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232" r:id="rId3"/>
    <p:sldMasterId id="2147484250" r:id="rId4"/>
    <p:sldMasterId id="2147484264" r:id="rId5"/>
  </p:sldMasterIdLst>
  <p:notesMasterIdLst>
    <p:notesMasterId r:id="rId18"/>
  </p:notesMasterIdLst>
  <p:handoutMasterIdLst>
    <p:handoutMasterId r:id="rId19"/>
  </p:handoutMasterIdLst>
  <p:sldIdLst>
    <p:sldId id="1151" r:id="rId6"/>
    <p:sldId id="648" r:id="rId7"/>
    <p:sldId id="1119" r:id="rId8"/>
    <p:sldId id="1152" r:id="rId9"/>
    <p:sldId id="1153" r:id="rId10"/>
    <p:sldId id="1154" r:id="rId11"/>
    <p:sldId id="1155" r:id="rId12"/>
    <p:sldId id="1156" r:id="rId13"/>
    <p:sldId id="1125" r:id="rId14"/>
    <p:sldId id="1126" r:id="rId15"/>
    <p:sldId id="1118" r:id="rId16"/>
    <p:sldId id="1106" r:id="rId17"/>
  </p:sldIdLst>
  <p:sldSz cx="12188825" cy="6858000"/>
  <p:notesSz cx="7010400"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C5C8CDB-7375-4A1A-9616-8B000A3016D1}">
          <p14:sldIdLst>
            <p14:sldId id="1151"/>
            <p14:sldId id="648"/>
            <p14:sldId id="1119"/>
            <p14:sldId id="1152"/>
            <p14:sldId id="1153"/>
            <p14:sldId id="1154"/>
            <p14:sldId id="1155"/>
            <p14:sldId id="1156"/>
            <p14:sldId id="1125"/>
            <p14:sldId id="1126"/>
            <p14:sldId id="1118"/>
            <p14:sldId id="1106"/>
          </p14:sldIdLst>
        </p14:section>
      </p14:sectionLst>
    </p:ext>
    <p:ext uri="{EFAFB233-063F-42B5-8137-9DF3F51BA10A}">
      <p15:sldGuideLst xmlns=""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88EE"/>
    <a:srgbClr val="FFFF99"/>
    <a:srgbClr val="0072C6"/>
    <a:srgbClr val="2D82FF"/>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84780" autoAdjust="0"/>
  </p:normalViewPr>
  <p:slideViewPr>
    <p:cSldViewPr snapToGrid="0">
      <p:cViewPr varScale="1">
        <p:scale>
          <a:sx n="60" d="100"/>
          <a:sy n="60" d="100"/>
        </p:scale>
        <p:origin x="-1092" y="-78"/>
      </p:cViewPr>
      <p:guideLst>
        <p:guide orient="horz" pos="2328"/>
        <p:guide orient="horz" pos="3000"/>
        <p:guide orient="horz" pos="4200"/>
        <p:guide orient="horz" pos="2376"/>
        <p:guide orient="horz" pos="2952"/>
        <p:guide orient="horz" pos="2040"/>
        <p:guide orient="horz" pos="2880"/>
        <p:guide orient="horz" pos="3942"/>
        <p:guide orient="horz" pos="3648"/>
        <p:guide orient="horz" pos="4104"/>
        <p:guide orient="horz" pos="3696"/>
        <p:guide pos="311"/>
        <p:guide pos="7559"/>
        <p:guide pos="3911"/>
        <p:guide pos="2111"/>
        <p:guide pos="2759"/>
        <p:guide pos="7229"/>
        <p:guide pos="149"/>
        <p:guide pos="1967"/>
      </p:guideLst>
    </p:cSldViewPr>
  </p:slideViewPr>
  <p:notesTextViewPr>
    <p:cViewPr>
      <p:scale>
        <a:sx n="75" d="100"/>
        <a:sy n="75" d="100"/>
      </p:scale>
      <p:origin x="0" y="0"/>
    </p:cViewPr>
  </p:notesTextViewPr>
  <p:sorterViewPr>
    <p:cViewPr>
      <p:scale>
        <a:sx n="180" d="100"/>
        <a:sy n="180" d="100"/>
      </p:scale>
      <p:origin x="0" y="-32406"/>
    </p:cViewPr>
  </p:sorterViewPr>
  <p:notesViewPr>
    <p:cSldViewPr snapToGrid="0" showGuides="1">
      <p:cViewPr varScale="1">
        <p:scale>
          <a:sx n="88" d="100"/>
          <a:sy n="88" d="100"/>
        </p:scale>
        <p:origin x="3774" y="66"/>
      </p:cViewPr>
      <p:guideLst>
        <p:guide orient="horz" pos="2880"/>
        <p:guide orient="horz" pos="2928"/>
        <p:guide pos="216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6F7CD-5C02-4D59-AB56-2CAC8D173266}"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4E6641FE-B5F4-4A19-BC20-253655F34A22}">
      <dgm:prSet phldrT="[文本]"/>
      <dgm:spPr/>
      <dgm:t>
        <a:bodyPr/>
        <a:lstStyle/>
        <a:p>
          <a:r>
            <a:rPr lang="zh-CN" altLang="en-US"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ADO</a:t>
          </a:r>
          <a:r>
            <a:rPr lang="zh-CN" altLang="en-US" dirty="0" smtClean="0">
              <a:latin typeface="微软雅黑" panose="020B0503020204020204" pitchFamily="34" charset="-122"/>
              <a:ea typeface="微软雅黑" panose="020B0503020204020204" pitchFamily="34" charset="-122"/>
            </a:rPr>
            <a:t>连接外部</a:t>
          </a:r>
          <a:r>
            <a:rPr lang="en-US" altLang="zh-CN" dirty="0" smtClean="0">
              <a:latin typeface="微软雅黑" panose="020B0503020204020204" pitchFamily="34" charset="-122"/>
              <a:ea typeface="微软雅黑" panose="020B0503020204020204" pitchFamily="34" charset="-122"/>
            </a:rPr>
            <a:t>Excel</a:t>
          </a:r>
          <a:r>
            <a:rPr lang="zh-CN" altLang="en-US" dirty="0" smtClean="0">
              <a:latin typeface="微软雅黑" panose="020B0503020204020204" pitchFamily="34" charset="-122"/>
              <a:ea typeface="微软雅黑" panose="020B0503020204020204" pitchFamily="34" charset="-122"/>
            </a:rPr>
            <a:t>数据源</a:t>
          </a:r>
          <a:endParaRPr lang="en-US" dirty="0">
            <a:latin typeface="微软雅黑" panose="020B0503020204020204" pitchFamily="34" charset="-122"/>
            <a:ea typeface="微软雅黑" panose="020B0503020204020204" pitchFamily="34" charset="-122"/>
          </a:endParaRPr>
        </a:p>
      </dgm:t>
    </dgm:pt>
    <dgm:pt modelId="{74C827AC-F6FD-47D6-BF33-7485CD00516E}" type="par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88FE1D54-FA3C-4E4D-8F43-65C9564CC64B}" type="sib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DD82D004-AE8A-4961-B842-7D381142C71F}">
      <dgm:prSet phldrT="[文本]"/>
      <dgm:spPr/>
      <dgm:t>
        <a:bodyPr/>
        <a:lstStyle/>
        <a:p>
          <a:r>
            <a:rPr lang="zh-CN" altLang="en-US" dirty="0" smtClean="0">
              <a:latin typeface="微软雅黑" panose="020B0503020204020204" pitchFamily="34" charset="-122"/>
              <a:ea typeface="微软雅黑" panose="020B0503020204020204" pitchFamily="34" charset="-122"/>
            </a:rPr>
            <a:t>常用</a:t>
          </a:r>
          <a:r>
            <a:rPr lang="en-US" altLang="zh-CN" dirty="0" smtClean="0">
              <a:latin typeface="微软雅黑" panose="020B0503020204020204" pitchFamily="34" charset="-122"/>
              <a:ea typeface="微软雅黑" panose="020B0503020204020204" pitchFamily="34" charset="-122"/>
            </a:rPr>
            <a:t>SQL</a:t>
          </a:r>
          <a:r>
            <a:rPr lang="zh-CN" altLang="en-US" dirty="0" smtClean="0">
              <a:latin typeface="微软雅黑" panose="020B0503020204020204" pitchFamily="34" charset="-122"/>
              <a:ea typeface="微软雅黑" panose="020B0503020204020204" pitchFamily="34" charset="-122"/>
            </a:rPr>
            <a:t>语句</a:t>
          </a:r>
          <a:endParaRPr lang="en-US" dirty="0">
            <a:latin typeface="微软雅黑" panose="020B0503020204020204" pitchFamily="34" charset="-122"/>
            <a:ea typeface="微软雅黑" panose="020B0503020204020204" pitchFamily="34" charset="-122"/>
          </a:endParaRPr>
        </a:p>
      </dgm:t>
    </dgm:pt>
    <dgm:pt modelId="{9C9CFC7A-917B-4DD3-9E8C-0430120558F1}" type="par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BF52B89A-CBAA-4B66-AD02-D27B4D868B8B}" type="sib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A1E08C71-A193-4985-A4A9-CF006FE25564}">
      <dgm:prSet phldrT="[文本]"/>
      <dgm:spPr/>
      <dgm:t>
        <a:bodyPr/>
        <a:lstStyle/>
        <a:p>
          <a:r>
            <a:rPr lang="zh-CN" altLang="en-US"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ADO</a:t>
          </a:r>
          <a:r>
            <a:rPr lang="zh-CN" altLang="en-US" dirty="0" smtClean="0">
              <a:latin typeface="微软雅黑" panose="020B0503020204020204" pitchFamily="34" charset="-122"/>
              <a:ea typeface="微软雅黑" panose="020B0503020204020204" pitchFamily="34" charset="-122"/>
            </a:rPr>
            <a:t>连接</a:t>
          </a:r>
          <a:r>
            <a:rPr lang="en-US" altLang="zh-CN" dirty="0" smtClean="0">
              <a:latin typeface="微软雅黑" panose="020B0503020204020204" pitchFamily="34" charset="-122"/>
              <a:ea typeface="微软雅黑" panose="020B0503020204020204" pitchFamily="34" charset="-122"/>
            </a:rPr>
            <a:t>ACCESS</a:t>
          </a:r>
          <a:r>
            <a:rPr lang="zh-CN" altLang="en-US" dirty="0" smtClean="0">
              <a:latin typeface="微软雅黑" panose="020B0503020204020204" pitchFamily="34" charset="-122"/>
              <a:ea typeface="微软雅黑" panose="020B0503020204020204" pitchFamily="34" charset="-122"/>
            </a:rPr>
            <a:t>数据库</a:t>
          </a:r>
          <a:endParaRPr lang="en-US" dirty="0">
            <a:latin typeface="微软雅黑" panose="020B0503020204020204" pitchFamily="34" charset="-122"/>
            <a:ea typeface="微软雅黑" panose="020B0503020204020204" pitchFamily="34" charset="-122"/>
          </a:endParaRPr>
        </a:p>
      </dgm:t>
    </dgm:pt>
    <dgm:pt modelId="{7C7903C1-6DEF-40D9-8A85-4D65A0133426}" type="parTrans" cxnId="{89C38296-D169-4EF2-9B9C-23571399F87B}">
      <dgm:prSet/>
      <dgm:spPr/>
      <dgm:t>
        <a:bodyPr/>
        <a:lstStyle/>
        <a:p>
          <a:endParaRPr lang="en-US">
            <a:latin typeface="微软雅黑" panose="020B0503020204020204" pitchFamily="34" charset="-122"/>
            <a:ea typeface="微软雅黑" panose="020B0503020204020204" pitchFamily="34" charset="-122"/>
          </a:endParaRPr>
        </a:p>
      </dgm:t>
    </dgm:pt>
    <dgm:pt modelId="{D95C2BDD-E221-42FA-B0EF-9D09B40FE349}" type="sibTrans" cxnId="{89C38296-D169-4EF2-9B9C-23571399F87B}">
      <dgm:prSet/>
      <dgm:spPr/>
      <dgm:t>
        <a:bodyPr/>
        <a:lstStyle/>
        <a:p>
          <a:endParaRPr lang="en-US">
            <a:latin typeface="微软雅黑" panose="020B0503020204020204" pitchFamily="34" charset="-122"/>
            <a:ea typeface="微软雅黑" panose="020B0503020204020204" pitchFamily="34" charset="-122"/>
          </a:endParaRPr>
        </a:p>
      </dgm:t>
    </dgm:pt>
    <dgm:pt modelId="{8E92C0D9-568C-4A11-8A3B-5D3848C5C6DA}">
      <dgm:prSet phldrT="[文本]"/>
      <dgm:spPr/>
      <dgm:t>
        <a:bodyPr/>
        <a:lstStyle/>
        <a:p>
          <a:r>
            <a:rPr lang="zh-CN" altLang="en-US" dirty="0" smtClean="0">
              <a:latin typeface="微软雅黑" panose="020B0503020204020204" pitchFamily="34" charset="-122"/>
              <a:ea typeface="微软雅黑" panose="020B0503020204020204" pitchFamily="34" charset="-122"/>
            </a:rPr>
            <a:t>课程小结及课后练习</a:t>
          </a:r>
          <a:endParaRPr lang="en-US" dirty="0">
            <a:latin typeface="微软雅黑" panose="020B0503020204020204" pitchFamily="34" charset="-122"/>
            <a:ea typeface="微软雅黑" panose="020B0503020204020204" pitchFamily="34" charset="-122"/>
          </a:endParaRPr>
        </a:p>
      </dgm:t>
    </dgm:pt>
    <dgm:pt modelId="{4A3E0598-85AC-4DEF-B795-E0C4A45FA9F6}" type="parTrans" cxnId="{FB08DED4-50CE-4971-B0ED-C354E8A7D657}">
      <dgm:prSet/>
      <dgm:spPr/>
      <dgm:t>
        <a:bodyPr/>
        <a:lstStyle/>
        <a:p>
          <a:endParaRPr lang="zh-CN" altLang="en-US"/>
        </a:p>
      </dgm:t>
    </dgm:pt>
    <dgm:pt modelId="{E7AA48B2-4F81-4D45-BD09-89A19E1241CF}" type="sibTrans" cxnId="{FB08DED4-50CE-4971-B0ED-C354E8A7D657}">
      <dgm:prSet/>
      <dgm:spPr/>
      <dgm:t>
        <a:bodyPr/>
        <a:lstStyle/>
        <a:p>
          <a:endParaRPr lang="zh-CN" altLang="en-US"/>
        </a:p>
      </dgm:t>
    </dgm:pt>
    <dgm:pt modelId="{5A16059F-BD97-4ECE-AD88-D729903EFB0B}" type="pres">
      <dgm:prSet presAssocID="{9B66F7CD-5C02-4D59-AB56-2CAC8D173266}" presName="Name0" presStyleCnt="0">
        <dgm:presLayoutVars>
          <dgm:chMax val="7"/>
          <dgm:chPref val="7"/>
          <dgm:dir/>
        </dgm:presLayoutVars>
      </dgm:prSet>
      <dgm:spPr/>
      <dgm:t>
        <a:bodyPr/>
        <a:lstStyle/>
        <a:p>
          <a:endParaRPr lang="en-US"/>
        </a:p>
      </dgm:t>
    </dgm:pt>
    <dgm:pt modelId="{73FB3BB1-EC19-4D4B-AB5E-472D8AB9ED7D}" type="pres">
      <dgm:prSet presAssocID="{9B66F7CD-5C02-4D59-AB56-2CAC8D173266}" presName="Name1" presStyleCnt="0"/>
      <dgm:spPr/>
    </dgm:pt>
    <dgm:pt modelId="{D0D916AE-B745-4633-B174-DB8009A47EC6}" type="pres">
      <dgm:prSet presAssocID="{9B66F7CD-5C02-4D59-AB56-2CAC8D173266}" presName="cycle" presStyleCnt="0"/>
      <dgm:spPr/>
    </dgm:pt>
    <dgm:pt modelId="{EA6797E9-516D-4B07-B076-038E980C99BC}" type="pres">
      <dgm:prSet presAssocID="{9B66F7CD-5C02-4D59-AB56-2CAC8D173266}" presName="srcNode" presStyleLbl="node1" presStyleIdx="0" presStyleCnt="4"/>
      <dgm:spPr/>
    </dgm:pt>
    <dgm:pt modelId="{BC9B1693-3E06-4F06-9695-14DAB2F73F1E}" type="pres">
      <dgm:prSet presAssocID="{9B66F7CD-5C02-4D59-AB56-2CAC8D173266}" presName="conn" presStyleLbl="parChTrans1D2" presStyleIdx="0" presStyleCnt="1"/>
      <dgm:spPr/>
      <dgm:t>
        <a:bodyPr/>
        <a:lstStyle/>
        <a:p>
          <a:endParaRPr lang="en-US"/>
        </a:p>
      </dgm:t>
    </dgm:pt>
    <dgm:pt modelId="{FFB346DC-967C-4B24-981F-A5C2F8E1857D}" type="pres">
      <dgm:prSet presAssocID="{9B66F7CD-5C02-4D59-AB56-2CAC8D173266}" presName="extraNode" presStyleLbl="node1" presStyleIdx="0" presStyleCnt="4"/>
      <dgm:spPr/>
    </dgm:pt>
    <dgm:pt modelId="{61D1397A-EFB0-4EC7-98B0-FD5269F6E264}" type="pres">
      <dgm:prSet presAssocID="{9B66F7CD-5C02-4D59-AB56-2CAC8D173266}" presName="dstNode" presStyleLbl="node1" presStyleIdx="0" presStyleCnt="4"/>
      <dgm:spPr/>
    </dgm:pt>
    <dgm:pt modelId="{A525391E-456B-4FB1-8D96-4E0DC43C643B}" type="pres">
      <dgm:prSet presAssocID="{4E6641FE-B5F4-4A19-BC20-253655F34A22}" presName="text_1" presStyleLbl="node1" presStyleIdx="0" presStyleCnt="4">
        <dgm:presLayoutVars>
          <dgm:bulletEnabled val="1"/>
        </dgm:presLayoutVars>
      </dgm:prSet>
      <dgm:spPr/>
      <dgm:t>
        <a:bodyPr/>
        <a:lstStyle/>
        <a:p>
          <a:endParaRPr lang="en-US"/>
        </a:p>
      </dgm:t>
    </dgm:pt>
    <dgm:pt modelId="{A017A3E4-7C5F-4DED-9180-4076C050316B}" type="pres">
      <dgm:prSet presAssocID="{4E6641FE-B5F4-4A19-BC20-253655F34A22}" presName="accent_1" presStyleCnt="0"/>
      <dgm:spPr/>
    </dgm:pt>
    <dgm:pt modelId="{CEAF5CDE-7ACE-4FCC-A6A9-5B276A468D80}" type="pres">
      <dgm:prSet presAssocID="{4E6641FE-B5F4-4A19-BC20-253655F34A22}" presName="accentRepeatNode" presStyleLbl="solidFgAcc1" presStyleIdx="0" presStyleCnt="4"/>
      <dgm:spPr>
        <a:effectLst>
          <a:outerShdw blurRad="63500" sx="107000" sy="107000" algn="ctr" rotWithShape="0">
            <a:prstClr val="black">
              <a:alpha val="40000"/>
            </a:prstClr>
          </a:outerShdw>
        </a:effectLst>
      </dgm:spPr>
      <dgm:t>
        <a:bodyPr/>
        <a:lstStyle/>
        <a:p>
          <a:endParaRPr lang="zh-CN" altLang="en-US"/>
        </a:p>
      </dgm:t>
    </dgm:pt>
    <dgm:pt modelId="{C3902F02-2AE6-4A58-BB25-3B9C3FAF8EF6}" type="pres">
      <dgm:prSet presAssocID="{DD82D004-AE8A-4961-B842-7D381142C71F}" presName="text_2" presStyleLbl="node1" presStyleIdx="1" presStyleCnt="4">
        <dgm:presLayoutVars>
          <dgm:bulletEnabled val="1"/>
        </dgm:presLayoutVars>
      </dgm:prSet>
      <dgm:spPr/>
      <dgm:t>
        <a:bodyPr/>
        <a:lstStyle/>
        <a:p>
          <a:endParaRPr lang="en-US"/>
        </a:p>
      </dgm:t>
    </dgm:pt>
    <dgm:pt modelId="{BD70C0AA-C151-48A7-B98F-5856A01B425C}" type="pres">
      <dgm:prSet presAssocID="{DD82D004-AE8A-4961-B842-7D381142C71F}" presName="accent_2" presStyleCnt="0"/>
      <dgm:spPr/>
    </dgm:pt>
    <dgm:pt modelId="{3E7326FE-E741-4818-8C78-EEA5D4E7ABA7}" type="pres">
      <dgm:prSet presAssocID="{DD82D004-AE8A-4961-B842-7D381142C71F}" presName="accentRepeatNode" presStyleLbl="solidFgAcc1" presStyleIdx="1" presStyleCnt="4"/>
      <dgm:spPr>
        <a:effectLst>
          <a:outerShdw blurRad="63500" sx="107000" sy="107000" algn="ctr" rotWithShape="0">
            <a:prstClr val="black">
              <a:alpha val="40000"/>
            </a:prstClr>
          </a:outerShdw>
        </a:effectLst>
      </dgm:spPr>
      <dgm:t>
        <a:bodyPr/>
        <a:lstStyle/>
        <a:p>
          <a:endParaRPr lang="zh-CN" altLang="en-US"/>
        </a:p>
      </dgm:t>
    </dgm:pt>
    <dgm:pt modelId="{67214104-825C-44FB-A978-B82B820FD636}" type="pres">
      <dgm:prSet presAssocID="{A1E08C71-A193-4985-A4A9-CF006FE25564}" presName="text_3" presStyleLbl="node1" presStyleIdx="2" presStyleCnt="4">
        <dgm:presLayoutVars>
          <dgm:bulletEnabled val="1"/>
        </dgm:presLayoutVars>
      </dgm:prSet>
      <dgm:spPr/>
      <dgm:t>
        <a:bodyPr/>
        <a:lstStyle/>
        <a:p>
          <a:endParaRPr lang="en-US"/>
        </a:p>
      </dgm:t>
    </dgm:pt>
    <dgm:pt modelId="{1EA701C6-FCAD-4365-AB4D-357A322433D8}" type="pres">
      <dgm:prSet presAssocID="{A1E08C71-A193-4985-A4A9-CF006FE25564}" presName="accent_3" presStyleCnt="0"/>
      <dgm:spPr/>
    </dgm:pt>
    <dgm:pt modelId="{DACA6BE4-CD0F-47C0-AB35-9B5E26BE5D05}" type="pres">
      <dgm:prSet presAssocID="{A1E08C71-A193-4985-A4A9-CF006FE25564}" presName="accentRepeatNode" presStyleLbl="solidFgAcc1" presStyleIdx="2" presStyleCnt="4"/>
      <dgm:spPr>
        <a:effectLst>
          <a:outerShdw blurRad="63500" sx="107000" sy="107000" algn="ctr" rotWithShape="0">
            <a:prstClr val="black">
              <a:alpha val="40000"/>
            </a:prstClr>
          </a:outerShdw>
        </a:effectLst>
      </dgm:spPr>
      <dgm:t>
        <a:bodyPr/>
        <a:lstStyle/>
        <a:p>
          <a:endParaRPr lang="zh-CN" altLang="en-US"/>
        </a:p>
      </dgm:t>
    </dgm:pt>
    <dgm:pt modelId="{9621A2E6-9280-42CC-80D2-1348CDD78BD9}" type="pres">
      <dgm:prSet presAssocID="{8E92C0D9-568C-4A11-8A3B-5D3848C5C6DA}" presName="text_4" presStyleLbl="node1" presStyleIdx="3" presStyleCnt="4">
        <dgm:presLayoutVars>
          <dgm:bulletEnabled val="1"/>
        </dgm:presLayoutVars>
      </dgm:prSet>
      <dgm:spPr/>
      <dgm:t>
        <a:bodyPr/>
        <a:lstStyle/>
        <a:p>
          <a:endParaRPr lang="zh-CN" altLang="en-US"/>
        </a:p>
      </dgm:t>
    </dgm:pt>
    <dgm:pt modelId="{07E64375-94DF-490D-9284-10EA7FE70649}" type="pres">
      <dgm:prSet presAssocID="{8E92C0D9-568C-4A11-8A3B-5D3848C5C6DA}" presName="accent_4" presStyleCnt="0"/>
      <dgm:spPr/>
    </dgm:pt>
    <dgm:pt modelId="{CB776D93-6AB3-4892-B624-464F0568572C}" type="pres">
      <dgm:prSet presAssocID="{8E92C0D9-568C-4A11-8A3B-5D3848C5C6DA}" presName="accentRepeatNode" presStyleLbl="solidFgAcc1" presStyleIdx="3" presStyleCnt="4"/>
      <dgm:spPr>
        <a:effectLst>
          <a:outerShdw blurRad="63500" sx="107000" sy="107000" algn="ctr" rotWithShape="0">
            <a:prstClr val="black">
              <a:alpha val="40000"/>
            </a:prstClr>
          </a:outerShdw>
        </a:effectLst>
      </dgm:spPr>
      <dgm:t>
        <a:bodyPr/>
        <a:lstStyle/>
        <a:p>
          <a:endParaRPr lang="zh-CN" altLang="en-US"/>
        </a:p>
      </dgm:t>
    </dgm:pt>
  </dgm:ptLst>
  <dgm:cxnLst>
    <dgm:cxn modelId="{5C6F7764-99A7-43DA-B4E1-6BB7733D7109}" type="presOf" srcId="{A1E08C71-A193-4985-A4A9-CF006FE25564}" destId="{67214104-825C-44FB-A978-B82B820FD636}" srcOrd="0" destOrd="0" presId="urn:microsoft.com/office/officeart/2008/layout/VerticalCurvedList"/>
    <dgm:cxn modelId="{89C38296-D169-4EF2-9B9C-23571399F87B}" srcId="{9B66F7CD-5C02-4D59-AB56-2CAC8D173266}" destId="{A1E08C71-A193-4985-A4A9-CF006FE25564}" srcOrd="2" destOrd="0" parTransId="{7C7903C1-6DEF-40D9-8A85-4D65A0133426}" sibTransId="{D95C2BDD-E221-42FA-B0EF-9D09B40FE349}"/>
    <dgm:cxn modelId="{789C1FF5-5FAC-4D53-9769-5E49245ACE85}" type="presOf" srcId="{8E92C0D9-568C-4A11-8A3B-5D3848C5C6DA}" destId="{9621A2E6-9280-42CC-80D2-1348CDD78BD9}" srcOrd="0" destOrd="0" presId="urn:microsoft.com/office/officeart/2008/layout/VerticalCurvedList"/>
    <dgm:cxn modelId="{B59DAA97-E7B8-4983-A8F6-0057E3402FF4}" srcId="{9B66F7CD-5C02-4D59-AB56-2CAC8D173266}" destId="{DD82D004-AE8A-4961-B842-7D381142C71F}" srcOrd="1" destOrd="0" parTransId="{9C9CFC7A-917B-4DD3-9E8C-0430120558F1}" sibTransId="{BF52B89A-CBAA-4B66-AD02-D27B4D868B8B}"/>
    <dgm:cxn modelId="{0EFFDFA3-5B6C-4DED-87D7-4D7646DA2C7D}" type="presOf" srcId="{88FE1D54-FA3C-4E4D-8F43-65C9564CC64B}" destId="{BC9B1693-3E06-4F06-9695-14DAB2F73F1E}" srcOrd="0" destOrd="0" presId="urn:microsoft.com/office/officeart/2008/layout/VerticalCurvedList"/>
    <dgm:cxn modelId="{FB08DED4-50CE-4971-B0ED-C354E8A7D657}" srcId="{9B66F7CD-5C02-4D59-AB56-2CAC8D173266}" destId="{8E92C0D9-568C-4A11-8A3B-5D3848C5C6DA}" srcOrd="3" destOrd="0" parTransId="{4A3E0598-85AC-4DEF-B795-E0C4A45FA9F6}" sibTransId="{E7AA48B2-4F81-4D45-BD09-89A19E1241CF}"/>
    <dgm:cxn modelId="{585E8266-0F52-4DE4-937E-EE65AC9CA957}" type="presOf" srcId="{DD82D004-AE8A-4961-B842-7D381142C71F}" destId="{C3902F02-2AE6-4A58-BB25-3B9C3FAF8EF6}" srcOrd="0" destOrd="0" presId="urn:microsoft.com/office/officeart/2008/layout/VerticalCurvedList"/>
    <dgm:cxn modelId="{3DD7A374-0BAB-428C-B006-2C18E2F96048}" type="presOf" srcId="{4E6641FE-B5F4-4A19-BC20-253655F34A22}" destId="{A525391E-456B-4FB1-8D96-4E0DC43C643B}" srcOrd="0" destOrd="0" presId="urn:microsoft.com/office/officeart/2008/layout/VerticalCurvedList"/>
    <dgm:cxn modelId="{A033CD0E-63A5-4152-8728-020B55058CDE}" type="presOf" srcId="{9B66F7CD-5C02-4D59-AB56-2CAC8D173266}" destId="{5A16059F-BD97-4ECE-AD88-D729903EFB0B}" srcOrd="0" destOrd="0" presId="urn:microsoft.com/office/officeart/2008/layout/VerticalCurvedList"/>
    <dgm:cxn modelId="{51270ACC-9462-46D9-B4A4-23F16FB997C8}" srcId="{9B66F7CD-5C02-4D59-AB56-2CAC8D173266}" destId="{4E6641FE-B5F4-4A19-BC20-253655F34A22}" srcOrd="0" destOrd="0" parTransId="{74C827AC-F6FD-47D6-BF33-7485CD00516E}" sibTransId="{88FE1D54-FA3C-4E4D-8F43-65C9564CC64B}"/>
    <dgm:cxn modelId="{837070CA-B80F-4E94-8C99-516B0E951D91}" type="presParOf" srcId="{5A16059F-BD97-4ECE-AD88-D729903EFB0B}" destId="{73FB3BB1-EC19-4D4B-AB5E-472D8AB9ED7D}" srcOrd="0" destOrd="0" presId="urn:microsoft.com/office/officeart/2008/layout/VerticalCurvedList"/>
    <dgm:cxn modelId="{0AA76C82-4F0C-4278-A730-3D164DA220B4}" type="presParOf" srcId="{73FB3BB1-EC19-4D4B-AB5E-472D8AB9ED7D}" destId="{D0D916AE-B745-4633-B174-DB8009A47EC6}" srcOrd="0" destOrd="0" presId="urn:microsoft.com/office/officeart/2008/layout/VerticalCurvedList"/>
    <dgm:cxn modelId="{71501776-2F30-42F7-86FD-338B78B0C86A}" type="presParOf" srcId="{D0D916AE-B745-4633-B174-DB8009A47EC6}" destId="{EA6797E9-516D-4B07-B076-038E980C99BC}" srcOrd="0" destOrd="0" presId="urn:microsoft.com/office/officeart/2008/layout/VerticalCurvedList"/>
    <dgm:cxn modelId="{17567519-F111-40E5-814D-A8B2036046C2}" type="presParOf" srcId="{D0D916AE-B745-4633-B174-DB8009A47EC6}" destId="{BC9B1693-3E06-4F06-9695-14DAB2F73F1E}" srcOrd="1" destOrd="0" presId="urn:microsoft.com/office/officeart/2008/layout/VerticalCurvedList"/>
    <dgm:cxn modelId="{397A1BB0-3B86-416C-832D-D198636F403D}" type="presParOf" srcId="{D0D916AE-B745-4633-B174-DB8009A47EC6}" destId="{FFB346DC-967C-4B24-981F-A5C2F8E1857D}" srcOrd="2" destOrd="0" presId="urn:microsoft.com/office/officeart/2008/layout/VerticalCurvedList"/>
    <dgm:cxn modelId="{4FAAB231-86A7-4ECA-BD9B-461FFD7EB8CC}" type="presParOf" srcId="{D0D916AE-B745-4633-B174-DB8009A47EC6}" destId="{61D1397A-EFB0-4EC7-98B0-FD5269F6E264}" srcOrd="3" destOrd="0" presId="urn:microsoft.com/office/officeart/2008/layout/VerticalCurvedList"/>
    <dgm:cxn modelId="{B00FA330-6AE4-4A9A-ACA5-3E471B75D1B8}" type="presParOf" srcId="{73FB3BB1-EC19-4D4B-AB5E-472D8AB9ED7D}" destId="{A525391E-456B-4FB1-8D96-4E0DC43C643B}" srcOrd="1" destOrd="0" presId="urn:microsoft.com/office/officeart/2008/layout/VerticalCurvedList"/>
    <dgm:cxn modelId="{73B48CEC-2567-417E-9842-913AE7932B25}" type="presParOf" srcId="{73FB3BB1-EC19-4D4B-AB5E-472D8AB9ED7D}" destId="{A017A3E4-7C5F-4DED-9180-4076C050316B}" srcOrd="2" destOrd="0" presId="urn:microsoft.com/office/officeart/2008/layout/VerticalCurvedList"/>
    <dgm:cxn modelId="{19B838C7-2317-451D-8992-53D845A7390E}" type="presParOf" srcId="{A017A3E4-7C5F-4DED-9180-4076C050316B}" destId="{CEAF5CDE-7ACE-4FCC-A6A9-5B276A468D80}" srcOrd="0" destOrd="0" presId="urn:microsoft.com/office/officeart/2008/layout/VerticalCurvedList"/>
    <dgm:cxn modelId="{25E13805-8366-4F01-9F79-BF3C54592C62}" type="presParOf" srcId="{73FB3BB1-EC19-4D4B-AB5E-472D8AB9ED7D}" destId="{C3902F02-2AE6-4A58-BB25-3B9C3FAF8EF6}" srcOrd="3" destOrd="0" presId="urn:microsoft.com/office/officeart/2008/layout/VerticalCurvedList"/>
    <dgm:cxn modelId="{98BC7814-B13B-4344-B976-BE68969A9A6C}" type="presParOf" srcId="{73FB3BB1-EC19-4D4B-AB5E-472D8AB9ED7D}" destId="{BD70C0AA-C151-48A7-B98F-5856A01B425C}" srcOrd="4" destOrd="0" presId="urn:microsoft.com/office/officeart/2008/layout/VerticalCurvedList"/>
    <dgm:cxn modelId="{695C6008-5860-462A-A3C4-4BD135E032FA}" type="presParOf" srcId="{BD70C0AA-C151-48A7-B98F-5856A01B425C}" destId="{3E7326FE-E741-4818-8C78-EEA5D4E7ABA7}" srcOrd="0" destOrd="0" presId="urn:microsoft.com/office/officeart/2008/layout/VerticalCurvedList"/>
    <dgm:cxn modelId="{27EC19C3-31CC-494D-B1C8-BBCC7FA812A8}" type="presParOf" srcId="{73FB3BB1-EC19-4D4B-AB5E-472D8AB9ED7D}" destId="{67214104-825C-44FB-A978-B82B820FD636}" srcOrd="5" destOrd="0" presId="urn:microsoft.com/office/officeart/2008/layout/VerticalCurvedList"/>
    <dgm:cxn modelId="{9C45DF4E-8C68-48B8-AE6C-7BC963B469CB}" type="presParOf" srcId="{73FB3BB1-EC19-4D4B-AB5E-472D8AB9ED7D}" destId="{1EA701C6-FCAD-4365-AB4D-357A322433D8}" srcOrd="6" destOrd="0" presId="urn:microsoft.com/office/officeart/2008/layout/VerticalCurvedList"/>
    <dgm:cxn modelId="{23597D8B-874B-4DED-9ACA-496698587424}" type="presParOf" srcId="{1EA701C6-FCAD-4365-AB4D-357A322433D8}" destId="{DACA6BE4-CD0F-47C0-AB35-9B5E26BE5D05}" srcOrd="0" destOrd="0" presId="urn:microsoft.com/office/officeart/2008/layout/VerticalCurvedList"/>
    <dgm:cxn modelId="{AF6C39D8-10BE-4613-B0A2-622F9C40350B}" type="presParOf" srcId="{73FB3BB1-EC19-4D4B-AB5E-472D8AB9ED7D}" destId="{9621A2E6-9280-42CC-80D2-1348CDD78BD9}" srcOrd="7" destOrd="0" presId="urn:microsoft.com/office/officeart/2008/layout/VerticalCurvedList"/>
    <dgm:cxn modelId="{A97F0597-D221-4A6C-BA5B-2FD9E395A02C}" type="presParOf" srcId="{73FB3BB1-EC19-4D4B-AB5E-472D8AB9ED7D}" destId="{07E64375-94DF-490D-9284-10EA7FE70649}" srcOrd="8" destOrd="0" presId="urn:microsoft.com/office/officeart/2008/layout/VerticalCurvedList"/>
    <dgm:cxn modelId="{6F8A0C95-3DE9-4D22-84D1-796988A01231}" type="presParOf" srcId="{07E64375-94DF-490D-9284-10EA7FE70649}" destId="{CB776D93-6AB3-4892-B624-464F0568572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1693-3E06-4F06-9695-14DAB2F73F1E}">
      <dsp:nvSpPr>
        <dsp:cNvPr id="0" name=""/>
        <dsp:cNvSpPr/>
      </dsp:nvSpPr>
      <dsp:spPr>
        <a:xfrm>
          <a:off x="-4817818" y="-738383"/>
          <a:ext cx="5738297" cy="5738297"/>
        </a:xfrm>
        <a:prstGeom prst="blockArc">
          <a:avLst>
            <a:gd name="adj1" fmla="val 18900000"/>
            <a:gd name="adj2" fmla="val 2700000"/>
            <a:gd name="adj3" fmla="val 376"/>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5391E-456B-4FB1-8D96-4E0DC43C643B}">
      <dsp:nvSpPr>
        <dsp:cNvPr id="0" name=""/>
        <dsp:cNvSpPr/>
      </dsp:nvSpPr>
      <dsp:spPr>
        <a:xfrm>
          <a:off x="482055" y="327626"/>
          <a:ext cx="7076663"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使用</a:t>
          </a:r>
          <a:r>
            <a:rPr lang="en-US" altLang="zh-CN" sz="2500" kern="1200" dirty="0" smtClean="0">
              <a:latin typeface="微软雅黑" panose="020B0503020204020204" pitchFamily="34" charset="-122"/>
              <a:ea typeface="微软雅黑" panose="020B0503020204020204" pitchFamily="34" charset="-122"/>
            </a:rPr>
            <a:t>ADO</a:t>
          </a:r>
          <a:r>
            <a:rPr lang="zh-CN" altLang="en-US" sz="2500" kern="1200" dirty="0" smtClean="0">
              <a:latin typeface="微软雅黑" panose="020B0503020204020204" pitchFamily="34" charset="-122"/>
              <a:ea typeface="微软雅黑" panose="020B0503020204020204" pitchFamily="34" charset="-122"/>
            </a:rPr>
            <a:t>连接外部</a:t>
          </a:r>
          <a:r>
            <a:rPr lang="en-US" altLang="zh-CN" sz="2500" kern="1200" dirty="0" smtClean="0">
              <a:latin typeface="微软雅黑" panose="020B0503020204020204" pitchFamily="34" charset="-122"/>
              <a:ea typeface="微软雅黑" panose="020B0503020204020204" pitchFamily="34" charset="-122"/>
            </a:rPr>
            <a:t>Excel</a:t>
          </a:r>
          <a:r>
            <a:rPr lang="zh-CN" altLang="en-US" sz="2500" kern="1200" dirty="0" smtClean="0">
              <a:latin typeface="微软雅黑" panose="020B0503020204020204" pitchFamily="34" charset="-122"/>
              <a:ea typeface="微软雅黑" panose="020B0503020204020204" pitchFamily="34" charset="-122"/>
            </a:rPr>
            <a:t>数据源</a:t>
          </a:r>
          <a:endParaRPr lang="en-US" sz="2500" kern="1200" dirty="0">
            <a:latin typeface="微软雅黑" panose="020B0503020204020204" pitchFamily="34" charset="-122"/>
            <a:ea typeface="微软雅黑" panose="020B0503020204020204" pitchFamily="34" charset="-122"/>
          </a:endParaRPr>
        </a:p>
      </dsp:txBody>
      <dsp:txXfrm>
        <a:off x="482055" y="327626"/>
        <a:ext cx="7076663" cy="655593"/>
      </dsp:txXfrm>
    </dsp:sp>
    <dsp:sp modelId="{CEAF5CDE-7ACE-4FCC-A6A9-5B276A468D80}">
      <dsp:nvSpPr>
        <dsp:cNvPr id="0" name=""/>
        <dsp:cNvSpPr/>
      </dsp:nvSpPr>
      <dsp:spPr>
        <a:xfrm>
          <a:off x="72309" y="245677"/>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C3902F02-2AE6-4A58-BB25-3B9C3FAF8EF6}">
      <dsp:nvSpPr>
        <dsp:cNvPr id="0" name=""/>
        <dsp:cNvSpPr/>
      </dsp:nvSpPr>
      <dsp:spPr>
        <a:xfrm>
          <a:off x="857922" y="1311187"/>
          <a:ext cx="6700796"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常用</a:t>
          </a:r>
          <a:r>
            <a:rPr lang="en-US" altLang="zh-CN" sz="2500" kern="1200" dirty="0" smtClean="0">
              <a:latin typeface="微软雅黑" panose="020B0503020204020204" pitchFamily="34" charset="-122"/>
              <a:ea typeface="微软雅黑" panose="020B0503020204020204" pitchFamily="34" charset="-122"/>
            </a:rPr>
            <a:t>SQL</a:t>
          </a:r>
          <a:r>
            <a:rPr lang="zh-CN" altLang="en-US" sz="2500" kern="1200" dirty="0" smtClean="0">
              <a:latin typeface="微软雅黑" panose="020B0503020204020204" pitchFamily="34" charset="-122"/>
              <a:ea typeface="微软雅黑" panose="020B0503020204020204" pitchFamily="34" charset="-122"/>
            </a:rPr>
            <a:t>语句</a:t>
          </a:r>
          <a:endParaRPr lang="en-US" sz="2500" kern="1200" dirty="0">
            <a:latin typeface="微软雅黑" panose="020B0503020204020204" pitchFamily="34" charset="-122"/>
            <a:ea typeface="微软雅黑" panose="020B0503020204020204" pitchFamily="34" charset="-122"/>
          </a:endParaRPr>
        </a:p>
      </dsp:txBody>
      <dsp:txXfrm>
        <a:off x="857922" y="1311187"/>
        <a:ext cx="6700796" cy="655593"/>
      </dsp:txXfrm>
    </dsp:sp>
    <dsp:sp modelId="{3E7326FE-E741-4818-8C78-EEA5D4E7ABA7}">
      <dsp:nvSpPr>
        <dsp:cNvPr id="0" name=""/>
        <dsp:cNvSpPr/>
      </dsp:nvSpPr>
      <dsp:spPr>
        <a:xfrm>
          <a:off x="448176" y="1229238"/>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67214104-825C-44FB-A978-B82B820FD636}">
      <dsp:nvSpPr>
        <dsp:cNvPr id="0" name=""/>
        <dsp:cNvSpPr/>
      </dsp:nvSpPr>
      <dsp:spPr>
        <a:xfrm>
          <a:off x="857922" y="2294749"/>
          <a:ext cx="6700796"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使用</a:t>
          </a:r>
          <a:r>
            <a:rPr lang="en-US" altLang="zh-CN" sz="2500" kern="1200" dirty="0" smtClean="0">
              <a:latin typeface="微软雅黑" panose="020B0503020204020204" pitchFamily="34" charset="-122"/>
              <a:ea typeface="微软雅黑" panose="020B0503020204020204" pitchFamily="34" charset="-122"/>
            </a:rPr>
            <a:t>ADO</a:t>
          </a:r>
          <a:r>
            <a:rPr lang="zh-CN" altLang="en-US" sz="2500" kern="1200" dirty="0" smtClean="0">
              <a:latin typeface="微软雅黑" panose="020B0503020204020204" pitchFamily="34" charset="-122"/>
              <a:ea typeface="微软雅黑" panose="020B0503020204020204" pitchFamily="34" charset="-122"/>
            </a:rPr>
            <a:t>连接</a:t>
          </a:r>
          <a:r>
            <a:rPr lang="en-US" altLang="zh-CN" sz="2500" kern="1200" dirty="0" smtClean="0">
              <a:latin typeface="微软雅黑" panose="020B0503020204020204" pitchFamily="34" charset="-122"/>
              <a:ea typeface="微软雅黑" panose="020B0503020204020204" pitchFamily="34" charset="-122"/>
            </a:rPr>
            <a:t>ACCESS</a:t>
          </a:r>
          <a:r>
            <a:rPr lang="zh-CN" altLang="en-US" sz="2500" kern="1200" dirty="0" smtClean="0">
              <a:latin typeface="微软雅黑" panose="020B0503020204020204" pitchFamily="34" charset="-122"/>
              <a:ea typeface="微软雅黑" panose="020B0503020204020204" pitchFamily="34" charset="-122"/>
            </a:rPr>
            <a:t>数据库</a:t>
          </a:r>
          <a:endParaRPr lang="en-US" sz="2500" kern="1200" dirty="0">
            <a:latin typeface="微软雅黑" panose="020B0503020204020204" pitchFamily="34" charset="-122"/>
            <a:ea typeface="微软雅黑" panose="020B0503020204020204" pitchFamily="34" charset="-122"/>
          </a:endParaRPr>
        </a:p>
      </dsp:txBody>
      <dsp:txXfrm>
        <a:off x="857922" y="2294749"/>
        <a:ext cx="6700796" cy="655593"/>
      </dsp:txXfrm>
    </dsp:sp>
    <dsp:sp modelId="{DACA6BE4-CD0F-47C0-AB35-9B5E26BE5D05}">
      <dsp:nvSpPr>
        <dsp:cNvPr id="0" name=""/>
        <dsp:cNvSpPr/>
      </dsp:nvSpPr>
      <dsp:spPr>
        <a:xfrm>
          <a:off x="448176" y="2212799"/>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9621A2E6-9280-42CC-80D2-1348CDD78BD9}">
      <dsp:nvSpPr>
        <dsp:cNvPr id="0" name=""/>
        <dsp:cNvSpPr/>
      </dsp:nvSpPr>
      <dsp:spPr>
        <a:xfrm>
          <a:off x="482055" y="3278310"/>
          <a:ext cx="7076663"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课程小结及课后练习</a:t>
          </a:r>
          <a:endParaRPr lang="en-US" sz="2500" kern="1200" dirty="0">
            <a:latin typeface="微软雅黑" panose="020B0503020204020204" pitchFamily="34" charset="-122"/>
            <a:ea typeface="微软雅黑" panose="020B0503020204020204" pitchFamily="34" charset="-122"/>
          </a:endParaRPr>
        </a:p>
      </dsp:txBody>
      <dsp:txXfrm>
        <a:off x="482055" y="3278310"/>
        <a:ext cx="7076663" cy="655593"/>
      </dsp:txXfrm>
    </dsp:sp>
    <dsp:sp modelId="{CB776D93-6AB3-4892-B624-464F0568572C}">
      <dsp:nvSpPr>
        <dsp:cNvPr id="0" name=""/>
        <dsp:cNvSpPr/>
      </dsp:nvSpPr>
      <dsp:spPr>
        <a:xfrm>
          <a:off x="72309" y="3196361"/>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E219B1A-AE41-483B-A766-69B9363DDA6A}" type="datetimeFigureOut">
              <a:rPr lang="en-US" smtClean="0"/>
              <a:t>6/17/2016</a:t>
            </a:fld>
            <a:endParaRPr lang="en-US"/>
          </a:p>
        </p:txBody>
      </p:sp>
      <p:sp>
        <p:nvSpPr>
          <p:cNvPr id="8" name="Footer Placeholder 7"/>
          <p:cNvSpPr>
            <a:spLocks noGrp="1"/>
          </p:cNvSpPr>
          <p:nvPr>
            <p:ph type="ftr" sz="quarter" idx="2"/>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51B1278-D92B-4AF3-A9C1-71DD298190CE}" type="datetimeFigureOut">
              <a:rPr lang="en-US" smtClean="0"/>
              <a:t>6/17/2016</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6/17/2016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
        <p:nvSpPr>
          <p:cNvPr id="8"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6552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CD6E965-A8B4-4E2E-8400-DDBB7CD00AC4}" type="datetime1">
              <a:rPr lang="en-US" smtClean="0"/>
              <a:t>6/17/2016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947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073846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 Bullets">
    <p:spTree>
      <p:nvGrpSpPr>
        <p:cNvPr id="1" name=""/>
        <p:cNvGrpSpPr/>
        <p:nvPr/>
      </p:nvGrpSpPr>
      <p:grpSpPr>
        <a:xfrm>
          <a:off x="0" y="0"/>
          <a:ext cx="0" cy="0"/>
          <a:chOff x="0" y="0"/>
          <a:chExt cx="0" cy="0"/>
        </a:xfrm>
      </p:grpSpPr>
      <p:sp>
        <p:nvSpPr>
          <p:cNvPr id="4" name="Rectangle 3"/>
          <p:cNvSpPr/>
          <p:nvPr userDrawn="1"/>
        </p:nvSpPr>
        <p:spPr bwMode="auto">
          <a:xfrm>
            <a:off x="1" y="3897445"/>
            <a:ext cx="12188825" cy="296055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76164" tIns="38082" rIns="76164" bIns="38082" anchor="ctr"/>
          <a:lstStyle/>
          <a:p>
            <a:pPr algn="ctr" defTabSz="761388">
              <a:defRPr/>
            </a:pPr>
            <a:endParaRPr lang="en-US" sz="1500" dirty="0">
              <a:gradFill>
                <a:gsLst>
                  <a:gs pos="0">
                    <a:srgbClr val="FFFFFF"/>
                  </a:gs>
                  <a:gs pos="100000">
                    <a:srgbClr val="FFFFFF"/>
                  </a:gs>
                </a:gsLst>
                <a:lin ang="5400000" scaled="0"/>
              </a:gradFill>
            </a:endParaRPr>
          </a:p>
        </p:txBody>
      </p:sp>
      <p:sp>
        <p:nvSpPr>
          <p:cNvPr id="6" name="Title 1"/>
          <p:cNvSpPr>
            <a:spLocks noGrp="1"/>
          </p:cNvSpPr>
          <p:nvPr>
            <p:ph type="title"/>
          </p:nvPr>
        </p:nvSpPr>
        <p:spPr>
          <a:xfrm>
            <a:off x="422277" y="436418"/>
            <a:ext cx="11398251" cy="484748"/>
          </a:xfrm>
        </p:spPr>
        <p:txBody>
          <a:bodyPr/>
          <a:lstStyle>
            <a:lvl1pPr algn="l" defTabSz="914081" rtl="0" eaLnBrk="1" latinLnBrk="0" hangingPunct="1">
              <a:lnSpc>
                <a:spcPct val="90000"/>
              </a:lnSpc>
              <a:spcBef>
                <a:spcPct val="0"/>
              </a:spcBef>
              <a:buNone/>
              <a:defRPr lang="en-US" sz="3499" b="0" kern="1200" cap="none" spc="0" baseline="0" dirty="0">
                <a:ln w="3175">
                  <a:noFill/>
                </a:ln>
                <a:solidFill>
                  <a:schemeClr val="tx2">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7" name="Text Placeholder 4"/>
          <p:cNvSpPr>
            <a:spLocks noGrp="1"/>
          </p:cNvSpPr>
          <p:nvPr>
            <p:ph type="body" sz="quarter" idx="10"/>
          </p:nvPr>
        </p:nvSpPr>
        <p:spPr>
          <a:xfrm>
            <a:off x="422275" y="1198567"/>
            <a:ext cx="11398250" cy="1988237"/>
          </a:xfrm>
          <a:noFill/>
          <a:ln w="9525">
            <a:noFill/>
            <a:miter lim="800000"/>
            <a:headEnd/>
            <a:tailEnd/>
          </a:ln>
        </p:spPr>
        <p:txBody>
          <a:bodyPr vert="horz" wrap="square" lIns="0" tIns="0" rIns="0" bIns="0" numCol="1" anchor="t" anchorCtr="0" compatLnSpc="1">
            <a:prstTxWarp prst="textNoShape">
              <a:avLst/>
            </a:prstTxWarp>
            <a:spAutoFit/>
          </a:bodyPr>
          <a:lstStyle>
            <a:lvl1pPr marL="380819" indent="-380819">
              <a:buFont typeface="Arial" pitchFamily="34" charset="0"/>
              <a:buChar char="•"/>
              <a:defRPr lang="en-US" dirty="0" smtClean="0"/>
            </a:lvl1pPr>
            <a:lvl2pPr marL="661145" indent="-275036">
              <a:defRPr lang="en-US" baseline="0" dirty="0" smtClean="0"/>
            </a:lvl2pPr>
            <a:lvl3pPr>
              <a:defRPr lang="en-US" baseline="0" dirty="0" smtClean="0"/>
            </a:lvl3pPr>
            <a:lvl4pPr>
              <a:defRPr lang="en-US" baseline="0"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Date Placeholder 3"/>
          <p:cNvSpPr txBox="1">
            <a:spLocks/>
          </p:cNvSpPr>
          <p:nvPr userDrawn="1"/>
        </p:nvSpPr>
        <p:spPr>
          <a:xfrm>
            <a:off x="8458363" y="6521467"/>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10" name="Rectangle 9"/>
          <p:cNvSpPr/>
          <p:nvPr userDrawn="1"/>
        </p:nvSpPr>
        <p:spPr>
          <a:xfrm>
            <a:off x="5527750" y="6521467"/>
            <a:ext cx="1133029"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10734174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8"/>
            <a:ext cx="10972800" cy="1725088"/>
          </a:xfrm>
        </p:spPr>
        <p:txBody>
          <a:bodyPr>
            <a:spAutoFit/>
          </a:bodyPr>
          <a:lstStyle>
            <a:lvl1pPr>
              <a:defRPr>
                <a:latin typeface="Segoe UI"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877640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84" tIns="38092" rIns="76184" bIns="38092" numCol="1" rtlCol="0" anchor="ctr" anchorCtr="0" compatLnSpc="1">
            <a:prstTxWarp prst="textNoShape">
              <a:avLst/>
            </a:prstTxWarp>
          </a:bodyPr>
          <a:lstStyle/>
          <a:p>
            <a:pPr algn="ctr" defTabSz="761616"/>
            <a:endParaRPr lang="en-US" sz="19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3"/>
          <p:cNvSpPr txBox="1">
            <a:spLocks/>
          </p:cNvSpPr>
          <p:nvPr userDrawn="1"/>
        </p:nvSpPr>
        <p:spPr>
          <a:xfrm>
            <a:off x="8458363" y="6521465"/>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8" name="Rectangle 7"/>
          <p:cNvSpPr/>
          <p:nvPr userDrawn="1"/>
        </p:nvSpPr>
        <p:spPr>
          <a:xfrm>
            <a:off x="5527750" y="6521465"/>
            <a:ext cx="1133324"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80128823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9987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pic>
        <p:nvPicPr>
          <p:cNvPr id="205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1235027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094506"/>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Segoe UI"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198416"/>
            <a:ext cx="5484740" cy="332399"/>
          </a:xfrm>
          <a:prstGeom prst="rect">
            <a:avLst/>
          </a:prstGeom>
        </p:spPr>
        <p:txBody>
          <a:bodyPr>
            <a:noAutofit/>
          </a:bodyPr>
          <a:lstStyle>
            <a:lvl1pPr marL="0" indent="0">
              <a:lnSpc>
                <a:spcPct val="100000"/>
              </a:lnSpc>
              <a:spcBef>
                <a:spcPts val="0"/>
              </a:spcBef>
              <a:buNone/>
              <a:defRPr lang="en-US" sz="2000" kern="1200" spc="0" baseline="0" dirty="0" smtClean="0">
                <a:gradFill>
                  <a:gsLst>
                    <a:gs pos="100000">
                      <a:schemeClr val="bg2"/>
                    </a:gs>
                    <a:gs pos="0">
                      <a:schemeClr val="bg2"/>
                    </a:gs>
                  </a:gsLst>
                  <a:lin ang="5400000" scaled="0"/>
                </a:gradFill>
                <a:latin typeface="Segoe UI" pitchFamily="34" charset="0"/>
                <a:ea typeface="微软雅黑" pitchFamily="34" charset="-122"/>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Tree>
    <p:extLst>
      <p:ext uri="{BB962C8B-B14F-4D97-AF65-F5344CB8AC3E}">
        <p14:creationId xmlns:p14="http://schemas.microsoft.com/office/powerpoint/2010/main" val="11014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1426205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94860" y="6199260"/>
            <a:ext cx="1516869" cy="399979"/>
          </a:xfrm>
          <a:prstGeom prst="rect">
            <a:avLst/>
          </a:prstGeom>
        </p:spPr>
      </p:pic>
    </p:spTree>
    <p:extLst>
      <p:ext uri="{BB962C8B-B14F-4D97-AF65-F5344CB8AC3E}">
        <p14:creationId xmlns:p14="http://schemas.microsoft.com/office/powerpoint/2010/main" val="34047581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265054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861607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793588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46740296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14440520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85921" y="6196903"/>
            <a:ext cx="1525808" cy="402336"/>
          </a:xfrm>
          <a:prstGeom prst="rect">
            <a:avLst/>
          </a:prstGeom>
        </p:spPr>
      </p:pic>
    </p:spTree>
    <p:extLst>
      <p:ext uri="{BB962C8B-B14F-4D97-AF65-F5344CB8AC3E}">
        <p14:creationId xmlns:p14="http://schemas.microsoft.com/office/powerpoint/2010/main" val="31021487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4" y="0"/>
            <a:ext cx="573240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11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
        <p:nvSpPr>
          <p:cNvPr id="4" name="标题 3"/>
          <p:cNvSpPr>
            <a:spLocks noGrp="1"/>
          </p:cNvSpPr>
          <p:nvPr>
            <p:ph type="title"/>
          </p:nvPr>
        </p:nvSpPr>
        <p:spPr>
          <a:xfrm>
            <a:off x="405470" y="244365"/>
            <a:ext cx="5033634" cy="969580"/>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sp>
        <p:nvSpPr>
          <p:cNvPr id="7" name="文本占位符 6"/>
          <p:cNvSpPr>
            <a:spLocks noGrp="1"/>
          </p:cNvSpPr>
          <p:nvPr>
            <p:ph type="body" sz="quarter" idx="10"/>
          </p:nvPr>
        </p:nvSpPr>
        <p:spPr>
          <a:xfrm>
            <a:off x="725213" y="1458309"/>
            <a:ext cx="4319753" cy="4989787"/>
          </a:xfrm>
        </p:spPr>
        <p:txBody>
          <a:bodyPr/>
          <a:lstStyle>
            <a:lvl1pPr marL="0" indent="0" algn="just">
              <a:lnSpc>
                <a:spcPct val="110000"/>
              </a:lnSpc>
              <a:spcBef>
                <a:spcPts val="0"/>
              </a:spcBef>
              <a:buNone/>
              <a:defRPr sz="2400">
                <a:solidFill>
                  <a:schemeClr val="bg1"/>
                </a:solidFill>
              </a:defRPr>
            </a:lvl1pPr>
            <a:lvl2pPr algn="just">
              <a:lnSpc>
                <a:spcPct val="110000"/>
              </a:lnSpc>
              <a:spcBef>
                <a:spcPts val="0"/>
              </a:spcBef>
              <a:defRPr sz="1600">
                <a:solidFill>
                  <a:schemeClr val="bg1"/>
                </a:solidFill>
              </a:defRPr>
            </a:lvl2pPr>
            <a:lvl3pPr algn="just">
              <a:lnSpc>
                <a:spcPct val="110000"/>
              </a:lnSpc>
              <a:spcBef>
                <a:spcPts val="0"/>
              </a:spcBef>
              <a:defRPr sz="1600">
                <a:solidFill>
                  <a:schemeClr val="bg1"/>
                </a:solidFill>
              </a:defRPr>
            </a:lvl3pPr>
            <a:lvl4pPr algn="just">
              <a:lnSpc>
                <a:spcPct val="110000"/>
              </a:lnSpc>
              <a:spcBef>
                <a:spcPts val="0"/>
              </a:spcBef>
              <a:defRPr sz="1400">
                <a:solidFill>
                  <a:schemeClr val="bg1"/>
                </a:solidFill>
              </a:defRPr>
            </a:lvl4pPr>
            <a:lvl5pPr algn="just">
              <a:lnSpc>
                <a:spcPct val="110000"/>
              </a:lnSpc>
              <a:spcBef>
                <a:spcPts val="0"/>
              </a:spcBef>
              <a:defRPr sz="1400">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736536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95535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98621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5093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25390023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7703757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73606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91622737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29595802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16535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ea typeface="微软雅黑" panose="020B0503020204020204" pitchFamily="34" charset="-122"/>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03751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333106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692672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502283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367564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7564404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221328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2174" y="297121"/>
            <a:ext cx="11149013" cy="743404"/>
          </a:xfrm>
          <a:prstGeom prst="rect">
            <a:avLst/>
          </a:prstGeom>
        </p:spPr>
        <p:txBody>
          <a:bodyPr anchor="ctr" anchorCtr="0"/>
          <a:lstStyle>
            <a:lvl1pPr>
              <a:defRPr sz="4800" spc="-300" baseline="0">
                <a:gradFill>
                  <a:gsLst>
                    <a:gs pos="100000">
                      <a:schemeClr val="tx1"/>
                    </a:gs>
                    <a:gs pos="0">
                      <a:schemeClr val="tx1"/>
                    </a:gs>
                  </a:gsLst>
                  <a:lin ang="5400000" scaled="0"/>
                </a:gradFill>
                <a:latin typeface="微软雅黑" panose="020B0503020204020204" pitchFamily="34" charset="-122"/>
                <a:ea typeface="微软雅黑" panose="020B0503020204020204" pitchFamily="34" charset="-122"/>
              </a:defRPr>
            </a:lvl1pPr>
          </a:lstStyle>
          <a:p>
            <a:r>
              <a:rPr lang="en-US" dirty="0" smtClean="0"/>
              <a:t>Click to edit title style</a:t>
            </a:r>
            <a:endParaRPr lang="en-US" dirty="0"/>
          </a:p>
        </p:txBody>
      </p:sp>
    </p:spTree>
    <p:extLst>
      <p:ext uri="{BB962C8B-B14F-4D97-AF65-F5344CB8AC3E}">
        <p14:creationId xmlns:p14="http://schemas.microsoft.com/office/powerpoint/2010/main" val="112701280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4113650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1757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8121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54022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4131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49392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8"/>
            <a:ext cx="11173090" cy="553998"/>
          </a:xfrm>
          <a:prstGeom prst="rect">
            <a:avLst/>
          </a:prstGeom>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12978251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62772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6218" y="5644055"/>
            <a:ext cx="2720923" cy="1276697"/>
          </a:xfrm>
          <a:prstGeom prst="rect">
            <a:avLst/>
          </a:prstGeom>
        </p:spPr>
      </p:pic>
    </p:spTree>
    <p:extLst>
      <p:ext uri="{BB962C8B-B14F-4D97-AF65-F5344CB8AC3E}">
        <p14:creationId xmlns:p14="http://schemas.microsoft.com/office/powerpoint/2010/main" val="137700162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655618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7101986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39301208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18568973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75946607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7331039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bg>
      <p:bgPr>
        <a:solidFill>
          <a:srgbClr val="EB3C00"/>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886149" cy="629092"/>
          </a:xfrm>
        </p:spPr>
        <p:txBody>
          <a:bodyPr anchor="ct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10"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96417" y="5991367"/>
            <a:ext cx="1980724" cy="929385"/>
          </a:xfrm>
          <a:prstGeom prst="rect">
            <a:avLst/>
          </a:prstGeom>
        </p:spPr>
      </p:pic>
    </p:spTree>
    <p:extLst>
      <p:ext uri="{BB962C8B-B14F-4D97-AF65-F5344CB8AC3E}">
        <p14:creationId xmlns:p14="http://schemas.microsoft.com/office/powerpoint/2010/main" val="420458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64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rgbClr val="68217A"/>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940739" cy="629092"/>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877" t="5317" r="4824" b="8129"/>
          <a:stretch/>
        </p:blipFill>
        <p:spPr>
          <a:xfrm>
            <a:off x="10693022" y="6241936"/>
            <a:ext cx="443393" cy="415787"/>
          </a:xfrm>
          <a:prstGeom prst="rect">
            <a:avLst/>
          </a:prstGeom>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2264" t="5759" r="4060" b="7859"/>
          <a:stretch/>
        </p:blipFill>
        <p:spPr>
          <a:xfrm>
            <a:off x="11178118" y="5951961"/>
            <a:ext cx="450003" cy="414969"/>
          </a:xfrm>
          <a:prstGeom prst="rect">
            <a:avLst/>
          </a:prstGeom>
        </p:spPr>
      </p:pic>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2172" t="5889" r="4369" b="8279"/>
          <a:stretch/>
        </p:blipFill>
        <p:spPr>
          <a:xfrm>
            <a:off x="11650677" y="6241936"/>
            <a:ext cx="448956" cy="412321"/>
          </a:xfrm>
          <a:prstGeom prst="rect">
            <a:avLst/>
          </a:prstGeom>
        </p:spPr>
      </p:pic>
    </p:spTree>
    <p:extLst>
      <p:ext uri="{BB962C8B-B14F-4D97-AF65-F5344CB8AC3E}">
        <p14:creationId xmlns:p14="http://schemas.microsoft.com/office/powerpoint/2010/main" val="263224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49927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45070895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91366136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91425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07332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74552772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52994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507868" y="1052736"/>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27853898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9596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2542615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3.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1.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image" Target="../media/image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theme" Target="../theme/theme5.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140" r:id="rId2"/>
    <p:sldLayoutId id="2147484193" r:id="rId3"/>
    <p:sldLayoutId id="2147484163" r:id="rId4"/>
    <p:sldLayoutId id="2147484141" r:id="rId5"/>
    <p:sldLayoutId id="2147484164" r:id="rId6"/>
    <p:sldLayoutId id="2147484196" r:id="rId7"/>
    <p:sldLayoutId id="2147484142" r:id="rId8"/>
    <p:sldLayoutId id="2147484143" r:id="rId9"/>
    <p:sldLayoutId id="2147484092" r:id="rId10"/>
    <p:sldLayoutId id="2147484144" r:id="rId11"/>
    <p:sldLayoutId id="2147484148" r:id="rId12"/>
    <p:sldLayoutId id="2147484093" r:id="rId13"/>
    <p:sldLayoutId id="2147484096" r:id="rId14"/>
    <p:sldLayoutId id="2147484145" r:id="rId15"/>
    <p:sldLayoutId id="2147484194" r:id="rId16"/>
    <p:sldLayoutId id="2147484197" r:id="rId17"/>
    <p:sldLayoutId id="2147484231"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Segoe UI Light"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Segoe UI Light"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62456" y="5762715"/>
            <a:ext cx="2103121" cy="986815"/>
          </a:xfrm>
          <a:prstGeom prst="rect">
            <a:avLst/>
          </a:prstGeom>
        </p:spPr>
      </p:pic>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4078417118"/>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324192" y="5206735"/>
            <a:ext cx="3652949" cy="1714017"/>
          </a:xfrm>
          <a:prstGeom prst="rect">
            <a:avLst/>
          </a:prstGeom>
        </p:spPr>
      </p:pic>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solidFill>
                  <a:srgbClr val="FFFFFF"/>
                </a:solidFill>
              </a:rPr>
              <a:t>微软机密文档，仅限在微软内部使用</a:t>
            </a:r>
          </a:p>
        </p:txBody>
      </p:sp>
    </p:spTree>
    <p:extLst>
      <p:ext uri="{BB962C8B-B14F-4D97-AF65-F5344CB8AC3E}">
        <p14:creationId xmlns:p14="http://schemas.microsoft.com/office/powerpoint/2010/main" val="1113117172"/>
      </p:ext>
    </p:extLst>
  </p:cSld>
  <p:clrMap bg1="dk1" tx1="lt1" bg2="dk2" tx2="lt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gradFill>
                  <a:gsLst>
                    <a:gs pos="2917">
                      <a:srgbClr val="797A7D"/>
                    </a:gs>
                    <a:gs pos="95000">
                      <a:srgbClr val="797A7D"/>
                    </a:gs>
                  </a:gsLst>
                  <a:lin ang="5400000" scaled="0"/>
                </a:gradFill>
              </a:rPr>
              <a:t>微软机密文档，仅限在微软内部使用</a:t>
            </a:r>
          </a:p>
        </p:txBody>
      </p:sp>
      <p:pic>
        <p:nvPicPr>
          <p:cNvPr id="5"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621462939"/>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 y="0"/>
            <a:ext cx="12188825" cy="6858000"/>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512" y="1655379"/>
            <a:ext cx="296862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584" y="2481347"/>
            <a:ext cx="1036478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3901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课后练习</a:t>
            </a:r>
            <a:endParaRPr lang="zh-CN" altLang="en-US" dirty="0"/>
          </a:p>
        </p:txBody>
      </p:sp>
      <p:sp>
        <p:nvSpPr>
          <p:cNvPr id="7" name="TextBox 6"/>
          <p:cNvSpPr txBox="1"/>
          <p:nvPr/>
        </p:nvSpPr>
        <p:spPr>
          <a:xfrm>
            <a:off x="1011771" y="1257100"/>
            <a:ext cx="2528000" cy="369332"/>
          </a:xfrm>
          <a:prstGeom prst="rect">
            <a:avLst/>
          </a:prstGeom>
          <a:noFill/>
        </p:spPr>
        <p:txBody>
          <a:bodyPr wrap="none" lIns="0" tIns="0" rIns="0" bIns="0" rtlCol="0">
            <a:spAutoFit/>
          </a:bodyPr>
          <a:lstStyle/>
          <a:p>
            <a:r>
              <a:rPr lang="en-US" altLang="zh-CN" sz="2400" b="1" spc="-70" dirty="0">
                <a:solidFill>
                  <a:schemeClr val="tx1">
                    <a:lumMod val="75000"/>
                    <a:lumOff val="25000"/>
                  </a:schemeClr>
                </a:solidFill>
                <a:latin typeface="微软雅黑" pitchFamily="34" charset="-122"/>
                <a:ea typeface="微软雅黑" pitchFamily="34" charset="-122"/>
              </a:rPr>
              <a:t>Excel</a:t>
            </a:r>
            <a:r>
              <a:rPr lang="zh-CN" altLang="en-US" sz="2400" b="1" spc="-70" dirty="0">
                <a:solidFill>
                  <a:schemeClr val="tx1">
                    <a:lumMod val="75000"/>
                    <a:lumOff val="25000"/>
                  </a:schemeClr>
                </a:solidFill>
                <a:latin typeface="微软雅黑" pitchFamily="34" charset="-122"/>
                <a:ea typeface="微软雅黑" pitchFamily="34" charset="-122"/>
              </a:rPr>
              <a:t>库存管理系统</a:t>
            </a:r>
            <a:endParaRPr lang="zh-CN" altLang="en-US" sz="2400" b="1" spc="-70" dirty="0" smtClean="0">
              <a:solidFill>
                <a:schemeClr val="tx1">
                  <a:lumMod val="75000"/>
                  <a:lumOff val="25000"/>
                </a:schemeClr>
              </a:solidFill>
              <a:latin typeface="微软雅黑" pitchFamily="34" charset="-122"/>
              <a:ea typeface="微软雅黑" pitchFamily="34" charset="-122"/>
            </a:endParaRPr>
          </a:p>
        </p:txBody>
      </p:sp>
      <p:sp>
        <p:nvSpPr>
          <p:cNvPr id="13" name="TextBox 12"/>
          <p:cNvSpPr txBox="1"/>
          <p:nvPr/>
        </p:nvSpPr>
        <p:spPr>
          <a:xfrm>
            <a:off x="1011769" y="2046416"/>
            <a:ext cx="10013495" cy="4257206"/>
          </a:xfrm>
          <a:prstGeom prst="rect">
            <a:avLst/>
          </a:prstGeom>
          <a:noFill/>
        </p:spPr>
        <p:txBody>
          <a:bodyPr wrap="square" lIns="0" tIns="0" rIns="0" bIns="0" rtlCol="0">
            <a:noAutofit/>
          </a:bodyPr>
          <a:lstStyle/>
          <a:p>
            <a:pPr>
              <a:lnSpc>
                <a:spcPct val="150000"/>
              </a:lnSpc>
            </a:pPr>
            <a:r>
              <a:rPr lang="zh-CN" altLang="en-US" sz="2000" b="1" spc="-70" dirty="0" smtClean="0">
                <a:gradFill>
                  <a:gsLst>
                    <a:gs pos="2917">
                      <a:schemeClr val="bg2"/>
                    </a:gs>
                    <a:gs pos="95000">
                      <a:schemeClr val="bg2"/>
                    </a:gs>
                  </a:gsLst>
                  <a:lin ang="5400000" scaled="0"/>
                </a:gradFill>
                <a:latin typeface="微软雅黑" pitchFamily="34" charset="-122"/>
                <a:ea typeface="微软雅黑" pitchFamily="34" charset="-122"/>
              </a:rPr>
              <a:t>问题：</a:t>
            </a:r>
            <a:endParaRPr lang="en-US" altLang="zh-CN" sz="2000" b="1"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b="1" spc="-70" dirty="0" smtClean="0">
                <a:gradFill>
                  <a:gsLst>
                    <a:gs pos="2917">
                      <a:schemeClr val="bg2"/>
                    </a:gs>
                    <a:gs pos="95000">
                      <a:schemeClr val="bg2"/>
                    </a:gs>
                  </a:gsLst>
                  <a:lin ang="5400000" scaled="0"/>
                </a:gradFill>
                <a:latin typeface="微软雅黑" pitchFamily="34" charset="-122"/>
                <a:ea typeface="微软雅黑" pitchFamily="34" charset="-122"/>
              </a:rPr>
              <a:t>	</a:t>
            </a:r>
            <a:r>
              <a:rPr lang="zh-CN" altLang="en-US" sz="2000" spc="-70" dirty="0">
                <a:gradFill>
                  <a:gsLst>
                    <a:gs pos="2917">
                      <a:schemeClr val="bg2"/>
                    </a:gs>
                    <a:gs pos="95000">
                      <a:schemeClr val="bg2"/>
                    </a:gs>
                  </a:gsLst>
                  <a:lin ang="5400000" scaled="0"/>
                </a:gradFill>
                <a:latin typeface="微软雅黑" pitchFamily="34" charset="-122"/>
                <a:ea typeface="微软雅黑" pitchFamily="34" charset="-122"/>
              </a:rPr>
              <a:t>作业表中完成数据查询</a:t>
            </a:r>
            <a:endParaRPr lang="en-US" altLang="zh-CN" sz="2000" spc="-70" dirty="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2000" b="1" spc="-70" dirty="0" smtClean="0">
                <a:gradFill>
                  <a:gsLst>
                    <a:gs pos="2917">
                      <a:schemeClr val="bg2"/>
                    </a:gs>
                    <a:gs pos="95000">
                      <a:schemeClr val="bg2"/>
                    </a:gs>
                  </a:gsLst>
                  <a:lin ang="5400000" scaled="0"/>
                </a:gradFill>
                <a:latin typeface="微软雅黑" pitchFamily="34" charset="-122"/>
                <a:ea typeface="微软雅黑" pitchFamily="34" charset="-122"/>
              </a:rPr>
              <a:t>要求：</a:t>
            </a:r>
            <a:endParaRPr lang="en-US" altLang="zh-CN" sz="2000" b="1"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800" b="1" spc="-70" dirty="0" smtClean="0">
                <a:gradFill>
                  <a:gsLst>
                    <a:gs pos="2917">
                      <a:schemeClr val="bg2"/>
                    </a:gs>
                    <a:gs pos="95000">
                      <a:schemeClr val="bg2"/>
                    </a:gs>
                  </a:gsLst>
                  <a:lin ang="5400000" scaled="0"/>
                </a:gradFill>
                <a:latin typeface="微软雅黑" pitchFamily="34" charset="-122"/>
                <a:ea typeface="微软雅黑" pitchFamily="34" charset="-122"/>
              </a:rPr>
              <a:t>	</a:t>
            </a:r>
            <a:r>
              <a:rPr lang="zh-CN" altLang="en-US" sz="2000" spc="-70" dirty="0" smtClean="0">
                <a:gradFill>
                  <a:gsLst>
                    <a:gs pos="2917">
                      <a:schemeClr val="bg2"/>
                    </a:gs>
                    <a:gs pos="95000">
                      <a:schemeClr val="bg2"/>
                    </a:gs>
                  </a:gsLst>
                  <a:lin ang="5400000" scaled="0"/>
                </a:gradFill>
                <a:latin typeface="微软雅黑" pitchFamily="34" charset="-122"/>
                <a:ea typeface="微软雅黑" pitchFamily="34" charset="-122"/>
              </a:rPr>
              <a:t>共</a:t>
            </a:r>
            <a:r>
              <a:rPr lang="en-US" altLang="zh-CN" sz="2000" spc="-70" dirty="0" smtClean="0">
                <a:gradFill>
                  <a:gsLst>
                    <a:gs pos="2917">
                      <a:schemeClr val="bg2"/>
                    </a:gs>
                    <a:gs pos="95000">
                      <a:schemeClr val="bg2"/>
                    </a:gs>
                  </a:gsLst>
                  <a:lin ang="5400000" scaled="0"/>
                </a:gradFill>
                <a:latin typeface="微软雅黑" pitchFamily="34" charset="-122"/>
                <a:ea typeface="微软雅黑" pitchFamily="34" charset="-122"/>
              </a:rPr>
              <a:t>2440</a:t>
            </a:r>
            <a:r>
              <a:rPr lang="zh-CN" altLang="en-US" sz="2000" spc="-70" dirty="0" smtClean="0">
                <a:gradFill>
                  <a:gsLst>
                    <a:gs pos="2917">
                      <a:schemeClr val="bg2"/>
                    </a:gs>
                    <a:gs pos="95000">
                      <a:schemeClr val="bg2"/>
                    </a:gs>
                  </a:gsLst>
                  <a:lin ang="5400000" scaled="0"/>
                </a:gradFill>
                <a:latin typeface="微软雅黑" pitchFamily="34" charset="-122"/>
                <a:ea typeface="微软雅黑" pitchFamily="34" charset="-122"/>
              </a:rPr>
              <a:t>行数据。</a:t>
            </a:r>
            <a:endParaRPr lang="en-US" altLang="zh-CN" sz="20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b="1" spc="-70" dirty="0" smtClean="0">
                <a:gradFill>
                  <a:gsLst>
                    <a:gs pos="2917">
                      <a:schemeClr val="bg2"/>
                    </a:gs>
                    <a:gs pos="95000">
                      <a:schemeClr val="bg2"/>
                    </a:gs>
                  </a:gsLst>
                  <a:lin ang="5400000" scaled="0"/>
                </a:gradFill>
                <a:latin typeface="微软雅黑" pitchFamily="34" charset="-122"/>
                <a:ea typeface="微软雅黑" pitchFamily="34" charset="-122"/>
              </a:rPr>
              <a:t>	</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p:txBody>
      </p:sp>
    </p:spTree>
    <p:extLst>
      <p:ext uri="{BB962C8B-B14F-4D97-AF65-F5344CB8AC3E}">
        <p14:creationId xmlns:p14="http://schemas.microsoft.com/office/powerpoint/2010/main" val="229367873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930602" y="1952297"/>
            <a:ext cx="4902639" cy="1178442"/>
          </a:xfrm>
        </p:spPr>
        <p:txBody>
          <a:bodyPr/>
          <a:lstStyle/>
          <a:p>
            <a:pPr lvl="0"/>
            <a:r>
              <a:rPr lang="en-US" altLang="zh-CN" sz="6600" b="1" dirty="0" smtClean="0">
                <a:latin typeface="Arial Unicode MS" pitchFamily="34" charset="-122"/>
                <a:ea typeface="Arial Unicode MS" pitchFamily="34" charset="-122"/>
                <a:cs typeface="Arial Unicode MS" pitchFamily="34" charset="-122"/>
              </a:rPr>
              <a:t>Thank You</a:t>
            </a:r>
            <a:endParaRPr lang="zh-CN" altLang="zh-CN" sz="6600" b="1"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18594748"/>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623" y="1533522"/>
            <a:ext cx="6107247" cy="2865610"/>
          </a:xfrm>
          <a:prstGeom prst="rect">
            <a:avLst/>
          </a:prstGeom>
        </p:spPr>
      </p:pic>
    </p:spTree>
    <p:extLst>
      <p:ext uri="{BB962C8B-B14F-4D97-AF65-F5344CB8AC3E}">
        <p14:creationId xmlns:p14="http://schemas.microsoft.com/office/powerpoint/2010/main" val="317840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4382" y="2011842"/>
            <a:ext cx="10237787" cy="997196"/>
          </a:xfrm>
        </p:spPr>
        <p:txBody>
          <a:bodyPr/>
          <a:lstStyle/>
          <a:p>
            <a:pPr>
              <a:lnSpc>
                <a:spcPts val="7600"/>
              </a:lnSpc>
              <a:spcBef>
                <a:spcPts val="0"/>
              </a:spcBef>
            </a:pPr>
            <a:r>
              <a:rPr lang="en-US" altLang="zh-CN" sz="3600" dirty="0" smtClean="0"/>
              <a:t>Excel VBA</a:t>
            </a:r>
            <a:r>
              <a:rPr lang="zh-CN" altLang="en-US" sz="3600" dirty="0" smtClean="0"/>
              <a:t>视频教程 </a:t>
            </a:r>
            <a:r>
              <a:rPr lang="en-US" altLang="zh-CN" sz="3600" dirty="0" smtClean="0"/>
              <a:t>15</a:t>
            </a:r>
            <a:r>
              <a:rPr lang="en-US" altLang="zh-CN" dirty="0" smtClean="0"/>
              <a:t/>
            </a:r>
            <a:br>
              <a:rPr lang="en-US" altLang="zh-CN" dirty="0" smtClean="0"/>
            </a:br>
            <a:r>
              <a:rPr lang="zh-CN" altLang="en-US" sz="5400" b="1" dirty="0" smtClean="0">
                <a:latin typeface="Arial Unicode MS" pitchFamily="34" charset="-122"/>
                <a:ea typeface="Arial Unicode MS" pitchFamily="34" charset="-122"/>
                <a:cs typeface="Arial Unicode MS" pitchFamily="34" charset="-122"/>
              </a:rPr>
              <a:t>使用</a:t>
            </a:r>
            <a:r>
              <a:rPr lang="en-US" altLang="zh-CN" sz="5400" b="1" dirty="0">
                <a:latin typeface="Arial Unicode MS" pitchFamily="34" charset="-122"/>
                <a:ea typeface="Arial Unicode MS" pitchFamily="34" charset="-122"/>
                <a:cs typeface="Arial Unicode MS" pitchFamily="34" charset="-122"/>
              </a:rPr>
              <a:t>ADO</a:t>
            </a:r>
            <a:r>
              <a:rPr lang="zh-CN" altLang="en-US" sz="5400" b="1" dirty="0">
                <a:latin typeface="Arial Unicode MS" pitchFamily="34" charset="-122"/>
                <a:ea typeface="Arial Unicode MS" pitchFamily="34" charset="-122"/>
                <a:cs typeface="Arial Unicode MS" pitchFamily="34" charset="-122"/>
              </a:rPr>
              <a:t>操作外部数据</a:t>
            </a:r>
            <a:endParaRPr lang="en-US" sz="5400" i="1" dirty="0"/>
          </a:p>
        </p:txBody>
      </p:sp>
      <p:sp>
        <p:nvSpPr>
          <p:cNvPr id="5" name="Text Placeholder 4"/>
          <p:cNvSpPr>
            <a:spLocks noGrp="1"/>
          </p:cNvSpPr>
          <p:nvPr>
            <p:ph type="body" sz="quarter" idx="12"/>
          </p:nvPr>
        </p:nvSpPr>
        <p:spPr>
          <a:xfrm>
            <a:off x="1032552" y="4466269"/>
            <a:ext cx="7680340" cy="374046"/>
          </a:xfrm>
        </p:spPr>
        <p:txBody>
          <a:bodyPr/>
          <a:lstStyle/>
          <a:p>
            <a:r>
              <a:rPr lang="zh-CN" altLang="en-US" sz="4000" dirty="0" smtClean="0"/>
              <a:t>王佩丰</a:t>
            </a:r>
            <a:endParaRPr lang="en-US" altLang="zh-CN" sz="4000" dirty="0" smtClean="0"/>
          </a:p>
          <a:p>
            <a:r>
              <a:rPr lang="en-US" altLang="zh-CN" sz="2400" dirty="0" smtClean="0"/>
              <a:t>MVP </a:t>
            </a:r>
            <a:r>
              <a:rPr lang="zh-CN" altLang="en-US" sz="2400" dirty="0" smtClean="0"/>
              <a:t>微软最有价值专家</a:t>
            </a:r>
            <a:endParaRPr lang="en-US" altLang="zh-CN" sz="2400" dirty="0" smtClean="0"/>
          </a:p>
          <a:p>
            <a:r>
              <a:rPr lang="en-US" sz="2400" dirty="0" smtClean="0"/>
              <a:t>MCT </a:t>
            </a:r>
            <a:r>
              <a:rPr lang="zh-CN" altLang="en-US" sz="2400" dirty="0" smtClean="0"/>
              <a:t>微软认证讲师</a:t>
            </a:r>
            <a:endParaRPr lang="en-US" sz="2400" dirty="0" smtClean="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议程</a:t>
            </a:r>
            <a:endParaRPr lang="en-US" dirty="0"/>
          </a:p>
        </p:txBody>
      </p:sp>
      <p:graphicFrame>
        <p:nvGraphicFramePr>
          <p:cNvPr id="5" name="图示 4"/>
          <p:cNvGraphicFramePr/>
          <p:nvPr>
            <p:extLst>
              <p:ext uri="{D42A27DB-BD31-4B8C-83A1-F6EECF244321}">
                <p14:modId xmlns:p14="http://schemas.microsoft.com/office/powerpoint/2010/main" val="2686945236"/>
              </p:ext>
            </p:extLst>
          </p:nvPr>
        </p:nvGraphicFramePr>
        <p:xfrm>
          <a:off x="2173360" y="1398289"/>
          <a:ext cx="7617026" cy="4261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4574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rPr>
              <a:t>使用</a:t>
            </a:r>
            <a:r>
              <a:rPr lang="en-US" altLang="zh-CN" dirty="0">
                <a:latin typeface="微软雅黑" panose="020B0503020204020204" pitchFamily="34" charset="-122"/>
              </a:rPr>
              <a:t>ADO</a:t>
            </a:r>
            <a:r>
              <a:rPr lang="zh-CN" altLang="en-US" dirty="0">
                <a:latin typeface="微软雅黑" panose="020B0503020204020204" pitchFamily="34" charset="-122"/>
              </a:rPr>
              <a:t>连接外部</a:t>
            </a:r>
            <a:r>
              <a:rPr lang="en-US" altLang="zh-CN" dirty="0">
                <a:latin typeface="微软雅黑" panose="020B0503020204020204" pitchFamily="34" charset="-122"/>
              </a:rPr>
              <a:t>Excel</a:t>
            </a:r>
            <a:r>
              <a:rPr lang="zh-CN" altLang="en-US" dirty="0">
                <a:latin typeface="微软雅黑" panose="020B0503020204020204" pitchFamily="34" charset="-122"/>
              </a:rPr>
              <a:t>数据源</a:t>
            </a:r>
            <a:br>
              <a:rPr lang="zh-CN" altLang="en-US" dirty="0">
                <a:latin typeface="微软雅黑" panose="020B0503020204020204" pitchFamily="34" charset="-122"/>
              </a:rPr>
            </a:br>
            <a:r>
              <a:rPr lang="en-US" altLang="zh-CN" dirty="0">
                <a:latin typeface="微软雅黑" panose="020B0503020204020204" pitchFamily="34" charset="-122"/>
              </a:rPr>
              <a:t/>
            </a:r>
            <a:br>
              <a:rPr lang="en-US" altLang="zh-CN" dirty="0">
                <a:latin typeface="微软雅黑" panose="020B0503020204020204" pitchFamily="34" charset="-122"/>
              </a:rPr>
            </a:br>
            <a:endParaRPr lang="zh-CN" altLang="en-US" dirty="0"/>
          </a:p>
        </p:txBody>
      </p:sp>
      <p:sp>
        <p:nvSpPr>
          <p:cNvPr id="4" name="TextBox 3"/>
          <p:cNvSpPr txBox="1"/>
          <p:nvPr/>
        </p:nvSpPr>
        <p:spPr>
          <a:xfrm>
            <a:off x="1011771" y="1257100"/>
            <a:ext cx="1493999"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连接步骤：</a:t>
            </a:r>
          </a:p>
        </p:txBody>
      </p:sp>
      <p:sp>
        <p:nvSpPr>
          <p:cNvPr id="5" name="TextBox 4"/>
          <p:cNvSpPr txBox="1"/>
          <p:nvPr/>
        </p:nvSpPr>
        <p:spPr>
          <a:xfrm>
            <a:off x="1011769" y="1993691"/>
            <a:ext cx="10013495" cy="4152275"/>
          </a:xfrm>
          <a:prstGeom prst="rect">
            <a:avLst/>
          </a:prstGeom>
          <a:noFill/>
        </p:spPr>
        <p:txBody>
          <a:bodyPr wrap="square" lIns="0" tIns="0" rIns="0" bIns="0" rtlCol="0">
            <a:noAutofit/>
          </a:bodyPr>
          <a:lstStyle/>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1 </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在</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VBE</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界面中 工具</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引用</a:t>
            </a:r>
            <a:endPar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勾选</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Microsoft ActiveX Data Object  x.x  Library </a:t>
            </a:r>
          </a:p>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2 </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连接</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代码</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Sub test()</a:t>
            </a:r>
          </a:p>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Dim conn As New ADODB.Connection</a:t>
            </a:r>
          </a:p>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conn.Open "Provider = Microsoft.ACE.OLEDB.12.0;Data Source=D:\data\data.xlsx;extended properties=""excel 12.0;HDR=YES"""</a:t>
            </a:r>
          </a:p>
          <a:p>
            <a:pPr>
              <a:lnSpc>
                <a:spcPct val="150000"/>
              </a:lnSpc>
              <a:buClr>
                <a:srgbClr val="EB3C00"/>
              </a:buClr>
            </a:pPr>
            <a:r>
              <a:rPr lang="zh-CN" altLang="en-US" spc="-70" dirty="0" smtClean="0">
                <a:solidFill>
                  <a:srgbClr val="00B050"/>
                </a:solidFill>
                <a:latin typeface="微软雅黑" pitchFamily="34" charset="-122"/>
                <a:ea typeface="微软雅黑" pitchFamily="34" charset="-122"/>
                <a:cs typeface="Arial Unicode MS" pitchFamily="34" charset="-122"/>
              </a:rPr>
              <a:t>‘这里使用</a:t>
            </a:r>
            <a:r>
              <a:rPr lang="en-US" altLang="zh-CN" spc="-70" dirty="0" smtClean="0">
                <a:solidFill>
                  <a:srgbClr val="00B050"/>
                </a:solidFill>
                <a:latin typeface="微软雅黑" pitchFamily="34" charset="-122"/>
                <a:ea typeface="微软雅黑" pitchFamily="34" charset="-122"/>
                <a:cs typeface="Arial Unicode MS" pitchFamily="34" charset="-122"/>
              </a:rPr>
              <a:t>SQL</a:t>
            </a:r>
            <a:r>
              <a:rPr lang="zh-CN" altLang="en-US" spc="-70" dirty="0" smtClean="0">
                <a:solidFill>
                  <a:srgbClr val="00B050"/>
                </a:solidFill>
                <a:latin typeface="微软雅黑" pitchFamily="34" charset="-122"/>
                <a:ea typeface="微软雅黑" pitchFamily="34" charset="-122"/>
                <a:cs typeface="Arial Unicode MS" pitchFamily="34" charset="-122"/>
              </a:rPr>
              <a:t>对数据进行操作</a:t>
            </a:r>
            <a:endParaRPr lang="en-US" altLang="zh-CN" spc="-70" dirty="0">
              <a:solidFill>
                <a:srgbClr val="00B050"/>
              </a:solidFill>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conn.Close</a:t>
            </a:r>
          </a:p>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End Sub</a:t>
            </a:r>
          </a:p>
          <a:p>
            <a:pPr>
              <a:lnSpc>
                <a:spcPct val="150000"/>
              </a:lnSpc>
              <a:buClr>
                <a:srgbClr val="EB3C00"/>
              </a:buClr>
            </a:pP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endParaRPr lang="en-US" altLang="zh-CN"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352861278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rPr>
              <a:t>使用</a:t>
            </a:r>
            <a:r>
              <a:rPr lang="en-US" altLang="zh-CN" dirty="0">
                <a:latin typeface="微软雅黑" panose="020B0503020204020204" pitchFamily="34" charset="-122"/>
              </a:rPr>
              <a:t>ADO</a:t>
            </a:r>
            <a:r>
              <a:rPr lang="zh-CN" altLang="en-US" dirty="0">
                <a:latin typeface="微软雅黑" panose="020B0503020204020204" pitchFamily="34" charset="-122"/>
              </a:rPr>
              <a:t>连接外部</a:t>
            </a:r>
            <a:r>
              <a:rPr lang="en-US" altLang="zh-CN" dirty="0">
                <a:latin typeface="微软雅黑" panose="020B0503020204020204" pitchFamily="34" charset="-122"/>
              </a:rPr>
              <a:t>Excel</a:t>
            </a:r>
            <a:r>
              <a:rPr lang="zh-CN" altLang="en-US" dirty="0">
                <a:latin typeface="微软雅黑" panose="020B0503020204020204" pitchFamily="34" charset="-122"/>
              </a:rPr>
              <a:t>数据源</a:t>
            </a:r>
            <a:br>
              <a:rPr lang="zh-CN" altLang="en-US" dirty="0">
                <a:latin typeface="微软雅黑" panose="020B0503020204020204" pitchFamily="34" charset="-122"/>
              </a:rPr>
            </a:br>
            <a:r>
              <a:rPr lang="en-US" altLang="zh-CN" dirty="0">
                <a:latin typeface="微软雅黑" panose="020B0503020204020204" pitchFamily="34" charset="-122"/>
              </a:rPr>
              <a:t/>
            </a:r>
            <a:br>
              <a:rPr lang="en-US" altLang="zh-CN" dirty="0">
                <a:latin typeface="微软雅黑" panose="020B0503020204020204" pitchFamily="34" charset="-122"/>
              </a:rPr>
            </a:br>
            <a:endParaRPr lang="zh-CN" altLang="en-US" dirty="0"/>
          </a:p>
        </p:txBody>
      </p:sp>
      <p:sp>
        <p:nvSpPr>
          <p:cNvPr id="4" name="TextBox 3"/>
          <p:cNvSpPr txBox="1"/>
          <p:nvPr/>
        </p:nvSpPr>
        <p:spPr>
          <a:xfrm>
            <a:off x="1011771" y="1257100"/>
            <a:ext cx="1493999" cy="369332"/>
          </a:xfrm>
          <a:prstGeom prst="rect">
            <a:avLst/>
          </a:prstGeom>
          <a:noFill/>
        </p:spPr>
        <p:txBody>
          <a:bodyPr wrap="none" lIns="0" tIns="0" rIns="0" bIns="0" rtlCol="0">
            <a:spAutoFit/>
          </a:bodyPr>
          <a:lstStyle/>
          <a:p>
            <a:r>
              <a:rPr lang="zh-CN" altLang="en-US" sz="2400" b="1" spc="-70" dirty="0">
                <a:solidFill>
                  <a:schemeClr val="tx1">
                    <a:lumMod val="75000"/>
                    <a:lumOff val="25000"/>
                  </a:schemeClr>
                </a:solidFill>
                <a:latin typeface="微软雅黑" pitchFamily="34" charset="-122"/>
                <a:ea typeface="微软雅黑" pitchFamily="34" charset="-122"/>
              </a:rPr>
              <a:t>抓取数据</a:t>
            </a:r>
            <a:r>
              <a:rPr lang="zh-CN" altLang="en-US" sz="2400" b="1" spc="-70" dirty="0" smtClean="0">
                <a:solidFill>
                  <a:schemeClr val="tx1">
                    <a:lumMod val="75000"/>
                    <a:lumOff val="25000"/>
                  </a:schemeClr>
                </a:solidFill>
                <a:latin typeface="微软雅黑" pitchFamily="34" charset="-122"/>
                <a:ea typeface="微软雅黑" pitchFamily="34" charset="-122"/>
              </a:rPr>
              <a:t>：</a:t>
            </a:r>
          </a:p>
        </p:txBody>
      </p:sp>
      <p:sp>
        <p:nvSpPr>
          <p:cNvPr id="5" name="TextBox 4"/>
          <p:cNvSpPr txBox="1"/>
          <p:nvPr/>
        </p:nvSpPr>
        <p:spPr>
          <a:xfrm>
            <a:off x="1011769" y="1993691"/>
            <a:ext cx="10528590" cy="4152275"/>
          </a:xfrm>
          <a:prstGeom prst="rect">
            <a:avLst/>
          </a:prstGeom>
          <a:noFill/>
        </p:spPr>
        <p:txBody>
          <a:bodyPr wrap="square" lIns="0" tIns="0" rIns="0" bIns="0" rtlCol="0">
            <a:noAutofit/>
          </a:bodyPr>
          <a:lstStyle/>
          <a:p>
            <a:pPr>
              <a:lnSpc>
                <a:spcPct val="150000"/>
              </a:lnSpc>
              <a:buClr>
                <a:srgbClr val="EB3C00"/>
              </a:buClr>
            </a:pPr>
            <a:r>
              <a:rPr lang="en-US" altLang="zh-CN"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Range</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(“a1”).</a:t>
            </a:r>
            <a:r>
              <a:rPr lang="en-US" altLang="zh-CN" sz="2400" spc="-70" dirty="0" err="1">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CopyFromRecordset</a:t>
            </a:r>
            <a:r>
              <a:rPr lang="en-US" altLang="zh-CN"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a:t>
            </a:r>
            <a:r>
              <a:rPr lang="en-US" altLang="zh-CN" sz="2400" spc="-70" dirty="0" err="1">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conn.Execute</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(“select </a:t>
            </a:r>
            <a:r>
              <a:rPr lang="en-US" altLang="zh-CN"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from [data</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endParaRPr lang="en-US" altLang="zh-CN"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6703971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rPr>
              <a:t>常用</a:t>
            </a:r>
            <a:r>
              <a:rPr lang="en-US" altLang="zh-CN" dirty="0">
                <a:latin typeface="微软雅黑" panose="020B0503020204020204" pitchFamily="34" charset="-122"/>
              </a:rPr>
              <a:t>SQL</a:t>
            </a:r>
            <a:r>
              <a:rPr lang="zh-CN" altLang="en-US" dirty="0" smtClean="0">
                <a:latin typeface="微软雅黑" panose="020B0503020204020204" pitchFamily="34" charset="-122"/>
              </a:rPr>
              <a:t>语句</a:t>
            </a:r>
            <a:r>
              <a:rPr lang="en-US" altLang="zh-CN" dirty="0">
                <a:latin typeface="微软雅黑" panose="020B0503020204020204" pitchFamily="34" charset="-122"/>
              </a:rPr>
              <a:t/>
            </a:r>
            <a:br>
              <a:rPr lang="en-US" altLang="zh-CN" dirty="0">
                <a:latin typeface="微软雅黑" panose="020B0503020204020204" pitchFamily="34" charset="-122"/>
              </a:rPr>
            </a:br>
            <a:r>
              <a:rPr lang="zh-CN" altLang="en-US" dirty="0">
                <a:latin typeface="微软雅黑" panose="020B0503020204020204" pitchFamily="34" charset="-122"/>
              </a:rPr>
              <a:t/>
            </a:r>
            <a:br>
              <a:rPr lang="zh-CN" altLang="en-US" dirty="0">
                <a:latin typeface="微软雅黑" panose="020B0503020204020204" pitchFamily="34" charset="-122"/>
              </a:rPr>
            </a:br>
            <a:r>
              <a:rPr lang="en-US" altLang="zh-CN" dirty="0">
                <a:latin typeface="微软雅黑" panose="020B0503020204020204" pitchFamily="34" charset="-122"/>
              </a:rPr>
              <a:t/>
            </a:r>
            <a:br>
              <a:rPr lang="en-US" altLang="zh-CN" dirty="0">
                <a:latin typeface="微软雅黑" panose="020B0503020204020204" pitchFamily="34" charset="-122"/>
              </a:rPr>
            </a:br>
            <a:endParaRPr lang="zh-CN" altLang="en-US" dirty="0"/>
          </a:p>
        </p:txBody>
      </p:sp>
      <p:sp>
        <p:nvSpPr>
          <p:cNvPr id="5" name="TextBox 4"/>
          <p:cNvSpPr txBox="1"/>
          <p:nvPr/>
        </p:nvSpPr>
        <p:spPr>
          <a:xfrm>
            <a:off x="1011769" y="1324303"/>
            <a:ext cx="10528590" cy="4821663"/>
          </a:xfrm>
          <a:prstGeom prst="rect">
            <a:avLst/>
          </a:prstGeom>
          <a:noFill/>
        </p:spPr>
        <p:txBody>
          <a:bodyPr wrap="square" lIns="0" tIns="0" rIns="0" bIns="0" rtlCol="0">
            <a:noAutofit/>
          </a:bodyPr>
          <a:lstStyle/>
          <a:p>
            <a:pPr>
              <a:lnSpc>
                <a:spcPct val="150000"/>
              </a:lnSpc>
              <a:buClr>
                <a:srgbClr val="EB3C00"/>
              </a:buClr>
            </a:pPr>
            <a:r>
              <a:rPr lang="zh-CN" altLang="en-US" b="1" spc="-70" dirty="0">
                <a:latin typeface="微软雅黑" pitchFamily="34" charset="-122"/>
                <a:ea typeface="微软雅黑" pitchFamily="34" charset="-122"/>
                <a:cs typeface="Arial Unicode MS" pitchFamily="34" charset="-122"/>
              </a:rPr>
              <a:t>查询数据</a:t>
            </a:r>
            <a:endParaRPr lang="en-US" altLang="zh-CN" b="1" spc="-70" dirty="0">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select * from [data</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p>
          <a:p>
            <a:pPr>
              <a:lnSpc>
                <a:spcPct val="150000"/>
              </a:lnSpc>
              <a:buClr>
                <a:srgbClr val="EB3C00"/>
              </a:buClr>
            </a:pPr>
            <a:r>
              <a:rPr lang="zh-CN" altLang="en-US" b="1" spc="-70" dirty="0" smtClean="0">
                <a:latin typeface="微软雅黑" pitchFamily="34" charset="-122"/>
                <a:ea typeface="微软雅黑" pitchFamily="34" charset="-122"/>
                <a:cs typeface="Arial Unicode MS" pitchFamily="34" charset="-122"/>
              </a:rPr>
              <a:t>查询某几个字段</a:t>
            </a:r>
            <a:endParaRPr lang="en-US" altLang="zh-CN" b="1" spc="-70" dirty="0" smtClean="0">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select </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姓名</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年龄</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from [data</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p>
          <a:p>
            <a:pPr>
              <a:lnSpc>
                <a:spcPct val="150000"/>
              </a:lnSpc>
              <a:buClr>
                <a:srgbClr val="EB3C00"/>
              </a:buClr>
            </a:pPr>
            <a:r>
              <a:rPr lang="zh-CN" altLang="en-US" b="1" spc="-70" dirty="0">
                <a:latin typeface="微软雅黑" pitchFamily="34" charset="-122"/>
                <a:ea typeface="微软雅黑" pitchFamily="34" charset="-122"/>
                <a:cs typeface="Arial Unicode MS" pitchFamily="34" charset="-122"/>
              </a:rPr>
              <a:t>带条件的查询</a:t>
            </a:r>
            <a:endParaRPr lang="en-US" altLang="zh-CN" b="1" spc="-70" dirty="0">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select * from [data$] where </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性别 </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男</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p>
          <a:p>
            <a:pPr>
              <a:lnSpc>
                <a:spcPct val="150000"/>
              </a:lnSpc>
              <a:buClr>
                <a:srgbClr val="EB3C00"/>
              </a:buClr>
            </a:pPr>
            <a:r>
              <a:rPr lang="zh-CN" altLang="en-US" b="1" spc="-70" dirty="0">
                <a:latin typeface="微软雅黑" pitchFamily="34" charset="-122"/>
                <a:ea typeface="微软雅黑" pitchFamily="34" charset="-122"/>
                <a:cs typeface="Arial Unicode MS" pitchFamily="34" charset="-122"/>
              </a:rPr>
              <a:t>合并两个表的数据</a:t>
            </a:r>
            <a:endParaRPr lang="en-US" altLang="zh-CN" b="1" spc="-70" dirty="0">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select * from [data</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union all </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select * from [</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data2$]</a:t>
            </a:r>
          </a:p>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a:t>
            </a:r>
            <a:r>
              <a:rPr lang="zh-CN" altLang="en-US" b="1" spc="-70" dirty="0">
                <a:latin typeface="微软雅黑" pitchFamily="34" charset="-122"/>
                <a:ea typeface="微软雅黑" pitchFamily="34" charset="-122"/>
                <a:cs typeface="Arial Unicode MS" pitchFamily="34" charset="-122"/>
              </a:rPr>
              <a:t>插入新纪录</a:t>
            </a:r>
            <a:endParaRPr lang="en-US" altLang="zh-CN" b="1" spc="-70" dirty="0">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insert into [data$] (</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姓名</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性别</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年龄</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values ('AA','</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男</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',33) </a:t>
            </a:r>
          </a:p>
          <a:p>
            <a:pPr>
              <a:lnSpc>
                <a:spcPct val="150000"/>
              </a:lnSpc>
              <a:buClr>
                <a:srgbClr val="EB3C00"/>
              </a:buClr>
            </a:pPr>
            <a:endPar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246915051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rPr>
              <a:t>常用</a:t>
            </a:r>
            <a:r>
              <a:rPr lang="en-US" altLang="zh-CN" dirty="0">
                <a:latin typeface="微软雅黑" panose="020B0503020204020204" pitchFamily="34" charset="-122"/>
              </a:rPr>
              <a:t>SQL</a:t>
            </a:r>
            <a:r>
              <a:rPr lang="zh-CN" altLang="en-US" dirty="0" smtClean="0">
                <a:latin typeface="微软雅黑" panose="020B0503020204020204" pitchFamily="34" charset="-122"/>
              </a:rPr>
              <a:t>语句</a:t>
            </a:r>
            <a:r>
              <a:rPr lang="en-US" altLang="zh-CN" dirty="0">
                <a:latin typeface="微软雅黑" panose="020B0503020204020204" pitchFamily="34" charset="-122"/>
              </a:rPr>
              <a:t/>
            </a:r>
            <a:br>
              <a:rPr lang="en-US" altLang="zh-CN" dirty="0">
                <a:latin typeface="微软雅黑" panose="020B0503020204020204" pitchFamily="34" charset="-122"/>
              </a:rPr>
            </a:br>
            <a:r>
              <a:rPr lang="zh-CN" altLang="en-US" dirty="0">
                <a:latin typeface="微软雅黑" panose="020B0503020204020204" pitchFamily="34" charset="-122"/>
              </a:rPr>
              <a:t/>
            </a:r>
            <a:br>
              <a:rPr lang="zh-CN" altLang="en-US" dirty="0">
                <a:latin typeface="微软雅黑" panose="020B0503020204020204" pitchFamily="34" charset="-122"/>
              </a:rPr>
            </a:br>
            <a:r>
              <a:rPr lang="en-US" altLang="zh-CN" dirty="0">
                <a:latin typeface="微软雅黑" panose="020B0503020204020204" pitchFamily="34" charset="-122"/>
              </a:rPr>
              <a:t/>
            </a:r>
            <a:br>
              <a:rPr lang="en-US" altLang="zh-CN" dirty="0">
                <a:latin typeface="微软雅黑" panose="020B0503020204020204" pitchFamily="34" charset="-122"/>
              </a:rPr>
            </a:br>
            <a:endParaRPr lang="zh-CN" altLang="en-US" dirty="0"/>
          </a:p>
        </p:txBody>
      </p:sp>
      <p:sp>
        <p:nvSpPr>
          <p:cNvPr id="5" name="TextBox 4"/>
          <p:cNvSpPr txBox="1"/>
          <p:nvPr/>
        </p:nvSpPr>
        <p:spPr>
          <a:xfrm>
            <a:off x="1011769" y="1324303"/>
            <a:ext cx="10528590" cy="4821663"/>
          </a:xfrm>
          <a:prstGeom prst="rect">
            <a:avLst/>
          </a:prstGeom>
          <a:noFill/>
        </p:spPr>
        <p:txBody>
          <a:bodyPr wrap="square" lIns="0" tIns="0" rIns="0" bIns="0" rtlCol="0">
            <a:noAutofit/>
          </a:bodyPr>
          <a:lstStyle/>
          <a:p>
            <a:pPr>
              <a:lnSpc>
                <a:spcPct val="150000"/>
              </a:lnSpc>
              <a:buClr>
                <a:srgbClr val="EB3C00"/>
              </a:buClr>
            </a:pPr>
            <a:r>
              <a:rPr lang="zh-CN" altLang="en-US" b="1" spc="-70" dirty="0" smtClean="0">
                <a:latin typeface="微软雅黑" pitchFamily="34" charset="-122"/>
                <a:ea typeface="微软雅黑" pitchFamily="34" charset="-122"/>
                <a:cs typeface="Arial Unicode MS" pitchFamily="34" charset="-122"/>
              </a:rPr>
              <a:t>修改一条数据</a:t>
            </a:r>
            <a:endParaRPr lang="en-US" altLang="zh-CN" b="1" spc="-70" dirty="0" smtClean="0">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update [data$] set </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性别</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男</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年龄</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=16 </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where </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姓名</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张三</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p>
          <a:p>
            <a:pPr>
              <a:lnSpc>
                <a:spcPct val="150000"/>
              </a:lnSpc>
              <a:buClr>
                <a:srgbClr val="EB3C00"/>
              </a:buClr>
            </a:pPr>
            <a:r>
              <a:rPr lang="zh-CN" altLang="en-US" b="1" spc="-70" dirty="0" smtClean="0">
                <a:latin typeface="微软雅黑" pitchFamily="34" charset="-122"/>
                <a:ea typeface="微软雅黑" pitchFamily="34" charset="-122"/>
                <a:cs typeface="Arial Unicode MS" pitchFamily="34" charset="-122"/>
              </a:rPr>
              <a:t>删除一</a:t>
            </a:r>
            <a:r>
              <a:rPr lang="zh-CN" altLang="en-US" b="1" spc="-70" dirty="0">
                <a:latin typeface="微软雅黑" pitchFamily="34" charset="-122"/>
                <a:ea typeface="微软雅黑" pitchFamily="34" charset="-122"/>
                <a:cs typeface="Arial Unicode MS" pitchFamily="34" charset="-122"/>
              </a:rPr>
              <a:t>条数据</a:t>
            </a:r>
            <a:endParaRPr lang="en-US" altLang="zh-CN" b="1" spc="-70" dirty="0">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delete from [data$]  where </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姓名</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张三</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p>
          <a:p>
            <a:pPr>
              <a:lnSpc>
                <a:spcPct val="150000"/>
              </a:lnSpc>
              <a:buClr>
                <a:srgbClr val="EB3C00"/>
              </a:buClr>
            </a:pPr>
            <a:r>
              <a:rPr lang="zh-CN" altLang="en-US" b="1" spc="-70" dirty="0" smtClean="0">
                <a:latin typeface="微软雅黑" pitchFamily="34" charset="-122"/>
                <a:ea typeface="微软雅黑" pitchFamily="34" charset="-122"/>
                <a:cs typeface="Arial Unicode MS" pitchFamily="34" charset="-122"/>
              </a:rPr>
              <a:t>使用</a:t>
            </a:r>
            <a:r>
              <a:rPr lang="en-US" altLang="zh-CN" b="1" spc="-70" dirty="0" smtClean="0">
                <a:latin typeface="微软雅黑" pitchFamily="34" charset="-122"/>
                <a:ea typeface="微软雅黑" pitchFamily="34" charset="-122"/>
                <a:cs typeface="Arial Unicode MS" pitchFamily="34" charset="-122"/>
              </a:rPr>
              <a:t>LEFT JOIN …ON…  (</a:t>
            </a:r>
            <a:r>
              <a:rPr lang="zh-CN" altLang="en-US" b="1" spc="-70" dirty="0" smtClean="0">
                <a:latin typeface="微软雅黑" pitchFamily="34" charset="-122"/>
                <a:ea typeface="微软雅黑" pitchFamily="34" charset="-122"/>
                <a:cs typeface="Arial Unicode MS" pitchFamily="34" charset="-122"/>
              </a:rPr>
              <a:t>类似于</a:t>
            </a:r>
            <a:r>
              <a:rPr lang="en-US" altLang="zh-CN" b="1" spc="-70" dirty="0" smtClean="0">
                <a:latin typeface="微软雅黑" pitchFamily="34" charset="-122"/>
                <a:ea typeface="微软雅黑" pitchFamily="34" charset="-122"/>
                <a:cs typeface="Arial Unicode MS" pitchFamily="34" charset="-122"/>
              </a:rPr>
              <a:t>VLOOKUP</a:t>
            </a:r>
            <a:r>
              <a:rPr lang="zh-CN" altLang="en-US" b="1" spc="-70" dirty="0" smtClean="0">
                <a:latin typeface="微软雅黑" pitchFamily="34" charset="-122"/>
                <a:ea typeface="微软雅黑" pitchFamily="34" charset="-122"/>
                <a:cs typeface="Arial Unicode MS" pitchFamily="34" charset="-122"/>
              </a:rPr>
              <a:t>）</a:t>
            </a:r>
            <a:endParaRPr lang="en-US" altLang="zh-CN" b="1" spc="-70" dirty="0" smtClean="0">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select [data3$].</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姓名</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性别</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年龄</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月薪 </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from [data$] left join [data3$] on [data$].</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姓名</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=[data3$].</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姓名</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zh-CN" altLang="en-US" b="1" spc="-70" dirty="0" smtClean="0">
                <a:latin typeface="微软雅黑" pitchFamily="34" charset="-122"/>
                <a:ea typeface="微软雅黑" pitchFamily="34" charset="-122"/>
                <a:cs typeface="Arial Unicode MS" pitchFamily="34" charset="-122"/>
              </a:rPr>
              <a:t>先</a:t>
            </a:r>
            <a:r>
              <a:rPr lang="en-US" altLang="zh-CN" b="1" spc="-70" dirty="0" smtClean="0">
                <a:latin typeface="微软雅黑" pitchFamily="34" charset="-122"/>
                <a:ea typeface="微软雅黑" pitchFamily="34" charset="-122"/>
                <a:cs typeface="Arial Unicode MS" pitchFamily="34" charset="-122"/>
              </a:rPr>
              <a:t>UNION ALL </a:t>
            </a:r>
            <a:r>
              <a:rPr lang="zh-CN" altLang="en-US" b="1" spc="-70" dirty="0" smtClean="0">
                <a:latin typeface="微软雅黑" pitchFamily="34" charset="-122"/>
                <a:ea typeface="微软雅黑" pitchFamily="34" charset="-122"/>
                <a:cs typeface="Arial Unicode MS" pitchFamily="34" charset="-122"/>
              </a:rPr>
              <a:t>再</a:t>
            </a:r>
            <a:r>
              <a:rPr lang="en-US" altLang="zh-CN" b="1" spc="-70" dirty="0" smtClean="0">
                <a:latin typeface="微软雅黑" pitchFamily="34" charset="-122"/>
                <a:ea typeface="微软雅黑" pitchFamily="34" charset="-122"/>
                <a:cs typeface="Arial Unicode MS" pitchFamily="34" charset="-122"/>
              </a:rPr>
              <a:t>LEFT JOIN</a:t>
            </a:r>
          </a:p>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select * from (select * from [data$] union all select * from [data2$])a left join [data3$] on a.</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姓名</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=[data3$].</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姓名</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zh-CN" altLang="en-US" b="1" spc="-70" dirty="0" smtClean="0">
                <a:latin typeface="微软雅黑" pitchFamily="34" charset="-122"/>
                <a:ea typeface="微软雅黑" pitchFamily="34" charset="-122"/>
                <a:cs typeface="Arial Unicode MS" pitchFamily="34" charset="-122"/>
              </a:rPr>
              <a:t>将查询结果赋值到数组</a:t>
            </a:r>
            <a:endParaRPr lang="en-US" altLang="zh-CN" b="1" spc="-70" dirty="0" smtClean="0">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err="1">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arr</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 </a:t>
            </a:r>
            <a:r>
              <a:rPr lang="en-US" altLang="zh-CN" spc="-70" dirty="0" err="1">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Application.WorksheetFunction.Transpose</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en-US" altLang="zh-CN" spc="-70" dirty="0" err="1">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conn.Execute</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("select * from [data$]").</a:t>
            </a:r>
            <a:r>
              <a:rPr lang="en-US" altLang="zh-CN" spc="-70" dirty="0" err="1">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GetRows</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p>
          <a:p>
            <a:pPr>
              <a:lnSpc>
                <a:spcPct val="150000"/>
              </a:lnSpc>
              <a:buClr>
                <a:srgbClr val="EB3C00"/>
              </a:buClr>
            </a:pPr>
            <a:endPar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232127423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rPr>
              <a:t>使用</a:t>
            </a:r>
            <a:r>
              <a:rPr lang="en-US" altLang="zh-CN" dirty="0">
                <a:latin typeface="微软雅黑" panose="020B0503020204020204" pitchFamily="34" charset="-122"/>
              </a:rPr>
              <a:t>ADO</a:t>
            </a:r>
            <a:r>
              <a:rPr lang="zh-CN" altLang="en-US" dirty="0" smtClean="0">
                <a:latin typeface="微软雅黑" panose="020B0503020204020204" pitchFamily="34" charset="-122"/>
              </a:rPr>
              <a:t>连接</a:t>
            </a:r>
            <a:r>
              <a:rPr lang="en-US" altLang="zh-CN" dirty="0" smtClean="0">
                <a:latin typeface="微软雅黑" panose="020B0503020204020204" pitchFamily="34" charset="-122"/>
              </a:rPr>
              <a:t>ACCESS</a:t>
            </a:r>
            <a:r>
              <a:rPr lang="zh-CN" altLang="en-US" dirty="0" smtClean="0">
                <a:latin typeface="微软雅黑" panose="020B0503020204020204" pitchFamily="34" charset="-122"/>
              </a:rPr>
              <a:t>数据库</a:t>
            </a:r>
            <a:r>
              <a:rPr lang="zh-CN" altLang="en-US" dirty="0">
                <a:latin typeface="微软雅黑" panose="020B0503020204020204" pitchFamily="34" charset="-122"/>
              </a:rPr>
              <a:t/>
            </a:r>
            <a:br>
              <a:rPr lang="zh-CN" altLang="en-US" dirty="0">
                <a:latin typeface="微软雅黑" panose="020B0503020204020204" pitchFamily="34" charset="-122"/>
              </a:rPr>
            </a:br>
            <a:r>
              <a:rPr lang="en-US" altLang="zh-CN" dirty="0">
                <a:latin typeface="微软雅黑" panose="020B0503020204020204" pitchFamily="34" charset="-122"/>
              </a:rPr>
              <a:t/>
            </a:r>
            <a:br>
              <a:rPr lang="en-US" altLang="zh-CN" dirty="0">
                <a:latin typeface="微软雅黑" panose="020B0503020204020204" pitchFamily="34" charset="-122"/>
              </a:rPr>
            </a:br>
            <a:endParaRPr lang="zh-CN" altLang="en-US" dirty="0"/>
          </a:p>
        </p:txBody>
      </p:sp>
      <p:sp>
        <p:nvSpPr>
          <p:cNvPr id="4" name="TextBox 3"/>
          <p:cNvSpPr txBox="1"/>
          <p:nvPr/>
        </p:nvSpPr>
        <p:spPr>
          <a:xfrm>
            <a:off x="1011771" y="1257100"/>
            <a:ext cx="1493999"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连接步骤：</a:t>
            </a:r>
          </a:p>
        </p:txBody>
      </p:sp>
      <p:sp>
        <p:nvSpPr>
          <p:cNvPr id="5" name="TextBox 4"/>
          <p:cNvSpPr txBox="1"/>
          <p:nvPr/>
        </p:nvSpPr>
        <p:spPr>
          <a:xfrm>
            <a:off x="1011769" y="1993691"/>
            <a:ext cx="10013495" cy="4152275"/>
          </a:xfrm>
          <a:prstGeom prst="rect">
            <a:avLst/>
          </a:prstGeom>
          <a:noFill/>
        </p:spPr>
        <p:txBody>
          <a:bodyPr wrap="square" lIns="0" tIns="0" rIns="0" bIns="0" rtlCol="0">
            <a:noAutofit/>
          </a:bodyPr>
          <a:lstStyle/>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1 </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在</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VBE</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界面中 工具</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引用</a:t>
            </a:r>
            <a:endPar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勾选</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Microsoft ActiveX Data </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Objects  </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x.x  Library </a:t>
            </a:r>
          </a:p>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2 </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连接</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代码</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Sub test()</a:t>
            </a:r>
          </a:p>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Dim conn As New ADODB.Connection</a:t>
            </a:r>
          </a:p>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conn.Open "Provider=Microsoft.ACE.OLEDB.12.0;Data Source=D:\data\Adata.accdb" </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zh-CN" altLang="en-US" spc="-70" dirty="0" smtClean="0">
                <a:solidFill>
                  <a:srgbClr val="00B050"/>
                </a:solidFill>
                <a:latin typeface="微软雅黑" pitchFamily="34" charset="-122"/>
                <a:ea typeface="微软雅黑" pitchFamily="34" charset="-122"/>
                <a:cs typeface="Arial Unicode MS" pitchFamily="34" charset="-122"/>
              </a:rPr>
              <a:t>‘这里使用</a:t>
            </a:r>
            <a:r>
              <a:rPr lang="en-US" altLang="zh-CN" spc="-70" dirty="0" smtClean="0">
                <a:solidFill>
                  <a:srgbClr val="00B050"/>
                </a:solidFill>
                <a:latin typeface="微软雅黑" pitchFamily="34" charset="-122"/>
                <a:ea typeface="微软雅黑" pitchFamily="34" charset="-122"/>
                <a:cs typeface="Arial Unicode MS" pitchFamily="34" charset="-122"/>
              </a:rPr>
              <a:t>SQL</a:t>
            </a:r>
            <a:r>
              <a:rPr lang="zh-CN" altLang="en-US" spc="-70" dirty="0" smtClean="0">
                <a:solidFill>
                  <a:srgbClr val="00B050"/>
                </a:solidFill>
                <a:latin typeface="微软雅黑" pitchFamily="34" charset="-122"/>
                <a:ea typeface="微软雅黑" pitchFamily="34" charset="-122"/>
                <a:cs typeface="Arial Unicode MS" pitchFamily="34" charset="-122"/>
              </a:rPr>
              <a:t>对数据进行操作</a:t>
            </a:r>
            <a:endParaRPr lang="en-US" altLang="zh-CN" spc="-70" dirty="0">
              <a:solidFill>
                <a:srgbClr val="00B050"/>
              </a:solidFill>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conn.Close</a:t>
            </a:r>
          </a:p>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End Sub</a:t>
            </a:r>
          </a:p>
          <a:p>
            <a:pPr>
              <a:lnSpc>
                <a:spcPct val="150000"/>
              </a:lnSpc>
              <a:buClr>
                <a:srgbClr val="EB3C00"/>
              </a:buClr>
            </a:pP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endParaRPr lang="en-US" altLang="zh-CN"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288447997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3585597"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需要理解并记住写法的概念</a:t>
            </a:r>
          </a:p>
        </p:txBody>
      </p:sp>
      <p:sp>
        <p:nvSpPr>
          <p:cNvPr id="11" name="TextBox 10"/>
          <p:cNvSpPr txBox="1"/>
          <p:nvPr/>
        </p:nvSpPr>
        <p:spPr>
          <a:xfrm>
            <a:off x="1011770" y="3372735"/>
            <a:ext cx="20915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需要理解的概念</a:t>
            </a:r>
          </a:p>
        </p:txBody>
      </p:sp>
      <p:sp>
        <p:nvSpPr>
          <p:cNvPr id="13" name="TextBox 12"/>
          <p:cNvSpPr txBox="1"/>
          <p:nvPr/>
        </p:nvSpPr>
        <p:spPr>
          <a:xfrm>
            <a:off x="1011771" y="1888761"/>
            <a:ext cx="7060174" cy="1661993"/>
          </a:xfrm>
          <a:prstGeom prst="rect">
            <a:avLst/>
          </a:prstGeom>
          <a:noFill/>
        </p:spPr>
        <p:txBody>
          <a:bodyPr wrap="square" lIns="0" tIns="0" rIns="0" bIns="0" rtlCol="0">
            <a:noAutofit/>
          </a:bodyPr>
          <a:lstStyle/>
          <a:p>
            <a:pPr>
              <a:lnSpc>
                <a:spcPct val="150000"/>
              </a:lnSpc>
            </a:pPr>
            <a:r>
              <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select * from [data</a:t>
            </a: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a:t>
            </a:r>
          </a:p>
          <a:p>
            <a:pPr>
              <a:lnSpc>
                <a:spcPct val="150000"/>
              </a:lnSpc>
            </a:pP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CONN</a:t>
            </a:r>
            <a:r>
              <a:rPr lang="en-US" altLang="zh-CN" sz="2400" b="1" spc="-70" dirty="0" smtClean="0">
                <a:latin typeface="Arial Unicode MS" pitchFamily="34" charset="-122"/>
                <a:ea typeface="Arial Unicode MS" pitchFamily="34" charset="-122"/>
                <a:cs typeface="Arial Unicode MS" pitchFamily="34" charset="-122"/>
              </a:rPr>
              <a:t>.OPEN</a:t>
            </a: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    </a:t>
            </a:r>
            <a:r>
              <a:rPr lang="en-US" altLang="zh-CN" sz="2400" b="1" spc="-70" dirty="0" smtClean="0">
                <a:latin typeface="Arial Unicode MS" pitchFamily="34" charset="-122"/>
                <a:ea typeface="Arial Unicode MS" pitchFamily="34" charset="-122"/>
                <a:cs typeface="Arial Unicode MS" pitchFamily="34" charset="-122"/>
              </a:rPr>
              <a:t> .EXECUTE   .CLOSE</a:t>
            </a:r>
            <a:endParaRPr lang="en-US" altLang="zh-CN" sz="2400" b="1" spc="-70" dirty="0">
              <a:latin typeface="Arial Unicode MS" pitchFamily="34" charset="-122"/>
              <a:ea typeface="Arial Unicode MS" pitchFamily="34" charset="-122"/>
              <a:cs typeface="Arial Unicode MS" pitchFamily="34" charset="-122"/>
            </a:endParaRPr>
          </a:p>
        </p:txBody>
      </p:sp>
      <p:sp>
        <p:nvSpPr>
          <p:cNvPr id="15" name="TextBox 14"/>
          <p:cNvSpPr txBox="1"/>
          <p:nvPr/>
        </p:nvSpPr>
        <p:spPr>
          <a:xfrm>
            <a:off x="869880" y="4015066"/>
            <a:ext cx="9976019" cy="1661993"/>
          </a:xfrm>
          <a:prstGeom prst="rect">
            <a:avLst/>
          </a:prstGeom>
          <a:noFill/>
        </p:spPr>
        <p:txBody>
          <a:bodyPr wrap="square" lIns="0" tIns="0" rIns="0" bIns="0" rtlCol="0">
            <a:spAutoFit/>
          </a:bodyPr>
          <a:lstStyle/>
          <a:p>
            <a:pPr>
              <a:lnSpc>
                <a:spcPct val="150000"/>
              </a:lnSpc>
            </a:pP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ADO</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与打开文件做操作的差别 和不同的应用场景</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理解</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Ado</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连接代码的意义</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了解</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SQL</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语句</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endParaRPr lang="en-US" altLang="zh-CN" spc="-70" dirty="0">
              <a:gradFill>
                <a:gsLst>
                  <a:gs pos="2917">
                    <a:schemeClr val="bg2"/>
                  </a:gs>
                  <a:gs pos="95000">
                    <a:schemeClr val="bg2"/>
                  </a:gs>
                </a:gsLst>
                <a:lin ang="5400000" scaled="0"/>
              </a:gradFill>
              <a:latin typeface="微软雅黑" pitchFamily="34" charset="-122"/>
              <a:ea typeface="微软雅黑" pitchFamily="34" charset="-122"/>
            </a:endParaRPr>
          </a:p>
        </p:txBody>
      </p:sp>
      <p:sp>
        <p:nvSpPr>
          <p:cNvPr id="8" name="TextBox 7"/>
          <p:cNvSpPr txBox="1"/>
          <p:nvPr/>
        </p:nvSpPr>
        <p:spPr>
          <a:xfrm>
            <a:off x="6063456" y="1888760"/>
            <a:ext cx="4617036" cy="1661993"/>
          </a:xfrm>
          <a:prstGeom prst="rect">
            <a:avLst/>
          </a:prstGeom>
          <a:noFill/>
        </p:spPr>
        <p:txBody>
          <a:bodyPr wrap="square" lIns="0" tIns="0" rIns="0" bIns="0" rtlCol="0">
            <a:noAutofit/>
          </a:bodyPr>
          <a:lstStyle/>
          <a:p>
            <a:pPr>
              <a:lnSpc>
                <a:spcPct val="150000"/>
              </a:lnSpc>
            </a:pPr>
            <a:endPar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6616405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1_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Office 2013">
      <a:majorFont>
        <a:latin typeface="Calibri"/>
        <a:ea typeface="微软雅黑"/>
        <a:cs typeface=""/>
      </a:majorFont>
      <a:minorFont>
        <a:latin typeface="Calibri"/>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692</Words>
  <Application>Microsoft Office PowerPoint</Application>
  <PresentationFormat>自定义</PresentationFormat>
  <Paragraphs>84</Paragraphs>
  <Slides>12</Slides>
  <Notes>2</Notes>
  <HiddenSlides>0</HiddenSlides>
  <MMClips>0</MMClips>
  <ScaleCrop>false</ScaleCrop>
  <HeadingPairs>
    <vt:vector size="4" baseType="variant">
      <vt:variant>
        <vt:lpstr>主题</vt:lpstr>
      </vt:variant>
      <vt:variant>
        <vt:i4>5</vt:i4>
      </vt:variant>
      <vt:variant>
        <vt:lpstr>幻灯片标题</vt:lpstr>
      </vt:variant>
      <vt:variant>
        <vt:i4>12</vt:i4>
      </vt:variant>
    </vt:vector>
  </HeadingPairs>
  <TitlesOfParts>
    <vt:vector size="17" baseType="lpstr">
      <vt:lpstr>5-30055_Office Template 2012 - 16x9 - White Background</vt:lpstr>
      <vt:lpstr>5-30055_Office Template 2012 - 16x9 - Colored Accent Slides</vt:lpstr>
      <vt:lpstr>1_5-30055_Office Template 2012 - 16x9 - White Background</vt:lpstr>
      <vt:lpstr>1_5-30055_Office Template 2012 - 16x9 - Colored Accent Slides</vt:lpstr>
      <vt:lpstr>2_5-30055_Office Template 2012 - 16x9 - White Background</vt:lpstr>
      <vt:lpstr>PowerPoint 演示文稿</vt:lpstr>
      <vt:lpstr>Excel VBA视频教程 15 使用ADO操作外部数据</vt:lpstr>
      <vt:lpstr>议程</vt:lpstr>
      <vt:lpstr>使用ADO连接外部Excel数据源  </vt:lpstr>
      <vt:lpstr>使用ADO连接外部Excel数据源  </vt:lpstr>
      <vt:lpstr>常用SQL语句   </vt:lpstr>
      <vt:lpstr>常用SQL语句   </vt:lpstr>
      <vt:lpstr>使用ADO连接ACCESS数据库  </vt:lpstr>
      <vt:lpstr>课程小结</vt:lpstr>
      <vt:lpstr>课后练习</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2013-01-07T17:42:47Z</dcterms:created>
  <dcterms:modified xsi:type="dcterms:W3CDTF">2016-06-17T10:26:59Z</dcterms:modified>
</cp:coreProperties>
</file>