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9" r:id="rId3"/>
    <p:sldId id="258" r:id="rId4"/>
    <p:sldId id="296" r:id="rId5"/>
    <p:sldId id="297" r:id="rId6"/>
    <p:sldId id="323" r:id="rId7"/>
    <p:sldId id="295" r:id="rId8"/>
    <p:sldId id="298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10" r:id="rId18"/>
    <p:sldId id="308" r:id="rId19"/>
    <p:sldId id="309" r:id="rId20"/>
    <p:sldId id="312" r:id="rId21"/>
    <p:sldId id="313" r:id="rId22"/>
    <p:sldId id="314" r:id="rId23"/>
    <p:sldId id="315" r:id="rId24"/>
    <p:sldId id="316" r:id="rId25"/>
    <p:sldId id="257" r:id="rId26"/>
    <p:sldId id="318" r:id="rId27"/>
    <p:sldId id="319" r:id="rId28"/>
    <p:sldId id="320" r:id="rId29"/>
    <p:sldId id="322" r:id="rId30"/>
    <p:sldId id="321" r:id="rId31"/>
    <p:sldId id="299" r:id="rId32"/>
    <p:sldId id="317" r:id="rId3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5"/>
    </p:embeddedFont>
    <p:embeddedFont>
      <p:font typeface="Fira Sans Extra Condensed Medium" panose="020B0603050000020004" pitchFamily="34" charset="0"/>
      <p:regular r:id="rId36"/>
      <p:bold r:id="rId37"/>
      <p:italic r:id="rId38"/>
      <p:boldItalic r:id="rId39"/>
    </p:embeddedFont>
    <p:embeddedFont>
      <p:font typeface="Fira Sans Extra Condensed SemiBold" panose="020B0603050000020004" pitchFamily="34" charset="0"/>
      <p:regular r:id="rId40"/>
      <p:bold r:id="rId41"/>
      <p:italic r:id="rId42"/>
      <p:boldItalic r:id="rId43"/>
    </p:embeddedFont>
    <p:embeddedFont>
      <p:font typeface="Fira Sans SemiBold" panose="020F0502020204030204" pitchFamily="34" charset="0"/>
      <p:regular r:id="rId44"/>
      <p:bold r:id="rId45"/>
      <p:italic r:id="rId46"/>
      <p:boldItalic r:id="rId47"/>
    </p:embeddedFont>
    <p:embeddedFont>
      <p:font typeface="Roboto" panose="02000000000000000000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4DE56A-E8D6-4C12-A791-4028E139B613}">
  <a:tblStyle styleId="{DA4DE56A-E8D6-4C12-A791-4028E139B6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918fbe0c5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918fbe0c5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Quantum entanglement is a resource that will be useful in quantum cryptography 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015f2398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5015f2398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880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5015f239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5015f239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18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015f239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015f239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015f2398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5015f2398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102f4221f62_0_6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102f4221f62_0_6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Horizontally polarized cat!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1847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102f4221f62_0_6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102f4221f62_0_6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634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102f4221f62_0_6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102f4221f62_0_6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329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min</a:t>
            </a:r>
          </a:p>
        </p:txBody>
      </p:sp>
    </p:spTree>
    <p:extLst>
      <p:ext uri="{BB962C8B-B14F-4D97-AF65-F5344CB8AC3E}">
        <p14:creationId xmlns:p14="http://schemas.microsoft.com/office/powerpoint/2010/main" val="3714425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015f2398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5015f2398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184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015f2398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5015f2398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26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1476" y="1103863"/>
            <a:ext cx="3658800" cy="23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1475" y="3572316"/>
            <a:ext cx="36588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57200" y="1398750"/>
            <a:ext cx="2808000" cy="3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6400800" cy="4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457200" y="10230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473700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57200" y="1106125"/>
            <a:ext cx="8229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57200" y="3152225"/>
            <a:ext cx="8229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11476" y="1103863"/>
            <a:ext cx="3658800" cy="23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Defining a New Set of Optimal Entanglement Witnesses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11476" y="4368487"/>
            <a:ext cx="36588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Arianna </a:t>
            </a:r>
            <a:r>
              <a:rPr lang="en" dirty="0" err="1"/>
              <a:t>Meinking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Advisor: Prof. Theresa Lynn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95" y="21"/>
            <a:ext cx="6727538" cy="5143458"/>
            <a:chOff x="411475" y="1719775"/>
            <a:chExt cx="3889200" cy="2956690"/>
          </a:xfrm>
        </p:grpSpPr>
        <p:sp>
          <p:nvSpPr>
            <p:cNvPr id="49" name="Google Shape;49;p15"/>
            <p:cNvSpPr/>
            <p:nvPr/>
          </p:nvSpPr>
          <p:spPr>
            <a:xfrm>
              <a:off x="411475" y="378546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FFD119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411475" y="3269010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6F261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11475" y="275255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25DBDB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411475" y="2236101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262F5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11475" y="171977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B366FF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DE89-BC01-0E83-5B66-34FF4194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Experimentally ...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5BC99F-A146-570A-3C2E-FF90166842A2}"/>
              </a:ext>
            </a:extLst>
          </p:cNvPr>
          <p:cNvCxnSpPr>
            <a:stCxn id="2" idx="2"/>
          </p:cNvCxnSpPr>
          <p:nvPr/>
        </p:nvCxnSpPr>
        <p:spPr>
          <a:xfrm>
            <a:off x="4571900" y="873900"/>
            <a:ext cx="100" cy="41553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52AB01-2D39-3767-D49B-E7164521B366}"/>
              </a:ext>
            </a:extLst>
          </p:cNvPr>
          <p:cNvCxnSpPr>
            <a:cxnSpLocks/>
          </p:cNvCxnSpPr>
          <p:nvPr/>
        </p:nvCxnSpPr>
        <p:spPr>
          <a:xfrm>
            <a:off x="2194560" y="2862072"/>
            <a:ext cx="0" cy="17556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3CCF7E-396A-420B-2CDD-F5FBE04963AC}"/>
              </a:ext>
            </a:extLst>
          </p:cNvPr>
          <p:cNvCxnSpPr>
            <a:cxnSpLocks/>
          </p:cNvCxnSpPr>
          <p:nvPr/>
        </p:nvCxnSpPr>
        <p:spPr>
          <a:xfrm>
            <a:off x="1261872" y="3739896"/>
            <a:ext cx="179725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83F607-CD2A-6E35-9CCA-1B9776C1C46A}"/>
              </a:ext>
            </a:extLst>
          </p:cNvPr>
          <p:cNvCxnSpPr>
            <a:cxnSpLocks/>
          </p:cNvCxnSpPr>
          <p:nvPr/>
        </p:nvCxnSpPr>
        <p:spPr>
          <a:xfrm>
            <a:off x="7002269" y="2862072"/>
            <a:ext cx="0" cy="17556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F9DEC4-11ED-3094-B4EB-0D52FE5BA603}"/>
              </a:ext>
            </a:extLst>
          </p:cNvPr>
          <p:cNvCxnSpPr>
            <a:cxnSpLocks/>
          </p:cNvCxnSpPr>
          <p:nvPr/>
        </p:nvCxnSpPr>
        <p:spPr>
          <a:xfrm>
            <a:off x="6131078" y="3739896"/>
            <a:ext cx="17298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787044-E52C-C1A1-B46B-F9F48F65F8B5}"/>
              </a:ext>
            </a:extLst>
          </p:cNvPr>
          <p:cNvCxnSpPr>
            <a:cxnSpLocks/>
          </p:cNvCxnSpPr>
          <p:nvPr/>
        </p:nvCxnSpPr>
        <p:spPr>
          <a:xfrm flipV="1">
            <a:off x="1320134" y="3303270"/>
            <a:ext cx="1729851" cy="8732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537221-5538-74B7-B89C-F7809CA35606}"/>
              </a:ext>
            </a:extLst>
          </p:cNvPr>
          <p:cNvCxnSpPr>
            <a:cxnSpLocks/>
          </p:cNvCxnSpPr>
          <p:nvPr/>
        </p:nvCxnSpPr>
        <p:spPr>
          <a:xfrm>
            <a:off x="1773146" y="2971800"/>
            <a:ext cx="823826" cy="15361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F11743B-9412-0D76-7E18-6F2AD79D2EDB}"/>
              </a:ext>
            </a:extLst>
          </p:cNvPr>
          <p:cNvCxnSpPr>
            <a:cxnSpLocks/>
          </p:cNvCxnSpPr>
          <p:nvPr/>
        </p:nvCxnSpPr>
        <p:spPr>
          <a:xfrm flipV="1">
            <a:off x="1623855" y="3095845"/>
            <a:ext cx="1086855" cy="13964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AB2EA4-99D2-E134-5554-CB60B5371CCC}"/>
              </a:ext>
            </a:extLst>
          </p:cNvPr>
          <p:cNvCxnSpPr>
            <a:cxnSpLocks/>
          </p:cNvCxnSpPr>
          <p:nvPr/>
        </p:nvCxnSpPr>
        <p:spPr>
          <a:xfrm>
            <a:off x="1512061" y="3251868"/>
            <a:ext cx="1412038" cy="10092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4C76141-4B8A-553D-5851-B18BD7D47179}"/>
              </a:ext>
            </a:extLst>
          </p:cNvPr>
          <p:cNvCxnSpPr>
            <a:cxnSpLocks/>
          </p:cNvCxnSpPr>
          <p:nvPr/>
        </p:nvCxnSpPr>
        <p:spPr>
          <a:xfrm flipV="1">
            <a:off x="6131078" y="3286680"/>
            <a:ext cx="1729851" cy="87325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84871CF-1AD6-9BDA-3B6C-E145131EA6F5}"/>
              </a:ext>
            </a:extLst>
          </p:cNvPr>
          <p:cNvCxnSpPr>
            <a:cxnSpLocks/>
          </p:cNvCxnSpPr>
          <p:nvPr/>
        </p:nvCxnSpPr>
        <p:spPr>
          <a:xfrm>
            <a:off x="6584090" y="2955210"/>
            <a:ext cx="823826" cy="153619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F13CA24-F20A-549A-B661-F3477383A639}"/>
              </a:ext>
            </a:extLst>
          </p:cNvPr>
          <p:cNvCxnSpPr>
            <a:cxnSpLocks/>
          </p:cNvCxnSpPr>
          <p:nvPr/>
        </p:nvCxnSpPr>
        <p:spPr>
          <a:xfrm flipV="1">
            <a:off x="6434799" y="3079255"/>
            <a:ext cx="1086855" cy="139642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 descr="A cat silhouette with purple circles and text&#10;&#10;Description automatically generated">
            <a:extLst>
              <a:ext uri="{FF2B5EF4-FFF2-40B4-BE49-F238E27FC236}">
                <a16:creationId xmlns:a16="http://schemas.microsoft.com/office/drawing/2014/main" id="{41BA8ADA-B84D-1551-C90F-399C5D7D9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38" y="873900"/>
            <a:ext cx="2672675" cy="1640844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7BA2F6A-16AF-3610-4D1B-8D25B62C5AE9}"/>
              </a:ext>
            </a:extLst>
          </p:cNvPr>
          <p:cNvCxnSpPr>
            <a:cxnSpLocks/>
          </p:cNvCxnSpPr>
          <p:nvPr/>
        </p:nvCxnSpPr>
        <p:spPr>
          <a:xfrm>
            <a:off x="6323005" y="3235278"/>
            <a:ext cx="1412038" cy="100923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Google Shape;307;p26">
            <a:extLst>
              <a:ext uri="{FF2B5EF4-FFF2-40B4-BE49-F238E27FC236}">
                <a16:creationId xmlns:a16="http://schemas.microsoft.com/office/drawing/2014/main" id="{E33E2C78-A3F1-57ED-1276-F10B13111512}"/>
              </a:ext>
            </a:extLst>
          </p:cNvPr>
          <p:cNvSpPr/>
          <p:nvPr/>
        </p:nvSpPr>
        <p:spPr>
          <a:xfrm>
            <a:off x="2160429" y="1482522"/>
            <a:ext cx="420600" cy="42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7" name="Picture 6" descr="A cat silhouette with purple circles and text&#10;&#10;Description automatically generated">
            <a:extLst>
              <a:ext uri="{FF2B5EF4-FFF2-40B4-BE49-F238E27FC236}">
                <a16:creationId xmlns:a16="http://schemas.microsoft.com/office/drawing/2014/main" id="{6B7F8362-03C4-2EC9-5C49-4F40B089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780" y="880457"/>
            <a:ext cx="2672675" cy="1640844"/>
          </a:xfrm>
          <a:prstGeom prst="rect">
            <a:avLst/>
          </a:prstGeom>
        </p:spPr>
      </p:pic>
      <p:sp>
        <p:nvSpPr>
          <p:cNvPr id="9" name="Google Shape;307;p26">
            <a:extLst>
              <a:ext uri="{FF2B5EF4-FFF2-40B4-BE49-F238E27FC236}">
                <a16:creationId xmlns:a16="http://schemas.microsoft.com/office/drawing/2014/main" id="{0361C377-7C43-8135-3045-71AD95C5E29D}"/>
              </a:ext>
            </a:extLst>
          </p:cNvPr>
          <p:cNvSpPr/>
          <p:nvPr/>
        </p:nvSpPr>
        <p:spPr>
          <a:xfrm>
            <a:off x="7029024" y="1451126"/>
            <a:ext cx="420600" cy="423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91425" rIns="0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93872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DE89-BC01-0E83-5B66-34FF4194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Experimentally ...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5BC99F-A146-570A-3C2E-FF90166842A2}"/>
              </a:ext>
            </a:extLst>
          </p:cNvPr>
          <p:cNvCxnSpPr>
            <a:stCxn id="2" idx="2"/>
          </p:cNvCxnSpPr>
          <p:nvPr/>
        </p:nvCxnSpPr>
        <p:spPr>
          <a:xfrm>
            <a:off x="4571900" y="873900"/>
            <a:ext cx="100" cy="41553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A black and green lines&#10;&#10;Description automatically generated">
            <a:extLst>
              <a:ext uri="{FF2B5EF4-FFF2-40B4-BE49-F238E27FC236}">
                <a16:creationId xmlns:a16="http://schemas.microsoft.com/office/drawing/2014/main" id="{4E77BDAD-D28B-5ADA-15B8-C5BBE779B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92" y="2571750"/>
            <a:ext cx="1371474" cy="1141914"/>
          </a:xfrm>
          <a:prstGeom prst="rect">
            <a:avLst/>
          </a:prstGeom>
        </p:spPr>
      </p:pic>
      <p:pic>
        <p:nvPicPr>
          <p:cNvPr id="19" name="Picture 18" descr="A black and red lines&#10;&#10;Description automatically generated">
            <a:extLst>
              <a:ext uri="{FF2B5EF4-FFF2-40B4-BE49-F238E27FC236}">
                <a16:creationId xmlns:a16="http://schemas.microsoft.com/office/drawing/2014/main" id="{E910D2F1-858C-FA3C-885D-8059F5C60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655" y="2451952"/>
            <a:ext cx="1450648" cy="1305583"/>
          </a:xfrm>
          <a:prstGeom prst="rect">
            <a:avLst/>
          </a:prstGeom>
        </p:spPr>
      </p:pic>
      <p:pic>
        <p:nvPicPr>
          <p:cNvPr id="26" name="Picture 25" descr="A black and green lines&#10;&#10;Description automatically generated">
            <a:extLst>
              <a:ext uri="{FF2B5EF4-FFF2-40B4-BE49-F238E27FC236}">
                <a16:creationId xmlns:a16="http://schemas.microsoft.com/office/drawing/2014/main" id="{3BCFFBFB-B73E-0398-63DF-1BF9A72A0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591117">
            <a:off x="1656967" y="3539433"/>
            <a:ext cx="1421756" cy="1299717"/>
          </a:xfrm>
          <a:prstGeom prst="rect">
            <a:avLst/>
          </a:prstGeom>
        </p:spPr>
      </p:pic>
      <p:pic>
        <p:nvPicPr>
          <p:cNvPr id="27" name="Picture 26" descr="A black and green lines&#10;&#10;Description automatically generated">
            <a:extLst>
              <a:ext uri="{FF2B5EF4-FFF2-40B4-BE49-F238E27FC236}">
                <a16:creationId xmlns:a16="http://schemas.microsoft.com/office/drawing/2014/main" id="{662CF3EA-FD8C-AB9B-03F2-AF74ABA1E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240" y="2226668"/>
            <a:ext cx="1473878" cy="1347365"/>
          </a:xfrm>
          <a:prstGeom prst="rect">
            <a:avLst/>
          </a:prstGeom>
        </p:spPr>
      </p:pic>
      <p:pic>
        <p:nvPicPr>
          <p:cNvPr id="30" name="Picture 29" descr="A black and red lines&#10;&#10;Description automatically generated">
            <a:extLst>
              <a:ext uri="{FF2B5EF4-FFF2-40B4-BE49-F238E27FC236}">
                <a16:creationId xmlns:a16="http://schemas.microsoft.com/office/drawing/2014/main" id="{0C5FCD8E-0D94-22F6-EA61-CFE44D26C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594416">
            <a:off x="6329932" y="3258414"/>
            <a:ext cx="1484052" cy="1484052"/>
          </a:xfrm>
          <a:prstGeom prst="rect">
            <a:avLst/>
          </a:prstGeom>
        </p:spPr>
      </p:pic>
      <p:pic>
        <p:nvPicPr>
          <p:cNvPr id="31" name="Picture 30" descr="A black and red lines&#10;&#10;Description automatically generated">
            <a:extLst>
              <a:ext uri="{FF2B5EF4-FFF2-40B4-BE49-F238E27FC236}">
                <a16:creationId xmlns:a16="http://schemas.microsoft.com/office/drawing/2014/main" id="{194F4BB4-3E9A-A4F4-C530-5159AAC23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377" y="2131189"/>
            <a:ext cx="1484052" cy="1484052"/>
          </a:xfrm>
          <a:prstGeom prst="rect">
            <a:avLst/>
          </a:prstGeom>
        </p:spPr>
      </p:pic>
      <p:sp>
        <p:nvSpPr>
          <p:cNvPr id="32" name="Circular Arrow 31">
            <a:extLst>
              <a:ext uri="{FF2B5EF4-FFF2-40B4-BE49-F238E27FC236}">
                <a16:creationId xmlns:a16="http://schemas.microsoft.com/office/drawing/2014/main" id="{D6681F0D-B3E0-EF77-DE12-427AB76EA5AA}"/>
              </a:ext>
            </a:extLst>
          </p:cNvPr>
          <p:cNvSpPr/>
          <p:nvPr/>
        </p:nvSpPr>
        <p:spPr>
          <a:xfrm rot="5735364" flipH="1">
            <a:off x="7451763" y="2352903"/>
            <a:ext cx="863167" cy="1028760"/>
          </a:xfrm>
          <a:prstGeom prst="circular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ircular Arrow 32">
            <a:extLst>
              <a:ext uri="{FF2B5EF4-FFF2-40B4-BE49-F238E27FC236}">
                <a16:creationId xmlns:a16="http://schemas.microsoft.com/office/drawing/2014/main" id="{8331B395-7E36-F779-6BDF-AFB059EFE430}"/>
              </a:ext>
            </a:extLst>
          </p:cNvPr>
          <p:cNvSpPr/>
          <p:nvPr/>
        </p:nvSpPr>
        <p:spPr>
          <a:xfrm rot="5735364" flipH="1">
            <a:off x="3005068" y="2385973"/>
            <a:ext cx="863167" cy="1028760"/>
          </a:xfrm>
          <a:prstGeom prst="circular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 cat silhouette with purple circles and text&#10;&#10;Description automatically generated">
            <a:extLst>
              <a:ext uri="{FF2B5EF4-FFF2-40B4-BE49-F238E27FC236}">
                <a16:creationId xmlns:a16="http://schemas.microsoft.com/office/drawing/2014/main" id="{0BCFF184-9EB4-BD96-5499-0B56003556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0496" y="712787"/>
            <a:ext cx="2492715" cy="1530361"/>
          </a:xfrm>
          <a:prstGeom prst="rect">
            <a:avLst/>
          </a:prstGeom>
        </p:spPr>
      </p:pic>
      <p:sp>
        <p:nvSpPr>
          <p:cNvPr id="7" name="Google Shape;307;p26">
            <a:extLst>
              <a:ext uri="{FF2B5EF4-FFF2-40B4-BE49-F238E27FC236}">
                <a16:creationId xmlns:a16="http://schemas.microsoft.com/office/drawing/2014/main" id="{C46F93CD-4980-DB5E-582D-FA359845C352}"/>
              </a:ext>
            </a:extLst>
          </p:cNvPr>
          <p:cNvSpPr/>
          <p:nvPr/>
        </p:nvSpPr>
        <p:spPr>
          <a:xfrm>
            <a:off x="2580145" y="1285487"/>
            <a:ext cx="392280" cy="3907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10" name="Picture 9" descr="A cat silhouette with purple circles and text&#10;&#10;Description automatically generated">
            <a:extLst>
              <a:ext uri="{FF2B5EF4-FFF2-40B4-BE49-F238E27FC236}">
                <a16:creationId xmlns:a16="http://schemas.microsoft.com/office/drawing/2014/main" id="{7B75F6AA-E1D4-F085-9168-B3BEECCDE1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4910" y="712787"/>
            <a:ext cx="2672675" cy="1640844"/>
          </a:xfrm>
          <a:prstGeom prst="rect">
            <a:avLst/>
          </a:prstGeom>
        </p:spPr>
      </p:pic>
      <p:sp>
        <p:nvSpPr>
          <p:cNvPr id="11" name="Google Shape;307;p26">
            <a:extLst>
              <a:ext uri="{FF2B5EF4-FFF2-40B4-BE49-F238E27FC236}">
                <a16:creationId xmlns:a16="http://schemas.microsoft.com/office/drawing/2014/main" id="{1870AC47-30DE-F93A-B93E-BC61BC0A2A49}"/>
              </a:ext>
            </a:extLst>
          </p:cNvPr>
          <p:cNvSpPr/>
          <p:nvPr/>
        </p:nvSpPr>
        <p:spPr>
          <a:xfrm>
            <a:off x="7268154" y="1283456"/>
            <a:ext cx="420600" cy="423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91425" rIns="0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01905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DE89-BC01-0E83-5B66-34FF4194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Experimentally ...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5BC99F-A146-570A-3C2E-FF90166842A2}"/>
              </a:ext>
            </a:extLst>
          </p:cNvPr>
          <p:cNvCxnSpPr>
            <a:stCxn id="2" idx="2"/>
          </p:cNvCxnSpPr>
          <p:nvPr/>
        </p:nvCxnSpPr>
        <p:spPr>
          <a:xfrm>
            <a:off x="4571900" y="873900"/>
            <a:ext cx="100" cy="41553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 descr="A black and green lines&#10;&#10;Description automatically generated">
            <a:extLst>
              <a:ext uri="{FF2B5EF4-FFF2-40B4-BE49-F238E27FC236}">
                <a16:creationId xmlns:a16="http://schemas.microsoft.com/office/drawing/2014/main" id="{3BCFFBFB-B73E-0398-63DF-1BF9A72A0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591117">
            <a:off x="2216009" y="2397328"/>
            <a:ext cx="905889" cy="828130"/>
          </a:xfrm>
          <a:prstGeom prst="rect">
            <a:avLst/>
          </a:prstGeom>
        </p:spPr>
      </p:pic>
      <p:pic>
        <p:nvPicPr>
          <p:cNvPr id="27" name="Picture 26" descr="A black and green lines&#10;&#10;Description automatically generated">
            <a:extLst>
              <a:ext uri="{FF2B5EF4-FFF2-40B4-BE49-F238E27FC236}">
                <a16:creationId xmlns:a16="http://schemas.microsoft.com/office/drawing/2014/main" id="{662CF3EA-FD8C-AB9B-03F2-AF74ABA1E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082" y="2025209"/>
            <a:ext cx="792947" cy="724883"/>
          </a:xfrm>
          <a:prstGeom prst="rect">
            <a:avLst/>
          </a:prstGeom>
        </p:spPr>
      </p:pic>
      <p:pic>
        <p:nvPicPr>
          <p:cNvPr id="30" name="Picture 29" descr="A black and red lines&#10;&#10;Description automatically generated">
            <a:extLst>
              <a:ext uri="{FF2B5EF4-FFF2-40B4-BE49-F238E27FC236}">
                <a16:creationId xmlns:a16="http://schemas.microsoft.com/office/drawing/2014/main" id="{0C5FCD8E-0D94-22F6-EA61-CFE44D26C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594416">
            <a:off x="7044228" y="2336303"/>
            <a:ext cx="991979" cy="991979"/>
          </a:xfrm>
          <a:prstGeom prst="rect">
            <a:avLst/>
          </a:prstGeom>
        </p:spPr>
      </p:pic>
      <p:pic>
        <p:nvPicPr>
          <p:cNvPr id="31" name="Picture 30" descr="A black and red lines&#10;&#10;Description automatically generated">
            <a:extLst>
              <a:ext uri="{FF2B5EF4-FFF2-40B4-BE49-F238E27FC236}">
                <a16:creationId xmlns:a16="http://schemas.microsoft.com/office/drawing/2014/main" id="{194F4BB4-3E9A-A4F4-C530-5159AAC23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594" y="2050679"/>
            <a:ext cx="820362" cy="820362"/>
          </a:xfrm>
          <a:prstGeom prst="rect">
            <a:avLst/>
          </a:prstGeom>
        </p:spPr>
      </p:pic>
      <p:sp>
        <p:nvSpPr>
          <p:cNvPr id="32" name="Circular Arrow 31">
            <a:extLst>
              <a:ext uri="{FF2B5EF4-FFF2-40B4-BE49-F238E27FC236}">
                <a16:creationId xmlns:a16="http://schemas.microsoft.com/office/drawing/2014/main" id="{D6681F0D-B3E0-EF77-DE12-427AB76EA5AA}"/>
              </a:ext>
            </a:extLst>
          </p:cNvPr>
          <p:cNvSpPr/>
          <p:nvPr/>
        </p:nvSpPr>
        <p:spPr>
          <a:xfrm rot="5735364" flipH="1">
            <a:off x="8002748" y="2193252"/>
            <a:ext cx="477146" cy="548655"/>
          </a:xfrm>
          <a:prstGeom prst="circular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ircular Arrow 32">
            <a:extLst>
              <a:ext uri="{FF2B5EF4-FFF2-40B4-BE49-F238E27FC236}">
                <a16:creationId xmlns:a16="http://schemas.microsoft.com/office/drawing/2014/main" id="{8331B395-7E36-F779-6BDF-AFB059EFE430}"/>
              </a:ext>
            </a:extLst>
          </p:cNvPr>
          <p:cNvSpPr/>
          <p:nvPr/>
        </p:nvSpPr>
        <p:spPr>
          <a:xfrm rot="5735364" flipH="1">
            <a:off x="3060466" y="2118430"/>
            <a:ext cx="464384" cy="553404"/>
          </a:xfrm>
          <a:prstGeom prst="circular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6" descr="A black and green lines&#10;&#10;Description automatically generated">
            <a:extLst>
              <a:ext uri="{FF2B5EF4-FFF2-40B4-BE49-F238E27FC236}">
                <a16:creationId xmlns:a16="http://schemas.microsoft.com/office/drawing/2014/main" id="{4E77BDAD-D28B-5ADA-15B8-C5BBE779B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319" y="2618912"/>
            <a:ext cx="2448042" cy="2038284"/>
          </a:xfrm>
          <a:prstGeom prst="rect">
            <a:avLst/>
          </a:prstGeom>
        </p:spPr>
      </p:pic>
      <p:pic>
        <p:nvPicPr>
          <p:cNvPr id="19" name="Picture 18" descr="A black and red lines&#10;&#10;Description automatically generated">
            <a:extLst>
              <a:ext uri="{FF2B5EF4-FFF2-40B4-BE49-F238E27FC236}">
                <a16:creationId xmlns:a16="http://schemas.microsoft.com/office/drawing/2014/main" id="{E910D2F1-858C-FA3C-885D-8059F5C60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8805" y="2614247"/>
            <a:ext cx="2203074" cy="1982766"/>
          </a:xfrm>
          <a:prstGeom prst="rect">
            <a:avLst/>
          </a:prstGeom>
        </p:spPr>
      </p:pic>
      <p:pic>
        <p:nvPicPr>
          <p:cNvPr id="5" name="Picture 4" descr="A cat silhouette with purple circles and text&#10;&#10;Description automatically generated">
            <a:extLst>
              <a:ext uri="{FF2B5EF4-FFF2-40B4-BE49-F238E27FC236}">
                <a16:creationId xmlns:a16="http://schemas.microsoft.com/office/drawing/2014/main" id="{392A689B-B4C6-04B7-40A4-8C7891237C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853" y="637936"/>
            <a:ext cx="2492715" cy="1530361"/>
          </a:xfrm>
          <a:prstGeom prst="rect">
            <a:avLst/>
          </a:prstGeom>
        </p:spPr>
      </p:pic>
      <p:sp>
        <p:nvSpPr>
          <p:cNvPr id="7" name="Google Shape;307;p26">
            <a:extLst>
              <a:ext uri="{FF2B5EF4-FFF2-40B4-BE49-F238E27FC236}">
                <a16:creationId xmlns:a16="http://schemas.microsoft.com/office/drawing/2014/main" id="{3176E332-BF91-D386-C961-73ED3613591C}"/>
              </a:ext>
            </a:extLst>
          </p:cNvPr>
          <p:cNvSpPr/>
          <p:nvPr/>
        </p:nvSpPr>
        <p:spPr>
          <a:xfrm>
            <a:off x="2398502" y="1210636"/>
            <a:ext cx="392280" cy="3907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10" name="Picture 9" descr="A cat silhouette with purple circles and text&#10;&#10;Description automatically generated">
            <a:extLst>
              <a:ext uri="{FF2B5EF4-FFF2-40B4-BE49-F238E27FC236}">
                <a16:creationId xmlns:a16="http://schemas.microsoft.com/office/drawing/2014/main" id="{F23798C3-C602-5AAA-4F42-C6CAB0BF13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7892" y="706535"/>
            <a:ext cx="2452217" cy="1505498"/>
          </a:xfrm>
          <a:prstGeom prst="rect">
            <a:avLst/>
          </a:prstGeom>
        </p:spPr>
      </p:pic>
      <p:sp>
        <p:nvSpPr>
          <p:cNvPr id="11" name="Google Shape;307;p26">
            <a:extLst>
              <a:ext uri="{FF2B5EF4-FFF2-40B4-BE49-F238E27FC236}">
                <a16:creationId xmlns:a16="http://schemas.microsoft.com/office/drawing/2014/main" id="{6F66638A-939F-3499-0DCE-DB19690E4D24}"/>
              </a:ext>
            </a:extLst>
          </p:cNvPr>
          <p:cNvSpPr/>
          <p:nvPr/>
        </p:nvSpPr>
        <p:spPr>
          <a:xfrm>
            <a:off x="7321136" y="1277204"/>
            <a:ext cx="385906" cy="37888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91425" rIns="0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5616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609262" y="2150850"/>
            <a:ext cx="822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Witness Operator</a:t>
            </a:r>
            <a:endParaRPr dirty="0"/>
          </a:p>
        </p:txBody>
      </p:sp>
      <p:grpSp>
        <p:nvGrpSpPr>
          <p:cNvPr id="2" name="Google Shape;1387;p47">
            <a:extLst>
              <a:ext uri="{FF2B5EF4-FFF2-40B4-BE49-F238E27FC236}">
                <a16:creationId xmlns:a16="http://schemas.microsoft.com/office/drawing/2014/main" id="{32BCDE23-5E51-1309-AF8A-025FEC1F0F9A}"/>
              </a:ext>
            </a:extLst>
          </p:cNvPr>
          <p:cNvGrpSpPr/>
          <p:nvPr/>
        </p:nvGrpSpPr>
        <p:grpSpPr>
          <a:xfrm>
            <a:off x="-3046381" y="1907389"/>
            <a:ext cx="17274606" cy="4435321"/>
            <a:chOff x="270361" y="1721463"/>
            <a:chExt cx="8603320" cy="4435321"/>
          </a:xfrm>
        </p:grpSpPr>
        <p:sp>
          <p:nvSpPr>
            <p:cNvPr id="3" name="Google Shape;1388;p47">
              <a:extLst>
                <a:ext uri="{FF2B5EF4-FFF2-40B4-BE49-F238E27FC236}">
                  <a16:creationId xmlns:a16="http://schemas.microsoft.com/office/drawing/2014/main" id="{81629A93-D9DB-313E-D142-7D5CF9FA38F4}"/>
                </a:ext>
              </a:extLst>
            </p:cNvPr>
            <p:cNvSpPr/>
            <p:nvPr/>
          </p:nvSpPr>
          <p:spPr>
            <a:xfrm rot="2699782">
              <a:off x="920373" y="2370609"/>
              <a:ext cx="3135860" cy="3137029"/>
            </a:xfrm>
            <a:custGeom>
              <a:avLst/>
              <a:gdLst/>
              <a:ahLst/>
              <a:cxnLst/>
              <a:rect l="l" t="t" r="r" b="b"/>
              <a:pathLst>
                <a:path w="112665" h="112707" fill="none" extrusionOk="0">
                  <a:moveTo>
                    <a:pt x="1" y="106010"/>
                  </a:moveTo>
                  <a:cubicBezTo>
                    <a:pt x="13226" y="92743"/>
                    <a:pt x="33189" y="112706"/>
                    <a:pt x="46414" y="99439"/>
                  </a:cubicBezTo>
                  <a:cubicBezTo>
                    <a:pt x="59681" y="86214"/>
                    <a:pt x="39759" y="66251"/>
                    <a:pt x="52985" y="53026"/>
                  </a:cubicBezTo>
                  <a:cubicBezTo>
                    <a:pt x="66210" y="39759"/>
                    <a:pt x="86173" y="59680"/>
                    <a:pt x="99440" y="46455"/>
                  </a:cubicBezTo>
                  <a:cubicBezTo>
                    <a:pt x="112665" y="33188"/>
                    <a:pt x="92743" y="13267"/>
                    <a:pt x="10601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418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89;p47">
              <a:extLst>
                <a:ext uri="{FF2B5EF4-FFF2-40B4-BE49-F238E27FC236}">
                  <a16:creationId xmlns:a16="http://schemas.microsoft.com/office/drawing/2014/main" id="{BBBAA6CC-D589-C8FC-9C2A-2A3107FA6B20}"/>
                </a:ext>
              </a:extLst>
            </p:cNvPr>
            <p:cNvSpPr/>
            <p:nvPr/>
          </p:nvSpPr>
          <p:spPr>
            <a:xfrm rot="2699782">
              <a:off x="5087809" y="2370609"/>
              <a:ext cx="3135860" cy="3137029"/>
            </a:xfrm>
            <a:custGeom>
              <a:avLst/>
              <a:gdLst/>
              <a:ahLst/>
              <a:cxnLst/>
              <a:rect l="l" t="t" r="r" b="b"/>
              <a:pathLst>
                <a:path w="112665" h="112707" fill="none" extrusionOk="0">
                  <a:moveTo>
                    <a:pt x="1" y="106010"/>
                  </a:moveTo>
                  <a:cubicBezTo>
                    <a:pt x="13226" y="92743"/>
                    <a:pt x="33189" y="112706"/>
                    <a:pt x="46414" y="99439"/>
                  </a:cubicBezTo>
                  <a:cubicBezTo>
                    <a:pt x="59681" y="86214"/>
                    <a:pt x="39759" y="66251"/>
                    <a:pt x="52985" y="53026"/>
                  </a:cubicBezTo>
                  <a:cubicBezTo>
                    <a:pt x="66210" y="39759"/>
                    <a:pt x="86173" y="59680"/>
                    <a:pt x="99440" y="46455"/>
                  </a:cubicBezTo>
                  <a:cubicBezTo>
                    <a:pt x="112665" y="33188"/>
                    <a:pt x="92743" y="13267"/>
                    <a:pt x="10601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418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" name="Google Shape;1386;p47">
            <a:extLst>
              <a:ext uri="{FF2B5EF4-FFF2-40B4-BE49-F238E27FC236}">
                <a16:creationId xmlns:a16="http://schemas.microsoft.com/office/drawing/2014/main" id="{E6B7B19C-0C61-D291-90BF-1B08BAF10AEA}"/>
              </a:ext>
            </a:extLst>
          </p:cNvPr>
          <p:cNvCxnSpPr/>
          <p:nvPr/>
        </p:nvCxnSpPr>
        <p:spPr>
          <a:xfrm>
            <a:off x="575400" y="3967777"/>
            <a:ext cx="7993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1396;p47">
            <a:extLst>
              <a:ext uri="{FF2B5EF4-FFF2-40B4-BE49-F238E27FC236}">
                <a16:creationId xmlns:a16="http://schemas.microsoft.com/office/drawing/2014/main" id="{590A6F14-C885-AFF9-2FB3-C046BE527E0B}"/>
              </a:ext>
            </a:extLst>
          </p:cNvPr>
          <p:cNvSpPr/>
          <p:nvPr/>
        </p:nvSpPr>
        <p:spPr>
          <a:xfrm flipH="1">
            <a:off x="1337718" y="3844689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7" name="Google Shape;1401;p47">
            <a:extLst>
              <a:ext uri="{FF2B5EF4-FFF2-40B4-BE49-F238E27FC236}">
                <a16:creationId xmlns:a16="http://schemas.microsoft.com/office/drawing/2014/main" id="{B47D6509-DE1E-0008-27E4-5935F03B44C0}"/>
              </a:ext>
            </a:extLst>
          </p:cNvPr>
          <p:cNvSpPr/>
          <p:nvPr/>
        </p:nvSpPr>
        <p:spPr>
          <a:xfrm flipH="1">
            <a:off x="3418420" y="4234352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8" name="Google Shape;1406;p47">
            <a:extLst>
              <a:ext uri="{FF2B5EF4-FFF2-40B4-BE49-F238E27FC236}">
                <a16:creationId xmlns:a16="http://schemas.microsoft.com/office/drawing/2014/main" id="{0EE99BEC-BCAD-2C89-5D7B-6A99EA1ACA5E}"/>
              </a:ext>
            </a:extLst>
          </p:cNvPr>
          <p:cNvSpPr/>
          <p:nvPr/>
        </p:nvSpPr>
        <p:spPr>
          <a:xfrm flipH="1">
            <a:off x="5499123" y="3468477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9" name="Google Shape;1411;p47">
            <a:extLst>
              <a:ext uri="{FF2B5EF4-FFF2-40B4-BE49-F238E27FC236}">
                <a16:creationId xmlns:a16="http://schemas.microsoft.com/office/drawing/2014/main" id="{59FB0AF0-2399-98EA-8C70-D34C327C7327}"/>
              </a:ext>
            </a:extLst>
          </p:cNvPr>
          <p:cNvSpPr/>
          <p:nvPr/>
        </p:nvSpPr>
        <p:spPr>
          <a:xfrm flipH="1">
            <a:off x="7579825" y="4059495"/>
            <a:ext cx="226200" cy="2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496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909EF5-3CA9-4FD1-CE3D-9C71BF1A8A58}"/>
              </a:ext>
            </a:extLst>
          </p:cNvPr>
          <p:cNvSpPr/>
          <p:nvPr/>
        </p:nvSpPr>
        <p:spPr>
          <a:xfrm>
            <a:off x="0" y="0"/>
            <a:ext cx="4659464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D2059-EF48-A8B8-8AC3-7B2438C8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00" y="810084"/>
            <a:ext cx="3009171" cy="75570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Witness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516D21-BDB0-18C3-8A2F-84ADF13A484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67300" y="2150248"/>
                <a:ext cx="2808000" cy="1769719"/>
              </a:xfrm>
            </p:spPr>
            <p:txBody>
              <a:bodyPr/>
              <a:lstStyle/>
              <a:p>
                <a:pPr>
                  <a:buClr>
                    <a:schemeClr val="bg1"/>
                  </a:buClr>
                </a:pPr>
                <a:r>
                  <a:rPr lang="en-US" sz="1800" dirty="0">
                    <a:solidFill>
                      <a:schemeClr val="bg1"/>
                    </a:solidFill>
                  </a:rPr>
                  <a:t>Operator we design to determine entanglement</a:t>
                </a:r>
              </a:p>
              <a:p>
                <a:pPr marL="152400" indent="0"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1800" dirty="0">
                    <a:solidFill>
                      <a:schemeClr val="bg1"/>
                    </a:solidFill>
                  </a:rPr>
                  <a:t>Entangled!!</a:t>
                </a:r>
              </a:p>
              <a:p>
                <a:pPr marL="152400" indent="0">
                  <a:buClr>
                    <a:schemeClr val="bg1"/>
                  </a:buClr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152400" indent="0">
                  <a:buClr>
                    <a:schemeClr val="bg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</m:d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152400" indent="0">
                  <a:buClr>
                    <a:schemeClr val="bg1"/>
                  </a:buClr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516D21-BDB0-18C3-8A2F-84ADF13A4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300" y="2150248"/>
                <a:ext cx="2808000" cy="1769719"/>
              </a:xfrm>
              <a:blipFill>
                <a:blip r:embed="rId2"/>
                <a:stretch>
                  <a:fillRect t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A9E76C-4BDA-9B5A-D951-021682BBC602}"/>
                  </a:ext>
                </a:extLst>
              </p:cNvPr>
              <p:cNvSpPr txBox="1"/>
              <p:nvPr/>
            </p:nvSpPr>
            <p:spPr>
              <a:xfrm>
                <a:off x="4910235" y="810084"/>
                <a:ext cx="3199466" cy="534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(…)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A9E76C-4BDA-9B5A-D951-021682BBC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235" y="810084"/>
                <a:ext cx="3199466" cy="534762"/>
              </a:xfrm>
              <a:prstGeom prst="rect">
                <a:avLst/>
              </a:prstGeom>
              <a:blipFill>
                <a:blip r:embed="rId3"/>
                <a:stretch>
                  <a:fillRect t="-6818" r="-395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C209D-6835-8A4D-9723-02BD8067616E}"/>
              </a:ext>
            </a:extLst>
          </p:cNvPr>
          <p:cNvCxnSpPr>
            <a:cxnSpLocks/>
          </p:cNvCxnSpPr>
          <p:nvPr/>
        </p:nvCxnSpPr>
        <p:spPr>
          <a:xfrm>
            <a:off x="5715000" y="2280628"/>
            <a:ext cx="0" cy="17556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94EE72-D5DE-567D-393A-64E129EEC7F2}"/>
              </a:ext>
            </a:extLst>
          </p:cNvPr>
          <p:cNvCxnSpPr>
            <a:cxnSpLocks/>
          </p:cNvCxnSpPr>
          <p:nvPr/>
        </p:nvCxnSpPr>
        <p:spPr>
          <a:xfrm>
            <a:off x="4782312" y="3158452"/>
            <a:ext cx="179725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835D9C-A192-6753-C566-92E4670EA72A}"/>
              </a:ext>
            </a:extLst>
          </p:cNvPr>
          <p:cNvCxnSpPr>
            <a:cxnSpLocks/>
          </p:cNvCxnSpPr>
          <p:nvPr/>
        </p:nvCxnSpPr>
        <p:spPr>
          <a:xfrm flipV="1">
            <a:off x="4840574" y="2721826"/>
            <a:ext cx="1729851" cy="87325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4F5335-9A38-621C-D537-A8A846266E23}"/>
              </a:ext>
            </a:extLst>
          </p:cNvPr>
          <p:cNvCxnSpPr>
            <a:cxnSpLocks/>
          </p:cNvCxnSpPr>
          <p:nvPr/>
        </p:nvCxnSpPr>
        <p:spPr>
          <a:xfrm>
            <a:off x="5293586" y="2390356"/>
            <a:ext cx="823826" cy="153619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59C6C9-F80F-F65A-918A-B2FC5C475104}"/>
              </a:ext>
            </a:extLst>
          </p:cNvPr>
          <p:cNvCxnSpPr>
            <a:cxnSpLocks/>
          </p:cNvCxnSpPr>
          <p:nvPr/>
        </p:nvCxnSpPr>
        <p:spPr>
          <a:xfrm flipV="1">
            <a:off x="5144295" y="2514401"/>
            <a:ext cx="1086855" cy="13964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0CBC90-38C2-8A63-7C44-9EC57AD7F5DB}"/>
              </a:ext>
            </a:extLst>
          </p:cNvPr>
          <p:cNvCxnSpPr>
            <a:cxnSpLocks/>
          </p:cNvCxnSpPr>
          <p:nvPr/>
        </p:nvCxnSpPr>
        <p:spPr>
          <a:xfrm>
            <a:off x="5032501" y="2670424"/>
            <a:ext cx="1412038" cy="10092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69BC0A-0AE3-E8B8-83D1-E17EF1DBD6D9}"/>
              </a:ext>
            </a:extLst>
          </p:cNvPr>
          <p:cNvCxnSpPr>
            <a:cxnSpLocks/>
          </p:cNvCxnSpPr>
          <p:nvPr/>
        </p:nvCxnSpPr>
        <p:spPr>
          <a:xfrm>
            <a:off x="7935919" y="2280628"/>
            <a:ext cx="0" cy="17556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36A6D3-305D-77E2-83A9-3E70D6BDC785}"/>
              </a:ext>
            </a:extLst>
          </p:cNvPr>
          <p:cNvCxnSpPr>
            <a:cxnSpLocks/>
          </p:cNvCxnSpPr>
          <p:nvPr/>
        </p:nvCxnSpPr>
        <p:spPr>
          <a:xfrm>
            <a:off x="7003231" y="3158452"/>
            <a:ext cx="179725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BF4A17-9117-3FE2-717F-8F14CA62C1F5}"/>
              </a:ext>
            </a:extLst>
          </p:cNvPr>
          <p:cNvCxnSpPr>
            <a:cxnSpLocks/>
          </p:cNvCxnSpPr>
          <p:nvPr/>
        </p:nvCxnSpPr>
        <p:spPr>
          <a:xfrm flipV="1">
            <a:off x="7061493" y="2721826"/>
            <a:ext cx="1729851" cy="8732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FB92FA-D9F4-447A-B2E6-02212348A035}"/>
              </a:ext>
            </a:extLst>
          </p:cNvPr>
          <p:cNvCxnSpPr>
            <a:cxnSpLocks/>
          </p:cNvCxnSpPr>
          <p:nvPr/>
        </p:nvCxnSpPr>
        <p:spPr>
          <a:xfrm>
            <a:off x="7514505" y="2390356"/>
            <a:ext cx="823826" cy="15361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5544D2-F502-5F76-4F51-A8CA11F56C12}"/>
              </a:ext>
            </a:extLst>
          </p:cNvPr>
          <p:cNvCxnSpPr>
            <a:cxnSpLocks/>
          </p:cNvCxnSpPr>
          <p:nvPr/>
        </p:nvCxnSpPr>
        <p:spPr>
          <a:xfrm flipV="1">
            <a:off x="7365214" y="2514401"/>
            <a:ext cx="1086855" cy="139642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E8D821-A0DD-4E8B-98A7-FD850A0DDDEB}"/>
              </a:ext>
            </a:extLst>
          </p:cNvPr>
          <p:cNvCxnSpPr>
            <a:cxnSpLocks/>
          </p:cNvCxnSpPr>
          <p:nvPr/>
        </p:nvCxnSpPr>
        <p:spPr>
          <a:xfrm>
            <a:off x="7253420" y="2670424"/>
            <a:ext cx="1412038" cy="100923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024E1386-3748-F7D0-B942-E6DE798168A8}"/>
              </a:ext>
            </a:extLst>
          </p:cNvPr>
          <p:cNvCxnSpPr>
            <a:cxnSpLocks/>
          </p:cNvCxnSpPr>
          <p:nvPr/>
        </p:nvCxnSpPr>
        <p:spPr>
          <a:xfrm rot="5400000">
            <a:off x="5754963" y="1449852"/>
            <a:ext cx="605875" cy="52120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E6C4EBB9-E55D-EBF0-0E7B-49DE29BD79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68489" y="1565124"/>
            <a:ext cx="625036" cy="309823"/>
          </a:xfrm>
          <a:prstGeom prst="curvedConnector3">
            <a:avLst>
              <a:gd name="adj1" fmla="val 426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054E12-ADFF-8B3B-1415-470A59C8F712}"/>
                  </a:ext>
                </a:extLst>
              </p:cNvPr>
              <p:cNvSpPr txBox="1"/>
              <p:nvPr/>
            </p:nvSpPr>
            <p:spPr>
              <a:xfrm>
                <a:off x="6318505" y="4460131"/>
                <a:ext cx="11566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054E12-ADFF-8B3B-1415-470A59C8F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505" y="4460131"/>
                <a:ext cx="1156663" cy="215444"/>
              </a:xfrm>
              <a:prstGeom prst="rect">
                <a:avLst/>
              </a:prstGeom>
              <a:blipFill>
                <a:blip r:embed="rId4"/>
                <a:stretch>
                  <a:fillRect l="-5435" t="-5556" r="-4348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6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909EF5-3CA9-4FD1-CE3D-9C71BF1A8A58}"/>
              </a:ext>
            </a:extLst>
          </p:cNvPr>
          <p:cNvSpPr/>
          <p:nvPr/>
        </p:nvSpPr>
        <p:spPr>
          <a:xfrm>
            <a:off x="0" y="0"/>
            <a:ext cx="4659464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D2059-EF48-A8B8-8AC3-7B2438C8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00" y="810084"/>
            <a:ext cx="3009171" cy="75570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Witness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516D21-BDB0-18C3-8A2F-84ADF13A484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67300" y="2311832"/>
                <a:ext cx="2808000" cy="2565692"/>
              </a:xfrm>
            </p:spPr>
            <p:txBody>
              <a:bodyPr/>
              <a:lstStyle/>
              <a:p>
                <a:pPr>
                  <a:buClr>
                    <a:schemeClr val="bg1"/>
                  </a:buClr>
                </a:pPr>
                <a:r>
                  <a:rPr lang="en-US" sz="1800" dirty="0">
                    <a:solidFill>
                      <a:schemeClr val="bg1"/>
                    </a:solidFill>
                  </a:rPr>
                  <a:t>Operator we design to determine entanglement</a:t>
                </a:r>
              </a:p>
              <a:p>
                <a:pPr marL="152400" indent="0"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1800" dirty="0">
                    <a:solidFill>
                      <a:schemeClr val="bg1"/>
                    </a:solidFill>
                  </a:rPr>
                  <a:t>Entangled!!</a:t>
                </a:r>
              </a:p>
              <a:p>
                <a:pPr marL="152400" indent="0">
                  <a:buClr>
                    <a:schemeClr val="bg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</m:d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 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152400" indent="0">
                  <a:buClr>
                    <a:schemeClr val="bg1"/>
                  </a:buClr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>
                  <a:buClr>
                    <a:schemeClr val="bg1"/>
                  </a:buClr>
                  <a:buFont typeface="Wingdings" pitchFamily="2" charset="2"/>
                  <a:buChar char="Ø"/>
                </a:pPr>
                <a:r>
                  <a:rPr lang="en-US" sz="1800" dirty="0">
                    <a:solidFill>
                      <a:schemeClr val="bg1"/>
                    </a:solidFill>
                  </a:rPr>
                  <a:t>Just like </a:t>
                </a:r>
                <a:r>
                  <a:rPr lang="en-US" sz="1800" dirty="0">
                    <a:solidFill>
                      <a:schemeClr val="accent5"/>
                    </a:solidFill>
                  </a:rPr>
                  <a:t>CHSH</a:t>
                </a:r>
                <a:r>
                  <a:rPr lang="en-US" sz="1800" dirty="0">
                    <a:solidFill>
                      <a:schemeClr val="bg1"/>
                    </a:solidFill>
                  </a:rPr>
                  <a:t> from optics lab!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 </a:t>
                </a:r>
                <a:r>
                  <a:rPr lang="en-US" sz="1800" dirty="0">
                    <a:solidFill>
                      <a:schemeClr val="accent5"/>
                    </a:solidFill>
                  </a:rPr>
                  <a:t>They’re the same idea!</a:t>
                </a:r>
                <a:endParaRPr lang="en-US" sz="1800" dirty="0">
                  <a:solidFill>
                    <a:schemeClr val="bg1"/>
                  </a:solidFill>
                </a:endParaRPr>
              </a:p>
              <a:p>
                <a:pPr marL="152400" indent="0">
                  <a:buClr>
                    <a:schemeClr val="bg1"/>
                  </a:buClr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516D21-BDB0-18C3-8A2F-84ADF13A4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300" y="2311832"/>
                <a:ext cx="2808000" cy="2565692"/>
              </a:xfrm>
              <a:blipFill>
                <a:blip r:embed="rId2"/>
                <a:stretch>
                  <a:fillRect t="-17241" b="-9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A9E76C-4BDA-9B5A-D951-021682BBC602}"/>
                  </a:ext>
                </a:extLst>
              </p:cNvPr>
              <p:cNvSpPr txBox="1"/>
              <p:nvPr/>
            </p:nvSpPr>
            <p:spPr>
              <a:xfrm>
                <a:off x="4910235" y="810084"/>
                <a:ext cx="3199466" cy="534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(…)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A9E76C-4BDA-9B5A-D951-021682BBC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235" y="810084"/>
                <a:ext cx="3199466" cy="534762"/>
              </a:xfrm>
              <a:prstGeom prst="rect">
                <a:avLst/>
              </a:prstGeom>
              <a:blipFill>
                <a:blip r:embed="rId3"/>
                <a:stretch>
                  <a:fillRect t="-6818" r="-395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C209D-6835-8A4D-9723-02BD8067616E}"/>
              </a:ext>
            </a:extLst>
          </p:cNvPr>
          <p:cNvCxnSpPr>
            <a:cxnSpLocks/>
          </p:cNvCxnSpPr>
          <p:nvPr/>
        </p:nvCxnSpPr>
        <p:spPr>
          <a:xfrm>
            <a:off x="5715000" y="2280628"/>
            <a:ext cx="0" cy="17556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94EE72-D5DE-567D-393A-64E129EEC7F2}"/>
              </a:ext>
            </a:extLst>
          </p:cNvPr>
          <p:cNvCxnSpPr>
            <a:cxnSpLocks/>
          </p:cNvCxnSpPr>
          <p:nvPr/>
        </p:nvCxnSpPr>
        <p:spPr>
          <a:xfrm>
            <a:off x="4782312" y="3158452"/>
            <a:ext cx="179725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835D9C-A192-6753-C566-92E4670EA72A}"/>
              </a:ext>
            </a:extLst>
          </p:cNvPr>
          <p:cNvCxnSpPr>
            <a:cxnSpLocks/>
          </p:cNvCxnSpPr>
          <p:nvPr/>
        </p:nvCxnSpPr>
        <p:spPr>
          <a:xfrm flipV="1">
            <a:off x="4840574" y="2721826"/>
            <a:ext cx="1729851" cy="87325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4F5335-9A38-621C-D537-A8A846266E23}"/>
              </a:ext>
            </a:extLst>
          </p:cNvPr>
          <p:cNvCxnSpPr>
            <a:cxnSpLocks/>
          </p:cNvCxnSpPr>
          <p:nvPr/>
        </p:nvCxnSpPr>
        <p:spPr>
          <a:xfrm>
            <a:off x="5293586" y="2390356"/>
            <a:ext cx="823826" cy="153619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59C6C9-F80F-F65A-918A-B2FC5C475104}"/>
              </a:ext>
            </a:extLst>
          </p:cNvPr>
          <p:cNvCxnSpPr>
            <a:cxnSpLocks/>
          </p:cNvCxnSpPr>
          <p:nvPr/>
        </p:nvCxnSpPr>
        <p:spPr>
          <a:xfrm flipV="1">
            <a:off x="5144295" y="2514401"/>
            <a:ext cx="1086855" cy="13964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0CBC90-38C2-8A63-7C44-9EC57AD7F5DB}"/>
              </a:ext>
            </a:extLst>
          </p:cNvPr>
          <p:cNvCxnSpPr>
            <a:cxnSpLocks/>
          </p:cNvCxnSpPr>
          <p:nvPr/>
        </p:nvCxnSpPr>
        <p:spPr>
          <a:xfrm>
            <a:off x="5032501" y="2670424"/>
            <a:ext cx="1412038" cy="10092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69BC0A-0AE3-E8B8-83D1-E17EF1DBD6D9}"/>
              </a:ext>
            </a:extLst>
          </p:cNvPr>
          <p:cNvCxnSpPr>
            <a:cxnSpLocks/>
          </p:cNvCxnSpPr>
          <p:nvPr/>
        </p:nvCxnSpPr>
        <p:spPr>
          <a:xfrm>
            <a:off x="7935919" y="2280628"/>
            <a:ext cx="0" cy="17556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36A6D3-305D-77E2-83A9-3E70D6BDC785}"/>
              </a:ext>
            </a:extLst>
          </p:cNvPr>
          <p:cNvCxnSpPr>
            <a:cxnSpLocks/>
          </p:cNvCxnSpPr>
          <p:nvPr/>
        </p:nvCxnSpPr>
        <p:spPr>
          <a:xfrm>
            <a:off x="7003231" y="3158452"/>
            <a:ext cx="179725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BF4A17-9117-3FE2-717F-8F14CA62C1F5}"/>
              </a:ext>
            </a:extLst>
          </p:cNvPr>
          <p:cNvCxnSpPr>
            <a:cxnSpLocks/>
          </p:cNvCxnSpPr>
          <p:nvPr/>
        </p:nvCxnSpPr>
        <p:spPr>
          <a:xfrm flipV="1">
            <a:off x="7061493" y="2721826"/>
            <a:ext cx="1729851" cy="8732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FB92FA-D9F4-447A-B2E6-02212348A035}"/>
              </a:ext>
            </a:extLst>
          </p:cNvPr>
          <p:cNvCxnSpPr>
            <a:cxnSpLocks/>
          </p:cNvCxnSpPr>
          <p:nvPr/>
        </p:nvCxnSpPr>
        <p:spPr>
          <a:xfrm>
            <a:off x="7514505" y="2390356"/>
            <a:ext cx="823826" cy="15361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5544D2-F502-5F76-4F51-A8CA11F56C12}"/>
              </a:ext>
            </a:extLst>
          </p:cNvPr>
          <p:cNvCxnSpPr>
            <a:cxnSpLocks/>
          </p:cNvCxnSpPr>
          <p:nvPr/>
        </p:nvCxnSpPr>
        <p:spPr>
          <a:xfrm flipV="1">
            <a:off x="7365214" y="2514401"/>
            <a:ext cx="1086855" cy="139642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E8D821-A0DD-4E8B-98A7-FD850A0DDDEB}"/>
              </a:ext>
            </a:extLst>
          </p:cNvPr>
          <p:cNvCxnSpPr>
            <a:cxnSpLocks/>
          </p:cNvCxnSpPr>
          <p:nvPr/>
        </p:nvCxnSpPr>
        <p:spPr>
          <a:xfrm>
            <a:off x="7253420" y="2670424"/>
            <a:ext cx="1412038" cy="100923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024E1386-3748-F7D0-B942-E6DE798168A8}"/>
              </a:ext>
            </a:extLst>
          </p:cNvPr>
          <p:cNvCxnSpPr>
            <a:cxnSpLocks/>
          </p:cNvCxnSpPr>
          <p:nvPr/>
        </p:nvCxnSpPr>
        <p:spPr>
          <a:xfrm rot="5400000">
            <a:off x="5754963" y="1449852"/>
            <a:ext cx="605875" cy="52120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E6C4EBB9-E55D-EBF0-0E7B-49DE29BD79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68489" y="1565124"/>
            <a:ext cx="625036" cy="309823"/>
          </a:xfrm>
          <a:prstGeom prst="curvedConnector3">
            <a:avLst>
              <a:gd name="adj1" fmla="val 426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054E12-ADFF-8B3B-1415-470A59C8F712}"/>
                  </a:ext>
                </a:extLst>
              </p:cNvPr>
              <p:cNvSpPr txBox="1"/>
              <p:nvPr/>
            </p:nvSpPr>
            <p:spPr>
              <a:xfrm>
                <a:off x="6318505" y="4460131"/>
                <a:ext cx="11566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054E12-ADFF-8B3B-1415-470A59C8F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505" y="4460131"/>
                <a:ext cx="1156663" cy="215444"/>
              </a:xfrm>
              <a:prstGeom prst="rect">
                <a:avLst/>
              </a:prstGeom>
              <a:blipFill>
                <a:blip r:embed="rId4"/>
                <a:stretch>
                  <a:fillRect l="-5435" t="-5556" r="-4348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569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909EF5-3CA9-4FD1-CE3D-9C71BF1A8A58}"/>
              </a:ext>
            </a:extLst>
          </p:cNvPr>
          <p:cNvSpPr/>
          <p:nvPr/>
        </p:nvSpPr>
        <p:spPr>
          <a:xfrm>
            <a:off x="0" y="0"/>
            <a:ext cx="4659464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D2059-EF48-A8B8-8AC3-7B2438C8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00" y="813816"/>
            <a:ext cx="3009171" cy="75570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Witness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516D21-BDB0-18C3-8A2F-84ADF13A484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67300" y="2311832"/>
                <a:ext cx="2808000" cy="2565692"/>
              </a:xfrm>
            </p:spPr>
            <p:txBody>
              <a:bodyPr/>
              <a:lstStyle/>
              <a:p>
                <a:pPr>
                  <a:buClr>
                    <a:schemeClr val="bg1"/>
                  </a:buClr>
                </a:pPr>
                <a:r>
                  <a:rPr lang="en-US" sz="1800" dirty="0">
                    <a:solidFill>
                      <a:schemeClr val="bg1"/>
                    </a:solidFill>
                  </a:rPr>
                  <a:t>Operator we design to determine entanglement</a:t>
                </a:r>
              </a:p>
              <a:p>
                <a:pPr marL="152400" indent="0"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1800" dirty="0">
                    <a:solidFill>
                      <a:schemeClr val="bg1"/>
                    </a:solidFill>
                  </a:rPr>
                  <a:t>Entangled!!</a:t>
                </a:r>
              </a:p>
              <a:p>
                <a:pPr marL="152400" indent="0">
                  <a:buClr>
                    <a:schemeClr val="bg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</m:d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 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152400" indent="0">
                  <a:buClr>
                    <a:schemeClr val="bg1"/>
                  </a:buClr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>
                  <a:buClr>
                    <a:schemeClr val="bg1"/>
                  </a:buClr>
                  <a:buFont typeface="Wingdings" pitchFamily="2" charset="2"/>
                  <a:buChar char="Ø"/>
                </a:pPr>
                <a:r>
                  <a:rPr lang="en-US" sz="1800" dirty="0">
                    <a:solidFill>
                      <a:schemeClr val="bg1"/>
                    </a:solidFill>
                  </a:rPr>
                  <a:t>Just like </a:t>
                </a:r>
                <a:r>
                  <a:rPr lang="en-US" sz="1800" dirty="0">
                    <a:solidFill>
                      <a:schemeClr val="accent5"/>
                    </a:solidFill>
                  </a:rPr>
                  <a:t>CHSH</a:t>
                </a:r>
                <a:r>
                  <a:rPr lang="en-US" sz="1800" dirty="0">
                    <a:solidFill>
                      <a:schemeClr val="bg1"/>
                    </a:solidFill>
                  </a:rPr>
                  <a:t> from optics lab!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 </a:t>
                </a:r>
                <a:r>
                  <a:rPr lang="en-US" sz="1800" dirty="0">
                    <a:solidFill>
                      <a:schemeClr val="accent5"/>
                    </a:solidFill>
                  </a:rPr>
                  <a:t>They’re the same idea!</a:t>
                </a:r>
                <a:endParaRPr lang="en-US" sz="1800" dirty="0">
                  <a:solidFill>
                    <a:schemeClr val="bg1"/>
                  </a:solidFill>
                </a:endParaRPr>
              </a:p>
              <a:p>
                <a:pPr marL="152400" indent="0">
                  <a:buClr>
                    <a:schemeClr val="bg1"/>
                  </a:buClr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516D21-BDB0-18C3-8A2F-84ADF13A4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300" y="2311832"/>
                <a:ext cx="2808000" cy="2565692"/>
              </a:xfrm>
              <a:blipFill>
                <a:blip r:embed="rId2"/>
                <a:stretch>
                  <a:fillRect t="-17241" b="-9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group of black text&#10;&#10;Description automatically generated with medium confidence">
            <a:extLst>
              <a:ext uri="{FF2B5EF4-FFF2-40B4-BE49-F238E27FC236}">
                <a16:creationId xmlns:a16="http://schemas.microsoft.com/office/drawing/2014/main" id="{0D1F2C5A-46F1-C461-1329-A4CD31087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932" y="2439638"/>
            <a:ext cx="4017772" cy="841668"/>
          </a:xfrm>
          <a:prstGeom prst="rect">
            <a:avLst/>
          </a:prstGeom>
        </p:spPr>
      </p:pic>
      <p:pic>
        <p:nvPicPr>
          <p:cNvPr id="22" name="Picture 21" descr="A black and white symbol&#10;&#10;Description automatically generated">
            <a:extLst>
              <a:ext uri="{FF2B5EF4-FFF2-40B4-BE49-F238E27FC236}">
                <a16:creationId xmlns:a16="http://schemas.microsoft.com/office/drawing/2014/main" id="{79ABA5F0-BFD5-EFC5-0280-DCD3C0CC8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252" y="1332606"/>
            <a:ext cx="2577292" cy="617098"/>
          </a:xfrm>
          <a:prstGeom prst="rect">
            <a:avLst/>
          </a:prstGeom>
        </p:spPr>
      </p:pic>
      <p:sp>
        <p:nvSpPr>
          <p:cNvPr id="23" name="Google Shape;69;p18">
            <a:extLst>
              <a:ext uri="{FF2B5EF4-FFF2-40B4-BE49-F238E27FC236}">
                <a16:creationId xmlns:a16="http://schemas.microsoft.com/office/drawing/2014/main" id="{1349AB18-B9C0-6BB3-2252-E5DADBCBB70F}"/>
              </a:ext>
            </a:extLst>
          </p:cNvPr>
          <p:cNvSpPr txBox="1">
            <a:spLocks/>
          </p:cNvSpPr>
          <p:nvPr/>
        </p:nvSpPr>
        <p:spPr>
          <a:xfrm>
            <a:off x="7903896" y="4719460"/>
            <a:ext cx="1340688" cy="31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dirty="0"/>
              <a:t>(</a:t>
            </a:r>
            <a:r>
              <a:rPr lang="en-US" dirty="0" err="1"/>
              <a:t>Riccardi</a:t>
            </a:r>
            <a:r>
              <a:rPr lang="en-US" dirty="0"/>
              <a:t> et. al)</a:t>
            </a:r>
          </a:p>
        </p:txBody>
      </p:sp>
      <p:sp>
        <p:nvSpPr>
          <p:cNvPr id="25" name="Google Shape;69;p18">
            <a:extLst>
              <a:ext uri="{FF2B5EF4-FFF2-40B4-BE49-F238E27FC236}">
                <a16:creationId xmlns:a16="http://schemas.microsoft.com/office/drawing/2014/main" id="{19EC2BB2-5D74-4D02-0C33-594B96B9D17C}"/>
              </a:ext>
            </a:extLst>
          </p:cNvPr>
          <p:cNvSpPr txBox="1">
            <a:spLocks/>
          </p:cNvSpPr>
          <p:nvPr/>
        </p:nvSpPr>
        <p:spPr>
          <a:xfrm>
            <a:off x="5697940" y="3684255"/>
            <a:ext cx="2678760" cy="31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800" dirty="0">
                <a:solidFill>
                  <a:schemeClr val="accent5"/>
                </a:solidFill>
              </a:rPr>
              <a:t>6 in the W set!</a:t>
            </a:r>
          </a:p>
        </p:txBody>
      </p:sp>
      <p:sp>
        <p:nvSpPr>
          <p:cNvPr id="4" name="Google Shape;69;p18">
            <a:extLst>
              <a:ext uri="{FF2B5EF4-FFF2-40B4-BE49-F238E27FC236}">
                <a16:creationId xmlns:a16="http://schemas.microsoft.com/office/drawing/2014/main" id="{44D10F38-9BFD-CE94-3BA1-39DBC249256D}"/>
              </a:ext>
            </a:extLst>
          </p:cNvPr>
          <p:cNvSpPr txBox="1">
            <a:spLocks/>
          </p:cNvSpPr>
          <p:nvPr/>
        </p:nvSpPr>
        <p:spPr>
          <a:xfrm>
            <a:off x="6773900" y="455465"/>
            <a:ext cx="2259991" cy="31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1600" dirty="0">
                <a:solidFill>
                  <a:schemeClr val="accent5"/>
                </a:solidFill>
              </a:rPr>
              <a:t>(a partial transpose over particle B states)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9BEB49E-5C62-2677-E206-F66D2848C2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5881" y="1067670"/>
            <a:ext cx="402948" cy="1269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535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909EF5-3CA9-4FD1-CE3D-9C71BF1A8A58}"/>
              </a:ext>
            </a:extLst>
          </p:cNvPr>
          <p:cNvSpPr/>
          <p:nvPr/>
        </p:nvSpPr>
        <p:spPr>
          <a:xfrm>
            <a:off x="0" y="9144"/>
            <a:ext cx="4659464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D2059-EF48-A8B8-8AC3-7B2438C8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00" y="813816"/>
            <a:ext cx="3009171" cy="75570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Witness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516D21-BDB0-18C3-8A2F-84ADF13A484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67300" y="2311832"/>
                <a:ext cx="2808000" cy="2565692"/>
              </a:xfrm>
            </p:spPr>
            <p:txBody>
              <a:bodyPr/>
              <a:lstStyle/>
              <a:p>
                <a:pPr>
                  <a:buClr>
                    <a:schemeClr val="bg1"/>
                  </a:buClr>
                </a:pPr>
                <a:r>
                  <a:rPr lang="en-US" sz="1800" dirty="0">
                    <a:solidFill>
                      <a:schemeClr val="bg1"/>
                    </a:solidFill>
                  </a:rPr>
                  <a:t>Operator we design to determine entanglement</a:t>
                </a:r>
              </a:p>
              <a:p>
                <a:pPr marL="152400" indent="0"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1800" dirty="0">
                    <a:solidFill>
                      <a:schemeClr val="bg1"/>
                    </a:solidFill>
                  </a:rPr>
                  <a:t>Entangled!!</a:t>
                </a:r>
              </a:p>
              <a:p>
                <a:pPr marL="152400" indent="0">
                  <a:buClr>
                    <a:schemeClr val="bg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</m:d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 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152400" indent="0">
                  <a:buClr>
                    <a:schemeClr val="bg1"/>
                  </a:buClr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>
                  <a:buClr>
                    <a:schemeClr val="bg1"/>
                  </a:buClr>
                  <a:buFont typeface="Wingdings" pitchFamily="2" charset="2"/>
                  <a:buChar char="Ø"/>
                </a:pPr>
                <a:r>
                  <a:rPr lang="en-US" sz="1800" dirty="0">
                    <a:solidFill>
                      <a:schemeClr val="bg1"/>
                    </a:solidFill>
                  </a:rPr>
                  <a:t>Just like </a:t>
                </a:r>
                <a:r>
                  <a:rPr lang="en-US" sz="1800" dirty="0">
                    <a:solidFill>
                      <a:schemeClr val="accent5"/>
                    </a:solidFill>
                  </a:rPr>
                  <a:t>CHSH</a:t>
                </a:r>
                <a:r>
                  <a:rPr lang="en-US" sz="1800" dirty="0">
                    <a:solidFill>
                      <a:schemeClr val="bg1"/>
                    </a:solidFill>
                  </a:rPr>
                  <a:t> from optics lab!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 </a:t>
                </a:r>
                <a:r>
                  <a:rPr lang="en-US" sz="1800" dirty="0">
                    <a:solidFill>
                      <a:schemeClr val="accent5"/>
                    </a:solidFill>
                  </a:rPr>
                  <a:t>They’re the same idea!</a:t>
                </a:r>
                <a:endParaRPr lang="en-US" sz="1800" dirty="0">
                  <a:solidFill>
                    <a:schemeClr val="bg1"/>
                  </a:solidFill>
                </a:endParaRPr>
              </a:p>
              <a:p>
                <a:pPr marL="152400" indent="0">
                  <a:buClr>
                    <a:schemeClr val="bg1"/>
                  </a:buClr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516D21-BDB0-18C3-8A2F-84ADF13A4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300" y="2311832"/>
                <a:ext cx="2808000" cy="2565692"/>
              </a:xfrm>
              <a:blipFill>
                <a:blip r:embed="rId2"/>
                <a:stretch>
                  <a:fillRect t="-17241" b="-9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Google Shape;69;p18">
            <a:extLst>
              <a:ext uri="{FF2B5EF4-FFF2-40B4-BE49-F238E27FC236}">
                <a16:creationId xmlns:a16="http://schemas.microsoft.com/office/drawing/2014/main" id="{1349AB18-B9C0-6BB3-2252-E5DADBCBB70F}"/>
              </a:ext>
            </a:extLst>
          </p:cNvPr>
          <p:cNvSpPr txBox="1">
            <a:spLocks/>
          </p:cNvSpPr>
          <p:nvPr/>
        </p:nvSpPr>
        <p:spPr>
          <a:xfrm>
            <a:off x="6044184" y="4719460"/>
            <a:ext cx="3200400" cy="31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dirty="0"/>
              <a:t>(</a:t>
            </a:r>
            <a:r>
              <a:rPr lang="en-US" dirty="0" err="1"/>
              <a:t>Eritas</a:t>
            </a:r>
            <a:r>
              <a:rPr lang="en-US" dirty="0"/>
              <a:t> Yang, Becca </a:t>
            </a:r>
            <a:r>
              <a:rPr lang="en-US" dirty="0" err="1"/>
              <a:t>Verghese</a:t>
            </a:r>
            <a:r>
              <a:rPr lang="en-US" dirty="0"/>
              <a:t>, Ben Hartley)</a:t>
            </a:r>
          </a:p>
        </p:txBody>
      </p:sp>
      <p:sp>
        <p:nvSpPr>
          <p:cNvPr id="25" name="Google Shape;69;p18">
            <a:extLst>
              <a:ext uri="{FF2B5EF4-FFF2-40B4-BE49-F238E27FC236}">
                <a16:creationId xmlns:a16="http://schemas.microsoft.com/office/drawing/2014/main" id="{19EC2BB2-5D74-4D02-0C33-594B96B9D17C}"/>
              </a:ext>
            </a:extLst>
          </p:cNvPr>
          <p:cNvSpPr txBox="1">
            <a:spLocks/>
          </p:cNvSpPr>
          <p:nvPr/>
        </p:nvSpPr>
        <p:spPr>
          <a:xfrm>
            <a:off x="5697940" y="4133549"/>
            <a:ext cx="2678760" cy="31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800" dirty="0">
                <a:solidFill>
                  <a:schemeClr val="accent5"/>
                </a:solidFill>
              </a:rPr>
              <a:t>9 in the W’ set!</a:t>
            </a:r>
          </a:p>
        </p:txBody>
      </p:sp>
      <p:pic>
        <p:nvPicPr>
          <p:cNvPr id="5" name="Picture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1C0EE564-52EA-1851-E173-C2C411275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625" y="622322"/>
            <a:ext cx="3586903" cy="337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16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609262" y="2150850"/>
            <a:ext cx="822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Two-Stage Witnessing</a:t>
            </a:r>
            <a:endParaRPr dirty="0"/>
          </a:p>
        </p:txBody>
      </p:sp>
      <p:grpSp>
        <p:nvGrpSpPr>
          <p:cNvPr id="2" name="Google Shape;1387;p47">
            <a:extLst>
              <a:ext uri="{FF2B5EF4-FFF2-40B4-BE49-F238E27FC236}">
                <a16:creationId xmlns:a16="http://schemas.microsoft.com/office/drawing/2014/main" id="{32BCDE23-5E51-1309-AF8A-025FEC1F0F9A}"/>
              </a:ext>
            </a:extLst>
          </p:cNvPr>
          <p:cNvGrpSpPr/>
          <p:nvPr/>
        </p:nvGrpSpPr>
        <p:grpSpPr>
          <a:xfrm>
            <a:off x="-3046381" y="1907389"/>
            <a:ext cx="17274606" cy="4435321"/>
            <a:chOff x="270361" y="1721463"/>
            <a:chExt cx="8603320" cy="4435321"/>
          </a:xfrm>
        </p:grpSpPr>
        <p:sp>
          <p:nvSpPr>
            <p:cNvPr id="3" name="Google Shape;1388;p47">
              <a:extLst>
                <a:ext uri="{FF2B5EF4-FFF2-40B4-BE49-F238E27FC236}">
                  <a16:creationId xmlns:a16="http://schemas.microsoft.com/office/drawing/2014/main" id="{81629A93-D9DB-313E-D142-7D5CF9FA38F4}"/>
                </a:ext>
              </a:extLst>
            </p:cNvPr>
            <p:cNvSpPr/>
            <p:nvPr/>
          </p:nvSpPr>
          <p:spPr>
            <a:xfrm rot="2699782">
              <a:off x="920373" y="2370609"/>
              <a:ext cx="3135860" cy="3137029"/>
            </a:xfrm>
            <a:custGeom>
              <a:avLst/>
              <a:gdLst/>
              <a:ahLst/>
              <a:cxnLst/>
              <a:rect l="l" t="t" r="r" b="b"/>
              <a:pathLst>
                <a:path w="112665" h="112707" fill="none" extrusionOk="0">
                  <a:moveTo>
                    <a:pt x="1" y="106010"/>
                  </a:moveTo>
                  <a:cubicBezTo>
                    <a:pt x="13226" y="92743"/>
                    <a:pt x="33189" y="112706"/>
                    <a:pt x="46414" y="99439"/>
                  </a:cubicBezTo>
                  <a:cubicBezTo>
                    <a:pt x="59681" y="86214"/>
                    <a:pt x="39759" y="66251"/>
                    <a:pt x="52985" y="53026"/>
                  </a:cubicBezTo>
                  <a:cubicBezTo>
                    <a:pt x="66210" y="39759"/>
                    <a:pt x="86173" y="59680"/>
                    <a:pt x="99440" y="46455"/>
                  </a:cubicBezTo>
                  <a:cubicBezTo>
                    <a:pt x="112665" y="33188"/>
                    <a:pt x="92743" y="13267"/>
                    <a:pt x="10601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418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89;p47">
              <a:extLst>
                <a:ext uri="{FF2B5EF4-FFF2-40B4-BE49-F238E27FC236}">
                  <a16:creationId xmlns:a16="http://schemas.microsoft.com/office/drawing/2014/main" id="{BBBAA6CC-D589-C8FC-9C2A-2A3107FA6B20}"/>
                </a:ext>
              </a:extLst>
            </p:cNvPr>
            <p:cNvSpPr/>
            <p:nvPr/>
          </p:nvSpPr>
          <p:spPr>
            <a:xfrm rot="2699782">
              <a:off x="5087809" y="2370609"/>
              <a:ext cx="3135860" cy="3137029"/>
            </a:xfrm>
            <a:custGeom>
              <a:avLst/>
              <a:gdLst/>
              <a:ahLst/>
              <a:cxnLst/>
              <a:rect l="l" t="t" r="r" b="b"/>
              <a:pathLst>
                <a:path w="112665" h="112707" fill="none" extrusionOk="0">
                  <a:moveTo>
                    <a:pt x="1" y="106010"/>
                  </a:moveTo>
                  <a:cubicBezTo>
                    <a:pt x="13226" y="92743"/>
                    <a:pt x="33189" y="112706"/>
                    <a:pt x="46414" y="99439"/>
                  </a:cubicBezTo>
                  <a:cubicBezTo>
                    <a:pt x="59681" y="86214"/>
                    <a:pt x="39759" y="66251"/>
                    <a:pt x="52985" y="53026"/>
                  </a:cubicBezTo>
                  <a:cubicBezTo>
                    <a:pt x="66210" y="39759"/>
                    <a:pt x="86173" y="59680"/>
                    <a:pt x="99440" y="46455"/>
                  </a:cubicBezTo>
                  <a:cubicBezTo>
                    <a:pt x="112665" y="33188"/>
                    <a:pt x="92743" y="13267"/>
                    <a:pt x="10601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418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" name="Google Shape;1386;p47">
            <a:extLst>
              <a:ext uri="{FF2B5EF4-FFF2-40B4-BE49-F238E27FC236}">
                <a16:creationId xmlns:a16="http://schemas.microsoft.com/office/drawing/2014/main" id="{E6B7B19C-0C61-D291-90BF-1B08BAF10AEA}"/>
              </a:ext>
            </a:extLst>
          </p:cNvPr>
          <p:cNvCxnSpPr/>
          <p:nvPr/>
        </p:nvCxnSpPr>
        <p:spPr>
          <a:xfrm>
            <a:off x="575400" y="3967777"/>
            <a:ext cx="7993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1396;p47">
            <a:extLst>
              <a:ext uri="{FF2B5EF4-FFF2-40B4-BE49-F238E27FC236}">
                <a16:creationId xmlns:a16="http://schemas.microsoft.com/office/drawing/2014/main" id="{590A6F14-C885-AFF9-2FB3-C046BE527E0B}"/>
              </a:ext>
            </a:extLst>
          </p:cNvPr>
          <p:cNvSpPr/>
          <p:nvPr/>
        </p:nvSpPr>
        <p:spPr>
          <a:xfrm flipH="1">
            <a:off x="1337718" y="3844689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7" name="Google Shape;1401;p47">
            <a:extLst>
              <a:ext uri="{FF2B5EF4-FFF2-40B4-BE49-F238E27FC236}">
                <a16:creationId xmlns:a16="http://schemas.microsoft.com/office/drawing/2014/main" id="{B47D6509-DE1E-0008-27E4-5935F03B44C0}"/>
              </a:ext>
            </a:extLst>
          </p:cNvPr>
          <p:cNvSpPr/>
          <p:nvPr/>
        </p:nvSpPr>
        <p:spPr>
          <a:xfrm flipH="1">
            <a:off x="3418420" y="4234352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8" name="Google Shape;1406;p47">
            <a:extLst>
              <a:ext uri="{FF2B5EF4-FFF2-40B4-BE49-F238E27FC236}">
                <a16:creationId xmlns:a16="http://schemas.microsoft.com/office/drawing/2014/main" id="{0EE99BEC-BCAD-2C89-5D7B-6A99EA1ACA5E}"/>
              </a:ext>
            </a:extLst>
          </p:cNvPr>
          <p:cNvSpPr/>
          <p:nvPr/>
        </p:nvSpPr>
        <p:spPr>
          <a:xfrm flipH="1">
            <a:off x="5499123" y="3468477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9" name="Google Shape;1411;p47">
            <a:extLst>
              <a:ext uri="{FF2B5EF4-FFF2-40B4-BE49-F238E27FC236}">
                <a16:creationId xmlns:a16="http://schemas.microsoft.com/office/drawing/2014/main" id="{59FB0AF0-2399-98EA-8C70-D34C327C7327}"/>
              </a:ext>
            </a:extLst>
          </p:cNvPr>
          <p:cNvSpPr/>
          <p:nvPr/>
        </p:nvSpPr>
        <p:spPr>
          <a:xfrm flipH="1">
            <a:off x="7579825" y="4059495"/>
            <a:ext cx="226200" cy="2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01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2F0D-41C6-E32B-5F2C-8AFE33AF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Two-Stage Process</a:t>
            </a:r>
          </a:p>
        </p:txBody>
      </p:sp>
      <p:sp>
        <p:nvSpPr>
          <p:cNvPr id="3" name="Google Shape;130;p21">
            <a:extLst>
              <a:ext uri="{FF2B5EF4-FFF2-40B4-BE49-F238E27FC236}">
                <a16:creationId xmlns:a16="http://schemas.microsoft.com/office/drawing/2014/main" id="{4C02CAE7-B294-E2B5-3C3D-FFFB044C836F}"/>
              </a:ext>
            </a:extLst>
          </p:cNvPr>
          <p:cNvSpPr/>
          <p:nvPr/>
        </p:nvSpPr>
        <p:spPr>
          <a:xfrm>
            <a:off x="969331" y="869586"/>
            <a:ext cx="854400" cy="423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1ST</a:t>
            </a:r>
            <a:endParaRPr sz="26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" name="Google Shape;134;p21">
            <a:extLst>
              <a:ext uri="{FF2B5EF4-FFF2-40B4-BE49-F238E27FC236}">
                <a16:creationId xmlns:a16="http://schemas.microsoft.com/office/drawing/2014/main" id="{4DFF6147-3BB8-34D7-ED39-328CD6D5A9FD}"/>
              </a:ext>
            </a:extLst>
          </p:cNvPr>
          <p:cNvSpPr/>
          <p:nvPr/>
        </p:nvSpPr>
        <p:spPr>
          <a:xfrm>
            <a:off x="967831" y="2580248"/>
            <a:ext cx="857400" cy="423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2ND</a:t>
            </a:r>
            <a:endParaRPr sz="26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0E449F-1FC3-86A6-0B65-D536C9098D3D}"/>
                  </a:ext>
                </a:extLst>
              </p:cNvPr>
              <p:cNvSpPr txBox="1"/>
              <p:nvPr/>
            </p:nvSpPr>
            <p:spPr>
              <a:xfrm>
                <a:off x="966331" y="1555234"/>
                <a:ext cx="3753018" cy="7629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0E449F-1FC3-86A6-0B65-D536C9098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31" y="1555234"/>
                <a:ext cx="3753018" cy="762966"/>
              </a:xfrm>
              <a:prstGeom prst="rect">
                <a:avLst/>
              </a:prstGeom>
              <a:blipFill>
                <a:blip r:embed="rId2"/>
                <a:stretch>
                  <a:fillRect l="-4730" t="-57377" b="-96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F6C516-6954-AB02-E53E-743F6EEEAF34}"/>
                  </a:ext>
                </a:extLst>
              </p:cNvPr>
              <p:cNvSpPr txBox="1"/>
              <p:nvPr/>
            </p:nvSpPr>
            <p:spPr>
              <a:xfrm>
                <a:off x="966331" y="3265896"/>
                <a:ext cx="3753018" cy="7629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F6C516-6954-AB02-E53E-743F6EEEA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31" y="3265896"/>
                <a:ext cx="3753018" cy="762966"/>
              </a:xfrm>
              <a:prstGeom prst="rect">
                <a:avLst/>
              </a:prstGeom>
              <a:blipFill>
                <a:blip r:embed="rId3"/>
                <a:stretch>
                  <a:fillRect l="-4730" t="-59016" b="-96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B5B842-B920-C6D8-A6D9-B3FB28C205C5}"/>
                  </a:ext>
                </a:extLst>
              </p:cNvPr>
              <p:cNvSpPr txBox="1"/>
              <p:nvPr/>
            </p:nvSpPr>
            <p:spPr>
              <a:xfrm>
                <a:off x="5486229" y="1728033"/>
                <a:ext cx="627159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B5B842-B920-C6D8-A6D9-B3FB28C20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229" y="1728033"/>
                <a:ext cx="627159" cy="415050"/>
              </a:xfrm>
              <a:prstGeom prst="rect">
                <a:avLst/>
              </a:prstGeom>
              <a:blipFill>
                <a:blip r:embed="rId4"/>
                <a:stretch>
                  <a:fillRect t="-14706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DF245-1406-724D-A623-C98AAC5E0230}"/>
                  </a:ext>
                </a:extLst>
              </p:cNvPr>
              <p:cNvSpPr txBox="1"/>
              <p:nvPr/>
            </p:nvSpPr>
            <p:spPr>
              <a:xfrm>
                <a:off x="5446152" y="3439854"/>
                <a:ext cx="707310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DF245-1406-724D-A623-C98AAC5E0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2" y="3439854"/>
                <a:ext cx="707310" cy="415050"/>
              </a:xfrm>
              <a:prstGeom prst="rect">
                <a:avLst/>
              </a:prstGeom>
              <a:blipFill>
                <a:blip r:embed="rId5"/>
                <a:stretch>
                  <a:fillRect t="-1764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69;p18">
            <a:extLst>
              <a:ext uri="{FF2B5EF4-FFF2-40B4-BE49-F238E27FC236}">
                <a16:creationId xmlns:a16="http://schemas.microsoft.com/office/drawing/2014/main" id="{6B3E05D3-1BA2-5279-40F2-D2C54251B344}"/>
              </a:ext>
            </a:extLst>
          </p:cNvPr>
          <p:cNvSpPr txBox="1">
            <a:spLocks/>
          </p:cNvSpPr>
          <p:nvPr/>
        </p:nvSpPr>
        <p:spPr>
          <a:xfrm>
            <a:off x="4724717" y="1778653"/>
            <a:ext cx="609313" cy="31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800" i="1" dirty="0">
                <a:solidFill>
                  <a:schemeClr val="accent5"/>
                </a:solidFill>
              </a:rPr>
              <a:t>try</a:t>
            </a:r>
          </a:p>
        </p:txBody>
      </p:sp>
      <p:sp>
        <p:nvSpPr>
          <p:cNvPr id="12" name="Google Shape;69;p18">
            <a:extLst>
              <a:ext uri="{FF2B5EF4-FFF2-40B4-BE49-F238E27FC236}">
                <a16:creationId xmlns:a16="http://schemas.microsoft.com/office/drawing/2014/main" id="{8E132F51-AE92-F4B9-1637-4890EADE5F03}"/>
              </a:ext>
            </a:extLst>
          </p:cNvPr>
          <p:cNvSpPr txBox="1">
            <a:spLocks/>
          </p:cNvSpPr>
          <p:nvPr/>
        </p:nvSpPr>
        <p:spPr>
          <a:xfrm>
            <a:off x="4724717" y="3489315"/>
            <a:ext cx="609313" cy="31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800" i="1" dirty="0">
                <a:solidFill>
                  <a:schemeClr val="accent5"/>
                </a:solidFill>
              </a:rPr>
              <a:t>try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36C8888-4163-C309-E637-BA2354EAE15D}"/>
              </a:ext>
            </a:extLst>
          </p:cNvPr>
          <p:cNvSpPr/>
          <p:nvPr/>
        </p:nvSpPr>
        <p:spPr>
          <a:xfrm>
            <a:off x="6495570" y="1778653"/>
            <a:ext cx="617878" cy="3814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1F293952-E8FD-BCA5-E2DC-41A1C1619B94}"/>
              </a:ext>
            </a:extLst>
          </p:cNvPr>
          <p:cNvSpPr/>
          <p:nvPr/>
        </p:nvSpPr>
        <p:spPr>
          <a:xfrm rot="5400000">
            <a:off x="5490868" y="2562517"/>
            <a:ext cx="617878" cy="3814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74BEDA9-1C3D-940A-7F7E-E212968973E8}"/>
              </a:ext>
            </a:extLst>
          </p:cNvPr>
          <p:cNvSpPr/>
          <p:nvPr/>
        </p:nvSpPr>
        <p:spPr>
          <a:xfrm>
            <a:off x="6518722" y="3473421"/>
            <a:ext cx="617878" cy="3814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BBA95ED3-1AB1-0454-1224-A2E62B075554}"/>
              </a:ext>
            </a:extLst>
          </p:cNvPr>
          <p:cNvSpPr/>
          <p:nvPr/>
        </p:nvSpPr>
        <p:spPr>
          <a:xfrm rot="5400000">
            <a:off x="5490867" y="4209357"/>
            <a:ext cx="617878" cy="3814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6FEFF0-D0A6-0430-D7D8-73B1E525341F}"/>
                  </a:ext>
                </a:extLst>
              </p:cNvPr>
              <p:cNvSpPr txBox="1"/>
              <p:nvPr/>
            </p:nvSpPr>
            <p:spPr>
              <a:xfrm>
                <a:off x="6551350" y="1516471"/>
                <a:ext cx="38241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6FEFF0-D0A6-0430-D7D8-73B1E5253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350" y="1516471"/>
                <a:ext cx="382412" cy="246221"/>
              </a:xfrm>
              <a:prstGeom prst="rect">
                <a:avLst/>
              </a:prstGeom>
              <a:blipFill>
                <a:blip r:embed="rId6"/>
                <a:stretch>
                  <a:fillRect l="-13333" r="-133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2202C4-6426-E969-4E8A-F396F5F33ABF}"/>
                  </a:ext>
                </a:extLst>
              </p:cNvPr>
              <p:cNvSpPr txBox="1"/>
              <p:nvPr/>
            </p:nvSpPr>
            <p:spPr>
              <a:xfrm>
                <a:off x="6551350" y="3193633"/>
                <a:ext cx="38241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2202C4-6426-E969-4E8A-F396F5F33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350" y="3193633"/>
                <a:ext cx="382412" cy="246221"/>
              </a:xfrm>
              <a:prstGeom prst="rect">
                <a:avLst/>
              </a:prstGeom>
              <a:blipFill>
                <a:blip r:embed="rId6"/>
                <a:stretch>
                  <a:fillRect l="-13333" r="-133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769CCA-31A9-DFB6-2E5C-CAD99FCC495C}"/>
                  </a:ext>
                </a:extLst>
              </p:cNvPr>
              <p:cNvSpPr txBox="1"/>
              <p:nvPr/>
            </p:nvSpPr>
            <p:spPr>
              <a:xfrm>
                <a:off x="5029373" y="2668937"/>
                <a:ext cx="38241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769CCA-31A9-DFB6-2E5C-CAD99FCC4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373" y="2668937"/>
                <a:ext cx="382412" cy="246221"/>
              </a:xfrm>
              <a:prstGeom prst="rect">
                <a:avLst/>
              </a:prstGeom>
              <a:blipFill>
                <a:blip r:embed="rId7"/>
                <a:stretch>
                  <a:fillRect l="-12903" r="-967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038D67-1F57-6014-BF67-DB55D948E474}"/>
                  </a:ext>
                </a:extLst>
              </p:cNvPr>
              <p:cNvSpPr txBox="1"/>
              <p:nvPr/>
            </p:nvSpPr>
            <p:spPr>
              <a:xfrm>
                <a:off x="5029373" y="4153877"/>
                <a:ext cx="38241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038D67-1F57-6014-BF67-DB55D948E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373" y="4153877"/>
                <a:ext cx="382412" cy="246221"/>
              </a:xfrm>
              <a:prstGeom prst="rect">
                <a:avLst/>
              </a:prstGeom>
              <a:blipFill>
                <a:blip r:embed="rId8"/>
                <a:stretch>
                  <a:fillRect l="-12903" r="-967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Google Shape;69;p18">
            <a:extLst>
              <a:ext uri="{FF2B5EF4-FFF2-40B4-BE49-F238E27FC236}">
                <a16:creationId xmlns:a16="http://schemas.microsoft.com/office/drawing/2014/main" id="{E481B535-F4BC-873C-12BC-761BEFD584BA}"/>
              </a:ext>
            </a:extLst>
          </p:cNvPr>
          <p:cNvSpPr txBox="1">
            <a:spLocks/>
          </p:cNvSpPr>
          <p:nvPr/>
        </p:nvSpPr>
        <p:spPr>
          <a:xfrm>
            <a:off x="7356921" y="1812149"/>
            <a:ext cx="1588593" cy="31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400" i="1" dirty="0">
                <a:solidFill>
                  <a:schemeClr val="accent5"/>
                </a:solidFill>
              </a:rPr>
              <a:t>Entangled!</a:t>
            </a:r>
          </a:p>
        </p:txBody>
      </p:sp>
      <p:sp>
        <p:nvSpPr>
          <p:cNvPr id="23" name="Google Shape;69;p18">
            <a:extLst>
              <a:ext uri="{FF2B5EF4-FFF2-40B4-BE49-F238E27FC236}">
                <a16:creationId xmlns:a16="http://schemas.microsoft.com/office/drawing/2014/main" id="{3B0BAEFE-EF01-7626-E41B-1DCFC1C28004}"/>
              </a:ext>
            </a:extLst>
          </p:cNvPr>
          <p:cNvSpPr txBox="1">
            <a:spLocks/>
          </p:cNvSpPr>
          <p:nvPr/>
        </p:nvSpPr>
        <p:spPr>
          <a:xfrm>
            <a:off x="7356920" y="3506098"/>
            <a:ext cx="1588593" cy="31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400" i="1" dirty="0">
                <a:solidFill>
                  <a:schemeClr val="accent5"/>
                </a:solidFill>
              </a:rPr>
              <a:t>Entangled!</a:t>
            </a:r>
          </a:p>
        </p:txBody>
      </p:sp>
      <p:sp>
        <p:nvSpPr>
          <p:cNvPr id="24" name="Google Shape;69;p18">
            <a:extLst>
              <a:ext uri="{FF2B5EF4-FFF2-40B4-BE49-F238E27FC236}">
                <a16:creationId xmlns:a16="http://schemas.microsoft.com/office/drawing/2014/main" id="{FF7FFEF2-F195-A041-CBD9-AB52C4EF79CB}"/>
              </a:ext>
            </a:extLst>
          </p:cNvPr>
          <p:cNvSpPr txBox="1">
            <a:spLocks/>
          </p:cNvSpPr>
          <p:nvPr/>
        </p:nvSpPr>
        <p:spPr>
          <a:xfrm>
            <a:off x="5220579" y="4758498"/>
            <a:ext cx="1380571" cy="31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400" i="1" dirty="0">
                <a:solidFill>
                  <a:schemeClr val="accent5"/>
                </a:solidFill>
              </a:rPr>
              <a:t>Hmmm…</a:t>
            </a:r>
          </a:p>
        </p:txBody>
      </p:sp>
      <p:sp>
        <p:nvSpPr>
          <p:cNvPr id="25" name="Google Shape;69;p18">
            <a:extLst>
              <a:ext uri="{FF2B5EF4-FFF2-40B4-BE49-F238E27FC236}">
                <a16:creationId xmlns:a16="http://schemas.microsoft.com/office/drawing/2014/main" id="{D0AABE02-9050-2CF3-040B-F0F5823622AF}"/>
              </a:ext>
            </a:extLst>
          </p:cNvPr>
          <p:cNvSpPr txBox="1">
            <a:spLocks/>
          </p:cNvSpPr>
          <p:nvPr/>
        </p:nvSpPr>
        <p:spPr>
          <a:xfrm>
            <a:off x="3135647" y="4400098"/>
            <a:ext cx="1380571" cy="31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400" i="1" dirty="0">
                <a:solidFill>
                  <a:schemeClr val="tx2"/>
                </a:solidFill>
              </a:rPr>
              <a:t>Grouped in 3s … 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040791C1-1FDC-CF40-0D22-A3CB26E7D94E}"/>
              </a:ext>
            </a:extLst>
          </p:cNvPr>
          <p:cNvCxnSpPr>
            <a:stCxn id="25" idx="3"/>
          </p:cNvCxnSpPr>
          <p:nvPr/>
        </p:nvCxnSpPr>
        <p:spPr>
          <a:xfrm flipV="1">
            <a:off x="4516218" y="3854904"/>
            <a:ext cx="817812" cy="703258"/>
          </a:xfrm>
          <a:prstGeom prst="curved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05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457200" y="10230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Why?</a:t>
            </a:r>
            <a:endParaRPr sz="3000" dirty="0"/>
          </a:p>
        </p:txBody>
      </p:sp>
      <p:sp>
        <p:nvSpPr>
          <p:cNvPr id="69" name="Google Shape;69;p18"/>
          <p:cNvSpPr txBox="1">
            <a:spLocks noGrp="1"/>
          </p:cNvSpPr>
          <p:nvPr>
            <p:ph type="subTitle" idx="1"/>
          </p:nvPr>
        </p:nvSpPr>
        <p:spPr>
          <a:xfrm>
            <a:off x="473700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(of my research)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(a couple questions)</a:t>
            </a:r>
            <a:endParaRPr dirty="0"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 dirty="0">
                <a:solidFill>
                  <a:schemeClr val="lt1"/>
                </a:solidFill>
              </a:rPr>
              <a:t>Quantum entanglement is useful!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lang="en-US" sz="2000" dirty="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 dirty="0">
                <a:solidFill>
                  <a:schemeClr val="lt1"/>
                </a:solidFill>
              </a:rPr>
              <a:t>We need to know about whether a state is entangled </a:t>
            </a:r>
            <a:endParaRPr sz="2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2F0D-41C6-E32B-5F2C-8AFE33AF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Two-Stage Process</a:t>
            </a:r>
          </a:p>
        </p:txBody>
      </p:sp>
      <p:sp>
        <p:nvSpPr>
          <p:cNvPr id="3" name="Google Shape;130;p21">
            <a:extLst>
              <a:ext uri="{FF2B5EF4-FFF2-40B4-BE49-F238E27FC236}">
                <a16:creationId xmlns:a16="http://schemas.microsoft.com/office/drawing/2014/main" id="{4C02CAE7-B294-E2B5-3C3D-FFFB044C836F}"/>
              </a:ext>
            </a:extLst>
          </p:cNvPr>
          <p:cNvSpPr/>
          <p:nvPr/>
        </p:nvSpPr>
        <p:spPr>
          <a:xfrm>
            <a:off x="969331" y="869586"/>
            <a:ext cx="854400" cy="423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1ST</a:t>
            </a:r>
            <a:endParaRPr sz="26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" name="Google Shape;134;p21">
            <a:extLst>
              <a:ext uri="{FF2B5EF4-FFF2-40B4-BE49-F238E27FC236}">
                <a16:creationId xmlns:a16="http://schemas.microsoft.com/office/drawing/2014/main" id="{4DFF6147-3BB8-34D7-ED39-328CD6D5A9FD}"/>
              </a:ext>
            </a:extLst>
          </p:cNvPr>
          <p:cNvSpPr/>
          <p:nvPr/>
        </p:nvSpPr>
        <p:spPr>
          <a:xfrm>
            <a:off x="967831" y="2580248"/>
            <a:ext cx="857400" cy="423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2ND</a:t>
            </a:r>
            <a:endParaRPr sz="26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0E449F-1FC3-86A6-0B65-D536C9098D3D}"/>
                  </a:ext>
                </a:extLst>
              </p:cNvPr>
              <p:cNvSpPr txBox="1"/>
              <p:nvPr/>
            </p:nvSpPr>
            <p:spPr>
              <a:xfrm>
                <a:off x="966331" y="1555234"/>
                <a:ext cx="3753018" cy="7629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0E449F-1FC3-86A6-0B65-D536C9098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31" y="1555234"/>
                <a:ext cx="3753018" cy="762966"/>
              </a:xfrm>
              <a:prstGeom prst="rect">
                <a:avLst/>
              </a:prstGeom>
              <a:blipFill>
                <a:blip r:embed="rId2"/>
                <a:stretch>
                  <a:fillRect l="-4730" t="-57377" b="-96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F6C516-6954-AB02-E53E-743F6EEEAF34}"/>
                  </a:ext>
                </a:extLst>
              </p:cNvPr>
              <p:cNvSpPr txBox="1"/>
              <p:nvPr/>
            </p:nvSpPr>
            <p:spPr>
              <a:xfrm>
                <a:off x="966331" y="3265896"/>
                <a:ext cx="3753018" cy="7629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F6C516-6954-AB02-E53E-743F6EEEA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31" y="3265896"/>
                <a:ext cx="3753018" cy="762966"/>
              </a:xfrm>
              <a:prstGeom prst="rect">
                <a:avLst/>
              </a:prstGeom>
              <a:blipFill>
                <a:blip r:embed="rId3"/>
                <a:stretch>
                  <a:fillRect l="-4730" t="-59016" b="-96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B5B842-B920-C6D8-A6D9-B3FB28C205C5}"/>
                  </a:ext>
                </a:extLst>
              </p:cNvPr>
              <p:cNvSpPr txBox="1"/>
              <p:nvPr/>
            </p:nvSpPr>
            <p:spPr>
              <a:xfrm>
                <a:off x="5486229" y="1728033"/>
                <a:ext cx="627159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B5B842-B920-C6D8-A6D9-B3FB28C20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229" y="1728033"/>
                <a:ext cx="627159" cy="415050"/>
              </a:xfrm>
              <a:prstGeom prst="rect">
                <a:avLst/>
              </a:prstGeom>
              <a:blipFill>
                <a:blip r:embed="rId4"/>
                <a:stretch>
                  <a:fillRect t="-14706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DF245-1406-724D-A623-C98AAC5E0230}"/>
                  </a:ext>
                </a:extLst>
              </p:cNvPr>
              <p:cNvSpPr txBox="1"/>
              <p:nvPr/>
            </p:nvSpPr>
            <p:spPr>
              <a:xfrm>
                <a:off x="5446152" y="3439854"/>
                <a:ext cx="707310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DF245-1406-724D-A623-C98AAC5E0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2" y="3439854"/>
                <a:ext cx="707310" cy="415050"/>
              </a:xfrm>
              <a:prstGeom prst="rect">
                <a:avLst/>
              </a:prstGeom>
              <a:blipFill>
                <a:blip r:embed="rId5"/>
                <a:stretch>
                  <a:fillRect t="-1764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69;p18">
            <a:extLst>
              <a:ext uri="{FF2B5EF4-FFF2-40B4-BE49-F238E27FC236}">
                <a16:creationId xmlns:a16="http://schemas.microsoft.com/office/drawing/2014/main" id="{6B3E05D3-1BA2-5279-40F2-D2C54251B344}"/>
              </a:ext>
            </a:extLst>
          </p:cNvPr>
          <p:cNvSpPr txBox="1">
            <a:spLocks/>
          </p:cNvSpPr>
          <p:nvPr/>
        </p:nvSpPr>
        <p:spPr>
          <a:xfrm>
            <a:off x="4724717" y="1778653"/>
            <a:ext cx="609313" cy="31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800" i="1" dirty="0">
                <a:solidFill>
                  <a:schemeClr val="accent5"/>
                </a:solidFill>
              </a:rPr>
              <a:t>try</a:t>
            </a:r>
          </a:p>
        </p:txBody>
      </p:sp>
      <p:sp>
        <p:nvSpPr>
          <p:cNvPr id="12" name="Google Shape;69;p18">
            <a:extLst>
              <a:ext uri="{FF2B5EF4-FFF2-40B4-BE49-F238E27FC236}">
                <a16:creationId xmlns:a16="http://schemas.microsoft.com/office/drawing/2014/main" id="{8E132F51-AE92-F4B9-1637-4890EADE5F03}"/>
              </a:ext>
            </a:extLst>
          </p:cNvPr>
          <p:cNvSpPr txBox="1">
            <a:spLocks/>
          </p:cNvSpPr>
          <p:nvPr/>
        </p:nvSpPr>
        <p:spPr>
          <a:xfrm>
            <a:off x="4724717" y="3489315"/>
            <a:ext cx="609313" cy="31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try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36C8888-4163-C309-E637-BA2354EAE15D}"/>
              </a:ext>
            </a:extLst>
          </p:cNvPr>
          <p:cNvSpPr/>
          <p:nvPr/>
        </p:nvSpPr>
        <p:spPr>
          <a:xfrm>
            <a:off x="6495570" y="1778653"/>
            <a:ext cx="617878" cy="3814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1F293952-E8FD-BCA5-E2DC-41A1C1619B94}"/>
              </a:ext>
            </a:extLst>
          </p:cNvPr>
          <p:cNvSpPr/>
          <p:nvPr/>
        </p:nvSpPr>
        <p:spPr>
          <a:xfrm rot="5400000">
            <a:off x="5490868" y="2562517"/>
            <a:ext cx="617878" cy="3814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74BEDA9-1C3D-940A-7F7E-E212968973E8}"/>
              </a:ext>
            </a:extLst>
          </p:cNvPr>
          <p:cNvSpPr/>
          <p:nvPr/>
        </p:nvSpPr>
        <p:spPr>
          <a:xfrm>
            <a:off x="6518722" y="3473421"/>
            <a:ext cx="617878" cy="3814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BBA95ED3-1AB1-0454-1224-A2E62B075554}"/>
              </a:ext>
            </a:extLst>
          </p:cNvPr>
          <p:cNvSpPr/>
          <p:nvPr/>
        </p:nvSpPr>
        <p:spPr>
          <a:xfrm rot="5400000">
            <a:off x="5490867" y="4209357"/>
            <a:ext cx="617878" cy="3814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6FEFF0-D0A6-0430-D7D8-73B1E525341F}"/>
                  </a:ext>
                </a:extLst>
              </p:cNvPr>
              <p:cNvSpPr txBox="1"/>
              <p:nvPr/>
            </p:nvSpPr>
            <p:spPr>
              <a:xfrm>
                <a:off x="6551350" y="1516471"/>
                <a:ext cx="38241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6FEFF0-D0A6-0430-D7D8-73B1E5253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350" y="1516471"/>
                <a:ext cx="382412" cy="246221"/>
              </a:xfrm>
              <a:prstGeom prst="rect">
                <a:avLst/>
              </a:prstGeom>
              <a:blipFill>
                <a:blip r:embed="rId6"/>
                <a:stretch>
                  <a:fillRect l="-13333" r="-133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2202C4-6426-E969-4E8A-F396F5F33ABF}"/>
                  </a:ext>
                </a:extLst>
              </p:cNvPr>
              <p:cNvSpPr txBox="1"/>
              <p:nvPr/>
            </p:nvSpPr>
            <p:spPr>
              <a:xfrm>
                <a:off x="6551350" y="3193633"/>
                <a:ext cx="38241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2202C4-6426-E969-4E8A-F396F5F33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350" y="3193633"/>
                <a:ext cx="382412" cy="246221"/>
              </a:xfrm>
              <a:prstGeom prst="rect">
                <a:avLst/>
              </a:prstGeom>
              <a:blipFill>
                <a:blip r:embed="rId6"/>
                <a:stretch>
                  <a:fillRect l="-13333" r="-133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769CCA-31A9-DFB6-2E5C-CAD99FCC495C}"/>
                  </a:ext>
                </a:extLst>
              </p:cNvPr>
              <p:cNvSpPr txBox="1"/>
              <p:nvPr/>
            </p:nvSpPr>
            <p:spPr>
              <a:xfrm>
                <a:off x="5029373" y="2668937"/>
                <a:ext cx="38241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769CCA-31A9-DFB6-2E5C-CAD99FCC4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373" y="2668937"/>
                <a:ext cx="382412" cy="246221"/>
              </a:xfrm>
              <a:prstGeom prst="rect">
                <a:avLst/>
              </a:prstGeom>
              <a:blipFill>
                <a:blip r:embed="rId7"/>
                <a:stretch>
                  <a:fillRect l="-12903" r="-967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038D67-1F57-6014-BF67-DB55D948E474}"/>
                  </a:ext>
                </a:extLst>
              </p:cNvPr>
              <p:cNvSpPr txBox="1"/>
              <p:nvPr/>
            </p:nvSpPr>
            <p:spPr>
              <a:xfrm>
                <a:off x="5029373" y="4153877"/>
                <a:ext cx="38241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038D67-1F57-6014-BF67-DB55D948E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373" y="4153877"/>
                <a:ext cx="382412" cy="246221"/>
              </a:xfrm>
              <a:prstGeom prst="rect">
                <a:avLst/>
              </a:prstGeom>
              <a:blipFill>
                <a:blip r:embed="rId8"/>
                <a:stretch>
                  <a:fillRect l="-12903" r="-967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Google Shape;69;p18">
            <a:extLst>
              <a:ext uri="{FF2B5EF4-FFF2-40B4-BE49-F238E27FC236}">
                <a16:creationId xmlns:a16="http://schemas.microsoft.com/office/drawing/2014/main" id="{E481B535-F4BC-873C-12BC-761BEFD584BA}"/>
              </a:ext>
            </a:extLst>
          </p:cNvPr>
          <p:cNvSpPr txBox="1">
            <a:spLocks/>
          </p:cNvSpPr>
          <p:nvPr/>
        </p:nvSpPr>
        <p:spPr>
          <a:xfrm>
            <a:off x="7356921" y="1812149"/>
            <a:ext cx="1588593" cy="31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400" i="1" dirty="0">
                <a:solidFill>
                  <a:schemeClr val="accent5"/>
                </a:solidFill>
              </a:rPr>
              <a:t>Entangled!</a:t>
            </a:r>
          </a:p>
        </p:txBody>
      </p:sp>
      <p:sp>
        <p:nvSpPr>
          <p:cNvPr id="23" name="Google Shape;69;p18">
            <a:extLst>
              <a:ext uri="{FF2B5EF4-FFF2-40B4-BE49-F238E27FC236}">
                <a16:creationId xmlns:a16="http://schemas.microsoft.com/office/drawing/2014/main" id="{3B0BAEFE-EF01-7626-E41B-1DCFC1C28004}"/>
              </a:ext>
            </a:extLst>
          </p:cNvPr>
          <p:cNvSpPr txBox="1">
            <a:spLocks/>
          </p:cNvSpPr>
          <p:nvPr/>
        </p:nvSpPr>
        <p:spPr>
          <a:xfrm>
            <a:off x="7356920" y="3506098"/>
            <a:ext cx="1588593" cy="31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400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Entangled!</a:t>
            </a:r>
          </a:p>
        </p:txBody>
      </p:sp>
      <p:sp>
        <p:nvSpPr>
          <p:cNvPr id="24" name="Google Shape;69;p18">
            <a:extLst>
              <a:ext uri="{FF2B5EF4-FFF2-40B4-BE49-F238E27FC236}">
                <a16:creationId xmlns:a16="http://schemas.microsoft.com/office/drawing/2014/main" id="{FF7FFEF2-F195-A041-CBD9-AB52C4EF79CB}"/>
              </a:ext>
            </a:extLst>
          </p:cNvPr>
          <p:cNvSpPr txBox="1">
            <a:spLocks/>
          </p:cNvSpPr>
          <p:nvPr/>
        </p:nvSpPr>
        <p:spPr>
          <a:xfrm>
            <a:off x="5220579" y="4758498"/>
            <a:ext cx="1380571" cy="31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400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Hmmm…</a:t>
            </a:r>
          </a:p>
        </p:txBody>
      </p:sp>
      <p:sp>
        <p:nvSpPr>
          <p:cNvPr id="9" name="Google Shape;69;p18">
            <a:extLst>
              <a:ext uri="{FF2B5EF4-FFF2-40B4-BE49-F238E27FC236}">
                <a16:creationId xmlns:a16="http://schemas.microsoft.com/office/drawing/2014/main" id="{B7A70819-D3F7-B031-CA9C-0F197156A77B}"/>
              </a:ext>
            </a:extLst>
          </p:cNvPr>
          <p:cNvSpPr txBox="1">
            <a:spLocks/>
          </p:cNvSpPr>
          <p:nvPr/>
        </p:nvSpPr>
        <p:spPr>
          <a:xfrm>
            <a:off x="3135647" y="4400098"/>
            <a:ext cx="1380571" cy="31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4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Grouped in 3s … 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83F4D273-0E3B-B5A6-69F2-D24FE9BF4FBF}"/>
              </a:ext>
            </a:extLst>
          </p:cNvPr>
          <p:cNvCxnSpPr>
            <a:stCxn id="9" idx="3"/>
          </p:cNvCxnSpPr>
          <p:nvPr/>
        </p:nvCxnSpPr>
        <p:spPr>
          <a:xfrm flipV="1">
            <a:off x="4516218" y="3854904"/>
            <a:ext cx="817812" cy="703258"/>
          </a:xfrm>
          <a:prstGeom prst="curvedConnector3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93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2F0D-41C6-E32B-5F2C-8AFE33AF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Two-Stage Process</a:t>
            </a:r>
          </a:p>
        </p:txBody>
      </p:sp>
      <p:sp>
        <p:nvSpPr>
          <p:cNvPr id="3" name="Google Shape;130;p21">
            <a:extLst>
              <a:ext uri="{FF2B5EF4-FFF2-40B4-BE49-F238E27FC236}">
                <a16:creationId xmlns:a16="http://schemas.microsoft.com/office/drawing/2014/main" id="{4C02CAE7-B294-E2B5-3C3D-FFFB044C836F}"/>
              </a:ext>
            </a:extLst>
          </p:cNvPr>
          <p:cNvSpPr/>
          <p:nvPr/>
        </p:nvSpPr>
        <p:spPr>
          <a:xfrm>
            <a:off x="969331" y="869586"/>
            <a:ext cx="854400" cy="423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1ST</a:t>
            </a:r>
            <a:endParaRPr sz="26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" name="Google Shape;134;p21">
            <a:extLst>
              <a:ext uri="{FF2B5EF4-FFF2-40B4-BE49-F238E27FC236}">
                <a16:creationId xmlns:a16="http://schemas.microsoft.com/office/drawing/2014/main" id="{4DFF6147-3BB8-34D7-ED39-328CD6D5A9FD}"/>
              </a:ext>
            </a:extLst>
          </p:cNvPr>
          <p:cNvSpPr/>
          <p:nvPr/>
        </p:nvSpPr>
        <p:spPr>
          <a:xfrm>
            <a:off x="967831" y="2580248"/>
            <a:ext cx="857400" cy="423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2ND</a:t>
            </a:r>
            <a:endParaRPr sz="26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0E449F-1FC3-86A6-0B65-D536C9098D3D}"/>
                  </a:ext>
                </a:extLst>
              </p:cNvPr>
              <p:cNvSpPr txBox="1"/>
              <p:nvPr/>
            </p:nvSpPr>
            <p:spPr>
              <a:xfrm>
                <a:off x="967831" y="1770221"/>
                <a:ext cx="3497266" cy="5846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0E449F-1FC3-86A6-0B65-D536C9098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31" y="1770221"/>
                <a:ext cx="3497266" cy="584647"/>
              </a:xfrm>
              <a:prstGeom prst="rect">
                <a:avLst/>
              </a:prstGeom>
              <a:blipFill>
                <a:blip r:embed="rId2"/>
                <a:stretch>
                  <a:fillRect t="-59574" r="-1449" b="-1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B5B842-B920-C6D8-A6D9-B3FB28C205C5}"/>
                  </a:ext>
                </a:extLst>
              </p:cNvPr>
              <p:cNvSpPr txBox="1"/>
              <p:nvPr/>
            </p:nvSpPr>
            <p:spPr>
              <a:xfrm>
                <a:off x="5486229" y="1728033"/>
                <a:ext cx="627159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B5B842-B920-C6D8-A6D9-B3FB28C20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229" y="1728033"/>
                <a:ext cx="627159" cy="415050"/>
              </a:xfrm>
              <a:prstGeom prst="rect">
                <a:avLst/>
              </a:prstGeom>
              <a:blipFill>
                <a:blip r:embed="rId3"/>
                <a:stretch>
                  <a:fillRect t="-14706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DF245-1406-724D-A623-C98AAC5E0230}"/>
                  </a:ext>
                </a:extLst>
              </p:cNvPr>
              <p:cNvSpPr txBox="1"/>
              <p:nvPr/>
            </p:nvSpPr>
            <p:spPr>
              <a:xfrm>
                <a:off x="5446152" y="3439854"/>
                <a:ext cx="707310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DF245-1406-724D-A623-C98AAC5E0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2" y="3439854"/>
                <a:ext cx="707310" cy="415050"/>
              </a:xfrm>
              <a:prstGeom prst="rect">
                <a:avLst/>
              </a:prstGeom>
              <a:blipFill>
                <a:blip r:embed="rId4"/>
                <a:stretch>
                  <a:fillRect t="-1764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69;p18">
            <a:extLst>
              <a:ext uri="{FF2B5EF4-FFF2-40B4-BE49-F238E27FC236}">
                <a16:creationId xmlns:a16="http://schemas.microsoft.com/office/drawing/2014/main" id="{6B3E05D3-1BA2-5279-40F2-D2C54251B344}"/>
              </a:ext>
            </a:extLst>
          </p:cNvPr>
          <p:cNvSpPr txBox="1">
            <a:spLocks/>
          </p:cNvSpPr>
          <p:nvPr/>
        </p:nvSpPr>
        <p:spPr>
          <a:xfrm>
            <a:off x="4724717" y="1778653"/>
            <a:ext cx="609313" cy="31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800" i="1" dirty="0">
                <a:solidFill>
                  <a:schemeClr val="accent5"/>
                </a:solidFill>
              </a:rPr>
              <a:t>try</a:t>
            </a:r>
          </a:p>
        </p:txBody>
      </p:sp>
      <p:sp>
        <p:nvSpPr>
          <p:cNvPr id="12" name="Google Shape;69;p18">
            <a:extLst>
              <a:ext uri="{FF2B5EF4-FFF2-40B4-BE49-F238E27FC236}">
                <a16:creationId xmlns:a16="http://schemas.microsoft.com/office/drawing/2014/main" id="{8E132F51-AE92-F4B9-1637-4890EADE5F03}"/>
              </a:ext>
            </a:extLst>
          </p:cNvPr>
          <p:cNvSpPr txBox="1">
            <a:spLocks/>
          </p:cNvSpPr>
          <p:nvPr/>
        </p:nvSpPr>
        <p:spPr>
          <a:xfrm>
            <a:off x="4724717" y="3489315"/>
            <a:ext cx="609313" cy="31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800" i="1" dirty="0">
                <a:solidFill>
                  <a:schemeClr val="accent5"/>
                </a:solidFill>
              </a:rPr>
              <a:t>try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36C8888-4163-C309-E637-BA2354EAE15D}"/>
              </a:ext>
            </a:extLst>
          </p:cNvPr>
          <p:cNvSpPr/>
          <p:nvPr/>
        </p:nvSpPr>
        <p:spPr>
          <a:xfrm>
            <a:off x="6495570" y="1778653"/>
            <a:ext cx="617878" cy="3814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1F293952-E8FD-BCA5-E2DC-41A1C1619B94}"/>
              </a:ext>
            </a:extLst>
          </p:cNvPr>
          <p:cNvSpPr/>
          <p:nvPr/>
        </p:nvSpPr>
        <p:spPr>
          <a:xfrm rot="5400000">
            <a:off x="5490868" y="2562517"/>
            <a:ext cx="617878" cy="3814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74BEDA9-1C3D-940A-7F7E-E212968973E8}"/>
              </a:ext>
            </a:extLst>
          </p:cNvPr>
          <p:cNvSpPr/>
          <p:nvPr/>
        </p:nvSpPr>
        <p:spPr>
          <a:xfrm>
            <a:off x="6518722" y="3473421"/>
            <a:ext cx="617878" cy="3814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BBA95ED3-1AB1-0454-1224-A2E62B075554}"/>
              </a:ext>
            </a:extLst>
          </p:cNvPr>
          <p:cNvSpPr/>
          <p:nvPr/>
        </p:nvSpPr>
        <p:spPr>
          <a:xfrm rot="5400000">
            <a:off x="5490867" y="4209357"/>
            <a:ext cx="617878" cy="3814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6FEFF0-D0A6-0430-D7D8-73B1E525341F}"/>
                  </a:ext>
                </a:extLst>
              </p:cNvPr>
              <p:cNvSpPr txBox="1"/>
              <p:nvPr/>
            </p:nvSpPr>
            <p:spPr>
              <a:xfrm>
                <a:off x="6551350" y="1516471"/>
                <a:ext cx="38241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6FEFF0-D0A6-0430-D7D8-73B1E5253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350" y="1516471"/>
                <a:ext cx="382412" cy="246221"/>
              </a:xfrm>
              <a:prstGeom prst="rect">
                <a:avLst/>
              </a:prstGeom>
              <a:blipFill>
                <a:blip r:embed="rId5"/>
                <a:stretch>
                  <a:fillRect l="-13333" r="-133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2202C4-6426-E969-4E8A-F396F5F33ABF}"/>
                  </a:ext>
                </a:extLst>
              </p:cNvPr>
              <p:cNvSpPr txBox="1"/>
              <p:nvPr/>
            </p:nvSpPr>
            <p:spPr>
              <a:xfrm>
                <a:off x="6551350" y="3193633"/>
                <a:ext cx="38241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2202C4-6426-E969-4E8A-F396F5F33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350" y="3193633"/>
                <a:ext cx="382412" cy="246221"/>
              </a:xfrm>
              <a:prstGeom prst="rect">
                <a:avLst/>
              </a:prstGeom>
              <a:blipFill>
                <a:blip r:embed="rId5"/>
                <a:stretch>
                  <a:fillRect l="-13333" r="-133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769CCA-31A9-DFB6-2E5C-CAD99FCC495C}"/>
                  </a:ext>
                </a:extLst>
              </p:cNvPr>
              <p:cNvSpPr txBox="1"/>
              <p:nvPr/>
            </p:nvSpPr>
            <p:spPr>
              <a:xfrm>
                <a:off x="5029373" y="2668937"/>
                <a:ext cx="38241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769CCA-31A9-DFB6-2E5C-CAD99FCC4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373" y="2668937"/>
                <a:ext cx="382412" cy="246221"/>
              </a:xfrm>
              <a:prstGeom prst="rect">
                <a:avLst/>
              </a:prstGeom>
              <a:blipFill>
                <a:blip r:embed="rId6"/>
                <a:stretch>
                  <a:fillRect l="-12903" r="-967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038D67-1F57-6014-BF67-DB55D948E474}"/>
                  </a:ext>
                </a:extLst>
              </p:cNvPr>
              <p:cNvSpPr txBox="1"/>
              <p:nvPr/>
            </p:nvSpPr>
            <p:spPr>
              <a:xfrm>
                <a:off x="5029373" y="4153877"/>
                <a:ext cx="38241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038D67-1F57-6014-BF67-DB55D948E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373" y="4153877"/>
                <a:ext cx="382412" cy="246221"/>
              </a:xfrm>
              <a:prstGeom prst="rect">
                <a:avLst/>
              </a:prstGeom>
              <a:blipFill>
                <a:blip r:embed="rId7"/>
                <a:stretch>
                  <a:fillRect l="-12903" r="-967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Google Shape;69;p18">
            <a:extLst>
              <a:ext uri="{FF2B5EF4-FFF2-40B4-BE49-F238E27FC236}">
                <a16:creationId xmlns:a16="http://schemas.microsoft.com/office/drawing/2014/main" id="{E481B535-F4BC-873C-12BC-761BEFD584BA}"/>
              </a:ext>
            </a:extLst>
          </p:cNvPr>
          <p:cNvSpPr txBox="1">
            <a:spLocks/>
          </p:cNvSpPr>
          <p:nvPr/>
        </p:nvSpPr>
        <p:spPr>
          <a:xfrm>
            <a:off x="7356921" y="1812149"/>
            <a:ext cx="1588593" cy="31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400" i="1" dirty="0">
                <a:solidFill>
                  <a:schemeClr val="accent5"/>
                </a:solidFill>
              </a:rPr>
              <a:t>Nope…</a:t>
            </a:r>
          </a:p>
        </p:txBody>
      </p:sp>
      <p:sp>
        <p:nvSpPr>
          <p:cNvPr id="23" name="Google Shape;69;p18">
            <a:extLst>
              <a:ext uri="{FF2B5EF4-FFF2-40B4-BE49-F238E27FC236}">
                <a16:creationId xmlns:a16="http://schemas.microsoft.com/office/drawing/2014/main" id="{3B0BAEFE-EF01-7626-E41B-1DCFC1C28004}"/>
              </a:ext>
            </a:extLst>
          </p:cNvPr>
          <p:cNvSpPr txBox="1">
            <a:spLocks/>
          </p:cNvSpPr>
          <p:nvPr/>
        </p:nvSpPr>
        <p:spPr>
          <a:xfrm>
            <a:off x="7356920" y="3506098"/>
            <a:ext cx="1588593" cy="31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400" i="1" dirty="0">
                <a:solidFill>
                  <a:schemeClr val="accent5"/>
                </a:solidFill>
              </a:rPr>
              <a:t>Yup!</a:t>
            </a:r>
          </a:p>
        </p:txBody>
      </p:sp>
      <p:sp>
        <p:nvSpPr>
          <p:cNvPr id="24" name="Google Shape;69;p18">
            <a:extLst>
              <a:ext uri="{FF2B5EF4-FFF2-40B4-BE49-F238E27FC236}">
                <a16:creationId xmlns:a16="http://schemas.microsoft.com/office/drawing/2014/main" id="{FF7FFEF2-F195-A041-CBD9-AB52C4EF79CB}"/>
              </a:ext>
            </a:extLst>
          </p:cNvPr>
          <p:cNvSpPr txBox="1">
            <a:spLocks/>
          </p:cNvSpPr>
          <p:nvPr/>
        </p:nvSpPr>
        <p:spPr>
          <a:xfrm>
            <a:off x="5529494" y="4781530"/>
            <a:ext cx="476133" cy="31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400" i="1" dirty="0">
                <a:solidFill>
                  <a:schemeClr val="accent5"/>
                </a:solidFill>
              </a:rPr>
              <a:t>:O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514CF5-334D-5B50-9442-E04F61FE94CE}"/>
                  </a:ext>
                </a:extLst>
              </p:cNvPr>
              <p:cNvSpPr txBox="1"/>
              <p:nvPr/>
            </p:nvSpPr>
            <p:spPr>
              <a:xfrm>
                <a:off x="922018" y="3506098"/>
                <a:ext cx="3497266" cy="5846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514CF5-334D-5B50-9442-E04F61FE9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18" y="3506098"/>
                <a:ext cx="3497266" cy="584647"/>
              </a:xfrm>
              <a:prstGeom prst="rect">
                <a:avLst/>
              </a:prstGeom>
              <a:blipFill>
                <a:blip r:embed="rId8"/>
                <a:stretch>
                  <a:fillRect t="-59574" r="-1812" b="-1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69;p18">
            <a:extLst>
              <a:ext uri="{FF2B5EF4-FFF2-40B4-BE49-F238E27FC236}">
                <a16:creationId xmlns:a16="http://schemas.microsoft.com/office/drawing/2014/main" id="{B688F4DD-2A1F-CC26-1511-B91A58401544}"/>
              </a:ext>
            </a:extLst>
          </p:cNvPr>
          <p:cNvSpPr txBox="1">
            <a:spLocks/>
          </p:cNvSpPr>
          <p:nvPr/>
        </p:nvSpPr>
        <p:spPr>
          <a:xfrm>
            <a:off x="3135647" y="4400098"/>
            <a:ext cx="1380571" cy="31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400" i="1" dirty="0">
                <a:solidFill>
                  <a:schemeClr val="tx2"/>
                </a:solidFill>
              </a:rPr>
              <a:t>Grouped in 3s … 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4BFD631C-D8FB-D629-284A-70C544DB2326}"/>
              </a:ext>
            </a:extLst>
          </p:cNvPr>
          <p:cNvCxnSpPr>
            <a:stCxn id="10" idx="3"/>
          </p:cNvCxnSpPr>
          <p:nvPr/>
        </p:nvCxnSpPr>
        <p:spPr>
          <a:xfrm flipV="1">
            <a:off x="4516218" y="3854904"/>
            <a:ext cx="817812" cy="703258"/>
          </a:xfrm>
          <a:prstGeom prst="curved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221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CB27-CA85-CEF5-564B-D17DBE1E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make entangled states that aren’t witnessed by W’ or W operators! </a:t>
            </a:r>
          </a:p>
        </p:txBody>
      </p:sp>
    </p:spTree>
    <p:extLst>
      <p:ext uri="{BB962C8B-B14F-4D97-AF65-F5344CB8AC3E}">
        <p14:creationId xmlns:p14="http://schemas.microsoft.com/office/powerpoint/2010/main" val="2242316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CB27-CA85-CEF5-564B-D17DBE1E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560"/>
            <a:ext cx="4809744" cy="2612688"/>
          </a:xfrm>
        </p:spPr>
        <p:txBody>
          <a:bodyPr/>
          <a:lstStyle/>
          <a:p>
            <a:r>
              <a:rPr lang="en-US" sz="3600" dirty="0"/>
              <a:t>We can make entangled states that aren’t witnessed by </a:t>
            </a:r>
            <a:r>
              <a:rPr lang="en-US" sz="3600" dirty="0" err="1"/>
              <a:t>W’or</a:t>
            </a:r>
            <a:r>
              <a:rPr lang="en-US" sz="3600" dirty="0"/>
              <a:t> W operators!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5F9423-4010-B6C1-1A8C-06DCC968F95A}"/>
              </a:ext>
            </a:extLst>
          </p:cNvPr>
          <p:cNvSpPr txBox="1">
            <a:spLocks/>
          </p:cNvSpPr>
          <p:nvPr/>
        </p:nvSpPr>
        <p:spPr>
          <a:xfrm>
            <a:off x="3877056" y="2358600"/>
            <a:ext cx="4809744" cy="261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SemiBold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sz="3600" b="1" i="1" u="sng" dirty="0">
                <a:solidFill>
                  <a:schemeClr val="accent5"/>
                </a:solidFill>
              </a:rPr>
              <a:t>12%</a:t>
            </a:r>
            <a:r>
              <a:rPr lang="en-US" sz="3600" dirty="0">
                <a:solidFill>
                  <a:schemeClr val="accent5"/>
                </a:solidFill>
              </a:rPr>
              <a:t> of states AREN’T witnessed by W or W’ in the 2-step process!</a:t>
            </a:r>
          </a:p>
        </p:txBody>
      </p:sp>
    </p:spTree>
    <p:extLst>
      <p:ext uri="{BB962C8B-B14F-4D97-AF65-F5344CB8AC3E}">
        <p14:creationId xmlns:p14="http://schemas.microsoft.com/office/powerpoint/2010/main" val="580776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609262" y="2150850"/>
            <a:ext cx="822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Research</a:t>
            </a:r>
            <a:endParaRPr dirty="0"/>
          </a:p>
        </p:txBody>
      </p:sp>
      <p:grpSp>
        <p:nvGrpSpPr>
          <p:cNvPr id="2" name="Google Shape;1387;p47">
            <a:extLst>
              <a:ext uri="{FF2B5EF4-FFF2-40B4-BE49-F238E27FC236}">
                <a16:creationId xmlns:a16="http://schemas.microsoft.com/office/drawing/2014/main" id="{32BCDE23-5E51-1309-AF8A-025FEC1F0F9A}"/>
              </a:ext>
            </a:extLst>
          </p:cNvPr>
          <p:cNvGrpSpPr/>
          <p:nvPr/>
        </p:nvGrpSpPr>
        <p:grpSpPr>
          <a:xfrm>
            <a:off x="-3348133" y="1954934"/>
            <a:ext cx="17274606" cy="4435321"/>
            <a:chOff x="270361" y="1721463"/>
            <a:chExt cx="8603320" cy="4435321"/>
          </a:xfrm>
        </p:grpSpPr>
        <p:sp>
          <p:nvSpPr>
            <p:cNvPr id="3" name="Google Shape;1388;p47">
              <a:extLst>
                <a:ext uri="{FF2B5EF4-FFF2-40B4-BE49-F238E27FC236}">
                  <a16:creationId xmlns:a16="http://schemas.microsoft.com/office/drawing/2014/main" id="{81629A93-D9DB-313E-D142-7D5CF9FA38F4}"/>
                </a:ext>
              </a:extLst>
            </p:cNvPr>
            <p:cNvSpPr/>
            <p:nvPr/>
          </p:nvSpPr>
          <p:spPr>
            <a:xfrm rot="2699782">
              <a:off x="920373" y="2370609"/>
              <a:ext cx="3135860" cy="3137029"/>
            </a:xfrm>
            <a:custGeom>
              <a:avLst/>
              <a:gdLst/>
              <a:ahLst/>
              <a:cxnLst/>
              <a:rect l="l" t="t" r="r" b="b"/>
              <a:pathLst>
                <a:path w="112665" h="112707" fill="none" extrusionOk="0">
                  <a:moveTo>
                    <a:pt x="1" y="106010"/>
                  </a:moveTo>
                  <a:cubicBezTo>
                    <a:pt x="13226" y="92743"/>
                    <a:pt x="33189" y="112706"/>
                    <a:pt x="46414" y="99439"/>
                  </a:cubicBezTo>
                  <a:cubicBezTo>
                    <a:pt x="59681" y="86214"/>
                    <a:pt x="39759" y="66251"/>
                    <a:pt x="52985" y="53026"/>
                  </a:cubicBezTo>
                  <a:cubicBezTo>
                    <a:pt x="66210" y="39759"/>
                    <a:pt x="86173" y="59680"/>
                    <a:pt x="99440" y="46455"/>
                  </a:cubicBezTo>
                  <a:cubicBezTo>
                    <a:pt x="112665" y="33188"/>
                    <a:pt x="92743" y="13267"/>
                    <a:pt x="10601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418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89;p47">
              <a:extLst>
                <a:ext uri="{FF2B5EF4-FFF2-40B4-BE49-F238E27FC236}">
                  <a16:creationId xmlns:a16="http://schemas.microsoft.com/office/drawing/2014/main" id="{BBBAA6CC-D589-C8FC-9C2A-2A3107FA6B20}"/>
                </a:ext>
              </a:extLst>
            </p:cNvPr>
            <p:cNvSpPr/>
            <p:nvPr/>
          </p:nvSpPr>
          <p:spPr>
            <a:xfrm rot="2699782">
              <a:off x="5087809" y="2370609"/>
              <a:ext cx="3135860" cy="3137029"/>
            </a:xfrm>
            <a:custGeom>
              <a:avLst/>
              <a:gdLst/>
              <a:ahLst/>
              <a:cxnLst/>
              <a:rect l="l" t="t" r="r" b="b"/>
              <a:pathLst>
                <a:path w="112665" h="112707" fill="none" extrusionOk="0">
                  <a:moveTo>
                    <a:pt x="1" y="106010"/>
                  </a:moveTo>
                  <a:cubicBezTo>
                    <a:pt x="13226" y="92743"/>
                    <a:pt x="33189" y="112706"/>
                    <a:pt x="46414" y="99439"/>
                  </a:cubicBezTo>
                  <a:cubicBezTo>
                    <a:pt x="59681" y="86214"/>
                    <a:pt x="39759" y="66251"/>
                    <a:pt x="52985" y="53026"/>
                  </a:cubicBezTo>
                  <a:cubicBezTo>
                    <a:pt x="66210" y="39759"/>
                    <a:pt x="86173" y="59680"/>
                    <a:pt x="99440" y="46455"/>
                  </a:cubicBezTo>
                  <a:cubicBezTo>
                    <a:pt x="112665" y="33188"/>
                    <a:pt x="92743" y="13267"/>
                    <a:pt x="10601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418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" name="Google Shape;1386;p47">
            <a:extLst>
              <a:ext uri="{FF2B5EF4-FFF2-40B4-BE49-F238E27FC236}">
                <a16:creationId xmlns:a16="http://schemas.microsoft.com/office/drawing/2014/main" id="{E6B7B19C-0C61-D291-90BF-1B08BAF10AEA}"/>
              </a:ext>
            </a:extLst>
          </p:cNvPr>
          <p:cNvCxnSpPr/>
          <p:nvPr/>
        </p:nvCxnSpPr>
        <p:spPr>
          <a:xfrm>
            <a:off x="575400" y="3967777"/>
            <a:ext cx="7993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1396;p47">
            <a:extLst>
              <a:ext uri="{FF2B5EF4-FFF2-40B4-BE49-F238E27FC236}">
                <a16:creationId xmlns:a16="http://schemas.microsoft.com/office/drawing/2014/main" id="{590A6F14-C885-AFF9-2FB3-C046BE527E0B}"/>
              </a:ext>
            </a:extLst>
          </p:cNvPr>
          <p:cNvSpPr/>
          <p:nvPr/>
        </p:nvSpPr>
        <p:spPr>
          <a:xfrm flipH="1">
            <a:off x="1337718" y="3844689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7" name="Google Shape;1401;p47">
            <a:extLst>
              <a:ext uri="{FF2B5EF4-FFF2-40B4-BE49-F238E27FC236}">
                <a16:creationId xmlns:a16="http://schemas.microsoft.com/office/drawing/2014/main" id="{B47D6509-DE1E-0008-27E4-5935F03B44C0}"/>
              </a:ext>
            </a:extLst>
          </p:cNvPr>
          <p:cNvSpPr/>
          <p:nvPr/>
        </p:nvSpPr>
        <p:spPr>
          <a:xfrm flipH="1">
            <a:off x="3418420" y="4234352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8" name="Google Shape;1406;p47">
            <a:extLst>
              <a:ext uri="{FF2B5EF4-FFF2-40B4-BE49-F238E27FC236}">
                <a16:creationId xmlns:a16="http://schemas.microsoft.com/office/drawing/2014/main" id="{0EE99BEC-BCAD-2C89-5D7B-6A99EA1ACA5E}"/>
              </a:ext>
            </a:extLst>
          </p:cNvPr>
          <p:cNvSpPr/>
          <p:nvPr/>
        </p:nvSpPr>
        <p:spPr>
          <a:xfrm flipH="1">
            <a:off x="5499123" y="3468477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9" name="Google Shape;1411;p47">
            <a:extLst>
              <a:ext uri="{FF2B5EF4-FFF2-40B4-BE49-F238E27FC236}">
                <a16:creationId xmlns:a16="http://schemas.microsoft.com/office/drawing/2014/main" id="{59FB0AF0-2399-98EA-8C70-D34C327C7327}"/>
              </a:ext>
            </a:extLst>
          </p:cNvPr>
          <p:cNvSpPr/>
          <p:nvPr/>
        </p:nvSpPr>
        <p:spPr>
          <a:xfrm flipH="1">
            <a:off x="7579825" y="4059495"/>
            <a:ext cx="226200" cy="2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733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6400800" cy="4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add entanglement witnesses to our two-step process to get optimal entanglement witnessing?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6761-EADC-C1AB-51DC-340AD988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724075"/>
            <a:ext cx="3837000" cy="1482300"/>
          </a:xfrm>
        </p:spPr>
        <p:txBody>
          <a:bodyPr/>
          <a:lstStyle/>
          <a:p>
            <a:r>
              <a:rPr lang="en-US" dirty="0"/>
              <a:t>Solutions …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C4DA-EF8F-2DDC-EF4B-815D8331493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52400" indent="0">
              <a:buClr>
                <a:schemeClr val="bg1"/>
              </a:buClr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New measurements … </a:t>
            </a:r>
          </a:p>
          <a:p>
            <a:pPr lvl="1"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Fill in gaps?</a:t>
            </a:r>
          </a:p>
          <a:p>
            <a:pPr lvl="1"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W’’ ?! 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" name="Google Shape;85;p20">
            <a:extLst>
              <a:ext uri="{FF2B5EF4-FFF2-40B4-BE49-F238E27FC236}">
                <a16:creationId xmlns:a16="http://schemas.microsoft.com/office/drawing/2014/main" id="{4087732B-61D3-1267-9FB3-C0A359533AE8}"/>
              </a:ext>
            </a:extLst>
          </p:cNvPr>
          <p:cNvGrpSpPr/>
          <p:nvPr/>
        </p:nvGrpSpPr>
        <p:grpSpPr>
          <a:xfrm>
            <a:off x="1609344" y="2770632"/>
            <a:ext cx="1201342" cy="1201173"/>
            <a:chOff x="978066" y="1308300"/>
            <a:chExt cx="883925" cy="883800"/>
          </a:xfrm>
        </p:grpSpPr>
        <p:sp>
          <p:nvSpPr>
            <p:cNvPr id="6" name="Google Shape;86;p20">
              <a:extLst>
                <a:ext uri="{FF2B5EF4-FFF2-40B4-BE49-F238E27FC236}">
                  <a16:creationId xmlns:a16="http://schemas.microsoft.com/office/drawing/2014/main" id="{6075866C-9FCE-5D9C-FDD5-438406309D40}"/>
                </a:ext>
              </a:extLst>
            </p:cNvPr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name="adj" fmla="val 25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7;p20">
              <a:extLst>
                <a:ext uri="{FF2B5EF4-FFF2-40B4-BE49-F238E27FC236}">
                  <a16:creationId xmlns:a16="http://schemas.microsoft.com/office/drawing/2014/main" id="{687A7F42-00F8-3A12-FDFD-80A69B2F84BB}"/>
                </a:ext>
              </a:extLst>
            </p:cNvPr>
            <p:cNvSpPr/>
            <p:nvPr/>
          </p:nvSpPr>
          <p:spPr>
            <a:xfrm rot="5400000" flipH="1">
              <a:off x="978066" y="1308300"/>
              <a:ext cx="883800" cy="883800"/>
            </a:xfrm>
            <a:prstGeom prst="blockArc">
              <a:avLst>
                <a:gd name="adj1" fmla="val 10814939"/>
                <a:gd name="adj2" fmla="val 0"/>
                <a:gd name="adj3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117;p20">
            <a:extLst>
              <a:ext uri="{FF2B5EF4-FFF2-40B4-BE49-F238E27FC236}">
                <a16:creationId xmlns:a16="http://schemas.microsoft.com/office/drawing/2014/main" id="{6F615DB7-0519-4081-F793-E0178558EDAA}"/>
              </a:ext>
            </a:extLst>
          </p:cNvPr>
          <p:cNvGrpSpPr/>
          <p:nvPr/>
        </p:nvGrpSpPr>
        <p:grpSpPr>
          <a:xfrm>
            <a:off x="2049064" y="3207285"/>
            <a:ext cx="321732" cy="327866"/>
            <a:chOff x="-24353875" y="3147725"/>
            <a:chExt cx="289875" cy="296175"/>
          </a:xfrm>
        </p:grpSpPr>
        <p:sp>
          <p:nvSpPr>
            <p:cNvPr id="9" name="Google Shape;118;p20">
              <a:extLst>
                <a:ext uri="{FF2B5EF4-FFF2-40B4-BE49-F238E27FC236}">
                  <a16:creationId xmlns:a16="http://schemas.microsoft.com/office/drawing/2014/main" id="{EC6C35F5-13C7-1F93-E74D-9248AB19A9EF}"/>
                </a:ext>
              </a:extLst>
            </p:cNvPr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9;p20">
              <a:extLst>
                <a:ext uri="{FF2B5EF4-FFF2-40B4-BE49-F238E27FC236}">
                  <a16:creationId xmlns:a16="http://schemas.microsoft.com/office/drawing/2014/main" id="{AC7B7605-E99B-03B6-FB24-713E0E58A623}"/>
                </a:ext>
              </a:extLst>
            </p:cNvPr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55526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6761-EADC-C1AB-51DC-340AD988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722376"/>
            <a:ext cx="3837000" cy="1482300"/>
          </a:xfrm>
        </p:spPr>
        <p:txBody>
          <a:bodyPr/>
          <a:lstStyle/>
          <a:p>
            <a:r>
              <a:rPr lang="en-US" dirty="0"/>
              <a:t>Solutions …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C4DA-EF8F-2DDC-EF4B-815D8331493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52400" indent="0">
              <a:buClr>
                <a:schemeClr val="bg1"/>
              </a:buClr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New measurements … </a:t>
            </a:r>
          </a:p>
          <a:p>
            <a:pPr lvl="1"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Fill in gaps?</a:t>
            </a:r>
          </a:p>
          <a:p>
            <a:pPr lvl="1"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W’’ ?! </a:t>
            </a:r>
          </a:p>
          <a:p>
            <a:pPr marL="152400" indent="0">
              <a:buClr>
                <a:schemeClr val="bg1"/>
              </a:buClr>
              <a:buNone/>
            </a:pPr>
            <a:r>
              <a:rPr lang="en-US" sz="2400" dirty="0">
                <a:solidFill>
                  <a:schemeClr val="bg1"/>
                </a:solidFill>
              </a:rPr>
              <a:t>How?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Understand which states are witnessed by which witness!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" name="Google Shape;106;p20">
            <a:extLst>
              <a:ext uri="{FF2B5EF4-FFF2-40B4-BE49-F238E27FC236}">
                <a16:creationId xmlns:a16="http://schemas.microsoft.com/office/drawing/2014/main" id="{3F688EEE-BC71-BA28-EF77-98D538F136F2}"/>
              </a:ext>
            </a:extLst>
          </p:cNvPr>
          <p:cNvGrpSpPr/>
          <p:nvPr/>
        </p:nvGrpSpPr>
        <p:grpSpPr>
          <a:xfrm>
            <a:off x="1609344" y="2770632"/>
            <a:ext cx="1201342" cy="1201173"/>
            <a:chOff x="978066" y="1308300"/>
            <a:chExt cx="883925" cy="883800"/>
          </a:xfrm>
        </p:grpSpPr>
        <p:sp>
          <p:nvSpPr>
            <p:cNvPr id="6" name="Google Shape;107;p20">
              <a:extLst>
                <a:ext uri="{FF2B5EF4-FFF2-40B4-BE49-F238E27FC236}">
                  <a16:creationId xmlns:a16="http://schemas.microsoft.com/office/drawing/2014/main" id="{0EC66C04-CD97-0E82-F432-5DE7F125D342}"/>
                </a:ext>
              </a:extLst>
            </p:cNvPr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name="adj" fmla="val 25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8;p20">
              <a:extLst>
                <a:ext uri="{FF2B5EF4-FFF2-40B4-BE49-F238E27FC236}">
                  <a16:creationId xmlns:a16="http://schemas.microsoft.com/office/drawing/2014/main" id="{30B9D47C-0B2D-9849-88B4-24EEBB8DA5ED}"/>
                </a:ext>
              </a:extLst>
            </p:cNvPr>
            <p:cNvSpPr/>
            <p:nvPr/>
          </p:nvSpPr>
          <p:spPr>
            <a:xfrm rot="5400000" flipH="1">
              <a:off x="978066" y="1308300"/>
              <a:ext cx="883800" cy="883800"/>
            </a:xfrm>
            <a:prstGeom prst="blockArc">
              <a:avLst>
                <a:gd name="adj1" fmla="val 5400339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117;p20">
            <a:extLst>
              <a:ext uri="{FF2B5EF4-FFF2-40B4-BE49-F238E27FC236}">
                <a16:creationId xmlns:a16="http://schemas.microsoft.com/office/drawing/2014/main" id="{03BC6D73-492E-2E2F-C413-20634F1957A4}"/>
              </a:ext>
            </a:extLst>
          </p:cNvPr>
          <p:cNvGrpSpPr/>
          <p:nvPr/>
        </p:nvGrpSpPr>
        <p:grpSpPr>
          <a:xfrm>
            <a:off x="2044824" y="3207285"/>
            <a:ext cx="321732" cy="327866"/>
            <a:chOff x="-24353875" y="3147725"/>
            <a:chExt cx="289875" cy="296175"/>
          </a:xfrm>
        </p:grpSpPr>
        <p:sp>
          <p:nvSpPr>
            <p:cNvPr id="9" name="Google Shape;118;p20">
              <a:extLst>
                <a:ext uri="{FF2B5EF4-FFF2-40B4-BE49-F238E27FC236}">
                  <a16:creationId xmlns:a16="http://schemas.microsoft.com/office/drawing/2014/main" id="{F48C9B79-7D46-116B-44CB-BABEFCCCF621}"/>
                </a:ext>
              </a:extLst>
            </p:cNvPr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9;p20">
              <a:extLst>
                <a:ext uri="{FF2B5EF4-FFF2-40B4-BE49-F238E27FC236}">
                  <a16:creationId xmlns:a16="http://schemas.microsoft.com/office/drawing/2014/main" id="{45CC9704-9B5A-541D-93EE-39FFDC0A7026}"/>
                </a:ext>
              </a:extLst>
            </p:cNvPr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44230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6761-EADC-C1AB-51DC-340AD988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722376"/>
            <a:ext cx="3837000" cy="1482300"/>
          </a:xfrm>
        </p:spPr>
        <p:txBody>
          <a:bodyPr/>
          <a:lstStyle/>
          <a:p>
            <a:r>
              <a:rPr lang="en-US" dirty="0"/>
              <a:t>Solutions …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C4DA-EF8F-2DDC-EF4B-815D8331493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New measurements … </a:t>
            </a:r>
          </a:p>
          <a:p>
            <a:pPr lvl="1"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Fill in gaps?</a:t>
            </a:r>
          </a:p>
          <a:p>
            <a:pPr lvl="1"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W’’ ?! </a:t>
            </a:r>
          </a:p>
          <a:p>
            <a:pPr marL="152400" indent="0">
              <a:buClr>
                <a:schemeClr val="bg1"/>
              </a:buClr>
              <a:buNone/>
            </a:pPr>
            <a:r>
              <a:rPr lang="en-US" sz="2400" dirty="0">
                <a:solidFill>
                  <a:schemeClr val="bg1"/>
                </a:solidFill>
              </a:rPr>
              <a:t>How?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Understand which states are witnessed by which witness!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How sensitive is our W to changes in our states?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Google Shape;99;p20">
            <a:extLst>
              <a:ext uri="{FF2B5EF4-FFF2-40B4-BE49-F238E27FC236}">
                <a16:creationId xmlns:a16="http://schemas.microsoft.com/office/drawing/2014/main" id="{13290195-8E5B-E8E4-0ECB-5A9E2263E74D}"/>
              </a:ext>
            </a:extLst>
          </p:cNvPr>
          <p:cNvSpPr/>
          <p:nvPr/>
        </p:nvSpPr>
        <p:spPr>
          <a:xfrm>
            <a:off x="1609344" y="2770632"/>
            <a:ext cx="1201200" cy="1201200"/>
          </a:xfrm>
          <a:prstGeom prst="donut">
            <a:avLst>
              <a:gd name="adj" fmla="val 25000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17;p20">
            <a:extLst>
              <a:ext uri="{FF2B5EF4-FFF2-40B4-BE49-F238E27FC236}">
                <a16:creationId xmlns:a16="http://schemas.microsoft.com/office/drawing/2014/main" id="{0882F226-2588-9FAF-D9DF-5CFD5139DBD8}"/>
              </a:ext>
            </a:extLst>
          </p:cNvPr>
          <p:cNvGrpSpPr/>
          <p:nvPr/>
        </p:nvGrpSpPr>
        <p:grpSpPr>
          <a:xfrm>
            <a:off x="2049379" y="3207299"/>
            <a:ext cx="321732" cy="327866"/>
            <a:chOff x="-24353875" y="3147725"/>
            <a:chExt cx="289875" cy="296175"/>
          </a:xfrm>
        </p:grpSpPr>
        <p:sp>
          <p:nvSpPr>
            <p:cNvPr id="7" name="Google Shape;118;p20">
              <a:extLst>
                <a:ext uri="{FF2B5EF4-FFF2-40B4-BE49-F238E27FC236}">
                  <a16:creationId xmlns:a16="http://schemas.microsoft.com/office/drawing/2014/main" id="{65839A3B-7340-535D-E1FC-C32FA26AE126}"/>
                </a:ext>
              </a:extLst>
            </p:cNvPr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9;p20">
              <a:extLst>
                <a:ext uri="{FF2B5EF4-FFF2-40B4-BE49-F238E27FC236}">
                  <a16:creationId xmlns:a16="http://schemas.microsoft.com/office/drawing/2014/main" id="{3109144A-CB2A-FB17-3AE4-A7C800D43EF6}"/>
                </a:ext>
              </a:extLst>
            </p:cNvPr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8588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252F-5C5C-9114-499D-180F46BA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AB0A2-AE52-D349-6846-DFF3B6130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475" y="1198842"/>
            <a:ext cx="8320800" cy="3368400"/>
          </a:xfrm>
        </p:spPr>
        <p:txBody>
          <a:bodyPr/>
          <a:lstStyle/>
          <a:p>
            <a:r>
              <a:rPr lang="en-US" sz="1600" dirty="0"/>
              <a:t>Thank You to… </a:t>
            </a:r>
          </a:p>
          <a:p>
            <a:pPr lvl="1"/>
            <a:r>
              <a:rPr lang="en-US" sz="1600" dirty="0"/>
              <a:t>Prof. Lynn, for creating such a lovely community and lab group, and helping me to produce creative new questions to figure out.</a:t>
            </a:r>
          </a:p>
          <a:p>
            <a:pPr lvl="1"/>
            <a:r>
              <a:rPr lang="en-US" sz="1600" dirty="0"/>
              <a:t>Oscar, for casually implementing gradient descent from scratch just to have a good time, then being available to talk about it after.</a:t>
            </a:r>
          </a:p>
          <a:p>
            <a:pPr lvl="1"/>
            <a:r>
              <a:rPr lang="en-US" sz="1600" dirty="0"/>
              <a:t>Richard and Freya for bringing together lab meetings and explaining entanglement with a good pair of shoes.</a:t>
            </a:r>
          </a:p>
          <a:p>
            <a:pPr lvl="1"/>
            <a:r>
              <a:rPr lang="en-US" sz="1600" dirty="0"/>
              <a:t>The Lynn lab alums! (Tons here </a:t>
            </a:r>
            <a:r>
              <a:rPr lang="en-US" sz="1600" dirty="0">
                <a:sym typeface="Wingdings" pitchFamily="2" charset="2"/>
              </a:rPr>
              <a:t> - for making the worlds best set of entanglement witnesses!)</a:t>
            </a:r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60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609262" y="2150850"/>
            <a:ext cx="822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Entanglement</a:t>
            </a:r>
            <a:endParaRPr dirty="0"/>
          </a:p>
        </p:txBody>
      </p:sp>
      <p:grpSp>
        <p:nvGrpSpPr>
          <p:cNvPr id="2" name="Google Shape;1387;p47">
            <a:extLst>
              <a:ext uri="{FF2B5EF4-FFF2-40B4-BE49-F238E27FC236}">
                <a16:creationId xmlns:a16="http://schemas.microsoft.com/office/drawing/2014/main" id="{32BCDE23-5E51-1309-AF8A-025FEC1F0F9A}"/>
              </a:ext>
            </a:extLst>
          </p:cNvPr>
          <p:cNvGrpSpPr/>
          <p:nvPr/>
        </p:nvGrpSpPr>
        <p:grpSpPr>
          <a:xfrm>
            <a:off x="-3046381" y="1907389"/>
            <a:ext cx="17274606" cy="4435321"/>
            <a:chOff x="270361" y="1721463"/>
            <a:chExt cx="8603320" cy="4435321"/>
          </a:xfrm>
        </p:grpSpPr>
        <p:sp>
          <p:nvSpPr>
            <p:cNvPr id="3" name="Google Shape;1388;p47">
              <a:extLst>
                <a:ext uri="{FF2B5EF4-FFF2-40B4-BE49-F238E27FC236}">
                  <a16:creationId xmlns:a16="http://schemas.microsoft.com/office/drawing/2014/main" id="{81629A93-D9DB-313E-D142-7D5CF9FA38F4}"/>
                </a:ext>
              </a:extLst>
            </p:cNvPr>
            <p:cNvSpPr/>
            <p:nvPr/>
          </p:nvSpPr>
          <p:spPr>
            <a:xfrm rot="2699782">
              <a:off x="920373" y="2370609"/>
              <a:ext cx="3135860" cy="3137029"/>
            </a:xfrm>
            <a:custGeom>
              <a:avLst/>
              <a:gdLst/>
              <a:ahLst/>
              <a:cxnLst/>
              <a:rect l="l" t="t" r="r" b="b"/>
              <a:pathLst>
                <a:path w="112665" h="112707" fill="none" extrusionOk="0">
                  <a:moveTo>
                    <a:pt x="1" y="106010"/>
                  </a:moveTo>
                  <a:cubicBezTo>
                    <a:pt x="13226" y="92743"/>
                    <a:pt x="33189" y="112706"/>
                    <a:pt x="46414" y="99439"/>
                  </a:cubicBezTo>
                  <a:cubicBezTo>
                    <a:pt x="59681" y="86214"/>
                    <a:pt x="39759" y="66251"/>
                    <a:pt x="52985" y="53026"/>
                  </a:cubicBezTo>
                  <a:cubicBezTo>
                    <a:pt x="66210" y="39759"/>
                    <a:pt x="86173" y="59680"/>
                    <a:pt x="99440" y="46455"/>
                  </a:cubicBezTo>
                  <a:cubicBezTo>
                    <a:pt x="112665" y="33188"/>
                    <a:pt x="92743" y="13267"/>
                    <a:pt x="10601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418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89;p47">
              <a:extLst>
                <a:ext uri="{FF2B5EF4-FFF2-40B4-BE49-F238E27FC236}">
                  <a16:creationId xmlns:a16="http://schemas.microsoft.com/office/drawing/2014/main" id="{BBBAA6CC-D589-C8FC-9C2A-2A3107FA6B20}"/>
                </a:ext>
              </a:extLst>
            </p:cNvPr>
            <p:cNvSpPr/>
            <p:nvPr/>
          </p:nvSpPr>
          <p:spPr>
            <a:xfrm rot="2699782">
              <a:off x="5087809" y="2370609"/>
              <a:ext cx="3135860" cy="3137029"/>
            </a:xfrm>
            <a:custGeom>
              <a:avLst/>
              <a:gdLst/>
              <a:ahLst/>
              <a:cxnLst/>
              <a:rect l="l" t="t" r="r" b="b"/>
              <a:pathLst>
                <a:path w="112665" h="112707" fill="none" extrusionOk="0">
                  <a:moveTo>
                    <a:pt x="1" y="106010"/>
                  </a:moveTo>
                  <a:cubicBezTo>
                    <a:pt x="13226" y="92743"/>
                    <a:pt x="33189" y="112706"/>
                    <a:pt x="46414" y="99439"/>
                  </a:cubicBezTo>
                  <a:cubicBezTo>
                    <a:pt x="59681" y="86214"/>
                    <a:pt x="39759" y="66251"/>
                    <a:pt x="52985" y="53026"/>
                  </a:cubicBezTo>
                  <a:cubicBezTo>
                    <a:pt x="66210" y="39759"/>
                    <a:pt x="86173" y="59680"/>
                    <a:pt x="99440" y="46455"/>
                  </a:cubicBezTo>
                  <a:cubicBezTo>
                    <a:pt x="112665" y="33188"/>
                    <a:pt x="92743" y="13267"/>
                    <a:pt x="10601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418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" name="Google Shape;1386;p47">
            <a:extLst>
              <a:ext uri="{FF2B5EF4-FFF2-40B4-BE49-F238E27FC236}">
                <a16:creationId xmlns:a16="http://schemas.microsoft.com/office/drawing/2014/main" id="{E6B7B19C-0C61-D291-90BF-1B08BAF10AEA}"/>
              </a:ext>
            </a:extLst>
          </p:cNvPr>
          <p:cNvCxnSpPr/>
          <p:nvPr/>
        </p:nvCxnSpPr>
        <p:spPr>
          <a:xfrm>
            <a:off x="575400" y="3967777"/>
            <a:ext cx="7993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1396;p47">
            <a:extLst>
              <a:ext uri="{FF2B5EF4-FFF2-40B4-BE49-F238E27FC236}">
                <a16:creationId xmlns:a16="http://schemas.microsoft.com/office/drawing/2014/main" id="{590A6F14-C885-AFF9-2FB3-C046BE527E0B}"/>
              </a:ext>
            </a:extLst>
          </p:cNvPr>
          <p:cNvSpPr/>
          <p:nvPr/>
        </p:nvSpPr>
        <p:spPr>
          <a:xfrm flipH="1">
            <a:off x="1337718" y="3844689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7" name="Google Shape;1401;p47">
            <a:extLst>
              <a:ext uri="{FF2B5EF4-FFF2-40B4-BE49-F238E27FC236}">
                <a16:creationId xmlns:a16="http://schemas.microsoft.com/office/drawing/2014/main" id="{B47D6509-DE1E-0008-27E4-5935F03B44C0}"/>
              </a:ext>
            </a:extLst>
          </p:cNvPr>
          <p:cNvSpPr/>
          <p:nvPr/>
        </p:nvSpPr>
        <p:spPr>
          <a:xfrm flipH="1">
            <a:off x="3418420" y="4234352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8" name="Google Shape;1406;p47">
            <a:extLst>
              <a:ext uri="{FF2B5EF4-FFF2-40B4-BE49-F238E27FC236}">
                <a16:creationId xmlns:a16="http://schemas.microsoft.com/office/drawing/2014/main" id="{0EE99BEC-BCAD-2C89-5D7B-6A99EA1ACA5E}"/>
              </a:ext>
            </a:extLst>
          </p:cNvPr>
          <p:cNvSpPr/>
          <p:nvPr/>
        </p:nvSpPr>
        <p:spPr>
          <a:xfrm flipH="1">
            <a:off x="5499123" y="3468477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9" name="Google Shape;1411;p47">
            <a:extLst>
              <a:ext uri="{FF2B5EF4-FFF2-40B4-BE49-F238E27FC236}">
                <a16:creationId xmlns:a16="http://schemas.microsoft.com/office/drawing/2014/main" id="{59FB0AF0-2399-98EA-8C70-D34C327C7327}"/>
              </a:ext>
            </a:extLst>
          </p:cNvPr>
          <p:cNvSpPr/>
          <p:nvPr/>
        </p:nvSpPr>
        <p:spPr>
          <a:xfrm flipH="1">
            <a:off x="7579825" y="4059495"/>
            <a:ext cx="226200" cy="2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4FAB-89FB-BA6F-4BBB-7BE36AC0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2B995-E9DC-FD1C-6E23-3E652E99A27F}"/>
              </a:ext>
            </a:extLst>
          </p:cNvPr>
          <p:cNvSpPr txBox="1"/>
          <p:nvPr/>
        </p:nvSpPr>
        <p:spPr>
          <a:xfrm>
            <a:off x="667512" y="873900"/>
            <a:ext cx="82753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Alberto </a:t>
            </a:r>
            <a:r>
              <a:rPr lang="en-US" sz="16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Riccardi</a:t>
            </a: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Dariusz </a:t>
            </a:r>
            <a:r>
              <a:rPr lang="en-US" sz="16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Chruściński</a:t>
            </a: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and Chiara </a:t>
            </a:r>
            <a:r>
              <a:rPr lang="en-US" sz="16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Macchiavello</a:t>
            </a: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“Optimal entanglement wit- nesses from limited local measurements”. </a:t>
            </a:r>
            <a:r>
              <a:rPr lang="en-US" sz="16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</a:t>
            </a: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In: Physical Review A 101.6 (June 2020), p. 062319. ISSN: 2469-9926, 2469-9934. DOI: 10.1103/PhysRevA.101.062319. URL: https://</a:t>
            </a:r>
            <a:r>
              <a:rPr lang="en-US" sz="16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link.aps.org</a:t>
            </a: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en-US" sz="16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doi</a:t>
            </a: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/10.1103/ PhysRevA.101.062319 (visited on 05/24/2023).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Becca </a:t>
            </a:r>
            <a:r>
              <a:rPr lang="en-US" sz="16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Verghese</a:t>
            </a: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Laney Goldman. “Developing a Neural Network for Predicting W’”. In: Un- published (May 2023). URL: https://</a:t>
            </a:r>
            <a:r>
              <a:rPr lang="en-US" sz="16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github.com</a:t>
            </a: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/Lynn-Quantum-Optics/Summer-Spring-2022-3/blob/main/ Summer2022/Spring_2023_Recap%20- Becca%20and%20Laney.pdf.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Eritas</a:t>
            </a: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Yang. “The population method”. In: Unpublished (May 2023). URL: https://</a:t>
            </a:r>
            <a:r>
              <a:rPr lang="en-US" sz="16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github.com</a:t>
            </a: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/Lynn- Quantum- Optics/Summer- Spring- 2022- 3/blob/main/Summer2022/Spring_2023_Recap%20- %20Eritas.pdf.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Eritas</a:t>
            </a: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Yang, Becca </a:t>
            </a:r>
            <a:r>
              <a:rPr lang="en-US" sz="16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Verghese</a:t>
            </a: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and Ben Hartley. “Entanglement Witness Writeup”. In: Unpublished (July 2022). URL: https://</a:t>
            </a:r>
            <a:r>
              <a:rPr lang="en-US" sz="16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github.com</a:t>
            </a: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/Lynn-Quantum-Optics/Summer-Spring-2022-3/blob/main/Summer2022/ summer- 2022- </a:t>
            </a:r>
            <a:r>
              <a:rPr lang="en-US" sz="16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QO_write_up.pdf</a:t>
            </a: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6439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909EF5-3CA9-4FD1-CE3D-9C71BF1A8A58}"/>
              </a:ext>
            </a:extLst>
          </p:cNvPr>
          <p:cNvSpPr/>
          <p:nvPr/>
        </p:nvSpPr>
        <p:spPr>
          <a:xfrm>
            <a:off x="0" y="0"/>
            <a:ext cx="4659464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D2059-EF48-A8B8-8AC3-7B2438C8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01" y="1197509"/>
            <a:ext cx="2808000" cy="75570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Density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16D21-BDB0-18C3-8A2F-84ADF13A4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301" y="2772991"/>
            <a:ext cx="2808000" cy="1173000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</a:rPr>
              <a:t>Same information as quantum state vector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</a:rPr>
              <a:t>Doesn’t matter how messy!</a:t>
            </a:r>
          </a:p>
          <a:p>
            <a:pPr marL="15240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83A396-97C0-93AB-682C-B6020C9544A0}"/>
                  </a:ext>
                </a:extLst>
              </p:cNvPr>
              <p:cNvSpPr txBox="1"/>
              <p:nvPr/>
            </p:nvSpPr>
            <p:spPr>
              <a:xfrm>
                <a:off x="5108714" y="882595"/>
                <a:ext cx="2532490" cy="1070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groupCh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83A396-97C0-93AB-682C-B6020C954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714" y="882595"/>
                <a:ext cx="2532490" cy="1070614"/>
              </a:xfrm>
              <a:prstGeom prst="rect">
                <a:avLst/>
              </a:prstGeom>
              <a:blipFill>
                <a:blip r:embed="rId2"/>
                <a:stretch>
                  <a:fillRect t="-1176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D27383-8DF6-30DA-4642-E8503FB76A22}"/>
                  </a:ext>
                </a:extLst>
              </p:cNvPr>
              <p:cNvSpPr txBox="1"/>
              <p:nvPr/>
            </p:nvSpPr>
            <p:spPr>
              <a:xfrm>
                <a:off x="5108714" y="2881601"/>
                <a:ext cx="2532490" cy="10768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groupCh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1.2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D27383-8DF6-30DA-4642-E8503FB76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714" y="2881601"/>
                <a:ext cx="2532490" cy="1076898"/>
              </a:xfrm>
              <a:prstGeom prst="rect">
                <a:avLst/>
              </a:prstGeom>
              <a:blipFill>
                <a:blip r:embed="rId3"/>
                <a:stretch>
                  <a:fillRect l="-3500" t="-2353" r="-2000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ultiply 6">
            <a:extLst>
              <a:ext uri="{FF2B5EF4-FFF2-40B4-BE49-F238E27FC236}">
                <a16:creationId xmlns:a16="http://schemas.microsoft.com/office/drawing/2014/main" id="{DE585431-16C6-6D70-A144-71051DA97431}"/>
              </a:ext>
            </a:extLst>
          </p:cNvPr>
          <p:cNvSpPr/>
          <p:nvPr/>
        </p:nvSpPr>
        <p:spPr>
          <a:xfrm>
            <a:off x="5610441" y="2329797"/>
            <a:ext cx="2186608" cy="2059388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6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6761-EADC-C1AB-51DC-340AD988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724075"/>
            <a:ext cx="3837000" cy="1482300"/>
          </a:xfrm>
        </p:spPr>
        <p:txBody>
          <a:bodyPr/>
          <a:lstStyle/>
          <a:p>
            <a:r>
              <a:rPr lang="en-US" dirty="0"/>
              <a:t>Solutions …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345C4DA-EF8F-2DDC-EF4B-815D83314930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/>
            <p:txBody>
              <a:bodyPr/>
              <a:lstStyle/>
              <a:p>
                <a:pPr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bg1"/>
                    </a:solidFill>
                  </a:rPr>
                  <a:t>New grouping of measurements </a:t>
                </a:r>
              </a:p>
              <a:p>
                <a:pPr marL="152400" indent="0">
                  <a:buClr>
                    <a:schemeClr val="bg1"/>
                  </a:buClr>
                  <a:buNone/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 marL="152400" indent="0">
                  <a:buClr>
                    <a:schemeClr val="bg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152400" indent="0">
                  <a:buClr>
                    <a:schemeClr val="bg1"/>
                  </a:buClr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		</a:t>
                </a:r>
              </a:p>
              <a:p>
                <a:pPr marL="152400" indent="0">
                  <a:buClr>
                    <a:schemeClr val="bg1"/>
                  </a:buClr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152400" indent="0">
                  <a:buClr>
                    <a:schemeClr val="bg1"/>
                  </a:buClr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152400" indent="0">
                  <a:buClr>
                    <a:schemeClr val="bg1"/>
                  </a:buClr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152400" indent="0">
                  <a:buClr>
                    <a:schemeClr val="bg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,4,7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2,5,8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3,6,9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152400" indent="0" algn="ctr">
                  <a:buClr>
                    <a:schemeClr val="bg1"/>
                  </a:buClr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152400" indent="0" algn="ctr">
                  <a:buClr>
                    <a:schemeClr val="bg1"/>
                  </a:buClr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152400" indent="0" algn="ctr">
                  <a:buClr>
                    <a:schemeClr val="bg1"/>
                  </a:buClr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152400" indent="0" algn="ctr">
                  <a:buClr>
                    <a:schemeClr val="bg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345C4DA-EF8F-2DDC-EF4B-815D83314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Arrow 4">
            <a:extLst>
              <a:ext uri="{FF2B5EF4-FFF2-40B4-BE49-F238E27FC236}">
                <a16:creationId xmlns:a16="http://schemas.microsoft.com/office/drawing/2014/main" id="{A2058B2D-1ECC-82C0-03D1-57BA04E71EC8}"/>
              </a:ext>
            </a:extLst>
          </p:cNvPr>
          <p:cNvSpPr/>
          <p:nvPr/>
        </p:nvSpPr>
        <p:spPr>
          <a:xfrm>
            <a:off x="6665976" y="2571625"/>
            <a:ext cx="192024" cy="31502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oogle Shape;92;p20">
            <a:extLst>
              <a:ext uri="{FF2B5EF4-FFF2-40B4-BE49-F238E27FC236}">
                <a16:creationId xmlns:a16="http://schemas.microsoft.com/office/drawing/2014/main" id="{D687ECC0-B57E-7604-2EFB-9CF7A31709F6}"/>
              </a:ext>
            </a:extLst>
          </p:cNvPr>
          <p:cNvGrpSpPr/>
          <p:nvPr/>
        </p:nvGrpSpPr>
        <p:grpSpPr>
          <a:xfrm>
            <a:off x="1612177" y="2768660"/>
            <a:ext cx="1201342" cy="1201173"/>
            <a:chOff x="978066" y="1308300"/>
            <a:chExt cx="883925" cy="883800"/>
          </a:xfrm>
        </p:grpSpPr>
        <p:sp>
          <p:nvSpPr>
            <p:cNvPr id="7" name="Google Shape;93;p20">
              <a:extLst>
                <a:ext uri="{FF2B5EF4-FFF2-40B4-BE49-F238E27FC236}">
                  <a16:creationId xmlns:a16="http://schemas.microsoft.com/office/drawing/2014/main" id="{CAF670C7-6B73-84FB-1F36-BD31155BD52F}"/>
                </a:ext>
              </a:extLst>
            </p:cNvPr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name="adj" fmla="val 25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4;p20">
              <a:extLst>
                <a:ext uri="{FF2B5EF4-FFF2-40B4-BE49-F238E27FC236}">
                  <a16:creationId xmlns:a16="http://schemas.microsoft.com/office/drawing/2014/main" id="{7E6893AD-AA67-663A-0042-197C1A5E7DC9}"/>
                </a:ext>
              </a:extLst>
            </p:cNvPr>
            <p:cNvSpPr/>
            <p:nvPr/>
          </p:nvSpPr>
          <p:spPr>
            <a:xfrm rot="5400000" flipH="1">
              <a:off x="978066" y="1308300"/>
              <a:ext cx="883800" cy="883800"/>
            </a:xfrm>
            <a:prstGeom prst="blockArc">
              <a:avLst>
                <a:gd name="adj1" fmla="val 16213228"/>
                <a:gd name="adj2" fmla="val 0"/>
                <a:gd name="adj3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" name="Google Shape;117;p20">
            <a:extLst>
              <a:ext uri="{FF2B5EF4-FFF2-40B4-BE49-F238E27FC236}">
                <a16:creationId xmlns:a16="http://schemas.microsoft.com/office/drawing/2014/main" id="{FFEF7AEE-479C-17AA-7D81-97714B3D64FA}"/>
              </a:ext>
            </a:extLst>
          </p:cNvPr>
          <p:cNvGrpSpPr/>
          <p:nvPr/>
        </p:nvGrpSpPr>
        <p:grpSpPr>
          <a:xfrm>
            <a:off x="2051897" y="3205313"/>
            <a:ext cx="321732" cy="327866"/>
            <a:chOff x="-24353875" y="3147725"/>
            <a:chExt cx="289875" cy="296175"/>
          </a:xfrm>
        </p:grpSpPr>
        <p:sp>
          <p:nvSpPr>
            <p:cNvPr id="10" name="Google Shape;118;p20">
              <a:extLst>
                <a:ext uri="{FF2B5EF4-FFF2-40B4-BE49-F238E27FC236}">
                  <a16:creationId xmlns:a16="http://schemas.microsoft.com/office/drawing/2014/main" id="{708BD7EC-0934-B4D0-1D22-CDE290050C83}"/>
                </a:ext>
              </a:extLst>
            </p:cNvPr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9;p20">
              <a:extLst>
                <a:ext uri="{FF2B5EF4-FFF2-40B4-BE49-F238E27FC236}">
                  <a16:creationId xmlns:a16="http://schemas.microsoft.com/office/drawing/2014/main" id="{54CBC503-B530-2330-349B-A504087B5280}"/>
                </a:ext>
              </a:extLst>
            </p:cNvPr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Down Arrow 2">
            <a:extLst>
              <a:ext uri="{FF2B5EF4-FFF2-40B4-BE49-F238E27FC236}">
                <a16:creationId xmlns:a16="http://schemas.microsoft.com/office/drawing/2014/main" id="{1C5FA7E1-6120-5793-FA80-B523B3BFC93F}"/>
              </a:ext>
            </a:extLst>
          </p:cNvPr>
          <p:cNvSpPr/>
          <p:nvPr/>
        </p:nvSpPr>
        <p:spPr>
          <a:xfrm>
            <a:off x="6665976" y="3518564"/>
            <a:ext cx="192024" cy="31502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0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4" name="Google Shape;1344;p46"/>
          <p:cNvGrpSpPr/>
          <p:nvPr/>
        </p:nvGrpSpPr>
        <p:grpSpPr>
          <a:xfrm>
            <a:off x="885916" y="1974302"/>
            <a:ext cx="2376750" cy="587700"/>
            <a:chOff x="842716" y="1950952"/>
            <a:chExt cx="2376750" cy="587700"/>
          </a:xfrm>
        </p:grpSpPr>
        <p:sp>
          <p:nvSpPr>
            <p:cNvPr id="1346" name="Google Shape;1346;p46"/>
            <p:cNvSpPr/>
            <p:nvPr/>
          </p:nvSpPr>
          <p:spPr>
            <a:xfrm flipH="1">
              <a:off x="2631766" y="1950952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47" name="Google Shape;1347;p46"/>
            <p:cNvSpPr txBox="1"/>
            <p:nvPr/>
          </p:nvSpPr>
          <p:spPr>
            <a:xfrm flipH="1">
              <a:off x="842716" y="2120636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Polarization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48" name="Google Shape;1348;p46"/>
          <p:cNvGrpSpPr/>
          <p:nvPr/>
        </p:nvGrpSpPr>
        <p:grpSpPr>
          <a:xfrm>
            <a:off x="885916" y="2929888"/>
            <a:ext cx="2376750" cy="587700"/>
            <a:chOff x="842716" y="2906538"/>
            <a:chExt cx="2376750" cy="587700"/>
          </a:xfrm>
        </p:grpSpPr>
        <p:sp>
          <p:nvSpPr>
            <p:cNvPr id="1349" name="Google Shape;1349;p46"/>
            <p:cNvSpPr txBox="1"/>
            <p:nvPr/>
          </p:nvSpPr>
          <p:spPr>
            <a:xfrm flipH="1">
              <a:off x="842716" y="3083988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Favorite Color</a:t>
              </a:r>
              <a:endParaRPr sz="20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51" name="Google Shape;1351;p46"/>
            <p:cNvSpPr/>
            <p:nvPr/>
          </p:nvSpPr>
          <p:spPr>
            <a:xfrm flipH="1">
              <a:off x="2631766" y="2906538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68" name="Google Shape;1368;p46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What is Entanglement?</a:t>
            </a:r>
            <a:endParaRPr dirty="0"/>
          </a:p>
        </p:txBody>
      </p:sp>
      <p:sp>
        <p:nvSpPr>
          <p:cNvPr id="1369" name="Google Shape;1369;p46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(Assume the cat is a photon)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370" name="Google Shape;1370;p46"/>
          <p:cNvCxnSpPr>
            <a:cxnSpLocks/>
            <a:stCxn id="1346" idx="0"/>
          </p:cNvCxnSpPr>
          <p:nvPr/>
        </p:nvCxnSpPr>
        <p:spPr>
          <a:xfrm rot="-5400000" flipH="1">
            <a:off x="4571566" y="371552"/>
            <a:ext cx="600" cy="32061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1" name="Google Shape;1371;p46"/>
          <p:cNvCxnSpPr>
            <a:cxnSpLocks/>
          </p:cNvCxnSpPr>
          <p:nvPr/>
        </p:nvCxnSpPr>
        <p:spPr>
          <a:xfrm rot="-5400000" flipH="1">
            <a:off x="4571566" y="2870423"/>
            <a:ext cx="600" cy="3206100"/>
          </a:xfrm>
          <a:prstGeom prst="bentConnector3">
            <a:avLst>
              <a:gd name="adj1" fmla="val 396875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2" name="Google Shape;1372;p46"/>
          <p:cNvCxnSpPr>
            <a:stCxn id="1346" idx="4"/>
            <a:endCxn id="1351" idx="0"/>
          </p:cNvCxnSpPr>
          <p:nvPr/>
        </p:nvCxnSpPr>
        <p:spPr>
          <a:xfrm>
            <a:off x="2968816" y="2562002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3" name="Google Shape;1373;p46"/>
          <p:cNvCxnSpPr>
            <a:cxnSpLocks/>
            <a:stCxn id="1351" idx="4"/>
          </p:cNvCxnSpPr>
          <p:nvPr/>
        </p:nvCxnSpPr>
        <p:spPr>
          <a:xfrm>
            <a:off x="2968816" y="3517588"/>
            <a:ext cx="0" cy="103850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4" name="Google Shape;1374;p46"/>
          <p:cNvCxnSpPr>
            <a:cxnSpLocks/>
          </p:cNvCxnSpPr>
          <p:nvPr/>
        </p:nvCxnSpPr>
        <p:spPr>
          <a:xfrm>
            <a:off x="6174916" y="1907965"/>
            <a:ext cx="0" cy="279125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76" name="Google Shape;1376;p46"/>
          <p:cNvGrpSpPr/>
          <p:nvPr/>
        </p:nvGrpSpPr>
        <p:grpSpPr>
          <a:xfrm>
            <a:off x="3731848" y="1974904"/>
            <a:ext cx="1985104" cy="2498635"/>
            <a:chOff x="3668500" y="1950054"/>
            <a:chExt cx="1985104" cy="2498635"/>
          </a:xfrm>
        </p:grpSpPr>
        <p:sp>
          <p:nvSpPr>
            <p:cNvPr id="1377" name="Google Shape;1377;p46"/>
            <p:cNvSpPr/>
            <p:nvPr/>
          </p:nvSpPr>
          <p:spPr>
            <a:xfrm>
              <a:off x="3668500" y="1950054"/>
              <a:ext cx="1308175" cy="2456610"/>
            </a:xfrm>
            <a:custGeom>
              <a:avLst/>
              <a:gdLst/>
              <a:ahLst/>
              <a:cxnLst/>
              <a:rect l="l" t="t" r="r" b="b"/>
              <a:pathLst>
                <a:path w="29580" h="55548" extrusionOk="0">
                  <a:moveTo>
                    <a:pt x="18889" y="1"/>
                  </a:moveTo>
                  <a:cubicBezTo>
                    <a:pt x="17606" y="1"/>
                    <a:pt x="13935" y="3385"/>
                    <a:pt x="13935" y="3385"/>
                  </a:cubicBezTo>
                  <a:cubicBezTo>
                    <a:pt x="12470" y="2702"/>
                    <a:pt x="11245" y="2435"/>
                    <a:pt x="10205" y="2435"/>
                  </a:cubicBezTo>
                  <a:cubicBezTo>
                    <a:pt x="7581" y="2435"/>
                    <a:pt x="6138" y="4138"/>
                    <a:pt x="5004" y="5158"/>
                  </a:cubicBezTo>
                  <a:cubicBezTo>
                    <a:pt x="4117" y="6014"/>
                    <a:pt x="3072" y="6647"/>
                    <a:pt x="1932" y="7059"/>
                  </a:cubicBezTo>
                  <a:cubicBezTo>
                    <a:pt x="602" y="9339"/>
                    <a:pt x="1932" y="11841"/>
                    <a:pt x="2787" y="12949"/>
                  </a:cubicBezTo>
                  <a:cubicBezTo>
                    <a:pt x="3452" y="13804"/>
                    <a:pt x="4339" y="16021"/>
                    <a:pt x="4656" y="16939"/>
                  </a:cubicBezTo>
                  <a:cubicBezTo>
                    <a:pt x="4656" y="16939"/>
                    <a:pt x="3642" y="19821"/>
                    <a:pt x="2977" y="25110"/>
                  </a:cubicBezTo>
                  <a:cubicBezTo>
                    <a:pt x="2280" y="30430"/>
                    <a:pt x="4434" y="37112"/>
                    <a:pt x="4782" y="40913"/>
                  </a:cubicBezTo>
                  <a:cubicBezTo>
                    <a:pt x="5162" y="44713"/>
                    <a:pt x="4529" y="50603"/>
                    <a:pt x="4529" y="50603"/>
                  </a:cubicBezTo>
                  <a:cubicBezTo>
                    <a:pt x="4529" y="50603"/>
                    <a:pt x="0" y="52282"/>
                    <a:pt x="475" y="53580"/>
                  </a:cubicBezTo>
                  <a:cubicBezTo>
                    <a:pt x="765" y="54373"/>
                    <a:pt x="3072" y="54905"/>
                    <a:pt x="5005" y="54905"/>
                  </a:cubicBezTo>
                  <a:cubicBezTo>
                    <a:pt x="6241" y="54905"/>
                    <a:pt x="7324" y="54688"/>
                    <a:pt x="7633" y="54182"/>
                  </a:cubicBezTo>
                  <a:cubicBezTo>
                    <a:pt x="8424" y="52884"/>
                    <a:pt x="10229" y="45378"/>
                    <a:pt x="10229" y="45378"/>
                  </a:cubicBezTo>
                  <a:cubicBezTo>
                    <a:pt x="10229" y="45378"/>
                    <a:pt x="11274" y="53359"/>
                    <a:pt x="16310" y="55069"/>
                  </a:cubicBezTo>
                  <a:cubicBezTo>
                    <a:pt x="17286" y="55394"/>
                    <a:pt x="18275" y="55548"/>
                    <a:pt x="19244" y="55548"/>
                  </a:cubicBezTo>
                  <a:cubicBezTo>
                    <a:pt x="23556" y="55548"/>
                    <a:pt x="27497" y="52506"/>
                    <a:pt x="28376" y="48007"/>
                  </a:cubicBezTo>
                  <a:cubicBezTo>
                    <a:pt x="29579" y="42148"/>
                    <a:pt x="27964" y="35814"/>
                    <a:pt x="25019" y="31697"/>
                  </a:cubicBezTo>
                  <a:cubicBezTo>
                    <a:pt x="22042" y="27548"/>
                    <a:pt x="17133" y="24730"/>
                    <a:pt x="16563" y="21753"/>
                  </a:cubicBezTo>
                  <a:cubicBezTo>
                    <a:pt x="16373" y="19853"/>
                    <a:pt x="17482" y="19061"/>
                    <a:pt x="19350" y="14976"/>
                  </a:cubicBezTo>
                  <a:cubicBezTo>
                    <a:pt x="21219" y="10891"/>
                    <a:pt x="18685" y="7059"/>
                    <a:pt x="18685" y="7059"/>
                  </a:cubicBezTo>
                  <a:cubicBezTo>
                    <a:pt x="20712" y="4905"/>
                    <a:pt x="20173" y="440"/>
                    <a:pt x="19065" y="28"/>
                  </a:cubicBezTo>
                  <a:cubicBezTo>
                    <a:pt x="19013" y="10"/>
                    <a:pt x="18954" y="1"/>
                    <a:pt x="18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6"/>
            <p:cNvSpPr/>
            <p:nvPr/>
          </p:nvSpPr>
          <p:spPr>
            <a:xfrm>
              <a:off x="3727318" y="2250999"/>
              <a:ext cx="79870" cy="56696"/>
            </a:xfrm>
            <a:custGeom>
              <a:avLst/>
              <a:gdLst/>
              <a:ahLst/>
              <a:cxnLst/>
              <a:rect l="l" t="t" r="r" b="b"/>
              <a:pathLst>
                <a:path w="1806" h="1282" extrusionOk="0">
                  <a:moveTo>
                    <a:pt x="824" y="0"/>
                  </a:moveTo>
                  <a:cubicBezTo>
                    <a:pt x="412" y="95"/>
                    <a:pt x="0" y="919"/>
                    <a:pt x="317" y="1204"/>
                  </a:cubicBezTo>
                  <a:cubicBezTo>
                    <a:pt x="372" y="1259"/>
                    <a:pt x="456" y="1282"/>
                    <a:pt x="557" y="1282"/>
                  </a:cubicBezTo>
                  <a:cubicBezTo>
                    <a:pt x="980" y="1282"/>
                    <a:pt x="1691" y="876"/>
                    <a:pt x="1742" y="697"/>
                  </a:cubicBezTo>
                  <a:cubicBezTo>
                    <a:pt x="1806" y="475"/>
                    <a:pt x="824" y="0"/>
                    <a:pt x="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6"/>
            <p:cNvSpPr/>
            <p:nvPr/>
          </p:nvSpPr>
          <p:spPr>
            <a:xfrm>
              <a:off x="3717501" y="2289386"/>
              <a:ext cx="83674" cy="116887"/>
            </a:xfrm>
            <a:custGeom>
              <a:avLst/>
              <a:gdLst/>
              <a:ahLst/>
              <a:cxnLst/>
              <a:rect l="l" t="t" r="r" b="b"/>
              <a:pathLst>
                <a:path w="1892" h="2643" extrusionOk="0">
                  <a:moveTo>
                    <a:pt x="712" y="1"/>
                  </a:moveTo>
                  <a:cubicBezTo>
                    <a:pt x="669" y="1"/>
                    <a:pt x="625" y="25"/>
                    <a:pt x="602" y="82"/>
                  </a:cubicBezTo>
                  <a:cubicBezTo>
                    <a:pt x="444" y="367"/>
                    <a:pt x="349" y="652"/>
                    <a:pt x="254" y="969"/>
                  </a:cubicBezTo>
                  <a:cubicBezTo>
                    <a:pt x="191" y="1254"/>
                    <a:pt x="1" y="1761"/>
                    <a:pt x="127" y="2046"/>
                  </a:cubicBezTo>
                  <a:cubicBezTo>
                    <a:pt x="343" y="2453"/>
                    <a:pt x="866" y="2643"/>
                    <a:pt x="1327" y="2643"/>
                  </a:cubicBezTo>
                  <a:cubicBezTo>
                    <a:pt x="1476" y="2643"/>
                    <a:pt x="1619" y="2623"/>
                    <a:pt x="1743" y="2584"/>
                  </a:cubicBezTo>
                  <a:cubicBezTo>
                    <a:pt x="1892" y="2554"/>
                    <a:pt x="1872" y="2328"/>
                    <a:pt x="1737" y="2328"/>
                  </a:cubicBezTo>
                  <a:cubicBezTo>
                    <a:pt x="1729" y="2328"/>
                    <a:pt x="1720" y="2329"/>
                    <a:pt x="1711" y="2331"/>
                  </a:cubicBezTo>
                  <a:cubicBezTo>
                    <a:pt x="1584" y="2384"/>
                    <a:pt x="1450" y="2408"/>
                    <a:pt x="1317" y="2408"/>
                  </a:cubicBezTo>
                  <a:cubicBezTo>
                    <a:pt x="1049" y="2408"/>
                    <a:pt x="782" y="2310"/>
                    <a:pt x="571" y="2141"/>
                  </a:cubicBezTo>
                  <a:cubicBezTo>
                    <a:pt x="349" y="1982"/>
                    <a:pt x="349" y="1887"/>
                    <a:pt x="381" y="1571"/>
                  </a:cubicBezTo>
                  <a:cubicBezTo>
                    <a:pt x="476" y="1096"/>
                    <a:pt x="602" y="621"/>
                    <a:pt x="824" y="177"/>
                  </a:cubicBezTo>
                  <a:cubicBezTo>
                    <a:pt x="865" y="76"/>
                    <a:pt x="789" y="1"/>
                    <a:pt x="7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6"/>
            <p:cNvSpPr/>
            <p:nvPr/>
          </p:nvSpPr>
          <p:spPr>
            <a:xfrm>
              <a:off x="4129272" y="3623407"/>
              <a:ext cx="904799" cy="825283"/>
            </a:xfrm>
            <a:custGeom>
              <a:avLst/>
              <a:gdLst/>
              <a:ahLst/>
              <a:cxnLst/>
              <a:rect l="l" t="t" r="r" b="b"/>
              <a:pathLst>
                <a:path w="20459" h="18661" extrusionOk="0">
                  <a:moveTo>
                    <a:pt x="12829" y="1"/>
                  </a:moveTo>
                  <a:cubicBezTo>
                    <a:pt x="11200" y="1"/>
                    <a:pt x="9439" y="771"/>
                    <a:pt x="7981" y="2853"/>
                  </a:cubicBezTo>
                  <a:cubicBezTo>
                    <a:pt x="5321" y="6685"/>
                    <a:pt x="6208" y="11720"/>
                    <a:pt x="6208" y="11720"/>
                  </a:cubicBezTo>
                  <a:cubicBezTo>
                    <a:pt x="6208" y="11720"/>
                    <a:pt x="665" y="12037"/>
                    <a:pt x="349" y="14951"/>
                  </a:cubicBezTo>
                  <a:cubicBezTo>
                    <a:pt x="0" y="17864"/>
                    <a:pt x="5416" y="18434"/>
                    <a:pt x="7854" y="18561"/>
                  </a:cubicBezTo>
                  <a:cubicBezTo>
                    <a:pt x="8476" y="18593"/>
                    <a:pt x="9346" y="18660"/>
                    <a:pt x="10329" y="18660"/>
                  </a:cubicBezTo>
                  <a:cubicBezTo>
                    <a:pt x="13203" y="18660"/>
                    <a:pt x="17040" y="18085"/>
                    <a:pt x="18432" y="14381"/>
                  </a:cubicBezTo>
                  <a:cubicBezTo>
                    <a:pt x="20459" y="9060"/>
                    <a:pt x="19762" y="4056"/>
                    <a:pt x="16342" y="1270"/>
                  </a:cubicBezTo>
                  <a:cubicBezTo>
                    <a:pt x="15425" y="525"/>
                    <a:pt x="14172" y="1"/>
                    <a:pt x="12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6"/>
            <p:cNvSpPr/>
            <p:nvPr/>
          </p:nvSpPr>
          <p:spPr>
            <a:xfrm>
              <a:off x="4882762" y="2689614"/>
              <a:ext cx="770842" cy="1503208"/>
            </a:xfrm>
            <a:custGeom>
              <a:avLst/>
              <a:gdLst/>
              <a:ahLst/>
              <a:cxnLst/>
              <a:rect l="l" t="t" r="r" b="b"/>
              <a:pathLst>
                <a:path w="17430" h="33990" extrusionOk="0">
                  <a:moveTo>
                    <a:pt x="7853" y="0"/>
                  </a:moveTo>
                  <a:cubicBezTo>
                    <a:pt x="6897" y="0"/>
                    <a:pt x="5793" y="602"/>
                    <a:pt x="4751" y="2116"/>
                  </a:cubicBezTo>
                  <a:cubicBezTo>
                    <a:pt x="1774" y="6455"/>
                    <a:pt x="10293" y="23303"/>
                    <a:pt x="8329" y="27357"/>
                  </a:cubicBezTo>
                  <a:cubicBezTo>
                    <a:pt x="6334" y="31410"/>
                    <a:pt x="0" y="31505"/>
                    <a:pt x="0" y="31505"/>
                  </a:cubicBezTo>
                  <a:lnTo>
                    <a:pt x="0" y="33849"/>
                  </a:lnTo>
                  <a:cubicBezTo>
                    <a:pt x="848" y="33944"/>
                    <a:pt x="1641" y="33989"/>
                    <a:pt x="2383" y="33989"/>
                  </a:cubicBezTo>
                  <a:cubicBezTo>
                    <a:pt x="17430" y="33989"/>
                    <a:pt x="11242" y="15246"/>
                    <a:pt x="9944" y="12409"/>
                  </a:cubicBezTo>
                  <a:cubicBezTo>
                    <a:pt x="8614" y="9432"/>
                    <a:pt x="9501" y="7152"/>
                    <a:pt x="10293" y="4333"/>
                  </a:cubicBezTo>
                  <a:cubicBezTo>
                    <a:pt x="10934" y="2140"/>
                    <a:pt x="9656" y="0"/>
                    <a:pt x="78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858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46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What is Entanglement?</a:t>
            </a:r>
            <a:endParaRPr dirty="0"/>
          </a:p>
        </p:txBody>
      </p:sp>
      <p:pic>
        <p:nvPicPr>
          <p:cNvPr id="11" name="Picture 10" descr="A cat silhouette with purple circles and text&#10;&#10;Description automatically generated">
            <a:extLst>
              <a:ext uri="{FF2B5EF4-FFF2-40B4-BE49-F238E27FC236}">
                <a16:creationId xmlns:a16="http://schemas.microsoft.com/office/drawing/2014/main" id="{294CD51F-A76A-0254-B710-09DC6C2B3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750" y="2129047"/>
            <a:ext cx="3059967" cy="1878615"/>
          </a:xfrm>
          <a:prstGeom prst="rect">
            <a:avLst/>
          </a:prstGeom>
        </p:spPr>
      </p:pic>
      <p:sp>
        <p:nvSpPr>
          <p:cNvPr id="2" name="Google Shape;307;p26">
            <a:extLst>
              <a:ext uri="{FF2B5EF4-FFF2-40B4-BE49-F238E27FC236}">
                <a16:creationId xmlns:a16="http://schemas.microsoft.com/office/drawing/2014/main" id="{E9B12DBD-9C78-951D-E82D-827209B4883D}"/>
              </a:ext>
            </a:extLst>
          </p:cNvPr>
          <p:cNvSpPr/>
          <p:nvPr/>
        </p:nvSpPr>
        <p:spPr>
          <a:xfrm>
            <a:off x="2885190" y="2875063"/>
            <a:ext cx="420600" cy="42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12" name="Picture 11" descr="A cat silhouette with purple circles and text&#10;&#10;Description automatically generated">
            <a:extLst>
              <a:ext uri="{FF2B5EF4-FFF2-40B4-BE49-F238E27FC236}">
                <a16:creationId xmlns:a16="http://schemas.microsoft.com/office/drawing/2014/main" id="{7421AFDB-8F22-94FB-EE6C-E89B4DBB5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823" y="2112794"/>
            <a:ext cx="3059967" cy="1878615"/>
          </a:xfrm>
          <a:prstGeom prst="rect">
            <a:avLst/>
          </a:prstGeom>
        </p:spPr>
      </p:pic>
      <p:sp>
        <p:nvSpPr>
          <p:cNvPr id="4" name="Google Shape;307;p26">
            <a:extLst>
              <a:ext uri="{FF2B5EF4-FFF2-40B4-BE49-F238E27FC236}">
                <a16:creationId xmlns:a16="http://schemas.microsoft.com/office/drawing/2014/main" id="{C6529C7D-9A54-9118-F292-AE323A2E2581}"/>
              </a:ext>
            </a:extLst>
          </p:cNvPr>
          <p:cNvSpPr/>
          <p:nvPr/>
        </p:nvSpPr>
        <p:spPr>
          <a:xfrm>
            <a:off x="6550741" y="2840507"/>
            <a:ext cx="420600" cy="423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91425" rIns="0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1373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t silhouette with purple circles and text&#10;&#10;Description automatically generated">
            <a:extLst>
              <a:ext uri="{FF2B5EF4-FFF2-40B4-BE49-F238E27FC236}">
                <a16:creationId xmlns:a16="http://schemas.microsoft.com/office/drawing/2014/main" id="{7AB54DDE-B517-F9DF-F6E0-CA170ED08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058" y="2234253"/>
            <a:ext cx="3085732" cy="1773409"/>
          </a:xfrm>
          <a:prstGeom prst="rect">
            <a:avLst/>
          </a:prstGeom>
        </p:spPr>
      </p:pic>
      <p:pic>
        <p:nvPicPr>
          <p:cNvPr id="5" name="Picture 4" descr="A cat silhouette with purple circles and text&#10;&#10;Description automatically generated">
            <a:extLst>
              <a:ext uri="{FF2B5EF4-FFF2-40B4-BE49-F238E27FC236}">
                <a16:creationId xmlns:a16="http://schemas.microsoft.com/office/drawing/2014/main" id="{2AFC54DD-8685-1769-B2FB-E1DAE7939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210" y="2234253"/>
            <a:ext cx="3085732" cy="1773409"/>
          </a:xfrm>
          <a:prstGeom prst="rect">
            <a:avLst/>
          </a:prstGeom>
        </p:spPr>
      </p:pic>
      <p:sp>
        <p:nvSpPr>
          <p:cNvPr id="1368" name="Google Shape;1368;p46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What is Entanglement?</a:t>
            </a:r>
            <a:endParaRPr dirty="0"/>
          </a:p>
        </p:txBody>
      </p:sp>
      <p:sp>
        <p:nvSpPr>
          <p:cNvPr id="2" name="Google Shape;307;p26">
            <a:extLst>
              <a:ext uri="{FF2B5EF4-FFF2-40B4-BE49-F238E27FC236}">
                <a16:creationId xmlns:a16="http://schemas.microsoft.com/office/drawing/2014/main" id="{E9B12DBD-9C78-951D-E82D-827209B4883D}"/>
              </a:ext>
            </a:extLst>
          </p:cNvPr>
          <p:cNvSpPr/>
          <p:nvPr/>
        </p:nvSpPr>
        <p:spPr>
          <a:xfrm>
            <a:off x="3077214" y="2829368"/>
            <a:ext cx="420600" cy="42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" name="Heart 6">
            <a:extLst>
              <a:ext uri="{FF2B5EF4-FFF2-40B4-BE49-F238E27FC236}">
                <a16:creationId xmlns:a16="http://schemas.microsoft.com/office/drawing/2014/main" id="{17FD6992-9425-8D2D-BC65-0B9688477F5F}"/>
              </a:ext>
            </a:extLst>
          </p:cNvPr>
          <p:cNvSpPr/>
          <p:nvPr/>
        </p:nvSpPr>
        <p:spPr>
          <a:xfrm>
            <a:off x="2007200" y="1135838"/>
            <a:ext cx="5212770" cy="3832529"/>
          </a:xfrm>
          <a:prstGeom prst="hear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307;p26">
            <a:extLst>
              <a:ext uri="{FF2B5EF4-FFF2-40B4-BE49-F238E27FC236}">
                <a16:creationId xmlns:a16="http://schemas.microsoft.com/office/drawing/2014/main" id="{C6529C7D-9A54-9118-F292-AE323A2E2581}"/>
              </a:ext>
            </a:extLst>
          </p:cNvPr>
          <p:cNvSpPr/>
          <p:nvPr/>
        </p:nvSpPr>
        <p:spPr>
          <a:xfrm>
            <a:off x="6550741" y="2840507"/>
            <a:ext cx="420600" cy="423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91425" rIns="0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31364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0E6C-F462-BBFE-6F6E-25B04401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7400"/>
            <a:ext cx="8225624" cy="755700"/>
          </a:xfrm>
        </p:spPr>
        <p:txBody>
          <a:bodyPr/>
          <a:lstStyle/>
          <a:p>
            <a:r>
              <a:rPr lang="en-US" dirty="0"/>
              <a:t>Example Entangled State(s)?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6CDF2E-02C0-0D35-EAE8-C16E7679ED6E}"/>
                  </a:ext>
                </a:extLst>
              </p:cNvPr>
              <p:cNvSpPr txBox="1"/>
              <p:nvPr/>
            </p:nvSpPr>
            <p:spPr>
              <a:xfrm>
                <a:off x="457200" y="3327264"/>
                <a:ext cx="3753018" cy="7629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6CDF2E-02C0-0D35-EAE8-C16E7679E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27264"/>
                <a:ext cx="3753018" cy="762966"/>
              </a:xfrm>
              <a:prstGeom prst="rect">
                <a:avLst/>
              </a:prstGeom>
              <a:blipFill>
                <a:blip r:embed="rId2"/>
                <a:stretch>
                  <a:fillRect l="-4392" t="-59016" b="-96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9EB6AE-9324-AFB9-1BA3-236932ACB940}"/>
                  </a:ext>
                </a:extLst>
              </p:cNvPr>
              <p:cNvSpPr txBox="1"/>
              <p:nvPr/>
            </p:nvSpPr>
            <p:spPr>
              <a:xfrm>
                <a:off x="3856382" y="1613157"/>
                <a:ext cx="5088835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9EB6AE-9324-AFB9-1BA3-236932ACB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382" y="1613157"/>
                <a:ext cx="5088835" cy="783804"/>
              </a:xfrm>
              <a:prstGeom prst="rect">
                <a:avLst/>
              </a:prstGeom>
              <a:blipFill>
                <a:blip r:embed="rId3"/>
                <a:stretch>
                  <a:fillRect l="-5970" t="-51613" r="-1244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307;p26">
            <a:extLst>
              <a:ext uri="{FF2B5EF4-FFF2-40B4-BE49-F238E27FC236}">
                <a16:creationId xmlns:a16="http://schemas.microsoft.com/office/drawing/2014/main" id="{456BBABA-8C64-2764-F79C-D7ABB6CA3F7F}"/>
              </a:ext>
            </a:extLst>
          </p:cNvPr>
          <p:cNvSpPr/>
          <p:nvPr/>
        </p:nvSpPr>
        <p:spPr>
          <a:xfrm>
            <a:off x="1769622" y="2018382"/>
            <a:ext cx="420600" cy="42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" name="Google Shape;307;p26">
            <a:extLst>
              <a:ext uri="{FF2B5EF4-FFF2-40B4-BE49-F238E27FC236}">
                <a16:creationId xmlns:a16="http://schemas.microsoft.com/office/drawing/2014/main" id="{99F0125A-CFA9-7400-9528-52E1849F820D}"/>
              </a:ext>
            </a:extLst>
          </p:cNvPr>
          <p:cNvSpPr/>
          <p:nvPr/>
        </p:nvSpPr>
        <p:spPr>
          <a:xfrm>
            <a:off x="2813002" y="2018382"/>
            <a:ext cx="420600" cy="423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91425" rIns="0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1944095E-4328-791D-C80C-62AFF05A56D0}"/>
              </a:ext>
            </a:extLst>
          </p:cNvPr>
          <p:cNvCxnSpPr>
            <a:stCxn id="3" idx="4"/>
          </p:cNvCxnSpPr>
          <p:nvPr/>
        </p:nvCxnSpPr>
        <p:spPr>
          <a:xfrm rot="16200000" flipH="1">
            <a:off x="1648596" y="2773308"/>
            <a:ext cx="1087602" cy="4249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9E69A159-A916-A632-51B0-F76868898600}"/>
              </a:ext>
            </a:extLst>
          </p:cNvPr>
          <p:cNvCxnSpPr>
            <a:stCxn id="5" idx="4"/>
          </p:cNvCxnSpPr>
          <p:nvPr/>
        </p:nvCxnSpPr>
        <p:spPr>
          <a:xfrm rot="5400000">
            <a:off x="2257154" y="2763436"/>
            <a:ext cx="1087602" cy="4446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0E6C-F462-BBFE-6F6E-25B04401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7400"/>
            <a:ext cx="8225624" cy="755700"/>
          </a:xfrm>
        </p:spPr>
        <p:txBody>
          <a:bodyPr/>
          <a:lstStyle/>
          <a:p>
            <a:r>
              <a:rPr lang="en-US" dirty="0"/>
              <a:t>Example Entangled State(s)?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6CDF2E-02C0-0D35-EAE8-C16E7679ED6E}"/>
                  </a:ext>
                </a:extLst>
              </p:cNvPr>
              <p:cNvSpPr txBox="1"/>
              <p:nvPr/>
            </p:nvSpPr>
            <p:spPr>
              <a:xfrm>
                <a:off x="457200" y="3327264"/>
                <a:ext cx="3753018" cy="7629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6CDF2E-02C0-0D35-EAE8-C16E7679E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27264"/>
                <a:ext cx="3753018" cy="762966"/>
              </a:xfrm>
              <a:prstGeom prst="rect">
                <a:avLst/>
              </a:prstGeom>
              <a:blipFill>
                <a:blip r:embed="rId2"/>
                <a:stretch>
                  <a:fillRect l="-4392" t="-59016" b="-96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9EB6AE-9324-AFB9-1BA3-236932ACB940}"/>
                  </a:ext>
                </a:extLst>
              </p:cNvPr>
              <p:cNvSpPr txBox="1"/>
              <p:nvPr/>
            </p:nvSpPr>
            <p:spPr>
              <a:xfrm>
                <a:off x="3856382" y="1613157"/>
                <a:ext cx="5088835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9EB6AE-9324-AFB9-1BA3-236932ACB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382" y="1613157"/>
                <a:ext cx="5088835" cy="783804"/>
              </a:xfrm>
              <a:prstGeom prst="rect">
                <a:avLst/>
              </a:prstGeom>
              <a:blipFill>
                <a:blip r:embed="rId3"/>
                <a:stretch>
                  <a:fillRect t="-51613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ultiply 2">
            <a:extLst>
              <a:ext uri="{FF2B5EF4-FFF2-40B4-BE49-F238E27FC236}">
                <a16:creationId xmlns:a16="http://schemas.microsoft.com/office/drawing/2014/main" id="{4F1C69E3-EBB3-9747-D07D-7FAFC1CB5403}"/>
              </a:ext>
            </a:extLst>
          </p:cNvPr>
          <p:cNvSpPr/>
          <p:nvPr/>
        </p:nvSpPr>
        <p:spPr>
          <a:xfrm>
            <a:off x="5390985" y="1045636"/>
            <a:ext cx="2186608" cy="2059388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CA4E46-6670-820C-03AB-3D193C0854E2}"/>
              </a:ext>
            </a:extLst>
          </p:cNvPr>
          <p:cNvSpPr/>
          <p:nvPr/>
        </p:nvSpPr>
        <p:spPr>
          <a:xfrm rot="2257201">
            <a:off x="4792160" y="3078732"/>
            <a:ext cx="310101" cy="11633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E68103-2295-C547-41E4-E9F8B6392C07}"/>
              </a:ext>
            </a:extLst>
          </p:cNvPr>
          <p:cNvSpPr/>
          <p:nvPr/>
        </p:nvSpPr>
        <p:spPr>
          <a:xfrm rot="2261676">
            <a:off x="4242008" y="3733667"/>
            <a:ext cx="636104" cy="321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0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C8DE89-BC01-0E83-5B66-34FF41944F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Experimentally ... don’t know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lots of copies!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C8DE89-BC01-0E83-5B66-34FF41944F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39" t="-152174" r="-2217" b="-1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diagram of a network&#10;&#10;Description automatically generated">
            <a:extLst>
              <a:ext uri="{FF2B5EF4-FFF2-40B4-BE49-F238E27FC236}">
                <a16:creationId xmlns:a16="http://schemas.microsoft.com/office/drawing/2014/main" id="{CEF6F708-ACA0-D2F3-F693-F2C0B9263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997" y="1499804"/>
            <a:ext cx="4118660" cy="27292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6B366C-C703-F7F2-6E77-502606EE27BA}"/>
                  </a:ext>
                </a:extLst>
              </p:cNvPr>
              <p:cNvSpPr txBox="1"/>
              <p:nvPr/>
            </p:nvSpPr>
            <p:spPr>
              <a:xfrm>
                <a:off x="3593592" y="2464028"/>
                <a:ext cx="3332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6B366C-C703-F7F2-6E77-502606EE2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592" y="2464028"/>
                <a:ext cx="333296" cy="215444"/>
              </a:xfrm>
              <a:prstGeom prst="rect">
                <a:avLst/>
              </a:prstGeom>
              <a:blipFill>
                <a:blip r:embed="rId4"/>
                <a:stretch>
                  <a:fillRect l="-14815" r="-7407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735756-3756-1580-5853-8C4F62424E32}"/>
                  </a:ext>
                </a:extLst>
              </p:cNvPr>
              <p:cNvSpPr txBox="1"/>
              <p:nvPr/>
            </p:nvSpPr>
            <p:spPr>
              <a:xfrm>
                <a:off x="4934712" y="3512540"/>
                <a:ext cx="3332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735756-3756-1580-5853-8C4F62424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712" y="3512540"/>
                <a:ext cx="333296" cy="215444"/>
              </a:xfrm>
              <a:prstGeom prst="rect">
                <a:avLst/>
              </a:prstGeom>
              <a:blipFill>
                <a:blip r:embed="rId5"/>
                <a:stretch>
                  <a:fillRect l="-11111" r="-11111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9EA62-77CC-FDBE-1719-96F49D90E668}"/>
                  </a:ext>
                </a:extLst>
              </p:cNvPr>
              <p:cNvSpPr txBox="1"/>
              <p:nvPr/>
            </p:nvSpPr>
            <p:spPr>
              <a:xfrm>
                <a:off x="4874816" y="2031212"/>
                <a:ext cx="3332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9EA62-77CC-FDBE-1719-96F49D90E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816" y="2031212"/>
                <a:ext cx="333296" cy="215444"/>
              </a:xfrm>
              <a:prstGeom prst="rect">
                <a:avLst/>
              </a:prstGeom>
              <a:blipFill>
                <a:blip r:embed="rId6"/>
                <a:stretch>
                  <a:fillRect l="-15385" r="-11538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Google Shape;307;p26">
            <a:extLst>
              <a:ext uri="{FF2B5EF4-FFF2-40B4-BE49-F238E27FC236}">
                <a16:creationId xmlns:a16="http://schemas.microsoft.com/office/drawing/2014/main" id="{5B154D9A-12C9-86FD-BC04-DB5BCC0F8E1D}"/>
              </a:ext>
            </a:extLst>
          </p:cNvPr>
          <p:cNvSpPr/>
          <p:nvPr/>
        </p:nvSpPr>
        <p:spPr>
          <a:xfrm>
            <a:off x="4332327" y="1499804"/>
            <a:ext cx="420600" cy="42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" name="Google Shape;307;p26">
            <a:extLst>
              <a:ext uri="{FF2B5EF4-FFF2-40B4-BE49-F238E27FC236}">
                <a16:creationId xmlns:a16="http://schemas.microsoft.com/office/drawing/2014/main" id="{997AD386-2A89-021F-AA05-3A07BDE241BC}"/>
              </a:ext>
            </a:extLst>
          </p:cNvPr>
          <p:cNvSpPr/>
          <p:nvPr/>
        </p:nvSpPr>
        <p:spPr>
          <a:xfrm>
            <a:off x="4332327" y="3805499"/>
            <a:ext cx="420600" cy="423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91425" rIns="0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3A4D0F-3C70-DE5E-9D0A-6E9350546FEA}"/>
                  </a:ext>
                </a:extLst>
              </p:cNvPr>
              <p:cNvSpPr txBox="1"/>
              <p:nvPr/>
            </p:nvSpPr>
            <p:spPr>
              <a:xfrm>
                <a:off x="5471425" y="1248082"/>
                <a:ext cx="30771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3A4D0F-3C70-DE5E-9D0A-6E9350546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425" y="1248082"/>
                <a:ext cx="307712" cy="215444"/>
              </a:xfrm>
              <a:prstGeom prst="rect">
                <a:avLst/>
              </a:prstGeom>
              <a:blipFill>
                <a:blip r:embed="rId7"/>
                <a:stretch>
                  <a:fillRect l="-100000" t="-161111" r="-76000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16F0E1-A013-E76F-B416-7CFE20D219C2}"/>
                  </a:ext>
                </a:extLst>
              </p:cNvPr>
              <p:cNvSpPr txBox="1"/>
              <p:nvPr/>
            </p:nvSpPr>
            <p:spPr>
              <a:xfrm>
                <a:off x="5471425" y="4265377"/>
                <a:ext cx="30771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16F0E1-A013-E76F-B416-7CFE20D21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425" y="4265377"/>
                <a:ext cx="307712" cy="215444"/>
              </a:xfrm>
              <a:prstGeom prst="rect">
                <a:avLst/>
              </a:prstGeom>
              <a:blipFill>
                <a:blip r:embed="rId8"/>
                <a:stretch>
                  <a:fillRect l="-100000" t="-170588" r="-76000" b="-27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164FC4-9F89-54D8-15CB-161DDE60767D}"/>
                  </a:ext>
                </a:extLst>
              </p:cNvPr>
              <p:cNvSpPr txBox="1"/>
              <p:nvPr/>
            </p:nvSpPr>
            <p:spPr>
              <a:xfrm>
                <a:off x="6491913" y="3349040"/>
                <a:ext cx="30771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164FC4-9F89-54D8-15CB-161DDE607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913" y="3349040"/>
                <a:ext cx="307712" cy="215444"/>
              </a:xfrm>
              <a:prstGeom prst="rect">
                <a:avLst/>
              </a:prstGeom>
              <a:blipFill>
                <a:blip r:embed="rId9"/>
                <a:stretch>
                  <a:fillRect l="-96000" t="-161111" r="-72000" b="-2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2E2B60-D758-44F1-2D9A-31BCDBFD0C20}"/>
                  </a:ext>
                </a:extLst>
              </p:cNvPr>
              <p:cNvSpPr txBox="1"/>
              <p:nvPr/>
            </p:nvSpPr>
            <p:spPr>
              <a:xfrm>
                <a:off x="6500279" y="2152900"/>
                <a:ext cx="30771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2E2B60-D758-44F1-2D9A-31BCDBFD0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279" y="2152900"/>
                <a:ext cx="307712" cy="215444"/>
              </a:xfrm>
              <a:prstGeom prst="rect">
                <a:avLst/>
              </a:prstGeom>
              <a:blipFill>
                <a:blip r:embed="rId10"/>
                <a:stretch>
                  <a:fillRect l="-88462" t="-161111" r="-69231" b="-2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32B7F974-9670-8E76-1E3B-BE8237EC9073}"/>
              </a:ext>
            </a:extLst>
          </p:cNvPr>
          <p:cNvSpPr/>
          <p:nvPr/>
        </p:nvSpPr>
        <p:spPr>
          <a:xfrm rot="20352851">
            <a:off x="5210823" y="2165345"/>
            <a:ext cx="226560" cy="578840"/>
          </a:xfrm>
          <a:prstGeom prst="curvedLeft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>
            <a:extLst>
              <a:ext uri="{FF2B5EF4-FFF2-40B4-BE49-F238E27FC236}">
                <a16:creationId xmlns:a16="http://schemas.microsoft.com/office/drawing/2014/main" id="{94637076-E8D9-1A9E-2C50-C289ADC3573A}"/>
              </a:ext>
            </a:extLst>
          </p:cNvPr>
          <p:cNvSpPr/>
          <p:nvPr/>
        </p:nvSpPr>
        <p:spPr>
          <a:xfrm rot="1384204">
            <a:off x="5254984" y="3067795"/>
            <a:ext cx="226560" cy="578840"/>
          </a:xfrm>
          <a:prstGeom prst="curvedLeft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014343"/>
      </p:ext>
    </p:extLst>
  </p:cSld>
  <p:clrMapOvr>
    <a:masterClrMapping/>
  </p:clrMapOvr>
</p:sld>
</file>

<file path=ppt/theme/theme1.xml><?xml version="1.0" encoding="utf-8"?>
<a:theme xmlns:a="http://schemas.openxmlformats.org/drawingml/2006/main" name="Quantum Physics Infographics by Slidesgo">
  <a:themeElements>
    <a:clrScheme name="Simple Light">
      <a:dk1>
        <a:srgbClr val="000000"/>
      </a:dk1>
      <a:lt1>
        <a:srgbClr val="FFFFFF"/>
      </a:lt1>
      <a:dk2>
        <a:srgbClr val="B366FF"/>
      </a:dk2>
      <a:lt2>
        <a:srgbClr val="6262F5"/>
      </a:lt2>
      <a:accent1>
        <a:srgbClr val="1EC9C9"/>
      </a:accent1>
      <a:accent2>
        <a:srgbClr val="66F261"/>
      </a:accent2>
      <a:accent3>
        <a:srgbClr val="FFD119"/>
      </a:accent3>
      <a:accent4>
        <a:srgbClr val="FF6C36"/>
      </a:accent4>
      <a:accent5>
        <a:srgbClr val="FF3B3B"/>
      </a:accent5>
      <a:accent6>
        <a:srgbClr val="D7E4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6587</TotalTime>
  <Words>924</Words>
  <Application>Microsoft Macintosh PowerPoint</Application>
  <PresentationFormat>On-screen Show (16:9)</PresentationFormat>
  <Paragraphs>197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Fira Sans Extra Condensed Medium</vt:lpstr>
      <vt:lpstr>Cambria Math</vt:lpstr>
      <vt:lpstr>Wingdings</vt:lpstr>
      <vt:lpstr>Fira Sans SemiBold</vt:lpstr>
      <vt:lpstr>Fira Sans Extra Condensed SemiBold</vt:lpstr>
      <vt:lpstr>Roboto</vt:lpstr>
      <vt:lpstr>Arial</vt:lpstr>
      <vt:lpstr>Quantum Physics Infographics by Slidesgo</vt:lpstr>
      <vt:lpstr>Defining a New Set of Optimal Entanglement Witnesses</vt:lpstr>
      <vt:lpstr>Why?</vt:lpstr>
      <vt:lpstr>Entanglement</vt:lpstr>
      <vt:lpstr>What is Entanglement?</vt:lpstr>
      <vt:lpstr>What is Entanglement?</vt:lpstr>
      <vt:lpstr>What is Entanglement?</vt:lpstr>
      <vt:lpstr>Example Entangled State(s)?</vt:lpstr>
      <vt:lpstr>Example Entangled State(s)?</vt:lpstr>
      <vt:lpstr>Experimentally ... don’t know |├ Ψ⟩┤, lots of copies!</vt:lpstr>
      <vt:lpstr>Experimentally ... </vt:lpstr>
      <vt:lpstr>Experimentally ... </vt:lpstr>
      <vt:lpstr>Experimentally ... </vt:lpstr>
      <vt:lpstr>Witness Operator</vt:lpstr>
      <vt:lpstr>Witness Operator</vt:lpstr>
      <vt:lpstr>Witness Operator</vt:lpstr>
      <vt:lpstr>Witness Operator</vt:lpstr>
      <vt:lpstr>Witness Operator</vt:lpstr>
      <vt:lpstr>Two-Stage Witnessing</vt:lpstr>
      <vt:lpstr>Two-Stage Process</vt:lpstr>
      <vt:lpstr>Two-Stage Process</vt:lpstr>
      <vt:lpstr>Two-Stage Process</vt:lpstr>
      <vt:lpstr>We can make entangled states that aren’t witnessed by W’ or W operators! </vt:lpstr>
      <vt:lpstr>We can make entangled states that aren’t witnessed by W’or W operators! </vt:lpstr>
      <vt:lpstr>My Research</vt:lpstr>
      <vt:lpstr>Can we add entanglement witnesses to our two-step process to get optimal entanglement witnessing? </vt:lpstr>
      <vt:lpstr>Solutions … </vt:lpstr>
      <vt:lpstr>Solutions … </vt:lpstr>
      <vt:lpstr>Solutions … </vt:lpstr>
      <vt:lpstr>Acknowledgements</vt:lpstr>
      <vt:lpstr>References</vt:lpstr>
      <vt:lpstr>Density Matrix</vt:lpstr>
      <vt:lpstr>Solutions 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Physics Infographics</dc:title>
  <cp:lastModifiedBy>Arianna Meinking</cp:lastModifiedBy>
  <cp:revision>32</cp:revision>
  <dcterms:modified xsi:type="dcterms:W3CDTF">2023-10-31T23:34:30Z</dcterms:modified>
</cp:coreProperties>
</file>