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5" r:id="rId1"/>
  </p:sldMasterIdLst>
  <p:notesMasterIdLst>
    <p:notesMasterId r:id="rId35"/>
  </p:notesMasterIdLst>
  <p:sldIdLst>
    <p:sldId id="256" r:id="rId2"/>
    <p:sldId id="301" r:id="rId3"/>
    <p:sldId id="304" r:id="rId4"/>
    <p:sldId id="272" r:id="rId5"/>
    <p:sldId id="325" r:id="rId6"/>
    <p:sldId id="326" r:id="rId7"/>
    <p:sldId id="275" r:id="rId8"/>
    <p:sldId id="276" r:id="rId9"/>
    <p:sldId id="277" r:id="rId10"/>
    <p:sldId id="278" r:id="rId11"/>
    <p:sldId id="279" r:id="rId12"/>
    <p:sldId id="315" r:id="rId13"/>
    <p:sldId id="328" r:id="rId14"/>
    <p:sldId id="329" r:id="rId15"/>
    <p:sldId id="327" r:id="rId16"/>
    <p:sldId id="330" r:id="rId17"/>
    <p:sldId id="293" r:id="rId18"/>
    <p:sldId id="308" r:id="rId19"/>
    <p:sldId id="313" r:id="rId20"/>
    <p:sldId id="307" r:id="rId21"/>
    <p:sldId id="309" r:id="rId22"/>
    <p:sldId id="331" r:id="rId23"/>
    <p:sldId id="332" r:id="rId24"/>
    <p:sldId id="333" r:id="rId25"/>
    <p:sldId id="295" r:id="rId26"/>
    <p:sldId id="321" r:id="rId27"/>
    <p:sldId id="297" r:id="rId28"/>
    <p:sldId id="334" r:id="rId29"/>
    <p:sldId id="319" r:id="rId30"/>
    <p:sldId id="320" r:id="rId31"/>
    <p:sldId id="322" r:id="rId32"/>
    <p:sldId id="323" r:id="rId33"/>
    <p:sldId id="302"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eresa Lynn" initials="" lastIdx="3" clrIdx="0"/>
  <p:cmAuthor id="1" name="Arianna M" initials=""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3E7CC"/>
    <a:srgbClr val="FF0073"/>
    <a:srgbClr val="FFC7DA"/>
    <a:srgbClr val="7030A0"/>
    <a:srgbClr val="B898D0"/>
    <a:srgbClr val="E1F3E5"/>
    <a:srgbClr val="FFD8E5"/>
    <a:srgbClr val="F3ECF6"/>
    <a:srgbClr val="D6C2E4"/>
    <a:srgbClr val="D3B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31"/>
    <p:restoredTop sz="78231"/>
  </p:normalViewPr>
  <p:slideViewPr>
    <p:cSldViewPr snapToGrid="0">
      <p:cViewPr>
        <p:scale>
          <a:sx n="130" d="100"/>
          <a:sy n="130" d="100"/>
        </p:scale>
        <p:origin x="1160" y="208"/>
      </p:cViewPr>
      <p:guideLst>
        <p:guide orient="horz" pos="1620"/>
        <p:guide pos="2880"/>
      </p:guideLst>
    </p:cSldViewPr>
  </p:slideViewPr>
  <p:notesTextViewPr>
    <p:cViewPr>
      <p:scale>
        <a:sx n="95" d="100"/>
        <a:sy n="9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Hi all, I’m Arianna </a:t>
            </a:r>
            <a:r>
              <a:rPr lang="en-US" sz="1800" b="0" i="0" u="none" strike="noStrike" dirty="0" err="1">
                <a:solidFill>
                  <a:srgbClr val="000000"/>
                </a:solidFill>
                <a:effectLst/>
                <a:latin typeface="Arial" panose="020B0604020202020204" pitchFamily="34" charset="0"/>
              </a:rPr>
              <a:t>Meinking</a:t>
            </a:r>
            <a:r>
              <a:rPr lang="en-US" sz="1800" b="0" i="0" u="none" strike="noStrike" dirty="0">
                <a:solidFill>
                  <a:srgbClr val="000000"/>
                </a:solidFill>
                <a:effectLst/>
                <a:latin typeface="Arial" panose="020B0604020202020204" pitchFamily="34" charset="0"/>
              </a:rPr>
              <a:t>, with the Quantum Optics Group at Harvey Mudd College. Today, I want to talk to you about measuring entanglement - specifically using a technique called ‘entanglement witnessing’.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Our group wanted to see if we could improve upon this method by adding just a few more measurements. The Quantum Optics group introduced what we call the W’ subgroups. These are witnesses very similar to </a:t>
            </a:r>
            <a:r>
              <a:rPr lang="en-US" sz="1800" b="0" i="0" u="none" strike="noStrike" dirty="0" err="1">
                <a:solidFill>
                  <a:srgbClr val="000000"/>
                </a:solidFill>
                <a:effectLst/>
                <a:latin typeface="Arial" panose="020B0604020202020204" pitchFamily="34" charset="0"/>
              </a:rPr>
              <a:t>Riccardi’s</a:t>
            </a:r>
            <a:r>
              <a:rPr lang="en-US" sz="1800" b="0" i="0" u="none" strike="noStrike" dirty="0">
                <a:solidFill>
                  <a:srgbClr val="000000"/>
                </a:solidFill>
                <a:effectLst/>
                <a:latin typeface="Arial" panose="020B0604020202020204" pitchFamily="34" charset="0"/>
              </a:rPr>
              <a:t> set. They are all optimal decomposable witnesses, defined by the same outer product and partial transpose. However, our lab decided to allow for cross-correlation in our </a:t>
            </a:r>
            <a:r>
              <a:rPr lang="en-US" sz="1800" b="0" i="0" u="none" strike="noStrike" dirty="0" err="1">
                <a:solidFill>
                  <a:srgbClr val="000000"/>
                </a:solidFill>
                <a:effectLst/>
                <a:latin typeface="Arial" panose="020B0604020202020204" pitchFamily="34" charset="0"/>
              </a:rPr>
              <a:t>pauli</a:t>
            </a:r>
            <a:r>
              <a:rPr lang="en-US" sz="1800" b="0" i="0" u="none" strike="noStrike" dirty="0">
                <a:solidFill>
                  <a:srgbClr val="000000"/>
                </a:solidFill>
                <a:effectLst/>
                <a:latin typeface="Arial" panose="020B0604020202020204" pitchFamily="34" charset="0"/>
              </a:rPr>
              <a:t> matrix considerations. Looking at this chart, W’s make use of the other 6 measurements. One may ask, wasn’t the point of this project to avoid doing a full quantum tomography? That perception is totally right. The W and all the W’s make a full quantum tomography - a spanning basis. Rather than do all the measurements included in these sets, we pick subsets of the W’ to do, after doing our W measurements. Those subgroups look like this - each color matches one subgroup. </a:t>
            </a:r>
            <a:endParaRPr lang="en-US" dirty="0"/>
          </a:p>
        </p:txBody>
      </p:sp>
    </p:spTree>
    <p:extLst>
      <p:ext uri="{BB962C8B-B14F-4D97-AF65-F5344CB8AC3E}">
        <p14:creationId xmlns:p14="http://schemas.microsoft.com/office/powerpoint/2010/main" val="3584772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Altogether, the process for finding out entanglement looks something like this. We start by doing all the measurements required for the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If those expectation values are negative, we stop, cheer, and say hurrah to the sky because we’ve witnessed entanglement. If not, we don’t despair. We train a neural network on the outputs of our original W measurements. We then let the neural network pick which of the three W’ subgroups we should use, and we do those measurements. If our W’ subgroup has any witness with a negative expectation value, we cheer and sing hurrah. Otherwise, if our W’ AND or W expectation values are all positive, we conclude that we did not detect entanglement. Of course, as we’ve learned, this doesn’t mean the state is not entangled. We have just missed it. So after all that, rather than do a full quantum tomography, we have done 5/9 measurements required for a full sweep. Now the question is, how well did we do? </a:t>
            </a:r>
            <a:br>
              <a:rPr lang="en-US" dirty="0"/>
            </a:br>
            <a:br>
              <a:rPr lang="en-US" dirty="0"/>
            </a:br>
            <a:endParaRPr lang="en-US" dirty="0"/>
          </a:p>
        </p:txBody>
      </p:sp>
    </p:spTree>
    <p:extLst>
      <p:ext uri="{BB962C8B-B14F-4D97-AF65-F5344CB8AC3E}">
        <p14:creationId xmlns:p14="http://schemas.microsoft.com/office/powerpoint/2010/main" val="2985261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Altogether, the process for finding out entanglement looks something like this. We start by doing all the measurements required for the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If those expectation values are negative, we stop, cheer, and say hurrah to the sky because we’ve witnessed entanglement. If not, we don’t despair. We train a neural network on the outputs of our original W measurements. We then let the neural network pick which of the three W’ subgroups we should use, and we do those measurements. If our W’ subgroup has any witness with a negative expectation value, we cheer and sing hurrah. Otherwise, if our W’ AND or W expectation values are all positive, we conclude that we did not detect entanglement. Of course, as we’ve learned, this doesn’t mean the state is not entangled. We have just missed it. So after all that, rather than do a full quantum tomography, we have done 5/9 measurements required for a full sweep. Now the question is, how well did we do? </a:t>
            </a:r>
            <a:br>
              <a:rPr lang="en-US" dirty="0"/>
            </a:br>
            <a:br>
              <a:rPr lang="en-US" dirty="0"/>
            </a:br>
            <a:endParaRPr lang="en-US" dirty="0"/>
          </a:p>
        </p:txBody>
      </p:sp>
    </p:spTree>
    <p:extLst>
      <p:ext uri="{BB962C8B-B14F-4D97-AF65-F5344CB8AC3E}">
        <p14:creationId xmlns:p14="http://schemas.microsoft.com/office/powerpoint/2010/main" val="4271994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Altogether, the process for finding out entanglement looks something like this. We start by doing all the measurements required for the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If those expectation values are negative, we stop, cheer, and say hurrah to the sky because we’ve witnessed entanglement. If not, we don’t despair. We train a neural network on the outputs of our original W measurements. We then let the neural network pick which of the three W’ subgroups we should use, and we do those measurements. If our W’ subgroup has any witness with a negative expectation value, we cheer and sing hurrah. Otherwise, if our W’ AND or W expectation values are all positive, we conclude that we did not detect entanglement. Of course, as we’ve learned, this doesn’t mean the state is not entangled. We have just missed it. So after all that, rather than do a full quantum tomography, we have done 5/9 measurements required for a full sweep. Now the question is, how well did we do? </a:t>
            </a:r>
            <a:br>
              <a:rPr lang="en-US" dirty="0"/>
            </a:br>
            <a:br>
              <a:rPr lang="en-US" dirty="0"/>
            </a:br>
            <a:endParaRPr lang="en-US" dirty="0"/>
          </a:p>
        </p:txBody>
      </p:sp>
    </p:spTree>
    <p:extLst>
      <p:ext uri="{BB962C8B-B14F-4D97-AF65-F5344CB8AC3E}">
        <p14:creationId xmlns:p14="http://schemas.microsoft.com/office/powerpoint/2010/main" val="2748330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Altogether, the process for finding out entanglement looks something like this. We start by doing all the measurements required for the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If those expectation values are negative, we stop, cheer, and say hurrah to the sky because we’ve witnessed entanglement. If not, we don’t despair. We train a neural network on the outputs of our original W measurements. We then let the neural network pick which of the three W’ subgroups we should use, and we do those measurements. If our W’ subgroup has any witness with a negative expectation value, we cheer and sing hurrah. Otherwise, if our W’ AND or W expectation values are all positive, we conclude that we did not detect entanglement. Of course, as we’ve learned, this doesn’t mean the state is not entangled. We have just missed it. So after all that, rather than do a full quantum tomography, we have done 5/9 measurements required for a full sweep. Now the question is, how well did we do? </a:t>
            </a:r>
            <a:br>
              <a:rPr lang="en-US" dirty="0"/>
            </a:br>
            <a:br>
              <a:rPr lang="en-US" dirty="0"/>
            </a:br>
            <a:endParaRPr lang="en-US" dirty="0"/>
          </a:p>
        </p:txBody>
      </p:sp>
    </p:spTree>
    <p:extLst>
      <p:ext uri="{BB962C8B-B14F-4D97-AF65-F5344CB8AC3E}">
        <p14:creationId xmlns:p14="http://schemas.microsoft.com/office/powerpoint/2010/main" val="1395531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Altogether, the process for finding out entanglement looks something like this. We start by doing all the measurements required for the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If those expectation values are negative, we stop, cheer, and say hurrah to the sky because we’ve witnessed entanglement. If not, we don’t despair. We train a neural network on the outputs of our original W measurements. We then let the neural network pick which of the three W’ subgroups we should use, and we do those measurements. If our W’ subgroup has any witness with a negative expectation value, we cheer and sing hurrah. Otherwise, if our W’ AND or W expectation values are all positive, we conclude that we did not detect entanglement. Of course, as we’ve learned, this doesn’t mean the state is not entangled. We have just missed it. So after all that, rather than do a full quantum tomography, we have done 5/9 measurements required for a full sweep. Now the question is, how well did we do? </a:t>
            </a:r>
            <a:br>
              <a:rPr lang="en-US" dirty="0"/>
            </a:br>
            <a:br>
              <a:rPr lang="en-US" dirty="0"/>
            </a:br>
            <a:endParaRPr lang="en-US" dirty="0"/>
          </a:p>
        </p:txBody>
      </p:sp>
    </p:spTree>
    <p:extLst>
      <p:ext uri="{BB962C8B-B14F-4D97-AF65-F5344CB8AC3E}">
        <p14:creationId xmlns:p14="http://schemas.microsoft.com/office/powerpoint/2010/main" val="2400089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Well, the two-step process turns out to work well. Let’s look at the rightmost plot first. This plot tells us, of the states that are entangled but missed by W, how well the W’s do. For both of these plots, we generated random entangled states in the method laid out by the </a:t>
            </a:r>
            <a:r>
              <a:rPr lang="en-US" sz="1800" b="0" i="0" u="none" strike="noStrike" dirty="0" err="1">
                <a:solidFill>
                  <a:srgbClr val="000000"/>
                </a:solidFill>
                <a:effectLst/>
                <a:latin typeface="Arial" panose="020B0604020202020204" pitchFamily="34" charset="0"/>
              </a:rPr>
              <a:t>Roik</a:t>
            </a:r>
            <a:r>
              <a:rPr lang="en-US" sz="1800" b="0" i="0" u="none" strike="noStrike" dirty="0">
                <a:solidFill>
                  <a:srgbClr val="000000"/>
                </a:solidFill>
                <a:effectLst/>
                <a:latin typeface="Arial" panose="020B0604020202020204" pitchFamily="34" charset="0"/>
              </a:rPr>
              <a:t> paper I mentioned earlier. We’ve plotted our results as a function of concurrence. As such, lets focus on the leftmost part of the plot: we want to know right when we see any entanglement at all. we can see the line for the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 missing 67% of undetected states at the threshold where we have some entanglement. . That bottom purple-</a:t>
            </a:r>
            <a:r>
              <a:rPr lang="en-US" sz="1800" b="0" i="0" u="none" strike="noStrike" dirty="0" err="1">
                <a:solidFill>
                  <a:srgbClr val="000000"/>
                </a:solidFill>
                <a:effectLst/>
                <a:latin typeface="Arial" panose="020B0604020202020204" pitchFamily="34" charset="0"/>
              </a:rPr>
              <a:t>ish</a:t>
            </a:r>
            <a:r>
              <a:rPr lang="en-US" sz="1800" b="0" i="0" u="none" strike="noStrike" dirty="0">
                <a:solidFill>
                  <a:srgbClr val="000000"/>
                </a:solidFill>
                <a:effectLst/>
                <a:latin typeface="Arial" panose="020B0604020202020204" pitchFamily="34" charset="0"/>
              </a:rPr>
              <a:t> line is sort of the ‘best we can do’ with our W’s: that is, it tells us, if we could magically pick the correct subgroup every time, how well would we detect entanglement? You can see that, even with an all-knowing W’ picker, we still don’t see all the states. In fact, we miss about a fifth of them. Now let’s unpack each of these lower lines. This little clump of 3 lines shows the success of our entanglement detection in our three different picking methods. You can see that, again, the 5 layer neural network does the best - missing just under 30% of the randomly generated states. Altogether this result is promising. If we do only 5/9 measurements, we see about ⅔ of entangled states. Still, that bottom purple line is worrying. It suggests that our approach is missing a piece: even if we had the best neural network on the planet, we could not detect more entangled states. This suggests that there is some more optimal way to allocate our measurements, or that we might be able to do just one or two more measurements and get a lot more information. Our new mission: lower the purple line.</a:t>
            </a:r>
            <a:br>
              <a:rPr lang="en-US" sz="1800" dirty="0"/>
            </a:br>
            <a:br>
              <a:rPr lang="en-US" sz="1800" dirty="0"/>
            </a:br>
            <a:endParaRPr lang="en-US" sz="1800" dirty="0"/>
          </a:p>
        </p:txBody>
      </p:sp>
    </p:spTree>
    <p:extLst>
      <p:ext uri="{BB962C8B-B14F-4D97-AF65-F5344CB8AC3E}">
        <p14:creationId xmlns:p14="http://schemas.microsoft.com/office/powerpoint/2010/main" val="3760577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Well, the two-step process turns out to work well. Let’s look at the rightmost plot first. This plot tells us, of the states that are entangled but missed by W, how well the W’s do. For both of these plots, we generated random entangled states in the method laid out by the </a:t>
            </a:r>
            <a:r>
              <a:rPr lang="en-US" sz="1800" b="0" i="0" u="none" strike="noStrike" dirty="0" err="1">
                <a:solidFill>
                  <a:srgbClr val="000000"/>
                </a:solidFill>
                <a:effectLst/>
                <a:latin typeface="Arial" panose="020B0604020202020204" pitchFamily="34" charset="0"/>
              </a:rPr>
              <a:t>Roik</a:t>
            </a:r>
            <a:r>
              <a:rPr lang="en-US" sz="1800" b="0" i="0" u="none" strike="noStrike" dirty="0">
                <a:solidFill>
                  <a:srgbClr val="000000"/>
                </a:solidFill>
                <a:effectLst/>
                <a:latin typeface="Arial" panose="020B0604020202020204" pitchFamily="34" charset="0"/>
              </a:rPr>
              <a:t> paper I mentioned earlier. We’ve plotted our results as a function of concurrence. As such, lets focus on the leftmost part of the plot: we want to know right when we see any entanglement at all. we can see the line for the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 missing 67% of undetected states at the threshold where we have some entanglement. . That bottom purple-</a:t>
            </a:r>
            <a:r>
              <a:rPr lang="en-US" sz="1800" b="0" i="0" u="none" strike="noStrike" dirty="0" err="1">
                <a:solidFill>
                  <a:srgbClr val="000000"/>
                </a:solidFill>
                <a:effectLst/>
                <a:latin typeface="Arial" panose="020B0604020202020204" pitchFamily="34" charset="0"/>
              </a:rPr>
              <a:t>ish</a:t>
            </a:r>
            <a:r>
              <a:rPr lang="en-US" sz="1800" b="0" i="0" u="none" strike="noStrike" dirty="0">
                <a:solidFill>
                  <a:srgbClr val="000000"/>
                </a:solidFill>
                <a:effectLst/>
                <a:latin typeface="Arial" panose="020B0604020202020204" pitchFamily="34" charset="0"/>
              </a:rPr>
              <a:t> line is sort of the ‘best we can do’ with our W’s: that is, it tells us, if we could magically pick the correct subgroup every time, how well would we detect entanglement? You can see that, even with an all-knowing W’ picker, we still don’t see all the states. In fact, we miss about a fifth of them. Now let’s unpack each of these lower lines. This little clump of 3 lines shows the success of our entanglement detection in our three different picking methods. You can see that, again, the 5 layer neural network does the best - missing just under 30% of the randomly generated states. Altogether this result is promising. If we do only 5/9 measurements, we see about ⅔ of entangled states. Still, that bottom purple line is worrying. It suggests that our approach is missing a piece: even if we had the best neural network on the planet, we could not detect more entangled states. This suggests that there is some more optimal way to allocate our measurements, or that we might be able to do just one or two more measurements and get a lot more information. Our new mission: lower the purple line.</a:t>
            </a:r>
            <a:br>
              <a:rPr lang="en-US" sz="1800" dirty="0"/>
            </a:br>
            <a:br>
              <a:rPr lang="en-US" sz="1800" dirty="0"/>
            </a:br>
            <a:endParaRPr lang="en-US" sz="1800" dirty="0"/>
          </a:p>
        </p:txBody>
      </p:sp>
    </p:spTree>
    <p:extLst>
      <p:ext uri="{BB962C8B-B14F-4D97-AF65-F5344CB8AC3E}">
        <p14:creationId xmlns:p14="http://schemas.microsoft.com/office/powerpoint/2010/main" val="3040067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Well, the two-step process turns out to work well. Let’s look at the rightmost plot first. This plot tells us, of the states that are entangled but missed by W, how well the W’s do. For both of these plots, we generated random entangled states in the method laid out by the </a:t>
            </a:r>
            <a:r>
              <a:rPr lang="en-US" sz="1800" b="0" i="0" u="none" strike="noStrike" dirty="0" err="1">
                <a:solidFill>
                  <a:srgbClr val="000000"/>
                </a:solidFill>
                <a:effectLst/>
                <a:latin typeface="Arial" panose="020B0604020202020204" pitchFamily="34" charset="0"/>
              </a:rPr>
              <a:t>Roik</a:t>
            </a:r>
            <a:r>
              <a:rPr lang="en-US" sz="1800" b="0" i="0" u="none" strike="noStrike" dirty="0">
                <a:solidFill>
                  <a:srgbClr val="000000"/>
                </a:solidFill>
                <a:effectLst/>
                <a:latin typeface="Arial" panose="020B0604020202020204" pitchFamily="34" charset="0"/>
              </a:rPr>
              <a:t> paper I mentioned earlier. We’ve plotted our results as a function of concurrence. As such, lets focus on the leftmost part of the plot: we want to know right when we see any entanglement at all. we can see the line for the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 missing 67% of undetected states at the threshold where we have some entanglement. . That bottom purple-</a:t>
            </a:r>
            <a:r>
              <a:rPr lang="en-US" sz="1800" b="0" i="0" u="none" strike="noStrike" dirty="0" err="1">
                <a:solidFill>
                  <a:srgbClr val="000000"/>
                </a:solidFill>
                <a:effectLst/>
                <a:latin typeface="Arial" panose="020B0604020202020204" pitchFamily="34" charset="0"/>
              </a:rPr>
              <a:t>ish</a:t>
            </a:r>
            <a:r>
              <a:rPr lang="en-US" sz="1800" b="0" i="0" u="none" strike="noStrike" dirty="0">
                <a:solidFill>
                  <a:srgbClr val="000000"/>
                </a:solidFill>
                <a:effectLst/>
                <a:latin typeface="Arial" panose="020B0604020202020204" pitchFamily="34" charset="0"/>
              </a:rPr>
              <a:t> line is sort of the ‘best we can do’ with our W’s: that is, it tells us, if we could magically pick the correct subgroup every time, how well would we detect entanglement? You can see that, even with an all-knowing W’ picker, we still don’t see all the states. In fact, we miss about a fifth of them. Now let’s unpack each of these lower lines. This little clump of 3 lines shows the success of our entanglement detection in our three different picking methods. You can see that, again, the 5 layer neural network does the best - missing just under 30% of the randomly generated states. Altogether this result is promising. If we do only 5/9 measurements, we see about ⅔ of entangled states. Still, that bottom purple line is worrying. It suggests that our approach is missing a piece: even if we had the best neural network on the planet, we could not detect more entangled states. This suggests that there is some more optimal way to allocate our measurements, or that we might be able to do just one or two more measurements and get a lot more information. Our new mission: lower the purple line.</a:t>
            </a:r>
            <a:br>
              <a:rPr lang="en-US" sz="1800" dirty="0"/>
            </a:br>
            <a:br>
              <a:rPr lang="en-US" sz="1800" dirty="0"/>
            </a:br>
            <a:endParaRPr lang="en-US" sz="1800" dirty="0"/>
          </a:p>
        </p:txBody>
      </p:sp>
    </p:spTree>
    <p:extLst>
      <p:ext uri="{BB962C8B-B14F-4D97-AF65-F5344CB8AC3E}">
        <p14:creationId xmlns:p14="http://schemas.microsoft.com/office/powerpoint/2010/main" val="1325236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Well, the two-step process turns out to work well. Let’s look at the rightmost plot first. This plot tells us, of the states that are entangled but missed by W, how well the W’s do. For both of these plots, we generated random entangled states in the method laid out by the </a:t>
            </a:r>
            <a:r>
              <a:rPr lang="en-US" sz="1800" b="0" i="0" u="none" strike="noStrike" dirty="0" err="1">
                <a:solidFill>
                  <a:srgbClr val="000000"/>
                </a:solidFill>
                <a:effectLst/>
                <a:latin typeface="Arial" panose="020B0604020202020204" pitchFamily="34" charset="0"/>
              </a:rPr>
              <a:t>Roik</a:t>
            </a:r>
            <a:r>
              <a:rPr lang="en-US" sz="1800" b="0" i="0" u="none" strike="noStrike" dirty="0">
                <a:solidFill>
                  <a:srgbClr val="000000"/>
                </a:solidFill>
                <a:effectLst/>
                <a:latin typeface="Arial" panose="020B0604020202020204" pitchFamily="34" charset="0"/>
              </a:rPr>
              <a:t> paper I mentioned earlier. We’ve plotted our results as a function of concurrence. As such, lets focus on the leftmost part of the plot: we want to know right when we see any entanglement at all. we can see the line for the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 missing 67% of undetected states at the threshold where we have some entanglement. . That bottom purple-</a:t>
            </a:r>
            <a:r>
              <a:rPr lang="en-US" sz="1800" b="0" i="0" u="none" strike="noStrike" dirty="0" err="1">
                <a:solidFill>
                  <a:srgbClr val="000000"/>
                </a:solidFill>
                <a:effectLst/>
                <a:latin typeface="Arial" panose="020B0604020202020204" pitchFamily="34" charset="0"/>
              </a:rPr>
              <a:t>ish</a:t>
            </a:r>
            <a:r>
              <a:rPr lang="en-US" sz="1800" b="0" i="0" u="none" strike="noStrike" dirty="0">
                <a:solidFill>
                  <a:srgbClr val="000000"/>
                </a:solidFill>
                <a:effectLst/>
                <a:latin typeface="Arial" panose="020B0604020202020204" pitchFamily="34" charset="0"/>
              </a:rPr>
              <a:t> line is sort of the ‘best we can do’ with our W’s: that is, it tells us, if we could magically pick the correct subgroup every time, how well would we detect entanglement? You can see that, even with an all-knowing W’ picker, we still don’t see all the states. In fact, we miss about a fifth of them. Now let’s unpack each of these lower lines. This little clump of 3 lines shows the success of our entanglement detection in our three different picking methods. You can see that, again, the 5 layer neural network does the best - missing just under 30% of the randomly generated states. Altogether this result is promising. If we do only 5/9 measurements, we see about ⅔ of entangled states. Still, that bottom purple line is worrying. It suggests that our approach is missing a piece: even if we had the best neural network on the planet, we could not detect more entangled states. This suggests that there is some more optimal way to allocate our measurements, or that we might be able to do just one or two more measurements and get a lot more information. Our new mission: lower the purple line.</a:t>
            </a:r>
            <a:br>
              <a:rPr lang="en-US" sz="1800" dirty="0"/>
            </a:br>
            <a:br>
              <a:rPr lang="en-US" sz="1800" dirty="0"/>
            </a:br>
            <a:endParaRPr lang="en-US" sz="1800" dirty="0"/>
          </a:p>
        </p:txBody>
      </p:sp>
    </p:spTree>
    <p:extLst>
      <p:ext uri="{BB962C8B-B14F-4D97-AF65-F5344CB8AC3E}">
        <p14:creationId xmlns:p14="http://schemas.microsoft.com/office/powerpoint/2010/main" val="930398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Before I end, I would like to say a thank you to my amazing teammates, and the Quantum Optics crew of past years. Thank you to </a:t>
            </a:r>
            <a:r>
              <a:rPr lang="en-US" sz="1800" b="0" i="0" u="none" strike="noStrike" dirty="0" err="1">
                <a:solidFill>
                  <a:srgbClr val="000000"/>
                </a:solidFill>
                <a:effectLst/>
                <a:latin typeface="Arial" panose="020B0604020202020204" pitchFamily="34" charset="0"/>
              </a:rPr>
              <a:t>Eritas</a:t>
            </a:r>
            <a:r>
              <a:rPr lang="en-US" sz="1800" b="0" i="0" u="none" strike="noStrike" dirty="0">
                <a:solidFill>
                  <a:srgbClr val="000000"/>
                </a:solidFill>
                <a:effectLst/>
                <a:latin typeface="Arial" panose="020B0604020202020204" pitchFamily="34" charset="0"/>
              </a:rPr>
              <a:t> and Becca for formulating the W’ groups, and then you Oscar for making the two-step process possible. I would like to thank Paco for being such a lovely teammate despite the tests of the W”. I would like to thank Prof Lynn for providing a welcoming lab environment, mentorship, and making all of this research possible with her fantastic ideas. Are there any questions?</a:t>
            </a:r>
            <a:br>
              <a:rPr lang="en-US" dirty="0"/>
            </a:br>
            <a:br>
              <a:rPr lang="en-US" dirty="0"/>
            </a:br>
            <a:endParaRPr lang="en-US" dirty="0"/>
          </a:p>
        </p:txBody>
      </p:sp>
    </p:spTree>
    <p:extLst>
      <p:ext uri="{BB962C8B-B14F-4D97-AF65-F5344CB8AC3E}">
        <p14:creationId xmlns:p14="http://schemas.microsoft.com/office/powerpoint/2010/main" val="2446725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Well, the two-step process turns out to work well. Let’s look at the rightmost plot first. This plot tells us, of the states that are entangled but missed by W, how well the W’s do. For both of these plots, we generated random entangled states in the method laid out by the </a:t>
            </a:r>
            <a:r>
              <a:rPr lang="en-US" sz="1800" b="0" i="0" u="none" strike="noStrike" dirty="0" err="1">
                <a:solidFill>
                  <a:srgbClr val="000000"/>
                </a:solidFill>
                <a:effectLst/>
                <a:latin typeface="Arial" panose="020B0604020202020204" pitchFamily="34" charset="0"/>
              </a:rPr>
              <a:t>Roik</a:t>
            </a:r>
            <a:r>
              <a:rPr lang="en-US" sz="1800" b="0" i="0" u="none" strike="noStrike" dirty="0">
                <a:solidFill>
                  <a:srgbClr val="000000"/>
                </a:solidFill>
                <a:effectLst/>
                <a:latin typeface="Arial" panose="020B0604020202020204" pitchFamily="34" charset="0"/>
              </a:rPr>
              <a:t> paper I mentioned earlier. We’ve plotted our results as a function of concurrence. As such, lets focus on the leftmost part of the plot: we want to know right when we see any entanglement at all. we can see the line for the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 missing 67% of undetected states at the threshold where we have some entanglement. . That bottom purple-</a:t>
            </a:r>
            <a:r>
              <a:rPr lang="en-US" sz="1800" b="0" i="0" u="none" strike="noStrike" dirty="0" err="1">
                <a:solidFill>
                  <a:srgbClr val="000000"/>
                </a:solidFill>
                <a:effectLst/>
                <a:latin typeface="Arial" panose="020B0604020202020204" pitchFamily="34" charset="0"/>
              </a:rPr>
              <a:t>ish</a:t>
            </a:r>
            <a:r>
              <a:rPr lang="en-US" sz="1800" b="0" i="0" u="none" strike="noStrike" dirty="0">
                <a:solidFill>
                  <a:srgbClr val="000000"/>
                </a:solidFill>
                <a:effectLst/>
                <a:latin typeface="Arial" panose="020B0604020202020204" pitchFamily="34" charset="0"/>
              </a:rPr>
              <a:t> line is sort of the ‘best we can do’ with our W’s: that is, it tells us, if we could magically pick the correct subgroup every time, how well would we detect entanglement? You can see that, even with an all-knowing W’ picker, we still don’t see all the states. In fact, we miss about a fifth of them. Now let’s unpack each of these lower lines. This little clump of 3 lines shows the success of our entanglement detection in our three different picking methods. You can see that, again, the 5 layer neural network does the best - missing just under 30% of the randomly generated states. Altogether this result is promising. If we do only 5/9 measurements, we see about ⅔ of entangled states. Still, that bottom purple line is worrying. It suggests that our approach is missing a piece: even if we had the best neural network on the planet, we could not detect more entangled states. This suggests that there is some more optimal way to allocate our measurements, or that we might be able to do just one or two more measurements and get a lot more information. Our new mission: lower the purple line.</a:t>
            </a:r>
            <a:br>
              <a:rPr lang="en-US" dirty="0"/>
            </a:br>
            <a:br>
              <a:rPr lang="en-US" dirty="0"/>
            </a:br>
            <a:endParaRPr lang="en-US" dirty="0"/>
          </a:p>
        </p:txBody>
      </p:sp>
    </p:spTree>
    <p:extLst>
      <p:ext uri="{BB962C8B-B14F-4D97-AF65-F5344CB8AC3E}">
        <p14:creationId xmlns:p14="http://schemas.microsoft.com/office/powerpoint/2010/main" val="3638845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Well, the two-step process turns out to work well. Let’s look at the rightmost plot first. This plot tells us, of the states that are entangled but missed by W, how well the W’s do. For both of these plots, we generated random entangled states in the method laid out by the </a:t>
            </a:r>
            <a:r>
              <a:rPr lang="en-US" sz="1800" b="0" i="0" u="none" strike="noStrike" dirty="0" err="1">
                <a:solidFill>
                  <a:srgbClr val="000000"/>
                </a:solidFill>
                <a:effectLst/>
                <a:latin typeface="Arial" panose="020B0604020202020204" pitchFamily="34" charset="0"/>
              </a:rPr>
              <a:t>Roik</a:t>
            </a:r>
            <a:r>
              <a:rPr lang="en-US" sz="1800" b="0" i="0" u="none" strike="noStrike" dirty="0">
                <a:solidFill>
                  <a:srgbClr val="000000"/>
                </a:solidFill>
                <a:effectLst/>
                <a:latin typeface="Arial" panose="020B0604020202020204" pitchFamily="34" charset="0"/>
              </a:rPr>
              <a:t> paper I mentioned earlier. We’ve plotted our results as a function of concurrence. As such, lets focus on the leftmost part of the plot: we want to know right when we see any entanglement at all. we can see the line for the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 missing 67% of undetected states at the threshold where we have some entanglement. . That bottom purple-</a:t>
            </a:r>
            <a:r>
              <a:rPr lang="en-US" sz="1800" b="0" i="0" u="none" strike="noStrike" dirty="0" err="1">
                <a:solidFill>
                  <a:srgbClr val="000000"/>
                </a:solidFill>
                <a:effectLst/>
                <a:latin typeface="Arial" panose="020B0604020202020204" pitchFamily="34" charset="0"/>
              </a:rPr>
              <a:t>ish</a:t>
            </a:r>
            <a:r>
              <a:rPr lang="en-US" sz="1800" b="0" i="0" u="none" strike="noStrike" dirty="0">
                <a:solidFill>
                  <a:srgbClr val="000000"/>
                </a:solidFill>
                <a:effectLst/>
                <a:latin typeface="Arial" panose="020B0604020202020204" pitchFamily="34" charset="0"/>
              </a:rPr>
              <a:t> line is sort of the ‘best we can do’ with our W’s: that is, it tells us, if we could magically pick the correct subgroup every time, how well would we detect entanglement? You can see that, even with an all-knowing W’ picker, we still don’t see all the states. In fact, we miss about a fifth of them. Now let’s unpack each of these lower lines. This little clump of 3 lines shows the success of our entanglement detection in our three different picking methods. You can see that, again, the 5 layer neural network does the best - missing just under 30% of the randomly generated states. Altogether this result is promising. If we do only 5/9 measurements, we see about ⅔ of entangled states. Still, that bottom purple line is worrying. It suggests that our approach is missing a piece: even if we had the best neural network on the planet, we could not detect more entangled states. This suggests that there is some more optimal way to allocate our measurements, or that we might be able to do just one or two more measurements and get a lot more information. Our new mission: lower the purple line.</a:t>
            </a:r>
            <a:br>
              <a:rPr lang="en-US" dirty="0"/>
            </a:br>
            <a:br>
              <a:rPr lang="en-US" dirty="0"/>
            </a:br>
            <a:endParaRPr lang="en-US" dirty="0"/>
          </a:p>
        </p:txBody>
      </p:sp>
    </p:spTree>
    <p:extLst>
      <p:ext uri="{BB962C8B-B14F-4D97-AF65-F5344CB8AC3E}">
        <p14:creationId xmlns:p14="http://schemas.microsoft.com/office/powerpoint/2010/main" val="2701313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Well, the two-step process turns out to work well. Let’s look at the rightmost plot first. This plot tells us, of the states that are entangled but missed by W, how well the W’s do. For both of these plots, we generated random entangled states in the method laid out by the </a:t>
            </a:r>
            <a:r>
              <a:rPr lang="en-US" sz="1800" b="0" i="0" u="none" strike="noStrike" dirty="0" err="1">
                <a:solidFill>
                  <a:srgbClr val="000000"/>
                </a:solidFill>
                <a:effectLst/>
                <a:latin typeface="Arial" panose="020B0604020202020204" pitchFamily="34" charset="0"/>
              </a:rPr>
              <a:t>Roik</a:t>
            </a:r>
            <a:r>
              <a:rPr lang="en-US" sz="1800" b="0" i="0" u="none" strike="noStrike" dirty="0">
                <a:solidFill>
                  <a:srgbClr val="000000"/>
                </a:solidFill>
                <a:effectLst/>
                <a:latin typeface="Arial" panose="020B0604020202020204" pitchFamily="34" charset="0"/>
              </a:rPr>
              <a:t> paper I mentioned earlier. We’ve plotted our results as a function of concurrence. As such, lets focus on the leftmost part of the plot: we want to know right when we see any entanglement at all. we can see the line for the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 missing 67% of undetected states at the threshold where we have some entanglement. . That bottom purple-</a:t>
            </a:r>
            <a:r>
              <a:rPr lang="en-US" sz="1800" b="0" i="0" u="none" strike="noStrike" dirty="0" err="1">
                <a:solidFill>
                  <a:srgbClr val="000000"/>
                </a:solidFill>
                <a:effectLst/>
                <a:latin typeface="Arial" panose="020B0604020202020204" pitchFamily="34" charset="0"/>
              </a:rPr>
              <a:t>ish</a:t>
            </a:r>
            <a:r>
              <a:rPr lang="en-US" sz="1800" b="0" i="0" u="none" strike="noStrike" dirty="0">
                <a:solidFill>
                  <a:srgbClr val="000000"/>
                </a:solidFill>
                <a:effectLst/>
                <a:latin typeface="Arial" panose="020B0604020202020204" pitchFamily="34" charset="0"/>
              </a:rPr>
              <a:t> line is sort of the ‘best we can do’ with our W’s: that is, it tells us, if we could magically pick the correct subgroup every time, how well would we detect entanglement? You can see that, even with an all-knowing W’ picker, we still don’t see all the states. In fact, we miss about a fifth of them. Now let’s unpack each of these lower lines. This little clump of 3 lines shows the success of our entanglement detection in our three different picking methods. You can see that, again, the 5 layer neural network does the best - missing just under 30% of the randomly generated states. Altogether this result is promising. If we do only 5/9 measurements, we see about ⅔ of entangled states. Still, that bottom purple line is worrying. It suggests that our approach is missing a piece: even if we had the best neural network on the planet, we could not detect more entangled states. This suggests that there is some more optimal way to allocate our measurements, or that we might be able to do just one or two more measurements and get a lot more information. Our new mission: lower the purple line.</a:t>
            </a:r>
            <a:br>
              <a:rPr lang="en-US" dirty="0"/>
            </a:br>
            <a:br>
              <a:rPr lang="en-US" dirty="0"/>
            </a:br>
            <a:endParaRPr lang="en-US" dirty="0"/>
          </a:p>
        </p:txBody>
      </p:sp>
    </p:spTree>
    <p:extLst>
      <p:ext uri="{BB962C8B-B14F-4D97-AF65-F5344CB8AC3E}">
        <p14:creationId xmlns:p14="http://schemas.microsoft.com/office/powerpoint/2010/main" val="3732394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Well, the two-step process turns out to work well. Let’s look at the rightmost plot first. This plot tells us, of the states that are entangled but missed by W, how well the W’s do. For both of these plots, we generated random entangled states in the method laid out by the </a:t>
            </a:r>
            <a:r>
              <a:rPr lang="en-US" sz="1800" b="0" i="0" u="none" strike="noStrike" dirty="0" err="1">
                <a:solidFill>
                  <a:srgbClr val="000000"/>
                </a:solidFill>
                <a:effectLst/>
                <a:latin typeface="Arial" panose="020B0604020202020204" pitchFamily="34" charset="0"/>
              </a:rPr>
              <a:t>Roik</a:t>
            </a:r>
            <a:r>
              <a:rPr lang="en-US" sz="1800" b="0" i="0" u="none" strike="noStrike" dirty="0">
                <a:solidFill>
                  <a:srgbClr val="000000"/>
                </a:solidFill>
                <a:effectLst/>
                <a:latin typeface="Arial" panose="020B0604020202020204" pitchFamily="34" charset="0"/>
              </a:rPr>
              <a:t> paper I mentioned earlier. We’ve plotted our results as a function of concurrence. As such, lets focus on the leftmost part of the plot: we want to know right when we see any entanglement at all. we can see the line for the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 missing 67% of undetected states at the threshold where we have some entanglement. . That bottom purple-</a:t>
            </a:r>
            <a:r>
              <a:rPr lang="en-US" sz="1800" b="0" i="0" u="none" strike="noStrike" dirty="0" err="1">
                <a:solidFill>
                  <a:srgbClr val="000000"/>
                </a:solidFill>
                <a:effectLst/>
                <a:latin typeface="Arial" panose="020B0604020202020204" pitchFamily="34" charset="0"/>
              </a:rPr>
              <a:t>ish</a:t>
            </a:r>
            <a:r>
              <a:rPr lang="en-US" sz="1800" b="0" i="0" u="none" strike="noStrike" dirty="0">
                <a:solidFill>
                  <a:srgbClr val="000000"/>
                </a:solidFill>
                <a:effectLst/>
                <a:latin typeface="Arial" panose="020B0604020202020204" pitchFamily="34" charset="0"/>
              </a:rPr>
              <a:t> line is sort of the ‘best we can do’ with our W’s: that is, it tells us, if we could magically pick the correct subgroup every time, how well would we detect entanglement? You can see that, even with an all-knowing W’ picker, we still don’t see all the states. In fact, we miss about a fifth of them. Now let’s unpack each of these lower lines. This little clump of 3 lines shows the success of our entanglement detection in our three different picking methods. You can see that, again, the 5 layer neural network does the best - missing just under 30% of the randomly generated states. Altogether this result is promising. If we do only 5/9 measurements, we see about ⅔ of entangled states. Still, that bottom purple line is worrying. It suggests that our approach is missing a piece: even if we had the best neural network on the planet, we could not detect more entangled states. This suggests that there is some more optimal way to allocate our measurements, or that we might be able to do just one or two more measurements and get a lot more information. Our new mission: lower the purple line.</a:t>
            </a:r>
            <a:br>
              <a:rPr lang="en-US" dirty="0"/>
            </a:br>
            <a:br>
              <a:rPr lang="en-US" dirty="0"/>
            </a:br>
            <a:endParaRPr lang="en-US" dirty="0"/>
          </a:p>
        </p:txBody>
      </p:sp>
    </p:spTree>
    <p:extLst>
      <p:ext uri="{BB962C8B-B14F-4D97-AF65-F5344CB8AC3E}">
        <p14:creationId xmlns:p14="http://schemas.microsoft.com/office/powerpoint/2010/main" val="3811467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Our approach to do this follows the first line of reasoning: what if we just re-arrange our W’ subgroups? Then, we can let our pretty good neural network pick from a wider variety of possible subgroups, not just three we have limited ourselves to. For example, we could try to propose a new measurement group like this: maybe we take one measurement from the W’1-3 and one from W’4-6 to make W”10-12. Then our neural net could tell us which group is best from these 4 groups. </a:t>
            </a:r>
            <a:endParaRPr lang="en-US" dirty="0"/>
          </a:p>
        </p:txBody>
      </p:sp>
    </p:spTree>
    <p:extLst>
      <p:ext uri="{BB962C8B-B14F-4D97-AF65-F5344CB8AC3E}">
        <p14:creationId xmlns:p14="http://schemas.microsoft.com/office/powerpoint/2010/main" val="4285718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Now, the alternative method to regrouping our W’s involves adding a whole other step of measurement altogether. This would be a ‘three step process’. Since we showed before that W” must require some extra measurements, we can just add these one or two measurements to our process. So we again do our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then our W’. Next, we train another neural network or employ some population method - we create a second picking mechanism. Then, whatever our second choice method spits out is best for our state, we add on. Just one more measurement, we make a W”, and we try that W” on our state. Again, if it’s &lt;0 we sing a kumbaya. If it is greater than 0, we simply conclude that we didn’t detect entanglement. Right now, we don’t know how well this process will work. We have scanned over a subset of possible states to make an entanglement witness, and these turn out that there are lots of possible ways to detect entanglement with a few families of witnesses. We want to know, at the end of the day, whether these witnesses will add substantial new information, or whether we have hit a sort of asymptote in the information we can gain for the measurements we have taken. We’ll call the method “good” if you end up with more information than we had before, and took as few measurements as possible. Of course, we always have the tradeoff: when are we taking too many measurements? Our method, though, provides multiple stopping points to exit from. </a:t>
            </a:r>
            <a:endParaRPr lang="en-US" b="0" i="0" u="none" strike="noStrike" dirty="0">
              <a:solidFill>
                <a:srgbClr val="000000"/>
              </a:solidFill>
              <a:effectLst/>
            </a:endParaRPr>
          </a:p>
          <a:p>
            <a:pPr algn="l" rtl="0">
              <a:spcBef>
                <a:spcPts val="0"/>
              </a:spcBef>
              <a:spcAft>
                <a:spcPts val="0"/>
              </a:spcAft>
            </a:pPr>
            <a:r>
              <a:rPr lang="en-US" sz="1800" b="0" i="0" u="none" strike="noStrike" dirty="0">
                <a:solidFill>
                  <a:srgbClr val="000000"/>
                </a:solidFill>
                <a:effectLst/>
                <a:latin typeface="Arial" panose="020B0604020202020204" pitchFamily="34" charset="0"/>
              </a:rPr>
              <a:t>We have generated a way to better determine entanglement without taking a full quantum tomography. At the end of my thesis, at least, we would love to be able to say whether the W” are a worthwhile addition. </a:t>
            </a:r>
            <a:endParaRPr lang="en-US" b="0" i="0" u="none" strike="noStrike" dirty="0">
              <a:solidFill>
                <a:srgbClr val="000000"/>
              </a:solidFill>
              <a:effectLst/>
            </a:endParaRPr>
          </a:p>
          <a:p>
            <a:br>
              <a:rPr lang="en-US" dirty="0"/>
            </a:br>
            <a:br>
              <a:rPr lang="en-US" dirty="0"/>
            </a:br>
            <a:endParaRPr lang="en-US" dirty="0"/>
          </a:p>
        </p:txBody>
      </p:sp>
    </p:spTree>
    <p:extLst>
      <p:ext uri="{BB962C8B-B14F-4D97-AF65-F5344CB8AC3E}">
        <p14:creationId xmlns:p14="http://schemas.microsoft.com/office/powerpoint/2010/main" val="989169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Altogether, the process for finding out entanglement looks something like this. We start by doing all the measurements required for the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If those expectation values are negative, we stop, cheer, and say hurrah to the sky because we’ve witnessed entanglement. If not, we don’t despair. We train a neural network on the outputs of our original W measurements. We then let the neural network pick which of the three W’ subgroups we should use, and we do those measurements. If our W’ subgroup has any witness with a negative expectation value, we cheer and sing hurrah. Otherwise, if our W’ AND or W expectation values are all positive, we conclude that we did not detect entanglement. Of course, as we’ve learned, this doesn’t mean the state is not entangled. We have just missed it. So after all that, rather than do a full quantum tomography, we have done 5/9 measurements required for a full sweep. Now the question is, how well did we do? </a:t>
            </a:r>
            <a:br>
              <a:rPr lang="en-US" dirty="0"/>
            </a:br>
            <a:br>
              <a:rPr lang="en-US" dirty="0"/>
            </a:br>
            <a:endParaRPr lang="en-US" dirty="0"/>
          </a:p>
        </p:txBody>
      </p:sp>
    </p:spTree>
    <p:extLst>
      <p:ext uri="{BB962C8B-B14F-4D97-AF65-F5344CB8AC3E}">
        <p14:creationId xmlns:p14="http://schemas.microsoft.com/office/powerpoint/2010/main" val="1408171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Now, the alternative method to regrouping our W’s involves adding a whole other step of measurement altogether. This would be a ‘three step process’. Since we showed before that W” must require some extra measurements, we can just add these one or two measurements to our process. So we again do our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then our W’. Next, we train another neural network or employ some population method - we create a second picking mechanism. Then, whatever our second choice method spits out is best for our state, we add on. Just one more measurement, we make a W”, and we try that W” on our state. Again, if it’s &lt;0 we sing a kumbaya. If it is greater than 0, we simply conclude that we didn’t detect entanglement. Right now, we don’t know how well this process will work. We have scanned over a subset of possible states to make an entanglement witness, and these turn out that there are lots of possible ways to detect entanglement with a few families of witnesses. We want to know, at the end of the day, whether these witnesses will add substantial new information, or whether we have hit a sort of asymptote in the information we can gain for the measurements we have taken. We’ll call the method “good” if you end up with more information than we had before, and took as few measurements as possible. Of course, we always have the tradeoff: when are we taking too many measurements? Our method, though, provides multiple stopping points to exit from. </a:t>
            </a:r>
            <a:endParaRPr lang="en-US" sz="3200" b="0" i="0" u="none" strike="noStrike" dirty="0">
              <a:solidFill>
                <a:srgbClr val="000000"/>
              </a:solidFill>
              <a:effectLst/>
            </a:endParaRPr>
          </a:p>
          <a:p>
            <a:pPr algn="l" rtl="0">
              <a:spcBef>
                <a:spcPts val="0"/>
              </a:spcBef>
              <a:spcAft>
                <a:spcPts val="0"/>
              </a:spcAft>
            </a:pPr>
            <a:r>
              <a:rPr lang="en-US" sz="1800" b="0" i="0" u="none" strike="noStrike" dirty="0">
                <a:solidFill>
                  <a:srgbClr val="000000"/>
                </a:solidFill>
                <a:effectLst/>
                <a:latin typeface="Arial" panose="020B0604020202020204" pitchFamily="34" charset="0"/>
              </a:rPr>
              <a:t>We have generated a way to better determine entanglement without taking a full quantum tomography. At the end of my thesis, at least, we would love to be able to say whether the W” are a worthwhile addition. </a:t>
            </a:r>
            <a:endParaRPr lang="en-US" sz="3200" b="0" i="0" u="none" strike="noStrike" dirty="0">
              <a:solidFill>
                <a:srgbClr val="000000"/>
              </a:solidFill>
              <a:effectLst/>
            </a:endParaRPr>
          </a:p>
        </p:txBody>
      </p:sp>
    </p:spTree>
    <p:extLst>
      <p:ext uri="{BB962C8B-B14F-4D97-AF65-F5344CB8AC3E}">
        <p14:creationId xmlns:p14="http://schemas.microsoft.com/office/powerpoint/2010/main" val="981738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Before we get into all that, I wanted to talk a little bit about why we care about entangled pairs in the first place. This room is full of people that want to work hard to understand lots of qubits, and their entanglement. For our lab, we aren’t concerned with many-qubit entanglement, just two-qubit entanglement. Imagine some quantum dystopia (or utopia, if you like) full of companies that want to send encrypted information across long distances</a:t>
            </a:r>
            <a:endParaRPr lang="en-US" dirty="0"/>
          </a:p>
        </p:txBody>
      </p:sp>
    </p:spTree>
    <p:extLst>
      <p:ext uri="{BB962C8B-B14F-4D97-AF65-F5344CB8AC3E}">
        <p14:creationId xmlns:p14="http://schemas.microsoft.com/office/powerpoint/2010/main" val="3404270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Before we get into all that, I wanted to talk a little bit about why we care about entangled pairs in the first place. This room is full of people that want to work hard to understand lots of qubits, and their entanglement. For our lab, we aren’t concerned with many-qubit entanglement, just two-qubit entanglement. Imagine some quantum dystopia (or utopia, if you like) full of companies that want to send encrypted information across long distances</a:t>
            </a:r>
            <a:endParaRPr lang="en-US" dirty="0"/>
          </a:p>
        </p:txBody>
      </p:sp>
    </p:spTree>
    <p:extLst>
      <p:ext uri="{BB962C8B-B14F-4D97-AF65-F5344CB8AC3E}">
        <p14:creationId xmlns:p14="http://schemas.microsoft.com/office/powerpoint/2010/main" val="417147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Before we get into all that, I wanted to talk a little bit about why we care about entangled pairs in the first place. This room is full of people that want to work hard to understand lots of qubits, and their entanglement. For our lab, we aren’t concerned with many-qubit entanglement, just two-qubit entanglement. Imagine some quantum dystopia (or utopia, if you like) full of companies that want to send encrypted information across long distances</a:t>
            </a:r>
          </a:p>
          <a:p>
            <a:pPr algn="l" rtl="0">
              <a:spcBef>
                <a:spcPts val="0"/>
              </a:spcBef>
              <a:spcAft>
                <a:spcPts val="0"/>
              </a:spcAft>
            </a:pPr>
            <a:endParaRPr lang="en-US" sz="1800" b="0" i="0" u="none" strike="noStrike" dirty="0">
              <a:solidFill>
                <a:srgbClr val="000000"/>
              </a:solidFill>
              <a:effectLst/>
              <a:latin typeface="Arial" panose="020B0604020202020204" pitchFamily="3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160 </a:t>
            </a:r>
            <a:r>
              <a:rPr lang="en-US" dirty="0" err="1"/>
              <a:t>hr</a:t>
            </a:r>
            <a:r>
              <a:rPr lang="en-US" dirty="0"/>
              <a:t>  measurement time!</a:t>
            </a:r>
          </a:p>
          <a:p>
            <a:pPr algn="l" rtl="0">
              <a:spcBef>
                <a:spcPts val="0"/>
              </a:spcBef>
              <a:spcAft>
                <a:spcPts val="0"/>
              </a:spcAft>
            </a:pPr>
            <a:endParaRPr lang="en-US" dirty="0"/>
          </a:p>
        </p:txBody>
      </p:sp>
    </p:spTree>
    <p:extLst>
      <p:ext uri="{BB962C8B-B14F-4D97-AF65-F5344CB8AC3E}">
        <p14:creationId xmlns:p14="http://schemas.microsoft.com/office/powerpoint/2010/main" val="2387550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It could be useful to do a full quantum tomography. To get an idea about whether a state is entangled, we need to measure all the possible correlation pairs. That looks like 9 combinations - since we need to measure each qubit in </a:t>
            </a:r>
            <a:r>
              <a:rPr lang="en-US" sz="1800" b="0" i="0" u="none" strike="noStrike" dirty="0" err="1">
                <a:solidFill>
                  <a:srgbClr val="000000"/>
                </a:solidFill>
                <a:effectLst/>
                <a:latin typeface="Arial" panose="020B0604020202020204" pitchFamily="34" charset="0"/>
              </a:rPr>
              <a:t>sx</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sy</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sz</a:t>
            </a:r>
            <a:r>
              <a:rPr lang="en-US" sz="1800" b="0" i="0" u="none" strike="noStrike" dirty="0">
                <a:solidFill>
                  <a:srgbClr val="000000"/>
                </a:solidFill>
                <a:effectLst/>
                <a:latin typeface="Arial" panose="020B0604020202020204" pitchFamily="34" charset="0"/>
              </a:rPr>
              <a:t> to get the expectation value of all of these operators. Then we get all of these combinations, with the single qubit measurements included, which we do have in our local correlation scenario. Each of these combinations (in the lab) requires four measurements to complete. Altogether, that’s 36 measurements. For our purposes, let’s just consider the </a:t>
            </a:r>
            <a:r>
              <a:rPr lang="en-US" sz="1800" b="0" i="0" u="none" strike="noStrike" dirty="0" err="1">
                <a:solidFill>
                  <a:srgbClr val="000000"/>
                </a:solidFill>
                <a:effectLst/>
                <a:latin typeface="Arial" panose="020B0604020202020204" pitchFamily="34" charset="0"/>
              </a:rPr>
              <a:t>pauli</a:t>
            </a:r>
            <a:r>
              <a:rPr lang="en-US" sz="1800" b="0" i="0" u="none" strike="noStrike" dirty="0">
                <a:solidFill>
                  <a:srgbClr val="000000"/>
                </a:solidFill>
                <a:effectLst/>
                <a:latin typeface="Arial" panose="020B0604020202020204" pitchFamily="34" charset="0"/>
              </a:rPr>
              <a:t> matrix version - that is, 9 total data points for a full quantum tomography. </a:t>
            </a:r>
            <a:r>
              <a:rPr lang="en-US" sz="1100" b="0" i="0" u="none" strike="noStrike" dirty="0">
                <a:solidFill>
                  <a:srgbClr val="000000"/>
                </a:solidFill>
                <a:effectLst/>
                <a:latin typeface="Arial" panose="020B0604020202020204" pitchFamily="34" charset="0"/>
              </a:rPr>
              <a:t>So the question that we need to ask is this: what is the most effective way to determine entanglement in a two-qubit state with the fewest measurements possible? Our answer to this question is ‘entanglement witnessing’. Entanglement witnesses are a way to get around doing all the measurements required for a full quantum tomography while still getting a pretty good idea about whether a random mixed state is entangled. </a:t>
            </a:r>
            <a:endParaRPr lang="en-US" dirty="0"/>
          </a:p>
        </p:txBody>
      </p:sp>
    </p:spTree>
    <p:extLst>
      <p:ext uri="{BB962C8B-B14F-4D97-AF65-F5344CB8AC3E}">
        <p14:creationId xmlns:p14="http://schemas.microsoft.com/office/powerpoint/2010/main" val="70870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Entanglement witnesses allow us to do only a subset of these measurements, and determine if our state is entangled. To be precise, we call an operator an entanglement witness if our witness has a negative expectation value implies entanglement. This isn’t an if and only if relationship. Just because a state is entangled doesn’t mean that the expectation value of a witness is necessarily negative. We would like it to be negative for all entangled states, but this isn’t assured. The tradeoff in skipping some measurements from our tomography is that sometimes we get false negatives - a witness finds that our state is not entangled when it really is. We jumped off our investigation of witnesses based on a group of entanglement witnesses defined by Dr. Alberto </a:t>
            </a:r>
            <a:r>
              <a:rPr lang="en-US" sz="1800" b="0" i="0" u="none" strike="noStrike" dirty="0" err="1">
                <a:solidFill>
                  <a:srgbClr val="000000"/>
                </a:solidFill>
                <a:effectLst/>
                <a:latin typeface="Arial" panose="020B0604020202020204" pitchFamily="34" charset="0"/>
              </a:rPr>
              <a:t>Riccardi</a:t>
            </a:r>
            <a:r>
              <a:rPr lang="en-US" sz="1800" b="0" i="0" u="none" strike="noStrike" dirty="0">
                <a:solidFill>
                  <a:srgbClr val="000000"/>
                </a:solidFill>
                <a:effectLst/>
                <a:latin typeface="Arial" panose="020B0604020202020204" pitchFamily="34" charset="0"/>
              </a:rPr>
              <a:t> and colleagues in 2019. In their paper, they use a type of witness called “optimal decomposable witnesses”. These witnesses are defined as so. Decomposable refers to the ‘factorability’ of the witnesses: we can define them as some outer product of a state phi sub k, which we take the partial transpose of with respect to our second entangled photon, like so. They define “Optimal” witnesses as witnesses that detect entanglement in more states than any other in that subset of witnesses. </a:t>
            </a:r>
            <a:br>
              <a:rPr lang="en-US" sz="3200" dirty="0"/>
            </a:br>
            <a:br>
              <a:rPr lang="en-US" sz="3200" dirty="0"/>
            </a:br>
            <a:endParaRPr lang="en-US" dirty="0"/>
          </a:p>
        </p:txBody>
      </p:sp>
    </p:spTree>
    <p:extLst>
      <p:ext uri="{BB962C8B-B14F-4D97-AF65-F5344CB8AC3E}">
        <p14:creationId xmlns:p14="http://schemas.microsoft.com/office/powerpoint/2010/main" val="1291483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Entanglement witnesses allow us to do only a subset of these measurements, and determine if our state is entangled. To be precise, we call an operator an entanglement witness if, when we add some combination of those 9 correlations I showed earlier, our witness has a negative expectation value implies entanglement. This isn’t an if and only if relationship. Just because a state is entangled doesn’t mean that the expectation value of a witness is necessarily negative. We would like it to be negative for all entangled states, but this isn’t assured. The tradeoff in skipping some measurements from our tomography is that sometimes we get false negatives - a witness finds that our state is not entangled when it really is. We jumped off our investigation of witnesses based on a group of entanglement witnesses defined by Dr. Alberto </a:t>
            </a:r>
            <a:r>
              <a:rPr lang="en-US" sz="1800" b="0" i="0" u="none" strike="noStrike" dirty="0" err="1">
                <a:solidFill>
                  <a:srgbClr val="000000"/>
                </a:solidFill>
                <a:effectLst/>
                <a:latin typeface="Arial" panose="020B0604020202020204" pitchFamily="34" charset="0"/>
              </a:rPr>
              <a:t>Riccardi</a:t>
            </a:r>
            <a:r>
              <a:rPr lang="en-US" sz="1800" b="0" i="0" u="none" strike="noStrike" dirty="0">
                <a:solidFill>
                  <a:srgbClr val="000000"/>
                </a:solidFill>
                <a:effectLst/>
                <a:latin typeface="Arial" panose="020B0604020202020204" pitchFamily="34" charset="0"/>
              </a:rPr>
              <a:t> and colleagues in 2019. In their paper, they use a type of witness called “optimal decomposable witnesses”. These witnesses are defined as so. Decomposable refers to the ‘factorability’ of the witnesses: we can define them as some outer product of a state phi sub k, which we take the partial transpose of with respect to our second entangled photon, like so. They define “Optimal” witnesses as witnesses that detect entanglement in more states than any other in that subset of witnesses. </a:t>
            </a:r>
            <a:br>
              <a:rPr lang="en-US" sz="3200" dirty="0"/>
            </a:br>
            <a:br>
              <a:rPr lang="en-US" sz="3200" dirty="0"/>
            </a:br>
            <a:endParaRPr lang="en-US" dirty="0"/>
          </a:p>
        </p:txBody>
      </p:sp>
    </p:spTree>
    <p:extLst>
      <p:ext uri="{BB962C8B-B14F-4D97-AF65-F5344CB8AC3E}">
        <p14:creationId xmlns:p14="http://schemas.microsoft.com/office/powerpoint/2010/main" val="1841072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In their paper, </a:t>
            </a:r>
            <a:r>
              <a:rPr lang="en-US" sz="1800" b="0" i="0" u="none" strike="noStrike" dirty="0" err="1">
                <a:solidFill>
                  <a:srgbClr val="000000"/>
                </a:solidFill>
                <a:effectLst/>
                <a:latin typeface="Arial" panose="020B0604020202020204" pitchFamily="34" charset="0"/>
              </a:rPr>
              <a:t>Riccardi</a:t>
            </a:r>
            <a:r>
              <a:rPr lang="en-US" sz="1800" b="0" i="0" u="none" strike="noStrike" dirty="0">
                <a:solidFill>
                  <a:srgbClr val="000000"/>
                </a:solidFill>
                <a:effectLst/>
                <a:latin typeface="Arial" panose="020B0604020202020204" pitchFamily="34" charset="0"/>
              </a:rPr>
              <a:t> and colleagues define the group of witnesses that we call the W’s. They look like this - there’s six of these operators. For each of these 6 states, we do our outer product and partial transpose to get some matrix in terms of these two parameters, a and b. That can be written in terms of our </a:t>
            </a:r>
            <a:r>
              <a:rPr lang="en-US" sz="1800" b="0" i="0" u="none" strike="noStrike" dirty="0" err="1">
                <a:solidFill>
                  <a:srgbClr val="000000"/>
                </a:solidFill>
                <a:effectLst/>
                <a:latin typeface="Arial" panose="020B0604020202020204" pitchFamily="34" charset="0"/>
              </a:rPr>
              <a:t>pauli</a:t>
            </a:r>
            <a:r>
              <a:rPr lang="en-US" sz="1800" b="0" i="0" u="none" strike="noStrike" dirty="0">
                <a:solidFill>
                  <a:srgbClr val="000000"/>
                </a:solidFill>
                <a:effectLst/>
                <a:latin typeface="Arial" panose="020B0604020202020204" pitchFamily="34" charset="0"/>
              </a:rPr>
              <a:t>-matrix generators like so. From this family of witnesses, we can then minimize these parameters to best witness a given state. This process makes ample use of gradient descent to find our </a:t>
            </a:r>
            <a:r>
              <a:rPr lang="en-US" sz="1800" b="0" i="0" u="none" strike="noStrike" dirty="0" err="1">
                <a:solidFill>
                  <a:srgbClr val="000000"/>
                </a:solidFill>
                <a:effectLst/>
                <a:latin typeface="Arial" panose="020B0604020202020204" pitchFamily="34" charset="0"/>
              </a:rPr>
              <a:t>a,b</a:t>
            </a:r>
            <a:r>
              <a:rPr lang="en-US" sz="1800" b="0" i="0" u="none" strike="noStrike" dirty="0">
                <a:solidFill>
                  <a:srgbClr val="000000"/>
                </a:solidFill>
                <a:effectLst/>
                <a:latin typeface="Arial" panose="020B0604020202020204" pitchFamily="34" charset="0"/>
              </a:rPr>
              <a:t>. To do these measurements, you can see that we will need information from these </a:t>
            </a:r>
            <a:r>
              <a:rPr lang="en-US" sz="1800" b="0" i="0" u="none" strike="noStrike" dirty="0" err="1">
                <a:solidFill>
                  <a:srgbClr val="000000"/>
                </a:solidFill>
                <a:effectLst/>
                <a:latin typeface="Arial" panose="020B0604020202020204" pitchFamily="34" charset="0"/>
              </a:rPr>
              <a:t>pauli</a:t>
            </a:r>
            <a:r>
              <a:rPr lang="en-US" sz="1800" b="0" i="0" u="none" strike="noStrike" dirty="0">
                <a:solidFill>
                  <a:srgbClr val="000000"/>
                </a:solidFill>
                <a:effectLst/>
                <a:latin typeface="Arial" panose="020B0604020202020204" pitchFamily="34" charset="0"/>
              </a:rPr>
              <a:t> matrix pairs. That’s only 3 measurements, instead of 9! This process works alright. It covers a lot of types of entangled states. The true test is how well this process performs on a bunch of random mixed states, much like we would see in our original encryption problem. We use a method developed by </a:t>
            </a:r>
            <a:r>
              <a:rPr lang="en-US" sz="1800" b="0" i="0" u="none" strike="noStrike" dirty="0" err="1">
                <a:solidFill>
                  <a:srgbClr val="000000"/>
                </a:solidFill>
                <a:effectLst/>
                <a:latin typeface="Arial" panose="020B0604020202020204" pitchFamily="34" charset="0"/>
              </a:rPr>
              <a:t>Roik</a:t>
            </a:r>
            <a:r>
              <a:rPr lang="en-US" sz="1800" b="0" i="0" u="none" strike="noStrike" dirty="0">
                <a:solidFill>
                  <a:srgbClr val="000000"/>
                </a:solidFill>
                <a:effectLst/>
                <a:latin typeface="Arial" panose="020B0604020202020204" pitchFamily="34" charset="0"/>
              </a:rPr>
              <a:t> and colleagues to generate these random mixed entangled states. On this scale though, the </a:t>
            </a:r>
            <a:r>
              <a:rPr lang="en-US" sz="1800" b="0" i="0" u="none" strike="noStrike" dirty="0" err="1">
                <a:solidFill>
                  <a:srgbClr val="000000"/>
                </a:solidFill>
                <a:effectLst/>
                <a:latin typeface="Arial" panose="020B0604020202020204" pitchFamily="34" charset="0"/>
              </a:rPr>
              <a:t>Ws</a:t>
            </a:r>
            <a:r>
              <a:rPr lang="en-US" sz="1800" b="0" i="0" u="none" strike="noStrike" dirty="0">
                <a:solidFill>
                  <a:srgbClr val="000000"/>
                </a:solidFill>
                <a:effectLst/>
                <a:latin typeface="Arial" panose="020B0604020202020204" pitchFamily="34" charset="0"/>
              </a:rPr>
              <a:t> don’t fare so well. They miss ~67% of entangled states! That is, they report that 67% of random mixed entangled states are not, in fact, entangled. So, essentially, for a third of the measurements (3 of 9 </a:t>
            </a:r>
            <a:r>
              <a:rPr lang="en-US" sz="1800" b="0" i="0" u="none" strike="noStrike" dirty="0" err="1">
                <a:solidFill>
                  <a:srgbClr val="000000"/>
                </a:solidFill>
                <a:effectLst/>
                <a:latin typeface="Arial" panose="020B0604020202020204" pitchFamily="34" charset="0"/>
              </a:rPr>
              <a:t>pauli</a:t>
            </a:r>
            <a:r>
              <a:rPr lang="en-US" sz="1800" b="0" i="0" u="none" strike="noStrike" dirty="0">
                <a:solidFill>
                  <a:srgbClr val="000000"/>
                </a:solidFill>
                <a:effectLst/>
                <a:latin typeface="Arial" panose="020B0604020202020204" pitchFamily="34" charset="0"/>
              </a:rPr>
              <a:t> matrix pairs) we get a third of the information about entanglement. </a:t>
            </a:r>
          </a:p>
          <a:p>
            <a:pPr algn="l" rtl="0">
              <a:spcBef>
                <a:spcPts val="0"/>
              </a:spcBef>
              <a:spcAft>
                <a:spcPts val="0"/>
              </a:spcAft>
            </a:pPr>
            <a:endParaRPr lang="en-US" sz="1800" b="0" i="0" u="none" strike="noStrike" dirty="0">
              <a:solidFill>
                <a:srgbClr val="000000"/>
              </a:solidFill>
              <a:effectLst/>
              <a:latin typeface="Arial" panose="020B0604020202020204" pitchFamily="34" charset="0"/>
            </a:endParaRPr>
          </a:p>
          <a:p>
            <a:pPr algn="l" rtl="0">
              <a:spcBef>
                <a:spcPts val="0"/>
              </a:spcBef>
              <a:spcAft>
                <a:spcPts val="0"/>
              </a:spcAft>
            </a:pPr>
            <a:r>
              <a:rPr lang="en-US" sz="1800" b="0" i="0" u="none" strike="noStrike" dirty="0">
                <a:solidFill>
                  <a:srgbClr val="000000"/>
                </a:solidFill>
                <a:effectLst/>
                <a:latin typeface="Arial" panose="020B0604020202020204" pitchFamily="34" charset="0"/>
              </a:rPr>
              <a:t>Figure out how to cite </a:t>
            </a:r>
            <a:r>
              <a:rPr lang="en-US" sz="1800" b="0" i="0" u="none" strike="noStrike" dirty="0" err="1">
                <a:solidFill>
                  <a:srgbClr val="000000"/>
                </a:solidFill>
                <a:effectLst/>
                <a:latin typeface="Arial" panose="020B0604020202020204" pitchFamily="34" charset="0"/>
              </a:rPr>
              <a:t>Roik</a:t>
            </a:r>
            <a:r>
              <a:rPr lang="en-US" sz="1800" b="0" i="0" u="none" strike="noStrike" dirty="0">
                <a:solidFill>
                  <a:srgbClr val="000000"/>
                </a:solidFill>
                <a:effectLst/>
                <a:latin typeface="Arial" panose="020B0604020202020204" pitchFamily="34" charset="0"/>
              </a:rPr>
              <a:t>, past summer, and </a:t>
            </a:r>
            <a:r>
              <a:rPr lang="en-US" sz="1800" b="0" i="0" u="none" strike="noStrike" dirty="0" err="1">
                <a:solidFill>
                  <a:srgbClr val="000000"/>
                </a:solidFill>
                <a:effectLst/>
                <a:latin typeface="Arial" panose="020B0604020202020204" pitchFamily="34" charset="0"/>
              </a:rPr>
              <a:t>riccardi</a:t>
            </a:r>
            <a:r>
              <a:rPr lang="en-US" sz="1800" b="0" i="0" u="none" strike="noStrike" dirty="0">
                <a:solidFill>
                  <a:srgbClr val="000000"/>
                </a:solidFill>
                <a:effectLst/>
                <a:latin typeface="Arial" panose="020B0604020202020204" pitchFamily="34" charset="0"/>
              </a:rPr>
              <a:t> on same slide</a:t>
            </a:r>
          </a:p>
          <a:p>
            <a:pPr algn="l" rtl="0">
              <a:spcBef>
                <a:spcPts val="0"/>
              </a:spcBef>
              <a:spcAft>
                <a:spcPts val="0"/>
              </a:spcAft>
            </a:pPr>
            <a:r>
              <a:rPr lang="en-US" sz="1800" b="0" i="0" u="none" strike="noStrike" dirty="0">
                <a:solidFill>
                  <a:srgbClr val="000000"/>
                </a:solidFill>
                <a:effectLst/>
                <a:latin typeface="Arial" panose="020B0604020202020204" pitchFamily="34" charset="0"/>
              </a:rPr>
              <a:t>Maybe say that we get a proportion – it’s reasonable  but not what we would expect necessarily</a:t>
            </a:r>
            <a:br>
              <a:rPr lang="en-US" sz="3200" dirty="0"/>
            </a:br>
            <a:br>
              <a:rPr lang="en-US" sz="3200" dirty="0"/>
            </a:br>
            <a:endParaRPr lang="en-US" dirty="0"/>
          </a:p>
        </p:txBody>
      </p:sp>
    </p:spTree>
    <p:extLst>
      <p:ext uri="{BB962C8B-B14F-4D97-AF65-F5344CB8AC3E}">
        <p14:creationId xmlns:p14="http://schemas.microsoft.com/office/powerpoint/2010/main" val="4064483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2B6767-AE9A-FE4E-9BC9-E930BEA191C2}" type="datetimeFigureOut">
              <a:rPr lang="en-US" smtClean="0"/>
              <a:t>2/28/24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4983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2B6767-AE9A-FE4E-9BC9-E930BEA191C2}" type="datetimeFigureOut">
              <a:rPr lang="en-US" smtClean="0"/>
              <a:t>2/28/24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76532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3"/>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2B6767-AE9A-FE4E-9BC9-E930BEA191C2}" type="datetimeFigureOut">
              <a:rPr lang="en-US" smtClean="0"/>
              <a:t>2/28/24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05464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8745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2B6767-AE9A-FE4E-9BC9-E930BEA191C2}" type="datetimeFigureOut">
              <a:rPr lang="en-US" smtClean="0"/>
              <a:t>2/28/24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11364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2B6767-AE9A-FE4E-9BC9-E930BEA191C2}" type="datetimeFigureOut">
              <a:rPr lang="en-US" smtClean="0"/>
              <a:t>2/28/24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9640096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2B6767-AE9A-FE4E-9BC9-E930BEA191C2}" type="datetimeFigureOut">
              <a:rPr lang="en-US" smtClean="0"/>
              <a:t>2/28/24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16169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2B6767-AE9A-FE4E-9BC9-E930BEA191C2}" type="datetimeFigureOut">
              <a:rPr lang="en-US" smtClean="0"/>
              <a:t>2/28/24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22245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2B6767-AE9A-FE4E-9BC9-E930BEA191C2}" type="datetimeFigureOut">
              <a:rPr lang="en-US" smtClean="0"/>
              <a:t>2/28/24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15775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2B6767-AE9A-FE4E-9BC9-E930BEA191C2}" type="datetimeFigureOut">
              <a:rPr lang="en-US" smtClean="0"/>
              <a:t>2/28/24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6900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12B6767-AE9A-FE4E-9BC9-E930BEA191C2}" type="datetimeFigureOut">
              <a:rPr lang="en-US" smtClean="0"/>
              <a:t>2/28/24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46799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12B6767-AE9A-FE4E-9BC9-E930BEA191C2}" type="datetimeFigureOut">
              <a:rPr lang="en-US" smtClean="0"/>
              <a:t>2/28/24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06870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12B6767-AE9A-FE4E-9BC9-E930BEA191C2}" type="datetimeFigureOut">
              <a:rPr lang="en-US" smtClean="0"/>
              <a:t>2/28/24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104737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 Id="rId11" Type="http://schemas.openxmlformats.org/officeDocument/2006/relationships/image" Target="../media/image26.png"/><Relationship Id="rId10"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6.xml"/><Relationship Id="rId11" Type="http://schemas.openxmlformats.org/officeDocument/2006/relationships/image" Target="../media/image26.png"/><Relationship Id="rId10"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6.xml"/><Relationship Id="rId11" Type="http://schemas.openxmlformats.org/officeDocument/2006/relationships/image" Target="../media/image26.png"/><Relationship Id="rId10"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xml"/><Relationship Id="rId11" Type="http://schemas.openxmlformats.org/officeDocument/2006/relationships/image" Target="../media/image26.png"/><Relationship Id="rId10"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6.xml"/><Relationship Id="rId11" Type="http://schemas.openxmlformats.org/officeDocument/2006/relationships/image" Target="../media/image26.png"/><Relationship Id="rId10"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image" Target="../media/image22.png"/></Relationships>
</file>

<file path=ppt/slides/_rels/slide2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Introducing a New Group of Optimal Entanglement Witnesses</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Arianna </a:t>
            </a:r>
            <a:r>
              <a:rPr lang="en" dirty="0" err="1"/>
              <a:t>Meinking</a:t>
            </a:r>
            <a:r>
              <a:rPr lang="en" dirty="0"/>
              <a:t>, Oscar </a:t>
            </a:r>
            <a:r>
              <a:rPr lang="en" dirty="0" err="1"/>
              <a:t>Scholin</a:t>
            </a:r>
            <a:r>
              <a:rPr lang="en" dirty="0"/>
              <a:t>, </a:t>
            </a:r>
            <a:r>
              <a:rPr lang="en" dirty="0" err="1"/>
              <a:t>Eritas</a:t>
            </a:r>
            <a:r>
              <a:rPr lang="en" dirty="0"/>
              <a:t> Yang, Becca </a:t>
            </a:r>
            <a:r>
              <a:rPr lang="en" dirty="0" err="1"/>
              <a:t>Verghese</a:t>
            </a:r>
            <a:r>
              <a:rPr lang="en" dirty="0"/>
              <a:t>, Ben Hartley, Laney Goldman, Paco Navarro, Theresa W. Lynn</a:t>
            </a:r>
            <a:endParaRPr dirty="0"/>
          </a:p>
        </p:txBody>
      </p:sp>
      <p:pic>
        <p:nvPicPr>
          <p:cNvPr id="3" name="Picture 2" descr="A black square with white text&#10;&#10;Description automatically generated">
            <a:extLst>
              <a:ext uri="{FF2B5EF4-FFF2-40B4-BE49-F238E27FC236}">
                <a16:creationId xmlns:a16="http://schemas.microsoft.com/office/drawing/2014/main" id="{8FDA5232-4853-7349-1B4E-18457AE4E946}"/>
              </a:ext>
            </a:extLst>
          </p:cNvPr>
          <p:cNvPicPr>
            <a:picLocks noChangeAspect="1"/>
          </p:cNvPicPr>
          <p:nvPr/>
        </p:nvPicPr>
        <p:blipFill>
          <a:blip r:embed="rId3"/>
          <a:stretch>
            <a:fillRect/>
          </a:stretch>
        </p:blipFill>
        <p:spPr>
          <a:xfrm>
            <a:off x="112295" y="4012406"/>
            <a:ext cx="1030705" cy="1030705"/>
          </a:xfrm>
          <a:prstGeom prst="rect">
            <a:avLst/>
          </a:prstGeom>
        </p:spPr>
      </p:pic>
      <p:sp>
        <p:nvSpPr>
          <p:cNvPr id="4" name="TextBox 3">
            <a:extLst>
              <a:ext uri="{FF2B5EF4-FFF2-40B4-BE49-F238E27FC236}">
                <a16:creationId xmlns:a16="http://schemas.microsoft.com/office/drawing/2014/main" id="{93AB614F-01C1-AE6B-8B17-C5332B2DEA13}"/>
              </a:ext>
            </a:extLst>
          </p:cNvPr>
          <p:cNvSpPr txBox="1"/>
          <p:nvPr/>
        </p:nvSpPr>
        <p:spPr>
          <a:xfrm>
            <a:off x="1267326" y="4343092"/>
            <a:ext cx="2887578" cy="400110"/>
          </a:xfrm>
          <a:prstGeom prst="rect">
            <a:avLst/>
          </a:prstGeom>
          <a:noFill/>
        </p:spPr>
        <p:txBody>
          <a:bodyPr wrap="square" rtlCol="0">
            <a:spAutoFit/>
          </a:bodyPr>
          <a:lstStyle/>
          <a:p>
            <a:r>
              <a:rPr lang="en-US" sz="2000" dirty="0"/>
              <a:t>Department of Physics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59857CC-7C1A-DC32-5C81-6E08E33B3441}"/>
                  </a:ext>
                </a:extLst>
              </p:cNvPr>
              <p:cNvSpPr>
                <a:spLocks noGrp="1"/>
              </p:cNvSpPr>
              <p:nvPr>
                <p:ph type="title"/>
              </p:nvPr>
            </p:nvSpPr>
            <p:spPr/>
            <p:txBody>
              <a:bodyPr/>
              <a:lstStyle/>
              <a:p>
                <a:r>
                  <a:rPr lang="en-US" dirty="0"/>
                  <a:t>The </a:t>
                </a:r>
                <a14:m>
                  <m:oMath xmlns:m="http://schemas.openxmlformats.org/officeDocument/2006/math">
                    <m:r>
                      <a:rPr lang="en-US" b="0" i="1" smtClean="0">
                        <a:latin typeface="Cambria Math" panose="02040503050406030204" pitchFamily="18" charset="0"/>
                      </a:rPr>
                      <m:t>𝑊</m:t>
                    </m:r>
                  </m:oMath>
                </a14:m>
                <a:r>
                  <a:rPr lang="en-US" dirty="0"/>
                  <a:t>s</a:t>
                </a:r>
              </a:p>
            </p:txBody>
          </p:sp>
        </mc:Choice>
        <mc:Fallback xmlns="">
          <p:sp>
            <p:nvSpPr>
              <p:cNvPr id="2" name="Title 1">
                <a:extLst>
                  <a:ext uri="{FF2B5EF4-FFF2-40B4-BE49-F238E27FC236}">
                    <a16:creationId xmlns:a16="http://schemas.microsoft.com/office/drawing/2014/main" id="{B59857CC-7C1A-DC32-5C81-6E08E33B3441}"/>
                  </a:ext>
                </a:extLst>
              </p:cNvPr>
              <p:cNvSpPr>
                <a:spLocks noGrp="1" noRot="1" noChangeAspect="1" noMove="1" noResize="1" noEditPoints="1" noAdjustHandles="1" noChangeArrowheads="1" noChangeShapeType="1" noTextEdit="1"/>
              </p:cNvSpPr>
              <p:nvPr>
                <p:ph type="title"/>
              </p:nvPr>
            </p:nvSpPr>
            <p:spPr>
              <a:blipFill>
                <a:blip r:embed="rId3"/>
                <a:stretch>
                  <a:fillRect l="-2090"/>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31849A4B-B699-DA51-3F47-AE23CC5AA139}"/>
              </a:ext>
            </a:extLst>
          </p:cNvPr>
          <p:cNvSpPr>
            <a:spLocks noGrp="1"/>
          </p:cNvSpPr>
          <p:nvPr>
            <p:ph type="body" idx="1"/>
          </p:nvPr>
        </p:nvSpPr>
        <p:spPr>
          <a:xfrm>
            <a:off x="546652" y="1268016"/>
            <a:ext cx="3868340" cy="617934"/>
          </a:xfrm>
        </p:spPr>
        <p:txBody>
          <a:bodyPr/>
          <a:lstStyle/>
          <a:p>
            <a:r>
              <a:rPr lang="en-US" dirty="0"/>
              <a:t>Measurements </a:t>
            </a:r>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A73CACB3-FC31-2337-C9A8-66A5FB85FCF7}"/>
                  </a:ext>
                </a:extLst>
              </p:cNvPr>
              <p:cNvGraphicFramePr>
                <a:graphicFrameLocks noGrp="1"/>
              </p:cNvGraphicFramePr>
              <p:nvPr>
                <p:extLst>
                  <p:ext uri="{D42A27DB-BD31-4B8C-83A1-F6EECF244321}">
                    <p14:modId xmlns:p14="http://schemas.microsoft.com/office/powerpoint/2010/main" val="2679529028"/>
                  </p:ext>
                </p:extLst>
              </p:nvPr>
            </p:nvGraphicFramePr>
            <p:xfrm>
              <a:off x="546652" y="2003130"/>
              <a:ext cx="2782957" cy="2035923"/>
            </p:xfrm>
            <a:graphic>
              <a:graphicData uri="http://schemas.openxmlformats.org/drawingml/2006/table">
                <a:tbl>
                  <a:tblPr>
                    <a:tableStyleId>{5C22544A-7EE6-4342-B048-85BDC9FD1C3A}</a:tableStyleId>
                  </a:tblPr>
                  <a:tblGrid>
                    <a:gridCol w="1030873">
                      <a:extLst>
                        <a:ext uri="{9D8B030D-6E8A-4147-A177-3AD203B41FA5}">
                          <a16:colId xmlns:a16="http://schemas.microsoft.com/office/drawing/2014/main" val="1217146526"/>
                        </a:ext>
                      </a:extLst>
                    </a:gridCol>
                    <a:gridCol w="876042">
                      <a:extLst>
                        <a:ext uri="{9D8B030D-6E8A-4147-A177-3AD203B41FA5}">
                          <a16:colId xmlns:a16="http://schemas.microsoft.com/office/drawing/2014/main" val="1274853357"/>
                        </a:ext>
                      </a:extLst>
                    </a:gridCol>
                    <a:gridCol w="876042">
                      <a:extLst>
                        <a:ext uri="{9D8B030D-6E8A-4147-A177-3AD203B41FA5}">
                          <a16:colId xmlns:a16="http://schemas.microsoft.com/office/drawing/2014/main" val="4150970792"/>
                        </a:ext>
                      </a:extLst>
                    </a:gridCol>
                  </a:tblGrid>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804091198"/>
                      </a:ext>
                    </a:extLst>
                  </a:tr>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051853618"/>
                      </a:ext>
                    </a:extLst>
                  </a:tr>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670241234"/>
                      </a:ext>
                    </a:extLst>
                  </a:tr>
                </a:tbl>
              </a:graphicData>
            </a:graphic>
          </p:graphicFrame>
        </mc:Choice>
        <mc:Fallback xmlns="">
          <p:graphicFrame>
            <p:nvGraphicFramePr>
              <p:cNvPr id="11" name="Table 10">
                <a:extLst>
                  <a:ext uri="{FF2B5EF4-FFF2-40B4-BE49-F238E27FC236}">
                    <a16:creationId xmlns:a16="http://schemas.microsoft.com/office/drawing/2014/main" id="{A73CACB3-FC31-2337-C9A8-66A5FB85FCF7}"/>
                  </a:ext>
                </a:extLst>
              </p:cNvPr>
              <p:cNvGraphicFramePr>
                <a:graphicFrameLocks noGrp="1"/>
              </p:cNvGraphicFramePr>
              <p:nvPr>
                <p:extLst>
                  <p:ext uri="{D42A27DB-BD31-4B8C-83A1-F6EECF244321}">
                    <p14:modId xmlns:p14="http://schemas.microsoft.com/office/powerpoint/2010/main" val="2679529028"/>
                  </p:ext>
                </p:extLst>
              </p:nvPr>
            </p:nvGraphicFramePr>
            <p:xfrm>
              <a:off x="546652" y="2003130"/>
              <a:ext cx="2782957" cy="2035923"/>
            </p:xfrm>
            <a:graphic>
              <a:graphicData uri="http://schemas.openxmlformats.org/drawingml/2006/table">
                <a:tbl>
                  <a:tblPr>
                    <a:tableStyleId>{5C22544A-7EE6-4342-B048-85BDC9FD1C3A}</a:tableStyleId>
                  </a:tblPr>
                  <a:tblGrid>
                    <a:gridCol w="1030873">
                      <a:extLst>
                        <a:ext uri="{9D8B030D-6E8A-4147-A177-3AD203B41FA5}">
                          <a16:colId xmlns:a16="http://schemas.microsoft.com/office/drawing/2014/main" val="1217146526"/>
                        </a:ext>
                      </a:extLst>
                    </a:gridCol>
                    <a:gridCol w="876042">
                      <a:extLst>
                        <a:ext uri="{9D8B030D-6E8A-4147-A177-3AD203B41FA5}">
                          <a16:colId xmlns:a16="http://schemas.microsoft.com/office/drawing/2014/main" val="1274853357"/>
                        </a:ext>
                      </a:extLst>
                    </a:gridCol>
                    <a:gridCol w="876042">
                      <a:extLst>
                        <a:ext uri="{9D8B030D-6E8A-4147-A177-3AD203B41FA5}">
                          <a16:colId xmlns:a16="http://schemas.microsoft.com/office/drawing/2014/main" val="4150970792"/>
                        </a:ext>
                      </a:extLst>
                    </a:gridCol>
                  </a:tblGrid>
                  <a:tr h="678641">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1235" t="-1852" r="-172840" b="-20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117143" t="-1852" r="-100000" b="-20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220290" t="-1852" r="-1449" b="-201852"/>
                          </a:stretch>
                        </a:blipFill>
                      </a:tcPr>
                    </a:tc>
                    <a:extLst>
                      <a:ext uri="{0D108BD9-81ED-4DB2-BD59-A6C34878D82A}">
                        <a16:rowId xmlns:a16="http://schemas.microsoft.com/office/drawing/2014/main" val="804091198"/>
                      </a:ext>
                    </a:extLst>
                  </a:tr>
                  <a:tr h="678641">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4"/>
                          <a:stretch>
                            <a:fillRect l="-1235" t="-101852" r="-172840" b="-10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4"/>
                          <a:stretch>
                            <a:fillRect l="-117143" t="-101852" r="-100000" b="-10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4"/>
                          <a:stretch>
                            <a:fillRect l="-220290" t="-101852" r="-1449" b="-101852"/>
                          </a:stretch>
                        </a:blipFill>
                      </a:tcPr>
                    </a:tc>
                    <a:extLst>
                      <a:ext uri="{0D108BD9-81ED-4DB2-BD59-A6C34878D82A}">
                        <a16:rowId xmlns:a16="http://schemas.microsoft.com/office/drawing/2014/main" val="3051853618"/>
                      </a:ext>
                    </a:extLst>
                  </a:tr>
                  <a:tr h="678641">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235" t="-201852" r="-172840" b="-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7143" t="-201852" r="-100000" b="-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0290" t="-201852" r="-1449" b="-1852"/>
                          </a:stretch>
                        </a:blipFill>
                      </a:tcPr>
                    </a:tc>
                    <a:extLst>
                      <a:ext uri="{0D108BD9-81ED-4DB2-BD59-A6C34878D82A}">
                        <a16:rowId xmlns:a16="http://schemas.microsoft.com/office/drawing/2014/main" val="2670241234"/>
                      </a:ext>
                    </a:extLst>
                  </a:tr>
                </a:tbl>
              </a:graphicData>
            </a:graphic>
          </p:graphicFrame>
        </mc:Fallback>
      </mc:AlternateContent>
      <p:sp>
        <p:nvSpPr>
          <p:cNvPr id="4" name="TextBox 3">
            <a:extLst>
              <a:ext uri="{FF2B5EF4-FFF2-40B4-BE49-F238E27FC236}">
                <a16:creationId xmlns:a16="http://schemas.microsoft.com/office/drawing/2014/main" id="{4A09C64E-8FE6-7AE8-1775-5AA27FE4A303}"/>
              </a:ext>
            </a:extLst>
          </p:cNvPr>
          <p:cNvSpPr txBox="1"/>
          <p:nvPr/>
        </p:nvSpPr>
        <p:spPr>
          <a:xfrm>
            <a:off x="0" y="4600666"/>
            <a:ext cx="9501810" cy="461665"/>
          </a:xfrm>
          <a:prstGeom prst="rect">
            <a:avLst/>
          </a:prstGeom>
          <a:noFill/>
        </p:spPr>
        <p:txBody>
          <a:bodyPr wrap="square" rtlCol="0">
            <a:spAutoFit/>
          </a:bodyPr>
          <a:lstStyle/>
          <a:p>
            <a:r>
              <a:rPr lang="en-US" sz="1200" dirty="0" err="1">
                <a:solidFill>
                  <a:schemeClr val="bg1">
                    <a:lumMod val="50000"/>
                  </a:schemeClr>
                </a:solidFill>
                <a:cs typeface="Times New Roman" panose="02020603050405020304" pitchFamily="18" charset="0"/>
              </a:rPr>
              <a:t>Riccardi</a:t>
            </a:r>
            <a:r>
              <a:rPr lang="en-US" sz="1200" dirty="0">
                <a:solidFill>
                  <a:schemeClr val="bg1">
                    <a:lumMod val="50000"/>
                  </a:schemeClr>
                </a:solidFill>
                <a:cs typeface="Times New Roman" panose="02020603050405020304" pitchFamily="18" charset="0"/>
              </a:rPr>
              <a:t> et al., </a:t>
            </a:r>
            <a:r>
              <a:rPr lang="en-US" sz="1200" dirty="0" err="1">
                <a:solidFill>
                  <a:schemeClr val="bg1">
                    <a:lumMod val="50000"/>
                  </a:schemeClr>
                </a:solidFill>
                <a:cs typeface="Times New Roman" panose="02020603050405020304" pitchFamily="18" charset="0"/>
              </a:rPr>
              <a:t>PRAppl</a:t>
            </a:r>
            <a:r>
              <a:rPr lang="en-US" sz="1200" dirty="0">
                <a:solidFill>
                  <a:schemeClr val="bg1">
                    <a:lumMod val="50000"/>
                  </a:schemeClr>
                </a:solidFill>
                <a:cs typeface="Times New Roman" panose="02020603050405020304" pitchFamily="18" charset="0"/>
              </a:rPr>
              <a:t>. </a:t>
            </a:r>
            <a:r>
              <a:rPr lang="en-US" sz="1200" i="0" u="none" strike="noStrike" dirty="0">
                <a:solidFill>
                  <a:schemeClr val="bg1">
                    <a:lumMod val="50000"/>
                  </a:schemeClr>
                </a:solidFill>
                <a:effectLst/>
              </a:rPr>
              <a:t>101, 062319 (2020)</a:t>
            </a:r>
            <a:endParaRPr lang="en-US" sz="1200" dirty="0">
              <a:solidFill>
                <a:schemeClr val="bg1">
                  <a:lumMod val="50000"/>
                </a:schemeClr>
              </a:solidFill>
              <a:effectLst/>
            </a:endParaRPr>
          </a:p>
          <a:p>
            <a:r>
              <a:rPr lang="en-US" sz="1200" dirty="0">
                <a:solidFill>
                  <a:schemeClr val="bg1">
                    <a:lumMod val="50000"/>
                  </a:schemeClr>
                </a:solidFill>
                <a:effectLst/>
              </a:rPr>
              <a:t>*Random state generation following method used in </a:t>
            </a:r>
            <a:r>
              <a:rPr lang="en-US" sz="1200" i="0" u="none" strike="noStrike" dirty="0" err="1">
                <a:solidFill>
                  <a:schemeClr val="bg1">
                    <a:lumMod val="50000"/>
                  </a:schemeClr>
                </a:solidFill>
                <a:effectLst/>
              </a:rPr>
              <a:t>Roik</a:t>
            </a:r>
            <a:r>
              <a:rPr lang="en-US" sz="1200" i="0" u="none" strike="noStrike" dirty="0">
                <a:solidFill>
                  <a:schemeClr val="bg1">
                    <a:lumMod val="50000"/>
                  </a:schemeClr>
                </a:solidFill>
                <a:effectLst/>
              </a:rPr>
              <a:t> et al., </a:t>
            </a:r>
            <a:r>
              <a:rPr lang="en-US" sz="1200" i="0" u="none" strike="noStrike" dirty="0" err="1">
                <a:solidFill>
                  <a:schemeClr val="bg1">
                    <a:lumMod val="50000"/>
                  </a:schemeClr>
                </a:solidFill>
                <a:effectLst/>
              </a:rPr>
              <a:t>PRAppl</a:t>
            </a:r>
            <a:r>
              <a:rPr lang="en-US" sz="1200" i="0" u="none" strike="noStrike" dirty="0">
                <a:solidFill>
                  <a:schemeClr val="bg1">
                    <a:lumMod val="50000"/>
                  </a:schemeClr>
                </a:solidFill>
                <a:effectLst/>
              </a:rPr>
              <a:t>. 15.054006(2021)</a:t>
            </a:r>
            <a:endParaRPr lang="en-US" sz="1200" dirty="0">
              <a:solidFill>
                <a:schemeClr val="bg1">
                  <a:lumMod val="50000"/>
                </a:schemeClr>
              </a:solidFill>
              <a:effectLst/>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F89CD67-F8F4-913D-BBF2-D29268D57009}"/>
                  </a:ext>
                </a:extLst>
              </p:cNvPr>
              <p:cNvSpPr txBox="1"/>
              <p:nvPr/>
            </p:nvSpPr>
            <p:spPr>
              <a:xfrm>
                <a:off x="4071045" y="1576983"/>
                <a:ext cx="4526303" cy="837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d>
                        <m:dPr>
                          <m:begChr m:val="["/>
                          <m:endChr m:val=""/>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𝕀</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 −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m:t>
                          </m:r>
                        </m:e>
                      </m:d>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 −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e>
                          </m:d>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𝑦</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𝑦</m:t>
                              </m:r>
                            </m:sub>
                          </m:s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𝑎𝑏</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𝕀</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𝕀</m:t>
                          </m:r>
                          <m:r>
                            <a:rPr lang="en-US" b="0" i="1" smtClean="0">
                              <a:latin typeface="Cambria Math" panose="02040503050406030204" pitchFamily="18" charset="0"/>
                              <a:ea typeface="Cambria Math" panose="02040503050406030204" pitchFamily="18" charset="0"/>
                            </a:rPr>
                            <m:t>)</m:t>
                          </m:r>
                          <m:r>
                            <m:rPr>
                              <m:nor/>
                            </m:rPr>
                            <a:rPr lang="en-US" dirty="0"/>
                            <m:t> </m:t>
                          </m:r>
                        </m:e>
                      </m:d>
                    </m:oMath>
                  </m:oMathPara>
                </a14:m>
                <a:endParaRPr lang="en-US" b="0"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7F89CD67-F8F4-913D-BBF2-D29268D57009}"/>
                  </a:ext>
                </a:extLst>
              </p:cNvPr>
              <p:cNvSpPr txBox="1">
                <a:spLocks noRot="1" noChangeAspect="1" noMove="1" noResize="1" noEditPoints="1" noAdjustHandles="1" noChangeArrowheads="1" noChangeShapeType="1" noTextEdit="1"/>
              </p:cNvSpPr>
              <p:nvPr/>
            </p:nvSpPr>
            <p:spPr>
              <a:xfrm>
                <a:off x="4071045" y="1576983"/>
                <a:ext cx="4526303" cy="837280"/>
              </a:xfrm>
              <a:prstGeom prst="rect">
                <a:avLst/>
              </a:prstGeom>
              <a:blipFill>
                <a:blip r:embed="rId5"/>
                <a:stretch>
                  <a:fillRect l="-560" t="-41791" r="-5042" b="-1134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409C00F-9EF6-DB34-E25A-C497F78F3E18}"/>
                  </a:ext>
                </a:extLst>
              </p:cNvPr>
              <p:cNvSpPr txBox="1"/>
              <p:nvPr/>
            </p:nvSpPr>
            <p:spPr>
              <a:xfrm>
                <a:off x="4084984" y="2723230"/>
                <a:ext cx="443155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Minimize </a:t>
                </a:r>
                <a14:m>
                  <m:oMath xmlns:m="http://schemas.openxmlformats.org/officeDocument/2006/math">
                    <m:r>
                      <a:rPr lang="en-US" i="1" smtClean="0">
                        <a:latin typeface="Cambria Math" panose="02040503050406030204" pitchFamily="18" charset="0"/>
                        <a:ea typeface="Cambria Math" panose="02040503050406030204" pitchFamily="18" charset="0"/>
                      </a:rPr>
                      <m:t>𝑎</m:t>
                    </m:r>
                  </m:oMath>
                </a14:m>
                <a:r>
                  <a:rPr lang="en-US" dirty="0"/>
                  <a:t>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 </m:t>
                    </m:r>
                  </m:oMath>
                </a14:m>
                <a:r>
                  <a:rPr lang="en-US" dirty="0"/>
                  <a:t>going from a family to just one </a:t>
                </a:r>
                <a14:m>
                  <m:oMath xmlns:m="http://schemas.openxmlformats.org/officeDocument/2006/math">
                    <m:r>
                      <a:rPr lang="en-US" i="1">
                        <a:latin typeface="Cambria Math" panose="02040503050406030204" pitchFamily="18" charset="0"/>
                      </a:rPr>
                      <m:t>𝑊</m:t>
                    </m:r>
                  </m:oMath>
                </a14:m>
                <a:endParaRPr lang="en-US" dirty="0"/>
              </a:p>
              <a:p>
                <a:pPr marL="285750" indent="-285750">
                  <a:buFont typeface="Arial" panose="020B0604020202020204" pitchFamily="34" charset="0"/>
                  <a:buChar char="•"/>
                </a:pPr>
                <a:r>
                  <a:rPr lang="en-US" dirty="0" err="1"/>
                  <a:t>Riccardi</a:t>
                </a:r>
                <a:r>
                  <a:rPr lang="en-US" dirty="0"/>
                  <a:t> et al. proposed 6 </a:t>
                </a:r>
                <a14:m>
                  <m:oMath xmlns:m="http://schemas.openxmlformats.org/officeDocument/2006/math">
                    <m:r>
                      <a:rPr lang="en-US" b="0" i="1" smtClean="0">
                        <a:latin typeface="Cambria Math" panose="02040503050406030204" pitchFamily="18" charset="0"/>
                      </a:rPr>
                      <m:t>𝑊</m:t>
                    </m:r>
                  </m:oMath>
                </a14:m>
                <a:r>
                  <a:rPr lang="en-US" dirty="0"/>
                  <a:t>s</a:t>
                </a:r>
              </a:p>
              <a:p>
                <a:pPr marL="285750" indent="-285750">
                  <a:buFont typeface="Arial" panose="020B0604020202020204" pitchFamily="34" charset="0"/>
                  <a:buChar char="•"/>
                </a:pPr>
                <a:r>
                  <a:rPr lang="en-US" dirty="0"/>
                  <a:t>Computationally generate random entangled mixed states*</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r>
                          <a:rPr lang="en-US" b="0" i="1" smtClean="0">
                            <a:latin typeface="Cambria Math" panose="02040503050406030204" pitchFamily="18" charset="0"/>
                          </a:rPr>
                          <m:t>−6</m:t>
                        </m:r>
                      </m:sub>
                    </m:sSub>
                    <m:r>
                      <a:rPr lang="en-US" b="0" i="1" smtClean="0">
                        <a:latin typeface="Cambria Math" panose="02040503050406030204" pitchFamily="18" charset="0"/>
                      </a:rPr>
                      <m:t> </m:t>
                    </m:r>
                  </m:oMath>
                </a14:m>
                <a:r>
                  <a:rPr lang="en-US" dirty="0"/>
                  <a:t>detect 33% miss 67% of those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mc:Choice>
        <mc:Fallback>
          <p:sp>
            <p:nvSpPr>
              <p:cNvPr id="9" name="TextBox 8">
                <a:extLst>
                  <a:ext uri="{FF2B5EF4-FFF2-40B4-BE49-F238E27FC236}">
                    <a16:creationId xmlns:a16="http://schemas.microsoft.com/office/drawing/2014/main" id="{7409C00F-9EF6-DB34-E25A-C497F78F3E18}"/>
                  </a:ext>
                </a:extLst>
              </p:cNvPr>
              <p:cNvSpPr txBox="1">
                <a:spLocks noRot="1" noChangeAspect="1" noMove="1" noResize="1" noEditPoints="1" noAdjustHandles="1" noChangeArrowheads="1" noChangeShapeType="1" noTextEdit="1"/>
              </p:cNvSpPr>
              <p:nvPr/>
            </p:nvSpPr>
            <p:spPr>
              <a:xfrm>
                <a:off x="4084984" y="2723230"/>
                <a:ext cx="4431557" cy="2308324"/>
              </a:xfrm>
              <a:prstGeom prst="rect">
                <a:avLst/>
              </a:prstGeom>
              <a:blipFill>
                <a:blip r:embed="rId6"/>
                <a:stretch>
                  <a:fillRect l="-857" t="-1099" r="-286"/>
                </a:stretch>
              </a:blipFill>
            </p:spPr>
            <p:txBody>
              <a:bodyPr/>
              <a:lstStyle/>
              <a:p>
                <a:r>
                  <a:rPr lang="en-US">
                    <a:noFill/>
                  </a:rPr>
                  <a:t> </a:t>
                </a:r>
              </a:p>
            </p:txBody>
          </p:sp>
        </mc:Fallback>
      </mc:AlternateContent>
    </p:spTree>
    <p:extLst>
      <p:ext uri="{BB962C8B-B14F-4D97-AF65-F5344CB8AC3E}">
        <p14:creationId xmlns:p14="http://schemas.microsoft.com/office/powerpoint/2010/main" val="512402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59857CC-7C1A-DC32-5C81-6E08E33B3441}"/>
                  </a:ext>
                </a:extLst>
              </p:cNvPr>
              <p:cNvSpPr>
                <a:spLocks noGrp="1"/>
              </p:cNvSpPr>
              <p:nvPr>
                <p:ph type="title"/>
              </p:nvPr>
            </p:nvSpPr>
            <p:spPr/>
            <p:txBody>
              <a:bodyPr/>
              <a:lstStyle/>
              <a:p>
                <a:r>
                  <a:rPr lang="en-US" dirty="0"/>
                  <a:t>The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s</a:t>
                </a:r>
              </a:p>
            </p:txBody>
          </p:sp>
        </mc:Choice>
        <mc:Fallback xmlns="">
          <p:sp>
            <p:nvSpPr>
              <p:cNvPr id="2" name="Title 1">
                <a:extLst>
                  <a:ext uri="{FF2B5EF4-FFF2-40B4-BE49-F238E27FC236}">
                    <a16:creationId xmlns:a16="http://schemas.microsoft.com/office/drawing/2014/main" id="{B59857CC-7C1A-DC32-5C81-6E08E33B3441}"/>
                  </a:ext>
                </a:extLst>
              </p:cNvPr>
              <p:cNvSpPr>
                <a:spLocks noGrp="1" noRot="1" noChangeAspect="1" noMove="1" noResize="1" noEditPoints="1" noAdjustHandles="1" noChangeArrowheads="1" noChangeShapeType="1" noTextEdit="1"/>
              </p:cNvSpPr>
              <p:nvPr>
                <p:ph type="title"/>
              </p:nvPr>
            </p:nvSpPr>
            <p:spPr>
              <a:blipFill>
                <a:blip r:embed="rId3"/>
                <a:stretch>
                  <a:fillRect l="-2090"/>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31849A4B-B699-DA51-3F47-AE23CC5AA139}"/>
              </a:ext>
            </a:extLst>
          </p:cNvPr>
          <p:cNvSpPr>
            <a:spLocks noGrp="1"/>
          </p:cNvSpPr>
          <p:nvPr>
            <p:ph type="body" idx="1"/>
          </p:nvPr>
        </p:nvSpPr>
        <p:spPr>
          <a:xfrm>
            <a:off x="546652" y="1268016"/>
            <a:ext cx="3868340" cy="617934"/>
          </a:xfrm>
        </p:spPr>
        <p:txBody>
          <a:bodyPr/>
          <a:lstStyle/>
          <a:p>
            <a:r>
              <a:rPr lang="en-US" dirty="0"/>
              <a:t>Measurements </a:t>
            </a:r>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A73CACB3-FC31-2337-C9A8-66A5FB85FCF7}"/>
                  </a:ext>
                </a:extLst>
              </p:cNvPr>
              <p:cNvGraphicFramePr>
                <a:graphicFrameLocks noGrp="1"/>
              </p:cNvGraphicFramePr>
              <p:nvPr>
                <p:extLst>
                  <p:ext uri="{D42A27DB-BD31-4B8C-83A1-F6EECF244321}">
                    <p14:modId xmlns:p14="http://schemas.microsoft.com/office/powerpoint/2010/main" val="3404106710"/>
                  </p:ext>
                </p:extLst>
              </p:nvPr>
            </p:nvGraphicFramePr>
            <p:xfrm>
              <a:off x="546652" y="2003130"/>
              <a:ext cx="2782957" cy="2035923"/>
            </p:xfrm>
            <a:graphic>
              <a:graphicData uri="http://schemas.openxmlformats.org/drawingml/2006/table">
                <a:tbl>
                  <a:tblPr>
                    <a:noFill/>
                    <a:tableStyleId>{5C22544A-7EE6-4342-B048-85BDC9FD1C3A}</a:tableStyleId>
                  </a:tblPr>
                  <a:tblGrid>
                    <a:gridCol w="1030873">
                      <a:extLst>
                        <a:ext uri="{9D8B030D-6E8A-4147-A177-3AD203B41FA5}">
                          <a16:colId xmlns:a16="http://schemas.microsoft.com/office/drawing/2014/main" val="1217146526"/>
                        </a:ext>
                      </a:extLst>
                    </a:gridCol>
                    <a:gridCol w="876042">
                      <a:extLst>
                        <a:ext uri="{9D8B030D-6E8A-4147-A177-3AD203B41FA5}">
                          <a16:colId xmlns:a16="http://schemas.microsoft.com/office/drawing/2014/main" val="1274853357"/>
                        </a:ext>
                      </a:extLst>
                    </a:gridCol>
                    <a:gridCol w="876042">
                      <a:extLst>
                        <a:ext uri="{9D8B030D-6E8A-4147-A177-3AD203B41FA5}">
                          <a16:colId xmlns:a16="http://schemas.microsoft.com/office/drawing/2014/main" val="4150970792"/>
                        </a:ext>
                      </a:extLst>
                    </a:gridCol>
                  </a:tblGrid>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7030A0">
                            <a:alpha val="29804"/>
                          </a:srgb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50">
                            <a:alpha val="29804"/>
                          </a:srgbClr>
                        </a:solidFill>
                      </a:tcPr>
                    </a:tc>
                    <a:extLst>
                      <a:ext uri="{0D108BD9-81ED-4DB2-BD59-A6C34878D82A}">
                        <a16:rowId xmlns:a16="http://schemas.microsoft.com/office/drawing/2014/main" val="804091198"/>
                      </a:ext>
                    </a:extLst>
                  </a:tr>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3BFE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C7DA"/>
                        </a:solidFill>
                      </a:tcPr>
                    </a:tc>
                    <a:extLst>
                      <a:ext uri="{0D108BD9-81ED-4DB2-BD59-A6C34878D82A}">
                        <a16:rowId xmlns:a16="http://schemas.microsoft.com/office/drawing/2014/main" val="3051853618"/>
                      </a:ext>
                    </a:extLst>
                  </a:tr>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7CC"/>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73">
                            <a:alpha val="25098"/>
                          </a:srgb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70241234"/>
                      </a:ext>
                    </a:extLst>
                  </a:tr>
                </a:tbl>
              </a:graphicData>
            </a:graphic>
          </p:graphicFrame>
        </mc:Choice>
        <mc:Fallback xmlns="">
          <p:graphicFrame>
            <p:nvGraphicFramePr>
              <p:cNvPr id="11" name="Table 10">
                <a:extLst>
                  <a:ext uri="{FF2B5EF4-FFF2-40B4-BE49-F238E27FC236}">
                    <a16:creationId xmlns:a16="http://schemas.microsoft.com/office/drawing/2014/main" id="{A73CACB3-FC31-2337-C9A8-66A5FB85FCF7}"/>
                  </a:ext>
                </a:extLst>
              </p:cNvPr>
              <p:cNvGraphicFramePr>
                <a:graphicFrameLocks noGrp="1"/>
              </p:cNvGraphicFramePr>
              <p:nvPr>
                <p:extLst>
                  <p:ext uri="{D42A27DB-BD31-4B8C-83A1-F6EECF244321}">
                    <p14:modId xmlns:p14="http://schemas.microsoft.com/office/powerpoint/2010/main" val="3404106710"/>
                  </p:ext>
                </p:extLst>
              </p:nvPr>
            </p:nvGraphicFramePr>
            <p:xfrm>
              <a:off x="546652" y="2003130"/>
              <a:ext cx="2782957" cy="2035923"/>
            </p:xfrm>
            <a:graphic>
              <a:graphicData uri="http://schemas.openxmlformats.org/drawingml/2006/table">
                <a:tbl>
                  <a:tblPr>
                    <a:noFill/>
                    <a:tableStyleId>{5C22544A-7EE6-4342-B048-85BDC9FD1C3A}</a:tableStyleId>
                  </a:tblPr>
                  <a:tblGrid>
                    <a:gridCol w="1030873">
                      <a:extLst>
                        <a:ext uri="{9D8B030D-6E8A-4147-A177-3AD203B41FA5}">
                          <a16:colId xmlns:a16="http://schemas.microsoft.com/office/drawing/2014/main" val="1217146526"/>
                        </a:ext>
                      </a:extLst>
                    </a:gridCol>
                    <a:gridCol w="876042">
                      <a:extLst>
                        <a:ext uri="{9D8B030D-6E8A-4147-A177-3AD203B41FA5}">
                          <a16:colId xmlns:a16="http://schemas.microsoft.com/office/drawing/2014/main" val="1274853357"/>
                        </a:ext>
                      </a:extLst>
                    </a:gridCol>
                    <a:gridCol w="876042">
                      <a:extLst>
                        <a:ext uri="{9D8B030D-6E8A-4147-A177-3AD203B41FA5}">
                          <a16:colId xmlns:a16="http://schemas.microsoft.com/office/drawing/2014/main" val="4150970792"/>
                        </a:ext>
                      </a:extLst>
                    </a:gridCol>
                  </a:tblGrid>
                  <a:tr h="678641">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1235" t="-1852" r="-172840" b="-20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117143" t="-1852" r="-100000" b="-20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220290" t="-1852" r="-1449" b="-201852"/>
                          </a:stretch>
                        </a:blipFill>
                      </a:tcPr>
                    </a:tc>
                    <a:extLst>
                      <a:ext uri="{0D108BD9-81ED-4DB2-BD59-A6C34878D82A}">
                        <a16:rowId xmlns:a16="http://schemas.microsoft.com/office/drawing/2014/main" val="804091198"/>
                      </a:ext>
                    </a:extLst>
                  </a:tr>
                  <a:tr h="678641">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4"/>
                          <a:stretch>
                            <a:fillRect l="-1235" t="-101852" r="-172840" b="-10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4"/>
                          <a:stretch>
                            <a:fillRect l="-117143" t="-101852" r="-100000" b="-10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4"/>
                          <a:stretch>
                            <a:fillRect l="-220290" t="-101852" r="-1449" b="-101852"/>
                          </a:stretch>
                        </a:blipFill>
                      </a:tcPr>
                    </a:tc>
                    <a:extLst>
                      <a:ext uri="{0D108BD9-81ED-4DB2-BD59-A6C34878D82A}">
                        <a16:rowId xmlns:a16="http://schemas.microsoft.com/office/drawing/2014/main" val="3051853618"/>
                      </a:ext>
                    </a:extLst>
                  </a:tr>
                  <a:tr h="678641">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235" t="-201852" r="-172840" b="-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7143" t="-201852" r="-100000" b="-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0290" t="-201852" r="-1449" b="-1852"/>
                          </a:stretch>
                        </a:blipFill>
                      </a:tcPr>
                    </a:tc>
                    <a:extLst>
                      <a:ext uri="{0D108BD9-81ED-4DB2-BD59-A6C34878D82A}">
                        <a16:rowId xmlns:a16="http://schemas.microsoft.com/office/drawing/2014/main" val="2670241234"/>
                      </a:ext>
                    </a:extLst>
                  </a:tr>
                </a:tbl>
              </a:graphicData>
            </a:graphic>
          </p:graphicFrame>
        </mc:Fallback>
      </mc:AlternateContent>
      <p:sp>
        <p:nvSpPr>
          <p:cNvPr id="4" name="TextBox 3">
            <a:extLst>
              <a:ext uri="{FF2B5EF4-FFF2-40B4-BE49-F238E27FC236}">
                <a16:creationId xmlns:a16="http://schemas.microsoft.com/office/drawing/2014/main" id="{4A09C64E-8FE6-7AE8-1775-5AA27FE4A303}"/>
              </a:ext>
            </a:extLst>
          </p:cNvPr>
          <p:cNvSpPr txBox="1"/>
          <p:nvPr/>
        </p:nvSpPr>
        <p:spPr>
          <a:xfrm>
            <a:off x="0" y="4681835"/>
            <a:ext cx="9501810" cy="461665"/>
          </a:xfrm>
          <a:prstGeom prst="rect">
            <a:avLst/>
          </a:prstGeom>
          <a:noFill/>
        </p:spPr>
        <p:txBody>
          <a:bodyPr wrap="square" rtlCol="0">
            <a:spAutoFit/>
          </a:bodyPr>
          <a:lstStyle/>
          <a:p>
            <a:r>
              <a:rPr lang="en-US" sz="1200" dirty="0">
                <a:solidFill>
                  <a:schemeClr val="bg1">
                    <a:lumMod val="50000"/>
                  </a:schemeClr>
                </a:solidFill>
                <a:effectLst/>
              </a:rPr>
              <a:t>Yang, </a:t>
            </a:r>
            <a:r>
              <a:rPr lang="en-US" sz="1200" dirty="0" err="1">
                <a:solidFill>
                  <a:schemeClr val="bg1">
                    <a:lumMod val="50000"/>
                  </a:schemeClr>
                </a:solidFill>
                <a:effectLst/>
              </a:rPr>
              <a:t>Verghese</a:t>
            </a:r>
            <a:r>
              <a:rPr lang="en-US" sz="1200" dirty="0">
                <a:solidFill>
                  <a:schemeClr val="bg1">
                    <a:lumMod val="50000"/>
                  </a:schemeClr>
                </a:solidFill>
                <a:effectLst/>
              </a:rPr>
              <a:t>, Hartley. HMC Quantum Optics unpublished, https://</a:t>
            </a:r>
            <a:r>
              <a:rPr lang="en-US" sz="1200" dirty="0" err="1">
                <a:solidFill>
                  <a:schemeClr val="bg1">
                    <a:lumMod val="50000"/>
                  </a:schemeClr>
                </a:solidFill>
                <a:effectLst/>
              </a:rPr>
              <a:t>github.com</a:t>
            </a:r>
            <a:r>
              <a:rPr lang="en-US" sz="1200" dirty="0">
                <a:solidFill>
                  <a:schemeClr val="bg1">
                    <a:lumMod val="50000"/>
                  </a:schemeClr>
                </a:solidFill>
                <a:effectLst/>
              </a:rPr>
              <a:t>/Lynn-Quantum-Optics/Summer-Spring-2022-3/blob/main/Summer2022/ summer- 2022- </a:t>
            </a:r>
            <a:r>
              <a:rPr lang="en-US" sz="1200" dirty="0" err="1">
                <a:solidFill>
                  <a:schemeClr val="bg1">
                    <a:lumMod val="50000"/>
                  </a:schemeClr>
                </a:solidFill>
                <a:effectLst/>
              </a:rPr>
              <a:t>QO_write_up.pdf</a:t>
            </a:r>
            <a:r>
              <a:rPr lang="en-US" sz="1200" dirty="0">
                <a:solidFill>
                  <a:schemeClr val="bg1">
                    <a:lumMod val="50000"/>
                  </a:schemeClr>
                </a:solidFill>
              </a:rPr>
              <a:t> </a:t>
            </a:r>
            <a:r>
              <a:rPr lang="en-US" sz="1200" dirty="0">
                <a:effectLst/>
              </a:rPr>
              <a:t>  </a:t>
            </a:r>
            <a:endParaRPr lang="en-US" sz="1200" dirty="0">
              <a:solidFill>
                <a:schemeClr val="bg1">
                  <a:lumMod val="50000"/>
                </a:schemeClr>
              </a:solidFill>
              <a:effectLst/>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F89CD67-F8F4-913D-BBF2-D29268D57009}"/>
                  </a:ext>
                </a:extLst>
              </p:cNvPr>
              <p:cNvSpPr txBox="1"/>
              <p:nvPr/>
            </p:nvSpPr>
            <p:spPr>
              <a:xfrm>
                <a:off x="3779497" y="1549671"/>
                <a:ext cx="5397440" cy="1114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1</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d>
                        <m:dPr>
                          <m:begChr m:val="["/>
                          <m:endChr m:val=""/>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𝕀</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𝜃</m:t>
                              </m:r>
                            </m:e>
                          </m:func>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𝑦</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𝑦</m:t>
                              </m:r>
                            </m:sub>
                          </m:sSub>
                          <m:r>
                            <a:rPr lang="en-US" i="1">
                              <a:latin typeface="Cambria Math" panose="02040503050406030204" pitchFamily="18" charset="0"/>
                              <a:ea typeface="Cambria Math" panose="02040503050406030204" pitchFamily="18" charset="0"/>
                            </a:rPr>
                            <m:t>)</m:t>
                          </m:r>
                        </m:e>
                      </m:d>
                    </m:oMath>
                  </m:oMathPara>
                </a14:m>
                <a:endParaRPr lang="en-US" b="0" i="1" dirty="0">
                  <a:latin typeface="Cambria Math" panose="02040503050406030204" pitchFamily="18" charset="0"/>
                </a:endParaRPr>
              </a:p>
              <a:p>
                <a:r>
                  <a:rPr lang="en-US" b="0" dirty="0"/>
                  <a:t>		 </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2</m:t>
                    </m:r>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𝜃</m:t>
                        </m:r>
                      </m:e>
                    </m:func>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𝛼</m:t>
                        </m:r>
                      </m:e>
                    </m:func>
                    <m:r>
                      <a:rPr lang="en-US"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𝕀</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𝕀</m:t>
                    </m:r>
                    <m:r>
                      <a:rPr lang="en-US" b="0" i="1" smtClean="0">
                        <a:latin typeface="Cambria Math" panose="02040503050406030204" pitchFamily="18" charset="0"/>
                        <a:ea typeface="Cambria Math" panose="02040503050406030204" pitchFamily="18" charset="0"/>
                      </a:rPr>
                      <m:t>)</m:t>
                    </m:r>
                    <m:r>
                      <m:rPr>
                        <m:nor/>
                      </m:rPr>
                      <a:rPr lang="en-US" dirty="0"/>
                      <m:t> </m:t>
                    </m:r>
                  </m:oMath>
                </a14:m>
                <a:endParaRPr lang="en-US" b="0" dirty="0"/>
              </a:p>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𝜃</m:t>
                              </m:r>
                            </m:e>
                          </m:func>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𝛼</m:t>
                              </m:r>
                            </m:e>
                          </m:func>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𝑦</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𝑦</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m:t>
                          </m:r>
                        </m:e>
                      </m:d>
                    </m:oMath>
                  </m:oMathPara>
                </a14:m>
                <a:endParaRPr lang="en-US" b="0"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7F89CD67-F8F4-913D-BBF2-D29268D57009}"/>
                  </a:ext>
                </a:extLst>
              </p:cNvPr>
              <p:cNvSpPr txBox="1">
                <a:spLocks noRot="1" noChangeAspect="1" noMove="1" noResize="1" noEditPoints="1" noAdjustHandles="1" noChangeArrowheads="1" noChangeShapeType="1" noTextEdit="1"/>
              </p:cNvSpPr>
              <p:nvPr/>
            </p:nvSpPr>
            <p:spPr>
              <a:xfrm>
                <a:off x="3779497" y="1549671"/>
                <a:ext cx="5397440" cy="1114279"/>
              </a:xfrm>
              <a:prstGeom prst="rect">
                <a:avLst/>
              </a:prstGeom>
              <a:blipFill>
                <a:blip r:embed="rId5"/>
                <a:stretch>
                  <a:fillRect t="-48315" r="-469" b="-865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409C00F-9EF6-DB34-E25A-C497F78F3E18}"/>
                  </a:ext>
                </a:extLst>
              </p:cNvPr>
              <p:cNvSpPr txBox="1"/>
              <p:nvPr/>
            </p:nvSpPr>
            <p:spPr>
              <a:xfrm>
                <a:off x="3779497" y="2773620"/>
                <a:ext cx="443155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Now, minimize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 </m:t>
                    </m:r>
                  </m:oMath>
                </a14:m>
                <a:endParaRPr lang="en-US" b="0" dirty="0"/>
              </a:p>
              <a:p>
                <a:pPr marL="285750" indent="-285750">
                  <a:buFont typeface="Arial" panose="020B0604020202020204" pitchFamily="34" charset="0"/>
                  <a:buChar char="•"/>
                </a:pPr>
                <a:r>
                  <a:rPr lang="en-US" dirty="0"/>
                  <a:t>Mixed Pauli pairs!</a:t>
                </a:r>
              </a:p>
              <a:p>
                <a:pPr marL="285750" indent="-285750">
                  <a:buFont typeface="Arial" panose="020B0604020202020204" pitchFamily="34" charset="0"/>
                  <a:buChar char="•"/>
                </a:pPr>
                <a:r>
                  <a:rPr lang="en-US" dirty="0"/>
                  <a:t>Subgroups</a:t>
                </a:r>
              </a:p>
              <a:p>
                <a:pPr marL="742950" lvl="1" indent="-285750">
                  <a:buFont typeface="Arial" panose="020B0604020202020204" pitchFamily="34" charset="0"/>
                  <a:buChar char="•"/>
                </a:pPr>
                <a14:m>
                  <m:oMath xmlns:m="http://schemas.openxmlformats.org/officeDocument/2006/math">
                    <m:sSub>
                      <m:sSubPr>
                        <m:ctrlPr>
                          <a:rPr lang="en-US"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𝑊</m:t>
                        </m:r>
                        <m:r>
                          <a:rPr lang="en-US" b="0" i="1" smtClean="0">
                            <a:solidFill>
                              <a:srgbClr val="7030A0"/>
                            </a:solidFill>
                            <a:latin typeface="Cambria Math" panose="02040503050406030204" pitchFamily="18" charset="0"/>
                          </a:rPr>
                          <m:t>′</m:t>
                        </m:r>
                      </m:e>
                      <m:sub>
                        <m:r>
                          <a:rPr lang="en-US" b="0" i="1" smtClean="0">
                            <a:solidFill>
                              <a:srgbClr val="7030A0"/>
                            </a:solidFill>
                            <a:latin typeface="Cambria Math" panose="02040503050406030204" pitchFamily="18" charset="0"/>
                          </a:rPr>
                          <m:t>1−3</m:t>
                        </m:r>
                      </m:sub>
                    </m:sSub>
                  </m:oMath>
                </a14:m>
                <a:endParaRPr lang="en-US" dirty="0"/>
              </a:p>
              <a:p>
                <a:pPr marL="742950" lvl="1" indent="-285750">
                  <a:buFont typeface="Arial" panose="020B0604020202020204" pitchFamily="34" charset="0"/>
                  <a:buChar char="•"/>
                </a:pPr>
                <a14:m>
                  <m:oMath xmlns:m="http://schemas.openxmlformats.org/officeDocument/2006/math">
                    <m:sSub>
                      <m:sSubPr>
                        <m:ctrlPr>
                          <a:rPr lang="en-US" i="1" smtClean="0">
                            <a:solidFill>
                              <a:srgbClr val="FF0073"/>
                            </a:solidFill>
                            <a:latin typeface="Cambria Math" panose="02040503050406030204" pitchFamily="18" charset="0"/>
                          </a:rPr>
                        </m:ctrlPr>
                      </m:sSubPr>
                      <m:e>
                        <m:r>
                          <a:rPr lang="en-US" b="0" i="1" smtClean="0">
                            <a:solidFill>
                              <a:srgbClr val="FF0073"/>
                            </a:solidFill>
                            <a:latin typeface="Cambria Math" panose="02040503050406030204" pitchFamily="18" charset="0"/>
                          </a:rPr>
                          <m:t>𝑊</m:t>
                        </m:r>
                        <m:r>
                          <a:rPr lang="en-US" b="0" i="1" smtClean="0">
                            <a:solidFill>
                              <a:srgbClr val="FF0073"/>
                            </a:solidFill>
                            <a:latin typeface="Cambria Math" panose="02040503050406030204" pitchFamily="18" charset="0"/>
                          </a:rPr>
                          <m:t>′</m:t>
                        </m:r>
                      </m:e>
                      <m:sub>
                        <m:r>
                          <a:rPr lang="en-US" b="0" i="1" smtClean="0">
                            <a:solidFill>
                              <a:srgbClr val="FF0073"/>
                            </a:solidFill>
                            <a:latin typeface="Cambria Math" panose="02040503050406030204" pitchFamily="18" charset="0"/>
                          </a:rPr>
                          <m:t>4−6</m:t>
                        </m:r>
                      </m:sub>
                    </m:sSub>
                  </m:oMath>
                </a14:m>
                <a:endParaRPr lang="en-US" dirty="0"/>
              </a:p>
              <a:p>
                <a:pPr marL="742950" lvl="1" indent="-285750">
                  <a:buFont typeface="Arial" panose="020B0604020202020204" pitchFamily="34" charset="0"/>
                  <a:buChar char="•"/>
                </a:pPr>
                <a14:m>
                  <m:oMath xmlns:m="http://schemas.openxmlformats.org/officeDocument/2006/math">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𝑊</m:t>
                        </m:r>
                        <m:r>
                          <a:rPr lang="en-US" b="0" i="1" smtClean="0">
                            <a:solidFill>
                              <a:srgbClr val="00B050"/>
                            </a:solidFill>
                            <a:latin typeface="Cambria Math" panose="02040503050406030204" pitchFamily="18" charset="0"/>
                          </a:rPr>
                          <m:t>′</m:t>
                        </m:r>
                      </m:e>
                      <m:sub>
                        <m:r>
                          <a:rPr lang="en-US" b="0" i="1" smtClean="0">
                            <a:solidFill>
                              <a:srgbClr val="00B050"/>
                            </a:solidFill>
                            <a:latin typeface="Cambria Math" panose="02040503050406030204" pitchFamily="18" charset="0"/>
                          </a:rPr>
                          <m:t>7−9</m:t>
                        </m:r>
                      </m:sub>
                    </m:sSub>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mc:Choice>
        <mc:Fallback>
          <p:sp>
            <p:nvSpPr>
              <p:cNvPr id="9" name="TextBox 8">
                <a:extLst>
                  <a:ext uri="{FF2B5EF4-FFF2-40B4-BE49-F238E27FC236}">
                    <a16:creationId xmlns:a16="http://schemas.microsoft.com/office/drawing/2014/main" id="{7409C00F-9EF6-DB34-E25A-C497F78F3E18}"/>
                  </a:ext>
                </a:extLst>
              </p:cNvPr>
              <p:cNvSpPr txBox="1">
                <a:spLocks noRot="1" noChangeAspect="1" noMove="1" noResize="1" noEditPoints="1" noAdjustHandles="1" noChangeArrowheads="1" noChangeShapeType="1" noTextEdit="1"/>
              </p:cNvSpPr>
              <p:nvPr/>
            </p:nvSpPr>
            <p:spPr>
              <a:xfrm>
                <a:off x="3779497" y="2773620"/>
                <a:ext cx="4431557" cy="2308324"/>
              </a:xfrm>
              <a:prstGeom prst="rect">
                <a:avLst/>
              </a:prstGeom>
              <a:blipFill>
                <a:blip r:embed="rId6"/>
                <a:stretch>
                  <a:fillRect l="-857" t="-1093"/>
                </a:stretch>
              </a:blipFill>
            </p:spPr>
            <p:txBody>
              <a:bodyPr/>
              <a:lstStyle/>
              <a:p>
                <a:r>
                  <a:rPr lang="en-US">
                    <a:noFill/>
                  </a:rPr>
                  <a:t> </a:t>
                </a:r>
              </a:p>
            </p:txBody>
          </p:sp>
        </mc:Fallback>
      </mc:AlternateContent>
    </p:spTree>
    <p:extLst>
      <p:ext uri="{BB962C8B-B14F-4D97-AF65-F5344CB8AC3E}">
        <p14:creationId xmlns:p14="http://schemas.microsoft.com/office/powerpoint/2010/main" val="3111481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AFB3-88E4-B83E-75D6-0127FCC01782}"/>
              </a:ext>
            </a:extLst>
          </p:cNvPr>
          <p:cNvSpPr>
            <a:spLocks noGrp="1"/>
          </p:cNvSpPr>
          <p:nvPr>
            <p:ph type="title"/>
          </p:nvPr>
        </p:nvSpPr>
        <p:spPr>
          <a:xfrm>
            <a:off x="628650" y="395524"/>
            <a:ext cx="7886700" cy="994172"/>
          </a:xfrm>
        </p:spPr>
        <p:txBody>
          <a:bodyPr/>
          <a:lstStyle/>
          <a:p>
            <a:r>
              <a:rPr lang="en-US" dirty="0"/>
              <a:t>The Two-Step Process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839C32C-7C7A-2A45-8B5A-96E5A4FE0A72}"/>
                  </a:ext>
                </a:extLst>
              </p:cNvPr>
              <p:cNvSpPr txBox="1"/>
              <p:nvPr/>
            </p:nvSpPr>
            <p:spPr>
              <a:xfrm>
                <a:off x="3786283" y="1570381"/>
                <a:ext cx="5634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1−6</m:t>
                          </m:r>
                        </m:sub>
                      </m:sSub>
                    </m:oMath>
                  </m:oMathPara>
                </a14:m>
                <a:endParaRPr lang="en-US" dirty="0"/>
              </a:p>
            </p:txBody>
          </p:sp>
        </mc:Choice>
        <mc:Fallback xmlns="">
          <p:sp>
            <p:nvSpPr>
              <p:cNvPr id="3" name="TextBox 2">
                <a:extLst>
                  <a:ext uri="{FF2B5EF4-FFF2-40B4-BE49-F238E27FC236}">
                    <a16:creationId xmlns:a16="http://schemas.microsoft.com/office/drawing/2014/main" id="{1839C32C-7C7A-2A45-8B5A-96E5A4FE0A72}"/>
                  </a:ext>
                </a:extLst>
              </p:cNvPr>
              <p:cNvSpPr txBox="1">
                <a:spLocks noRot="1" noChangeAspect="1" noMove="1" noResize="1" noEditPoints="1" noAdjustHandles="1" noChangeArrowheads="1" noChangeShapeType="1" noTextEdit="1"/>
              </p:cNvSpPr>
              <p:nvPr/>
            </p:nvSpPr>
            <p:spPr>
              <a:xfrm>
                <a:off x="3786283" y="1570381"/>
                <a:ext cx="563488" cy="276999"/>
              </a:xfrm>
              <a:prstGeom prst="rect">
                <a:avLst/>
              </a:prstGeom>
              <a:blipFill>
                <a:blip r:embed="rId3"/>
                <a:stretch>
                  <a:fillRect l="-8889" r="-2222"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FA42485-94E9-94FD-67CC-1CFC6FCF11FD}"/>
                  </a:ext>
                </a:extLst>
              </p:cNvPr>
              <p:cNvSpPr txBox="1"/>
              <p:nvPr/>
            </p:nvSpPr>
            <p:spPr>
              <a:xfrm>
                <a:off x="628650" y="1524214"/>
                <a:ext cx="749576" cy="369332"/>
              </a:xfrm>
              <a:prstGeom prst="rect">
                <a:avLst/>
              </a:prstGeom>
              <a:solidFill>
                <a:srgbClr val="FFC7DA"/>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𝑒𝑛𝑡</m:t>
                          </m:r>
                        </m:sub>
                      </m:sSub>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BFA42485-94E9-94FD-67CC-1CFC6FCF11FD}"/>
                  </a:ext>
                </a:extLst>
              </p:cNvPr>
              <p:cNvSpPr txBox="1">
                <a:spLocks noRot="1" noChangeAspect="1" noMove="1" noResize="1" noEditPoints="1" noAdjustHandles="1" noChangeArrowheads="1" noChangeShapeType="1" noTextEdit="1"/>
              </p:cNvSpPr>
              <p:nvPr/>
            </p:nvSpPr>
            <p:spPr>
              <a:xfrm>
                <a:off x="628650" y="1524214"/>
                <a:ext cx="749576" cy="369332"/>
              </a:xfrm>
              <a:prstGeom prst="rect">
                <a:avLst/>
              </a:prstGeom>
              <a:blipFill>
                <a:blip r:embed="rId7"/>
                <a:stretch>
                  <a:fillRect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DB6C2EF-99BD-EE0B-C50B-8E47242B81B1}"/>
                  </a:ext>
                </a:extLst>
              </p:cNvPr>
              <p:cNvSpPr txBox="1"/>
              <p:nvPr/>
            </p:nvSpPr>
            <p:spPr>
              <a:xfrm>
                <a:off x="5131378" y="1293382"/>
                <a:ext cx="877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&lt;0</m:t>
                          </m:r>
                        </m:e>
                      </m:d>
                    </m:oMath>
                  </m:oMathPara>
                </a14:m>
                <a:endParaRPr lang="en-US" dirty="0"/>
              </a:p>
            </p:txBody>
          </p:sp>
        </mc:Choice>
        <mc:Fallback xmlns="">
          <p:sp>
            <p:nvSpPr>
              <p:cNvPr id="11" name="TextBox 10">
                <a:extLst>
                  <a:ext uri="{FF2B5EF4-FFF2-40B4-BE49-F238E27FC236}">
                    <a16:creationId xmlns:a16="http://schemas.microsoft.com/office/drawing/2014/main" id="{EDB6C2EF-99BD-EE0B-C50B-8E47242B81B1}"/>
                  </a:ext>
                </a:extLst>
              </p:cNvPr>
              <p:cNvSpPr txBox="1">
                <a:spLocks noRot="1" noChangeAspect="1" noMove="1" noResize="1" noEditPoints="1" noAdjustHandles="1" noChangeArrowheads="1" noChangeShapeType="1" noTextEdit="1"/>
              </p:cNvSpPr>
              <p:nvPr/>
            </p:nvSpPr>
            <p:spPr>
              <a:xfrm>
                <a:off x="5131378" y="1293382"/>
                <a:ext cx="877100" cy="276999"/>
              </a:xfrm>
              <a:prstGeom prst="rect">
                <a:avLst/>
              </a:prstGeom>
              <a:blipFill>
                <a:blip r:embed="rId8"/>
                <a:stretch>
                  <a:fillRect l="-42857" t="-160870" r="-5714" b="-23478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12AD4BE-5A5C-735A-3EE7-64B0B5DC5A29}"/>
              </a:ext>
            </a:extLst>
          </p:cNvPr>
          <p:cNvSpPr txBox="1"/>
          <p:nvPr/>
        </p:nvSpPr>
        <p:spPr>
          <a:xfrm>
            <a:off x="6790086" y="1524214"/>
            <a:ext cx="1187723" cy="369332"/>
          </a:xfrm>
          <a:prstGeom prst="rect">
            <a:avLst/>
          </a:prstGeom>
          <a:noFill/>
        </p:spPr>
        <p:txBody>
          <a:bodyPr wrap="square" rtlCol="0">
            <a:spAutoFit/>
          </a:bodyPr>
          <a:lstStyle/>
          <a:p>
            <a:r>
              <a:rPr lang="en-US" dirty="0"/>
              <a:t>Entangled!</a:t>
            </a:r>
          </a:p>
        </p:txBody>
      </p:sp>
      <p:sp>
        <p:nvSpPr>
          <p:cNvPr id="13" name="Right Arrow 12">
            <a:extLst>
              <a:ext uri="{FF2B5EF4-FFF2-40B4-BE49-F238E27FC236}">
                <a16:creationId xmlns:a16="http://schemas.microsoft.com/office/drawing/2014/main" id="{40284384-F4E0-ADF5-2986-845FBC09D187}"/>
              </a:ext>
            </a:extLst>
          </p:cNvPr>
          <p:cNvSpPr/>
          <p:nvPr/>
        </p:nvSpPr>
        <p:spPr>
          <a:xfrm>
            <a:off x="4572000" y="1569516"/>
            <a:ext cx="2061711" cy="324030"/>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75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AFB3-88E4-B83E-75D6-0127FCC01782}"/>
              </a:ext>
            </a:extLst>
          </p:cNvPr>
          <p:cNvSpPr>
            <a:spLocks noGrp="1"/>
          </p:cNvSpPr>
          <p:nvPr>
            <p:ph type="title"/>
          </p:nvPr>
        </p:nvSpPr>
        <p:spPr>
          <a:xfrm>
            <a:off x="628650" y="395524"/>
            <a:ext cx="7886700" cy="994172"/>
          </a:xfrm>
        </p:spPr>
        <p:txBody>
          <a:bodyPr/>
          <a:lstStyle/>
          <a:p>
            <a:r>
              <a:rPr lang="en-US" dirty="0"/>
              <a:t>The Two-Step Process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839C32C-7C7A-2A45-8B5A-96E5A4FE0A72}"/>
                  </a:ext>
                </a:extLst>
              </p:cNvPr>
              <p:cNvSpPr txBox="1"/>
              <p:nvPr/>
            </p:nvSpPr>
            <p:spPr>
              <a:xfrm>
                <a:off x="3786283" y="1570381"/>
                <a:ext cx="5634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1−6</m:t>
                          </m:r>
                        </m:sub>
                      </m:sSub>
                    </m:oMath>
                  </m:oMathPara>
                </a14:m>
                <a:endParaRPr lang="en-US" dirty="0"/>
              </a:p>
            </p:txBody>
          </p:sp>
        </mc:Choice>
        <mc:Fallback xmlns="">
          <p:sp>
            <p:nvSpPr>
              <p:cNvPr id="3" name="TextBox 2">
                <a:extLst>
                  <a:ext uri="{FF2B5EF4-FFF2-40B4-BE49-F238E27FC236}">
                    <a16:creationId xmlns:a16="http://schemas.microsoft.com/office/drawing/2014/main" id="{1839C32C-7C7A-2A45-8B5A-96E5A4FE0A72}"/>
                  </a:ext>
                </a:extLst>
              </p:cNvPr>
              <p:cNvSpPr txBox="1">
                <a:spLocks noRot="1" noChangeAspect="1" noMove="1" noResize="1" noEditPoints="1" noAdjustHandles="1" noChangeArrowheads="1" noChangeShapeType="1" noTextEdit="1"/>
              </p:cNvSpPr>
              <p:nvPr/>
            </p:nvSpPr>
            <p:spPr>
              <a:xfrm>
                <a:off x="3786283" y="1570381"/>
                <a:ext cx="563488" cy="276999"/>
              </a:xfrm>
              <a:prstGeom prst="rect">
                <a:avLst/>
              </a:prstGeom>
              <a:blipFill>
                <a:blip r:embed="rId3"/>
                <a:stretch>
                  <a:fillRect l="-8889" r="-2222"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3E46C56-2960-1343-414D-6B0379A1C6BB}"/>
                  </a:ext>
                </a:extLst>
              </p:cNvPr>
              <p:cNvSpPr txBox="1"/>
              <p:nvPr/>
            </p:nvSpPr>
            <p:spPr>
              <a:xfrm>
                <a:off x="3741302" y="3157621"/>
                <a:ext cx="658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6</m:t>
                          </m:r>
                        </m:sub>
                      </m:sSub>
                    </m:oMath>
                  </m:oMathPara>
                </a14:m>
                <a:endParaRPr lang="en-US" dirty="0"/>
              </a:p>
            </p:txBody>
          </p:sp>
        </mc:Choice>
        <mc:Fallback>
          <p:sp>
            <p:nvSpPr>
              <p:cNvPr id="4" name="TextBox 3">
                <a:extLst>
                  <a:ext uri="{FF2B5EF4-FFF2-40B4-BE49-F238E27FC236}">
                    <a16:creationId xmlns:a16="http://schemas.microsoft.com/office/drawing/2014/main" id="{03E46C56-2960-1343-414D-6B0379A1C6BB}"/>
                  </a:ext>
                </a:extLst>
              </p:cNvPr>
              <p:cNvSpPr txBox="1">
                <a:spLocks noRot="1" noChangeAspect="1" noMove="1" noResize="1" noEditPoints="1" noAdjustHandles="1" noChangeArrowheads="1" noChangeShapeType="1" noTextEdit="1"/>
              </p:cNvSpPr>
              <p:nvPr/>
            </p:nvSpPr>
            <p:spPr>
              <a:xfrm>
                <a:off x="3741302" y="3157621"/>
                <a:ext cx="658770" cy="276999"/>
              </a:xfrm>
              <a:prstGeom prst="rect">
                <a:avLst/>
              </a:prstGeom>
              <a:blipFill>
                <a:blip r:embed="rId4"/>
                <a:stretch>
                  <a:fillRect l="-9434" t="-4348" r="-188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FA42485-94E9-94FD-67CC-1CFC6FCF11FD}"/>
                  </a:ext>
                </a:extLst>
              </p:cNvPr>
              <p:cNvSpPr txBox="1"/>
              <p:nvPr/>
            </p:nvSpPr>
            <p:spPr>
              <a:xfrm>
                <a:off x="628650" y="1524214"/>
                <a:ext cx="749576" cy="369332"/>
              </a:xfrm>
              <a:prstGeom prst="rect">
                <a:avLst/>
              </a:prstGeom>
              <a:solidFill>
                <a:srgbClr val="FFC7DA"/>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𝑒𝑛𝑡</m:t>
                          </m:r>
                        </m:sub>
                      </m:sSub>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BFA42485-94E9-94FD-67CC-1CFC6FCF11FD}"/>
                  </a:ext>
                </a:extLst>
              </p:cNvPr>
              <p:cNvSpPr txBox="1">
                <a:spLocks noRot="1" noChangeAspect="1" noMove="1" noResize="1" noEditPoints="1" noAdjustHandles="1" noChangeArrowheads="1" noChangeShapeType="1" noTextEdit="1"/>
              </p:cNvSpPr>
              <p:nvPr/>
            </p:nvSpPr>
            <p:spPr>
              <a:xfrm>
                <a:off x="628650" y="1524214"/>
                <a:ext cx="749576" cy="369332"/>
              </a:xfrm>
              <a:prstGeom prst="rect">
                <a:avLst/>
              </a:prstGeom>
              <a:blipFill>
                <a:blip r:embed="rId7"/>
                <a:stretch>
                  <a:fillRect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DB6C2EF-99BD-EE0B-C50B-8E47242B81B1}"/>
                  </a:ext>
                </a:extLst>
              </p:cNvPr>
              <p:cNvSpPr txBox="1"/>
              <p:nvPr/>
            </p:nvSpPr>
            <p:spPr>
              <a:xfrm>
                <a:off x="5131378" y="1293382"/>
                <a:ext cx="877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&lt;0</m:t>
                          </m:r>
                        </m:e>
                      </m:d>
                    </m:oMath>
                  </m:oMathPara>
                </a14:m>
                <a:endParaRPr lang="en-US" dirty="0"/>
              </a:p>
            </p:txBody>
          </p:sp>
        </mc:Choice>
        <mc:Fallback xmlns="">
          <p:sp>
            <p:nvSpPr>
              <p:cNvPr id="11" name="TextBox 10">
                <a:extLst>
                  <a:ext uri="{FF2B5EF4-FFF2-40B4-BE49-F238E27FC236}">
                    <a16:creationId xmlns:a16="http://schemas.microsoft.com/office/drawing/2014/main" id="{EDB6C2EF-99BD-EE0B-C50B-8E47242B81B1}"/>
                  </a:ext>
                </a:extLst>
              </p:cNvPr>
              <p:cNvSpPr txBox="1">
                <a:spLocks noRot="1" noChangeAspect="1" noMove="1" noResize="1" noEditPoints="1" noAdjustHandles="1" noChangeArrowheads="1" noChangeShapeType="1" noTextEdit="1"/>
              </p:cNvSpPr>
              <p:nvPr/>
            </p:nvSpPr>
            <p:spPr>
              <a:xfrm>
                <a:off x="5131378" y="1293382"/>
                <a:ext cx="877100" cy="276999"/>
              </a:xfrm>
              <a:prstGeom prst="rect">
                <a:avLst/>
              </a:prstGeom>
              <a:blipFill>
                <a:blip r:embed="rId8"/>
                <a:stretch>
                  <a:fillRect l="-42857" t="-160870" r="-5714" b="-23478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12AD4BE-5A5C-735A-3EE7-64B0B5DC5A29}"/>
              </a:ext>
            </a:extLst>
          </p:cNvPr>
          <p:cNvSpPr txBox="1"/>
          <p:nvPr/>
        </p:nvSpPr>
        <p:spPr>
          <a:xfrm>
            <a:off x="6790086" y="1524214"/>
            <a:ext cx="1187723" cy="369332"/>
          </a:xfrm>
          <a:prstGeom prst="rect">
            <a:avLst/>
          </a:prstGeom>
          <a:noFill/>
        </p:spPr>
        <p:txBody>
          <a:bodyPr wrap="square" rtlCol="0">
            <a:spAutoFit/>
          </a:bodyPr>
          <a:lstStyle/>
          <a:p>
            <a:r>
              <a:rPr lang="en-US" dirty="0"/>
              <a:t>Entangled!</a:t>
            </a:r>
          </a:p>
        </p:txBody>
      </p:sp>
      <p:sp>
        <p:nvSpPr>
          <p:cNvPr id="13" name="Right Arrow 12">
            <a:extLst>
              <a:ext uri="{FF2B5EF4-FFF2-40B4-BE49-F238E27FC236}">
                <a16:creationId xmlns:a16="http://schemas.microsoft.com/office/drawing/2014/main" id="{40284384-F4E0-ADF5-2986-845FBC09D187}"/>
              </a:ext>
            </a:extLst>
          </p:cNvPr>
          <p:cNvSpPr/>
          <p:nvPr/>
        </p:nvSpPr>
        <p:spPr>
          <a:xfrm>
            <a:off x="4572000" y="1569516"/>
            <a:ext cx="2061711" cy="324030"/>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15A18EA5-A78F-4DF1-0A82-23969E2822EC}"/>
              </a:ext>
            </a:extLst>
          </p:cNvPr>
          <p:cNvSpPr/>
          <p:nvPr/>
        </p:nvSpPr>
        <p:spPr>
          <a:xfrm rot="1408290">
            <a:off x="3359162" y="1859614"/>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3299AF9-99E2-6972-1023-472AA96C52BB}"/>
                  </a:ext>
                </a:extLst>
              </p:cNvPr>
              <p:cNvSpPr txBox="1"/>
              <p:nvPr/>
            </p:nvSpPr>
            <p:spPr>
              <a:xfrm>
                <a:off x="2251962" y="2217847"/>
                <a:ext cx="877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e>
                      </m:d>
                    </m:oMath>
                  </m:oMathPara>
                </a14:m>
                <a:endParaRPr lang="en-US" dirty="0"/>
              </a:p>
            </p:txBody>
          </p:sp>
        </mc:Choice>
        <mc:Fallback>
          <p:sp>
            <p:nvSpPr>
              <p:cNvPr id="20" name="TextBox 19">
                <a:extLst>
                  <a:ext uri="{FF2B5EF4-FFF2-40B4-BE49-F238E27FC236}">
                    <a16:creationId xmlns:a16="http://schemas.microsoft.com/office/drawing/2014/main" id="{03299AF9-99E2-6972-1023-472AA96C52BB}"/>
                  </a:ext>
                </a:extLst>
              </p:cNvPr>
              <p:cNvSpPr txBox="1">
                <a:spLocks noRot="1" noChangeAspect="1" noMove="1" noResize="1" noEditPoints="1" noAdjustHandles="1" noChangeArrowheads="1" noChangeShapeType="1" noTextEdit="1"/>
              </p:cNvSpPr>
              <p:nvPr/>
            </p:nvSpPr>
            <p:spPr>
              <a:xfrm>
                <a:off x="2251962" y="2217847"/>
                <a:ext cx="877100" cy="276999"/>
              </a:xfrm>
              <a:prstGeom prst="rect">
                <a:avLst/>
              </a:prstGeom>
              <a:blipFill>
                <a:blip r:embed="rId9"/>
                <a:stretch>
                  <a:fillRect l="-42857" t="-160870" r="-5714" b="-234783"/>
                </a:stretch>
              </a:blipFill>
            </p:spPr>
            <p:txBody>
              <a:bodyPr/>
              <a:lstStyle/>
              <a:p>
                <a:r>
                  <a:rPr lang="en-US">
                    <a:noFill/>
                  </a:rPr>
                  <a:t> </a:t>
                </a:r>
              </a:p>
            </p:txBody>
          </p:sp>
        </mc:Fallback>
      </mc:AlternateContent>
      <p:sp>
        <p:nvSpPr>
          <p:cNvPr id="5" name="Down Arrow 4">
            <a:extLst>
              <a:ext uri="{FF2B5EF4-FFF2-40B4-BE49-F238E27FC236}">
                <a16:creationId xmlns:a16="http://schemas.microsoft.com/office/drawing/2014/main" id="{1154E80B-55F0-90BC-BA65-E3FD8332F1FF}"/>
              </a:ext>
            </a:extLst>
          </p:cNvPr>
          <p:cNvSpPr/>
          <p:nvPr/>
        </p:nvSpPr>
        <p:spPr>
          <a:xfrm>
            <a:off x="3875739" y="1951470"/>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3DECA2E-4C9E-7E27-3349-E80853B1797D}"/>
                  </a:ext>
                </a:extLst>
              </p:cNvPr>
              <p:cNvSpPr txBox="1"/>
              <p:nvPr/>
            </p:nvSpPr>
            <p:spPr>
              <a:xfrm>
                <a:off x="2880926" y="3132811"/>
                <a:ext cx="6534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1−</m:t>
                          </m:r>
                          <m:r>
                            <a:rPr lang="en-US" b="0" i="1" smtClean="0">
                              <a:latin typeface="Cambria Math" panose="02040503050406030204" pitchFamily="18" charset="0"/>
                            </a:rPr>
                            <m:t>3</m:t>
                          </m:r>
                        </m:sub>
                      </m:sSub>
                    </m:oMath>
                  </m:oMathPara>
                </a14:m>
                <a:endParaRPr lang="en-US" dirty="0"/>
              </a:p>
            </p:txBody>
          </p:sp>
        </mc:Choice>
        <mc:Fallback>
          <p:sp>
            <p:nvSpPr>
              <p:cNvPr id="7" name="TextBox 6">
                <a:extLst>
                  <a:ext uri="{FF2B5EF4-FFF2-40B4-BE49-F238E27FC236}">
                    <a16:creationId xmlns:a16="http://schemas.microsoft.com/office/drawing/2014/main" id="{73DECA2E-4C9E-7E27-3349-E80853B1797D}"/>
                  </a:ext>
                </a:extLst>
              </p:cNvPr>
              <p:cNvSpPr txBox="1">
                <a:spLocks noRot="1" noChangeAspect="1" noMove="1" noResize="1" noEditPoints="1" noAdjustHandles="1" noChangeArrowheads="1" noChangeShapeType="1" noTextEdit="1"/>
              </p:cNvSpPr>
              <p:nvPr/>
            </p:nvSpPr>
            <p:spPr>
              <a:xfrm>
                <a:off x="2880926" y="3132811"/>
                <a:ext cx="653449" cy="276999"/>
              </a:xfrm>
              <a:prstGeom prst="rect">
                <a:avLst/>
              </a:prstGeom>
              <a:blipFill>
                <a:blip r:embed="rId10"/>
                <a:stretch>
                  <a:fillRect l="-11538" t="-4348" r="-1923"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5DE2C79-C9F5-9C8A-DFEB-19F1D03FC674}"/>
                  </a:ext>
                </a:extLst>
              </p:cNvPr>
              <p:cNvSpPr txBox="1"/>
              <p:nvPr/>
            </p:nvSpPr>
            <p:spPr>
              <a:xfrm>
                <a:off x="4601678" y="3157620"/>
                <a:ext cx="653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9</m:t>
                          </m:r>
                        </m:sub>
                      </m:sSub>
                    </m:oMath>
                  </m:oMathPara>
                </a14:m>
                <a:endParaRPr lang="en-US" dirty="0"/>
              </a:p>
            </p:txBody>
          </p:sp>
        </mc:Choice>
        <mc:Fallback>
          <p:sp>
            <p:nvSpPr>
              <p:cNvPr id="9" name="TextBox 8">
                <a:extLst>
                  <a:ext uri="{FF2B5EF4-FFF2-40B4-BE49-F238E27FC236}">
                    <a16:creationId xmlns:a16="http://schemas.microsoft.com/office/drawing/2014/main" id="{C5DE2C79-C9F5-9C8A-DFEB-19F1D03FC674}"/>
                  </a:ext>
                </a:extLst>
              </p:cNvPr>
              <p:cNvSpPr txBox="1">
                <a:spLocks noRot="1" noChangeAspect="1" noMove="1" noResize="1" noEditPoints="1" noAdjustHandles="1" noChangeArrowheads="1" noChangeShapeType="1" noTextEdit="1"/>
              </p:cNvSpPr>
              <p:nvPr/>
            </p:nvSpPr>
            <p:spPr>
              <a:xfrm>
                <a:off x="4601678" y="3157620"/>
                <a:ext cx="653962" cy="276999"/>
              </a:xfrm>
              <a:prstGeom prst="rect">
                <a:avLst/>
              </a:prstGeom>
              <a:blipFill>
                <a:blip r:embed="rId11"/>
                <a:stretch>
                  <a:fillRect l="-9615" t="-4348" r="-1923" b="-13043"/>
                </a:stretch>
              </a:blipFill>
            </p:spPr>
            <p:txBody>
              <a:bodyPr/>
              <a:lstStyle/>
              <a:p>
                <a:r>
                  <a:rPr lang="en-US">
                    <a:noFill/>
                  </a:rPr>
                  <a:t> </a:t>
                </a:r>
              </a:p>
            </p:txBody>
          </p:sp>
        </mc:Fallback>
      </mc:AlternateContent>
      <p:sp>
        <p:nvSpPr>
          <p:cNvPr id="10" name="Down Arrow 9">
            <a:extLst>
              <a:ext uri="{FF2B5EF4-FFF2-40B4-BE49-F238E27FC236}">
                <a16:creationId xmlns:a16="http://schemas.microsoft.com/office/drawing/2014/main" id="{789FC80E-BD8A-4701-5FE6-1AE8EA7DF756}"/>
              </a:ext>
            </a:extLst>
          </p:cNvPr>
          <p:cNvSpPr/>
          <p:nvPr/>
        </p:nvSpPr>
        <p:spPr>
          <a:xfrm rot="20427779">
            <a:off x="4351055" y="1874567"/>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828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AFB3-88E4-B83E-75D6-0127FCC01782}"/>
              </a:ext>
            </a:extLst>
          </p:cNvPr>
          <p:cNvSpPr>
            <a:spLocks noGrp="1"/>
          </p:cNvSpPr>
          <p:nvPr>
            <p:ph type="title"/>
          </p:nvPr>
        </p:nvSpPr>
        <p:spPr>
          <a:xfrm>
            <a:off x="628650" y="395524"/>
            <a:ext cx="7886700" cy="994172"/>
          </a:xfrm>
        </p:spPr>
        <p:txBody>
          <a:bodyPr/>
          <a:lstStyle/>
          <a:p>
            <a:r>
              <a:rPr lang="en-US" dirty="0"/>
              <a:t>The Two-Step Process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839C32C-7C7A-2A45-8B5A-96E5A4FE0A72}"/>
                  </a:ext>
                </a:extLst>
              </p:cNvPr>
              <p:cNvSpPr txBox="1"/>
              <p:nvPr/>
            </p:nvSpPr>
            <p:spPr>
              <a:xfrm>
                <a:off x="3786283" y="1570381"/>
                <a:ext cx="5634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1−6</m:t>
                          </m:r>
                        </m:sub>
                      </m:sSub>
                    </m:oMath>
                  </m:oMathPara>
                </a14:m>
                <a:endParaRPr lang="en-US" dirty="0"/>
              </a:p>
            </p:txBody>
          </p:sp>
        </mc:Choice>
        <mc:Fallback xmlns="">
          <p:sp>
            <p:nvSpPr>
              <p:cNvPr id="3" name="TextBox 2">
                <a:extLst>
                  <a:ext uri="{FF2B5EF4-FFF2-40B4-BE49-F238E27FC236}">
                    <a16:creationId xmlns:a16="http://schemas.microsoft.com/office/drawing/2014/main" id="{1839C32C-7C7A-2A45-8B5A-96E5A4FE0A72}"/>
                  </a:ext>
                </a:extLst>
              </p:cNvPr>
              <p:cNvSpPr txBox="1">
                <a:spLocks noRot="1" noChangeAspect="1" noMove="1" noResize="1" noEditPoints="1" noAdjustHandles="1" noChangeArrowheads="1" noChangeShapeType="1" noTextEdit="1"/>
              </p:cNvSpPr>
              <p:nvPr/>
            </p:nvSpPr>
            <p:spPr>
              <a:xfrm>
                <a:off x="3786283" y="1570381"/>
                <a:ext cx="563488" cy="276999"/>
              </a:xfrm>
              <a:prstGeom prst="rect">
                <a:avLst/>
              </a:prstGeom>
              <a:blipFill>
                <a:blip r:embed="rId3"/>
                <a:stretch>
                  <a:fillRect l="-8889" r="-2222"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3E46C56-2960-1343-414D-6B0379A1C6BB}"/>
                  </a:ext>
                </a:extLst>
              </p:cNvPr>
              <p:cNvSpPr txBox="1"/>
              <p:nvPr/>
            </p:nvSpPr>
            <p:spPr>
              <a:xfrm>
                <a:off x="3741302" y="3157621"/>
                <a:ext cx="658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6</m:t>
                          </m:r>
                        </m:sub>
                      </m:sSub>
                    </m:oMath>
                  </m:oMathPara>
                </a14:m>
                <a:endParaRPr lang="en-US" dirty="0"/>
              </a:p>
            </p:txBody>
          </p:sp>
        </mc:Choice>
        <mc:Fallback>
          <p:sp>
            <p:nvSpPr>
              <p:cNvPr id="4" name="TextBox 3">
                <a:extLst>
                  <a:ext uri="{FF2B5EF4-FFF2-40B4-BE49-F238E27FC236}">
                    <a16:creationId xmlns:a16="http://schemas.microsoft.com/office/drawing/2014/main" id="{03E46C56-2960-1343-414D-6B0379A1C6BB}"/>
                  </a:ext>
                </a:extLst>
              </p:cNvPr>
              <p:cNvSpPr txBox="1">
                <a:spLocks noRot="1" noChangeAspect="1" noMove="1" noResize="1" noEditPoints="1" noAdjustHandles="1" noChangeArrowheads="1" noChangeShapeType="1" noTextEdit="1"/>
              </p:cNvSpPr>
              <p:nvPr/>
            </p:nvSpPr>
            <p:spPr>
              <a:xfrm>
                <a:off x="3741302" y="3157621"/>
                <a:ext cx="658770" cy="276999"/>
              </a:xfrm>
              <a:prstGeom prst="rect">
                <a:avLst/>
              </a:prstGeom>
              <a:blipFill>
                <a:blip r:embed="rId4"/>
                <a:stretch>
                  <a:fillRect l="-9434" t="-4348" r="-188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FA42485-94E9-94FD-67CC-1CFC6FCF11FD}"/>
                  </a:ext>
                </a:extLst>
              </p:cNvPr>
              <p:cNvSpPr txBox="1"/>
              <p:nvPr/>
            </p:nvSpPr>
            <p:spPr>
              <a:xfrm>
                <a:off x="628650" y="1524214"/>
                <a:ext cx="749576" cy="369332"/>
              </a:xfrm>
              <a:prstGeom prst="rect">
                <a:avLst/>
              </a:prstGeom>
              <a:solidFill>
                <a:srgbClr val="FFC7DA"/>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𝑒𝑛𝑡</m:t>
                          </m:r>
                        </m:sub>
                      </m:sSub>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BFA42485-94E9-94FD-67CC-1CFC6FCF11FD}"/>
                  </a:ext>
                </a:extLst>
              </p:cNvPr>
              <p:cNvSpPr txBox="1">
                <a:spLocks noRot="1" noChangeAspect="1" noMove="1" noResize="1" noEditPoints="1" noAdjustHandles="1" noChangeArrowheads="1" noChangeShapeType="1" noTextEdit="1"/>
              </p:cNvSpPr>
              <p:nvPr/>
            </p:nvSpPr>
            <p:spPr>
              <a:xfrm>
                <a:off x="628650" y="1524214"/>
                <a:ext cx="749576" cy="369332"/>
              </a:xfrm>
              <a:prstGeom prst="rect">
                <a:avLst/>
              </a:prstGeom>
              <a:blipFill>
                <a:blip r:embed="rId7"/>
                <a:stretch>
                  <a:fillRect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DB6C2EF-99BD-EE0B-C50B-8E47242B81B1}"/>
                  </a:ext>
                </a:extLst>
              </p:cNvPr>
              <p:cNvSpPr txBox="1"/>
              <p:nvPr/>
            </p:nvSpPr>
            <p:spPr>
              <a:xfrm>
                <a:off x="5131378" y="1293382"/>
                <a:ext cx="877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&lt;0</m:t>
                          </m:r>
                        </m:e>
                      </m:d>
                    </m:oMath>
                  </m:oMathPara>
                </a14:m>
                <a:endParaRPr lang="en-US" dirty="0"/>
              </a:p>
            </p:txBody>
          </p:sp>
        </mc:Choice>
        <mc:Fallback xmlns="">
          <p:sp>
            <p:nvSpPr>
              <p:cNvPr id="11" name="TextBox 10">
                <a:extLst>
                  <a:ext uri="{FF2B5EF4-FFF2-40B4-BE49-F238E27FC236}">
                    <a16:creationId xmlns:a16="http://schemas.microsoft.com/office/drawing/2014/main" id="{EDB6C2EF-99BD-EE0B-C50B-8E47242B81B1}"/>
                  </a:ext>
                </a:extLst>
              </p:cNvPr>
              <p:cNvSpPr txBox="1">
                <a:spLocks noRot="1" noChangeAspect="1" noMove="1" noResize="1" noEditPoints="1" noAdjustHandles="1" noChangeArrowheads="1" noChangeShapeType="1" noTextEdit="1"/>
              </p:cNvSpPr>
              <p:nvPr/>
            </p:nvSpPr>
            <p:spPr>
              <a:xfrm>
                <a:off x="5131378" y="1293382"/>
                <a:ext cx="877100" cy="276999"/>
              </a:xfrm>
              <a:prstGeom prst="rect">
                <a:avLst/>
              </a:prstGeom>
              <a:blipFill>
                <a:blip r:embed="rId8"/>
                <a:stretch>
                  <a:fillRect l="-42857" t="-160870" r="-5714" b="-23478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12AD4BE-5A5C-735A-3EE7-64B0B5DC5A29}"/>
              </a:ext>
            </a:extLst>
          </p:cNvPr>
          <p:cNvSpPr txBox="1"/>
          <p:nvPr/>
        </p:nvSpPr>
        <p:spPr>
          <a:xfrm>
            <a:off x="6790086" y="1524214"/>
            <a:ext cx="1187723" cy="369332"/>
          </a:xfrm>
          <a:prstGeom prst="rect">
            <a:avLst/>
          </a:prstGeom>
          <a:noFill/>
        </p:spPr>
        <p:txBody>
          <a:bodyPr wrap="square" rtlCol="0">
            <a:spAutoFit/>
          </a:bodyPr>
          <a:lstStyle/>
          <a:p>
            <a:r>
              <a:rPr lang="en-US" dirty="0"/>
              <a:t>Entangled!</a:t>
            </a:r>
          </a:p>
        </p:txBody>
      </p:sp>
      <p:sp>
        <p:nvSpPr>
          <p:cNvPr id="13" name="Right Arrow 12">
            <a:extLst>
              <a:ext uri="{FF2B5EF4-FFF2-40B4-BE49-F238E27FC236}">
                <a16:creationId xmlns:a16="http://schemas.microsoft.com/office/drawing/2014/main" id="{40284384-F4E0-ADF5-2986-845FBC09D187}"/>
              </a:ext>
            </a:extLst>
          </p:cNvPr>
          <p:cNvSpPr/>
          <p:nvPr/>
        </p:nvSpPr>
        <p:spPr>
          <a:xfrm>
            <a:off x="4572000" y="1569516"/>
            <a:ext cx="2061711" cy="324030"/>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15A18EA5-A78F-4DF1-0A82-23969E2822EC}"/>
              </a:ext>
            </a:extLst>
          </p:cNvPr>
          <p:cNvSpPr/>
          <p:nvPr/>
        </p:nvSpPr>
        <p:spPr>
          <a:xfrm rot="1408290">
            <a:off x="3359162" y="1859614"/>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3299AF9-99E2-6972-1023-472AA96C52BB}"/>
                  </a:ext>
                </a:extLst>
              </p:cNvPr>
              <p:cNvSpPr txBox="1"/>
              <p:nvPr/>
            </p:nvSpPr>
            <p:spPr>
              <a:xfrm>
                <a:off x="2251962" y="2217847"/>
                <a:ext cx="877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e>
                      </m:d>
                    </m:oMath>
                  </m:oMathPara>
                </a14:m>
                <a:endParaRPr lang="en-US" dirty="0"/>
              </a:p>
            </p:txBody>
          </p:sp>
        </mc:Choice>
        <mc:Fallback>
          <p:sp>
            <p:nvSpPr>
              <p:cNvPr id="20" name="TextBox 19">
                <a:extLst>
                  <a:ext uri="{FF2B5EF4-FFF2-40B4-BE49-F238E27FC236}">
                    <a16:creationId xmlns:a16="http://schemas.microsoft.com/office/drawing/2014/main" id="{03299AF9-99E2-6972-1023-472AA96C52BB}"/>
                  </a:ext>
                </a:extLst>
              </p:cNvPr>
              <p:cNvSpPr txBox="1">
                <a:spLocks noRot="1" noChangeAspect="1" noMove="1" noResize="1" noEditPoints="1" noAdjustHandles="1" noChangeArrowheads="1" noChangeShapeType="1" noTextEdit="1"/>
              </p:cNvSpPr>
              <p:nvPr/>
            </p:nvSpPr>
            <p:spPr>
              <a:xfrm>
                <a:off x="2251962" y="2217847"/>
                <a:ext cx="877100" cy="276999"/>
              </a:xfrm>
              <a:prstGeom prst="rect">
                <a:avLst/>
              </a:prstGeom>
              <a:blipFill>
                <a:blip r:embed="rId9"/>
                <a:stretch>
                  <a:fillRect l="-42857" t="-160870" r="-5714" b="-234783"/>
                </a:stretch>
              </a:blipFill>
            </p:spPr>
            <p:txBody>
              <a:bodyPr/>
              <a:lstStyle/>
              <a:p>
                <a:r>
                  <a:rPr lang="en-US">
                    <a:noFill/>
                  </a:rPr>
                  <a:t> </a:t>
                </a:r>
              </a:p>
            </p:txBody>
          </p:sp>
        </mc:Fallback>
      </mc:AlternateContent>
      <p:sp>
        <p:nvSpPr>
          <p:cNvPr id="5" name="Down Arrow 4">
            <a:extLst>
              <a:ext uri="{FF2B5EF4-FFF2-40B4-BE49-F238E27FC236}">
                <a16:creationId xmlns:a16="http://schemas.microsoft.com/office/drawing/2014/main" id="{1154E80B-55F0-90BC-BA65-E3FD8332F1FF}"/>
              </a:ext>
            </a:extLst>
          </p:cNvPr>
          <p:cNvSpPr/>
          <p:nvPr/>
        </p:nvSpPr>
        <p:spPr>
          <a:xfrm>
            <a:off x="3875739" y="1951470"/>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3DECA2E-4C9E-7E27-3349-E80853B1797D}"/>
                  </a:ext>
                </a:extLst>
              </p:cNvPr>
              <p:cNvSpPr txBox="1"/>
              <p:nvPr/>
            </p:nvSpPr>
            <p:spPr>
              <a:xfrm>
                <a:off x="2880926" y="3132811"/>
                <a:ext cx="6534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1−</m:t>
                          </m:r>
                          <m:r>
                            <a:rPr lang="en-US" b="0" i="1" smtClean="0">
                              <a:latin typeface="Cambria Math" panose="02040503050406030204" pitchFamily="18" charset="0"/>
                            </a:rPr>
                            <m:t>3</m:t>
                          </m:r>
                        </m:sub>
                      </m:sSub>
                    </m:oMath>
                  </m:oMathPara>
                </a14:m>
                <a:endParaRPr lang="en-US" dirty="0"/>
              </a:p>
            </p:txBody>
          </p:sp>
        </mc:Choice>
        <mc:Fallback>
          <p:sp>
            <p:nvSpPr>
              <p:cNvPr id="7" name="TextBox 6">
                <a:extLst>
                  <a:ext uri="{FF2B5EF4-FFF2-40B4-BE49-F238E27FC236}">
                    <a16:creationId xmlns:a16="http://schemas.microsoft.com/office/drawing/2014/main" id="{73DECA2E-4C9E-7E27-3349-E80853B1797D}"/>
                  </a:ext>
                </a:extLst>
              </p:cNvPr>
              <p:cNvSpPr txBox="1">
                <a:spLocks noRot="1" noChangeAspect="1" noMove="1" noResize="1" noEditPoints="1" noAdjustHandles="1" noChangeArrowheads="1" noChangeShapeType="1" noTextEdit="1"/>
              </p:cNvSpPr>
              <p:nvPr/>
            </p:nvSpPr>
            <p:spPr>
              <a:xfrm>
                <a:off x="2880926" y="3132811"/>
                <a:ext cx="653449" cy="276999"/>
              </a:xfrm>
              <a:prstGeom prst="rect">
                <a:avLst/>
              </a:prstGeom>
              <a:blipFill>
                <a:blip r:embed="rId10"/>
                <a:stretch>
                  <a:fillRect l="-11538" t="-4348" r="-1923"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5DE2C79-C9F5-9C8A-DFEB-19F1D03FC674}"/>
                  </a:ext>
                </a:extLst>
              </p:cNvPr>
              <p:cNvSpPr txBox="1"/>
              <p:nvPr/>
            </p:nvSpPr>
            <p:spPr>
              <a:xfrm>
                <a:off x="4601678" y="3157620"/>
                <a:ext cx="653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9</m:t>
                          </m:r>
                        </m:sub>
                      </m:sSub>
                    </m:oMath>
                  </m:oMathPara>
                </a14:m>
                <a:endParaRPr lang="en-US" dirty="0"/>
              </a:p>
            </p:txBody>
          </p:sp>
        </mc:Choice>
        <mc:Fallback>
          <p:sp>
            <p:nvSpPr>
              <p:cNvPr id="9" name="TextBox 8">
                <a:extLst>
                  <a:ext uri="{FF2B5EF4-FFF2-40B4-BE49-F238E27FC236}">
                    <a16:creationId xmlns:a16="http://schemas.microsoft.com/office/drawing/2014/main" id="{C5DE2C79-C9F5-9C8A-DFEB-19F1D03FC674}"/>
                  </a:ext>
                </a:extLst>
              </p:cNvPr>
              <p:cNvSpPr txBox="1">
                <a:spLocks noRot="1" noChangeAspect="1" noMove="1" noResize="1" noEditPoints="1" noAdjustHandles="1" noChangeArrowheads="1" noChangeShapeType="1" noTextEdit="1"/>
              </p:cNvSpPr>
              <p:nvPr/>
            </p:nvSpPr>
            <p:spPr>
              <a:xfrm>
                <a:off x="4601678" y="3157620"/>
                <a:ext cx="653962" cy="276999"/>
              </a:xfrm>
              <a:prstGeom prst="rect">
                <a:avLst/>
              </a:prstGeom>
              <a:blipFill>
                <a:blip r:embed="rId11"/>
                <a:stretch>
                  <a:fillRect l="-9615" t="-4348" r="-1923" b="-13043"/>
                </a:stretch>
              </a:blipFill>
            </p:spPr>
            <p:txBody>
              <a:bodyPr/>
              <a:lstStyle/>
              <a:p>
                <a:r>
                  <a:rPr lang="en-US">
                    <a:noFill/>
                  </a:rPr>
                  <a:t> </a:t>
                </a:r>
              </a:p>
            </p:txBody>
          </p:sp>
        </mc:Fallback>
      </mc:AlternateContent>
      <p:sp>
        <p:nvSpPr>
          <p:cNvPr id="10" name="Down Arrow 9">
            <a:extLst>
              <a:ext uri="{FF2B5EF4-FFF2-40B4-BE49-F238E27FC236}">
                <a16:creationId xmlns:a16="http://schemas.microsoft.com/office/drawing/2014/main" id="{789FC80E-BD8A-4701-5FE6-1AE8EA7DF756}"/>
              </a:ext>
            </a:extLst>
          </p:cNvPr>
          <p:cNvSpPr/>
          <p:nvPr/>
        </p:nvSpPr>
        <p:spPr>
          <a:xfrm rot="20427779">
            <a:off x="4351055" y="1874567"/>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E59491DB-B57E-DBC7-8906-11B9B65F31C6}"/>
              </a:ext>
            </a:extLst>
          </p:cNvPr>
          <p:cNvSpPr/>
          <p:nvPr/>
        </p:nvSpPr>
        <p:spPr>
          <a:xfrm>
            <a:off x="5457246" y="3091737"/>
            <a:ext cx="2061711" cy="324030"/>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9A804DC-26A9-980A-F4C7-E1AA6D7A2545}"/>
                  </a:ext>
                </a:extLst>
              </p:cNvPr>
              <p:cNvSpPr txBox="1"/>
              <p:nvPr/>
            </p:nvSpPr>
            <p:spPr>
              <a:xfrm>
                <a:off x="6016624" y="2838254"/>
                <a:ext cx="9273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r>
                                <a:rPr lang="en-US" b="0" i="1" smtClean="0">
                                  <a:latin typeface="Cambria Math" panose="02040503050406030204" pitchFamily="18" charset="0"/>
                                </a:rPr>
                                <m:t>′</m:t>
                              </m:r>
                            </m:e>
                          </m:d>
                          <m:r>
                            <a:rPr lang="en-US" b="0" i="1" smtClean="0">
                              <a:latin typeface="Cambria Math" panose="02040503050406030204" pitchFamily="18" charset="0"/>
                            </a:rPr>
                            <m:t>&lt;0</m:t>
                          </m:r>
                        </m:e>
                      </m:d>
                    </m:oMath>
                  </m:oMathPara>
                </a14:m>
                <a:endParaRPr lang="en-US" dirty="0"/>
              </a:p>
            </p:txBody>
          </p:sp>
        </mc:Choice>
        <mc:Fallback>
          <p:sp>
            <p:nvSpPr>
              <p:cNvPr id="15" name="TextBox 14">
                <a:extLst>
                  <a:ext uri="{FF2B5EF4-FFF2-40B4-BE49-F238E27FC236}">
                    <a16:creationId xmlns:a16="http://schemas.microsoft.com/office/drawing/2014/main" id="{59A804DC-26A9-980A-F4C7-E1AA6D7A2545}"/>
                  </a:ext>
                </a:extLst>
              </p:cNvPr>
              <p:cNvSpPr txBox="1">
                <a:spLocks noRot="1" noChangeAspect="1" noMove="1" noResize="1" noEditPoints="1" noAdjustHandles="1" noChangeArrowheads="1" noChangeShapeType="1" noTextEdit="1"/>
              </p:cNvSpPr>
              <p:nvPr/>
            </p:nvSpPr>
            <p:spPr>
              <a:xfrm>
                <a:off x="6016624" y="2838254"/>
                <a:ext cx="927369" cy="276999"/>
              </a:xfrm>
              <a:prstGeom prst="rect">
                <a:avLst/>
              </a:prstGeom>
              <a:blipFill>
                <a:blip r:embed="rId12"/>
                <a:stretch>
                  <a:fillRect l="-39189" t="-160870" r="-5405" b="-234783"/>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29948A95-BF07-5E07-CA14-929057B24D88}"/>
              </a:ext>
            </a:extLst>
          </p:cNvPr>
          <p:cNvSpPr txBox="1"/>
          <p:nvPr/>
        </p:nvSpPr>
        <p:spPr>
          <a:xfrm>
            <a:off x="7701016" y="3069086"/>
            <a:ext cx="1187723" cy="369332"/>
          </a:xfrm>
          <a:prstGeom prst="rect">
            <a:avLst/>
          </a:prstGeom>
          <a:noFill/>
        </p:spPr>
        <p:txBody>
          <a:bodyPr wrap="square" rtlCol="0">
            <a:spAutoFit/>
          </a:bodyPr>
          <a:lstStyle/>
          <a:p>
            <a:r>
              <a:rPr lang="en-US" dirty="0"/>
              <a:t>Entangled!</a:t>
            </a:r>
          </a:p>
        </p:txBody>
      </p:sp>
    </p:spTree>
    <p:extLst>
      <p:ext uri="{BB962C8B-B14F-4D97-AF65-F5344CB8AC3E}">
        <p14:creationId xmlns:p14="http://schemas.microsoft.com/office/powerpoint/2010/main" val="49637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AFB3-88E4-B83E-75D6-0127FCC01782}"/>
              </a:ext>
            </a:extLst>
          </p:cNvPr>
          <p:cNvSpPr>
            <a:spLocks noGrp="1"/>
          </p:cNvSpPr>
          <p:nvPr>
            <p:ph type="title"/>
          </p:nvPr>
        </p:nvSpPr>
        <p:spPr>
          <a:xfrm>
            <a:off x="628650" y="395524"/>
            <a:ext cx="7886700" cy="994172"/>
          </a:xfrm>
        </p:spPr>
        <p:txBody>
          <a:bodyPr/>
          <a:lstStyle/>
          <a:p>
            <a:r>
              <a:rPr lang="en-US" dirty="0"/>
              <a:t>The Two-Step Process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839C32C-7C7A-2A45-8B5A-96E5A4FE0A72}"/>
                  </a:ext>
                </a:extLst>
              </p:cNvPr>
              <p:cNvSpPr txBox="1"/>
              <p:nvPr/>
            </p:nvSpPr>
            <p:spPr>
              <a:xfrm>
                <a:off x="3786283" y="1570381"/>
                <a:ext cx="5634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1−6</m:t>
                          </m:r>
                        </m:sub>
                      </m:sSub>
                    </m:oMath>
                  </m:oMathPara>
                </a14:m>
                <a:endParaRPr lang="en-US" dirty="0"/>
              </a:p>
            </p:txBody>
          </p:sp>
        </mc:Choice>
        <mc:Fallback xmlns="">
          <p:sp>
            <p:nvSpPr>
              <p:cNvPr id="3" name="TextBox 2">
                <a:extLst>
                  <a:ext uri="{FF2B5EF4-FFF2-40B4-BE49-F238E27FC236}">
                    <a16:creationId xmlns:a16="http://schemas.microsoft.com/office/drawing/2014/main" id="{1839C32C-7C7A-2A45-8B5A-96E5A4FE0A72}"/>
                  </a:ext>
                </a:extLst>
              </p:cNvPr>
              <p:cNvSpPr txBox="1">
                <a:spLocks noRot="1" noChangeAspect="1" noMove="1" noResize="1" noEditPoints="1" noAdjustHandles="1" noChangeArrowheads="1" noChangeShapeType="1" noTextEdit="1"/>
              </p:cNvSpPr>
              <p:nvPr/>
            </p:nvSpPr>
            <p:spPr>
              <a:xfrm>
                <a:off x="3786283" y="1570381"/>
                <a:ext cx="563488" cy="276999"/>
              </a:xfrm>
              <a:prstGeom prst="rect">
                <a:avLst/>
              </a:prstGeom>
              <a:blipFill>
                <a:blip r:embed="rId3"/>
                <a:stretch>
                  <a:fillRect l="-8889" r="-2222"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3E46C56-2960-1343-414D-6B0379A1C6BB}"/>
                  </a:ext>
                </a:extLst>
              </p:cNvPr>
              <p:cNvSpPr txBox="1"/>
              <p:nvPr/>
            </p:nvSpPr>
            <p:spPr>
              <a:xfrm>
                <a:off x="3741302" y="3157621"/>
                <a:ext cx="658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6</m:t>
                          </m:r>
                        </m:sub>
                      </m:sSub>
                    </m:oMath>
                  </m:oMathPara>
                </a14:m>
                <a:endParaRPr lang="en-US" dirty="0"/>
              </a:p>
            </p:txBody>
          </p:sp>
        </mc:Choice>
        <mc:Fallback>
          <p:sp>
            <p:nvSpPr>
              <p:cNvPr id="4" name="TextBox 3">
                <a:extLst>
                  <a:ext uri="{FF2B5EF4-FFF2-40B4-BE49-F238E27FC236}">
                    <a16:creationId xmlns:a16="http://schemas.microsoft.com/office/drawing/2014/main" id="{03E46C56-2960-1343-414D-6B0379A1C6BB}"/>
                  </a:ext>
                </a:extLst>
              </p:cNvPr>
              <p:cNvSpPr txBox="1">
                <a:spLocks noRot="1" noChangeAspect="1" noMove="1" noResize="1" noEditPoints="1" noAdjustHandles="1" noChangeArrowheads="1" noChangeShapeType="1" noTextEdit="1"/>
              </p:cNvSpPr>
              <p:nvPr/>
            </p:nvSpPr>
            <p:spPr>
              <a:xfrm>
                <a:off x="3741302" y="3157621"/>
                <a:ext cx="658770" cy="276999"/>
              </a:xfrm>
              <a:prstGeom prst="rect">
                <a:avLst/>
              </a:prstGeom>
              <a:blipFill>
                <a:blip r:embed="rId4"/>
                <a:stretch>
                  <a:fillRect l="-9434" t="-4348" r="-188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FA42485-94E9-94FD-67CC-1CFC6FCF11FD}"/>
                  </a:ext>
                </a:extLst>
              </p:cNvPr>
              <p:cNvSpPr txBox="1"/>
              <p:nvPr/>
            </p:nvSpPr>
            <p:spPr>
              <a:xfrm>
                <a:off x="628650" y="1524214"/>
                <a:ext cx="749576" cy="369332"/>
              </a:xfrm>
              <a:prstGeom prst="rect">
                <a:avLst/>
              </a:prstGeom>
              <a:solidFill>
                <a:srgbClr val="FFC7DA"/>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𝑒𝑛𝑡</m:t>
                          </m:r>
                        </m:sub>
                      </m:sSub>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BFA42485-94E9-94FD-67CC-1CFC6FCF11FD}"/>
                  </a:ext>
                </a:extLst>
              </p:cNvPr>
              <p:cNvSpPr txBox="1">
                <a:spLocks noRot="1" noChangeAspect="1" noMove="1" noResize="1" noEditPoints="1" noAdjustHandles="1" noChangeArrowheads="1" noChangeShapeType="1" noTextEdit="1"/>
              </p:cNvSpPr>
              <p:nvPr/>
            </p:nvSpPr>
            <p:spPr>
              <a:xfrm>
                <a:off x="628650" y="1524214"/>
                <a:ext cx="749576" cy="369332"/>
              </a:xfrm>
              <a:prstGeom prst="rect">
                <a:avLst/>
              </a:prstGeom>
              <a:blipFill>
                <a:blip r:embed="rId7"/>
                <a:stretch>
                  <a:fillRect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DB6C2EF-99BD-EE0B-C50B-8E47242B81B1}"/>
                  </a:ext>
                </a:extLst>
              </p:cNvPr>
              <p:cNvSpPr txBox="1"/>
              <p:nvPr/>
            </p:nvSpPr>
            <p:spPr>
              <a:xfrm>
                <a:off x="5131378" y="1293382"/>
                <a:ext cx="877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&lt;0</m:t>
                          </m:r>
                        </m:e>
                      </m:d>
                    </m:oMath>
                  </m:oMathPara>
                </a14:m>
                <a:endParaRPr lang="en-US" dirty="0"/>
              </a:p>
            </p:txBody>
          </p:sp>
        </mc:Choice>
        <mc:Fallback xmlns="">
          <p:sp>
            <p:nvSpPr>
              <p:cNvPr id="11" name="TextBox 10">
                <a:extLst>
                  <a:ext uri="{FF2B5EF4-FFF2-40B4-BE49-F238E27FC236}">
                    <a16:creationId xmlns:a16="http://schemas.microsoft.com/office/drawing/2014/main" id="{EDB6C2EF-99BD-EE0B-C50B-8E47242B81B1}"/>
                  </a:ext>
                </a:extLst>
              </p:cNvPr>
              <p:cNvSpPr txBox="1">
                <a:spLocks noRot="1" noChangeAspect="1" noMove="1" noResize="1" noEditPoints="1" noAdjustHandles="1" noChangeArrowheads="1" noChangeShapeType="1" noTextEdit="1"/>
              </p:cNvSpPr>
              <p:nvPr/>
            </p:nvSpPr>
            <p:spPr>
              <a:xfrm>
                <a:off x="5131378" y="1293382"/>
                <a:ext cx="877100" cy="276999"/>
              </a:xfrm>
              <a:prstGeom prst="rect">
                <a:avLst/>
              </a:prstGeom>
              <a:blipFill>
                <a:blip r:embed="rId8"/>
                <a:stretch>
                  <a:fillRect l="-42857" t="-160870" r="-5714" b="-23478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12AD4BE-5A5C-735A-3EE7-64B0B5DC5A29}"/>
              </a:ext>
            </a:extLst>
          </p:cNvPr>
          <p:cNvSpPr txBox="1"/>
          <p:nvPr/>
        </p:nvSpPr>
        <p:spPr>
          <a:xfrm>
            <a:off x="6790086" y="1524214"/>
            <a:ext cx="1187723" cy="369332"/>
          </a:xfrm>
          <a:prstGeom prst="rect">
            <a:avLst/>
          </a:prstGeom>
          <a:noFill/>
        </p:spPr>
        <p:txBody>
          <a:bodyPr wrap="square" rtlCol="0">
            <a:spAutoFit/>
          </a:bodyPr>
          <a:lstStyle/>
          <a:p>
            <a:r>
              <a:rPr lang="en-US" dirty="0"/>
              <a:t>Entangled!</a:t>
            </a:r>
          </a:p>
        </p:txBody>
      </p:sp>
      <p:sp>
        <p:nvSpPr>
          <p:cNvPr id="13" name="Right Arrow 12">
            <a:extLst>
              <a:ext uri="{FF2B5EF4-FFF2-40B4-BE49-F238E27FC236}">
                <a16:creationId xmlns:a16="http://schemas.microsoft.com/office/drawing/2014/main" id="{40284384-F4E0-ADF5-2986-845FBC09D187}"/>
              </a:ext>
            </a:extLst>
          </p:cNvPr>
          <p:cNvSpPr/>
          <p:nvPr/>
        </p:nvSpPr>
        <p:spPr>
          <a:xfrm>
            <a:off x="4572000" y="1569516"/>
            <a:ext cx="2061711" cy="324030"/>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15A18EA5-A78F-4DF1-0A82-23969E2822EC}"/>
              </a:ext>
            </a:extLst>
          </p:cNvPr>
          <p:cNvSpPr/>
          <p:nvPr/>
        </p:nvSpPr>
        <p:spPr>
          <a:xfrm rot="1408290">
            <a:off x="3359162" y="1859614"/>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3299AF9-99E2-6972-1023-472AA96C52BB}"/>
                  </a:ext>
                </a:extLst>
              </p:cNvPr>
              <p:cNvSpPr txBox="1"/>
              <p:nvPr/>
            </p:nvSpPr>
            <p:spPr>
              <a:xfrm>
                <a:off x="2251962" y="2217847"/>
                <a:ext cx="877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e>
                      </m:d>
                    </m:oMath>
                  </m:oMathPara>
                </a14:m>
                <a:endParaRPr lang="en-US" dirty="0"/>
              </a:p>
            </p:txBody>
          </p:sp>
        </mc:Choice>
        <mc:Fallback>
          <p:sp>
            <p:nvSpPr>
              <p:cNvPr id="20" name="TextBox 19">
                <a:extLst>
                  <a:ext uri="{FF2B5EF4-FFF2-40B4-BE49-F238E27FC236}">
                    <a16:creationId xmlns:a16="http://schemas.microsoft.com/office/drawing/2014/main" id="{03299AF9-99E2-6972-1023-472AA96C52BB}"/>
                  </a:ext>
                </a:extLst>
              </p:cNvPr>
              <p:cNvSpPr txBox="1">
                <a:spLocks noRot="1" noChangeAspect="1" noMove="1" noResize="1" noEditPoints="1" noAdjustHandles="1" noChangeArrowheads="1" noChangeShapeType="1" noTextEdit="1"/>
              </p:cNvSpPr>
              <p:nvPr/>
            </p:nvSpPr>
            <p:spPr>
              <a:xfrm>
                <a:off x="2251962" y="2217847"/>
                <a:ext cx="877100" cy="276999"/>
              </a:xfrm>
              <a:prstGeom prst="rect">
                <a:avLst/>
              </a:prstGeom>
              <a:blipFill>
                <a:blip r:embed="rId9"/>
                <a:stretch>
                  <a:fillRect l="-42857" t="-160870" r="-5714" b="-234783"/>
                </a:stretch>
              </a:blipFill>
            </p:spPr>
            <p:txBody>
              <a:bodyPr/>
              <a:lstStyle/>
              <a:p>
                <a:r>
                  <a:rPr lang="en-US">
                    <a:noFill/>
                  </a:rPr>
                  <a:t> </a:t>
                </a:r>
              </a:p>
            </p:txBody>
          </p:sp>
        </mc:Fallback>
      </mc:AlternateContent>
      <p:sp>
        <p:nvSpPr>
          <p:cNvPr id="5" name="Down Arrow 4">
            <a:extLst>
              <a:ext uri="{FF2B5EF4-FFF2-40B4-BE49-F238E27FC236}">
                <a16:creationId xmlns:a16="http://schemas.microsoft.com/office/drawing/2014/main" id="{1154E80B-55F0-90BC-BA65-E3FD8332F1FF}"/>
              </a:ext>
            </a:extLst>
          </p:cNvPr>
          <p:cNvSpPr/>
          <p:nvPr/>
        </p:nvSpPr>
        <p:spPr>
          <a:xfrm>
            <a:off x="3875739" y="1951470"/>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3DECA2E-4C9E-7E27-3349-E80853B1797D}"/>
                  </a:ext>
                </a:extLst>
              </p:cNvPr>
              <p:cNvSpPr txBox="1"/>
              <p:nvPr/>
            </p:nvSpPr>
            <p:spPr>
              <a:xfrm>
                <a:off x="2880926" y="3132811"/>
                <a:ext cx="6534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1−</m:t>
                          </m:r>
                          <m:r>
                            <a:rPr lang="en-US" b="0" i="1" smtClean="0">
                              <a:latin typeface="Cambria Math" panose="02040503050406030204" pitchFamily="18" charset="0"/>
                            </a:rPr>
                            <m:t>3</m:t>
                          </m:r>
                        </m:sub>
                      </m:sSub>
                    </m:oMath>
                  </m:oMathPara>
                </a14:m>
                <a:endParaRPr lang="en-US" dirty="0"/>
              </a:p>
            </p:txBody>
          </p:sp>
        </mc:Choice>
        <mc:Fallback>
          <p:sp>
            <p:nvSpPr>
              <p:cNvPr id="7" name="TextBox 6">
                <a:extLst>
                  <a:ext uri="{FF2B5EF4-FFF2-40B4-BE49-F238E27FC236}">
                    <a16:creationId xmlns:a16="http://schemas.microsoft.com/office/drawing/2014/main" id="{73DECA2E-4C9E-7E27-3349-E80853B1797D}"/>
                  </a:ext>
                </a:extLst>
              </p:cNvPr>
              <p:cNvSpPr txBox="1">
                <a:spLocks noRot="1" noChangeAspect="1" noMove="1" noResize="1" noEditPoints="1" noAdjustHandles="1" noChangeArrowheads="1" noChangeShapeType="1" noTextEdit="1"/>
              </p:cNvSpPr>
              <p:nvPr/>
            </p:nvSpPr>
            <p:spPr>
              <a:xfrm>
                <a:off x="2880926" y="3132811"/>
                <a:ext cx="653449" cy="276999"/>
              </a:xfrm>
              <a:prstGeom prst="rect">
                <a:avLst/>
              </a:prstGeom>
              <a:blipFill>
                <a:blip r:embed="rId10"/>
                <a:stretch>
                  <a:fillRect l="-11538" t="-4348" r="-1923"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5DE2C79-C9F5-9C8A-DFEB-19F1D03FC674}"/>
                  </a:ext>
                </a:extLst>
              </p:cNvPr>
              <p:cNvSpPr txBox="1"/>
              <p:nvPr/>
            </p:nvSpPr>
            <p:spPr>
              <a:xfrm>
                <a:off x="4601678" y="3157620"/>
                <a:ext cx="653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9</m:t>
                          </m:r>
                        </m:sub>
                      </m:sSub>
                    </m:oMath>
                  </m:oMathPara>
                </a14:m>
                <a:endParaRPr lang="en-US" dirty="0"/>
              </a:p>
            </p:txBody>
          </p:sp>
        </mc:Choice>
        <mc:Fallback>
          <p:sp>
            <p:nvSpPr>
              <p:cNvPr id="9" name="TextBox 8">
                <a:extLst>
                  <a:ext uri="{FF2B5EF4-FFF2-40B4-BE49-F238E27FC236}">
                    <a16:creationId xmlns:a16="http://schemas.microsoft.com/office/drawing/2014/main" id="{C5DE2C79-C9F5-9C8A-DFEB-19F1D03FC674}"/>
                  </a:ext>
                </a:extLst>
              </p:cNvPr>
              <p:cNvSpPr txBox="1">
                <a:spLocks noRot="1" noChangeAspect="1" noMove="1" noResize="1" noEditPoints="1" noAdjustHandles="1" noChangeArrowheads="1" noChangeShapeType="1" noTextEdit="1"/>
              </p:cNvSpPr>
              <p:nvPr/>
            </p:nvSpPr>
            <p:spPr>
              <a:xfrm>
                <a:off x="4601678" y="3157620"/>
                <a:ext cx="653962" cy="276999"/>
              </a:xfrm>
              <a:prstGeom prst="rect">
                <a:avLst/>
              </a:prstGeom>
              <a:blipFill>
                <a:blip r:embed="rId11"/>
                <a:stretch>
                  <a:fillRect l="-9615" t="-4348" r="-1923" b="-13043"/>
                </a:stretch>
              </a:blipFill>
            </p:spPr>
            <p:txBody>
              <a:bodyPr/>
              <a:lstStyle/>
              <a:p>
                <a:r>
                  <a:rPr lang="en-US">
                    <a:noFill/>
                  </a:rPr>
                  <a:t> </a:t>
                </a:r>
              </a:p>
            </p:txBody>
          </p:sp>
        </mc:Fallback>
      </mc:AlternateContent>
      <p:sp>
        <p:nvSpPr>
          <p:cNvPr id="10" name="Down Arrow 9">
            <a:extLst>
              <a:ext uri="{FF2B5EF4-FFF2-40B4-BE49-F238E27FC236}">
                <a16:creationId xmlns:a16="http://schemas.microsoft.com/office/drawing/2014/main" id="{789FC80E-BD8A-4701-5FE6-1AE8EA7DF756}"/>
              </a:ext>
            </a:extLst>
          </p:cNvPr>
          <p:cNvSpPr/>
          <p:nvPr/>
        </p:nvSpPr>
        <p:spPr>
          <a:xfrm rot="20427779">
            <a:off x="4351055" y="1874567"/>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E59491DB-B57E-DBC7-8906-11B9B65F31C6}"/>
              </a:ext>
            </a:extLst>
          </p:cNvPr>
          <p:cNvSpPr/>
          <p:nvPr/>
        </p:nvSpPr>
        <p:spPr>
          <a:xfrm>
            <a:off x="5457246" y="3091737"/>
            <a:ext cx="2061711" cy="324030"/>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9A804DC-26A9-980A-F4C7-E1AA6D7A2545}"/>
                  </a:ext>
                </a:extLst>
              </p:cNvPr>
              <p:cNvSpPr txBox="1"/>
              <p:nvPr/>
            </p:nvSpPr>
            <p:spPr>
              <a:xfrm>
                <a:off x="6016624" y="2838254"/>
                <a:ext cx="9273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r>
                                <a:rPr lang="en-US" b="0" i="1" smtClean="0">
                                  <a:latin typeface="Cambria Math" panose="02040503050406030204" pitchFamily="18" charset="0"/>
                                </a:rPr>
                                <m:t>′</m:t>
                              </m:r>
                            </m:e>
                          </m:d>
                          <m:r>
                            <a:rPr lang="en-US" b="0" i="1" smtClean="0">
                              <a:latin typeface="Cambria Math" panose="02040503050406030204" pitchFamily="18" charset="0"/>
                            </a:rPr>
                            <m:t>&lt;0</m:t>
                          </m:r>
                        </m:e>
                      </m:d>
                    </m:oMath>
                  </m:oMathPara>
                </a14:m>
                <a:endParaRPr lang="en-US" dirty="0"/>
              </a:p>
            </p:txBody>
          </p:sp>
        </mc:Choice>
        <mc:Fallback>
          <p:sp>
            <p:nvSpPr>
              <p:cNvPr id="15" name="TextBox 14">
                <a:extLst>
                  <a:ext uri="{FF2B5EF4-FFF2-40B4-BE49-F238E27FC236}">
                    <a16:creationId xmlns:a16="http://schemas.microsoft.com/office/drawing/2014/main" id="{59A804DC-26A9-980A-F4C7-E1AA6D7A2545}"/>
                  </a:ext>
                </a:extLst>
              </p:cNvPr>
              <p:cNvSpPr txBox="1">
                <a:spLocks noRot="1" noChangeAspect="1" noMove="1" noResize="1" noEditPoints="1" noAdjustHandles="1" noChangeArrowheads="1" noChangeShapeType="1" noTextEdit="1"/>
              </p:cNvSpPr>
              <p:nvPr/>
            </p:nvSpPr>
            <p:spPr>
              <a:xfrm>
                <a:off x="6016624" y="2838254"/>
                <a:ext cx="927369" cy="276999"/>
              </a:xfrm>
              <a:prstGeom prst="rect">
                <a:avLst/>
              </a:prstGeom>
              <a:blipFill>
                <a:blip r:embed="rId12"/>
                <a:stretch>
                  <a:fillRect l="-39189" t="-160870" r="-5405" b="-234783"/>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29948A95-BF07-5E07-CA14-929057B24D88}"/>
              </a:ext>
            </a:extLst>
          </p:cNvPr>
          <p:cNvSpPr txBox="1"/>
          <p:nvPr/>
        </p:nvSpPr>
        <p:spPr>
          <a:xfrm>
            <a:off x="7701016" y="3069086"/>
            <a:ext cx="1187723" cy="369332"/>
          </a:xfrm>
          <a:prstGeom prst="rect">
            <a:avLst/>
          </a:prstGeom>
          <a:noFill/>
        </p:spPr>
        <p:txBody>
          <a:bodyPr wrap="square" rtlCol="0">
            <a:spAutoFit/>
          </a:bodyPr>
          <a:lstStyle/>
          <a:p>
            <a:r>
              <a:rPr lang="en-US" dirty="0"/>
              <a:t>Entangled!</a:t>
            </a:r>
          </a:p>
        </p:txBody>
      </p:sp>
      <p:sp>
        <p:nvSpPr>
          <p:cNvPr id="18" name="Down Arrow 17">
            <a:extLst>
              <a:ext uri="{FF2B5EF4-FFF2-40B4-BE49-F238E27FC236}">
                <a16:creationId xmlns:a16="http://schemas.microsoft.com/office/drawing/2014/main" id="{8D620BCF-5397-8303-C026-F2A64D1DFC92}"/>
              </a:ext>
            </a:extLst>
          </p:cNvPr>
          <p:cNvSpPr/>
          <p:nvPr/>
        </p:nvSpPr>
        <p:spPr>
          <a:xfrm>
            <a:off x="3875739" y="3487443"/>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4994FCF-DC79-B447-B7E4-C503D50ABD8C}"/>
              </a:ext>
            </a:extLst>
          </p:cNvPr>
          <p:cNvSpPr txBox="1"/>
          <p:nvPr/>
        </p:nvSpPr>
        <p:spPr>
          <a:xfrm>
            <a:off x="3245254" y="4774168"/>
            <a:ext cx="1659619" cy="369332"/>
          </a:xfrm>
          <a:prstGeom prst="rect">
            <a:avLst/>
          </a:prstGeom>
          <a:noFill/>
        </p:spPr>
        <p:txBody>
          <a:bodyPr wrap="square" rtlCol="0">
            <a:spAutoFit/>
          </a:bodyPr>
          <a:lstStyle/>
          <a:p>
            <a:r>
              <a:rPr lang="en-US" dirty="0"/>
              <a:t>Not detected… </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5808071F-FDA7-7732-59C2-1187090F5632}"/>
                  </a:ext>
                </a:extLst>
              </p:cNvPr>
              <p:cNvSpPr txBox="1"/>
              <p:nvPr/>
            </p:nvSpPr>
            <p:spPr>
              <a:xfrm>
                <a:off x="2581890" y="3842481"/>
                <a:ext cx="9273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r>
                                <a:rPr lang="en-US" b="0" i="1" smtClean="0">
                                  <a:latin typeface="Cambria Math" panose="02040503050406030204" pitchFamily="18" charset="0"/>
                                </a:rPr>
                                <m:t>′</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e>
                      </m:d>
                    </m:oMath>
                  </m:oMathPara>
                </a14:m>
                <a:endParaRPr lang="en-US" dirty="0"/>
              </a:p>
            </p:txBody>
          </p:sp>
        </mc:Choice>
        <mc:Fallback>
          <p:sp>
            <p:nvSpPr>
              <p:cNvPr id="21" name="TextBox 20">
                <a:extLst>
                  <a:ext uri="{FF2B5EF4-FFF2-40B4-BE49-F238E27FC236}">
                    <a16:creationId xmlns:a16="http://schemas.microsoft.com/office/drawing/2014/main" id="{5808071F-FDA7-7732-59C2-1187090F5632}"/>
                  </a:ext>
                </a:extLst>
              </p:cNvPr>
              <p:cNvSpPr txBox="1">
                <a:spLocks noRot="1" noChangeAspect="1" noMove="1" noResize="1" noEditPoints="1" noAdjustHandles="1" noChangeArrowheads="1" noChangeShapeType="1" noTextEdit="1"/>
              </p:cNvSpPr>
              <p:nvPr/>
            </p:nvSpPr>
            <p:spPr>
              <a:xfrm>
                <a:off x="2581890" y="3842481"/>
                <a:ext cx="927369" cy="276999"/>
              </a:xfrm>
              <a:prstGeom prst="rect">
                <a:avLst/>
              </a:prstGeom>
              <a:blipFill>
                <a:blip r:embed="rId13"/>
                <a:stretch>
                  <a:fillRect l="-40541" t="-160870" r="-5405" b="-234783"/>
                </a:stretch>
              </a:blipFill>
            </p:spPr>
            <p:txBody>
              <a:bodyPr/>
              <a:lstStyle/>
              <a:p>
                <a:r>
                  <a:rPr lang="en-US">
                    <a:noFill/>
                  </a:rPr>
                  <a:t> </a:t>
                </a:r>
              </a:p>
            </p:txBody>
          </p:sp>
        </mc:Fallback>
      </mc:AlternateContent>
    </p:spTree>
    <p:extLst>
      <p:ext uri="{BB962C8B-B14F-4D97-AF65-F5344CB8AC3E}">
        <p14:creationId xmlns:p14="http://schemas.microsoft.com/office/powerpoint/2010/main" val="739336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AFB3-88E4-B83E-75D6-0127FCC01782}"/>
              </a:ext>
            </a:extLst>
          </p:cNvPr>
          <p:cNvSpPr>
            <a:spLocks noGrp="1"/>
          </p:cNvSpPr>
          <p:nvPr>
            <p:ph type="title"/>
          </p:nvPr>
        </p:nvSpPr>
        <p:spPr>
          <a:xfrm>
            <a:off x="628650" y="395524"/>
            <a:ext cx="7886700" cy="994172"/>
          </a:xfrm>
        </p:spPr>
        <p:txBody>
          <a:bodyPr/>
          <a:lstStyle/>
          <a:p>
            <a:r>
              <a:rPr lang="en-US" dirty="0"/>
              <a:t>The Two-Step Process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839C32C-7C7A-2A45-8B5A-96E5A4FE0A72}"/>
                  </a:ext>
                </a:extLst>
              </p:cNvPr>
              <p:cNvSpPr txBox="1"/>
              <p:nvPr/>
            </p:nvSpPr>
            <p:spPr>
              <a:xfrm>
                <a:off x="3786283" y="1570381"/>
                <a:ext cx="5634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1−6</m:t>
                          </m:r>
                        </m:sub>
                      </m:sSub>
                    </m:oMath>
                  </m:oMathPara>
                </a14:m>
                <a:endParaRPr lang="en-US" dirty="0"/>
              </a:p>
            </p:txBody>
          </p:sp>
        </mc:Choice>
        <mc:Fallback xmlns="">
          <p:sp>
            <p:nvSpPr>
              <p:cNvPr id="3" name="TextBox 2">
                <a:extLst>
                  <a:ext uri="{FF2B5EF4-FFF2-40B4-BE49-F238E27FC236}">
                    <a16:creationId xmlns:a16="http://schemas.microsoft.com/office/drawing/2014/main" id="{1839C32C-7C7A-2A45-8B5A-96E5A4FE0A72}"/>
                  </a:ext>
                </a:extLst>
              </p:cNvPr>
              <p:cNvSpPr txBox="1">
                <a:spLocks noRot="1" noChangeAspect="1" noMove="1" noResize="1" noEditPoints="1" noAdjustHandles="1" noChangeArrowheads="1" noChangeShapeType="1" noTextEdit="1"/>
              </p:cNvSpPr>
              <p:nvPr/>
            </p:nvSpPr>
            <p:spPr>
              <a:xfrm>
                <a:off x="3786283" y="1570381"/>
                <a:ext cx="563488" cy="276999"/>
              </a:xfrm>
              <a:prstGeom prst="rect">
                <a:avLst/>
              </a:prstGeom>
              <a:blipFill>
                <a:blip r:embed="rId3"/>
                <a:stretch>
                  <a:fillRect l="-8889" r="-2222"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3E46C56-2960-1343-414D-6B0379A1C6BB}"/>
                  </a:ext>
                </a:extLst>
              </p:cNvPr>
              <p:cNvSpPr txBox="1"/>
              <p:nvPr/>
            </p:nvSpPr>
            <p:spPr>
              <a:xfrm>
                <a:off x="3741302" y="3157621"/>
                <a:ext cx="658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6</m:t>
                          </m:r>
                        </m:sub>
                      </m:sSub>
                    </m:oMath>
                  </m:oMathPara>
                </a14:m>
                <a:endParaRPr lang="en-US" dirty="0"/>
              </a:p>
            </p:txBody>
          </p:sp>
        </mc:Choice>
        <mc:Fallback>
          <p:sp>
            <p:nvSpPr>
              <p:cNvPr id="4" name="TextBox 3">
                <a:extLst>
                  <a:ext uri="{FF2B5EF4-FFF2-40B4-BE49-F238E27FC236}">
                    <a16:creationId xmlns:a16="http://schemas.microsoft.com/office/drawing/2014/main" id="{03E46C56-2960-1343-414D-6B0379A1C6BB}"/>
                  </a:ext>
                </a:extLst>
              </p:cNvPr>
              <p:cNvSpPr txBox="1">
                <a:spLocks noRot="1" noChangeAspect="1" noMove="1" noResize="1" noEditPoints="1" noAdjustHandles="1" noChangeArrowheads="1" noChangeShapeType="1" noTextEdit="1"/>
              </p:cNvSpPr>
              <p:nvPr/>
            </p:nvSpPr>
            <p:spPr>
              <a:xfrm>
                <a:off x="3741302" y="3157621"/>
                <a:ext cx="658770" cy="276999"/>
              </a:xfrm>
              <a:prstGeom prst="rect">
                <a:avLst/>
              </a:prstGeom>
              <a:blipFill>
                <a:blip r:embed="rId4"/>
                <a:stretch>
                  <a:fillRect l="-9434" t="-4348" r="-188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FA42485-94E9-94FD-67CC-1CFC6FCF11FD}"/>
                  </a:ext>
                </a:extLst>
              </p:cNvPr>
              <p:cNvSpPr txBox="1"/>
              <p:nvPr/>
            </p:nvSpPr>
            <p:spPr>
              <a:xfrm>
                <a:off x="628650" y="1524214"/>
                <a:ext cx="749576" cy="369332"/>
              </a:xfrm>
              <a:prstGeom prst="rect">
                <a:avLst/>
              </a:prstGeom>
              <a:solidFill>
                <a:srgbClr val="FFC7DA"/>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𝑒𝑛𝑡</m:t>
                          </m:r>
                        </m:sub>
                      </m:sSub>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BFA42485-94E9-94FD-67CC-1CFC6FCF11FD}"/>
                  </a:ext>
                </a:extLst>
              </p:cNvPr>
              <p:cNvSpPr txBox="1">
                <a:spLocks noRot="1" noChangeAspect="1" noMove="1" noResize="1" noEditPoints="1" noAdjustHandles="1" noChangeArrowheads="1" noChangeShapeType="1" noTextEdit="1"/>
              </p:cNvSpPr>
              <p:nvPr/>
            </p:nvSpPr>
            <p:spPr>
              <a:xfrm>
                <a:off x="628650" y="1524214"/>
                <a:ext cx="749576" cy="369332"/>
              </a:xfrm>
              <a:prstGeom prst="rect">
                <a:avLst/>
              </a:prstGeom>
              <a:blipFill>
                <a:blip r:embed="rId7"/>
                <a:stretch>
                  <a:fillRect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DB6C2EF-99BD-EE0B-C50B-8E47242B81B1}"/>
                  </a:ext>
                </a:extLst>
              </p:cNvPr>
              <p:cNvSpPr txBox="1"/>
              <p:nvPr/>
            </p:nvSpPr>
            <p:spPr>
              <a:xfrm>
                <a:off x="5131378" y="1293382"/>
                <a:ext cx="877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&lt;0</m:t>
                          </m:r>
                        </m:e>
                      </m:d>
                    </m:oMath>
                  </m:oMathPara>
                </a14:m>
                <a:endParaRPr lang="en-US" dirty="0"/>
              </a:p>
            </p:txBody>
          </p:sp>
        </mc:Choice>
        <mc:Fallback xmlns="">
          <p:sp>
            <p:nvSpPr>
              <p:cNvPr id="11" name="TextBox 10">
                <a:extLst>
                  <a:ext uri="{FF2B5EF4-FFF2-40B4-BE49-F238E27FC236}">
                    <a16:creationId xmlns:a16="http://schemas.microsoft.com/office/drawing/2014/main" id="{EDB6C2EF-99BD-EE0B-C50B-8E47242B81B1}"/>
                  </a:ext>
                </a:extLst>
              </p:cNvPr>
              <p:cNvSpPr txBox="1">
                <a:spLocks noRot="1" noChangeAspect="1" noMove="1" noResize="1" noEditPoints="1" noAdjustHandles="1" noChangeArrowheads="1" noChangeShapeType="1" noTextEdit="1"/>
              </p:cNvSpPr>
              <p:nvPr/>
            </p:nvSpPr>
            <p:spPr>
              <a:xfrm>
                <a:off x="5131378" y="1293382"/>
                <a:ext cx="877100" cy="276999"/>
              </a:xfrm>
              <a:prstGeom prst="rect">
                <a:avLst/>
              </a:prstGeom>
              <a:blipFill>
                <a:blip r:embed="rId8"/>
                <a:stretch>
                  <a:fillRect l="-42857" t="-160870" r="-5714" b="-23478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12AD4BE-5A5C-735A-3EE7-64B0B5DC5A29}"/>
              </a:ext>
            </a:extLst>
          </p:cNvPr>
          <p:cNvSpPr txBox="1"/>
          <p:nvPr/>
        </p:nvSpPr>
        <p:spPr>
          <a:xfrm>
            <a:off x="6790086" y="1524214"/>
            <a:ext cx="1187723" cy="369332"/>
          </a:xfrm>
          <a:prstGeom prst="rect">
            <a:avLst/>
          </a:prstGeom>
          <a:noFill/>
        </p:spPr>
        <p:txBody>
          <a:bodyPr wrap="square" rtlCol="0">
            <a:spAutoFit/>
          </a:bodyPr>
          <a:lstStyle/>
          <a:p>
            <a:r>
              <a:rPr lang="en-US" dirty="0"/>
              <a:t>Entangled!</a:t>
            </a:r>
          </a:p>
        </p:txBody>
      </p:sp>
      <p:sp>
        <p:nvSpPr>
          <p:cNvPr id="13" name="Right Arrow 12">
            <a:extLst>
              <a:ext uri="{FF2B5EF4-FFF2-40B4-BE49-F238E27FC236}">
                <a16:creationId xmlns:a16="http://schemas.microsoft.com/office/drawing/2014/main" id="{40284384-F4E0-ADF5-2986-845FBC09D187}"/>
              </a:ext>
            </a:extLst>
          </p:cNvPr>
          <p:cNvSpPr/>
          <p:nvPr/>
        </p:nvSpPr>
        <p:spPr>
          <a:xfrm>
            <a:off x="4572000" y="1569516"/>
            <a:ext cx="2061711" cy="324030"/>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15A18EA5-A78F-4DF1-0A82-23969E2822EC}"/>
              </a:ext>
            </a:extLst>
          </p:cNvPr>
          <p:cNvSpPr/>
          <p:nvPr/>
        </p:nvSpPr>
        <p:spPr>
          <a:xfrm rot="1408290">
            <a:off x="3359162" y="1859614"/>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3299AF9-99E2-6972-1023-472AA96C52BB}"/>
                  </a:ext>
                </a:extLst>
              </p:cNvPr>
              <p:cNvSpPr txBox="1"/>
              <p:nvPr/>
            </p:nvSpPr>
            <p:spPr>
              <a:xfrm>
                <a:off x="2251962" y="2217847"/>
                <a:ext cx="877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e>
                      </m:d>
                    </m:oMath>
                  </m:oMathPara>
                </a14:m>
                <a:endParaRPr lang="en-US" dirty="0"/>
              </a:p>
            </p:txBody>
          </p:sp>
        </mc:Choice>
        <mc:Fallback>
          <p:sp>
            <p:nvSpPr>
              <p:cNvPr id="20" name="TextBox 19">
                <a:extLst>
                  <a:ext uri="{FF2B5EF4-FFF2-40B4-BE49-F238E27FC236}">
                    <a16:creationId xmlns:a16="http://schemas.microsoft.com/office/drawing/2014/main" id="{03299AF9-99E2-6972-1023-472AA96C52BB}"/>
                  </a:ext>
                </a:extLst>
              </p:cNvPr>
              <p:cNvSpPr txBox="1">
                <a:spLocks noRot="1" noChangeAspect="1" noMove="1" noResize="1" noEditPoints="1" noAdjustHandles="1" noChangeArrowheads="1" noChangeShapeType="1" noTextEdit="1"/>
              </p:cNvSpPr>
              <p:nvPr/>
            </p:nvSpPr>
            <p:spPr>
              <a:xfrm>
                <a:off x="2251962" y="2217847"/>
                <a:ext cx="877100" cy="276999"/>
              </a:xfrm>
              <a:prstGeom prst="rect">
                <a:avLst/>
              </a:prstGeom>
              <a:blipFill>
                <a:blip r:embed="rId9"/>
                <a:stretch>
                  <a:fillRect l="-42857" t="-160870" r="-5714" b="-234783"/>
                </a:stretch>
              </a:blipFill>
            </p:spPr>
            <p:txBody>
              <a:bodyPr/>
              <a:lstStyle/>
              <a:p>
                <a:r>
                  <a:rPr lang="en-US">
                    <a:noFill/>
                  </a:rPr>
                  <a:t> </a:t>
                </a:r>
              </a:p>
            </p:txBody>
          </p:sp>
        </mc:Fallback>
      </mc:AlternateContent>
      <p:sp>
        <p:nvSpPr>
          <p:cNvPr id="5" name="Down Arrow 4">
            <a:extLst>
              <a:ext uri="{FF2B5EF4-FFF2-40B4-BE49-F238E27FC236}">
                <a16:creationId xmlns:a16="http://schemas.microsoft.com/office/drawing/2014/main" id="{1154E80B-55F0-90BC-BA65-E3FD8332F1FF}"/>
              </a:ext>
            </a:extLst>
          </p:cNvPr>
          <p:cNvSpPr/>
          <p:nvPr/>
        </p:nvSpPr>
        <p:spPr>
          <a:xfrm>
            <a:off x="3875739" y="1951470"/>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3DECA2E-4C9E-7E27-3349-E80853B1797D}"/>
                  </a:ext>
                </a:extLst>
              </p:cNvPr>
              <p:cNvSpPr txBox="1"/>
              <p:nvPr/>
            </p:nvSpPr>
            <p:spPr>
              <a:xfrm>
                <a:off x="2880926" y="3132811"/>
                <a:ext cx="6534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1−</m:t>
                          </m:r>
                          <m:r>
                            <a:rPr lang="en-US" b="0" i="1" smtClean="0">
                              <a:latin typeface="Cambria Math" panose="02040503050406030204" pitchFamily="18" charset="0"/>
                            </a:rPr>
                            <m:t>3</m:t>
                          </m:r>
                        </m:sub>
                      </m:sSub>
                    </m:oMath>
                  </m:oMathPara>
                </a14:m>
                <a:endParaRPr lang="en-US" dirty="0"/>
              </a:p>
            </p:txBody>
          </p:sp>
        </mc:Choice>
        <mc:Fallback>
          <p:sp>
            <p:nvSpPr>
              <p:cNvPr id="7" name="TextBox 6">
                <a:extLst>
                  <a:ext uri="{FF2B5EF4-FFF2-40B4-BE49-F238E27FC236}">
                    <a16:creationId xmlns:a16="http://schemas.microsoft.com/office/drawing/2014/main" id="{73DECA2E-4C9E-7E27-3349-E80853B1797D}"/>
                  </a:ext>
                </a:extLst>
              </p:cNvPr>
              <p:cNvSpPr txBox="1">
                <a:spLocks noRot="1" noChangeAspect="1" noMove="1" noResize="1" noEditPoints="1" noAdjustHandles="1" noChangeArrowheads="1" noChangeShapeType="1" noTextEdit="1"/>
              </p:cNvSpPr>
              <p:nvPr/>
            </p:nvSpPr>
            <p:spPr>
              <a:xfrm>
                <a:off x="2880926" y="3132811"/>
                <a:ext cx="653449" cy="276999"/>
              </a:xfrm>
              <a:prstGeom prst="rect">
                <a:avLst/>
              </a:prstGeom>
              <a:blipFill>
                <a:blip r:embed="rId10"/>
                <a:stretch>
                  <a:fillRect l="-11538" t="-4348" r="-1923"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5DE2C79-C9F5-9C8A-DFEB-19F1D03FC674}"/>
                  </a:ext>
                </a:extLst>
              </p:cNvPr>
              <p:cNvSpPr txBox="1"/>
              <p:nvPr/>
            </p:nvSpPr>
            <p:spPr>
              <a:xfrm>
                <a:off x="4601678" y="3157620"/>
                <a:ext cx="653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9</m:t>
                          </m:r>
                        </m:sub>
                      </m:sSub>
                    </m:oMath>
                  </m:oMathPara>
                </a14:m>
                <a:endParaRPr lang="en-US" dirty="0"/>
              </a:p>
            </p:txBody>
          </p:sp>
        </mc:Choice>
        <mc:Fallback>
          <p:sp>
            <p:nvSpPr>
              <p:cNvPr id="9" name="TextBox 8">
                <a:extLst>
                  <a:ext uri="{FF2B5EF4-FFF2-40B4-BE49-F238E27FC236}">
                    <a16:creationId xmlns:a16="http://schemas.microsoft.com/office/drawing/2014/main" id="{C5DE2C79-C9F5-9C8A-DFEB-19F1D03FC674}"/>
                  </a:ext>
                </a:extLst>
              </p:cNvPr>
              <p:cNvSpPr txBox="1">
                <a:spLocks noRot="1" noChangeAspect="1" noMove="1" noResize="1" noEditPoints="1" noAdjustHandles="1" noChangeArrowheads="1" noChangeShapeType="1" noTextEdit="1"/>
              </p:cNvSpPr>
              <p:nvPr/>
            </p:nvSpPr>
            <p:spPr>
              <a:xfrm>
                <a:off x="4601678" y="3157620"/>
                <a:ext cx="653962" cy="276999"/>
              </a:xfrm>
              <a:prstGeom prst="rect">
                <a:avLst/>
              </a:prstGeom>
              <a:blipFill>
                <a:blip r:embed="rId11"/>
                <a:stretch>
                  <a:fillRect l="-9615" t="-4348" r="-1923" b="-13043"/>
                </a:stretch>
              </a:blipFill>
            </p:spPr>
            <p:txBody>
              <a:bodyPr/>
              <a:lstStyle/>
              <a:p>
                <a:r>
                  <a:rPr lang="en-US">
                    <a:noFill/>
                  </a:rPr>
                  <a:t> </a:t>
                </a:r>
              </a:p>
            </p:txBody>
          </p:sp>
        </mc:Fallback>
      </mc:AlternateContent>
      <p:sp>
        <p:nvSpPr>
          <p:cNvPr id="10" name="Down Arrow 9">
            <a:extLst>
              <a:ext uri="{FF2B5EF4-FFF2-40B4-BE49-F238E27FC236}">
                <a16:creationId xmlns:a16="http://schemas.microsoft.com/office/drawing/2014/main" id="{789FC80E-BD8A-4701-5FE6-1AE8EA7DF756}"/>
              </a:ext>
            </a:extLst>
          </p:cNvPr>
          <p:cNvSpPr/>
          <p:nvPr/>
        </p:nvSpPr>
        <p:spPr>
          <a:xfrm rot="20427779">
            <a:off x="4351055" y="1874567"/>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E59491DB-B57E-DBC7-8906-11B9B65F31C6}"/>
              </a:ext>
            </a:extLst>
          </p:cNvPr>
          <p:cNvSpPr/>
          <p:nvPr/>
        </p:nvSpPr>
        <p:spPr>
          <a:xfrm>
            <a:off x="5457246" y="3091737"/>
            <a:ext cx="2061711" cy="324030"/>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9A804DC-26A9-980A-F4C7-E1AA6D7A2545}"/>
                  </a:ext>
                </a:extLst>
              </p:cNvPr>
              <p:cNvSpPr txBox="1"/>
              <p:nvPr/>
            </p:nvSpPr>
            <p:spPr>
              <a:xfrm>
                <a:off x="6016624" y="2838254"/>
                <a:ext cx="9273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r>
                                <a:rPr lang="en-US" b="0" i="1" smtClean="0">
                                  <a:latin typeface="Cambria Math" panose="02040503050406030204" pitchFamily="18" charset="0"/>
                                </a:rPr>
                                <m:t>′</m:t>
                              </m:r>
                            </m:e>
                          </m:d>
                          <m:r>
                            <a:rPr lang="en-US" b="0" i="1" smtClean="0">
                              <a:latin typeface="Cambria Math" panose="02040503050406030204" pitchFamily="18" charset="0"/>
                            </a:rPr>
                            <m:t>&lt;0</m:t>
                          </m:r>
                        </m:e>
                      </m:d>
                    </m:oMath>
                  </m:oMathPara>
                </a14:m>
                <a:endParaRPr lang="en-US" dirty="0"/>
              </a:p>
            </p:txBody>
          </p:sp>
        </mc:Choice>
        <mc:Fallback>
          <p:sp>
            <p:nvSpPr>
              <p:cNvPr id="15" name="TextBox 14">
                <a:extLst>
                  <a:ext uri="{FF2B5EF4-FFF2-40B4-BE49-F238E27FC236}">
                    <a16:creationId xmlns:a16="http://schemas.microsoft.com/office/drawing/2014/main" id="{59A804DC-26A9-980A-F4C7-E1AA6D7A2545}"/>
                  </a:ext>
                </a:extLst>
              </p:cNvPr>
              <p:cNvSpPr txBox="1">
                <a:spLocks noRot="1" noChangeAspect="1" noMove="1" noResize="1" noEditPoints="1" noAdjustHandles="1" noChangeArrowheads="1" noChangeShapeType="1" noTextEdit="1"/>
              </p:cNvSpPr>
              <p:nvPr/>
            </p:nvSpPr>
            <p:spPr>
              <a:xfrm>
                <a:off x="6016624" y="2838254"/>
                <a:ext cx="927369" cy="276999"/>
              </a:xfrm>
              <a:prstGeom prst="rect">
                <a:avLst/>
              </a:prstGeom>
              <a:blipFill>
                <a:blip r:embed="rId12"/>
                <a:stretch>
                  <a:fillRect l="-39189" t="-160870" r="-5405" b="-234783"/>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29948A95-BF07-5E07-CA14-929057B24D88}"/>
              </a:ext>
            </a:extLst>
          </p:cNvPr>
          <p:cNvSpPr txBox="1"/>
          <p:nvPr/>
        </p:nvSpPr>
        <p:spPr>
          <a:xfrm>
            <a:off x="7701016" y="3069086"/>
            <a:ext cx="1187723" cy="369332"/>
          </a:xfrm>
          <a:prstGeom prst="rect">
            <a:avLst/>
          </a:prstGeom>
          <a:noFill/>
        </p:spPr>
        <p:txBody>
          <a:bodyPr wrap="square" rtlCol="0">
            <a:spAutoFit/>
          </a:bodyPr>
          <a:lstStyle/>
          <a:p>
            <a:r>
              <a:rPr lang="en-US" dirty="0"/>
              <a:t>Entangled!</a:t>
            </a:r>
          </a:p>
        </p:txBody>
      </p:sp>
      <p:sp>
        <p:nvSpPr>
          <p:cNvPr id="18" name="Down Arrow 17">
            <a:extLst>
              <a:ext uri="{FF2B5EF4-FFF2-40B4-BE49-F238E27FC236}">
                <a16:creationId xmlns:a16="http://schemas.microsoft.com/office/drawing/2014/main" id="{8D620BCF-5397-8303-C026-F2A64D1DFC92}"/>
              </a:ext>
            </a:extLst>
          </p:cNvPr>
          <p:cNvSpPr/>
          <p:nvPr/>
        </p:nvSpPr>
        <p:spPr>
          <a:xfrm>
            <a:off x="3875739" y="3487443"/>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4994FCF-DC79-B447-B7E4-C503D50ABD8C}"/>
              </a:ext>
            </a:extLst>
          </p:cNvPr>
          <p:cNvSpPr txBox="1"/>
          <p:nvPr/>
        </p:nvSpPr>
        <p:spPr>
          <a:xfrm>
            <a:off x="3245254" y="4774168"/>
            <a:ext cx="1659619" cy="369332"/>
          </a:xfrm>
          <a:prstGeom prst="rect">
            <a:avLst/>
          </a:prstGeom>
          <a:noFill/>
        </p:spPr>
        <p:txBody>
          <a:bodyPr wrap="square" rtlCol="0">
            <a:spAutoFit/>
          </a:bodyPr>
          <a:lstStyle/>
          <a:p>
            <a:r>
              <a:rPr lang="en-US" dirty="0"/>
              <a:t>Not detected… </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5808071F-FDA7-7732-59C2-1187090F5632}"/>
                  </a:ext>
                </a:extLst>
              </p:cNvPr>
              <p:cNvSpPr txBox="1"/>
              <p:nvPr/>
            </p:nvSpPr>
            <p:spPr>
              <a:xfrm>
                <a:off x="2581890" y="3842481"/>
                <a:ext cx="9273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r>
                                <a:rPr lang="en-US" b="0" i="1" smtClean="0">
                                  <a:latin typeface="Cambria Math" panose="02040503050406030204" pitchFamily="18" charset="0"/>
                                </a:rPr>
                                <m:t>′</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e>
                      </m:d>
                    </m:oMath>
                  </m:oMathPara>
                </a14:m>
                <a:endParaRPr lang="en-US" dirty="0"/>
              </a:p>
            </p:txBody>
          </p:sp>
        </mc:Choice>
        <mc:Fallback>
          <p:sp>
            <p:nvSpPr>
              <p:cNvPr id="21" name="TextBox 20">
                <a:extLst>
                  <a:ext uri="{FF2B5EF4-FFF2-40B4-BE49-F238E27FC236}">
                    <a16:creationId xmlns:a16="http://schemas.microsoft.com/office/drawing/2014/main" id="{5808071F-FDA7-7732-59C2-1187090F5632}"/>
                  </a:ext>
                </a:extLst>
              </p:cNvPr>
              <p:cNvSpPr txBox="1">
                <a:spLocks noRot="1" noChangeAspect="1" noMove="1" noResize="1" noEditPoints="1" noAdjustHandles="1" noChangeArrowheads="1" noChangeShapeType="1" noTextEdit="1"/>
              </p:cNvSpPr>
              <p:nvPr/>
            </p:nvSpPr>
            <p:spPr>
              <a:xfrm>
                <a:off x="2581890" y="3842481"/>
                <a:ext cx="927369" cy="276999"/>
              </a:xfrm>
              <a:prstGeom prst="rect">
                <a:avLst/>
              </a:prstGeom>
              <a:blipFill>
                <a:blip r:embed="rId13"/>
                <a:stretch>
                  <a:fillRect l="-40541" t="-160870" r="-5405" b="-23478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E1B03ED-EADA-397A-41F9-31673EEEED5F}"/>
              </a:ext>
            </a:extLst>
          </p:cNvPr>
          <p:cNvSpPr txBox="1"/>
          <p:nvPr/>
        </p:nvSpPr>
        <p:spPr>
          <a:xfrm>
            <a:off x="1003438" y="3115632"/>
            <a:ext cx="1778099" cy="369332"/>
          </a:xfrm>
          <a:prstGeom prst="rect">
            <a:avLst/>
          </a:prstGeom>
          <a:noFill/>
        </p:spPr>
        <p:txBody>
          <a:bodyPr wrap="square" rtlCol="0">
            <a:spAutoFit/>
          </a:bodyPr>
          <a:lstStyle/>
          <a:p>
            <a:r>
              <a:rPr lang="en-US" dirty="0"/>
              <a:t>(neural network)</a:t>
            </a:r>
          </a:p>
        </p:txBody>
      </p:sp>
      <p:sp>
        <p:nvSpPr>
          <p:cNvPr id="22" name="TextBox 21">
            <a:extLst>
              <a:ext uri="{FF2B5EF4-FFF2-40B4-BE49-F238E27FC236}">
                <a16:creationId xmlns:a16="http://schemas.microsoft.com/office/drawing/2014/main" id="{2C0530BD-D70C-6AA5-5F19-FBD6EFBE9319}"/>
              </a:ext>
            </a:extLst>
          </p:cNvPr>
          <p:cNvSpPr txBox="1"/>
          <p:nvPr/>
        </p:nvSpPr>
        <p:spPr>
          <a:xfrm>
            <a:off x="-7454" y="4911485"/>
            <a:ext cx="9144000" cy="261610"/>
          </a:xfrm>
          <a:prstGeom prst="rect">
            <a:avLst/>
          </a:prstGeom>
          <a:noFill/>
        </p:spPr>
        <p:txBody>
          <a:bodyPr wrap="square" rtlCol="0">
            <a:spAutoFit/>
          </a:bodyPr>
          <a:lstStyle/>
          <a:p>
            <a:r>
              <a:rPr lang="en-US" sz="1100" dirty="0">
                <a:solidFill>
                  <a:schemeClr val="bg1">
                    <a:lumMod val="50000"/>
                  </a:schemeClr>
                </a:solidFill>
              </a:rPr>
              <a:t>Yang, </a:t>
            </a:r>
            <a:r>
              <a:rPr lang="en-US" sz="1100" dirty="0" err="1">
                <a:solidFill>
                  <a:schemeClr val="bg1">
                    <a:lumMod val="50000"/>
                  </a:schemeClr>
                </a:solidFill>
              </a:rPr>
              <a:t>Verghese</a:t>
            </a:r>
            <a:r>
              <a:rPr lang="en-US" sz="1100" dirty="0">
                <a:solidFill>
                  <a:schemeClr val="bg1">
                    <a:lumMod val="50000"/>
                  </a:schemeClr>
                </a:solidFill>
              </a:rPr>
              <a:t>, </a:t>
            </a:r>
            <a:r>
              <a:rPr lang="en-US" sz="1100" dirty="0" err="1">
                <a:solidFill>
                  <a:schemeClr val="bg1">
                    <a:lumMod val="50000"/>
                  </a:schemeClr>
                </a:solidFill>
              </a:rPr>
              <a:t>Scholin</a:t>
            </a:r>
            <a:r>
              <a:rPr lang="en-US" sz="1100" dirty="0">
                <a:solidFill>
                  <a:schemeClr val="bg1">
                    <a:lumMod val="50000"/>
                  </a:schemeClr>
                </a:solidFill>
                <a:effectLst/>
              </a:rPr>
              <a:t>, Unpublished</a:t>
            </a:r>
            <a:endParaRPr lang="en-US" sz="1100" dirty="0">
              <a:solidFill>
                <a:schemeClr val="bg1">
                  <a:lumMod val="50000"/>
                </a:schemeClr>
              </a:solidFill>
            </a:endParaRPr>
          </a:p>
        </p:txBody>
      </p:sp>
    </p:spTree>
    <p:extLst>
      <p:ext uri="{BB962C8B-B14F-4D97-AF65-F5344CB8AC3E}">
        <p14:creationId xmlns:p14="http://schemas.microsoft.com/office/powerpoint/2010/main" val="1023498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A308-72D8-8BD2-9970-7BB7FAF757AA}"/>
              </a:ext>
            </a:extLst>
          </p:cNvPr>
          <p:cNvSpPr>
            <a:spLocks noGrp="1"/>
          </p:cNvSpPr>
          <p:nvPr>
            <p:ph type="title"/>
          </p:nvPr>
        </p:nvSpPr>
        <p:spPr/>
        <p:txBody>
          <a:bodyPr/>
          <a:lstStyle/>
          <a:p>
            <a:r>
              <a:rPr lang="en-US" dirty="0"/>
              <a:t>Two-Step Process Performance</a:t>
            </a:r>
          </a:p>
        </p:txBody>
      </p:sp>
      <p:pic>
        <p:nvPicPr>
          <p:cNvPr id="4" name="Picture 3" descr="A comparison of a model performance&#10;&#10;Description automatically generated">
            <a:extLst>
              <a:ext uri="{FF2B5EF4-FFF2-40B4-BE49-F238E27FC236}">
                <a16:creationId xmlns:a16="http://schemas.microsoft.com/office/drawing/2014/main" id="{751097EF-3E0D-D43D-43C7-9BA765747F8B}"/>
              </a:ext>
            </a:extLst>
          </p:cNvPr>
          <p:cNvPicPr>
            <a:picLocks noChangeAspect="1"/>
          </p:cNvPicPr>
          <p:nvPr/>
        </p:nvPicPr>
        <p:blipFill rotWithShape="1">
          <a:blip r:embed="rId3"/>
          <a:srcRect t="8227" r="50097"/>
          <a:stretch/>
        </p:blipFill>
        <p:spPr>
          <a:xfrm>
            <a:off x="353952" y="970237"/>
            <a:ext cx="4361139" cy="3941248"/>
          </a:xfrm>
          <a:prstGeom prst="rect">
            <a:avLst/>
          </a:prstGeom>
        </p:spPr>
      </p:pic>
      <p:sp>
        <p:nvSpPr>
          <p:cNvPr id="5" name="Rectangle 4">
            <a:extLst>
              <a:ext uri="{FF2B5EF4-FFF2-40B4-BE49-F238E27FC236}">
                <a16:creationId xmlns:a16="http://schemas.microsoft.com/office/drawing/2014/main" id="{E0EFB151-4BE5-9A50-AF1E-FCB943B249C9}"/>
              </a:ext>
            </a:extLst>
          </p:cNvPr>
          <p:cNvSpPr/>
          <p:nvPr/>
        </p:nvSpPr>
        <p:spPr>
          <a:xfrm>
            <a:off x="2084294" y="2215987"/>
            <a:ext cx="1398495" cy="12130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C9C452C-BFF0-B019-887D-46BBDB82CDF7}"/>
              </a:ext>
            </a:extLst>
          </p:cNvPr>
          <p:cNvSpPr txBox="1"/>
          <p:nvPr/>
        </p:nvSpPr>
        <p:spPr>
          <a:xfrm>
            <a:off x="-7454" y="4911485"/>
            <a:ext cx="9144000" cy="261610"/>
          </a:xfrm>
          <a:prstGeom prst="rect">
            <a:avLst/>
          </a:prstGeom>
          <a:noFill/>
        </p:spPr>
        <p:txBody>
          <a:bodyPr wrap="square" rtlCol="0">
            <a:spAutoFit/>
          </a:bodyPr>
          <a:lstStyle/>
          <a:p>
            <a:r>
              <a:rPr lang="en-US" sz="1100" dirty="0" err="1">
                <a:solidFill>
                  <a:schemeClr val="bg1">
                    <a:lumMod val="50000"/>
                  </a:schemeClr>
                </a:solidFill>
                <a:effectLst/>
              </a:rPr>
              <a:t>Scholin</a:t>
            </a:r>
            <a:r>
              <a:rPr lang="en-US" sz="1100" dirty="0">
                <a:solidFill>
                  <a:schemeClr val="bg1">
                    <a:lumMod val="50000"/>
                  </a:schemeClr>
                </a:solidFill>
                <a:effectLst/>
              </a:rPr>
              <a:t>, Zheng, Roberson,  Lynn, Unpublished</a:t>
            </a:r>
            <a:endParaRPr lang="en-US" sz="1100" dirty="0">
              <a:solidFill>
                <a:schemeClr val="bg1">
                  <a:lumMod val="50000"/>
                </a:schemeClr>
              </a:solidFill>
            </a:endParaRPr>
          </a:p>
        </p:txBody>
      </p:sp>
    </p:spTree>
    <p:extLst>
      <p:ext uri="{BB962C8B-B14F-4D97-AF65-F5344CB8AC3E}">
        <p14:creationId xmlns:p14="http://schemas.microsoft.com/office/powerpoint/2010/main" val="2642490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A308-72D8-8BD2-9970-7BB7FAF757AA}"/>
              </a:ext>
            </a:extLst>
          </p:cNvPr>
          <p:cNvSpPr>
            <a:spLocks noGrp="1"/>
          </p:cNvSpPr>
          <p:nvPr>
            <p:ph type="title"/>
          </p:nvPr>
        </p:nvSpPr>
        <p:spPr/>
        <p:txBody>
          <a:bodyPr/>
          <a:lstStyle/>
          <a:p>
            <a:r>
              <a:rPr lang="en-US" dirty="0"/>
              <a:t>Two-Step Process Performance</a:t>
            </a:r>
          </a:p>
        </p:txBody>
      </p:sp>
      <p:pic>
        <p:nvPicPr>
          <p:cNvPr id="4" name="Picture 3" descr="A comparison of a model performance&#10;&#10;Description automatically generated">
            <a:extLst>
              <a:ext uri="{FF2B5EF4-FFF2-40B4-BE49-F238E27FC236}">
                <a16:creationId xmlns:a16="http://schemas.microsoft.com/office/drawing/2014/main" id="{751097EF-3E0D-D43D-43C7-9BA765747F8B}"/>
              </a:ext>
            </a:extLst>
          </p:cNvPr>
          <p:cNvPicPr>
            <a:picLocks noChangeAspect="1"/>
          </p:cNvPicPr>
          <p:nvPr/>
        </p:nvPicPr>
        <p:blipFill rotWithShape="1">
          <a:blip r:embed="rId3"/>
          <a:srcRect t="8227" r="50097"/>
          <a:stretch/>
        </p:blipFill>
        <p:spPr>
          <a:xfrm>
            <a:off x="353952" y="970237"/>
            <a:ext cx="4361139" cy="3941248"/>
          </a:xfrm>
          <a:prstGeom prst="rect">
            <a:avLst/>
          </a:prstGeom>
        </p:spPr>
      </p:pic>
      <p:sp>
        <p:nvSpPr>
          <p:cNvPr id="5" name="Rectangle 4">
            <a:extLst>
              <a:ext uri="{FF2B5EF4-FFF2-40B4-BE49-F238E27FC236}">
                <a16:creationId xmlns:a16="http://schemas.microsoft.com/office/drawing/2014/main" id="{E0EFB151-4BE5-9A50-AF1E-FCB943B249C9}"/>
              </a:ext>
            </a:extLst>
          </p:cNvPr>
          <p:cNvSpPr/>
          <p:nvPr/>
        </p:nvSpPr>
        <p:spPr>
          <a:xfrm>
            <a:off x="2084294" y="2215987"/>
            <a:ext cx="1398495" cy="12130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C9C452C-BFF0-B019-887D-46BBDB82CDF7}"/>
              </a:ext>
            </a:extLst>
          </p:cNvPr>
          <p:cNvSpPr txBox="1"/>
          <p:nvPr/>
        </p:nvSpPr>
        <p:spPr>
          <a:xfrm>
            <a:off x="-7454" y="4911485"/>
            <a:ext cx="9144000" cy="261610"/>
          </a:xfrm>
          <a:prstGeom prst="rect">
            <a:avLst/>
          </a:prstGeom>
          <a:noFill/>
        </p:spPr>
        <p:txBody>
          <a:bodyPr wrap="square" rtlCol="0">
            <a:spAutoFit/>
          </a:bodyPr>
          <a:lstStyle/>
          <a:p>
            <a:r>
              <a:rPr lang="en-US" sz="1100" dirty="0" err="1">
                <a:solidFill>
                  <a:schemeClr val="bg1">
                    <a:lumMod val="50000"/>
                  </a:schemeClr>
                </a:solidFill>
                <a:effectLst/>
              </a:rPr>
              <a:t>Scholin</a:t>
            </a:r>
            <a:r>
              <a:rPr lang="en-US" sz="1100" dirty="0">
                <a:solidFill>
                  <a:schemeClr val="bg1">
                    <a:lumMod val="50000"/>
                  </a:schemeClr>
                </a:solidFill>
                <a:effectLst/>
              </a:rPr>
              <a:t>, Zheng, Roberson,  Lynn, Unpublished</a:t>
            </a:r>
            <a:endParaRPr lang="en-US" sz="1100" dirty="0">
              <a:solidFill>
                <a:schemeClr val="bg1">
                  <a:lumMod val="50000"/>
                </a:schemeClr>
              </a:solidFill>
            </a:endParaRPr>
          </a:p>
        </p:txBody>
      </p:sp>
      <p:sp>
        <p:nvSpPr>
          <p:cNvPr id="6" name="TextBox 5">
            <a:extLst>
              <a:ext uri="{FF2B5EF4-FFF2-40B4-BE49-F238E27FC236}">
                <a16:creationId xmlns:a16="http://schemas.microsoft.com/office/drawing/2014/main" id="{D3651286-AAC2-C830-154D-F0E1F38484A9}"/>
              </a:ext>
            </a:extLst>
          </p:cNvPr>
          <p:cNvSpPr txBox="1"/>
          <p:nvPr/>
        </p:nvSpPr>
        <p:spPr>
          <a:xfrm>
            <a:off x="2851919" y="1372669"/>
            <a:ext cx="414017" cy="369332"/>
          </a:xfrm>
          <a:prstGeom prst="rect">
            <a:avLst/>
          </a:prstGeom>
          <a:noFill/>
        </p:spPr>
        <p:txBody>
          <a:bodyPr wrap="square" rtlCol="0">
            <a:spAutoFit/>
          </a:bodyPr>
          <a:lstStyle/>
          <a:p>
            <a:r>
              <a:rPr lang="en-US" dirty="0"/>
              <a:t>W</a:t>
            </a:r>
          </a:p>
        </p:txBody>
      </p:sp>
      <p:cxnSp>
        <p:nvCxnSpPr>
          <p:cNvPr id="7" name="Curved Connector 6">
            <a:extLst>
              <a:ext uri="{FF2B5EF4-FFF2-40B4-BE49-F238E27FC236}">
                <a16:creationId xmlns:a16="http://schemas.microsoft.com/office/drawing/2014/main" id="{EA8568FA-571D-AAD5-0C7B-437ED168F214}"/>
              </a:ext>
            </a:extLst>
          </p:cNvPr>
          <p:cNvCxnSpPr>
            <a:stCxn id="6" idx="1"/>
          </p:cNvCxnSpPr>
          <p:nvPr/>
        </p:nvCxnSpPr>
        <p:spPr>
          <a:xfrm rot="10800000">
            <a:off x="1395095" y="1372669"/>
            <a:ext cx="1456825" cy="184666"/>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782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A308-72D8-8BD2-9970-7BB7FAF757AA}"/>
              </a:ext>
            </a:extLst>
          </p:cNvPr>
          <p:cNvSpPr>
            <a:spLocks noGrp="1"/>
          </p:cNvSpPr>
          <p:nvPr>
            <p:ph type="title"/>
          </p:nvPr>
        </p:nvSpPr>
        <p:spPr/>
        <p:txBody>
          <a:bodyPr/>
          <a:lstStyle/>
          <a:p>
            <a:r>
              <a:rPr lang="en-US" dirty="0"/>
              <a:t>Two-Step Process Performance</a:t>
            </a:r>
          </a:p>
        </p:txBody>
      </p:sp>
      <p:pic>
        <p:nvPicPr>
          <p:cNvPr id="4" name="Picture 3" descr="A comparison of a model performance&#10;&#10;Description automatically generated">
            <a:extLst>
              <a:ext uri="{FF2B5EF4-FFF2-40B4-BE49-F238E27FC236}">
                <a16:creationId xmlns:a16="http://schemas.microsoft.com/office/drawing/2014/main" id="{751097EF-3E0D-D43D-43C7-9BA765747F8B}"/>
              </a:ext>
            </a:extLst>
          </p:cNvPr>
          <p:cNvPicPr>
            <a:picLocks noChangeAspect="1"/>
          </p:cNvPicPr>
          <p:nvPr/>
        </p:nvPicPr>
        <p:blipFill rotWithShape="1">
          <a:blip r:embed="rId3"/>
          <a:srcRect t="8227" r="50097"/>
          <a:stretch/>
        </p:blipFill>
        <p:spPr>
          <a:xfrm>
            <a:off x="353952" y="970237"/>
            <a:ext cx="4361139" cy="3941248"/>
          </a:xfrm>
          <a:prstGeom prst="rect">
            <a:avLst/>
          </a:prstGeom>
        </p:spPr>
      </p:pic>
      <p:sp>
        <p:nvSpPr>
          <p:cNvPr id="5" name="Rectangle 4">
            <a:extLst>
              <a:ext uri="{FF2B5EF4-FFF2-40B4-BE49-F238E27FC236}">
                <a16:creationId xmlns:a16="http://schemas.microsoft.com/office/drawing/2014/main" id="{E0EFB151-4BE5-9A50-AF1E-FCB943B249C9}"/>
              </a:ext>
            </a:extLst>
          </p:cNvPr>
          <p:cNvSpPr/>
          <p:nvPr/>
        </p:nvSpPr>
        <p:spPr>
          <a:xfrm>
            <a:off x="2084294" y="2215987"/>
            <a:ext cx="1398495" cy="12130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C9C452C-BFF0-B019-887D-46BBDB82CDF7}"/>
              </a:ext>
            </a:extLst>
          </p:cNvPr>
          <p:cNvSpPr txBox="1"/>
          <p:nvPr/>
        </p:nvSpPr>
        <p:spPr>
          <a:xfrm>
            <a:off x="-7454" y="4911485"/>
            <a:ext cx="9144000" cy="261610"/>
          </a:xfrm>
          <a:prstGeom prst="rect">
            <a:avLst/>
          </a:prstGeom>
          <a:noFill/>
        </p:spPr>
        <p:txBody>
          <a:bodyPr wrap="square" rtlCol="0">
            <a:spAutoFit/>
          </a:bodyPr>
          <a:lstStyle/>
          <a:p>
            <a:r>
              <a:rPr lang="en-US" sz="1100" dirty="0" err="1">
                <a:solidFill>
                  <a:schemeClr val="bg1">
                    <a:lumMod val="50000"/>
                  </a:schemeClr>
                </a:solidFill>
                <a:effectLst/>
              </a:rPr>
              <a:t>Scholin</a:t>
            </a:r>
            <a:r>
              <a:rPr lang="en-US" sz="1100" dirty="0">
                <a:solidFill>
                  <a:schemeClr val="bg1">
                    <a:lumMod val="50000"/>
                  </a:schemeClr>
                </a:solidFill>
                <a:effectLst/>
              </a:rPr>
              <a:t>, Zheng, Roberson,  Lynn, Unpublished</a:t>
            </a:r>
            <a:endParaRPr lang="en-US" sz="1100" dirty="0">
              <a:solidFill>
                <a:schemeClr val="bg1">
                  <a:lumMod val="50000"/>
                </a:schemeClr>
              </a:solidFill>
            </a:endParaRPr>
          </a:p>
        </p:txBody>
      </p:sp>
      <p:sp>
        <p:nvSpPr>
          <p:cNvPr id="6" name="TextBox 5">
            <a:extLst>
              <a:ext uri="{FF2B5EF4-FFF2-40B4-BE49-F238E27FC236}">
                <a16:creationId xmlns:a16="http://schemas.microsoft.com/office/drawing/2014/main" id="{D3651286-AAC2-C830-154D-F0E1F38484A9}"/>
              </a:ext>
            </a:extLst>
          </p:cNvPr>
          <p:cNvSpPr txBox="1"/>
          <p:nvPr/>
        </p:nvSpPr>
        <p:spPr>
          <a:xfrm>
            <a:off x="2851919" y="1372669"/>
            <a:ext cx="414017" cy="369332"/>
          </a:xfrm>
          <a:prstGeom prst="rect">
            <a:avLst/>
          </a:prstGeom>
          <a:noFill/>
        </p:spPr>
        <p:txBody>
          <a:bodyPr wrap="square" rtlCol="0">
            <a:spAutoFit/>
          </a:bodyPr>
          <a:lstStyle/>
          <a:p>
            <a:r>
              <a:rPr lang="en-US" dirty="0"/>
              <a:t>W</a:t>
            </a:r>
          </a:p>
        </p:txBody>
      </p:sp>
      <p:cxnSp>
        <p:nvCxnSpPr>
          <p:cNvPr id="7" name="Curved Connector 6">
            <a:extLst>
              <a:ext uri="{FF2B5EF4-FFF2-40B4-BE49-F238E27FC236}">
                <a16:creationId xmlns:a16="http://schemas.microsoft.com/office/drawing/2014/main" id="{EA8568FA-571D-AAD5-0C7B-437ED168F214}"/>
              </a:ext>
            </a:extLst>
          </p:cNvPr>
          <p:cNvCxnSpPr>
            <a:stCxn id="6" idx="1"/>
          </p:cNvCxnSpPr>
          <p:nvPr/>
        </p:nvCxnSpPr>
        <p:spPr>
          <a:xfrm rot="10800000">
            <a:off x="1395095" y="1372669"/>
            <a:ext cx="1456825" cy="184666"/>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514228C-BD15-6D90-AEFC-BF1566044ABD}"/>
              </a:ext>
            </a:extLst>
          </p:cNvPr>
          <p:cNvSpPr txBox="1"/>
          <p:nvPr/>
        </p:nvSpPr>
        <p:spPr>
          <a:xfrm>
            <a:off x="2558140" y="4116353"/>
            <a:ext cx="492844" cy="369332"/>
          </a:xfrm>
          <a:prstGeom prst="rect">
            <a:avLst/>
          </a:prstGeom>
          <a:noFill/>
        </p:spPr>
        <p:txBody>
          <a:bodyPr wrap="square" rtlCol="0">
            <a:spAutoFit/>
          </a:bodyPr>
          <a:lstStyle/>
          <a:p>
            <a:r>
              <a:rPr lang="en-US" dirty="0"/>
              <a:t>W’</a:t>
            </a:r>
          </a:p>
        </p:txBody>
      </p:sp>
      <p:cxnSp>
        <p:nvCxnSpPr>
          <p:cNvPr id="9" name="Curved Connector 8">
            <a:extLst>
              <a:ext uri="{FF2B5EF4-FFF2-40B4-BE49-F238E27FC236}">
                <a16:creationId xmlns:a16="http://schemas.microsoft.com/office/drawing/2014/main" id="{A832CE4D-8FCB-2447-18BB-DA8AFAD23021}"/>
              </a:ext>
            </a:extLst>
          </p:cNvPr>
          <p:cNvCxnSpPr/>
          <p:nvPr/>
        </p:nvCxnSpPr>
        <p:spPr>
          <a:xfrm rot="10800000">
            <a:off x="1579394" y="3628181"/>
            <a:ext cx="917599" cy="672838"/>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291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C17C-BC5B-A834-3408-BA4D49F39E92}"/>
              </a:ext>
            </a:extLst>
          </p:cNvPr>
          <p:cNvSpPr>
            <a:spLocks noGrp="1"/>
          </p:cNvSpPr>
          <p:nvPr>
            <p:ph type="title"/>
          </p:nvPr>
        </p:nvSpPr>
        <p:spPr>
          <a:xfrm>
            <a:off x="320968" y="235293"/>
            <a:ext cx="7886700" cy="738664"/>
          </a:xfrm>
        </p:spPr>
        <p:txBody>
          <a:bodyPr/>
          <a:lstStyle/>
          <a:p>
            <a:r>
              <a:rPr lang="en-US" dirty="0"/>
              <a:t>Acknowledgements</a:t>
            </a:r>
          </a:p>
        </p:txBody>
      </p:sp>
      <p:pic>
        <p:nvPicPr>
          <p:cNvPr id="10" name="Picture 8">
            <a:extLst>
              <a:ext uri="{FF2B5EF4-FFF2-40B4-BE49-F238E27FC236}">
                <a16:creationId xmlns:a16="http://schemas.microsoft.com/office/drawing/2014/main" id="{22FEFDDD-074B-79E3-3CE1-B9071993E2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06" r="3239" b="-1"/>
          <a:stretch/>
        </p:blipFill>
        <p:spPr bwMode="auto">
          <a:xfrm>
            <a:off x="387588" y="940031"/>
            <a:ext cx="1099749" cy="15384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scar Scholin">
            <a:extLst>
              <a:ext uri="{FF2B5EF4-FFF2-40B4-BE49-F238E27FC236}">
                <a16:creationId xmlns:a16="http://schemas.microsoft.com/office/drawing/2014/main" id="{FF742659-1608-35F6-38C8-859F061853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259" r="17257" b="-1"/>
          <a:stretch/>
        </p:blipFill>
        <p:spPr bwMode="auto">
          <a:xfrm>
            <a:off x="1784450" y="940031"/>
            <a:ext cx="1099749" cy="153847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153C5AD8-356A-B449-268D-91B84B0828A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50" r="7195" b="-1"/>
          <a:stretch/>
        </p:blipFill>
        <p:spPr bwMode="auto">
          <a:xfrm>
            <a:off x="3100117" y="940030"/>
            <a:ext cx="1099749" cy="153847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D945AA6A-4265-1C4C-D414-742125CC518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802" r="5843" b="-1"/>
          <a:stretch/>
        </p:blipFill>
        <p:spPr bwMode="auto">
          <a:xfrm>
            <a:off x="4422187" y="940030"/>
            <a:ext cx="1099749" cy="15384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Becca Verghese">
            <a:extLst>
              <a:ext uri="{FF2B5EF4-FFF2-40B4-BE49-F238E27FC236}">
                <a16:creationId xmlns:a16="http://schemas.microsoft.com/office/drawing/2014/main" id="{60BD8D1E-CCE1-49B2-F784-4A5ADE81457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634" r="8882" b="-1"/>
          <a:stretch/>
        </p:blipFill>
        <p:spPr bwMode="auto">
          <a:xfrm>
            <a:off x="5744257" y="931327"/>
            <a:ext cx="1099749" cy="153847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5EEB16A-3129-7E5D-04CB-8AE935E9291D}"/>
              </a:ext>
            </a:extLst>
          </p:cNvPr>
          <p:cNvSpPr txBox="1"/>
          <p:nvPr/>
        </p:nvSpPr>
        <p:spPr>
          <a:xfrm>
            <a:off x="1671519" y="2571750"/>
            <a:ext cx="1378642" cy="1015663"/>
          </a:xfrm>
          <a:prstGeom prst="rect">
            <a:avLst/>
          </a:prstGeom>
          <a:noFill/>
        </p:spPr>
        <p:txBody>
          <a:bodyPr wrap="square" rtlCol="0">
            <a:spAutoFit/>
          </a:bodyPr>
          <a:lstStyle/>
          <a:p>
            <a:r>
              <a:rPr lang="en-US" dirty="0"/>
              <a:t>Oscar </a:t>
            </a:r>
            <a:r>
              <a:rPr lang="en-US" dirty="0" err="1"/>
              <a:t>Scholin</a:t>
            </a:r>
            <a:endParaRPr lang="en-US" dirty="0"/>
          </a:p>
          <a:p>
            <a:r>
              <a:rPr lang="en-US" sz="1200" dirty="0"/>
              <a:t>W’ Choice Optimization</a:t>
            </a:r>
          </a:p>
        </p:txBody>
      </p:sp>
      <p:sp>
        <p:nvSpPr>
          <p:cNvPr id="16" name="TextBox 15">
            <a:extLst>
              <a:ext uri="{FF2B5EF4-FFF2-40B4-BE49-F238E27FC236}">
                <a16:creationId xmlns:a16="http://schemas.microsoft.com/office/drawing/2014/main" id="{F9F2408E-874E-56D1-2A80-BEB05BB8D768}"/>
              </a:ext>
            </a:extLst>
          </p:cNvPr>
          <p:cNvSpPr txBox="1"/>
          <p:nvPr/>
        </p:nvSpPr>
        <p:spPr>
          <a:xfrm>
            <a:off x="288346" y="2581734"/>
            <a:ext cx="1496104" cy="738664"/>
          </a:xfrm>
          <a:prstGeom prst="rect">
            <a:avLst/>
          </a:prstGeom>
          <a:noFill/>
        </p:spPr>
        <p:txBody>
          <a:bodyPr wrap="square" rtlCol="0">
            <a:spAutoFit/>
          </a:bodyPr>
          <a:lstStyle/>
          <a:p>
            <a:r>
              <a:rPr lang="en-US" dirty="0"/>
              <a:t>Ben Hartley</a:t>
            </a:r>
          </a:p>
          <a:p>
            <a:r>
              <a:rPr lang="en-US" sz="1200" dirty="0"/>
              <a:t>W Characterization, W’ Proposal</a:t>
            </a:r>
          </a:p>
        </p:txBody>
      </p:sp>
      <p:sp>
        <p:nvSpPr>
          <p:cNvPr id="17" name="TextBox 16">
            <a:extLst>
              <a:ext uri="{FF2B5EF4-FFF2-40B4-BE49-F238E27FC236}">
                <a16:creationId xmlns:a16="http://schemas.microsoft.com/office/drawing/2014/main" id="{5DC441F8-6B3B-D9A9-D1C4-6B06C089DD6C}"/>
              </a:ext>
            </a:extLst>
          </p:cNvPr>
          <p:cNvSpPr txBox="1"/>
          <p:nvPr/>
        </p:nvSpPr>
        <p:spPr>
          <a:xfrm>
            <a:off x="4305417" y="2571750"/>
            <a:ext cx="1429316" cy="738664"/>
          </a:xfrm>
          <a:prstGeom prst="rect">
            <a:avLst/>
          </a:prstGeom>
          <a:noFill/>
        </p:spPr>
        <p:txBody>
          <a:bodyPr wrap="square" rtlCol="0">
            <a:spAutoFit/>
          </a:bodyPr>
          <a:lstStyle/>
          <a:p>
            <a:r>
              <a:rPr lang="en-US" dirty="0" err="1"/>
              <a:t>Eritas</a:t>
            </a:r>
            <a:r>
              <a:rPr lang="en-US" dirty="0"/>
              <a:t> Yang</a:t>
            </a:r>
          </a:p>
          <a:p>
            <a:r>
              <a:rPr lang="en-US" sz="1200" dirty="0"/>
              <a:t>W Characterization, W’ Proposal</a:t>
            </a:r>
          </a:p>
        </p:txBody>
      </p:sp>
      <p:sp>
        <p:nvSpPr>
          <p:cNvPr id="18" name="TextBox 17">
            <a:extLst>
              <a:ext uri="{FF2B5EF4-FFF2-40B4-BE49-F238E27FC236}">
                <a16:creationId xmlns:a16="http://schemas.microsoft.com/office/drawing/2014/main" id="{694AE54B-936B-6FA2-15B7-5C36D0A7A5AA}"/>
              </a:ext>
            </a:extLst>
          </p:cNvPr>
          <p:cNvSpPr txBox="1"/>
          <p:nvPr/>
        </p:nvSpPr>
        <p:spPr>
          <a:xfrm>
            <a:off x="5711114" y="2580650"/>
            <a:ext cx="1429316" cy="1015663"/>
          </a:xfrm>
          <a:prstGeom prst="rect">
            <a:avLst/>
          </a:prstGeom>
          <a:noFill/>
        </p:spPr>
        <p:txBody>
          <a:bodyPr wrap="square" rtlCol="0">
            <a:spAutoFit/>
          </a:bodyPr>
          <a:lstStyle/>
          <a:p>
            <a:r>
              <a:rPr lang="en-US" dirty="0"/>
              <a:t>Becca </a:t>
            </a:r>
            <a:r>
              <a:rPr lang="en-US" dirty="0" err="1"/>
              <a:t>Verghese</a:t>
            </a:r>
            <a:endParaRPr lang="en-US" dirty="0"/>
          </a:p>
          <a:p>
            <a:r>
              <a:rPr lang="en-US" sz="1200" dirty="0"/>
              <a:t>W Characterization, </a:t>
            </a:r>
          </a:p>
          <a:p>
            <a:r>
              <a:rPr lang="en-US" sz="1200" dirty="0"/>
              <a:t>W’ Proposal</a:t>
            </a:r>
          </a:p>
        </p:txBody>
      </p:sp>
      <p:sp>
        <p:nvSpPr>
          <p:cNvPr id="19" name="TextBox 18">
            <a:extLst>
              <a:ext uri="{FF2B5EF4-FFF2-40B4-BE49-F238E27FC236}">
                <a16:creationId xmlns:a16="http://schemas.microsoft.com/office/drawing/2014/main" id="{5A27C1FA-79D1-0C5C-51E7-7607F028E447}"/>
              </a:ext>
            </a:extLst>
          </p:cNvPr>
          <p:cNvSpPr txBox="1"/>
          <p:nvPr/>
        </p:nvSpPr>
        <p:spPr>
          <a:xfrm>
            <a:off x="2981058" y="2580650"/>
            <a:ext cx="1378642" cy="830997"/>
          </a:xfrm>
          <a:prstGeom prst="rect">
            <a:avLst/>
          </a:prstGeom>
          <a:noFill/>
        </p:spPr>
        <p:txBody>
          <a:bodyPr wrap="square" rtlCol="0">
            <a:spAutoFit/>
          </a:bodyPr>
          <a:lstStyle/>
          <a:p>
            <a:r>
              <a:rPr lang="en-US" dirty="0"/>
              <a:t>Paco Navarro</a:t>
            </a:r>
          </a:p>
          <a:p>
            <a:r>
              <a:rPr lang="en-US" sz="1200" dirty="0"/>
              <a:t>Current lab</a:t>
            </a:r>
          </a:p>
        </p:txBody>
      </p:sp>
      <p:sp>
        <p:nvSpPr>
          <p:cNvPr id="21" name="TextBox 20">
            <a:extLst>
              <a:ext uri="{FF2B5EF4-FFF2-40B4-BE49-F238E27FC236}">
                <a16:creationId xmlns:a16="http://schemas.microsoft.com/office/drawing/2014/main" id="{8FE20A06-8744-5752-20A3-5F6F188DA3F4}"/>
              </a:ext>
            </a:extLst>
          </p:cNvPr>
          <p:cNvSpPr txBox="1"/>
          <p:nvPr/>
        </p:nvSpPr>
        <p:spPr>
          <a:xfrm>
            <a:off x="113965" y="4312503"/>
            <a:ext cx="3717895" cy="830997"/>
          </a:xfrm>
          <a:prstGeom prst="rect">
            <a:avLst/>
          </a:prstGeom>
          <a:noFill/>
        </p:spPr>
        <p:txBody>
          <a:bodyPr wrap="square">
            <a:spAutoFit/>
          </a:bodyPr>
          <a:lstStyle/>
          <a:p>
            <a:pPr marL="0" indent="0">
              <a:buNone/>
            </a:pPr>
            <a:r>
              <a:rPr lang="en-US" sz="1200" dirty="0"/>
              <a:t>Funding Sources:</a:t>
            </a:r>
          </a:p>
          <a:p>
            <a:pPr marL="0" indent="0">
              <a:buNone/>
            </a:pPr>
            <a:r>
              <a:rPr lang="en-US" sz="1200" dirty="0"/>
              <a:t>HMC Physics Summer Research Fund</a:t>
            </a:r>
          </a:p>
          <a:p>
            <a:pPr marL="0" indent="0">
              <a:buNone/>
            </a:pPr>
            <a:r>
              <a:rPr lang="en-US" sz="1200" dirty="0"/>
              <a:t>Donnelly Experimental Learning Fund</a:t>
            </a:r>
          </a:p>
          <a:p>
            <a:pPr marL="0" indent="0">
              <a:buNone/>
            </a:pPr>
            <a:r>
              <a:rPr lang="en-US" sz="1200" dirty="0"/>
              <a:t>Vandiver Summer Research Fund</a:t>
            </a:r>
          </a:p>
        </p:txBody>
      </p:sp>
      <p:sp>
        <p:nvSpPr>
          <p:cNvPr id="23" name="TextBox 22">
            <a:extLst>
              <a:ext uri="{FF2B5EF4-FFF2-40B4-BE49-F238E27FC236}">
                <a16:creationId xmlns:a16="http://schemas.microsoft.com/office/drawing/2014/main" id="{84307D24-5698-AFD1-A321-A096CF85A926}"/>
              </a:ext>
            </a:extLst>
          </p:cNvPr>
          <p:cNvSpPr txBox="1"/>
          <p:nvPr/>
        </p:nvSpPr>
        <p:spPr>
          <a:xfrm>
            <a:off x="5720419" y="3818011"/>
            <a:ext cx="3039307" cy="1015663"/>
          </a:xfrm>
          <a:prstGeom prst="rect">
            <a:avLst/>
          </a:prstGeom>
          <a:noFill/>
        </p:spPr>
        <p:txBody>
          <a:bodyPr wrap="square" rtlCol="0">
            <a:spAutoFit/>
          </a:bodyPr>
          <a:lstStyle/>
          <a:p>
            <a:r>
              <a:rPr lang="en-US" sz="1200" dirty="0"/>
              <a:t>Work accompanied by experimental tests by:</a:t>
            </a:r>
          </a:p>
          <a:p>
            <a:r>
              <a:rPr lang="en-US" sz="1600" dirty="0"/>
              <a:t>Alec Roberson</a:t>
            </a:r>
          </a:p>
          <a:p>
            <a:r>
              <a:rPr lang="en-US" sz="1600" dirty="0"/>
              <a:t>Richard Cheng</a:t>
            </a:r>
          </a:p>
          <a:p>
            <a:r>
              <a:rPr lang="en-US" sz="1600" dirty="0"/>
              <a:t>Lev Gruber</a:t>
            </a:r>
            <a:endParaRPr lang="en-US" dirty="0"/>
          </a:p>
        </p:txBody>
      </p:sp>
      <p:pic>
        <p:nvPicPr>
          <p:cNvPr id="2060" name="Picture 12" descr="Theresa Lynn | About | Harvey Mudd College">
            <a:extLst>
              <a:ext uri="{FF2B5EF4-FFF2-40B4-BE49-F238E27FC236}">
                <a16:creationId xmlns:a16="http://schemas.microsoft.com/office/drawing/2014/main" id="{1C910746-7C71-6827-ABD1-D61E72F42A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23058" y="940030"/>
            <a:ext cx="1336669" cy="153847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A869EA2C-E19D-CCD4-DBAF-3B124AABEBA5}"/>
              </a:ext>
            </a:extLst>
          </p:cNvPr>
          <p:cNvSpPr txBox="1"/>
          <p:nvPr/>
        </p:nvSpPr>
        <p:spPr>
          <a:xfrm>
            <a:off x="7362636" y="2580650"/>
            <a:ext cx="1378642" cy="830997"/>
          </a:xfrm>
          <a:prstGeom prst="rect">
            <a:avLst/>
          </a:prstGeom>
          <a:noFill/>
        </p:spPr>
        <p:txBody>
          <a:bodyPr wrap="square" rtlCol="0">
            <a:spAutoFit/>
          </a:bodyPr>
          <a:lstStyle/>
          <a:p>
            <a:r>
              <a:rPr lang="en-US" dirty="0"/>
              <a:t>Theresa W. Lynn</a:t>
            </a:r>
          </a:p>
          <a:p>
            <a:r>
              <a:rPr lang="en-US" sz="1200" dirty="0"/>
              <a:t>Advisor</a:t>
            </a:r>
          </a:p>
        </p:txBody>
      </p:sp>
    </p:spTree>
    <p:extLst>
      <p:ext uri="{BB962C8B-B14F-4D97-AF65-F5344CB8AC3E}">
        <p14:creationId xmlns:p14="http://schemas.microsoft.com/office/powerpoint/2010/main" val="2278287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A308-72D8-8BD2-9970-7BB7FAF757AA}"/>
              </a:ext>
            </a:extLst>
          </p:cNvPr>
          <p:cNvSpPr>
            <a:spLocks noGrp="1"/>
          </p:cNvSpPr>
          <p:nvPr>
            <p:ph type="title"/>
          </p:nvPr>
        </p:nvSpPr>
        <p:spPr/>
        <p:txBody>
          <a:bodyPr/>
          <a:lstStyle/>
          <a:p>
            <a:r>
              <a:rPr lang="en-US" dirty="0"/>
              <a:t>Two-Step Process Performance</a:t>
            </a:r>
          </a:p>
        </p:txBody>
      </p:sp>
      <p:pic>
        <p:nvPicPr>
          <p:cNvPr id="4" name="Picture 3" descr="A comparison of a model performance&#10;&#10;Description automatically generated">
            <a:extLst>
              <a:ext uri="{FF2B5EF4-FFF2-40B4-BE49-F238E27FC236}">
                <a16:creationId xmlns:a16="http://schemas.microsoft.com/office/drawing/2014/main" id="{751097EF-3E0D-D43D-43C7-9BA765747F8B}"/>
              </a:ext>
            </a:extLst>
          </p:cNvPr>
          <p:cNvPicPr>
            <a:picLocks noChangeAspect="1"/>
          </p:cNvPicPr>
          <p:nvPr/>
        </p:nvPicPr>
        <p:blipFill rotWithShape="1">
          <a:blip r:embed="rId3"/>
          <a:srcRect t="8227" r="50097"/>
          <a:stretch/>
        </p:blipFill>
        <p:spPr>
          <a:xfrm>
            <a:off x="353952" y="970237"/>
            <a:ext cx="4361139" cy="3941248"/>
          </a:xfrm>
          <a:prstGeom prst="rect">
            <a:avLst/>
          </a:prstGeom>
        </p:spPr>
      </p:pic>
      <p:sp>
        <p:nvSpPr>
          <p:cNvPr id="5" name="Rectangle 4">
            <a:extLst>
              <a:ext uri="{FF2B5EF4-FFF2-40B4-BE49-F238E27FC236}">
                <a16:creationId xmlns:a16="http://schemas.microsoft.com/office/drawing/2014/main" id="{E0EFB151-4BE5-9A50-AF1E-FCB943B249C9}"/>
              </a:ext>
            </a:extLst>
          </p:cNvPr>
          <p:cNvSpPr/>
          <p:nvPr/>
        </p:nvSpPr>
        <p:spPr>
          <a:xfrm>
            <a:off x="2084294" y="2215987"/>
            <a:ext cx="1398495" cy="12130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C9C452C-BFF0-B019-887D-46BBDB82CDF7}"/>
              </a:ext>
            </a:extLst>
          </p:cNvPr>
          <p:cNvSpPr txBox="1"/>
          <p:nvPr/>
        </p:nvSpPr>
        <p:spPr>
          <a:xfrm>
            <a:off x="-7454" y="4911485"/>
            <a:ext cx="9144000" cy="261610"/>
          </a:xfrm>
          <a:prstGeom prst="rect">
            <a:avLst/>
          </a:prstGeom>
          <a:noFill/>
        </p:spPr>
        <p:txBody>
          <a:bodyPr wrap="square" rtlCol="0">
            <a:spAutoFit/>
          </a:bodyPr>
          <a:lstStyle/>
          <a:p>
            <a:r>
              <a:rPr lang="en-US" sz="1100" dirty="0" err="1">
                <a:solidFill>
                  <a:schemeClr val="bg1">
                    <a:lumMod val="50000"/>
                  </a:schemeClr>
                </a:solidFill>
                <a:effectLst/>
              </a:rPr>
              <a:t>Scholin</a:t>
            </a:r>
            <a:r>
              <a:rPr lang="en-US" sz="1100" dirty="0">
                <a:solidFill>
                  <a:schemeClr val="bg1">
                    <a:lumMod val="50000"/>
                  </a:schemeClr>
                </a:solidFill>
                <a:effectLst/>
              </a:rPr>
              <a:t>, Zheng, Roberson,  Lynn, Unpublished</a:t>
            </a:r>
            <a:endParaRPr lang="en-US" sz="1100" dirty="0">
              <a:solidFill>
                <a:schemeClr val="bg1">
                  <a:lumMod val="50000"/>
                </a:schemeClr>
              </a:solidFill>
            </a:endParaRPr>
          </a:p>
        </p:txBody>
      </p:sp>
      <p:sp>
        <p:nvSpPr>
          <p:cNvPr id="6" name="TextBox 5">
            <a:extLst>
              <a:ext uri="{FF2B5EF4-FFF2-40B4-BE49-F238E27FC236}">
                <a16:creationId xmlns:a16="http://schemas.microsoft.com/office/drawing/2014/main" id="{D3651286-AAC2-C830-154D-F0E1F38484A9}"/>
              </a:ext>
            </a:extLst>
          </p:cNvPr>
          <p:cNvSpPr txBox="1"/>
          <p:nvPr/>
        </p:nvSpPr>
        <p:spPr>
          <a:xfrm>
            <a:off x="2851919" y="1372669"/>
            <a:ext cx="414017" cy="369332"/>
          </a:xfrm>
          <a:prstGeom prst="rect">
            <a:avLst/>
          </a:prstGeom>
          <a:noFill/>
        </p:spPr>
        <p:txBody>
          <a:bodyPr wrap="square" rtlCol="0">
            <a:spAutoFit/>
          </a:bodyPr>
          <a:lstStyle/>
          <a:p>
            <a:r>
              <a:rPr lang="en-US" dirty="0"/>
              <a:t>W</a:t>
            </a:r>
          </a:p>
        </p:txBody>
      </p:sp>
      <p:cxnSp>
        <p:nvCxnSpPr>
          <p:cNvPr id="7" name="Curved Connector 6">
            <a:extLst>
              <a:ext uri="{FF2B5EF4-FFF2-40B4-BE49-F238E27FC236}">
                <a16:creationId xmlns:a16="http://schemas.microsoft.com/office/drawing/2014/main" id="{EA8568FA-571D-AAD5-0C7B-437ED168F214}"/>
              </a:ext>
            </a:extLst>
          </p:cNvPr>
          <p:cNvCxnSpPr>
            <a:stCxn id="6" idx="1"/>
          </p:cNvCxnSpPr>
          <p:nvPr/>
        </p:nvCxnSpPr>
        <p:spPr>
          <a:xfrm rot="10800000">
            <a:off x="1395095" y="1372669"/>
            <a:ext cx="1456825" cy="184666"/>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C68CE3-10AB-0151-01DF-09CC1853BA90}"/>
              </a:ext>
            </a:extLst>
          </p:cNvPr>
          <p:cNvSpPr txBox="1"/>
          <p:nvPr/>
        </p:nvSpPr>
        <p:spPr>
          <a:xfrm>
            <a:off x="3027122" y="2874661"/>
            <a:ext cx="1234566" cy="369332"/>
          </a:xfrm>
          <a:prstGeom prst="rect">
            <a:avLst/>
          </a:prstGeom>
          <a:noFill/>
        </p:spPr>
        <p:txBody>
          <a:bodyPr wrap="square" rtlCol="0">
            <a:spAutoFit/>
          </a:bodyPr>
          <a:lstStyle/>
          <a:p>
            <a:r>
              <a:rPr lang="en-US" dirty="0"/>
              <a:t>Analytical</a:t>
            </a:r>
          </a:p>
        </p:txBody>
      </p:sp>
      <p:cxnSp>
        <p:nvCxnSpPr>
          <p:cNvPr id="9" name="Curved Connector 8">
            <a:extLst>
              <a:ext uri="{FF2B5EF4-FFF2-40B4-BE49-F238E27FC236}">
                <a16:creationId xmlns:a16="http://schemas.microsoft.com/office/drawing/2014/main" id="{373392EC-B97B-CA8D-6607-5A7D0E5DF771}"/>
              </a:ext>
            </a:extLst>
          </p:cNvPr>
          <p:cNvCxnSpPr/>
          <p:nvPr/>
        </p:nvCxnSpPr>
        <p:spPr>
          <a:xfrm rot="10800000" flipV="1">
            <a:off x="1555532" y="3058509"/>
            <a:ext cx="1471591" cy="84083"/>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8044D3F-4FD9-A6E5-E01A-FE2141F42052}"/>
              </a:ext>
            </a:extLst>
          </p:cNvPr>
          <p:cNvSpPr txBox="1"/>
          <p:nvPr/>
        </p:nvSpPr>
        <p:spPr>
          <a:xfrm>
            <a:off x="2558140" y="4116353"/>
            <a:ext cx="492844" cy="369332"/>
          </a:xfrm>
          <a:prstGeom prst="rect">
            <a:avLst/>
          </a:prstGeom>
          <a:noFill/>
        </p:spPr>
        <p:txBody>
          <a:bodyPr wrap="square" rtlCol="0">
            <a:spAutoFit/>
          </a:bodyPr>
          <a:lstStyle/>
          <a:p>
            <a:r>
              <a:rPr lang="en-US" dirty="0"/>
              <a:t>W’</a:t>
            </a:r>
          </a:p>
        </p:txBody>
      </p:sp>
      <p:cxnSp>
        <p:nvCxnSpPr>
          <p:cNvPr id="11" name="Curved Connector 10">
            <a:extLst>
              <a:ext uri="{FF2B5EF4-FFF2-40B4-BE49-F238E27FC236}">
                <a16:creationId xmlns:a16="http://schemas.microsoft.com/office/drawing/2014/main" id="{6BA119F9-C938-9DD3-BCA2-6AECDEFE107A}"/>
              </a:ext>
            </a:extLst>
          </p:cNvPr>
          <p:cNvCxnSpPr/>
          <p:nvPr/>
        </p:nvCxnSpPr>
        <p:spPr>
          <a:xfrm rot="10800000">
            <a:off x="1579394" y="3628181"/>
            <a:ext cx="917599" cy="672838"/>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064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A308-72D8-8BD2-9970-7BB7FAF757AA}"/>
              </a:ext>
            </a:extLst>
          </p:cNvPr>
          <p:cNvSpPr>
            <a:spLocks noGrp="1"/>
          </p:cNvSpPr>
          <p:nvPr>
            <p:ph type="title"/>
          </p:nvPr>
        </p:nvSpPr>
        <p:spPr/>
        <p:txBody>
          <a:bodyPr/>
          <a:lstStyle/>
          <a:p>
            <a:r>
              <a:rPr lang="en-US" dirty="0"/>
              <a:t>Two-Step Process Performance</a:t>
            </a:r>
          </a:p>
        </p:txBody>
      </p:sp>
      <p:pic>
        <p:nvPicPr>
          <p:cNvPr id="4" name="Picture 3" descr="A comparison of a model performance&#10;&#10;Description automatically generated">
            <a:extLst>
              <a:ext uri="{FF2B5EF4-FFF2-40B4-BE49-F238E27FC236}">
                <a16:creationId xmlns:a16="http://schemas.microsoft.com/office/drawing/2014/main" id="{751097EF-3E0D-D43D-43C7-9BA765747F8B}"/>
              </a:ext>
            </a:extLst>
          </p:cNvPr>
          <p:cNvPicPr>
            <a:picLocks noChangeAspect="1"/>
          </p:cNvPicPr>
          <p:nvPr/>
        </p:nvPicPr>
        <p:blipFill rotWithShape="1">
          <a:blip r:embed="rId3"/>
          <a:srcRect t="8227" r="50097"/>
          <a:stretch/>
        </p:blipFill>
        <p:spPr>
          <a:xfrm>
            <a:off x="353952" y="970237"/>
            <a:ext cx="4361139" cy="3941248"/>
          </a:xfrm>
          <a:prstGeom prst="rect">
            <a:avLst/>
          </a:prstGeom>
        </p:spPr>
      </p:pic>
      <p:sp>
        <p:nvSpPr>
          <p:cNvPr id="5" name="Rectangle 4">
            <a:extLst>
              <a:ext uri="{FF2B5EF4-FFF2-40B4-BE49-F238E27FC236}">
                <a16:creationId xmlns:a16="http://schemas.microsoft.com/office/drawing/2014/main" id="{E0EFB151-4BE5-9A50-AF1E-FCB943B249C9}"/>
              </a:ext>
            </a:extLst>
          </p:cNvPr>
          <p:cNvSpPr/>
          <p:nvPr/>
        </p:nvSpPr>
        <p:spPr>
          <a:xfrm>
            <a:off x="2084294" y="2215987"/>
            <a:ext cx="1398495" cy="12130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C9C452C-BFF0-B019-887D-46BBDB82CDF7}"/>
              </a:ext>
            </a:extLst>
          </p:cNvPr>
          <p:cNvSpPr txBox="1"/>
          <p:nvPr/>
        </p:nvSpPr>
        <p:spPr>
          <a:xfrm>
            <a:off x="-7454" y="4911485"/>
            <a:ext cx="9144000" cy="261610"/>
          </a:xfrm>
          <a:prstGeom prst="rect">
            <a:avLst/>
          </a:prstGeom>
          <a:noFill/>
        </p:spPr>
        <p:txBody>
          <a:bodyPr wrap="square" rtlCol="0">
            <a:spAutoFit/>
          </a:bodyPr>
          <a:lstStyle/>
          <a:p>
            <a:r>
              <a:rPr lang="en-US" sz="1100" dirty="0" err="1">
                <a:solidFill>
                  <a:schemeClr val="bg1">
                    <a:lumMod val="50000"/>
                  </a:schemeClr>
                </a:solidFill>
                <a:effectLst/>
              </a:rPr>
              <a:t>Scholin</a:t>
            </a:r>
            <a:r>
              <a:rPr lang="en-US" sz="1100" dirty="0">
                <a:solidFill>
                  <a:schemeClr val="bg1">
                    <a:lumMod val="50000"/>
                  </a:schemeClr>
                </a:solidFill>
                <a:effectLst/>
              </a:rPr>
              <a:t>, Zheng, Roberson,  Lynn, Unpublished</a:t>
            </a:r>
            <a:endParaRPr lang="en-US" sz="1100" dirty="0">
              <a:solidFill>
                <a:schemeClr val="bg1">
                  <a:lumMod val="50000"/>
                </a:schemeClr>
              </a:solidFill>
            </a:endParaRPr>
          </a:p>
        </p:txBody>
      </p:sp>
      <p:sp>
        <p:nvSpPr>
          <p:cNvPr id="6" name="TextBox 5">
            <a:extLst>
              <a:ext uri="{FF2B5EF4-FFF2-40B4-BE49-F238E27FC236}">
                <a16:creationId xmlns:a16="http://schemas.microsoft.com/office/drawing/2014/main" id="{D3651286-AAC2-C830-154D-F0E1F38484A9}"/>
              </a:ext>
            </a:extLst>
          </p:cNvPr>
          <p:cNvSpPr txBox="1"/>
          <p:nvPr/>
        </p:nvSpPr>
        <p:spPr>
          <a:xfrm>
            <a:off x="2851919" y="1372669"/>
            <a:ext cx="414017" cy="369332"/>
          </a:xfrm>
          <a:prstGeom prst="rect">
            <a:avLst/>
          </a:prstGeom>
          <a:noFill/>
        </p:spPr>
        <p:txBody>
          <a:bodyPr wrap="square" rtlCol="0">
            <a:spAutoFit/>
          </a:bodyPr>
          <a:lstStyle/>
          <a:p>
            <a:r>
              <a:rPr lang="en-US" dirty="0"/>
              <a:t>W</a:t>
            </a:r>
          </a:p>
        </p:txBody>
      </p:sp>
      <p:cxnSp>
        <p:nvCxnSpPr>
          <p:cNvPr id="7" name="Curved Connector 6">
            <a:extLst>
              <a:ext uri="{FF2B5EF4-FFF2-40B4-BE49-F238E27FC236}">
                <a16:creationId xmlns:a16="http://schemas.microsoft.com/office/drawing/2014/main" id="{EA8568FA-571D-AAD5-0C7B-437ED168F214}"/>
              </a:ext>
            </a:extLst>
          </p:cNvPr>
          <p:cNvCxnSpPr>
            <a:stCxn id="6" idx="1"/>
          </p:cNvCxnSpPr>
          <p:nvPr/>
        </p:nvCxnSpPr>
        <p:spPr>
          <a:xfrm rot="10800000">
            <a:off x="1395095" y="1372669"/>
            <a:ext cx="1456825" cy="184666"/>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C68CE3-10AB-0151-01DF-09CC1853BA90}"/>
              </a:ext>
            </a:extLst>
          </p:cNvPr>
          <p:cNvSpPr txBox="1"/>
          <p:nvPr/>
        </p:nvSpPr>
        <p:spPr>
          <a:xfrm>
            <a:off x="3027122" y="2874661"/>
            <a:ext cx="1234566" cy="369332"/>
          </a:xfrm>
          <a:prstGeom prst="rect">
            <a:avLst/>
          </a:prstGeom>
          <a:noFill/>
        </p:spPr>
        <p:txBody>
          <a:bodyPr wrap="square" rtlCol="0">
            <a:spAutoFit/>
          </a:bodyPr>
          <a:lstStyle/>
          <a:p>
            <a:r>
              <a:rPr lang="en-US" dirty="0"/>
              <a:t>Analytical</a:t>
            </a:r>
          </a:p>
        </p:txBody>
      </p:sp>
      <p:cxnSp>
        <p:nvCxnSpPr>
          <p:cNvPr id="9" name="Curved Connector 8">
            <a:extLst>
              <a:ext uri="{FF2B5EF4-FFF2-40B4-BE49-F238E27FC236}">
                <a16:creationId xmlns:a16="http://schemas.microsoft.com/office/drawing/2014/main" id="{373392EC-B97B-CA8D-6607-5A7D0E5DF771}"/>
              </a:ext>
            </a:extLst>
          </p:cNvPr>
          <p:cNvCxnSpPr/>
          <p:nvPr/>
        </p:nvCxnSpPr>
        <p:spPr>
          <a:xfrm rot="10800000" flipV="1">
            <a:off x="1555532" y="3058509"/>
            <a:ext cx="1471591" cy="84083"/>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402238-0EC9-E25F-C549-F23F5BF85E56}"/>
              </a:ext>
            </a:extLst>
          </p:cNvPr>
          <p:cNvSpPr txBox="1"/>
          <p:nvPr/>
        </p:nvSpPr>
        <p:spPr>
          <a:xfrm>
            <a:off x="2923725" y="3214159"/>
            <a:ext cx="886982" cy="369332"/>
          </a:xfrm>
          <a:prstGeom prst="rect">
            <a:avLst/>
          </a:prstGeom>
          <a:noFill/>
        </p:spPr>
        <p:txBody>
          <a:bodyPr wrap="square" rtlCol="0">
            <a:spAutoFit/>
          </a:bodyPr>
          <a:lstStyle/>
          <a:p>
            <a:r>
              <a:rPr lang="en-US" dirty="0"/>
              <a:t>NN2</a:t>
            </a:r>
          </a:p>
        </p:txBody>
      </p:sp>
      <p:cxnSp>
        <p:nvCxnSpPr>
          <p:cNvPr id="11" name="Curved Connector 10">
            <a:extLst>
              <a:ext uri="{FF2B5EF4-FFF2-40B4-BE49-F238E27FC236}">
                <a16:creationId xmlns:a16="http://schemas.microsoft.com/office/drawing/2014/main" id="{6331605E-46BD-26EC-79D7-F53B88EC9E3E}"/>
              </a:ext>
            </a:extLst>
          </p:cNvPr>
          <p:cNvCxnSpPr/>
          <p:nvPr/>
        </p:nvCxnSpPr>
        <p:spPr>
          <a:xfrm rot="10800000">
            <a:off x="1555531" y="3250471"/>
            <a:ext cx="1408529" cy="144954"/>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745DFE2-6CE7-9FCD-2CCF-A7DCE6268A40}"/>
              </a:ext>
            </a:extLst>
          </p:cNvPr>
          <p:cNvSpPr txBox="1"/>
          <p:nvPr/>
        </p:nvSpPr>
        <p:spPr>
          <a:xfrm>
            <a:off x="2558140" y="4116353"/>
            <a:ext cx="492844" cy="369332"/>
          </a:xfrm>
          <a:prstGeom prst="rect">
            <a:avLst/>
          </a:prstGeom>
          <a:noFill/>
        </p:spPr>
        <p:txBody>
          <a:bodyPr wrap="square" rtlCol="0">
            <a:spAutoFit/>
          </a:bodyPr>
          <a:lstStyle/>
          <a:p>
            <a:r>
              <a:rPr lang="en-US" dirty="0"/>
              <a:t>W’</a:t>
            </a:r>
          </a:p>
        </p:txBody>
      </p:sp>
      <p:cxnSp>
        <p:nvCxnSpPr>
          <p:cNvPr id="13" name="Curved Connector 12">
            <a:extLst>
              <a:ext uri="{FF2B5EF4-FFF2-40B4-BE49-F238E27FC236}">
                <a16:creationId xmlns:a16="http://schemas.microsoft.com/office/drawing/2014/main" id="{A9E62B8D-6B7D-4422-DF42-E8452C47AEF1}"/>
              </a:ext>
            </a:extLst>
          </p:cNvPr>
          <p:cNvCxnSpPr/>
          <p:nvPr/>
        </p:nvCxnSpPr>
        <p:spPr>
          <a:xfrm rot="10800000">
            <a:off x="1579394" y="3628181"/>
            <a:ext cx="917599" cy="672838"/>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717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A308-72D8-8BD2-9970-7BB7FAF757AA}"/>
              </a:ext>
            </a:extLst>
          </p:cNvPr>
          <p:cNvSpPr>
            <a:spLocks noGrp="1"/>
          </p:cNvSpPr>
          <p:nvPr>
            <p:ph type="title"/>
          </p:nvPr>
        </p:nvSpPr>
        <p:spPr/>
        <p:txBody>
          <a:bodyPr/>
          <a:lstStyle/>
          <a:p>
            <a:r>
              <a:rPr lang="en-US" dirty="0"/>
              <a:t>Two-Step Process Performance</a:t>
            </a:r>
          </a:p>
        </p:txBody>
      </p:sp>
      <p:pic>
        <p:nvPicPr>
          <p:cNvPr id="4" name="Picture 3" descr="A comparison of a model performance&#10;&#10;Description automatically generated">
            <a:extLst>
              <a:ext uri="{FF2B5EF4-FFF2-40B4-BE49-F238E27FC236}">
                <a16:creationId xmlns:a16="http://schemas.microsoft.com/office/drawing/2014/main" id="{751097EF-3E0D-D43D-43C7-9BA765747F8B}"/>
              </a:ext>
            </a:extLst>
          </p:cNvPr>
          <p:cNvPicPr>
            <a:picLocks noChangeAspect="1"/>
          </p:cNvPicPr>
          <p:nvPr/>
        </p:nvPicPr>
        <p:blipFill rotWithShape="1">
          <a:blip r:embed="rId3"/>
          <a:srcRect t="8227" r="50097"/>
          <a:stretch/>
        </p:blipFill>
        <p:spPr>
          <a:xfrm>
            <a:off x="353952" y="970237"/>
            <a:ext cx="4361139" cy="3941248"/>
          </a:xfrm>
          <a:prstGeom prst="rect">
            <a:avLst/>
          </a:prstGeom>
        </p:spPr>
      </p:pic>
      <p:sp>
        <p:nvSpPr>
          <p:cNvPr id="5" name="Rectangle 4">
            <a:extLst>
              <a:ext uri="{FF2B5EF4-FFF2-40B4-BE49-F238E27FC236}">
                <a16:creationId xmlns:a16="http://schemas.microsoft.com/office/drawing/2014/main" id="{E0EFB151-4BE5-9A50-AF1E-FCB943B249C9}"/>
              </a:ext>
            </a:extLst>
          </p:cNvPr>
          <p:cNvSpPr/>
          <p:nvPr/>
        </p:nvSpPr>
        <p:spPr>
          <a:xfrm>
            <a:off x="2084294" y="2215987"/>
            <a:ext cx="1398495" cy="12130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C9C452C-BFF0-B019-887D-46BBDB82CDF7}"/>
              </a:ext>
            </a:extLst>
          </p:cNvPr>
          <p:cNvSpPr txBox="1"/>
          <p:nvPr/>
        </p:nvSpPr>
        <p:spPr>
          <a:xfrm>
            <a:off x="-7454" y="4911485"/>
            <a:ext cx="9144000" cy="261610"/>
          </a:xfrm>
          <a:prstGeom prst="rect">
            <a:avLst/>
          </a:prstGeom>
          <a:noFill/>
        </p:spPr>
        <p:txBody>
          <a:bodyPr wrap="square" rtlCol="0">
            <a:spAutoFit/>
          </a:bodyPr>
          <a:lstStyle/>
          <a:p>
            <a:r>
              <a:rPr lang="en-US" sz="1100" dirty="0" err="1">
                <a:solidFill>
                  <a:schemeClr val="bg1">
                    <a:lumMod val="50000"/>
                  </a:schemeClr>
                </a:solidFill>
                <a:effectLst/>
              </a:rPr>
              <a:t>Scholin</a:t>
            </a:r>
            <a:r>
              <a:rPr lang="en-US" sz="1100" dirty="0">
                <a:solidFill>
                  <a:schemeClr val="bg1">
                    <a:lumMod val="50000"/>
                  </a:schemeClr>
                </a:solidFill>
                <a:effectLst/>
              </a:rPr>
              <a:t>, Zheng, Roberson,  Lynn, Unpublished</a:t>
            </a:r>
            <a:endParaRPr lang="en-US" sz="1100" dirty="0">
              <a:solidFill>
                <a:schemeClr val="bg1">
                  <a:lumMod val="50000"/>
                </a:schemeClr>
              </a:solidFill>
            </a:endParaRPr>
          </a:p>
        </p:txBody>
      </p:sp>
      <p:sp>
        <p:nvSpPr>
          <p:cNvPr id="6" name="TextBox 5">
            <a:extLst>
              <a:ext uri="{FF2B5EF4-FFF2-40B4-BE49-F238E27FC236}">
                <a16:creationId xmlns:a16="http://schemas.microsoft.com/office/drawing/2014/main" id="{D3651286-AAC2-C830-154D-F0E1F38484A9}"/>
              </a:ext>
            </a:extLst>
          </p:cNvPr>
          <p:cNvSpPr txBox="1"/>
          <p:nvPr/>
        </p:nvSpPr>
        <p:spPr>
          <a:xfrm>
            <a:off x="2851919" y="1372669"/>
            <a:ext cx="414017" cy="369332"/>
          </a:xfrm>
          <a:prstGeom prst="rect">
            <a:avLst/>
          </a:prstGeom>
          <a:noFill/>
        </p:spPr>
        <p:txBody>
          <a:bodyPr wrap="square" rtlCol="0">
            <a:spAutoFit/>
          </a:bodyPr>
          <a:lstStyle/>
          <a:p>
            <a:r>
              <a:rPr lang="en-US" dirty="0"/>
              <a:t>W</a:t>
            </a:r>
          </a:p>
        </p:txBody>
      </p:sp>
      <p:cxnSp>
        <p:nvCxnSpPr>
          <p:cNvPr id="7" name="Curved Connector 6">
            <a:extLst>
              <a:ext uri="{FF2B5EF4-FFF2-40B4-BE49-F238E27FC236}">
                <a16:creationId xmlns:a16="http://schemas.microsoft.com/office/drawing/2014/main" id="{EA8568FA-571D-AAD5-0C7B-437ED168F214}"/>
              </a:ext>
            </a:extLst>
          </p:cNvPr>
          <p:cNvCxnSpPr>
            <a:stCxn id="6" idx="1"/>
          </p:cNvCxnSpPr>
          <p:nvPr/>
        </p:nvCxnSpPr>
        <p:spPr>
          <a:xfrm rot="10800000">
            <a:off x="1395095" y="1372669"/>
            <a:ext cx="1456825" cy="184666"/>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C68CE3-10AB-0151-01DF-09CC1853BA90}"/>
              </a:ext>
            </a:extLst>
          </p:cNvPr>
          <p:cNvSpPr txBox="1"/>
          <p:nvPr/>
        </p:nvSpPr>
        <p:spPr>
          <a:xfrm>
            <a:off x="3027122" y="2874661"/>
            <a:ext cx="1234566" cy="369332"/>
          </a:xfrm>
          <a:prstGeom prst="rect">
            <a:avLst/>
          </a:prstGeom>
          <a:noFill/>
        </p:spPr>
        <p:txBody>
          <a:bodyPr wrap="square" rtlCol="0">
            <a:spAutoFit/>
          </a:bodyPr>
          <a:lstStyle/>
          <a:p>
            <a:r>
              <a:rPr lang="en-US" dirty="0"/>
              <a:t>Analytical</a:t>
            </a:r>
          </a:p>
        </p:txBody>
      </p:sp>
      <p:cxnSp>
        <p:nvCxnSpPr>
          <p:cNvPr id="9" name="Curved Connector 8">
            <a:extLst>
              <a:ext uri="{FF2B5EF4-FFF2-40B4-BE49-F238E27FC236}">
                <a16:creationId xmlns:a16="http://schemas.microsoft.com/office/drawing/2014/main" id="{373392EC-B97B-CA8D-6607-5A7D0E5DF771}"/>
              </a:ext>
            </a:extLst>
          </p:cNvPr>
          <p:cNvCxnSpPr/>
          <p:nvPr/>
        </p:nvCxnSpPr>
        <p:spPr>
          <a:xfrm rot="10800000" flipV="1">
            <a:off x="1555532" y="3058509"/>
            <a:ext cx="1471591" cy="84083"/>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402238-0EC9-E25F-C549-F23F5BF85E56}"/>
              </a:ext>
            </a:extLst>
          </p:cNvPr>
          <p:cNvSpPr txBox="1"/>
          <p:nvPr/>
        </p:nvSpPr>
        <p:spPr>
          <a:xfrm>
            <a:off x="2923725" y="3214159"/>
            <a:ext cx="886982" cy="369332"/>
          </a:xfrm>
          <a:prstGeom prst="rect">
            <a:avLst/>
          </a:prstGeom>
          <a:noFill/>
        </p:spPr>
        <p:txBody>
          <a:bodyPr wrap="square" rtlCol="0">
            <a:spAutoFit/>
          </a:bodyPr>
          <a:lstStyle/>
          <a:p>
            <a:r>
              <a:rPr lang="en-US" dirty="0"/>
              <a:t>NN2</a:t>
            </a:r>
          </a:p>
        </p:txBody>
      </p:sp>
      <p:cxnSp>
        <p:nvCxnSpPr>
          <p:cNvPr id="11" name="Curved Connector 10">
            <a:extLst>
              <a:ext uri="{FF2B5EF4-FFF2-40B4-BE49-F238E27FC236}">
                <a16:creationId xmlns:a16="http://schemas.microsoft.com/office/drawing/2014/main" id="{6331605E-46BD-26EC-79D7-F53B88EC9E3E}"/>
              </a:ext>
            </a:extLst>
          </p:cNvPr>
          <p:cNvCxnSpPr/>
          <p:nvPr/>
        </p:nvCxnSpPr>
        <p:spPr>
          <a:xfrm rot="10800000">
            <a:off x="1555531" y="3250471"/>
            <a:ext cx="1408529" cy="144954"/>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745DFE2-6CE7-9FCD-2CCF-A7DCE6268A40}"/>
              </a:ext>
            </a:extLst>
          </p:cNvPr>
          <p:cNvSpPr txBox="1"/>
          <p:nvPr/>
        </p:nvSpPr>
        <p:spPr>
          <a:xfrm>
            <a:off x="2558140" y="4116353"/>
            <a:ext cx="492844" cy="369332"/>
          </a:xfrm>
          <a:prstGeom prst="rect">
            <a:avLst/>
          </a:prstGeom>
          <a:noFill/>
        </p:spPr>
        <p:txBody>
          <a:bodyPr wrap="square" rtlCol="0">
            <a:spAutoFit/>
          </a:bodyPr>
          <a:lstStyle/>
          <a:p>
            <a:r>
              <a:rPr lang="en-US" dirty="0"/>
              <a:t>W’</a:t>
            </a:r>
          </a:p>
        </p:txBody>
      </p:sp>
      <p:cxnSp>
        <p:nvCxnSpPr>
          <p:cNvPr id="13" name="Curved Connector 12">
            <a:extLst>
              <a:ext uri="{FF2B5EF4-FFF2-40B4-BE49-F238E27FC236}">
                <a16:creationId xmlns:a16="http://schemas.microsoft.com/office/drawing/2014/main" id="{A9E62B8D-6B7D-4422-DF42-E8452C47AEF1}"/>
              </a:ext>
            </a:extLst>
          </p:cNvPr>
          <p:cNvCxnSpPr/>
          <p:nvPr/>
        </p:nvCxnSpPr>
        <p:spPr>
          <a:xfrm rot="10800000">
            <a:off x="1579394" y="3628181"/>
            <a:ext cx="917599" cy="672838"/>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00F403B-54CB-3B92-3A7A-26661501BAA4}"/>
              </a:ext>
            </a:extLst>
          </p:cNvPr>
          <p:cNvSpPr txBox="1"/>
          <p:nvPr/>
        </p:nvSpPr>
        <p:spPr>
          <a:xfrm>
            <a:off x="2895063" y="3639959"/>
            <a:ext cx="886982" cy="553998"/>
          </a:xfrm>
          <a:prstGeom prst="rect">
            <a:avLst/>
          </a:prstGeom>
          <a:noFill/>
        </p:spPr>
        <p:txBody>
          <a:bodyPr wrap="square" rtlCol="0">
            <a:spAutoFit/>
          </a:bodyPr>
          <a:lstStyle/>
          <a:p>
            <a:r>
              <a:rPr lang="en-US" dirty="0"/>
              <a:t>NN5</a:t>
            </a:r>
            <a:endParaRPr lang="en-US" sz="1200" dirty="0"/>
          </a:p>
          <a:p>
            <a:endParaRPr lang="en-US" sz="1200" dirty="0"/>
          </a:p>
        </p:txBody>
      </p:sp>
      <p:cxnSp>
        <p:nvCxnSpPr>
          <p:cNvPr id="15" name="Curved Connector 14">
            <a:extLst>
              <a:ext uri="{FF2B5EF4-FFF2-40B4-BE49-F238E27FC236}">
                <a16:creationId xmlns:a16="http://schemas.microsoft.com/office/drawing/2014/main" id="{0256C711-B120-D115-F3FA-2D67F044A303}"/>
              </a:ext>
            </a:extLst>
          </p:cNvPr>
          <p:cNvCxnSpPr>
            <a:cxnSpLocks/>
            <a:stCxn id="14" idx="1"/>
          </p:cNvCxnSpPr>
          <p:nvPr/>
        </p:nvCxnSpPr>
        <p:spPr>
          <a:xfrm rot="10800000">
            <a:off x="1660497" y="3385787"/>
            <a:ext cx="1234566" cy="417164"/>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28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A308-72D8-8BD2-9970-7BB7FAF757AA}"/>
              </a:ext>
            </a:extLst>
          </p:cNvPr>
          <p:cNvSpPr>
            <a:spLocks noGrp="1"/>
          </p:cNvSpPr>
          <p:nvPr>
            <p:ph type="title"/>
          </p:nvPr>
        </p:nvSpPr>
        <p:spPr/>
        <p:txBody>
          <a:bodyPr/>
          <a:lstStyle/>
          <a:p>
            <a:r>
              <a:rPr lang="en-US" dirty="0"/>
              <a:t>Two-Step Process Performance</a:t>
            </a:r>
          </a:p>
        </p:txBody>
      </p:sp>
      <p:pic>
        <p:nvPicPr>
          <p:cNvPr id="4" name="Picture 3" descr="A comparison of a model performance&#10;&#10;Description automatically generated">
            <a:extLst>
              <a:ext uri="{FF2B5EF4-FFF2-40B4-BE49-F238E27FC236}">
                <a16:creationId xmlns:a16="http://schemas.microsoft.com/office/drawing/2014/main" id="{751097EF-3E0D-D43D-43C7-9BA765747F8B}"/>
              </a:ext>
            </a:extLst>
          </p:cNvPr>
          <p:cNvPicPr>
            <a:picLocks noChangeAspect="1"/>
          </p:cNvPicPr>
          <p:nvPr/>
        </p:nvPicPr>
        <p:blipFill rotWithShape="1">
          <a:blip r:embed="rId3"/>
          <a:srcRect t="8227" r="50097"/>
          <a:stretch/>
        </p:blipFill>
        <p:spPr>
          <a:xfrm>
            <a:off x="353952" y="970237"/>
            <a:ext cx="4361139" cy="3941248"/>
          </a:xfrm>
          <a:prstGeom prst="rect">
            <a:avLst/>
          </a:prstGeom>
        </p:spPr>
      </p:pic>
      <p:sp>
        <p:nvSpPr>
          <p:cNvPr id="5" name="Rectangle 4">
            <a:extLst>
              <a:ext uri="{FF2B5EF4-FFF2-40B4-BE49-F238E27FC236}">
                <a16:creationId xmlns:a16="http://schemas.microsoft.com/office/drawing/2014/main" id="{E0EFB151-4BE5-9A50-AF1E-FCB943B249C9}"/>
              </a:ext>
            </a:extLst>
          </p:cNvPr>
          <p:cNvSpPr/>
          <p:nvPr/>
        </p:nvSpPr>
        <p:spPr>
          <a:xfrm>
            <a:off x="2084294" y="2215987"/>
            <a:ext cx="1398495" cy="12130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C9C452C-BFF0-B019-887D-46BBDB82CDF7}"/>
              </a:ext>
            </a:extLst>
          </p:cNvPr>
          <p:cNvSpPr txBox="1"/>
          <p:nvPr/>
        </p:nvSpPr>
        <p:spPr>
          <a:xfrm>
            <a:off x="-7454" y="4911485"/>
            <a:ext cx="9144000" cy="261610"/>
          </a:xfrm>
          <a:prstGeom prst="rect">
            <a:avLst/>
          </a:prstGeom>
          <a:noFill/>
        </p:spPr>
        <p:txBody>
          <a:bodyPr wrap="square" rtlCol="0">
            <a:spAutoFit/>
          </a:bodyPr>
          <a:lstStyle/>
          <a:p>
            <a:r>
              <a:rPr lang="en-US" sz="1100" dirty="0" err="1">
                <a:solidFill>
                  <a:schemeClr val="bg1">
                    <a:lumMod val="50000"/>
                  </a:schemeClr>
                </a:solidFill>
                <a:effectLst/>
              </a:rPr>
              <a:t>Scholin</a:t>
            </a:r>
            <a:r>
              <a:rPr lang="en-US" sz="1100" dirty="0">
                <a:solidFill>
                  <a:schemeClr val="bg1">
                    <a:lumMod val="50000"/>
                  </a:schemeClr>
                </a:solidFill>
                <a:effectLst/>
              </a:rPr>
              <a:t>, Zheng, Roberson,  Lynn, Unpublished</a:t>
            </a:r>
            <a:endParaRPr lang="en-US" sz="1100" dirty="0">
              <a:solidFill>
                <a:schemeClr val="bg1">
                  <a:lumMod val="50000"/>
                </a:schemeClr>
              </a:solidFill>
            </a:endParaRPr>
          </a:p>
        </p:txBody>
      </p:sp>
      <p:sp>
        <p:nvSpPr>
          <p:cNvPr id="6" name="TextBox 5">
            <a:extLst>
              <a:ext uri="{FF2B5EF4-FFF2-40B4-BE49-F238E27FC236}">
                <a16:creationId xmlns:a16="http://schemas.microsoft.com/office/drawing/2014/main" id="{D3651286-AAC2-C830-154D-F0E1F38484A9}"/>
              </a:ext>
            </a:extLst>
          </p:cNvPr>
          <p:cNvSpPr txBox="1"/>
          <p:nvPr/>
        </p:nvSpPr>
        <p:spPr>
          <a:xfrm>
            <a:off x="2851919" y="1372669"/>
            <a:ext cx="414017" cy="369332"/>
          </a:xfrm>
          <a:prstGeom prst="rect">
            <a:avLst/>
          </a:prstGeom>
          <a:noFill/>
        </p:spPr>
        <p:txBody>
          <a:bodyPr wrap="square" rtlCol="0">
            <a:spAutoFit/>
          </a:bodyPr>
          <a:lstStyle/>
          <a:p>
            <a:r>
              <a:rPr lang="en-US" dirty="0"/>
              <a:t>W</a:t>
            </a:r>
          </a:p>
        </p:txBody>
      </p:sp>
      <p:cxnSp>
        <p:nvCxnSpPr>
          <p:cNvPr id="7" name="Curved Connector 6">
            <a:extLst>
              <a:ext uri="{FF2B5EF4-FFF2-40B4-BE49-F238E27FC236}">
                <a16:creationId xmlns:a16="http://schemas.microsoft.com/office/drawing/2014/main" id="{EA8568FA-571D-AAD5-0C7B-437ED168F214}"/>
              </a:ext>
            </a:extLst>
          </p:cNvPr>
          <p:cNvCxnSpPr>
            <a:stCxn id="6" idx="1"/>
          </p:cNvCxnSpPr>
          <p:nvPr/>
        </p:nvCxnSpPr>
        <p:spPr>
          <a:xfrm rot="10800000">
            <a:off x="1395095" y="1372669"/>
            <a:ext cx="1456825" cy="184666"/>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C68CE3-10AB-0151-01DF-09CC1853BA90}"/>
              </a:ext>
            </a:extLst>
          </p:cNvPr>
          <p:cNvSpPr txBox="1"/>
          <p:nvPr/>
        </p:nvSpPr>
        <p:spPr>
          <a:xfrm>
            <a:off x="3027122" y="2874661"/>
            <a:ext cx="1234566" cy="369332"/>
          </a:xfrm>
          <a:prstGeom prst="rect">
            <a:avLst/>
          </a:prstGeom>
          <a:noFill/>
        </p:spPr>
        <p:txBody>
          <a:bodyPr wrap="square" rtlCol="0">
            <a:spAutoFit/>
          </a:bodyPr>
          <a:lstStyle/>
          <a:p>
            <a:r>
              <a:rPr lang="en-US" dirty="0"/>
              <a:t>Analytical</a:t>
            </a:r>
          </a:p>
        </p:txBody>
      </p:sp>
      <p:cxnSp>
        <p:nvCxnSpPr>
          <p:cNvPr id="9" name="Curved Connector 8">
            <a:extLst>
              <a:ext uri="{FF2B5EF4-FFF2-40B4-BE49-F238E27FC236}">
                <a16:creationId xmlns:a16="http://schemas.microsoft.com/office/drawing/2014/main" id="{373392EC-B97B-CA8D-6607-5A7D0E5DF771}"/>
              </a:ext>
            </a:extLst>
          </p:cNvPr>
          <p:cNvCxnSpPr/>
          <p:nvPr/>
        </p:nvCxnSpPr>
        <p:spPr>
          <a:xfrm rot="10800000" flipV="1">
            <a:off x="1555532" y="3058509"/>
            <a:ext cx="1471591" cy="84083"/>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402238-0EC9-E25F-C549-F23F5BF85E56}"/>
              </a:ext>
            </a:extLst>
          </p:cNvPr>
          <p:cNvSpPr txBox="1"/>
          <p:nvPr/>
        </p:nvSpPr>
        <p:spPr>
          <a:xfrm>
            <a:off x="2923725" y="3214159"/>
            <a:ext cx="886982" cy="369332"/>
          </a:xfrm>
          <a:prstGeom prst="rect">
            <a:avLst/>
          </a:prstGeom>
          <a:noFill/>
        </p:spPr>
        <p:txBody>
          <a:bodyPr wrap="square" rtlCol="0">
            <a:spAutoFit/>
          </a:bodyPr>
          <a:lstStyle/>
          <a:p>
            <a:r>
              <a:rPr lang="en-US" dirty="0"/>
              <a:t>NN2</a:t>
            </a:r>
          </a:p>
        </p:txBody>
      </p:sp>
      <p:cxnSp>
        <p:nvCxnSpPr>
          <p:cNvPr id="11" name="Curved Connector 10">
            <a:extLst>
              <a:ext uri="{FF2B5EF4-FFF2-40B4-BE49-F238E27FC236}">
                <a16:creationId xmlns:a16="http://schemas.microsoft.com/office/drawing/2014/main" id="{6331605E-46BD-26EC-79D7-F53B88EC9E3E}"/>
              </a:ext>
            </a:extLst>
          </p:cNvPr>
          <p:cNvCxnSpPr/>
          <p:nvPr/>
        </p:nvCxnSpPr>
        <p:spPr>
          <a:xfrm rot="10800000">
            <a:off x="1555531" y="3250471"/>
            <a:ext cx="1408529" cy="144954"/>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745DFE2-6CE7-9FCD-2CCF-A7DCE6268A40}"/>
              </a:ext>
            </a:extLst>
          </p:cNvPr>
          <p:cNvSpPr txBox="1"/>
          <p:nvPr/>
        </p:nvSpPr>
        <p:spPr>
          <a:xfrm>
            <a:off x="2558140" y="4116353"/>
            <a:ext cx="492844" cy="369332"/>
          </a:xfrm>
          <a:prstGeom prst="rect">
            <a:avLst/>
          </a:prstGeom>
          <a:noFill/>
        </p:spPr>
        <p:txBody>
          <a:bodyPr wrap="square" rtlCol="0">
            <a:spAutoFit/>
          </a:bodyPr>
          <a:lstStyle/>
          <a:p>
            <a:r>
              <a:rPr lang="en-US" dirty="0"/>
              <a:t>W’</a:t>
            </a:r>
          </a:p>
        </p:txBody>
      </p:sp>
      <p:cxnSp>
        <p:nvCxnSpPr>
          <p:cNvPr id="13" name="Curved Connector 12">
            <a:extLst>
              <a:ext uri="{FF2B5EF4-FFF2-40B4-BE49-F238E27FC236}">
                <a16:creationId xmlns:a16="http://schemas.microsoft.com/office/drawing/2014/main" id="{A9E62B8D-6B7D-4422-DF42-E8452C47AEF1}"/>
              </a:ext>
            </a:extLst>
          </p:cNvPr>
          <p:cNvCxnSpPr/>
          <p:nvPr/>
        </p:nvCxnSpPr>
        <p:spPr>
          <a:xfrm rot="10800000">
            <a:off x="1579394" y="3628181"/>
            <a:ext cx="917599" cy="672838"/>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00F403B-54CB-3B92-3A7A-26661501BAA4}"/>
              </a:ext>
            </a:extLst>
          </p:cNvPr>
          <p:cNvSpPr txBox="1"/>
          <p:nvPr/>
        </p:nvSpPr>
        <p:spPr>
          <a:xfrm>
            <a:off x="2895063" y="3639959"/>
            <a:ext cx="886982" cy="553998"/>
          </a:xfrm>
          <a:prstGeom prst="rect">
            <a:avLst/>
          </a:prstGeom>
          <a:noFill/>
        </p:spPr>
        <p:txBody>
          <a:bodyPr wrap="square" rtlCol="0">
            <a:spAutoFit/>
          </a:bodyPr>
          <a:lstStyle/>
          <a:p>
            <a:r>
              <a:rPr lang="en-US" dirty="0"/>
              <a:t>NN5</a:t>
            </a:r>
            <a:endParaRPr lang="en-US" sz="1200" dirty="0"/>
          </a:p>
          <a:p>
            <a:endParaRPr lang="en-US" sz="1200" dirty="0"/>
          </a:p>
        </p:txBody>
      </p:sp>
      <p:cxnSp>
        <p:nvCxnSpPr>
          <p:cNvPr id="15" name="Curved Connector 14">
            <a:extLst>
              <a:ext uri="{FF2B5EF4-FFF2-40B4-BE49-F238E27FC236}">
                <a16:creationId xmlns:a16="http://schemas.microsoft.com/office/drawing/2014/main" id="{0256C711-B120-D115-F3FA-2D67F044A303}"/>
              </a:ext>
            </a:extLst>
          </p:cNvPr>
          <p:cNvCxnSpPr>
            <a:cxnSpLocks/>
            <a:stCxn id="14" idx="1"/>
          </p:cNvCxnSpPr>
          <p:nvPr/>
        </p:nvCxnSpPr>
        <p:spPr>
          <a:xfrm rot="10800000">
            <a:off x="1660497" y="3385787"/>
            <a:ext cx="1234566" cy="417164"/>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FFD1639-8C99-4EAB-58D7-1171F4C300F9}"/>
              </a:ext>
            </a:extLst>
          </p:cNvPr>
          <p:cNvSpPr txBox="1"/>
          <p:nvPr/>
        </p:nvSpPr>
        <p:spPr>
          <a:xfrm>
            <a:off x="4908176" y="2156251"/>
            <a:ext cx="3607174" cy="830997"/>
          </a:xfrm>
          <a:prstGeom prst="rect">
            <a:avLst/>
          </a:prstGeom>
          <a:noFill/>
        </p:spPr>
        <p:txBody>
          <a:bodyPr wrap="square" rtlCol="0">
            <a:spAutoFit/>
          </a:bodyPr>
          <a:lstStyle/>
          <a:p>
            <a:pPr algn="ctr"/>
            <a:r>
              <a:rPr lang="en-US" sz="2400" b="1" dirty="0"/>
              <a:t>5/9 of the measurements witness 2/3 of the states!</a:t>
            </a:r>
          </a:p>
        </p:txBody>
      </p:sp>
    </p:spTree>
    <p:extLst>
      <p:ext uri="{BB962C8B-B14F-4D97-AF65-F5344CB8AC3E}">
        <p14:creationId xmlns:p14="http://schemas.microsoft.com/office/powerpoint/2010/main" val="2476726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A308-72D8-8BD2-9970-7BB7FAF757AA}"/>
              </a:ext>
            </a:extLst>
          </p:cNvPr>
          <p:cNvSpPr>
            <a:spLocks noGrp="1"/>
          </p:cNvSpPr>
          <p:nvPr>
            <p:ph type="title"/>
          </p:nvPr>
        </p:nvSpPr>
        <p:spPr/>
        <p:txBody>
          <a:bodyPr/>
          <a:lstStyle/>
          <a:p>
            <a:r>
              <a:rPr lang="en-US" dirty="0"/>
              <a:t>Two-Step Process Performance</a:t>
            </a:r>
          </a:p>
        </p:txBody>
      </p:sp>
      <p:pic>
        <p:nvPicPr>
          <p:cNvPr id="4" name="Picture 3" descr="A comparison of a model performance&#10;&#10;Description automatically generated">
            <a:extLst>
              <a:ext uri="{FF2B5EF4-FFF2-40B4-BE49-F238E27FC236}">
                <a16:creationId xmlns:a16="http://schemas.microsoft.com/office/drawing/2014/main" id="{751097EF-3E0D-D43D-43C7-9BA765747F8B}"/>
              </a:ext>
            </a:extLst>
          </p:cNvPr>
          <p:cNvPicPr>
            <a:picLocks noChangeAspect="1"/>
          </p:cNvPicPr>
          <p:nvPr/>
        </p:nvPicPr>
        <p:blipFill rotWithShape="1">
          <a:blip r:embed="rId3"/>
          <a:srcRect t="8227" r="50097"/>
          <a:stretch/>
        </p:blipFill>
        <p:spPr>
          <a:xfrm>
            <a:off x="353952" y="970237"/>
            <a:ext cx="4361139" cy="3941248"/>
          </a:xfrm>
          <a:prstGeom prst="rect">
            <a:avLst/>
          </a:prstGeom>
        </p:spPr>
      </p:pic>
      <p:sp>
        <p:nvSpPr>
          <p:cNvPr id="5" name="Rectangle 4">
            <a:extLst>
              <a:ext uri="{FF2B5EF4-FFF2-40B4-BE49-F238E27FC236}">
                <a16:creationId xmlns:a16="http://schemas.microsoft.com/office/drawing/2014/main" id="{E0EFB151-4BE5-9A50-AF1E-FCB943B249C9}"/>
              </a:ext>
            </a:extLst>
          </p:cNvPr>
          <p:cNvSpPr/>
          <p:nvPr/>
        </p:nvSpPr>
        <p:spPr>
          <a:xfrm>
            <a:off x="2084294" y="2215987"/>
            <a:ext cx="1398495" cy="12130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C9C452C-BFF0-B019-887D-46BBDB82CDF7}"/>
              </a:ext>
            </a:extLst>
          </p:cNvPr>
          <p:cNvSpPr txBox="1"/>
          <p:nvPr/>
        </p:nvSpPr>
        <p:spPr>
          <a:xfrm>
            <a:off x="-7454" y="4911485"/>
            <a:ext cx="9144000" cy="261610"/>
          </a:xfrm>
          <a:prstGeom prst="rect">
            <a:avLst/>
          </a:prstGeom>
          <a:noFill/>
        </p:spPr>
        <p:txBody>
          <a:bodyPr wrap="square" rtlCol="0">
            <a:spAutoFit/>
          </a:bodyPr>
          <a:lstStyle/>
          <a:p>
            <a:r>
              <a:rPr lang="en-US" sz="1100" dirty="0" err="1">
                <a:solidFill>
                  <a:schemeClr val="bg1">
                    <a:lumMod val="50000"/>
                  </a:schemeClr>
                </a:solidFill>
                <a:effectLst/>
              </a:rPr>
              <a:t>Scholin</a:t>
            </a:r>
            <a:r>
              <a:rPr lang="en-US" sz="1100" dirty="0">
                <a:solidFill>
                  <a:schemeClr val="bg1">
                    <a:lumMod val="50000"/>
                  </a:schemeClr>
                </a:solidFill>
                <a:effectLst/>
              </a:rPr>
              <a:t>, Zheng, Roberson,  Lynn, Unpublished</a:t>
            </a:r>
            <a:endParaRPr lang="en-US" sz="1100" dirty="0">
              <a:solidFill>
                <a:schemeClr val="bg1">
                  <a:lumMod val="50000"/>
                </a:schemeClr>
              </a:solidFill>
            </a:endParaRPr>
          </a:p>
        </p:txBody>
      </p:sp>
      <p:sp>
        <p:nvSpPr>
          <p:cNvPr id="6" name="TextBox 5">
            <a:extLst>
              <a:ext uri="{FF2B5EF4-FFF2-40B4-BE49-F238E27FC236}">
                <a16:creationId xmlns:a16="http://schemas.microsoft.com/office/drawing/2014/main" id="{D3651286-AAC2-C830-154D-F0E1F38484A9}"/>
              </a:ext>
            </a:extLst>
          </p:cNvPr>
          <p:cNvSpPr txBox="1"/>
          <p:nvPr/>
        </p:nvSpPr>
        <p:spPr>
          <a:xfrm>
            <a:off x="2851919" y="1372669"/>
            <a:ext cx="414017" cy="369332"/>
          </a:xfrm>
          <a:prstGeom prst="rect">
            <a:avLst/>
          </a:prstGeom>
          <a:noFill/>
        </p:spPr>
        <p:txBody>
          <a:bodyPr wrap="square" rtlCol="0">
            <a:spAutoFit/>
          </a:bodyPr>
          <a:lstStyle/>
          <a:p>
            <a:r>
              <a:rPr lang="en-US" dirty="0"/>
              <a:t>W</a:t>
            </a:r>
          </a:p>
        </p:txBody>
      </p:sp>
      <p:cxnSp>
        <p:nvCxnSpPr>
          <p:cNvPr id="7" name="Curved Connector 6">
            <a:extLst>
              <a:ext uri="{FF2B5EF4-FFF2-40B4-BE49-F238E27FC236}">
                <a16:creationId xmlns:a16="http://schemas.microsoft.com/office/drawing/2014/main" id="{EA8568FA-571D-AAD5-0C7B-437ED168F214}"/>
              </a:ext>
            </a:extLst>
          </p:cNvPr>
          <p:cNvCxnSpPr>
            <a:stCxn id="6" idx="1"/>
          </p:cNvCxnSpPr>
          <p:nvPr/>
        </p:nvCxnSpPr>
        <p:spPr>
          <a:xfrm rot="10800000">
            <a:off x="1395095" y="1372669"/>
            <a:ext cx="1456825" cy="184666"/>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C68CE3-10AB-0151-01DF-09CC1853BA90}"/>
              </a:ext>
            </a:extLst>
          </p:cNvPr>
          <p:cNvSpPr txBox="1"/>
          <p:nvPr/>
        </p:nvSpPr>
        <p:spPr>
          <a:xfrm>
            <a:off x="3027122" y="2874661"/>
            <a:ext cx="1234566" cy="369332"/>
          </a:xfrm>
          <a:prstGeom prst="rect">
            <a:avLst/>
          </a:prstGeom>
          <a:noFill/>
        </p:spPr>
        <p:txBody>
          <a:bodyPr wrap="square" rtlCol="0">
            <a:spAutoFit/>
          </a:bodyPr>
          <a:lstStyle/>
          <a:p>
            <a:r>
              <a:rPr lang="en-US" dirty="0"/>
              <a:t>Analytical</a:t>
            </a:r>
          </a:p>
        </p:txBody>
      </p:sp>
      <p:cxnSp>
        <p:nvCxnSpPr>
          <p:cNvPr id="9" name="Curved Connector 8">
            <a:extLst>
              <a:ext uri="{FF2B5EF4-FFF2-40B4-BE49-F238E27FC236}">
                <a16:creationId xmlns:a16="http://schemas.microsoft.com/office/drawing/2014/main" id="{373392EC-B97B-CA8D-6607-5A7D0E5DF771}"/>
              </a:ext>
            </a:extLst>
          </p:cNvPr>
          <p:cNvCxnSpPr/>
          <p:nvPr/>
        </p:nvCxnSpPr>
        <p:spPr>
          <a:xfrm rot="10800000" flipV="1">
            <a:off x="1555532" y="3058509"/>
            <a:ext cx="1471591" cy="84083"/>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402238-0EC9-E25F-C549-F23F5BF85E56}"/>
              </a:ext>
            </a:extLst>
          </p:cNvPr>
          <p:cNvSpPr txBox="1"/>
          <p:nvPr/>
        </p:nvSpPr>
        <p:spPr>
          <a:xfrm>
            <a:off x="2923725" y="3214159"/>
            <a:ext cx="886982" cy="369332"/>
          </a:xfrm>
          <a:prstGeom prst="rect">
            <a:avLst/>
          </a:prstGeom>
          <a:noFill/>
        </p:spPr>
        <p:txBody>
          <a:bodyPr wrap="square" rtlCol="0">
            <a:spAutoFit/>
          </a:bodyPr>
          <a:lstStyle/>
          <a:p>
            <a:r>
              <a:rPr lang="en-US" dirty="0"/>
              <a:t>NN2</a:t>
            </a:r>
          </a:p>
        </p:txBody>
      </p:sp>
      <p:cxnSp>
        <p:nvCxnSpPr>
          <p:cNvPr id="11" name="Curved Connector 10">
            <a:extLst>
              <a:ext uri="{FF2B5EF4-FFF2-40B4-BE49-F238E27FC236}">
                <a16:creationId xmlns:a16="http://schemas.microsoft.com/office/drawing/2014/main" id="{6331605E-46BD-26EC-79D7-F53B88EC9E3E}"/>
              </a:ext>
            </a:extLst>
          </p:cNvPr>
          <p:cNvCxnSpPr/>
          <p:nvPr/>
        </p:nvCxnSpPr>
        <p:spPr>
          <a:xfrm rot="10800000">
            <a:off x="1555531" y="3250471"/>
            <a:ext cx="1408529" cy="144954"/>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745DFE2-6CE7-9FCD-2CCF-A7DCE6268A40}"/>
              </a:ext>
            </a:extLst>
          </p:cNvPr>
          <p:cNvSpPr txBox="1"/>
          <p:nvPr/>
        </p:nvSpPr>
        <p:spPr>
          <a:xfrm>
            <a:off x="2558140" y="4116353"/>
            <a:ext cx="492844" cy="369332"/>
          </a:xfrm>
          <a:prstGeom prst="rect">
            <a:avLst/>
          </a:prstGeom>
          <a:noFill/>
        </p:spPr>
        <p:txBody>
          <a:bodyPr wrap="square" rtlCol="0">
            <a:spAutoFit/>
          </a:bodyPr>
          <a:lstStyle/>
          <a:p>
            <a:r>
              <a:rPr lang="en-US" dirty="0"/>
              <a:t>W’</a:t>
            </a:r>
          </a:p>
        </p:txBody>
      </p:sp>
      <p:cxnSp>
        <p:nvCxnSpPr>
          <p:cNvPr id="13" name="Curved Connector 12">
            <a:extLst>
              <a:ext uri="{FF2B5EF4-FFF2-40B4-BE49-F238E27FC236}">
                <a16:creationId xmlns:a16="http://schemas.microsoft.com/office/drawing/2014/main" id="{A9E62B8D-6B7D-4422-DF42-E8452C47AEF1}"/>
              </a:ext>
            </a:extLst>
          </p:cNvPr>
          <p:cNvCxnSpPr/>
          <p:nvPr/>
        </p:nvCxnSpPr>
        <p:spPr>
          <a:xfrm rot="10800000">
            <a:off x="1579394" y="3628181"/>
            <a:ext cx="917599" cy="672838"/>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00F403B-54CB-3B92-3A7A-26661501BAA4}"/>
              </a:ext>
            </a:extLst>
          </p:cNvPr>
          <p:cNvSpPr txBox="1"/>
          <p:nvPr/>
        </p:nvSpPr>
        <p:spPr>
          <a:xfrm>
            <a:off x="2895063" y="3639959"/>
            <a:ext cx="886982" cy="553998"/>
          </a:xfrm>
          <a:prstGeom prst="rect">
            <a:avLst/>
          </a:prstGeom>
          <a:noFill/>
        </p:spPr>
        <p:txBody>
          <a:bodyPr wrap="square" rtlCol="0">
            <a:spAutoFit/>
          </a:bodyPr>
          <a:lstStyle/>
          <a:p>
            <a:r>
              <a:rPr lang="en-US" dirty="0"/>
              <a:t>NN5</a:t>
            </a:r>
            <a:endParaRPr lang="en-US" sz="1200" dirty="0"/>
          </a:p>
          <a:p>
            <a:endParaRPr lang="en-US" sz="1200" dirty="0"/>
          </a:p>
        </p:txBody>
      </p:sp>
      <p:cxnSp>
        <p:nvCxnSpPr>
          <p:cNvPr id="15" name="Curved Connector 14">
            <a:extLst>
              <a:ext uri="{FF2B5EF4-FFF2-40B4-BE49-F238E27FC236}">
                <a16:creationId xmlns:a16="http://schemas.microsoft.com/office/drawing/2014/main" id="{0256C711-B120-D115-F3FA-2D67F044A303}"/>
              </a:ext>
            </a:extLst>
          </p:cNvPr>
          <p:cNvCxnSpPr>
            <a:cxnSpLocks/>
            <a:stCxn id="14" idx="1"/>
          </p:cNvCxnSpPr>
          <p:nvPr/>
        </p:nvCxnSpPr>
        <p:spPr>
          <a:xfrm rot="10800000">
            <a:off x="1660497" y="3385787"/>
            <a:ext cx="1234566" cy="417164"/>
          </a:xfrm>
          <a:prstGeom prst="curvedConnector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FFD1639-8C99-4EAB-58D7-1171F4C300F9}"/>
              </a:ext>
            </a:extLst>
          </p:cNvPr>
          <p:cNvSpPr txBox="1"/>
          <p:nvPr/>
        </p:nvSpPr>
        <p:spPr>
          <a:xfrm>
            <a:off x="4908176" y="2156251"/>
            <a:ext cx="3607174" cy="1569660"/>
          </a:xfrm>
          <a:prstGeom prst="rect">
            <a:avLst/>
          </a:prstGeom>
          <a:noFill/>
        </p:spPr>
        <p:txBody>
          <a:bodyPr wrap="square" rtlCol="0">
            <a:spAutoFit/>
          </a:bodyPr>
          <a:lstStyle/>
          <a:p>
            <a:pPr algn="ctr"/>
            <a:r>
              <a:rPr lang="en-US" sz="2400" b="1" dirty="0"/>
              <a:t>5/9 of the measurements witness 2/3 of the states!</a:t>
            </a:r>
          </a:p>
          <a:p>
            <a:pPr algn="ctr"/>
            <a:endParaRPr lang="en-US" sz="2400" b="1" dirty="0"/>
          </a:p>
          <a:p>
            <a:pPr algn="ctr"/>
            <a:r>
              <a:rPr lang="en-US" sz="2400" dirty="0"/>
              <a:t>More work to be done… </a:t>
            </a:r>
          </a:p>
        </p:txBody>
      </p:sp>
    </p:spTree>
    <p:extLst>
      <p:ext uri="{BB962C8B-B14F-4D97-AF65-F5344CB8AC3E}">
        <p14:creationId xmlns:p14="http://schemas.microsoft.com/office/powerpoint/2010/main" val="264028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26FC-E5D5-3447-DC9D-129EAE828E4E}"/>
              </a:ext>
            </a:extLst>
          </p:cNvPr>
          <p:cNvSpPr>
            <a:spLocks noGrp="1"/>
          </p:cNvSpPr>
          <p:nvPr>
            <p:ph type="title"/>
          </p:nvPr>
        </p:nvSpPr>
        <p:spPr/>
        <p:txBody>
          <a:bodyPr>
            <a:normAutofit fontScale="90000"/>
          </a:bodyPr>
          <a:lstStyle/>
          <a:p>
            <a:r>
              <a:rPr lang="en-US" dirty="0"/>
              <a:t>Solving the Problem: Expand the W’ Options?  (In Progress)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69A9F1B-C1AF-2685-9E38-BC4B62DB9863}"/>
                  </a:ext>
                </a:extLst>
              </p:cNvPr>
              <p:cNvSpPr txBox="1"/>
              <p:nvPr/>
            </p:nvSpPr>
            <p:spPr>
              <a:xfrm>
                <a:off x="4572000" y="1792924"/>
                <a:ext cx="2488676" cy="1477328"/>
              </a:xfrm>
              <a:prstGeom prst="rect">
                <a:avLst/>
              </a:prstGeom>
              <a:noFill/>
            </p:spPr>
            <p:txBody>
              <a:bodyPr wrap="square">
                <a:spAutoFit/>
              </a:bodyPr>
              <a:lstStyle/>
              <a:p>
                <a:pPr marL="285750" indent="-285750">
                  <a:buFont typeface="Arial" panose="020B0604020202020204" pitchFamily="34" charset="0"/>
                  <a:buChar char="•"/>
                </a:pPr>
                <a:r>
                  <a:rPr lang="en-US" dirty="0"/>
                  <a:t>Another subgroup</a:t>
                </a:r>
              </a:p>
              <a:p>
                <a:pPr marL="742950" lvl="1" indent="-285750">
                  <a:buFont typeface="Arial" panose="020B0604020202020204" pitchFamily="34" charset="0"/>
                  <a:buChar char="•"/>
                </a:pPr>
                <a14:m>
                  <m:oMath xmlns:m="http://schemas.openxmlformats.org/officeDocument/2006/math">
                    <m:sSub>
                      <m:sSubPr>
                        <m:ctrlPr>
                          <a:rPr lang="en-US"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𝑊</m:t>
                        </m:r>
                        <m:r>
                          <a:rPr lang="en-US" b="0" i="1" smtClean="0">
                            <a:solidFill>
                              <a:srgbClr val="7030A0"/>
                            </a:solidFill>
                            <a:latin typeface="Cambria Math" panose="02040503050406030204" pitchFamily="18" charset="0"/>
                          </a:rPr>
                          <m:t>′</m:t>
                        </m:r>
                      </m:e>
                      <m:sub>
                        <m:r>
                          <a:rPr lang="en-US" b="0" i="1" smtClean="0">
                            <a:solidFill>
                              <a:srgbClr val="7030A0"/>
                            </a:solidFill>
                            <a:latin typeface="Cambria Math" panose="02040503050406030204" pitchFamily="18" charset="0"/>
                          </a:rPr>
                          <m:t>1−3</m:t>
                        </m:r>
                      </m:sub>
                    </m:sSub>
                  </m:oMath>
                </a14:m>
                <a:endParaRPr lang="en-US" dirty="0"/>
              </a:p>
              <a:p>
                <a:pPr marL="742950" lvl="1" indent="-285750">
                  <a:buFont typeface="Arial" panose="020B0604020202020204" pitchFamily="34" charset="0"/>
                  <a:buChar char="•"/>
                </a:pPr>
                <a14:m>
                  <m:oMath xmlns:m="http://schemas.openxmlformats.org/officeDocument/2006/math">
                    <m:sSub>
                      <m:sSubPr>
                        <m:ctrlPr>
                          <a:rPr lang="en-US" i="1" smtClean="0">
                            <a:solidFill>
                              <a:srgbClr val="FF0073"/>
                            </a:solidFill>
                            <a:latin typeface="Cambria Math" panose="02040503050406030204" pitchFamily="18" charset="0"/>
                          </a:rPr>
                        </m:ctrlPr>
                      </m:sSubPr>
                      <m:e>
                        <m:r>
                          <a:rPr lang="en-US" b="0" i="1" smtClean="0">
                            <a:solidFill>
                              <a:srgbClr val="FF0073"/>
                            </a:solidFill>
                            <a:latin typeface="Cambria Math" panose="02040503050406030204" pitchFamily="18" charset="0"/>
                          </a:rPr>
                          <m:t>𝑊</m:t>
                        </m:r>
                        <m:r>
                          <a:rPr lang="en-US" b="0" i="1" smtClean="0">
                            <a:solidFill>
                              <a:srgbClr val="FF0073"/>
                            </a:solidFill>
                            <a:latin typeface="Cambria Math" panose="02040503050406030204" pitchFamily="18" charset="0"/>
                          </a:rPr>
                          <m:t>′</m:t>
                        </m:r>
                      </m:e>
                      <m:sub>
                        <m:r>
                          <a:rPr lang="en-US" b="0" i="1" smtClean="0">
                            <a:solidFill>
                              <a:srgbClr val="FF0073"/>
                            </a:solidFill>
                            <a:latin typeface="Cambria Math" panose="02040503050406030204" pitchFamily="18" charset="0"/>
                          </a:rPr>
                          <m:t>4−6</m:t>
                        </m:r>
                      </m:sub>
                    </m:sSub>
                  </m:oMath>
                </a14:m>
                <a:endParaRPr lang="en-US" dirty="0"/>
              </a:p>
              <a:p>
                <a:pPr marL="742950" lvl="1" indent="-285750">
                  <a:buFont typeface="Arial" panose="020B0604020202020204" pitchFamily="34" charset="0"/>
                  <a:buChar char="•"/>
                </a:pPr>
                <a14:m>
                  <m:oMath xmlns:m="http://schemas.openxmlformats.org/officeDocument/2006/math">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𝑊</m:t>
                        </m:r>
                        <m:r>
                          <a:rPr lang="en-US" b="0" i="1" smtClean="0">
                            <a:solidFill>
                              <a:srgbClr val="00B050"/>
                            </a:solidFill>
                            <a:latin typeface="Cambria Math" panose="02040503050406030204" pitchFamily="18" charset="0"/>
                          </a:rPr>
                          <m:t>′</m:t>
                        </m:r>
                      </m:e>
                      <m:sub>
                        <m:r>
                          <a:rPr lang="en-US" b="0" i="1" smtClean="0">
                            <a:solidFill>
                              <a:srgbClr val="00B050"/>
                            </a:solidFill>
                            <a:latin typeface="Cambria Math" panose="02040503050406030204" pitchFamily="18" charset="0"/>
                          </a:rPr>
                          <m:t>7−9</m:t>
                        </m:r>
                      </m:sub>
                    </m:sSub>
                  </m:oMath>
                </a14:m>
                <a:endParaRPr lang="en-US" b="0" dirty="0">
                  <a:solidFill>
                    <a:srgbClr val="00B050"/>
                  </a:solidFill>
                </a:endParaRPr>
              </a:p>
              <a:p>
                <a:pPr marL="742950" lvl="1" indent="-285750">
                  <a:buFont typeface="Arial" panose="020B0604020202020204" pitchFamily="34" charset="0"/>
                  <a:buChar char="•"/>
                </a:pP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10−12</m:t>
                        </m:r>
                      </m:sub>
                    </m:sSub>
                  </m:oMath>
                </a14:m>
                <a:r>
                  <a:rPr lang="en-US" dirty="0"/>
                  <a:t>?</a:t>
                </a:r>
              </a:p>
            </p:txBody>
          </p:sp>
        </mc:Choice>
        <mc:Fallback>
          <p:sp>
            <p:nvSpPr>
              <p:cNvPr id="7" name="TextBox 6">
                <a:extLst>
                  <a:ext uri="{FF2B5EF4-FFF2-40B4-BE49-F238E27FC236}">
                    <a16:creationId xmlns:a16="http://schemas.microsoft.com/office/drawing/2014/main" id="{869A9F1B-C1AF-2685-9E38-BC4B62DB9863}"/>
                  </a:ext>
                </a:extLst>
              </p:cNvPr>
              <p:cNvSpPr txBox="1">
                <a:spLocks noRot="1" noChangeAspect="1" noMove="1" noResize="1" noEditPoints="1" noAdjustHandles="1" noChangeArrowheads="1" noChangeShapeType="1" noTextEdit="1"/>
              </p:cNvSpPr>
              <p:nvPr/>
            </p:nvSpPr>
            <p:spPr>
              <a:xfrm>
                <a:off x="4572000" y="1792924"/>
                <a:ext cx="2488676" cy="1477328"/>
              </a:xfrm>
              <a:prstGeom prst="rect">
                <a:avLst/>
              </a:prstGeom>
              <a:blipFill>
                <a:blip r:embed="rId3"/>
                <a:stretch>
                  <a:fillRect l="-1531" t="-1709" b="-51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A25C44C7-1DE4-7B77-0291-E4325D368A05}"/>
                  </a:ext>
                </a:extLst>
              </p:cNvPr>
              <p:cNvGraphicFramePr>
                <a:graphicFrameLocks noGrp="1"/>
              </p:cNvGraphicFramePr>
              <p:nvPr>
                <p:extLst>
                  <p:ext uri="{D42A27DB-BD31-4B8C-83A1-F6EECF244321}">
                    <p14:modId xmlns:p14="http://schemas.microsoft.com/office/powerpoint/2010/main" val="3109950493"/>
                  </p:ext>
                </p:extLst>
              </p:nvPr>
            </p:nvGraphicFramePr>
            <p:xfrm>
              <a:off x="691845" y="1792924"/>
              <a:ext cx="2782957" cy="2035923"/>
            </p:xfrm>
            <a:graphic>
              <a:graphicData uri="http://schemas.openxmlformats.org/drawingml/2006/table">
                <a:tbl>
                  <a:tblPr>
                    <a:noFill/>
                    <a:tableStyleId>{5C22544A-7EE6-4342-B048-85BDC9FD1C3A}</a:tableStyleId>
                  </a:tblPr>
                  <a:tblGrid>
                    <a:gridCol w="1030873">
                      <a:extLst>
                        <a:ext uri="{9D8B030D-6E8A-4147-A177-3AD203B41FA5}">
                          <a16:colId xmlns:a16="http://schemas.microsoft.com/office/drawing/2014/main" val="1217146526"/>
                        </a:ext>
                      </a:extLst>
                    </a:gridCol>
                    <a:gridCol w="876042">
                      <a:extLst>
                        <a:ext uri="{9D8B030D-6E8A-4147-A177-3AD203B41FA5}">
                          <a16:colId xmlns:a16="http://schemas.microsoft.com/office/drawing/2014/main" val="1274853357"/>
                        </a:ext>
                      </a:extLst>
                    </a:gridCol>
                    <a:gridCol w="876042">
                      <a:extLst>
                        <a:ext uri="{9D8B030D-6E8A-4147-A177-3AD203B41FA5}">
                          <a16:colId xmlns:a16="http://schemas.microsoft.com/office/drawing/2014/main" val="4150970792"/>
                        </a:ext>
                      </a:extLst>
                    </a:gridCol>
                  </a:tblGrid>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7030A0">
                            <a:alpha val="29804"/>
                          </a:srgb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50">
                            <a:alpha val="29804"/>
                          </a:srgbClr>
                        </a:solidFill>
                      </a:tcPr>
                    </a:tc>
                    <a:extLst>
                      <a:ext uri="{0D108BD9-81ED-4DB2-BD59-A6C34878D82A}">
                        <a16:rowId xmlns:a16="http://schemas.microsoft.com/office/drawing/2014/main" val="804091198"/>
                      </a:ext>
                    </a:extLst>
                  </a:tr>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3BFE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7DA"/>
                        </a:solidFill>
                      </a:tcPr>
                    </a:tc>
                    <a:extLst>
                      <a:ext uri="{0D108BD9-81ED-4DB2-BD59-A6C34878D82A}">
                        <a16:rowId xmlns:a16="http://schemas.microsoft.com/office/drawing/2014/main" val="3051853618"/>
                      </a:ext>
                    </a:extLst>
                  </a:tr>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7CC"/>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73">
                            <a:alpha val="25098"/>
                          </a:srgb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70241234"/>
                      </a:ext>
                    </a:extLst>
                  </a:tr>
                </a:tbl>
              </a:graphicData>
            </a:graphic>
          </p:graphicFrame>
        </mc:Choice>
        <mc:Fallback>
          <p:graphicFrame>
            <p:nvGraphicFramePr>
              <p:cNvPr id="4" name="Table 3">
                <a:extLst>
                  <a:ext uri="{FF2B5EF4-FFF2-40B4-BE49-F238E27FC236}">
                    <a16:creationId xmlns:a16="http://schemas.microsoft.com/office/drawing/2014/main" id="{A25C44C7-1DE4-7B77-0291-E4325D368A05}"/>
                  </a:ext>
                </a:extLst>
              </p:cNvPr>
              <p:cNvGraphicFramePr>
                <a:graphicFrameLocks noGrp="1"/>
              </p:cNvGraphicFramePr>
              <p:nvPr>
                <p:extLst>
                  <p:ext uri="{D42A27DB-BD31-4B8C-83A1-F6EECF244321}">
                    <p14:modId xmlns:p14="http://schemas.microsoft.com/office/powerpoint/2010/main" val="3109950493"/>
                  </p:ext>
                </p:extLst>
              </p:nvPr>
            </p:nvGraphicFramePr>
            <p:xfrm>
              <a:off x="691845" y="1792924"/>
              <a:ext cx="2782957" cy="2035923"/>
            </p:xfrm>
            <a:graphic>
              <a:graphicData uri="http://schemas.openxmlformats.org/drawingml/2006/table">
                <a:tbl>
                  <a:tblPr>
                    <a:noFill/>
                    <a:tableStyleId>{5C22544A-7EE6-4342-B048-85BDC9FD1C3A}</a:tableStyleId>
                  </a:tblPr>
                  <a:tblGrid>
                    <a:gridCol w="1030873">
                      <a:extLst>
                        <a:ext uri="{9D8B030D-6E8A-4147-A177-3AD203B41FA5}">
                          <a16:colId xmlns:a16="http://schemas.microsoft.com/office/drawing/2014/main" val="1217146526"/>
                        </a:ext>
                      </a:extLst>
                    </a:gridCol>
                    <a:gridCol w="876042">
                      <a:extLst>
                        <a:ext uri="{9D8B030D-6E8A-4147-A177-3AD203B41FA5}">
                          <a16:colId xmlns:a16="http://schemas.microsoft.com/office/drawing/2014/main" val="1274853357"/>
                        </a:ext>
                      </a:extLst>
                    </a:gridCol>
                    <a:gridCol w="876042">
                      <a:extLst>
                        <a:ext uri="{9D8B030D-6E8A-4147-A177-3AD203B41FA5}">
                          <a16:colId xmlns:a16="http://schemas.microsoft.com/office/drawing/2014/main" val="4150970792"/>
                        </a:ext>
                      </a:extLst>
                    </a:gridCol>
                  </a:tblGrid>
                  <a:tr h="678641">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1235" t="-1852" r="-174074" b="-200000"/>
                          </a:stretch>
                        </a:blipFill>
                      </a:tcPr>
                    </a:tc>
                    <a:tc>
                      <a:txBody>
                        <a:bodyPr/>
                        <a:lstStyle/>
                        <a:p>
                          <a:endParaRPr lang="en-US"/>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117143" t="-1852" r="-101429" b="-200000"/>
                          </a:stretch>
                        </a:blipFill>
                      </a:tcPr>
                    </a:tc>
                    <a:tc>
                      <a:txBody>
                        <a:bodyPr/>
                        <a:lstStyle/>
                        <a:p>
                          <a:endParaRPr lang="en-US"/>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220290" t="-1852" r="-2899" b="-200000"/>
                          </a:stretch>
                        </a:blipFill>
                      </a:tcPr>
                    </a:tc>
                    <a:extLst>
                      <a:ext uri="{0D108BD9-81ED-4DB2-BD59-A6C34878D82A}">
                        <a16:rowId xmlns:a16="http://schemas.microsoft.com/office/drawing/2014/main" val="804091198"/>
                      </a:ext>
                    </a:extLst>
                  </a:tr>
                  <a:tr h="678641">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4"/>
                          <a:stretch>
                            <a:fillRect l="-1235" t="-103774" r="-174074" b="-103774"/>
                          </a:stretch>
                        </a:blipFill>
                      </a:tcPr>
                    </a:tc>
                    <a:tc>
                      <a:txBody>
                        <a:bodyPr/>
                        <a:lstStyle/>
                        <a:p>
                          <a:endParaRPr lang="en-US"/>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4"/>
                          <a:stretch>
                            <a:fillRect l="-117143" t="-103774" r="-101429" b="-103774"/>
                          </a:stretch>
                        </a:blipFill>
                      </a:tcPr>
                    </a:tc>
                    <a:tc>
                      <a:txBody>
                        <a:bodyPr/>
                        <a:lstStyle/>
                        <a:p>
                          <a:endParaRPr lang="en-US"/>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20290" t="-103774" r="-2899" b="-103774"/>
                          </a:stretch>
                        </a:blipFill>
                      </a:tcPr>
                    </a:tc>
                    <a:extLst>
                      <a:ext uri="{0D108BD9-81ED-4DB2-BD59-A6C34878D82A}">
                        <a16:rowId xmlns:a16="http://schemas.microsoft.com/office/drawing/2014/main" val="3051853618"/>
                      </a:ext>
                    </a:extLst>
                  </a:tr>
                  <a:tr h="678641">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235" t="-200000" r="-174074" b="-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7143" t="-200000" r="-101429" b="-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0290" t="-200000" r="-2899" b="-1852"/>
                          </a:stretch>
                        </a:blipFill>
                      </a:tcPr>
                    </a:tc>
                    <a:extLst>
                      <a:ext uri="{0D108BD9-81ED-4DB2-BD59-A6C34878D82A}">
                        <a16:rowId xmlns:a16="http://schemas.microsoft.com/office/drawing/2014/main" val="2670241234"/>
                      </a:ext>
                    </a:extLst>
                  </a:tr>
                </a:tbl>
              </a:graphicData>
            </a:graphic>
          </p:graphicFrame>
        </mc:Fallback>
      </mc:AlternateContent>
    </p:spTree>
    <p:extLst>
      <p:ext uri="{BB962C8B-B14F-4D97-AF65-F5344CB8AC3E}">
        <p14:creationId xmlns:p14="http://schemas.microsoft.com/office/powerpoint/2010/main" val="3277854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F208-21AA-D844-2B5A-7F9BB830A54B}"/>
              </a:ext>
            </a:extLst>
          </p:cNvPr>
          <p:cNvSpPr>
            <a:spLocks noGrp="1"/>
          </p:cNvSpPr>
          <p:nvPr>
            <p:ph type="title"/>
          </p:nvPr>
        </p:nvSpPr>
        <p:spPr/>
        <p:txBody>
          <a:bodyPr/>
          <a:lstStyle/>
          <a:p>
            <a:r>
              <a:rPr lang="en-US" dirty="0"/>
              <a:t>Expanding the W’ Options... Impossible!</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0AFD3394-BC49-F6B8-C56B-B3E3EAE89A9D}"/>
                  </a:ext>
                </a:extLst>
              </p:cNvPr>
              <p:cNvGraphicFramePr>
                <a:graphicFrameLocks noGrp="1"/>
              </p:cNvGraphicFramePr>
              <p:nvPr>
                <p:extLst>
                  <p:ext uri="{D42A27DB-BD31-4B8C-83A1-F6EECF244321}">
                    <p14:modId xmlns:p14="http://schemas.microsoft.com/office/powerpoint/2010/main" val="984194225"/>
                  </p:ext>
                </p:extLst>
              </p:nvPr>
            </p:nvGraphicFramePr>
            <p:xfrm>
              <a:off x="691845" y="1792924"/>
              <a:ext cx="2782957" cy="2035923"/>
            </p:xfrm>
            <a:graphic>
              <a:graphicData uri="http://schemas.openxmlformats.org/drawingml/2006/table">
                <a:tbl>
                  <a:tblPr>
                    <a:noFill/>
                    <a:tableStyleId>{5C22544A-7EE6-4342-B048-85BDC9FD1C3A}</a:tableStyleId>
                  </a:tblPr>
                  <a:tblGrid>
                    <a:gridCol w="1030873">
                      <a:extLst>
                        <a:ext uri="{9D8B030D-6E8A-4147-A177-3AD203B41FA5}">
                          <a16:colId xmlns:a16="http://schemas.microsoft.com/office/drawing/2014/main" val="1217146526"/>
                        </a:ext>
                      </a:extLst>
                    </a:gridCol>
                    <a:gridCol w="876042">
                      <a:extLst>
                        <a:ext uri="{9D8B030D-6E8A-4147-A177-3AD203B41FA5}">
                          <a16:colId xmlns:a16="http://schemas.microsoft.com/office/drawing/2014/main" val="1274853357"/>
                        </a:ext>
                      </a:extLst>
                    </a:gridCol>
                    <a:gridCol w="876042">
                      <a:extLst>
                        <a:ext uri="{9D8B030D-6E8A-4147-A177-3AD203B41FA5}">
                          <a16:colId xmlns:a16="http://schemas.microsoft.com/office/drawing/2014/main" val="4150970792"/>
                        </a:ext>
                      </a:extLst>
                    </a:gridCol>
                  </a:tblGrid>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7030A0">
                            <a:alpha val="29804"/>
                          </a:srgb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50">
                            <a:alpha val="29804"/>
                          </a:srgbClr>
                        </a:solidFill>
                      </a:tcPr>
                    </a:tc>
                    <a:extLst>
                      <a:ext uri="{0D108BD9-81ED-4DB2-BD59-A6C34878D82A}">
                        <a16:rowId xmlns:a16="http://schemas.microsoft.com/office/drawing/2014/main" val="804091198"/>
                      </a:ext>
                    </a:extLst>
                  </a:tr>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3BFE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7DA"/>
                        </a:solidFill>
                      </a:tcPr>
                    </a:tc>
                    <a:extLst>
                      <a:ext uri="{0D108BD9-81ED-4DB2-BD59-A6C34878D82A}">
                        <a16:rowId xmlns:a16="http://schemas.microsoft.com/office/drawing/2014/main" val="3051853618"/>
                      </a:ext>
                    </a:extLst>
                  </a:tr>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7CC"/>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73">
                            <a:alpha val="25098"/>
                          </a:srgb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70241234"/>
                      </a:ext>
                    </a:extLst>
                  </a:tr>
                </a:tbl>
              </a:graphicData>
            </a:graphic>
          </p:graphicFrame>
        </mc:Choice>
        <mc:Fallback>
          <p:graphicFrame>
            <p:nvGraphicFramePr>
              <p:cNvPr id="4" name="Table 3">
                <a:extLst>
                  <a:ext uri="{FF2B5EF4-FFF2-40B4-BE49-F238E27FC236}">
                    <a16:creationId xmlns:a16="http://schemas.microsoft.com/office/drawing/2014/main" id="{0AFD3394-BC49-F6B8-C56B-B3E3EAE89A9D}"/>
                  </a:ext>
                </a:extLst>
              </p:cNvPr>
              <p:cNvGraphicFramePr>
                <a:graphicFrameLocks noGrp="1"/>
              </p:cNvGraphicFramePr>
              <p:nvPr>
                <p:extLst>
                  <p:ext uri="{D42A27DB-BD31-4B8C-83A1-F6EECF244321}">
                    <p14:modId xmlns:p14="http://schemas.microsoft.com/office/powerpoint/2010/main" val="984194225"/>
                  </p:ext>
                </p:extLst>
              </p:nvPr>
            </p:nvGraphicFramePr>
            <p:xfrm>
              <a:off x="691845" y="1792924"/>
              <a:ext cx="2782957" cy="2035923"/>
            </p:xfrm>
            <a:graphic>
              <a:graphicData uri="http://schemas.openxmlformats.org/drawingml/2006/table">
                <a:tbl>
                  <a:tblPr>
                    <a:noFill/>
                    <a:tableStyleId>{5C22544A-7EE6-4342-B048-85BDC9FD1C3A}</a:tableStyleId>
                  </a:tblPr>
                  <a:tblGrid>
                    <a:gridCol w="1030873">
                      <a:extLst>
                        <a:ext uri="{9D8B030D-6E8A-4147-A177-3AD203B41FA5}">
                          <a16:colId xmlns:a16="http://schemas.microsoft.com/office/drawing/2014/main" val="1217146526"/>
                        </a:ext>
                      </a:extLst>
                    </a:gridCol>
                    <a:gridCol w="876042">
                      <a:extLst>
                        <a:ext uri="{9D8B030D-6E8A-4147-A177-3AD203B41FA5}">
                          <a16:colId xmlns:a16="http://schemas.microsoft.com/office/drawing/2014/main" val="1274853357"/>
                        </a:ext>
                      </a:extLst>
                    </a:gridCol>
                    <a:gridCol w="876042">
                      <a:extLst>
                        <a:ext uri="{9D8B030D-6E8A-4147-A177-3AD203B41FA5}">
                          <a16:colId xmlns:a16="http://schemas.microsoft.com/office/drawing/2014/main" val="4150970792"/>
                        </a:ext>
                      </a:extLst>
                    </a:gridCol>
                  </a:tblGrid>
                  <a:tr h="678641">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1235" t="-1852" r="-174074" b="-200000"/>
                          </a:stretch>
                        </a:blipFill>
                      </a:tcPr>
                    </a:tc>
                    <a:tc>
                      <a:txBody>
                        <a:bodyPr/>
                        <a:lstStyle/>
                        <a:p>
                          <a:endParaRPr lang="en-US"/>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117143" t="-1852" r="-101429" b="-200000"/>
                          </a:stretch>
                        </a:blipFill>
                      </a:tcPr>
                    </a:tc>
                    <a:tc>
                      <a:txBody>
                        <a:bodyPr/>
                        <a:lstStyle/>
                        <a:p>
                          <a:endParaRPr lang="en-US"/>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20290" t="-1852" r="-2899" b="-200000"/>
                          </a:stretch>
                        </a:blipFill>
                      </a:tcPr>
                    </a:tc>
                    <a:extLst>
                      <a:ext uri="{0D108BD9-81ED-4DB2-BD59-A6C34878D82A}">
                        <a16:rowId xmlns:a16="http://schemas.microsoft.com/office/drawing/2014/main" val="804091198"/>
                      </a:ext>
                    </a:extLst>
                  </a:tr>
                  <a:tr h="678641">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1235" t="-103774" r="-174074" b="-103774"/>
                          </a:stretch>
                        </a:blipFill>
                      </a:tcPr>
                    </a:tc>
                    <a:tc>
                      <a:txBody>
                        <a:bodyPr/>
                        <a:lstStyle/>
                        <a:p>
                          <a:endParaRPr lang="en-US"/>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117143" t="-103774" r="-101429" b="-103774"/>
                          </a:stretch>
                        </a:blipFill>
                      </a:tcPr>
                    </a:tc>
                    <a:tc>
                      <a:txBody>
                        <a:bodyPr/>
                        <a:lstStyle/>
                        <a:p>
                          <a:endParaRPr lang="en-US"/>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2"/>
                          <a:stretch>
                            <a:fillRect l="-220290" t="-103774" r="-2899" b="-103774"/>
                          </a:stretch>
                        </a:blipFill>
                      </a:tcPr>
                    </a:tc>
                    <a:extLst>
                      <a:ext uri="{0D108BD9-81ED-4DB2-BD59-A6C34878D82A}">
                        <a16:rowId xmlns:a16="http://schemas.microsoft.com/office/drawing/2014/main" val="3051853618"/>
                      </a:ext>
                    </a:extLst>
                  </a:tr>
                  <a:tr h="678641">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35" t="-200000" r="-174074" b="-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17143" t="-200000" r="-101429" b="-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0290" t="-200000" r="-2899" b="-1852"/>
                          </a:stretch>
                        </a:blipFill>
                      </a:tcPr>
                    </a:tc>
                    <a:extLst>
                      <a:ext uri="{0D108BD9-81ED-4DB2-BD59-A6C34878D82A}">
                        <a16:rowId xmlns:a16="http://schemas.microsoft.com/office/drawing/2014/main" val="2670241234"/>
                      </a:ext>
                    </a:extLst>
                  </a:tr>
                </a:tbl>
              </a:graphicData>
            </a:graphic>
          </p:graphicFrame>
        </mc:Fallback>
      </mc:AlternateContent>
      <p:sp>
        <p:nvSpPr>
          <p:cNvPr id="5" name="Multiply 4">
            <a:extLst>
              <a:ext uri="{FF2B5EF4-FFF2-40B4-BE49-F238E27FC236}">
                <a16:creationId xmlns:a16="http://schemas.microsoft.com/office/drawing/2014/main" id="{0341E885-8180-FC0A-4447-1873691B3381}"/>
              </a:ext>
            </a:extLst>
          </p:cNvPr>
          <p:cNvSpPr/>
          <p:nvPr/>
        </p:nvSpPr>
        <p:spPr>
          <a:xfrm>
            <a:off x="2634916" y="1792924"/>
            <a:ext cx="839886" cy="1272121"/>
          </a:xfrm>
          <a:prstGeom prst="mathMultiply">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D6C79DE-76EE-65CA-4C1E-00CE0C75051E}"/>
                  </a:ext>
                </a:extLst>
              </p:cNvPr>
              <p:cNvSpPr txBox="1"/>
              <p:nvPr/>
            </p:nvSpPr>
            <p:spPr>
              <a:xfrm>
                <a:off x="4572000" y="1607594"/>
                <a:ext cx="4150895" cy="2400785"/>
              </a:xfrm>
              <a:prstGeom prst="rect">
                <a:avLst/>
              </a:prstGeom>
              <a:noFill/>
            </p:spPr>
            <p:txBody>
              <a:bodyPr wrap="square">
                <a:spAutoFit/>
              </a:bodyPr>
              <a:lstStyle/>
              <a:p>
                <a:pPr marL="285750" indent="-285750">
                  <a:buFont typeface="Arial" panose="020B0604020202020204" pitchFamily="34" charset="0"/>
                  <a:buChar char="•"/>
                </a:pPr>
                <a:r>
                  <a:rPr lang="en-US" dirty="0"/>
                  <a:t>Another subgroup</a:t>
                </a:r>
              </a:p>
              <a:p>
                <a:pPr marL="742950" lvl="1" indent="-285750">
                  <a:buFont typeface="Arial" panose="020B0604020202020204" pitchFamily="34" charset="0"/>
                  <a:buChar char="•"/>
                </a:pPr>
                <a14:m>
                  <m:oMath xmlns:m="http://schemas.openxmlformats.org/officeDocument/2006/math">
                    <m:sSub>
                      <m:sSubPr>
                        <m:ctrlPr>
                          <a:rPr lang="en-US"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𝑊</m:t>
                        </m:r>
                        <m:r>
                          <a:rPr lang="en-US" b="0" i="1" smtClean="0">
                            <a:solidFill>
                              <a:srgbClr val="7030A0"/>
                            </a:solidFill>
                            <a:latin typeface="Cambria Math" panose="02040503050406030204" pitchFamily="18" charset="0"/>
                          </a:rPr>
                          <m:t>′</m:t>
                        </m:r>
                      </m:e>
                      <m:sub>
                        <m:r>
                          <a:rPr lang="en-US" b="0" i="1" smtClean="0">
                            <a:solidFill>
                              <a:srgbClr val="7030A0"/>
                            </a:solidFill>
                            <a:latin typeface="Cambria Math" panose="02040503050406030204" pitchFamily="18" charset="0"/>
                          </a:rPr>
                          <m:t>1−3</m:t>
                        </m:r>
                      </m:sub>
                    </m:sSub>
                  </m:oMath>
                </a14:m>
                <a:endParaRPr lang="en-US" dirty="0"/>
              </a:p>
              <a:p>
                <a:pPr marL="742950" lvl="1" indent="-285750">
                  <a:buFont typeface="Arial" panose="020B0604020202020204" pitchFamily="34" charset="0"/>
                  <a:buChar char="•"/>
                </a:pPr>
                <a14:m>
                  <m:oMath xmlns:m="http://schemas.openxmlformats.org/officeDocument/2006/math">
                    <m:sSub>
                      <m:sSubPr>
                        <m:ctrlPr>
                          <a:rPr lang="en-US" i="1" smtClean="0">
                            <a:solidFill>
                              <a:srgbClr val="FF0073"/>
                            </a:solidFill>
                            <a:latin typeface="Cambria Math" panose="02040503050406030204" pitchFamily="18" charset="0"/>
                          </a:rPr>
                        </m:ctrlPr>
                      </m:sSubPr>
                      <m:e>
                        <m:r>
                          <a:rPr lang="en-US" b="0" i="1" smtClean="0">
                            <a:solidFill>
                              <a:srgbClr val="FF0073"/>
                            </a:solidFill>
                            <a:latin typeface="Cambria Math" panose="02040503050406030204" pitchFamily="18" charset="0"/>
                          </a:rPr>
                          <m:t>𝑊</m:t>
                        </m:r>
                        <m:r>
                          <a:rPr lang="en-US" b="0" i="1" smtClean="0">
                            <a:solidFill>
                              <a:srgbClr val="FF0073"/>
                            </a:solidFill>
                            <a:latin typeface="Cambria Math" panose="02040503050406030204" pitchFamily="18" charset="0"/>
                          </a:rPr>
                          <m:t>′</m:t>
                        </m:r>
                      </m:e>
                      <m:sub>
                        <m:r>
                          <a:rPr lang="en-US" b="0" i="1" smtClean="0">
                            <a:solidFill>
                              <a:srgbClr val="FF0073"/>
                            </a:solidFill>
                            <a:latin typeface="Cambria Math" panose="02040503050406030204" pitchFamily="18" charset="0"/>
                          </a:rPr>
                          <m:t>4−6</m:t>
                        </m:r>
                      </m:sub>
                    </m:sSub>
                  </m:oMath>
                </a14:m>
                <a:endParaRPr lang="en-US" dirty="0"/>
              </a:p>
              <a:p>
                <a:pPr marL="742950" lvl="1" indent="-285750">
                  <a:buFont typeface="Arial" panose="020B0604020202020204" pitchFamily="34" charset="0"/>
                  <a:buChar char="•"/>
                </a:pPr>
                <a14:m>
                  <m:oMath xmlns:m="http://schemas.openxmlformats.org/officeDocument/2006/math">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𝑊</m:t>
                        </m:r>
                        <m:r>
                          <a:rPr lang="en-US" b="0" i="1" smtClean="0">
                            <a:solidFill>
                              <a:srgbClr val="00B050"/>
                            </a:solidFill>
                            <a:latin typeface="Cambria Math" panose="02040503050406030204" pitchFamily="18" charset="0"/>
                          </a:rPr>
                          <m:t>′</m:t>
                        </m:r>
                      </m:e>
                      <m:sub>
                        <m:r>
                          <a:rPr lang="en-US" b="0" i="1" smtClean="0">
                            <a:solidFill>
                              <a:srgbClr val="00B050"/>
                            </a:solidFill>
                            <a:latin typeface="Cambria Math" panose="02040503050406030204" pitchFamily="18" charset="0"/>
                          </a:rPr>
                          <m:t>7−9</m:t>
                        </m:r>
                      </m:sub>
                    </m:sSub>
                  </m:oMath>
                </a14:m>
                <a:endParaRPr lang="en-US" b="0" dirty="0">
                  <a:solidFill>
                    <a:srgbClr val="00B050"/>
                  </a:solidFill>
                </a:endParaRPr>
              </a:p>
              <a:p>
                <a:pPr marL="742950" lvl="1" indent="-285750">
                  <a:buFont typeface="Arial" panose="020B0604020202020204" pitchFamily="34" charset="0"/>
                  <a:buChar char="•"/>
                </a:pP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10−12</m:t>
                        </m:r>
                      </m:sub>
                    </m:sSub>
                  </m:oMath>
                </a14:m>
                <a:r>
                  <a:rPr lang="en-US" dirty="0"/>
                  <a:t>?</a:t>
                </a:r>
              </a:p>
              <a:p>
                <a:pPr marL="285750" indent="-285750">
                  <a:buFont typeface="Arial" panose="020B0604020202020204" pitchFamily="34" charset="0"/>
                  <a:buChar char="•"/>
                </a:pPr>
                <a:r>
                  <a:rPr lang="en-US" dirty="0"/>
                  <a:t>The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𝒊</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𝒋</m:t>
                        </m:r>
                      </m:sub>
                    </m:sSub>
                  </m:oMath>
                </a14:m>
                <a:r>
                  <a:rPr lang="en-US" dirty="0"/>
                  <a:t> groups must come with a paired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ea typeface="Cambria Math" panose="02040503050406030204" pitchFamily="18" charset="0"/>
                          </a:rPr>
                          <m:t>𝒋</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ea typeface="Cambria Math" panose="02040503050406030204" pitchFamily="18" charset="0"/>
                          </a:rPr>
                          <m:t>𝒊</m:t>
                        </m:r>
                      </m:sub>
                    </m:sSub>
                  </m:oMath>
                </a14:m>
                <a:endParaRPr lang="en-US" b="1"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𝑘</m:t>
                                    </m:r>
                                  </m:sub>
                                </m:sSub>
                              </m:e>
                            </m:d>
                          </m:e>
                        </m:d>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𝑘</m:t>
                                    </m:r>
                                  </m:sub>
                                </m:sSub>
                              </m:e>
                            </m:d>
                          </m:e>
                        </m:d>
                      </m:e>
                      <m:sup>
                        <m:r>
                          <m:rPr>
                            <m:sty m:val="p"/>
                          </m:rPr>
                          <a:rPr lang="el-GR" b="0" i="1" smtClean="0">
                            <a:latin typeface="Cambria Math" panose="02040503050406030204" pitchFamily="18" charset="0"/>
                            <a:ea typeface="Cambria Math" panose="02040503050406030204" pitchFamily="18" charset="0"/>
                          </a:rPr>
                          <m:t>Γ</m:t>
                        </m:r>
                      </m:sup>
                    </m:sSup>
                  </m:oMath>
                </a14:m>
                <a:r>
                  <a:rPr lang="en-US" dirty="0"/>
                  <a:t> </a:t>
                </a:r>
              </a:p>
            </p:txBody>
          </p:sp>
        </mc:Choice>
        <mc:Fallback>
          <p:sp>
            <p:nvSpPr>
              <p:cNvPr id="6" name="TextBox 5">
                <a:extLst>
                  <a:ext uri="{FF2B5EF4-FFF2-40B4-BE49-F238E27FC236}">
                    <a16:creationId xmlns:a16="http://schemas.microsoft.com/office/drawing/2014/main" id="{5D6C79DE-76EE-65CA-4C1E-00CE0C75051E}"/>
                  </a:ext>
                </a:extLst>
              </p:cNvPr>
              <p:cNvSpPr txBox="1">
                <a:spLocks noRot="1" noChangeAspect="1" noMove="1" noResize="1" noEditPoints="1" noAdjustHandles="1" noChangeArrowheads="1" noChangeShapeType="1" noTextEdit="1"/>
              </p:cNvSpPr>
              <p:nvPr/>
            </p:nvSpPr>
            <p:spPr>
              <a:xfrm>
                <a:off x="4572000" y="1607594"/>
                <a:ext cx="4150895" cy="2400785"/>
              </a:xfrm>
              <a:prstGeom prst="rect">
                <a:avLst/>
              </a:prstGeom>
              <a:blipFill>
                <a:blip r:embed="rId3"/>
                <a:stretch>
                  <a:fillRect l="-917" t="-1053" b="-25263"/>
                </a:stretch>
              </a:blipFill>
            </p:spPr>
            <p:txBody>
              <a:bodyPr/>
              <a:lstStyle/>
              <a:p>
                <a:r>
                  <a:rPr lang="en-US">
                    <a:noFill/>
                  </a:rPr>
                  <a:t> </a:t>
                </a:r>
              </a:p>
            </p:txBody>
          </p:sp>
        </mc:Fallback>
      </mc:AlternateContent>
    </p:spTree>
    <p:extLst>
      <p:ext uri="{BB962C8B-B14F-4D97-AF65-F5344CB8AC3E}">
        <p14:creationId xmlns:p14="http://schemas.microsoft.com/office/powerpoint/2010/main" val="2510093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FCAC-7526-05EF-13CE-79D6E8AC551D}"/>
              </a:ext>
            </a:extLst>
          </p:cNvPr>
          <p:cNvSpPr>
            <a:spLocks noGrp="1"/>
          </p:cNvSpPr>
          <p:nvPr>
            <p:ph type="title"/>
          </p:nvPr>
        </p:nvSpPr>
        <p:spPr/>
        <p:txBody>
          <a:bodyPr/>
          <a:lstStyle/>
          <a:p>
            <a:r>
              <a:rPr lang="en-US" dirty="0"/>
              <a:t>The Three-Step Process</a:t>
            </a:r>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4904DF6F-EBC1-5B99-7631-886330C023BC}"/>
                  </a:ext>
                </a:extLst>
              </p:cNvPr>
              <p:cNvGraphicFramePr>
                <a:graphicFrameLocks noGrp="1"/>
              </p:cNvGraphicFramePr>
              <p:nvPr>
                <p:extLst>
                  <p:ext uri="{D42A27DB-BD31-4B8C-83A1-F6EECF244321}">
                    <p14:modId xmlns:p14="http://schemas.microsoft.com/office/powerpoint/2010/main" val="2857657529"/>
                  </p:ext>
                </p:extLst>
              </p:nvPr>
            </p:nvGraphicFramePr>
            <p:xfrm>
              <a:off x="628650" y="1553788"/>
              <a:ext cx="2782957" cy="2035923"/>
            </p:xfrm>
            <a:graphic>
              <a:graphicData uri="http://schemas.openxmlformats.org/drawingml/2006/table">
                <a:tbl>
                  <a:tblPr>
                    <a:noFill/>
                    <a:tableStyleId>{5C22544A-7EE6-4342-B048-85BDC9FD1C3A}</a:tableStyleId>
                  </a:tblPr>
                  <a:tblGrid>
                    <a:gridCol w="1030873">
                      <a:extLst>
                        <a:ext uri="{9D8B030D-6E8A-4147-A177-3AD203B41FA5}">
                          <a16:colId xmlns:a16="http://schemas.microsoft.com/office/drawing/2014/main" val="1217146526"/>
                        </a:ext>
                      </a:extLst>
                    </a:gridCol>
                    <a:gridCol w="876042">
                      <a:extLst>
                        <a:ext uri="{9D8B030D-6E8A-4147-A177-3AD203B41FA5}">
                          <a16:colId xmlns:a16="http://schemas.microsoft.com/office/drawing/2014/main" val="1274853357"/>
                        </a:ext>
                      </a:extLst>
                    </a:gridCol>
                    <a:gridCol w="876042">
                      <a:extLst>
                        <a:ext uri="{9D8B030D-6E8A-4147-A177-3AD203B41FA5}">
                          <a16:colId xmlns:a16="http://schemas.microsoft.com/office/drawing/2014/main" val="4150970792"/>
                        </a:ext>
                      </a:extLst>
                    </a:gridCol>
                  </a:tblGrid>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rgbClr val="7030A0">
                            <a:alpha val="29804"/>
                          </a:srgb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B050">
                            <a:alpha val="29804"/>
                          </a:srgbClr>
                        </a:solidFill>
                      </a:tcPr>
                    </a:tc>
                    <a:extLst>
                      <a:ext uri="{0D108BD9-81ED-4DB2-BD59-A6C34878D82A}">
                        <a16:rowId xmlns:a16="http://schemas.microsoft.com/office/drawing/2014/main" val="804091198"/>
                      </a:ext>
                    </a:extLst>
                  </a:tr>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D3BFE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7DA"/>
                        </a:solidFill>
                      </a:tcPr>
                    </a:tc>
                    <a:extLst>
                      <a:ext uri="{0D108BD9-81ED-4DB2-BD59-A6C34878D82A}">
                        <a16:rowId xmlns:a16="http://schemas.microsoft.com/office/drawing/2014/main" val="3051853618"/>
                      </a:ext>
                    </a:extLst>
                  </a:tr>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7CC"/>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73">
                            <a:alpha val="25098"/>
                          </a:srgb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381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70241234"/>
                      </a:ext>
                    </a:extLst>
                  </a:tr>
                </a:tbl>
              </a:graphicData>
            </a:graphic>
          </p:graphicFrame>
        </mc:Choice>
        <mc:Fallback>
          <p:graphicFrame>
            <p:nvGraphicFramePr>
              <p:cNvPr id="3" name="Table 2">
                <a:extLst>
                  <a:ext uri="{FF2B5EF4-FFF2-40B4-BE49-F238E27FC236}">
                    <a16:creationId xmlns:a16="http://schemas.microsoft.com/office/drawing/2014/main" id="{4904DF6F-EBC1-5B99-7631-886330C023BC}"/>
                  </a:ext>
                </a:extLst>
              </p:cNvPr>
              <p:cNvGraphicFramePr>
                <a:graphicFrameLocks noGrp="1"/>
              </p:cNvGraphicFramePr>
              <p:nvPr>
                <p:extLst>
                  <p:ext uri="{D42A27DB-BD31-4B8C-83A1-F6EECF244321}">
                    <p14:modId xmlns:p14="http://schemas.microsoft.com/office/powerpoint/2010/main" val="2857657529"/>
                  </p:ext>
                </p:extLst>
              </p:nvPr>
            </p:nvGraphicFramePr>
            <p:xfrm>
              <a:off x="628650" y="1553788"/>
              <a:ext cx="2782957" cy="2035923"/>
            </p:xfrm>
            <a:graphic>
              <a:graphicData uri="http://schemas.openxmlformats.org/drawingml/2006/table">
                <a:tbl>
                  <a:tblPr>
                    <a:noFill/>
                    <a:tableStyleId>{5C22544A-7EE6-4342-B048-85BDC9FD1C3A}</a:tableStyleId>
                  </a:tblPr>
                  <a:tblGrid>
                    <a:gridCol w="1030873">
                      <a:extLst>
                        <a:ext uri="{9D8B030D-6E8A-4147-A177-3AD203B41FA5}">
                          <a16:colId xmlns:a16="http://schemas.microsoft.com/office/drawing/2014/main" val="1217146526"/>
                        </a:ext>
                      </a:extLst>
                    </a:gridCol>
                    <a:gridCol w="876042">
                      <a:extLst>
                        <a:ext uri="{9D8B030D-6E8A-4147-A177-3AD203B41FA5}">
                          <a16:colId xmlns:a16="http://schemas.microsoft.com/office/drawing/2014/main" val="1274853357"/>
                        </a:ext>
                      </a:extLst>
                    </a:gridCol>
                    <a:gridCol w="876042">
                      <a:extLst>
                        <a:ext uri="{9D8B030D-6E8A-4147-A177-3AD203B41FA5}">
                          <a16:colId xmlns:a16="http://schemas.microsoft.com/office/drawing/2014/main" val="4150970792"/>
                        </a:ext>
                      </a:extLst>
                    </a:gridCol>
                  </a:tblGrid>
                  <a:tr h="678641">
                    <a:tc>
                      <a:txBody>
                        <a:bodyPr/>
                        <a:lstStyle/>
                        <a:p>
                          <a:endParaRPr lang="en-US"/>
                        </a:p>
                      </a:txBody>
                      <a:tcPr>
                        <a:lnL w="127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blipFill>
                          <a:blip r:embed="rId3"/>
                          <a:stretch>
                            <a:fillRect l="-1235" t="-1852" r="-174074" b="-203704"/>
                          </a:stretch>
                        </a:blipFill>
                      </a:tcPr>
                    </a:tc>
                    <a:tc>
                      <a:txBody>
                        <a:bodyPr/>
                        <a:lstStyle/>
                        <a:p>
                          <a:endParaRPr lang="en-US"/>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blipFill>
                          <a:blip r:embed="rId3"/>
                          <a:stretch>
                            <a:fillRect l="-117143" t="-1852" r="-101429" b="-203704"/>
                          </a:stretch>
                        </a:blipFill>
                      </a:tcPr>
                    </a:tc>
                    <a:tc>
                      <a:txBody>
                        <a:bodyPr/>
                        <a:lstStyle/>
                        <a:p>
                          <a:endParaRPr lang="en-US"/>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3"/>
                          <a:stretch>
                            <a:fillRect l="-220290" t="-1852" r="-2899" b="-203704"/>
                          </a:stretch>
                        </a:blipFill>
                      </a:tcPr>
                    </a:tc>
                    <a:extLst>
                      <a:ext uri="{0D108BD9-81ED-4DB2-BD59-A6C34878D82A}">
                        <a16:rowId xmlns:a16="http://schemas.microsoft.com/office/drawing/2014/main" val="804091198"/>
                      </a:ext>
                    </a:extLst>
                  </a:tr>
                  <a:tr h="678641">
                    <a:tc>
                      <a:txBody>
                        <a:bodyPr/>
                        <a:lstStyle/>
                        <a:p>
                          <a:endParaRPr lang="en-US"/>
                        </a:p>
                      </a:txBody>
                      <a:tcPr>
                        <a:lnL w="127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3"/>
                          <a:stretch>
                            <a:fillRect l="-1235" t="-103774" r="-174074" b="-107547"/>
                          </a:stretch>
                        </a:blipFill>
                      </a:tcPr>
                    </a:tc>
                    <a:tc>
                      <a:txBody>
                        <a:bodyPr/>
                        <a:lstStyle/>
                        <a:p>
                          <a:endParaRPr lang="en-US"/>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blipFill>
                          <a:blip r:embed="rId3"/>
                          <a:stretch>
                            <a:fillRect l="-117143" t="-103774" r="-101429" b="-107547"/>
                          </a:stretch>
                        </a:blipFill>
                      </a:tcPr>
                    </a:tc>
                    <a:tc>
                      <a:txBody>
                        <a:bodyPr/>
                        <a:lstStyle/>
                        <a:p>
                          <a:endParaRPr lang="en-US"/>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3"/>
                          <a:stretch>
                            <a:fillRect l="-220290" t="-103774" r="-2899" b="-107547"/>
                          </a:stretch>
                        </a:blipFill>
                      </a:tcPr>
                    </a:tc>
                    <a:extLst>
                      <a:ext uri="{0D108BD9-81ED-4DB2-BD59-A6C34878D82A}">
                        <a16:rowId xmlns:a16="http://schemas.microsoft.com/office/drawing/2014/main" val="3051853618"/>
                      </a:ext>
                    </a:extLst>
                  </a:tr>
                  <a:tr h="678641">
                    <a:tc>
                      <a:txBody>
                        <a:bodyPr/>
                        <a:lstStyle/>
                        <a:p>
                          <a:endParaRPr lang="en-US"/>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35" t="-200000" r="-174074" b="-5556"/>
                          </a:stretch>
                        </a:blip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7143" t="-200000" r="-101429" b="-5556"/>
                          </a:stretch>
                        </a:blipFill>
                      </a:tcPr>
                    </a:tc>
                    <a:tc>
                      <a:txBody>
                        <a:bodyPr/>
                        <a:lstStyle/>
                        <a:p>
                          <a:endParaRPr lang="en-US"/>
                        </a:p>
                      </a:txBody>
                      <a:tcPr>
                        <a:lnL w="381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0290" t="-200000" r="-2899" b="-5556"/>
                          </a:stretch>
                        </a:blipFill>
                      </a:tcPr>
                    </a:tc>
                    <a:extLst>
                      <a:ext uri="{0D108BD9-81ED-4DB2-BD59-A6C34878D82A}">
                        <a16:rowId xmlns:a16="http://schemas.microsoft.com/office/drawing/2014/main" val="2670241234"/>
                      </a:ext>
                    </a:extLst>
                  </a:tr>
                </a:tbl>
              </a:graphicData>
            </a:graphic>
          </p:graphicFrame>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68222ED-7DA1-2ADD-3755-E900A187BCB2}"/>
                  </a:ext>
                </a:extLst>
              </p:cNvPr>
              <p:cNvSpPr txBox="1"/>
              <p:nvPr/>
            </p:nvSpPr>
            <p:spPr>
              <a:xfrm>
                <a:off x="4039326" y="1553788"/>
                <a:ext cx="4476024" cy="2862322"/>
              </a:xfrm>
              <a:prstGeom prst="rect">
                <a:avLst/>
              </a:prstGeom>
              <a:noFill/>
            </p:spPr>
            <p:txBody>
              <a:bodyPr wrap="square">
                <a:spAutoFit/>
              </a:bodyPr>
              <a:lstStyle/>
              <a:p>
                <a:pPr marL="285750" indent="-285750">
                  <a:buFont typeface="Arial" panose="020B0604020202020204" pitchFamily="34" charset="0"/>
                  <a:buChar char="•"/>
                </a:pPr>
                <a:r>
                  <a:rPr lang="en-US" dirty="0"/>
                  <a:t>One subgroup</a:t>
                </a:r>
              </a:p>
              <a:p>
                <a:pPr marL="742950" lvl="1" indent="-285750">
                  <a:buFont typeface="Arial" panose="020B0604020202020204" pitchFamily="34" charset="0"/>
                  <a:buChar char="•"/>
                </a:pPr>
                <a14:m>
                  <m:oMath xmlns:m="http://schemas.openxmlformats.org/officeDocument/2006/math">
                    <m:sSub>
                      <m:sSubPr>
                        <m:ctrlPr>
                          <a:rPr lang="en-US" i="1" smtClean="0">
                            <a:solidFill>
                              <a:srgbClr val="B898D0"/>
                            </a:solidFill>
                            <a:latin typeface="Cambria Math" panose="02040503050406030204" pitchFamily="18" charset="0"/>
                          </a:rPr>
                        </m:ctrlPr>
                      </m:sSubPr>
                      <m:e>
                        <m:r>
                          <a:rPr lang="en-US" b="0" i="1" smtClean="0">
                            <a:solidFill>
                              <a:srgbClr val="B898D0"/>
                            </a:solidFill>
                            <a:latin typeface="Cambria Math" panose="02040503050406030204" pitchFamily="18" charset="0"/>
                          </a:rPr>
                          <m:t>𝑊</m:t>
                        </m:r>
                        <m:r>
                          <a:rPr lang="en-US" b="0" i="1" smtClean="0">
                            <a:solidFill>
                              <a:srgbClr val="B898D0"/>
                            </a:solidFill>
                            <a:latin typeface="Cambria Math" panose="02040503050406030204" pitchFamily="18" charset="0"/>
                          </a:rPr>
                          <m:t>′</m:t>
                        </m:r>
                      </m:e>
                      <m:sub>
                        <m:r>
                          <a:rPr lang="en-US" b="0" i="1" smtClean="0">
                            <a:solidFill>
                              <a:srgbClr val="B898D0"/>
                            </a:solidFill>
                            <a:latin typeface="Cambria Math" panose="02040503050406030204" pitchFamily="18" charset="0"/>
                          </a:rPr>
                          <m:t>1−3</m:t>
                        </m:r>
                      </m:sub>
                    </m:sSub>
                  </m:oMath>
                </a14:m>
                <a:endParaRPr lang="en-US" dirty="0"/>
              </a:p>
              <a:p>
                <a:pPr marL="742950" lvl="1" indent="-285750">
                  <a:buFont typeface="Arial" panose="020B0604020202020204" pitchFamily="34" charset="0"/>
                  <a:buChar char="•"/>
                </a:pPr>
                <a14:m>
                  <m:oMath xmlns:m="http://schemas.openxmlformats.org/officeDocument/2006/math">
                    <m:sSub>
                      <m:sSubPr>
                        <m:ctrlPr>
                          <a:rPr lang="en-US" i="1" smtClean="0">
                            <a:solidFill>
                              <a:srgbClr val="FF0073"/>
                            </a:solidFill>
                            <a:latin typeface="Cambria Math" panose="02040503050406030204" pitchFamily="18" charset="0"/>
                          </a:rPr>
                        </m:ctrlPr>
                      </m:sSubPr>
                      <m:e>
                        <m:r>
                          <a:rPr lang="en-US" b="0" i="1" smtClean="0">
                            <a:solidFill>
                              <a:srgbClr val="FF0073"/>
                            </a:solidFill>
                            <a:latin typeface="Cambria Math" panose="02040503050406030204" pitchFamily="18" charset="0"/>
                          </a:rPr>
                          <m:t>𝑊</m:t>
                        </m:r>
                        <m:r>
                          <a:rPr lang="en-US" b="0" i="1" smtClean="0">
                            <a:solidFill>
                              <a:srgbClr val="FF0073"/>
                            </a:solidFill>
                            <a:latin typeface="Cambria Math" panose="02040503050406030204" pitchFamily="18" charset="0"/>
                          </a:rPr>
                          <m:t>′</m:t>
                        </m:r>
                      </m:e>
                      <m:sub>
                        <m:r>
                          <a:rPr lang="en-US" b="0" i="1" smtClean="0">
                            <a:solidFill>
                              <a:srgbClr val="FF0073"/>
                            </a:solidFill>
                            <a:latin typeface="Cambria Math" panose="02040503050406030204" pitchFamily="18" charset="0"/>
                          </a:rPr>
                          <m:t>4−6</m:t>
                        </m:r>
                      </m:sub>
                    </m:sSub>
                  </m:oMath>
                </a14:m>
                <a:endParaRPr lang="en-US" dirty="0"/>
              </a:p>
              <a:p>
                <a:pPr marL="742950" lvl="1" indent="-285750">
                  <a:buFont typeface="Arial" panose="020B0604020202020204" pitchFamily="34" charset="0"/>
                  <a:buChar char="•"/>
                </a:pPr>
                <a14:m>
                  <m:oMath xmlns:m="http://schemas.openxmlformats.org/officeDocument/2006/math">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𝑊</m:t>
                        </m:r>
                        <m:r>
                          <a:rPr lang="en-US" b="0" i="1" smtClean="0">
                            <a:solidFill>
                              <a:srgbClr val="00B050"/>
                            </a:solidFill>
                            <a:latin typeface="Cambria Math" panose="02040503050406030204" pitchFamily="18" charset="0"/>
                          </a:rPr>
                          <m:t>′</m:t>
                        </m:r>
                      </m:e>
                      <m:sub>
                        <m:r>
                          <a:rPr lang="en-US" b="0" i="1" smtClean="0">
                            <a:solidFill>
                              <a:srgbClr val="00B050"/>
                            </a:solidFill>
                            <a:latin typeface="Cambria Math" panose="02040503050406030204" pitchFamily="18" charset="0"/>
                          </a:rPr>
                          <m:t>7−9</m:t>
                        </m:r>
                      </m:sub>
                    </m:sSub>
                  </m:oMath>
                </a14:m>
                <a:endParaRPr lang="en-US" dirty="0">
                  <a:solidFill>
                    <a:srgbClr val="00B050"/>
                  </a:solidFill>
                </a:endParaRPr>
              </a:p>
              <a:p>
                <a:pPr marL="285750" indent="-285750">
                  <a:buFont typeface="Arial" panose="020B0604020202020204" pitchFamily="34" charset="0"/>
                  <a:buChar char="•"/>
                </a:pPr>
                <a:r>
                  <a:rPr lang="en-US" dirty="0">
                    <a:solidFill>
                      <a:schemeClr val="tx1"/>
                    </a:solidFill>
                  </a:rPr>
                  <a:t>Now </a:t>
                </a:r>
                <a14:m>
                  <m:oMath xmlns:m="http://schemas.openxmlformats.org/officeDocument/2006/math">
                    <m:r>
                      <a:rPr lang="en-US" b="0" i="1" smtClean="0">
                        <a:solidFill>
                          <a:schemeClr val="tx1"/>
                        </a:solidFill>
                        <a:latin typeface="Cambria Math" panose="02040503050406030204" pitchFamily="18" charset="0"/>
                      </a:rPr>
                      <m:t>𝑊</m:t>
                    </m:r>
                    <m:r>
                      <a:rPr lang="en-US" b="0" i="1" smtClean="0">
                        <a:solidFill>
                          <a:schemeClr val="tx1"/>
                        </a:solidFill>
                        <a:latin typeface="Cambria Math" panose="02040503050406030204" pitchFamily="18" charset="0"/>
                      </a:rPr>
                      <m:t>”</m:t>
                    </m:r>
                  </m:oMath>
                </a14:m>
                <a:r>
                  <a:rPr lang="en-US" dirty="0">
                    <a:solidFill>
                      <a:schemeClr val="tx1"/>
                    </a:solidFill>
                  </a:rPr>
                  <a:t>, just one additional measurement! </a:t>
                </a:r>
                <a:endParaRPr lang="en-US" b="0" dirty="0">
                  <a:solidFill>
                    <a:schemeClr val="tx1"/>
                  </a:solidFill>
                </a:endParaRPr>
              </a:p>
              <a:p>
                <a:pPr marL="742950" lvl="1" indent="-285750">
                  <a:buFont typeface="Arial" panose="020B0604020202020204" pitchFamily="34" charset="0"/>
                  <a:buChar char="•"/>
                </a:pPr>
                <a14:m>
                  <m:oMath xmlns:m="http://schemas.openxmlformats.org/officeDocument/2006/math">
                    <m:sSub>
                      <m:sSubPr>
                        <m:ctrlPr>
                          <a:rPr lang="en-US" i="1" smtClean="0">
                            <a:solidFill>
                              <a:srgbClr val="00B050"/>
                            </a:solidFill>
                            <a:latin typeface="Cambria Math" panose="02040503050406030204" pitchFamily="18" charset="0"/>
                          </a:rPr>
                        </m:ctrlPr>
                      </m:sSubPr>
                      <m:e>
                        <m:sSub>
                          <m:sSubPr>
                            <m:ctrlPr>
                              <a:rPr lang="en-US" i="1">
                                <a:solidFill>
                                  <a:srgbClr val="FF0073"/>
                                </a:solidFill>
                                <a:latin typeface="Cambria Math" panose="02040503050406030204" pitchFamily="18" charset="0"/>
                              </a:rPr>
                            </m:ctrlPr>
                          </m:sSubPr>
                          <m:e>
                            <m:r>
                              <a:rPr lang="en-US" i="1">
                                <a:solidFill>
                                  <a:srgbClr val="FF0073"/>
                                </a:solidFill>
                                <a:latin typeface="Cambria Math" panose="02040503050406030204" pitchFamily="18" charset="0"/>
                              </a:rPr>
                              <m:t>𝑊</m:t>
                            </m:r>
                            <m:r>
                              <a:rPr lang="en-US" i="1">
                                <a:solidFill>
                                  <a:srgbClr val="FF0073"/>
                                </a:solidFill>
                                <a:latin typeface="Cambria Math" panose="02040503050406030204" pitchFamily="18" charset="0"/>
                              </a:rPr>
                              <m:t>′</m:t>
                            </m:r>
                          </m:e>
                          <m:sub>
                            <m:r>
                              <a:rPr lang="en-US" i="1">
                                <a:solidFill>
                                  <a:srgbClr val="FF0073"/>
                                </a:solidFill>
                                <a:latin typeface="Cambria Math" panose="02040503050406030204" pitchFamily="18" charset="0"/>
                              </a:rPr>
                              <m:t>4−6</m:t>
                            </m:r>
                          </m:sub>
                        </m:sSub>
                        <m:r>
                          <a:rPr lang="en-US" b="0" i="1" smtClean="0">
                            <a:solidFill>
                              <a:schemeClr val="tx1"/>
                            </a:solidFill>
                            <a:latin typeface="Cambria Math" panose="02040503050406030204" pitchFamily="18" charset="0"/>
                          </a:rPr>
                          <m:t>+</m:t>
                        </m:r>
                        <m:r>
                          <a:rPr lang="en-US" b="0" i="1" smtClean="0">
                            <a:solidFill>
                              <a:srgbClr val="FF0073"/>
                            </a:solidFill>
                            <a:latin typeface="Cambria Math" panose="02040503050406030204" pitchFamily="18" charset="0"/>
                          </a:rPr>
                          <m:t> </m:t>
                        </m:r>
                        <m:r>
                          <a:rPr lang="en-US" b="0" i="1" smtClean="0">
                            <a:solidFill>
                              <a:srgbClr val="00B050"/>
                            </a:solidFill>
                            <a:latin typeface="Cambria Math" panose="02040503050406030204" pitchFamily="18" charset="0"/>
                          </a:rPr>
                          <m:t>𝑊</m:t>
                        </m:r>
                        <m:r>
                          <a:rPr lang="en-US" b="0" i="1" smtClean="0">
                            <a:solidFill>
                              <a:srgbClr val="00B050"/>
                            </a:solidFill>
                            <a:latin typeface="Cambria Math" panose="02040503050406030204" pitchFamily="18" charset="0"/>
                          </a:rPr>
                          <m:t>”</m:t>
                        </m:r>
                      </m:e>
                      <m:sub>
                        <m:r>
                          <a:rPr lang="en-US" b="0" i="1" smtClean="0">
                            <a:solidFill>
                              <a:srgbClr val="00B050"/>
                            </a:solidFill>
                            <a:latin typeface="Cambria Math" panose="02040503050406030204" pitchFamily="18" charset="0"/>
                          </a:rPr>
                          <m:t>10−12</m:t>
                        </m:r>
                      </m:sub>
                    </m:sSub>
                  </m:oMath>
                </a14:m>
                <a:endParaRPr lang="en-US" dirty="0"/>
              </a:p>
              <a:p>
                <a:pPr marL="742950" lvl="1" indent="-285750">
                  <a:buFont typeface="Arial" panose="020B0604020202020204" pitchFamily="34" charset="0"/>
                  <a:buChar char="•"/>
                </a:pPr>
                <a:r>
                  <a:rPr lang="en-US" dirty="0"/>
                  <a:t>One extra measurement, or 3 measurements together, may be useful</a:t>
                </a:r>
              </a:p>
            </p:txBody>
          </p:sp>
        </mc:Choice>
        <mc:Fallback>
          <p:sp>
            <p:nvSpPr>
              <p:cNvPr id="5" name="TextBox 4">
                <a:extLst>
                  <a:ext uri="{FF2B5EF4-FFF2-40B4-BE49-F238E27FC236}">
                    <a16:creationId xmlns:a16="http://schemas.microsoft.com/office/drawing/2014/main" id="{F68222ED-7DA1-2ADD-3755-E900A187BCB2}"/>
                  </a:ext>
                </a:extLst>
              </p:cNvPr>
              <p:cNvSpPr txBox="1">
                <a:spLocks noRot="1" noChangeAspect="1" noMove="1" noResize="1" noEditPoints="1" noAdjustHandles="1" noChangeArrowheads="1" noChangeShapeType="1" noTextEdit="1"/>
              </p:cNvSpPr>
              <p:nvPr/>
            </p:nvSpPr>
            <p:spPr>
              <a:xfrm>
                <a:off x="4039326" y="1553788"/>
                <a:ext cx="4476024" cy="2862322"/>
              </a:xfrm>
              <a:prstGeom prst="rect">
                <a:avLst/>
              </a:prstGeom>
              <a:blipFill>
                <a:blip r:embed="rId4"/>
                <a:stretch>
                  <a:fillRect l="-1133" t="-885" b="-2655"/>
                </a:stretch>
              </a:blipFill>
            </p:spPr>
            <p:txBody>
              <a:bodyPr/>
              <a:lstStyle/>
              <a:p>
                <a:r>
                  <a:rPr lang="en-US">
                    <a:noFill/>
                  </a:rPr>
                  <a:t> </a:t>
                </a:r>
              </a:p>
            </p:txBody>
          </p:sp>
        </mc:Fallback>
      </mc:AlternateContent>
    </p:spTree>
    <p:extLst>
      <p:ext uri="{BB962C8B-B14F-4D97-AF65-F5344CB8AC3E}">
        <p14:creationId xmlns:p14="http://schemas.microsoft.com/office/powerpoint/2010/main" val="2212567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AFB3-88E4-B83E-75D6-0127FCC01782}"/>
              </a:ext>
            </a:extLst>
          </p:cNvPr>
          <p:cNvSpPr>
            <a:spLocks noGrp="1"/>
          </p:cNvSpPr>
          <p:nvPr>
            <p:ph type="title"/>
          </p:nvPr>
        </p:nvSpPr>
        <p:spPr>
          <a:xfrm>
            <a:off x="628650" y="395524"/>
            <a:ext cx="7886700" cy="994172"/>
          </a:xfrm>
        </p:spPr>
        <p:txBody>
          <a:bodyPr/>
          <a:lstStyle/>
          <a:p>
            <a:r>
              <a:rPr lang="en-US" dirty="0"/>
              <a:t>The Two-Step Process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839C32C-7C7A-2A45-8B5A-96E5A4FE0A72}"/>
                  </a:ext>
                </a:extLst>
              </p:cNvPr>
              <p:cNvSpPr txBox="1"/>
              <p:nvPr/>
            </p:nvSpPr>
            <p:spPr>
              <a:xfrm>
                <a:off x="3786283" y="1570381"/>
                <a:ext cx="5634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1−6</m:t>
                          </m:r>
                        </m:sub>
                      </m:sSub>
                    </m:oMath>
                  </m:oMathPara>
                </a14:m>
                <a:endParaRPr lang="en-US" dirty="0"/>
              </a:p>
            </p:txBody>
          </p:sp>
        </mc:Choice>
        <mc:Fallback xmlns="">
          <p:sp>
            <p:nvSpPr>
              <p:cNvPr id="3" name="TextBox 2">
                <a:extLst>
                  <a:ext uri="{FF2B5EF4-FFF2-40B4-BE49-F238E27FC236}">
                    <a16:creationId xmlns:a16="http://schemas.microsoft.com/office/drawing/2014/main" id="{1839C32C-7C7A-2A45-8B5A-96E5A4FE0A72}"/>
                  </a:ext>
                </a:extLst>
              </p:cNvPr>
              <p:cNvSpPr txBox="1">
                <a:spLocks noRot="1" noChangeAspect="1" noMove="1" noResize="1" noEditPoints="1" noAdjustHandles="1" noChangeArrowheads="1" noChangeShapeType="1" noTextEdit="1"/>
              </p:cNvSpPr>
              <p:nvPr/>
            </p:nvSpPr>
            <p:spPr>
              <a:xfrm>
                <a:off x="3786283" y="1570381"/>
                <a:ext cx="563488" cy="276999"/>
              </a:xfrm>
              <a:prstGeom prst="rect">
                <a:avLst/>
              </a:prstGeom>
              <a:blipFill>
                <a:blip r:embed="rId3"/>
                <a:stretch>
                  <a:fillRect l="-8889" r="-2222"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3E46C56-2960-1343-414D-6B0379A1C6BB}"/>
                  </a:ext>
                </a:extLst>
              </p:cNvPr>
              <p:cNvSpPr txBox="1"/>
              <p:nvPr/>
            </p:nvSpPr>
            <p:spPr>
              <a:xfrm>
                <a:off x="3741302" y="3157621"/>
                <a:ext cx="658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6</m:t>
                          </m:r>
                        </m:sub>
                      </m:sSub>
                    </m:oMath>
                  </m:oMathPara>
                </a14:m>
                <a:endParaRPr lang="en-US" dirty="0"/>
              </a:p>
            </p:txBody>
          </p:sp>
        </mc:Choice>
        <mc:Fallback>
          <p:sp>
            <p:nvSpPr>
              <p:cNvPr id="4" name="TextBox 3">
                <a:extLst>
                  <a:ext uri="{FF2B5EF4-FFF2-40B4-BE49-F238E27FC236}">
                    <a16:creationId xmlns:a16="http://schemas.microsoft.com/office/drawing/2014/main" id="{03E46C56-2960-1343-414D-6B0379A1C6BB}"/>
                  </a:ext>
                </a:extLst>
              </p:cNvPr>
              <p:cNvSpPr txBox="1">
                <a:spLocks noRot="1" noChangeAspect="1" noMove="1" noResize="1" noEditPoints="1" noAdjustHandles="1" noChangeArrowheads="1" noChangeShapeType="1" noTextEdit="1"/>
              </p:cNvSpPr>
              <p:nvPr/>
            </p:nvSpPr>
            <p:spPr>
              <a:xfrm>
                <a:off x="3741302" y="3157621"/>
                <a:ext cx="658770" cy="276999"/>
              </a:xfrm>
              <a:prstGeom prst="rect">
                <a:avLst/>
              </a:prstGeom>
              <a:blipFill>
                <a:blip r:embed="rId4"/>
                <a:stretch>
                  <a:fillRect l="-9434" t="-4348" r="-188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FA42485-94E9-94FD-67CC-1CFC6FCF11FD}"/>
                  </a:ext>
                </a:extLst>
              </p:cNvPr>
              <p:cNvSpPr txBox="1"/>
              <p:nvPr/>
            </p:nvSpPr>
            <p:spPr>
              <a:xfrm>
                <a:off x="628650" y="1524214"/>
                <a:ext cx="749576" cy="369332"/>
              </a:xfrm>
              <a:prstGeom prst="rect">
                <a:avLst/>
              </a:prstGeom>
              <a:solidFill>
                <a:srgbClr val="FFC7DA"/>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𝑒𝑛𝑡</m:t>
                          </m:r>
                        </m:sub>
                      </m:sSub>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BFA42485-94E9-94FD-67CC-1CFC6FCF11FD}"/>
                  </a:ext>
                </a:extLst>
              </p:cNvPr>
              <p:cNvSpPr txBox="1">
                <a:spLocks noRot="1" noChangeAspect="1" noMove="1" noResize="1" noEditPoints="1" noAdjustHandles="1" noChangeArrowheads="1" noChangeShapeType="1" noTextEdit="1"/>
              </p:cNvSpPr>
              <p:nvPr/>
            </p:nvSpPr>
            <p:spPr>
              <a:xfrm>
                <a:off x="628650" y="1524214"/>
                <a:ext cx="749576" cy="369332"/>
              </a:xfrm>
              <a:prstGeom prst="rect">
                <a:avLst/>
              </a:prstGeom>
              <a:blipFill>
                <a:blip r:embed="rId7"/>
                <a:stretch>
                  <a:fillRect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DB6C2EF-99BD-EE0B-C50B-8E47242B81B1}"/>
                  </a:ext>
                </a:extLst>
              </p:cNvPr>
              <p:cNvSpPr txBox="1"/>
              <p:nvPr/>
            </p:nvSpPr>
            <p:spPr>
              <a:xfrm>
                <a:off x="5131378" y="1293382"/>
                <a:ext cx="877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&lt;0</m:t>
                          </m:r>
                        </m:e>
                      </m:d>
                    </m:oMath>
                  </m:oMathPara>
                </a14:m>
                <a:endParaRPr lang="en-US" dirty="0"/>
              </a:p>
            </p:txBody>
          </p:sp>
        </mc:Choice>
        <mc:Fallback xmlns="">
          <p:sp>
            <p:nvSpPr>
              <p:cNvPr id="11" name="TextBox 10">
                <a:extLst>
                  <a:ext uri="{FF2B5EF4-FFF2-40B4-BE49-F238E27FC236}">
                    <a16:creationId xmlns:a16="http://schemas.microsoft.com/office/drawing/2014/main" id="{EDB6C2EF-99BD-EE0B-C50B-8E47242B81B1}"/>
                  </a:ext>
                </a:extLst>
              </p:cNvPr>
              <p:cNvSpPr txBox="1">
                <a:spLocks noRot="1" noChangeAspect="1" noMove="1" noResize="1" noEditPoints="1" noAdjustHandles="1" noChangeArrowheads="1" noChangeShapeType="1" noTextEdit="1"/>
              </p:cNvSpPr>
              <p:nvPr/>
            </p:nvSpPr>
            <p:spPr>
              <a:xfrm>
                <a:off x="5131378" y="1293382"/>
                <a:ext cx="877100" cy="276999"/>
              </a:xfrm>
              <a:prstGeom prst="rect">
                <a:avLst/>
              </a:prstGeom>
              <a:blipFill>
                <a:blip r:embed="rId8"/>
                <a:stretch>
                  <a:fillRect l="-42857" t="-160870" r="-5714" b="-23478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12AD4BE-5A5C-735A-3EE7-64B0B5DC5A29}"/>
              </a:ext>
            </a:extLst>
          </p:cNvPr>
          <p:cNvSpPr txBox="1"/>
          <p:nvPr/>
        </p:nvSpPr>
        <p:spPr>
          <a:xfrm>
            <a:off x="6790086" y="1524214"/>
            <a:ext cx="1187723" cy="369332"/>
          </a:xfrm>
          <a:prstGeom prst="rect">
            <a:avLst/>
          </a:prstGeom>
          <a:noFill/>
        </p:spPr>
        <p:txBody>
          <a:bodyPr wrap="square" rtlCol="0">
            <a:spAutoFit/>
          </a:bodyPr>
          <a:lstStyle/>
          <a:p>
            <a:r>
              <a:rPr lang="en-US" dirty="0"/>
              <a:t>Entangled!</a:t>
            </a:r>
          </a:p>
        </p:txBody>
      </p:sp>
      <p:sp>
        <p:nvSpPr>
          <p:cNvPr id="13" name="Right Arrow 12">
            <a:extLst>
              <a:ext uri="{FF2B5EF4-FFF2-40B4-BE49-F238E27FC236}">
                <a16:creationId xmlns:a16="http://schemas.microsoft.com/office/drawing/2014/main" id="{40284384-F4E0-ADF5-2986-845FBC09D187}"/>
              </a:ext>
            </a:extLst>
          </p:cNvPr>
          <p:cNvSpPr/>
          <p:nvPr/>
        </p:nvSpPr>
        <p:spPr>
          <a:xfrm>
            <a:off x="4572000" y="1569516"/>
            <a:ext cx="2061711" cy="324030"/>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15A18EA5-A78F-4DF1-0A82-23969E2822EC}"/>
              </a:ext>
            </a:extLst>
          </p:cNvPr>
          <p:cNvSpPr/>
          <p:nvPr/>
        </p:nvSpPr>
        <p:spPr>
          <a:xfrm rot="1408290">
            <a:off x="3359162" y="1859614"/>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3299AF9-99E2-6972-1023-472AA96C52BB}"/>
                  </a:ext>
                </a:extLst>
              </p:cNvPr>
              <p:cNvSpPr txBox="1"/>
              <p:nvPr/>
            </p:nvSpPr>
            <p:spPr>
              <a:xfrm>
                <a:off x="2251962" y="2217847"/>
                <a:ext cx="877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e>
                      </m:d>
                    </m:oMath>
                  </m:oMathPara>
                </a14:m>
                <a:endParaRPr lang="en-US" dirty="0"/>
              </a:p>
            </p:txBody>
          </p:sp>
        </mc:Choice>
        <mc:Fallback>
          <p:sp>
            <p:nvSpPr>
              <p:cNvPr id="20" name="TextBox 19">
                <a:extLst>
                  <a:ext uri="{FF2B5EF4-FFF2-40B4-BE49-F238E27FC236}">
                    <a16:creationId xmlns:a16="http://schemas.microsoft.com/office/drawing/2014/main" id="{03299AF9-99E2-6972-1023-472AA96C52BB}"/>
                  </a:ext>
                </a:extLst>
              </p:cNvPr>
              <p:cNvSpPr txBox="1">
                <a:spLocks noRot="1" noChangeAspect="1" noMove="1" noResize="1" noEditPoints="1" noAdjustHandles="1" noChangeArrowheads="1" noChangeShapeType="1" noTextEdit="1"/>
              </p:cNvSpPr>
              <p:nvPr/>
            </p:nvSpPr>
            <p:spPr>
              <a:xfrm>
                <a:off x="2251962" y="2217847"/>
                <a:ext cx="877100" cy="276999"/>
              </a:xfrm>
              <a:prstGeom prst="rect">
                <a:avLst/>
              </a:prstGeom>
              <a:blipFill>
                <a:blip r:embed="rId9"/>
                <a:stretch>
                  <a:fillRect l="-42857" t="-160870" r="-5714" b="-234783"/>
                </a:stretch>
              </a:blipFill>
            </p:spPr>
            <p:txBody>
              <a:bodyPr/>
              <a:lstStyle/>
              <a:p>
                <a:r>
                  <a:rPr lang="en-US">
                    <a:noFill/>
                  </a:rPr>
                  <a:t> </a:t>
                </a:r>
              </a:p>
            </p:txBody>
          </p:sp>
        </mc:Fallback>
      </mc:AlternateContent>
      <p:sp>
        <p:nvSpPr>
          <p:cNvPr id="5" name="Down Arrow 4">
            <a:extLst>
              <a:ext uri="{FF2B5EF4-FFF2-40B4-BE49-F238E27FC236}">
                <a16:creationId xmlns:a16="http://schemas.microsoft.com/office/drawing/2014/main" id="{1154E80B-55F0-90BC-BA65-E3FD8332F1FF}"/>
              </a:ext>
            </a:extLst>
          </p:cNvPr>
          <p:cNvSpPr/>
          <p:nvPr/>
        </p:nvSpPr>
        <p:spPr>
          <a:xfrm>
            <a:off x="3875739" y="1951470"/>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3DECA2E-4C9E-7E27-3349-E80853B1797D}"/>
                  </a:ext>
                </a:extLst>
              </p:cNvPr>
              <p:cNvSpPr txBox="1"/>
              <p:nvPr/>
            </p:nvSpPr>
            <p:spPr>
              <a:xfrm>
                <a:off x="2880926" y="3132811"/>
                <a:ext cx="6534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1−</m:t>
                          </m:r>
                          <m:r>
                            <a:rPr lang="en-US" b="0" i="1" smtClean="0">
                              <a:latin typeface="Cambria Math" panose="02040503050406030204" pitchFamily="18" charset="0"/>
                            </a:rPr>
                            <m:t>3</m:t>
                          </m:r>
                        </m:sub>
                      </m:sSub>
                    </m:oMath>
                  </m:oMathPara>
                </a14:m>
                <a:endParaRPr lang="en-US" dirty="0"/>
              </a:p>
            </p:txBody>
          </p:sp>
        </mc:Choice>
        <mc:Fallback>
          <p:sp>
            <p:nvSpPr>
              <p:cNvPr id="7" name="TextBox 6">
                <a:extLst>
                  <a:ext uri="{FF2B5EF4-FFF2-40B4-BE49-F238E27FC236}">
                    <a16:creationId xmlns:a16="http://schemas.microsoft.com/office/drawing/2014/main" id="{73DECA2E-4C9E-7E27-3349-E80853B1797D}"/>
                  </a:ext>
                </a:extLst>
              </p:cNvPr>
              <p:cNvSpPr txBox="1">
                <a:spLocks noRot="1" noChangeAspect="1" noMove="1" noResize="1" noEditPoints="1" noAdjustHandles="1" noChangeArrowheads="1" noChangeShapeType="1" noTextEdit="1"/>
              </p:cNvSpPr>
              <p:nvPr/>
            </p:nvSpPr>
            <p:spPr>
              <a:xfrm>
                <a:off x="2880926" y="3132811"/>
                <a:ext cx="653449" cy="276999"/>
              </a:xfrm>
              <a:prstGeom prst="rect">
                <a:avLst/>
              </a:prstGeom>
              <a:blipFill>
                <a:blip r:embed="rId10"/>
                <a:stretch>
                  <a:fillRect l="-11538" t="-4348" r="-1923"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5DE2C79-C9F5-9C8A-DFEB-19F1D03FC674}"/>
                  </a:ext>
                </a:extLst>
              </p:cNvPr>
              <p:cNvSpPr txBox="1"/>
              <p:nvPr/>
            </p:nvSpPr>
            <p:spPr>
              <a:xfrm>
                <a:off x="4601678" y="3157620"/>
                <a:ext cx="653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9</m:t>
                          </m:r>
                        </m:sub>
                      </m:sSub>
                    </m:oMath>
                  </m:oMathPara>
                </a14:m>
                <a:endParaRPr lang="en-US" dirty="0"/>
              </a:p>
            </p:txBody>
          </p:sp>
        </mc:Choice>
        <mc:Fallback>
          <p:sp>
            <p:nvSpPr>
              <p:cNvPr id="9" name="TextBox 8">
                <a:extLst>
                  <a:ext uri="{FF2B5EF4-FFF2-40B4-BE49-F238E27FC236}">
                    <a16:creationId xmlns:a16="http://schemas.microsoft.com/office/drawing/2014/main" id="{C5DE2C79-C9F5-9C8A-DFEB-19F1D03FC674}"/>
                  </a:ext>
                </a:extLst>
              </p:cNvPr>
              <p:cNvSpPr txBox="1">
                <a:spLocks noRot="1" noChangeAspect="1" noMove="1" noResize="1" noEditPoints="1" noAdjustHandles="1" noChangeArrowheads="1" noChangeShapeType="1" noTextEdit="1"/>
              </p:cNvSpPr>
              <p:nvPr/>
            </p:nvSpPr>
            <p:spPr>
              <a:xfrm>
                <a:off x="4601678" y="3157620"/>
                <a:ext cx="653962" cy="276999"/>
              </a:xfrm>
              <a:prstGeom prst="rect">
                <a:avLst/>
              </a:prstGeom>
              <a:blipFill>
                <a:blip r:embed="rId11"/>
                <a:stretch>
                  <a:fillRect l="-9615" t="-4348" r="-1923" b="-13043"/>
                </a:stretch>
              </a:blipFill>
            </p:spPr>
            <p:txBody>
              <a:bodyPr/>
              <a:lstStyle/>
              <a:p>
                <a:r>
                  <a:rPr lang="en-US">
                    <a:noFill/>
                  </a:rPr>
                  <a:t> </a:t>
                </a:r>
              </a:p>
            </p:txBody>
          </p:sp>
        </mc:Fallback>
      </mc:AlternateContent>
      <p:sp>
        <p:nvSpPr>
          <p:cNvPr id="10" name="Down Arrow 9">
            <a:extLst>
              <a:ext uri="{FF2B5EF4-FFF2-40B4-BE49-F238E27FC236}">
                <a16:creationId xmlns:a16="http://schemas.microsoft.com/office/drawing/2014/main" id="{789FC80E-BD8A-4701-5FE6-1AE8EA7DF756}"/>
              </a:ext>
            </a:extLst>
          </p:cNvPr>
          <p:cNvSpPr/>
          <p:nvPr/>
        </p:nvSpPr>
        <p:spPr>
          <a:xfrm rot="20427779">
            <a:off x="4351055" y="1874567"/>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E59491DB-B57E-DBC7-8906-11B9B65F31C6}"/>
              </a:ext>
            </a:extLst>
          </p:cNvPr>
          <p:cNvSpPr/>
          <p:nvPr/>
        </p:nvSpPr>
        <p:spPr>
          <a:xfrm>
            <a:off x="5457246" y="3091737"/>
            <a:ext cx="2061711" cy="324030"/>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9A804DC-26A9-980A-F4C7-E1AA6D7A2545}"/>
                  </a:ext>
                </a:extLst>
              </p:cNvPr>
              <p:cNvSpPr txBox="1"/>
              <p:nvPr/>
            </p:nvSpPr>
            <p:spPr>
              <a:xfrm>
                <a:off x="6016624" y="2838254"/>
                <a:ext cx="9273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r>
                                <a:rPr lang="en-US" b="0" i="1" smtClean="0">
                                  <a:latin typeface="Cambria Math" panose="02040503050406030204" pitchFamily="18" charset="0"/>
                                </a:rPr>
                                <m:t>′</m:t>
                              </m:r>
                            </m:e>
                          </m:d>
                          <m:r>
                            <a:rPr lang="en-US" b="0" i="1" smtClean="0">
                              <a:latin typeface="Cambria Math" panose="02040503050406030204" pitchFamily="18" charset="0"/>
                            </a:rPr>
                            <m:t>&lt;0</m:t>
                          </m:r>
                        </m:e>
                      </m:d>
                    </m:oMath>
                  </m:oMathPara>
                </a14:m>
                <a:endParaRPr lang="en-US" dirty="0"/>
              </a:p>
            </p:txBody>
          </p:sp>
        </mc:Choice>
        <mc:Fallback>
          <p:sp>
            <p:nvSpPr>
              <p:cNvPr id="15" name="TextBox 14">
                <a:extLst>
                  <a:ext uri="{FF2B5EF4-FFF2-40B4-BE49-F238E27FC236}">
                    <a16:creationId xmlns:a16="http://schemas.microsoft.com/office/drawing/2014/main" id="{59A804DC-26A9-980A-F4C7-E1AA6D7A2545}"/>
                  </a:ext>
                </a:extLst>
              </p:cNvPr>
              <p:cNvSpPr txBox="1">
                <a:spLocks noRot="1" noChangeAspect="1" noMove="1" noResize="1" noEditPoints="1" noAdjustHandles="1" noChangeArrowheads="1" noChangeShapeType="1" noTextEdit="1"/>
              </p:cNvSpPr>
              <p:nvPr/>
            </p:nvSpPr>
            <p:spPr>
              <a:xfrm>
                <a:off x="6016624" y="2838254"/>
                <a:ext cx="927369" cy="276999"/>
              </a:xfrm>
              <a:prstGeom prst="rect">
                <a:avLst/>
              </a:prstGeom>
              <a:blipFill>
                <a:blip r:embed="rId12"/>
                <a:stretch>
                  <a:fillRect l="-39189" t="-160870" r="-5405" b="-234783"/>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29948A95-BF07-5E07-CA14-929057B24D88}"/>
              </a:ext>
            </a:extLst>
          </p:cNvPr>
          <p:cNvSpPr txBox="1"/>
          <p:nvPr/>
        </p:nvSpPr>
        <p:spPr>
          <a:xfrm>
            <a:off x="7701016" y="3069086"/>
            <a:ext cx="1187723" cy="369332"/>
          </a:xfrm>
          <a:prstGeom prst="rect">
            <a:avLst/>
          </a:prstGeom>
          <a:noFill/>
        </p:spPr>
        <p:txBody>
          <a:bodyPr wrap="square" rtlCol="0">
            <a:spAutoFit/>
          </a:bodyPr>
          <a:lstStyle/>
          <a:p>
            <a:r>
              <a:rPr lang="en-US" dirty="0"/>
              <a:t>Entangled!</a:t>
            </a:r>
          </a:p>
        </p:txBody>
      </p:sp>
      <p:sp>
        <p:nvSpPr>
          <p:cNvPr id="18" name="Down Arrow 17">
            <a:extLst>
              <a:ext uri="{FF2B5EF4-FFF2-40B4-BE49-F238E27FC236}">
                <a16:creationId xmlns:a16="http://schemas.microsoft.com/office/drawing/2014/main" id="{8D620BCF-5397-8303-C026-F2A64D1DFC92}"/>
              </a:ext>
            </a:extLst>
          </p:cNvPr>
          <p:cNvSpPr/>
          <p:nvPr/>
        </p:nvSpPr>
        <p:spPr>
          <a:xfrm>
            <a:off x="3875739" y="3487443"/>
            <a:ext cx="409783" cy="1240559"/>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4994FCF-DC79-B447-B7E4-C503D50ABD8C}"/>
              </a:ext>
            </a:extLst>
          </p:cNvPr>
          <p:cNvSpPr txBox="1"/>
          <p:nvPr/>
        </p:nvSpPr>
        <p:spPr>
          <a:xfrm>
            <a:off x="3245254" y="4774168"/>
            <a:ext cx="1659619" cy="369332"/>
          </a:xfrm>
          <a:prstGeom prst="rect">
            <a:avLst/>
          </a:prstGeom>
          <a:noFill/>
        </p:spPr>
        <p:txBody>
          <a:bodyPr wrap="square" rtlCol="0">
            <a:spAutoFit/>
          </a:bodyPr>
          <a:lstStyle/>
          <a:p>
            <a:r>
              <a:rPr lang="en-US" dirty="0"/>
              <a:t>Not detected… </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5808071F-FDA7-7732-59C2-1187090F5632}"/>
                  </a:ext>
                </a:extLst>
              </p:cNvPr>
              <p:cNvSpPr txBox="1"/>
              <p:nvPr/>
            </p:nvSpPr>
            <p:spPr>
              <a:xfrm>
                <a:off x="2581890" y="3842481"/>
                <a:ext cx="9273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r>
                                <a:rPr lang="en-US" b="0" i="1" smtClean="0">
                                  <a:latin typeface="Cambria Math" panose="02040503050406030204" pitchFamily="18" charset="0"/>
                                </a:rPr>
                                <m:t>′</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e>
                      </m:d>
                    </m:oMath>
                  </m:oMathPara>
                </a14:m>
                <a:endParaRPr lang="en-US" dirty="0"/>
              </a:p>
            </p:txBody>
          </p:sp>
        </mc:Choice>
        <mc:Fallback>
          <p:sp>
            <p:nvSpPr>
              <p:cNvPr id="21" name="TextBox 20">
                <a:extLst>
                  <a:ext uri="{FF2B5EF4-FFF2-40B4-BE49-F238E27FC236}">
                    <a16:creationId xmlns:a16="http://schemas.microsoft.com/office/drawing/2014/main" id="{5808071F-FDA7-7732-59C2-1187090F5632}"/>
                  </a:ext>
                </a:extLst>
              </p:cNvPr>
              <p:cNvSpPr txBox="1">
                <a:spLocks noRot="1" noChangeAspect="1" noMove="1" noResize="1" noEditPoints="1" noAdjustHandles="1" noChangeArrowheads="1" noChangeShapeType="1" noTextEdit="1"/>
              </p:cNvSpPr>
              <p:nvPr/>
            </p:nvSpPr>
            <p:spPr>
              <a:xfrm>
                <a:off x="2581890" y="3842481"/>
                <a:ext cx="927369" cy="276999"/>
              </a:xfrm>
              <a:prstGeom prst="rect">
                <a:avLst/>
              </a:prstGeom>
              <a:blipFill>
                <a:blip r:embed="rId13"/>
                <a:stretch>
                  <a:fillRect l="-40541" t="-160870" r="-5405" b="-23478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E1B03ED-EADA-397A-41F9-31673EEEED5F}"/>
              </a:ext>
            </a:extLst>
          </p:cNvPr>
          <p:cNvSpPr txBox="1"/>
          <p:nvPr/>
        </p:nvSpPr>
        <p:spPr>
          <a:xfrm>
            <a:off x="1003438" y="3115632"/>
            <a:ext cx="1778099" cy="369332"/>
          </a:xfrm>
          <a:prstGeom prst="rect">
            <a:avLst/>
          </a:prstGeom>
          <a:noFill/>
        </p:spPr>
        <p:txBody>
          <a:bodyPr wrap="square" rtlCol="0">
            <a:spAutoFit/>
          </a:bodyPr>
          <a:lstStyle/>
          <a:p>
            <a:r>
              <a:rPr lang="en-US" dirty="0"/>
              <a:t>(neural network)</a:t>
            </a:r>
          </a:p>
        </p:txBody>
      </p:sp>
      <p:sp>
        <p:nvSpPr>
          <p:cNvPr id="22" name="TextBox 21">
            <a:extLst>
              <a:ext uri="{FF2B5EF4-FFF2-40B4-BE49-F238E27FC236}">
                <a16:creationId xmlns:a16="http://schemas.microsoft.com/office/drawing/2014/main" id="{2C0530BD-D70C-6AA5-5F19-FBD6EFBE9319}"/>
              </a:ext>
            </a:extLst>
          </p:cNvPr>
          <p:cNvSpPr txBox="1"/>
          <p:nvPr/>
        </p:nvSpPr>
        <p:spPr>
          <a:xfrm>
            <a:off x="-7454" y="4911485"/>
            <a:ext cx="9144000" cy="261610"/>
          </a:xfrm>
          <a:prstGeom prst="rect">
            <a:avLst/>
          </a:prstGeom>
          <a:noFill/>
        </p:spPr>
        <p:txBody>
          <a:bodyPr wrap="square" rtlCol="0">
            <a:spAutoFit/>
          </a:bodyPr>
          <a:lstStyle/>
          <a:p>
            <a:r>
              <a:rPr lang="en-US" sz="1100" dirty="0">
                <a:solidFill>
                  <a:schemeClr val="bg1">
                    <a:lumMod val="50000"/>
                  </a:schemeClr>
                </a:solidFill>
              </a:rPr>
              <a:t>Yang, </a:t>
            </a:r>
            <a:r>
              <a:rPr lang="en-US" sz="1100" dirty="0" err="1">
                <a:solidFill>
                  <a:schemeClr val="bg1">
                    <a:lumMod val="50000"/>
                  </a:schemeClr>
                </a:solidFill>
              </a:rPr>
              <a:t>Verghese</a:t>
            </a:r>
            <a:r>
              <a:rPr lang="en-US" sz="1100" dirty="0">
                <a:solidFill>
                  <a:schemeClr val="bg1">
                    <a:lumMod val="50000"/>
                  </a:schemeClr>
                </a:solidFill>
              </a:rPr>
              <a:t>, </a:t>
            </a:r>
            <a:r>
              <a:rPr lang="en-US" sz="1100" dirty="0" err="1">
                <a:solidFill>
                  <a:schemeClr val="bg1">
                    <a:lumMod val="50000"/>
                  </a:schemeClr>
                </a:solidFill>
              </a:rPr>
              <a:t>Scholin</a:t>
            </a:r>
            <a:r>
              <a:rPr lang="en-US" sz="1100" dirty="0">
                <a:solidFill>
                  <a:schemeClr val="bg1">
                    <a:lumMod val="50000"/>
                  </a:schemeClr>
                </a:solidFill>
                <a:effectLst/>
              </a:rPr>
              <a:t>, Unpublished</a:t>
            </a:r>
            <a:endParaRPr lang="en-US" sz="1100" dirty="0">
              <a:solidFill>
                <a:schemeClr val="bg1">
                  <a:lumMod val="50000"/>
                </a:schemeClr>
              </a:solidFill>
            </a:endParaRPr>
          </a:p>
        </p:txBody>
      </p:sp>
    </p:spTree>
    <p:extLst>
      <p:ext uri="{BB962C8B-B14F-4D97-AF65-F5344CB8AC3E}">
        <p14:creationId xmlns:p14="http://schemas.microsoft.com/office/powerpoint/2010/main" val="4078553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AFB3-88E4-B83E-75D6-0127FCC01782}"/>
              </a:ext>
            </a:extLst>
          </p:cNvPr>
          <p:cNvSpPr>
            <a:spLocks noGrp="1"/>
          </p:cNvSpPr>
          <p:nvPr>
            <p:ph type="title"/>
          </p:nvPr>
        </p:nvSpPr>
        <p:spPr>
          <a:xfrm>
            <a:off x="628650" y="395524"/>
            <a:ext cx="7886700" cy="994172"/>
          </a:xfrm>
        </p:spPr>
        <p:txBody>
          <a:bodyPr/>
          <a:lstStyle/>
          <a:p>
            <a:r>
              <a:rPr lang="en-US" dirty="0"/>
              <a:t>The Three-Step Process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839C32C-7C7A-2A45-8B5A-96E5A4FE0A72}"/>
                  </a:ext>
                </a:extLst>
              </p:cNvPr>
              <p:cNvSpPr txBox="1"/>
              <p:nvPr/>
            </p:nvSpPr>
            <p:spPr>
              <a:xfrm>
                <a:off x="3834410" y="1339549"/>
                <a:ext cx="5634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1−6</m:t>
                          </m:r>
                        </m:sub>
                      </m:sSub>
                    </m:oMath>
                  </m:oMathPara>
                </a14:m>
                <a:endParaRPr lang="en-US" dirty="0"/>
              </a:p>
            </p:txBody>
          </p:sp>
        </mc:Choice>
        <mc:Fallback>
          <p:sp>
            <p:nvSpPr>
              <p:cNvPr id="3" name="TextBox 2">
                <a:extLst>
                  <a:ext uri="{FF2B5EF4-FFF2-40B4-BE49-F238E27FC236}">
                    <a16:creationId xmlns:a16="http://schemas.microsoft.com/office/drawing/2014/main" id="{1839C32C-7C7A-2A45-8B5A-96E5A4FE0A72}"/>
                  </a:ext>
                </a:extLst>
              </p:cNvPr>
              <p:cNvSpPr txBox="1">
                <a:spLocks noRot="1" noChangeAspect="1" noMove="1" noResize="1" noEditPoints="1" noAdjustHandles="1" noChangeArrowheads="1" noChangeShapeType="1" noTextEdit="1"/>
              </p:cNvSpPr>
              <p:nvPr/>
            </p:nvSpPr>
            <p:spPr>
              <a:xfrm>
                <a:off x="3834410" y="1339549"/>
                <a:ext cx="563488" cy="276999"/>
              </a:xfrm>
              <a:prstGeom prst="rect">
                <a:avLst/>
              </a:prstGeom>
              <a:blipFill>
                <a:blip r:embed="rId3"/>
                <a:stretch>
                  <a:fillRect l="-6522" r="-2174"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FA42485-94E9-94FD-67CC-1CFC6FCF11FD}"/>
                  </a:ext>
                </a:extLst>
              </p:cNvPr>
              <p:cNvSpPr txBox="1"/>
              <p:nvPr/>
            </p:nvSpPr>
            <p:spPr>
              <a:xfrm>
                <a:off x="676777" y="1293382"/>
                <a:ext cx="749576" cy="369332"/>
              </a:xfrm>
              <a:prstGeom prst="rect">
                <a:avLst/>
              </a:prstGeom>
              <a:solidFill>
                <a:srgbClr val="FFC7DA"/>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𝑒𝑛𝑡</m:t>
                          </m:r>
                        </m:sub>
                      </m:sSub>
                      <m:r>
                        <a:rPr lang="en-US" b="0" i="1" smtClean="0">
                          <a:latin typeface="Cambria Math" panose="02040503050406030204" pitchFamily="18" charset="0"/>
                        </a:rPr>
                        <m:t>?</m:t>
                      </m:r>
                    </m:oMath>
                  </m:oMathPara>
                </a14:m>
                <a:endParaRPr lang="en-US" dirty="0"/>
              </a:p>
            </p:txBody>
          </p:sp>
        </mc:Choice>
        <mc:Fallback>
          <p:sp>
            <p:nvSpPr>
              <p:cNvPr id="8" name="TextBox 7">
                <a:extLst>
                  <a:ext uri="{FF2B5EF4-FFF2-40B4-BE49-F238E27FC236}">
                    <a16:creationId xmlns:a16="http://schemas.microsoft.com/office/drawing/2014/main" id="{BFA42485-94E9-94FD-67CC-1CFC6FCF11FD}"/>
                  </a:ext>
                </a:extLst>
              </p:cNvPr>
              <p:cNvSpPr txBox="1">
                <a:spLocks noRot="1" noChangeAspect="1" noMove="1" noResize="1" noEditPoints="1" noAdjustHandles="1" noChangeArrowheads="1" noChangeShapeType="1" noTextEdit="1"/>
              </p:cNvSpPr>
              <p:nvPr/>
            </p:nvSpPr>
            <p:spPr>
              <a:xfrm>
                <a:off x="676777" y="1293382"/>
                <a:ext cx="749576" cy="369332"/>
              </a:xfrm>
              <a:prstGeom prst="rect">
                <a:avLst/>
              </a:prstGeom>
              <a:blipFill>
                <a:blip r:embed="rId4"/>
                <a:stretch>
                  <a:fillRect b="-3226"/>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DB6C2EF-99BD-EE0B-C50B-8E47242B81B1}"/>
                  </a:ext>
                </a:extLst>
              </p:cNvPr>
              <p:cNvSpPr txBox="1"/>
              <p:nvPr/>
            </p:nvSpPr>
            <p:spPr>
              <a:xfrm>
                <a:off x="5179505" y="1088744"/>
                <a:ext cx="877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&lt;0</m:t>
                          </m:r>
                        </m:e>
                      </m:d>
                    </m:oMath>
                  </m:oMathPara>
                </a14:m>
                <a:endParaRPr lang="en-US" dirty="0"/>
              </a:p>
            </p:txBody>
          </p:sp>
        </mc:Choice>
        <mc:Fallback>
          <p:sp>
            <p:nvSpPr>
              <p:cNvPr id="11" name="TextBox 10">
                <a:extLst>
                  <a:ext uri="{FF2B5EF4-FFF2-40B4-BE49-F238E27FC236}">
                    <a16:creationId xmlns:a16="http://schemas.microsoft.com/office/drawing/2014/main" id="{EDB6C2EF-99BD-EE0B-C50B-8E47242B81B1}"/>
                  </a:ext>
                </a:extLst>
              </p:cNvPr>
              <p:cNvSpPr txBox="1">
                <a:spLocks noRot="1" noChangeAspect="1" noMove="1" noResize="1" noEditPoints="1" noAdjustHandles="1" noChangeArrowheads="1" noChangeShapeType="1" noTextEdit="1"/>
              </p:cNvSpPr>
              <p:nvPr/>
            </p:nvSpPr>
            <p:spPr>
              <a:xfrm>
                <a:off x="5179505" y="1088744"/>
                <a:ext cx="877100" cy="276999"/>
              </a:xfrm>
              <a:prstGeom prst="rect">
                <a:avLst/>
              </a:prstGeom>
              <a:blipFill>
                <a:blip r:embed="rId5"/>
                <a:stretch>
                  <a:fillRect l="-44286" t="-160870" r="-4286" b="-23478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12AD4BE-5A5C-735A-3EE7-64B0B5DC5A29}"/>
              </a:ext>
            </a:extLst>
          </p:cNvPr>
          <p:cNvSpPr txBox="1"/>
          <p:nvPr/>
        </p:nvSpPr>
        <p:spPr>
          <a:xfrm>
            <a:off x="6838213" y="1293382"/>
            <a:ext cx="1187723" cy="369332"/>
          </a:xfrm>
          <a:prstGeom prst="rect">
            <a:avLst/>
          </a:prstGeom>
          <a:noFill/>
        </p:spPr>
        <p:txBody>
          <a:bodyPr wrap="square" rtlCol="0">
            <a:spAutoFit/>
          </a:bodyPr>
          <a:lstStyle/>
          <a:p>
            <a:r>
              <a:rPr lang="en-US" dirty="0"/>
              <a:t>Entangled!</a:t>
            </a:r>
          </a:p>
        </p:txBody>
      </p:sp>
      <p:sp>
        <p:nvSpPr>
          <p:cNvPr id="13" name="Right Arrow 12">
            <a:extLst>
              <a:ext uri="{FF2B5EF4-FFF2-40B4-BE49-F238E27FC236}">
                <a16:creationId xmlns:a16="http://schemas.microsoft.com/office/drawing/2014/main" id="{40284384-F4E0-ADF5-2986-845FBC09D187}"/>
              </a:ext>
            </a:extLst>
          </p:cNvPr>
          <p:cNvSpPr/>
          <p:nvPr/>
        </p:nvSpPr>
        <p:spPr>
          <a:xfrm>
            <a:off x="4620127" y="1338684"/>
            <a:ext cx="2061711" cy="324030"/>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EB859972-E5FF-4DE7-8DEA-6E3C20B7ECE0}"/>
              </a:ext>
            </a:extLst>
          </p:cNvPr>
          <p:cNvSpPr/>
          <p:nvPr/>
        </p:nvSpPr>
        <p:spPr>
          <a:xfrm>
            <a:off x="5468949" y="2478752"/>
            <a:ext cx="2061711" cy="324030"/>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B2C0077-5E97-0B73-E5DF-68946A5676B9}"/>
                  </a:ext>
                </a:extLst>
              </p:cNvPr>
              <p:cNvSpPr txBox="1"/>
              <p:nvPr/>
            </p:nvSpPr>
            <p:spPr>
              <a:xfrm>
                <a:off x="6028327" y="2225269"/>
                <a:ext cx="9273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r>
                                <a:rPr lang="en-US" b="0" i="1" smtClean="0">
                                  <a:latin typeface="Cambria Math" panose="02040503050406030204" pitchFamily="18" charset="0"/>
                                </a:rPr>
                                <m:t>′</m:t>
                              </m:r>
                            </m:e>
                          </m:d>
                          <m:r>
                            <a:rPr lang="en-US" b="0" i="1" smtClean="0">
                              <a:latin typeface="Cambria Math" panose="02040503050406030204" pitchFamily="18" charset="0"/>
                            </a:rPr>
                            <m:t>&lt;0</m:t>
                          </m:r>
                        </m:e>
                      </m:d>
                    </m:oMath>
                  </m:oMathPara>
                </a14:m>
                <a:endParaRPr lang="en-US" dirty="0"/>
              </a:p>
            </p:txBody>
          </p:sp>
        </mc:Choice>
        <mc:Fallback>
          <p:sp>
            <p:nvSpPr>
              <p:cNvPr id="15" name="TextBox 14">
                <a:extLst>
                  <a:ext uri="{FF2B5EF4-FFF2-40B4-BE49-F238E27FC236}">
                    <a16:creationId xmlns:a16="http://schemas.microsoft.com/office/drawing/2014/main" id="{7B2C0077-5E97-0B73-E5DF-68946A5676B9}"/>
                  </a:ext>
                </a:extLst>
              </p:cNvPr>
              <p:cNvSpPr txBox="1">
                <a:spLocks noRot="1" noChangeAspect="1" noMove="1" noResize="1" noEditPoints="1" noAdjustHandles="1" noChangeArrowheads="1" noChangeShapeType="1" noTextEdit="1"/>
              </p:cNvSpPr>
              <p:nvPr/>
            </p:nvSpPr>
            <p:spPr>
              <a:xfrm>
                <a:off x="6028327" y="2225269"/>
                <a:ext cx="927369" cy="276999"/>
              </a:xfrm>
              <a:prstGeom prst="rect">
                <a:avLst/>
              </a:prstGeom>
              <a:blipFill>
                <a:blip r:embed="rId6"/>
                <a:stretch>
                  <a:fillRect l="-40541" t="-168182" r="-5405" b="-245455"/>
                </a:stretch>
              </a:blipFill>
            </p:spPr>
            <p:txBody>
              <a:bodyPr/>
              <a:lstStyle/>
              <a:p>
                <a:r>
                  <a:rPr lang="en-US">
                    <a:noFill/>
                  </a:rPr>
                  <a:t> </a:t>
                </a:r>
              </a:p>
            </p:txBody>
          </p:sp>
        </mc:Fallback>
      </mc:AlternateContent>
      <p:sp>
        <p:nvSpPr>
          <p:cNvPr id="17" name="Down Arrow 16">
            <a:extLst>
              <a:ext uri="{FF2B5EF4-FFF2-40B4-BE49-F238E27FC236}">
                <a16:creationId xmlns:a16="http://schemas.microsoft.com/office/drawing/2014/main" id="{15A18EA5-A78F-4DF1-0A82-23969E2822EC}"/>
              </a:ext>
            </a:extLst>
          </p:cNvPr>
          <p:cNvSpPr/>
          <p:nvPr/>
        </p:nvSpPr>
        <p:spPr>
          <a:xfrm>
            <a:off x="3914423" y="1676145"/>
            <a:ext cx="409783" cy="792095"/>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3299AF9-99E2-6972-1023-472AA96C52BB}"/>
                  </a:ext>
                </a:extLst>
              </p:cNvPr>
              <p:cNvSpPr txBox="1"/>
              <p:nvPr/>
            </p:nvSpPr>
            <p:spPr>
              <a:xfrm>
                <a:off x="2434022" y="1710091"/>
                <a:ext cx="8771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e>
                      </m:d>
                    </m:oMath>
                  </m:oMathPara>
                </a14:m>
                <a:endParaRPr lang="en-US" dirty="0"/>
              </a:p>
            </p:txBody>
          </p:sp>
        </mc:Choice>
        <mc:Fallback>
          <p:sp>
            <p:nvSpPr>
              <p:cNvPr id="20" name="TextBox 19">
                <a:extLst>
                  <a:ext uri="{FF2B5EF4-FFF2-40B4-BE49-F238E27FC236}">
                    <a16:creationId xmlns:a16="http://schemas.microsoft.com/office/drawing/2014/main" id="{03299AF9-99E2-6972-1023-472AA96C52BB}"/>
                  </a:ext>
                </a:extLst>
              </p:cNvPr>
              <p:cNvSpPr txBox="1">
                <a:spLocks noRot="1" noChangeAspect="1" noMove="1" noResize="1" noEditPoints="1" noAdjustHandles="1" noChangeArrowheads="1" noChangeShapeType="1" noTextEdit="1"/>
              </p:cNvSpPr>
              <p:nvPr/>
            </p:nvSpPr>
            <p:spPr>
              <a:xfrm>
                <a:off x="2434022" y="1710091"/>
                <a:ext cx="877100" cy="276999"/>
              </a:xfrm>
              <a:prstGeom prst="rect">
                <a:avLst/>
              </a:prstGeom>
              <a:blipFill>
                <a:blip r:embed="rId7"/>
                <a:stretch>
                  <a:fillRect l="-42857" t="-160870" r="-5714" b="-234783"/>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DDBFEAD2-C010-69AC-B121-F2131AFDC28F}"/>
              </a:ext>
            </a:extLst>
          </p:cNvPr>
          <p:cNvSpPr txBox="1"/>
          <p:nvPr/>
        </p:nvSpPr>
        <p:spPr>
          <a:xfrm>
            <a:off x="7712719" y="2456101"/>
            <a:ext cx="1187723" cy="369332"/>
          </a:xfrm>
          <a:prstGeom prst="rect">
            <a:avLst/>
          </a:prstGeom>
          <a:noFill/>
        </p:spPr>
        <p:txBody>
          <a:bodyPr wrap="square" rtlCol="0">
            <a:spAutoFit/>
          </a:bodyPr>
          <a:lstStyle/>
          <a:p>
            <a:r>
              <a:rPr lang="en-US" dirty="0"/>
              <a:t>Entangled!</a:t>
            </a:r>
          </a:p>
        </p:txBody>
      </p:sp>
      <p:sp>
        <p:nvSpPr>
          <p:cNvPr id="24" name="TextBox 23">
            <a:extLst>
              <a:ext uri="{FF2B5EF4-FFF2-40B4-BE49-F238E27FC236}">
                <a16:creationId xmlns:a16="http://schemas.microsoft.com/office/drawing/2014/main" id="{3C1F10D2-1722-7FB1-3B4F-8F6275650E91}"/>
              </a:ext>
            </a:extLst>
          </p:cNvPr>
          <p:cNvSpPr txBox="1"/>
          <p:nvPr/>
        </p:nvSpPr>
        <p:spPr>
          <a:xfrm>
            <a:off x="929721" y="2386602"/>
            <a:ext cx="1778099" cy="369332"/>
          </a:xfrm>
          <a:prstGeom prst="rect">
            <a:avLst/>
          </a:prstGeom>
          <a:noFill/>
        </p:spPr>
        <p:txBody>
          <a:bodyPr wrap="square" rtlCol="0">
            <a:spAutoFit/>
          </a:bodyPr>
          <a:lstStyle/>
          <a:p>
            <a:r>
              <a:rPr lang="en-US" dirty="0"/>
              <a:t>(neural network)</a:t>
            </a:r>
          </a:p>
        </p:txBody>
      </p:sp>
      <p:sp>
        <p:nvSpPr>
          <p:cNvPr id="5" name="Down Arrow 4">
            <a:extLst>
              <a:ext uri="{FF2B5EF4-FFF2-40B4-BE49-F238E27FC236}">
                <a16:creationId xmlns:a16="http://schemas.microsoft.com/office/drawing/2014/main" id="{E1E84A58-B4BC-E503-57EC-677B7146A930}"/>
              </a:ext>
            </a:extLst>
          </p:cNvPr>
          <p:cNvSpPr/>
          <p:nvPr/>
        </p:nvSpPr>
        <p:spPr>
          <a:xfrm>
            <a:off x="3909940" y="2858084"/>
            <a:ext cx="409783" cy="792095"/>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D8F6E34-CAD0-809E-2DC7-EAD42ACE5AD2}"/>
                  </a:ext>
                </a:extLst>
              </p:cNvPr>
              <p:cNvSpPr txBox="1"/>
              <p:nvPr/>
            </p:nvSpPr>
            <p:spPr>
              <a:xfrm>
                <a:off x="3990488" y="3665284"/>
                <a:ext cx="3590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oMath>
                  </m:oMathPara>
                </a14:m>
                <a:endParaRPr lang="en-US" dirty="0"/>
              </a:p>
            </p:txBody>
          </p:sp>
        </mc:Choice>
        <mc:Fallback>
          <p:sp>
            <p:nvSpPr>
              <p:cNvPr id="6" name="TextBox 5">
                <a:extLst>
                  <a:ext uri="{FF2B5EF4-FFF2-40B4-BE49-F238E27FC236}">
                    <a16:creationId xmlns:a16="http://schemas.microsoft.com/office/drawing/2014/main" id="{6D8F6E34-CAD0-809E-2DC7-EAD42ACE5AD2}"/>
                  </a:ext>
                </a:extLst>
              </p:cNvPr>
              <p:cNvSpPr txBox="1">
                <a:spLocks noRot="1" noChangeAspect="1" noMove="1" noResize="1" noEditPoints="1" noAdjustHandles="1" noChangeArrowheads="1" noChangeShapeType="1" noTextEdit="1"/>
              </p:cNvSpPr>
              <p:nvPr/>
            </p:nvSpPr>
            <p:spPr>
              <a:xfrm>
                <a:off x="3990488" y="3665284"/>
                <a:ext cx="359073" cy="276999"/>
              </a:xfrm>
              <a:prstGeom prst="rect">
                <a:avLst/>
              </a:prstGeom>
              <a:blipFill>
                <a:blip r:embed="rId8"/>
                <a:stretch>
                  <a:fillRect l="-17241" r="-17241" b="-8696"/>
                </a:stretch>
              </a:blipFill>
            </p:spPr>
            <p:txBody>
              <a:bodyPr/>
              <a:lstStyle/>
              <a:p>
                <a:r>
                  <a:rPr lang="en-US">
                    <a:noFill/>
                  </a:rPr>
                  <a:t> </a:t>
                </a:r>
              </a:p>
            </p:txBody>
          </p:sp>
        </mc:Fallback>
      </mc:AlternateContent>
      <p:sp>
        <p:nvSpPr>
          <p:cNvPr id="7" name="Right Arrow 6">
            <a:extLst>
              <a:ext uri="{FF2B5EF4-FFF2-40B4-BE49-F238E27FC236}">
                <a16:creationId xmlns:a16="http://schemas.microsoft.com/office/drawing/2014/main" id="{82BC2C4D-9475-5FED-5AF0-D7B3AB0B83FA}"/>
              </a:ext>
            </a:extLst>
          </p:cNvPr>
          <p:cNvSpPr/>
          <p:nvPr/>
        </p:nvSpPr>
        <p:spPr>
          <a:xfrm>
            <a:off x="4620127" y="3632253"/>
            <a:ext cx="2061711" cy="324030"/>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13E4371-98A5-6EF3-A76F-6A3AA89F07AE}"/>
                  </a:ext>
                </a:extLst>
              </p:cNvPr>
              <p:cNvSpPr txBox="1"/>
              <p:nvPr/>
            </p:nvSpPr>
            <p:spPr>
              <a:xfrm>
                <a:off x="5179505" y="3378770"/>
                <a:ext cx="9594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r>
                                <a:rPr lang="en-US" b="0" i="1" smtClean="0">
                                  <a:latin typeface="Cambria Math" panose="02040503050406030204" pitchFamily="18" charset="0"/>
                                </a:rPr>
                                <m:t>”</m:t>
                              </m:r>
                            </m:e>
                          </m:d>
                          <m:r>
                            <a:rPr lang="en-US" b="0" i="1" smtClean="0">
                              <a:latin typeface="Cambria Math" panose="02040503050406030204" pitchFamily="18" charset="0"/>
                            </a:rPr>
                            <m:t>&lt;0</m:t>
                          </m:r>
                        </m:e>
                      </m:d>
                    </m:oMath>
                  </m:oMathPara>
                </a14:m>
                <a:endParaRPr lang="en-US" dirty="0"/>
              </a:p>
            </p:txBody>
          </p:sp>
        </mc:Choice>
        <mc:Fallback>
          <p:sp>
            <p:nvSpPr>
              <p:cNvPr id="9" name="TextBox 8">
                <a:extLst>
                  <a:ext uri="{FF2B5EF4-FFF2-40B4-BE49-F238E27FC236}">
                    <a16:creationId xmlns:a16="http://schemas.microsoft.com/office/drawing/2014/main" id="{713E4371-98A5-6EF3-A76F-6A3AA89F07AE}"/>
                  </a:ext>
                </a:extLst>
              </p:cNvPr>
              <p:cNvSpPr txBox="1">
                <a:spLocks noRot="1" noChangeAspect="1" noMove="1" noResize="1" noEditPoints="1" noAdjustHandles="1" noChangeArrowheads="1" noChangeShapeType="1" noTextEdit="1"/>
              </p:cNvSpPr>
              <p:nvPr/>
            </p:nvSpPr>
            <p:spPr>
              <a:xfrm>
                <a:off x="5179505" y="3378770"/>
                <a:ext cx="959430" cy="276999"/>
              </a:xfrm>
              <a:prstGeom prst="rect">
                <a:avLst/>
              </a:prstGeom>
              <a:blipFill>
                <a:blip r:embed="rId9"/>
                <a:stretch>
                  <a:fillRect l="-39474" t="-160870" r="-5263" b="-234783"/>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C00AFFD-D076-AD50-1A60-ADF4ACA1D3B6}"/>
              </a:ext>
            </a:extLst>
          </p:cNvPr>
          <p:cNvSpPr txBox="1"/>
          <p:nvPr/>
        </p:nvSpPr>
        <p:spPr>
          <a:xfrm>
            <a:off x="6863897" y="3609602"/>
            <a:ext cx="1187723" cy="369332"/>
          </a:xfrm>
          <a:prstGeom prst="rect">
            <a:avLst/>
          </a:prstGeom>
          <a:noFill/>
        </p:spPr>
        <p:txBody>
          <a:bodyPr wrap="square" rtlCol="0">
            <a:spAutoFit/>
          </a:bodyPr>
          <a:lstStyle/>
          <a:p>
            <a:r>
              <a:rPr lang="en-US" dirty="0"/>
              <a:t>Entangled!</a:t>
            </a:r>
          </a:p>
        </p:txBody>
      </p:sp>
      <p:sp>
        <p:nvSpPr>
          <p:cNvPr id="16" name="Down Arrow 15">
            <a:extLst>
              <a:ext uri="{FF2B5EF4-FFF2-40B4-BE49-F238E27FC236}">
                <a16:creationId xmlns:a16="http://schemas.microsoft.com/office/drawing/2014/main" id="{D1888A7C-2070-A235-3EB2-CE96474B0DD2}"/>
              </a:ext>
            </a:extLst>
          </p:cNvPr>
          <p:cNvSpPr/>
          <p:nvPr/>
        </p:nvSpPr>
        <p:spPr>
          <a:xfrm>
            <a:off x="3906692" y="3992250"/>
            <a:ext cx="409783" cy="792095"/>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418D70A3-E1A8-22D9-4C03-9C6DDB9CFA88}"/>
                  </a:ext>
                </a:extLst>
              </p:cNvPr>
              <p:cNvSpPr txBox="1"/>
              <p:nvPr/>
            </p:nvSpPr>
            <p:spPr>
              <a:xfrm>
                <a:off x="2620574" y="2979490"/>
                <a:ext cx="9273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r>
                                <a:rPr lang="en-US" b="0" i="1" smtClean="0">
                                  <a:latin typeface="Cambria Math" panose="02040503050406030204" pitchFamily="18" charset="0"/>
                                </a:rPr>
                                <m:t>′</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e>
                      </m:d>
                    </m:oMath>
                  </m:oMathPara>
                </a14:m>
                <a:endParaRPr lang="en-US" dirty="0"/>
              </a:p>
            </p:txBody>
          </p:sp>
        </mc:Choice>
        <mc:Fallback>
          <p:sp>
            <p:nvSpPr>
              <p:cNvPr id="18" name="TextBox 17">
                <a:extLst>
                  <a:ext uri="{FF2B5EF4-FFF2-40B4-BE49-F238E27FC236}">
                    <a16:creationId xmlns:a16="http://schemas.microsoft.com/office/drawing/2014/main" id="{418D70A3-E1A8-22D9-4C03-9C6DDB9CFA88}"/>
                  </a:ext>
                </a:extLst>
              </p:cNvPr>
              <p:cNvSpPr txBox="1">
                <a:spLocks noRot="1" noChangeAspect="1" noMove="1" noResize="1" noEditPoints="1" noAdjustHandles="1" noChangeArrowheads="1" noChangeShapeType="1" noTextEdit="1"/>
              </p:cNvSpPr>
              <p:nvPr/>
            </p:nvSpPr>
            <p:spPr>
              <a:xfrm>
                <a:off x="2620574" y="2979490"/>
                <a:ext cx="927369" cy="276999"/>
              </a:xfrm>
              <a:prstGeom prst="rect">
                <a:avLst/>
              </a:prstGeom>
              <a:blipFill>
                <a:blip r:embed="rId10"/>
                <a:stretch>
                  <a:fillRect l="-40541" t="-160870" r="-5405" b="-234783"/>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1C33FE0B-C105-07B6-3AC6-835A74EEA64D}"/>
              </a:ext>
            </a:extLst>
          </p:cNvPr>
          <p:cNvSpPr txBox="1"/>
          <p:nvPr/>
        </p:nvSpPr>
        <p:spPr>
          <a:xfrm>
            <a:off x="3313997" y="4803763"/>
            <a:ext cx="1631562" cy="369332"/>
          </a:xfrm>
          <a:prstGeom prst="rect">
            <a:avLst/>
          </a:prstGeom>
          <a:noFill/>
        </p:spPr>
        <p:txBody>
          <a:bodyPr wrap="square" rtlCol="0">
            <a:spAutoFit/>
          </a:bodyPr>
          <a:lstStyle/>
          <a:p>
            <a:r>
              <a:rPr lang="en-US" dirty="0"/>
              <a:t>Not detected… </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1E439BDF-8619-787D-51D4-30275D5F1D6B}"/>
                  </a:ext>
                </a:extLst>
              </p:cNvPr>
              <p:cNvSpPr txBox="1"/>
              <p:nvPr/>
            </p:nvSpPr>
            <p:spPr>
              <a:xfrm>
                <a:off x="2620574" y="4249797"/>
                <a:ext cx="9594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r>
                                <a:rPr lang="en-US" b="0" i="1" smtClean="0">
                                  <a:latin typeface="Cambria Math" panose="02040503050406030204" pitchFamily="18" charset="0"/>
                                </a:rPr>
                                <m:t>”</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e>
                      </m:d>
                    </m:oMath>
                  </m:oMathPara>
                </a14:m>
                <a:endParaRPr lang="en-US" dirty="0"/>
              </a:p>
            </p:txBody>
          </p:sp>
        </mc:Choice>
        <mc:Fallback>
          <p:sp>
            <p:nvSpPr>
              <p:cNvPr id="26" name="TextBox 25">
                <a:extLst>
                  <a:ext uri="{FF2B5EF4-FFF2-40B4-BE49-F238E27FC236}">
                    <a16:creationId xmlns:a16="http://schemas.microsoft.com/office/drawing/2014/main" id="{1E439BDF-8619-787D-51D4-30275D5F1D6B}"/>
                  </a:ext>
                </a:extLst>
              </p:cNvPr>
              <p:cNvSpPr txBox="1">
                <a:spLocks noRot="1" noChangeAspect="1" noMove="1" noResize="1" noEditPoints="1" noAdjustHandles="1" noChangeArrowheads="1" noChangeShapeType="1" noTextEdit="1"/>
              </p:cNvSpPr>
              <p:nvPr/>
            </p:nvSpPr>
            <p:spPr>
              <a:xfrm>
                <a:off x="2620574" y="4249797"/>
                <a:ext cx="959430" cy="276999"/>
              </a:xfrm>
              <a:prstGeom prst="rect">
                <a:avLst/>
              </a:prstGeom>
              <a:blipFill>
                <a:blip r:embed="rId11"/>
                <a:stretch>
                  <a:fillRect l="-39474" t="-160870" r="-5263" b="-230435"/>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A64FCD50-E533-EFCC-E43B-1884EC27766D}"/>
              </a:ext>
            </a:extLst>
          </p:cNvPr>
          <p:cNvSpPr txBox="1"/>
          <p:nvPr/>
        </p:nvSpPr>
        <p:spPr>
          <a:xfrm>
            <a:off x="1523088" y="3634414"/>
            <a:ext cx="1778099" cy="369332"/>
          </a:xfrm>
          <a:prstGeom prst="rect">
            <a:avLst/>
          </a:prstGeom>
          <a:noFill/>
        </p:spPr>
        <p:txBody>
          <a:bodyPr wrap="square" rtlCol="0">
            <a:spAutoFit/>
          </a:bodyPr>
          <a:lstStyle/>
          <a:p>
            <a:r>
              <a:rPr lang="en-US" dirty="0"/>
              <a:t>(neural network)</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3FA44102-87F0-025E-F3BB-BD187A56A50E}"/>
                  </a:ext>
                </a:extLst>
              </p:cNvPr>
              <p:cNvSpPr txBox="1"/>
              <p:nvPr/>
            </p:nvSpPr>
            <p:spPr>
              <a:xfrm>
                <a:off x="3772552" y="2508554"/>
                <a:ext cx="658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6</m:t>
                          </m:r>
                        </m:sub>
                      </m:sSub>
                    </m:oMath>
                  </m:oMathPara>
                </a14:m>
                <a:endParaRPr lang="en-US" dirty="0"/>
              </a:p>
            </p:txBody>
          </p:sp>
        </mc:Choice>
        <mc:Fallback>
          <p:sp>
            <p:nvSpPr>
              <p:cNvPr id="28" name="TextBox 27">
                <a:extLst>
                  <a:ext uri="{FF2B5EF4-FFF2-40B4-BE49-F238E27FC236}">
                    <a16:creationId xmlns:a16="http://schemas.microsoft.com/office/drawing/2014/main" id="{3FA44102-87F0-025E-F3BB-BD187A56A50E}"/>
                  </a:ext>
                </a:extLst>
              </p:cNvPr>
              <p:cNvSpPr txBox="1">
                <a:spLocks noRot="1" noChangeAspect="1" noMove="1" noResize="1" noEditPoints="1" noAdjustHandles="1" noChangeArrowheads="1" noChangeShapeType="1" noTextEdit="1"/>
              </p:cNvSpPr>
              <p:nvPr/>
            </p:nvSpPr>
            <p:spPr>
              <a:xfrm>
                <a:off x="3772552" y="2508554"/>
                <a:ext cx="658770" cy="276999"/>
              </a:xfrm>
              <a:prstGeom prst="rect">
                <a:avLst/>
              </a:prstGeom>
              <a:blipFill>
                <a:blip r:embed="rId12"/>
                <a:stretch>
                  <a:fillRect l="-11538" t="-4348" r="-1923"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2A6955D9-80FD-B908-DD01-C92C17463910}"/>
                  </a:ext>
                </a:extLst>
              </p:cNvPr>
              <p:cNvSpPr txBox="1"/>
              <p:nvPr/>
            </p:nvSpPr>
            <p:spPr>
              <a:xfrm>
                <a:off x="2912176" y="2483744"/>
                <a:ext cx="6534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1−</m:t>
                          </m:r>
                          <m:r>
                            <a:rPr lang="en-US" b="0" i="1" smtClean="0">
                              <a:latin typeface="Cambria Math" panose="02040503050406030204" pitchFamily="18" charset="0"/>
                            </a:rPr>
                            <m:t>3</m:t>
                          </m:r>
                        </m:sub>
                      </m:sSub>
                    </m:oMath>
                  </m:oMathPara>
                </a14:m>
                <a:endParaRPr lang="en-US" dirty="0"/>
              </a:p>
            </p:txBody>
          </p:sp>
        </mc:Choice>
        <mc:Fallback>
          <p:sp>
            <p:nvSpPr>
              <p:cNvPr id="29" name="TextBox 28">
                <a:extLst>
                  <a:ext uri="{FF2B5EF4-FFF2-40B4-BE49-F238E27FC236}">
                    <a16:creationId xmlns:a16="http://schemas.microsoft.com/office/drawing/2014/main" id="{2A6955D9-80FD-B908-DD01-C92C17463910}"/>
                  </a:ext>
                </a:extLst>
              </p:cNvPr>
              <p:cNvSpPr txBox="1">
                <a:spLocks noRot="1" noChangeAspect="1" noMove="1" noResize="1" noEditPoints="1" noAdjustHandles="1" noChangeArrowheads="1" noChangeShapeType="1" noTextEdit="1"/>
              </p:cNvSpPr>
              <p:nvPr/>
            </p:nvSpPr>
            <p:spPr>
              <a:xfrm>
                <a:off x="2912176" y="2483744"/>
                <a:ext cx="653449" cy="276999"/>
              </a:xfrm>
              <a:prstGeom prst="rect">
                <a:avLst/>
              </a:prstGeom>
              <a:blipFill>
                <a:blip r:embed="rId13"/>
                <a:stretch>
                  <a:fillRect l="-9615" t="-4348" r="-1923"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0AA594D5-75E3-1332-DA2A-9C1233AEEB14}"/>
                  </a:ext>
                </a:extLst>
              </p:cNvPr>
              <p:cNvSpPr txBox="1"/>
              <p:nvPr/>
            </p:nvSpPr>
            <p:spPr>
              <a:xfrm>
                <a:off x="4632928" y="2508553"/>
                <a:ext cx="653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m:t>
                          </m:r>
                        </m:e>
                        <m:sub>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9</m:t>
                          </m:r>
                        </m:sub>
                      </m:sSub>
                    </m:oMath>
                  </m:oMathPara>
                </a14:m>
                <a:endParaRPr lang="en-US" dirty="0"/>
              </a:p>
            </p:txBody>
          </p:sp>
        </mc:Choice>
        <mc:Fallback>
          <p:sp>
            <p:nvSpPr>
              <p:cNvPr id="30" name="TextBox 29">
                <a:extLst>
                  <a:ext uri="{FF2B5EF4-FFF2-40B4-BE49-F238E27FC236}">
                    <a16:creationId xmlns:a16="http://schemas.microsoft.com/office/drawing/2014/main" id="{0AA594D5-75E3-1332-DA2A-9C1233AEEB14}"/>
                  </a:ext>
                </a:extLst>
              </p:cNvPr>
              <p:cNvSpPr txBox="1">
                <a:spLocks noRot="1" noChangeAspect="1" noMove="1" noResize="1" noEditPoints="1" noAdjustHandles="1" noChangeArrowheads="1" noChangeShapeType="1" noTextEdit="1"/>
              </p:cNvSpPr>
              <p:nvPr/>
            </p:nvSpPr>
            <p:spPr>
              <a:xfrm>
                <a:off x="4632928" y="2508553"/>
                <a:ext cx="653962" cy="276999"/>
              </a:xfrm>
              <a:prstGeom prst="rect">
                <a:avLst/>
              </a:prstGeom>
              <a:blipFill>
                <a:blip r:embed="rId14"/>
                <a:stretch>
                  <a:fillRect l="-7547" t="-4348" r="-1887" b="-13043"/>
                </a:stretch>
              </a:blipFill>
            </p:spPr>
            <p:txBody>
              <a:bodyPr/>
              <a:lstStyle/>
              <a:p>
                <a:r>
                  <a:rPr lang="en-US">
                    <a:noFill/>
                  </a:rPr>
                  <a:t> </a:t>
                </a:r>
              </a:p>
            </p:txBody>
          </p:sp>
        </mc:Fallback>
      </mc:AlternateContent>
      <p:sp>
        <p:nvSpPr>
          <p:cNvPr id="31" name="Down Arrow 30">
            <a:extLst>
              <a:ext uri="{FF2B5EF4-FFF2-40B4-BE49-F238E27FC236}">
                <a16:creationId xmlns:a16="http://schemas.microsoft.com/office/drawing/2014/main" id="{1CA3AC93-0B40-AF98-A7D4-7533FA061ED5}"/>
              </a:ext>
            </a:extLst>
          </p:cNvPr>
          <p:cNvSpPr/>
          <p:nvPr/>
        </p:nvSpPr>
        <p:spPr>
          <a:xfrm rot="20107287">
            <a:off x="4415236" y="1612972"/>
            <a:ext cx="409783" cy="792095"/>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a:extLst>
              <a:ext uri="{FF2B5EF4-FFF2-40B4-BE49-F238E27FC236}">
                <a16:creationId xmlns:a16="http://schemas.microsoft.com/office/drawing/2014/main" id="{51B1E06B-24EA-FA06-E256-ED45FE24B16A}"/>
              </a:ext>
            </a:extLst>
          </p:cNvPr>
          <p:cNvSpPr/>
          <p:nvPr/>
        </p:nvSpPr>
        <p:spPr>
          <a:xfrm rot="2035451">
            <a:off x="3415410" y="1587406"/>
            <a:ext cx="409783" cy="792095"/>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42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E97D-135F-ED9C-E848-5BADCBE28C7E}"/>
              </a:ext>
            </a:extLst>
          </p:cNvPr>
          <p:cNvSpPr>
            <a:spLocks noGrp="1"/>
          </p:cNvSpPr>
          <p:nvPr>
            <p:ph type="title"/>
          </p:nvPr>
        </p:nvSpPr>
        <p:spPr>
          <a:xfrm>
            <a:off x="628650" y="827033"/>
            <a:ext cx="7886700" cy="3489434"/>
          </a:xfrm>
        </p:spPr>
        <p:txBody>
          <a:bodyPr>
            <a:normAutofit/>
          </a:bodyPr>
          <a:lstStyle/>
          <a:p>
            <a:r>
              <a:rPr lang="en-US" dirty="0"/>
              <a:t>Goal: high chance of witnessing two-qubit entanglement if present from a small fraction of measurements required for full state tomography </a:t>
            </a:r>
          </a:p>
        </p:txBody>
      </p:sp>
    </p:spTree>
    <p:extLst>
      <p:ext uri="{BB962C8B-B14F-4D97-AF65-F5344CB8AC3E}">
        <p14:creationId xmlns:p14="http://schemas.microsoft.com/office/powerpoint/2010/main" val="1109142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E139-EFEF-AF23-BDE4-23FDA1A94094}"/>
              </a:ext>
            </a:extLst>
          </p:cNvPr>
          <p:cNvSpPr>
            <a:spLocks noGrp="1"/>
          </p:cNvSpPr>
          <p:nvPr>
            <p:ph type="title"/>
          </p:nvPr>
        </p:nvSpPr>
        <p:spPr/>
        <p:txBody>
          <a:bodyPr>
            <a:normAutofit fontScale="90000"/>
          </a:bodyPr>
          <a:lstStyle/>
          <a:p>
            <a:r>
              <a:rPr lang="en-US" dirty="0"/>
              <a:t>Key Takeaways</a:t>
            </a:r>
          </a:p>
        </p:txBody>
      </p:sp>
      <p:sp>
        <p:nvSpPr>
          <p:cNvPr id="4" name="Title 1">
            <a:extLst>
              <a:ext uri="{FF2B5EF4-FFF2-40B4-BE49-F238E27FC236}">
                <a16:creationId xmlns:a16="http://schemas.microsoft.com/office/drawing/2014/main" id="{A7E55C78-700A-95E5-B00A-B7468DE2E16F}"/>
              </a:ext>
            </a:extLst>
          </p:cNvPr>
          <p:cNvSpPr txBox="1">
            <a:spLocks/>
          </p:cNvSpPr>
          <p:nvPr/>
        </p:nvSpPr>
        <p:spPr>
          <a:xfrm>
            <a:off x="3890329" y="1017725"/>
            <a:ext cx="4941971" cy="1690713"/>
          </a:xfrm>
          <a:prstGeom prst="rect">
            <a:avLst/>
          </a:prstGeom>
        </p:spPr>
        <p:txBody>
          <a:bodyPr spcFirstLastPara="1" vert="horz" wrap="square" lIns="91425" tIns="91425" rIns="91425" bIns="91425" rtlCol="0" anchor="t" anchorCtr="0">
            <a:normAutofit fontScale="85000" lnSpcReduction="20000"/>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Goal: high chance of witnessing two-qubit entanglement if present from a small fraction of measurements required for full state tomography </a:t>
            </a:r>
          </a:p>
        </p:txBody>
      </p:sp>
      <p:sp>
        <p:nvSpPr>
          <p:cNvPr id="5" name="TextBox 4">
            <a:extLst>
              <a:ext uri="{FF2B5EF4-FFF2-40B4-BE49-F238E27FC236}">
                <a16:creationId xmlns:a16="http://schemas.microsoft.com/office/drawing/2014/main" id="{72EF53E1-42F3-7826-08E0-5B3C3DB25B09}"/>
              </a:ext>
            </a:extLst>
          </p:cNvPr>
          <p:cNvSpPr txBox="1"/>
          <p:nvPr/>
        </p:nvSpPr>
        <p:spPr>
          <a:xfrm>
            <a:off x="1058779" y="1632248"/>
            <a:ext cx="2406316" cy="461665"/>
          </a:xfrm>
          <a:prstGeom prst="rect">
            <a:avLst/>
          </a:prstGeom>
          <a:noFill/>
        </p:spPr>
        <p:txBody>
          <a:bodyPr wrap="square" rtlCol="0">
            <a:spAutoFit/>
          </a:bodyPr>
          <a:lstStyle/>
          <a:p>
            <a:r>
              <a:rPr lang="en-US" sz="2400" dirty="0">
                <a:solidFill>
                  <a:schemeClr val="accent1">
                    <a:lumMod val="60000"/>
                    <a:lumOff val="40000"/>
                  </a:schemeClr>
                </a:solidFill>
              </a:rPr>
              <a:t>Remember… </a:t>
            </a:r>
          </a:p>
        </p:txBody>
      </p:sp>
      <p:sp>
        <p:nvSpPr>
          <p:cNvPr id="7" name="Title 1">
            <a:extLst>
              <a:ext uri="{FF2B5EF4-FFF2-40B4-BE49-F238E27FC236}">
                <a16:creationId xmlns:a16="http://schemas.microsoft.com/office/drawing/2014/main" id="{1C336CA8-41B1-DA9A-18B4-9C797BEB4E1E}"/>
              </a:ext>
            </a:extLst>
          </p:cNvPr>
          <p:cNvSpPr txBox="1">
            <a:spLocks/>
          </p:cNvSpPr>
          <p:nvPr/>
        </p:nvSpPr>
        <p:spPr>
          <a:xfrm>
            <a:off x="3890328" y="3059081"/>
            <a:ext cx="4941971" cy="1690713"/>
          </a:xfrm>
          <a:prstGeom prst="rect">
            <a:avLst/>
          </a:prstGeom>
        </p:spPr>
        <p:txBody>
          <a:bodyPr spcFirstLastPara="1" vert="horz" wrap="square" lIns="91425" tIns="91425" rIns="91425" bIns="91425" rtlCol="0" anchor="t" anchorCtr="0">
            <a:norm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457200" indent="-457200">
              <a:buFont typeface="Arial" panose="020B0604020202020204" pitchFamily="34" charset="0"/>
              <a:buChar char="•"/>
            </a:pPr>
            <a:endParaRPr lang="en-US" sz="2800" dirty="0"/>
          </a:p>
        </p:txBody>
      </p:sp>
      <p:sp>
        <p:nvSpPr>
          <p:cNvPr id="9" name="Title 1">
            <a:extLst>
              <a:ext uri="{FF2B5EF4-FFF2-40B4-BE49-F238E27FC236}">
                <a16:creationId xmlns:a16="http://schemas.microsoft.com/office/drawing/2014/main" id="{BC4A5F6D-7F7A-A337-9A3E-FB244CF31988}"/>
              </a:ext>
            </a:extLst>
          </p:cNvPr>
          <p:cNvSpPr txBox="1">
            <a:spLocks/>
          </p:cNvSpPr>
          <p:nvPr/>
        </p:nvSpPr>
        <p:spPr>
          <a:xfrm>
            <a:off x="3890327" y="3205638"/>
            <a:ext cx="4941971" cy="1690713"/>
          </a:xfrm>
          <a:prstGeom prst="rect">
            <a:avLst/>
          </a:prstGeom>
        </p:spPr>
        <p:txBody>
          <a:bodyPr spcFirstLastPara="1" vert="horz" wrap="square" lIns="91425" tIns="91425" rIns="91425" bIns="91425" rtlCol="0" anchor="t" anchorCtr="0">
            <a:normAutofit fontScale="92500" lnSpcReduction="20000"/>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457200" indent="-457200">
              <a:buFont typeface="Arial" panose="020B0604020202020204" pitchFamily="34" charset="0"/>
              <a:buChar char="•"/>
            </a:pPr>
            <a:r>
              <a:rPr lang="en-US" dirty="0"/>
              <a:t>W’ witness 2/3 states with 5/9 measurements</a:t>
            </a:r>
          </a:p>
          <a:p>
            <a:pPr marL="457200" indent="-457200">
              <a:buFont typeface="Arial" panose="020B0604020202020204" pitchFamily="34" charset="0"/>
              <a:buChar char="•"/>
            </a:pPr>
            <a:r>
              <a:rPr lang="en-US" dirty="0"/>
              <a:t>W’ extension might improve this ratio</a:t>
            </a:r>
          </a:p>
        </p:txBody>
      </p:sp>
      <p:sp>
        <p:nvSpPr>
          <p:cNvPr id="12" name="TextBox 11">
            <a:extLst>
              <a:ext uri="{FF2B5EF4-FFF2-40B4-BE49-F238E27FC236}">
                <a16:creationId xmlns:a16="http://schemas.microsoft.com/office/drawing/2014/main" id="{5ED4CFA1-8F6D-BEB8-6D09-192064FC518D}"/>
              </a:ext>
            </a:extLst>
          </p:cNvPr>
          <p:cNvSpPr txBox="1"/>
          <p:nvPr/>
        </p:nvSpPr>
        <p:spPr>
          <a:xfrm>
            <a:off x="1058779" y="3673604"/>
            <a:ext cx="2406316" cy="461665"/>
          </a:xfrm>
          <a:prstGeom prst="rect">
            <a:avLst/>
          </a:prstGeom>
          <a:noFill/>
        </p:spPr>
        <p:txBody>
          <a:bodyPr wrap="square" rtlCol="0">
            <a:spAutoFit/>
          </a:bodyPr>
          <a:lstStyle/>
          <a:p>
            <a:r>
              <a:rPr lang="en-US" sz="2400" dirty="0">
                <a:solidFill>
                  <a:schemeClr val="accent1">
                    <a:lumMod val="60000"/>
                    <a:lumOff val="40000"/>
                  </a:schemeClr>
                </a:solidFill>
              </a:rPr>
              <a:t>Our work! </a:t>
            </a:r>
          </a:p>
        </p:txBody>
      </p:sp>
    </p:spTree>
    <p:extLst>
      <p:ext uri="{BB962C8B-B14F-4D97-AF65-F5344CB8AC3E}">
        <p14:creationId xmlns:p14="http://schemas.microsoft.com/office/powerpoint/2010/main" val="3307708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254DB-F031-9CA6-73EF-7EE10C9D4814}"/>
              </a:ext>
            </a:extLst>
          </p:cNvPr>
          <p:cNvSpPr>
            <a:spLocks noGrp="1"/>
          </p:cNvSpPr>
          <p:nvPr>
            <p:ph type="title"/>
          </p:nvPr>
        </p:nvSpPr>
        <p:spPr>
          <a:xfrm>
            <a:off x="628650" y="138603"/>
            <a:ext cx="7886700" cy="1129413"/>
          </a:xfrm>
        </p:spPr>
        <p:txBody>
          <a:bodyPr vert="horz" lIns="91440" tIns="45720" rIns="91440" bIns="45720" rtlCol="0" anchor="ctr">
            <a:normAutofit/>
          </a:bodyPr>
          <a:lstStyle/>
          <a:p>
            <a:pPr defTabSz="914400">
              <a:spcBef>
                <a:spcPct val="0"/>
              </a:spcBef>
            </a:pPr>
            <a:r>
              <a:rPr lang="en-US" sz="3900" kern="1200">
                <a:solidFill>
                  <a:schemeClr val="tx1"/>
                </a:solidFill>
                <a:latin typeface="+mj-lt"/>
                <a:ea typeface="+mj-ea"/>
                <a:cs typeface="+mj-cs"/>
              </a:rPr>
              <a:t>W” impossible (backup)</a:t>
            </a:r>
          </a:p>
        </p:txBody>
      </p:sp>
      <p:pic>
        <p:nvPicPr>
          <p:cNvPr id="5" name="Picture 4" descr="A graph paper with writing on it&#10;&#10;Description automatically generated">
            <a:extLst>
              <a:ext uri="{FF2B5EF4-FFF2-40B4-BE49-F238E27FC236}">
                <a16:creationId xmlns:a16="http://schemas.microsoft.com/office/drawing/2014/main" id="{43A1B597-FAFC-FB95-26D6-7C1538DE5CFC}"/>
              </a:ext>
            </a:extLst>
          </p:cNvPr>
          <p:cNvPicPr>
            <a:picLocks noChangeAspect="1"/>
          </p:cNvPicPr>
          <p:nvPr/>
        </p:nvPicPr>
        <p:blipFill>
          <a:blip r:embed="rId2"/>
          <a:stretch>
            <a:fillRect/>
          </a:stretch>
        </p:blipFill>
        <p:spPr>
          <a:xfrm>
            <a:off x="628650" y="1880127"/>
            <a:ext cx="7884410" cy="2345611"/>
          </a:xfrm>
          <a:prstGeom prst="rect">
            <a:avLst/>
          </a:prstGeom>
        </p:spPr>
      </p:pic>
    </p:spTree>
    <p:extLst>
      <p:ext uri="{BB962C8B-B14F-4D97-AF65-F5344CB8AC3E}">
        <p14:creationId xmlns:p14="http://schemas.microsoft.com/office/powerpoint/2010/main" val="3019244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7844EE-9D15-2552-AC17-2D15F4EAD98E}"/>
              </a:ext>
            </a:extLst>
          </p:cNvPr>
          <p:cNvSpPr>
            <a:spLocks noGrp="1"/>
          </p:cNvSpPr>
          <p:nvPr>
            <p:ph type="title"/>
          </p:nvPr>
        </p:nvSpPr>
        <p:spPr>
          <a:xfrm>
            <a:off x="628650" y="138603"/>
            <a:ext cx="7886700" cy="1129413"/>
          </a:xfrm>
        </p:spPr>
        <p:txBody>
          <a:bodyPr vert="horz" lIns="91440" tIns="45720" rIns="91440" bIns="45720" rtlCol="0" anchor="ctr">
            <a:normAutofit/>
          </a:bodyPr>
          <a:lstStyle/>
          <a:p>
            <a:pPr defTabSz="914400">
              <a:spcBef>
                <a:spcPct val="0"/>
              </a:spcBef>
            </a:pPr>
            <a:r>
              <a:rPr lang="en-US" sz="3900" kern="1200">
                <a:solidFill>
                  <a:schemeClr val="tx1"/>
                </a:solidFill>
                <a:latin typeface="+mj-lt"/>
                <a:ea typeface="+mj-ea"/>
                <a:cs typeface="+mj-cs"/>
              </a:rPr>
              <a:t>Experimental Apparatus (backup)</a:t>
            </a:r>
          </a:p>
        </p:txBody>
      </p:sp>
      <p:pic>
        <p:nvPicPr>
          <p:cNvPr id="5" name="Picture 4" descr="A diagram of a computer&#10;&#10;Description automatically generated with medium confidence">
            <a:extLst>
              <a:ext uri="{FF2B5EF4-FFF2-40B4-BE49-F238E27FC236}">
                <a16:creationId xmlns:a16="http://schemas.microsoft.com/office/drawing/2014/main" id="{2EC1B5EE-52E4-29C2-B46D-CBBA23725120}"/>
              </a:ext>
            </a:extLst>
          </p:cNvPr>
          <p:cNvPicPr>
            <a:picLocks noChangeAspect="1"/>
          </p:cNvPicPr>
          <p:nvPr/>
        </p:nvPicPr>
        <p:blipFill>
          <a:blip r:embed="rId2"/>
          <a:stretch>
            <a:fillRect/>
          </a:stretch>
        </p:blipFill>
        <p:spPr>
          <a:xfrm>
            <a:off x="628650" y="1407061"/>
            <a:ext cx="7884410" cy="3291742"/>
          </a:xfrm>
          <a:prstGeom prst="rect">
            <a:avLst/>
          </a:prstGeom>
        </p:spPr>
      </p:pic>
    </p:spTree>
    <p:extLst>
      <p:ext uri="{BB962C8B-B14F-4D97-AF65-F5344CB8AC3E}">
        <p14:creationId xmlns:p14="http://schemas.microsoft.com/office/powerpoint/2010/main" val="3362811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960A-4410-9E20-8A98-24F97ED20B8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A4D2FA7-8576-FC88-DFC6-92FE442AD2A5}"/>
              </a:ext>
            </a:extLst>
          </p:cNvPr>
          <p:cNvSpPr>
            <a:spLocks noGrp="1"/>
          </p:cNvSpPr>
          <p:nvPr>
            <p:ph idx="1"/>
          </p:nvPr>
        </p:nvSpPr>
        <p:spPr/>
        <p:txBody>
          <a:bodyPr>
            <a:normAutofit/>
          </a:bodyPr>
          <a:lstStyle/>
          <a:p>
            <a:pPr marL="0" indent="0">
              <a:buNone/>
            </a:pPr>
            <a:r>
              <a:rPr lang="en-US" sz="1400" dirty="0">
                <a:effectLst/>
              </a:rPr>
              <a:t>Alberto </a:t>
            </a:r>
            <a:r>
              <a:rPr lang="en-US" sz="1400" dirty="0" err="1">
                <a:effectLst/>
              </a:rPr>
              <a:t>Riccardi</a:t>
            </a:r>
            <a:r>
              <a:rPr lang="en-US" sz="1400" dirty="0">
                <a:effectLst/>
              </a:rPr>
              <a:t>, Dariusz </a:t>
            </a:r>
            <a:r>
              <a:rPr lang="en-US" sz="1400" dirty="0" err="1">
                <a:effectLst/>
              </a:rPr>
              <a:t>Chruściński</a:t>
            </a:r>
            <a:r>
              <a:rPr lang="en-US" sz="1400" dirty="0">
                <a:effectLst/>
              </a:rPr>
              <a:t>, and Chiara </a:t>
            </a:r>
            <a:r>
              <a:rPr lang="en-US" sz="1400" dirty="0" err="1">
                <a:effectLst/>
              </a:rPr>
              <a:t>Macchiavello</a:t>
            </a:r>
            <a:r>
              <a:rPr lang="en-US" sz="1400" dirty="0">
                <a:effectLst/>
              </a:rPr>
              <a:t>. “Optimal entanglement wit- nesses from limited local measurements”. </a:t>
            </a:r>
            <a:r>
              <a:rPr lang="en-US" sz="1400" dirty="0" err="1">
                <a:effectLst/>
              </a:rPr>
              <a:t>en</a:t>
            </a:r>
            <a:r>
              <a:rPr lang="en-US" sz="1400" dirty="0">
                <a:effectLst/>
              </a:rPr>
              <a:t>. In: Physical Review A 101.6 (June 2020), p. 062319. ISSN: 2469-9926, 2469-9934. DOI: 10.1103/PhysRevA.101.062319. URL: https://</a:t>
            </a:r>
            <a:r>
              <a:rPr lang="en-US" sz="1400" dirty="0" err="1">
                <a:effectLst/>
              </a:rPr>
              <a:t>link.aps.org</a:t>
            </a:r>
            <a:r>
              <a:rPr lang="en-US" sz="1400" dirty="0">
                <a:effectLst/>
              </a:rPr>
              <a:t>/</a:t>
            </a:r>
            <a:r>
              <a:rPr lang="en-US" sz="1400" dirty="0" err="1">
                <a:effectLst/>
              </a:rPr>
              <a:t>doi</a:t>
            </a:r>
            <a:r>
              <a:rPr lang="en-US" sz="1400" dirty="0">
                <a:effectLst/>
              </a:rPr>
              <a:t>/10.1103/ PhysRevA.101.062319 (visited on 05/24/2023). </a:t>
            </a:r>
          </a:p>
          <a:p>
            <a:pPr marL="0" indent="0">
              <a:buNone/>
            </a:pPr>
            <a:r>
              <a:rPr lang="en-US" sz="1400" dirty="0" err="1">
                <a:effectLst/>
              </a:rPr>
              <a:t>Eritas</a:t>
            </a:r>
            <a:r>
              <a:rPr lang="en-US" sz="1400" dirty="0">
                <a:effectLst/>
              </a:rPr>
              <a:t> Yang, Becca </a:t>
            </a:r>
            <a:r>
              <a:rPr lang="en-US" sz="1400" dirty="0" err="1">
                <a:effectLst/>
              </a:rPr>
              <a:t>Verghese</a:t>
            </a:r>
            <a:r>
              <a:rPr lang="en-US" sz="1400" dirty="0">
                <a:effectLst/>
              </a:rPr>
              <a:t>, and Ben Hartley. “Entanglement Witness Writeup”. In: Unpublished (July 2022). URL: https://</a:t>
            </a:r>
            <a:r>
              <a:rPr lang="en-US" sz="1400" dirty="0" err="1">
                <a:effectLst/>
              </a:rPr>
              <a:t>github.com</a:t>
            </a:r>
            <a:r>
              <a:rPr lang="en-US" sz="1400" dirty="0">
                <a:effectLst/>
              </a:rPr>
              <a:t>/Lynn-Quantum-Optics/Summer-Spring-2022-3/blob/main/Summer2022/ summer- 2022- </a:t>
            </a:r>
            <a:r>
              <a:rPr lang="en-US" sz="1400" dirty="0" err="1">
                <a:effectLst/>
              </a:rPr>
              <a:t>QO_write_up.pdf</a:t>
            </a:r>
            <a:r>
              <a:rPr lang="en-US" sz="1400" dirty="0">
                <a:effectLst/>
              </a:rPr>
              <a:t>. </a:t>
            </a:r>
          </a:p>
          <a:p>
            <a:pPr marL="0" indent="0">
              <a:buNone/>
            </a:pPr>
            <a:r>
              <a:rPr lang="en-US" sz="1400" dirty="0">
                <a:effectLst/>
              </a:rPr>
              <a:t>Jan </a:t>
            </a:r>
            <a:r>
              <a:rPr lang="en-US" sz="1400" dirty="0" err="1">
                <a:effectLst/>
              </a:rPr>
              <a:t>Roik</a:t>
            </a:r>
            <a:r>
              <a:rPr lang="en-US" sz="1400" dirty="0">
                <a:effectLst/>
              </a:rPr>
              <a:t> et al. “Accuracy of Entanglement Detection via Artificial Neural Networks and Human- Designed Entanglement Witnesses”. In: Physical Review Applied 15 (May 2021). Publisher: American Physical Society, p. 054006. DOI: 10.1103/PhysRevApplied.15.054006. URL: https://</a:t>
            </a:r>
            <a:r>
              <a:rPr lang="en-US" sz="1400" dirty="0" err="1">
                <a:effectLst/>
              </a:rPr>
              <a:t>link.aps</a:t>
            </a:r>
            <a:r>
              <a:rPr lang="en-US" sz="1400" dirty="0">
                <a:effectLst/>
              </a:rPr>
              <a:t>. org/</a:t>
            </a:r>
            <a:r>
              <a:rPr lang="en-US" sz="1400" dirty="0" err="1">
                <a:effectLst/>
              </a:rPr>
              <a:t>doi</a:t>
            </a:r>
            <a:r>
              <a:rPr lang="en-US" sz="1400" dirty="0">
                <a:effectLst/>
              </a:rPr>
              <a:t>/10.1103/PhysRevApplied.15.054006 (visited on 05/30/2023). </a:t>
            </a:r>
            <a:endParaRPr lang="en-US" sz="1400" dirty="0"/>
          </a:p>
          <a:p>
            <a:pPr marL="0" indent="0">
              <a:buNone/>
            </a:pPr>
            <a:r>
              <a:rPr lang="en-US" sz="1400" dirty="0">
                <a:effectLst/>
              </a:rPr>
              <a:t>Oscar </a:t>
            </a:r>
            <a:r>
              <a:rPr lang="en-US" sz="1400" dirty="0" err="1">
                <a:effectLst/>
              </a:rPr>
              <a:t>Scholin</a:t>
            </a:r>
            <a:r>
              <a:rPr lang="en-US" sz="1400" dirty="0">
                <a:effectLst/>
              </a:rPr>
              <a:t>, Richard Zheng, Alec Roberson, Theresa W. Lynn, “Entanglement Witnessing: Neural Network Optimization and Experimental Realization”. Presented at SQUINT 2023. </a:t>
            </a:r>
            <a:endParaRPr lang="en-US" sz="1400" dirty="0"/>
          </a:p>
          <a:p>
            <a:pPr marL="0" indent="0">
              <a:buNone/>
            </a:pPr>
            <a:endParaRPr lang="en-US" sz="1400" dirty="0">
              <a:effectLst/>
            </a:endParaRPr>
          </a:p>
          <a:p>
            <a:pPr>
              <a:buFont typeface="+mj-lt"/>
              <a:buAutoNum type="arabicPeriod"/>
            </a:pPr>
            <a:endParaRPr lang="en-US" sz="1400" dirty="0">
              <a:effectLst/>
            </a:endParaRPr>
          </a:p>
          <a:p>
            <a:pPr>
              <a:buFont typeface="+mj-lt"/>
              <a:buAutoNum type="arabicPeriod"/>
            </a:pPr>
            <a:endParaRPr lang="en-US" sz="1400" dirty="0">
              <a:effectLst/>
            </a:endParaRPr>
          </a:p>
        </p:txBody>
      </p:sp>
    </p:spTree>
    <p:extLst>
      <p:ext uri="{BB962C8B-B14F-4D97-AF65-F5344CB8AC3E}">
        <p14:creationId xmlns:p14="http://schemas.microsoft.com/office/powerpoint/2010/main" val="244003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AB6D-B736-BEA8-FBC4-0500544144B6}"/>
              </a:ext>
            </a:extLst>
          </p:cNvPr>
          <p:cNvSpPr>
            <a:spLocks noGrp="1"/>
          </p:cNvSpPr>
          <p:nvPr>
            <p:ph type="title"/>
          </p:nvPr>
        </p:nvSpPr>
        <p:spPr/>
        <p:txBody>
          <a:bodyPr>
            <a:normAutofit fontScale="90000"/>
          </a:bodyPr>
          <a:lstStyle/>
          <a:p>
            <a:r>
              <a:rPr lang="en-US" dirty="0"/>
              <a:t>Quantum Communication via … Entanglement!</a:t>
            </a:r>
          </a:p>
        </p:txBody>
      </p:sp>
      <p:sp>
        <p:nvSpPr>
          <p:cNvPr id="3" name="Oval 2">
            <a:extLst>
              <a:ext uri="{FF2B5EF4-FFF2-40B4-BE49-F238E27FC236}">
                <a16:creationId xmlns:a16="http://schemas.microsoft.com/office/drawing/2014/main" id="{4A6232FE-605A-5BE2-6105-D454C3C5942B}"/>
              </a:ext>
            </a:extLst>
          </p:cNvPr>
          <p:cNvSpPr/>
          <p:nvPr/>
        </p:nvSpPr>
        <p:spPr>
          <a:xfrm>
            <a:off x="1040296" y="2253697"/>
            <a:ext cx="914400" cy="84813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44E6F58-2E47-3328-19FD-38D93CFE28E1}"/>
              </a:ext>
            </a:extLst>
          </p:cNvPr>
          <p:cNvSpPr txBox="1"/>
          <p:nvPr/>
        </p:nvSpPr>
        <p:spPr>
          <a:xfrm>
            <a:off x="950844" y="2493100"/>
            <a:ext cx="1093304" cy="369332"/>
          </a:xfrm>
          <a:prstGeom prst="rect">
            <a:avLst/>
          </a:prstGeom>
          <a:noFill/>
        </p:spPr>
        <p:txBody>
          <a:bodyPr wrap="square" rtlCol="0">
            <a:spAutoFit/>
          </a:bodyPr>
          <a:lstStyle/>
          <a:p>
            <a:pPr algn="ctr"/>
            <a:r>
              <a:rPr lang="en-US" dirty="0"/>
              <a:t>Company</a:t>
            </a:r>
          </a:p>
        </p:txBody>
      </p:sp>
      <p:sp>
        <p:nvSpPr>
          <p:cNvPr id="5" name="Oval 4">
            <a:extLst>
              <a:ext uri="{FF2B5EF4-FFF2-40B4-BE49-F238E27FC236}">
                <a16:creationId xmlns:a16="http://schemas.microsoft.com/office/drawing/2014/main" id="{1CC2A8EE-0BB6-9BC2-3D05-9D741B0B5482}"/>
              </a:ext>
            </a:extLst>
          </p:cNvPr>
          <p:cNvSpPr/>
          <p:nvPr/>
        </p:nvSpPr>
        <p:spPr>
          <a:xfrm>
            <a:off x="7340333" y="3529752"/>
            <a:ext cx="914400" cy="84813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502407D-45D4-49E8-0799-DFC788C17422}"/>
              </a:ext>
            </a:extLst>
          </p:cNvPr>
          <p:cNvSpPr txBox="1"/>
          <p:nvPr/>
        </p:nvSpPr>
        <p:spPr>
          <a:xfrm>
            <a:off x="7340333" y="3769155"/>
            <a:ext cx="914400" cy="369332"/>
          </a:xfrm>
          <a:prstGeom prst="rect">
            <a:avLst/>
          </a:prstGeom>
          <a:noFill/>
        </p:spPr>
        <p:txBody>
          <a:bodyPr wrap="square" rtlCol="0">
            <a:spAutoFit/>
          </a:bodyPr>
          <a:lstStyle/>
          <a:p>
            <a:pPr algn="ctr"/>
            <a:r>
              <a:rPr lang="en-US" dirty="0"/>
              <a:t>Bob</a:t>
            </a:r>
          </a:p>
        </p:txBody>
      </p:sp>
      <p:cxnSp>
        <p:nvCxnSpPr>
          <p:cNvPr id="18" name="Straight Arrow Connector 17">
            <a:extLst>
              <a:ext uri="{FF2B5EF4-FFF2-40B4-BE49-F238E27FC236}">
                <a16:creationId xmlns:a16="http://schemas.microsoft.com/office/drawing/2014/main" id="{F05A102C-E581-DF4A-4557-6D7CCA681A78}"/>
              </a:ext>
            </a:extLst>
          </p:cNvPr>
          <p:cNvCxnSpPr>
            <a:cxnSpLocks/>
            <a:endCxn id="8" idx="1"/>
          </p:cNvCxnSpPr>
          <p:nvPr/>
        </p:nvCxnSpPr>
        <p:spPr>
          <a:xfrm flipV="1">
            <a:off x="1936058" y="2069033"/>
            <a:ext cx="5404275" cy="608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B891E83D-48FF-ED53-9F6E-FE24D14D4D43}"/>
                  </a:ext>
                </a:extLst>
              </p:cNvPr>
              <p:cNvSpPr txBox="1"/>
              <p:nvPr/>
            </p:nvSpPr>
            <p:spPr>
              <a:xfrm>
                <a:off x="4246588" y="2616874"/>
                <a:ext cx="1047916"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𝑒𝑛𝑡𝑎𝑛𝑔𝑙𝑒𝑑</m:t>
                          </m:r>
                        </m:sub>
                      </m:sSub>
                    </m:oMath>
                  </m:oMathPara>
                </a14:m>
                <a:endParaRPr lang="en-US" dirty="0"/>
              </a:p>
            </p:txBody>
          </p:sp>
        </mc:Choice>
        <mc:Fallback>
          <p:sp>
            <p:nvSpPr>
              <p:cNvPr id="21" name="TextBox 20">
                <a:extLst>
                  <a:ext uri="{FF2B5EF4-FFF2-40B4-BE49-F238E27FC236}">
                    <a16:creationId xmlns:a16="http://schemas.microsoft.com/office/drawing/2014/main" id="{B891E83D-48FF-ED53-9F6E-FE24D14D4D43}"/>
                  </a:ext>
                </a:extLst>
              </p:cNvPr>
              <p:cNvSpPr txBox="1">
                <a:spLocks noRot="1" noChangeAspect="1" noMove="1" noResize="1" noEditPoints="1" noAdjustHandles="1" noChangeArrowheads="1" noChangeShapeType="1" noTextEdit="1"/>
              </p:cNvSpPr>
              <p:nvPr/>
            </p:nvSpPr>
            <p:spPr>
              <a:xfrm>
                <a:off x="4246588" y="2616874"/>
                <a:ext cx="1047916" cy="299569"/>
              </a:xfrm>
              <a:prstGeom prst="rect">
                <a:avLst/>
              </a:prstGeom>
              <a:blipFill>
                <a:blip r:embed="rId3"/>
                <a:stretch>
                  <a:fillRect l="-4762" r="-2381" b="-24000"/>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63270A5C-4BD3-99A3-A6D2-6CEFDCC48484}"/>
              </a:ext>
            </a:extLst>
          </p:cNvPr>
          <p:cNvSpPr/>
          <p:nvPr/>
        </p:nvSpPr>
        <p:spPr>
          <a:xfrm>
            <a:off x="7340333" y="1644964"/>
            <a:ext cx="914400" cy="84813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7687443-2A52-DF38-8C65-AD534D7BD55B}"/>
              </a:ext>
            </a:extLst>
          </p:cNvPr>
          <p:cNvSpPr txBox="1"/>
          <p:nvPr/>
        </p:nvSpPr>
        <p:spPr>
          <a:xfrm>
            <a:off x="7340333" y="1884367"/>
            <a:ext cx="914400" cy="369332"/>
          </a:xfrm>
          <a:prstGeom prst="rect">
            <a:avLst/>
          </a:prstGeom>
          <a:noFill/>
        </p:spPr>
        <p:txBody>
          <a:bodyPr wrap="square" rtlCol="0">
            <a:spAutoFit/>
          </a:bodyPr>
          <a:lstStyle/>
          <a:p>
            <a:pPr algn="ctr"/>
            <a:r>
              <a:rPr lang="en-US" dirty="0"/>
              <a:t>Alice</a:t>
            </a:r>
          </a:p>
        </p:txBody>
      </p:sp>
      <p:sp>
        <p:nvSpPr>
          <p:cNvPr id="9" name="TextBox 8">
            <a:extLst>
              <a:ext uri="{FF2B5EF4-FFF2-40B4-BE49-F238E27FC236}">
                <a16:creationId xmlns:a16="http://schemas.microsoft.com/office/drawing/2014/main" id="{D08738CE-7787-8ADE-E942-FE7CCF0CF164}"/>
              </a:ext>
            </a:extLst>
          </p:cNvPr>
          <p:cNvSpPr txBox="1"/>
          <p:nvPr/>
        </p:nvSpPr>
        <p:spPr>
          <a:xfrm>
            <a:off x="7250881" y="1179490"/>
            <a:ext cx="1093304" cy="369333"/>
          </a:xfrm>
          <a:prstGeom prst="rect">
            <a:avLst/>
          </a:prstGeom>
          <a:noFill/>
        </p:spPr>
        <p:txBody>
          <a:bodyPr wrap="square" rtlCol="0">
            <a:spAutoFit/>
          </a:bodyPr>
          <a:lstStyle/>
          <a:p>
            <a:pPr algn="ctr"/>
            <a:r>
              <a:rPr lang="en-US" dirty="0"/>
              <a:t>Users</a:t>
            </a:r>
          </a:p>
        </p:txBody>
      </p:sp>
      <p:cxnSp>
        <p:nvCxnSpPr>
          <p:cNvPr id="10" name="Straight Arrow Connector 9">
            <a:extLst>
              <a:ext uri="{FF2B5EF4-FFF2-40B4-BE49-F238E27FC236}">
                <a16:creationId xmlns:a16="http://schemas.microsoft.com/office/drawing/2014/main" id="{1515E64A-25F1-5649-5F32-9E71686B28FE}"/>
              </a:ext>
            </a:extLst>
          </p:cNvPr>
          <p:cNvCxnSpPr>
            <a:cxnSpLocks/>
            <a:endCxn id="6" idx="1"/>
          </p:cNvCxnSpPr>
          <p:nvPr/>
        </p:nvCxnSpPr>
        <p:spPr>
          <a:xfrm>
            <a:off x="1954696" y="2677766"/>
            <a:ext cx="5385637" cy="1276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9469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AB6D-B736-BEA8-FBC4-0500544144B6}"/>
              </a:ext>
            </a:extLst>
          </p:cNvPr>
          <p:cNvSpPr>
            <a:spLocks noGrp="1"/>
          </p:cNvSpPr>
          <p:nvPr>
            <p:ph type="title"/>
          </p:nvPr>
        </p:nvSpPr>
        <p:spPr/>
        <p:txBody>
          <a:bodyPr>
            <a:normAutofit fontScale="90000"/>
          </a:bodyPr>
          <a:lstStyle/>
          <a:p>
            <a:r>
              <a:rPr lang="en-US" dirty="0"/>
              <a:t>Quantum Communication via … Entanglement!</a:t>
            </a:r>
          </a:p>
        </p:txBody>
      </p:sp>
      <p:sp>
        <p:nvSpPr>
          <p:cNvPr id="3" name="Oval 2">
            <a:extLst>
              <a:ext uri="{FF2B5EF4-FFF2-40B4-BE49-F238E27FC236}">
                <a16:creationId xmlns:a16="http://schemas.microsoft.com/office/drawing/2014/main" id="{4A6232FE-605A-5BE2-6105-D454C3C5942B}"/>
              </a:ext>
            </a:extLst>
          </p:cNvPr>
          <p:cNvSpPr/>
          <p:nvPr/>
        </p:nvSpPr>
        <p:spPr>
          <a:xfrm>
            <a:off x="1040296" y="2253697"/>
            <a:ext cx="914400" cy="84813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44E6F58-2E47-3328-19FD-38D93CFE28E1}"/>
              </a:ext>
            </a:extLst>
          </p:cNvPr>
          <p:cNvSpPr txBox="1"/>
          <p:nvPr/>
        </p:nvSpPr>
        <p:spPr>
          <a:xfrm>
            <a:off x="950844" y="2493100"/>
            <a:ext cx="1093304" cy="369332"/>
          </a:xfrm>
          <a:prstGeom prst="rect">
            <a:avLst/>
          </a:prstGeom>
          <a:noFill/>
        </p:spPr>
        <p:txBody>
          <a:bodyPr wrap="square" rtlCol="0">
            <a:spAutoFit/>
          </a:bodyPr>
          <a:lstStyle/>
          <a:p>
            <a:pPr algn="ctr"/>
            <a:r>
              <a:rPr lang="en-US" dirty="0"/>
              <a:t>Company</a:t>
            </a:r>
          </a:p>
        </p:txBody>
      </p:sp>
      <p:sp>
        <p:nvSpPr>
          <p:cNvPr id="5" name="Oval 4">
            <a:extLst>
              <a:ext uri="{FF2B5EF4-FFF2-40B4-BE49-F238E27FC236}">
                <a16:creationId xmlns:a16="http://schemas.microsoft.com/office/drawing/2014/main" id="{1CC2A8EE-0BB6-9BC2-3D05-9D741B0B5482}"/>
              </a:ext>
            </a:extLst>
          </p:cNvPr>
          <p:cNvSpPr/>
          <p:nvPr/>
        </p:nvSpPr>
        <p:spPr>
          <a:xfrm>
            <a:off x="7340333" y="3529752"/>
            <a:ext cx="914400" cy="84813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502407D-45D4-49E8-0799-DFC788C17422}"/>
              </a:ext>
            </a:extLst>
          </p:cNvPr>
          <p:cNvSpPr txBox="1"/>
          <p:nvPr/>
        </p:nvSpPr>
        <p:spPr>
          <a:xfrm>
            <a:off x="7340333" y="3769155"/>
            <a:ext cx="914400" cy="369332"/>
          </a:xfrm>
          <a:prstGeom prst="rect">
            <a:avLst/>
          </a:prstGeom>
          <a:noFill/>
        </p:spPr>
        <p:txBody>
          <a:bodyPr wrap="square" rtlCol="0">
            <a:spAutoFit/>
          </a:bodyPr>
          <a:lstStyle/>
          <a:p>
            <a:pPr algn="ctr"/>
            <a:r>
              <a:rPr lang="en-US" dirty="0"/>
              <a:t>Bob</a:t>
            </a:r>
          </a:p>
        </p:txBody>
      </p:sp>
      <p:cxnSp>
        <p:nvCxnSpPr>
          <p:cNvPr id="18" name="Straight Arrow Connector 17">
            <a:extLst>
              <a:ext uri="{FF2B5EF4-FFF2-40B4-BE49-F238E27FC236}">
                <a16:creationId xmlns:a16="http://schemas.microsoft.com/office/drawing/2014/main" id="{F05A102C-E581-DF4A-4557-6D7CCA681A78}"/>
              </a:ext>
            </a:extLst>
          </p:cNvPr>
          <p:cNvCxnSpPr>
            <a:cxnSpLocks/>
            <a:endCxn id="8" idx="1"/>
          </p:cNvCxnSpPr>
          <p:nvPr/>
        </p:nvCxnSpPr>
        <p:spPr>
          <a:xfrm flipV="1">
            <a:off x="1936058" y="2069033"/>
            <a:ext cx="5404275" cy="608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B891E83D-48FF-ED53-9F6E-FE24D14D4D43}"/>
                  </a:ext>
                </a:extLst>
              </p:cNvPr>
              <p:cNvSpPr txBox="1"/>
              <p:nvPr/>
            </p:nvSpPr>
            <p:spPr>
              <a:xfrm>
                <a:off x="4246588" y="2616874"/>
                <a:ext cx="1047916"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𝑒𝑛𝑡𝑎𝑛𝑔𝑙𝑒𝑑</m:t>
                          </m:r>
                        </m:sub>
                      </m:sSub>
                    </m:oMath>
                  </m:oMathPara>
                </a14:m>
                <a:endParaRPr lang="en-US" dirty="0"/>
              </a:p>
            </p:txBody>
          </p:sp>
        </mc:Choice>
        <mc:Fallback>
          <p:sp>
            <p:nvSpPr>
              <p:cNvPr id="21" name="TextBox 20">
                <a:extLst>
                  <a:ext uri="{FF2B5EF4-FFF2-40B4-BE49-F238E27FC236}">
                    <a16:creationId xmlns:a16="http://schemas.microsoft.com/office/drawing/2014/main" id="{B891E83D-48FF-ED53-9F6E-FE24D14D4D43}"/>
                  </a:ext>
                </a:extLst>
              </p:cNvPr>
              <p:cNvSpPr txBox="1">
                <a:spLocks noRot="1" noChangeAspect="1" noMove="1" noResize="1" noEditPoints="1" noAdjustHandles="1" noChangeArrowheads="1" noChangeShapeType="1" noTextEdit="1"/>
              </p:cNvSpPr>
              <p:nvPr/>
            </p:nvSpPr>
            <p:spPr>
              <a:xfrm>
                <a:off x="4246588" y="2616874"/>
                <a:ext cx="1047916" cy="299569"/>
              </a:xfrm>
              <a:prstGeom prst="rect">
                <a:avLst/>
              </a:prstGeom>
              <a:blipFill>
                <a:blip r:embed="rId3"/>
                <a:stretch>
                  <a:fillRect l="-4762" r="-2381" b="-24000"/>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63270A5C-4BD3-99A3-A6D2-6CEFDCC48484}"/>
              </a:ext>
            </a:extLst>
          </p:cNvPr>
          <p:cNvSpPr/>
          <p:nvPr/>
        </p:nvSpPr>
        <p:spPr>
          <a:xfrm>
            <a:off x="7340333" y="1644964"/>
            <a:ext cx="914400" cy="84813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7687443-2A52-DF38-8C65-AD534D7BD55B}"/>
              </a:ext>
            </a:extLst>
          </p:cNvPr>
          <p:cNvSpPr txBox="1"/>
          <p:nvPr/>
        </p:nvSpPr>
        <p:spPr>
          <a:xfrm>
            <a:off x="7340333" y="1884367"/>
            <a:ext cx="914400" cy="369332"/>
          </a:xfrm>
          <a:prstGeom prst="rect">
            <a:avLst/>
          </a:prstGeom>
          <a:noFill/>
        </p:spPr>
        <p:txBody>
          <a:bodyPr wrap="square" rtlCol="0">
            <a:spAutoFit/>
          </a:bodyPr>
          <a:lstStyle/>
          <a:p>
            <a:pPr algn="ctr"/>
            <a:r>
              <a:rPr lang="en-US" dirty="0"/>
              <a:t>Alice</a:t>
            </a:r>
          </a:p>
        </p:txBody>
      </p:sp>
      <p:sp>
        <p:nvSpPr>
          <p:cNvPr id="9" name="TextBox 8">
            <a:extLst>
              <a:ext uri="{FF2B5EF4-FFF2-40B4-BE49-F238E27FC236}">
                <a16:creationId xmlns:a16="http://schemas.microsoft.com/office/drawing/2014/main" id="{D08738CE-7787-8ADE-E942-FE7CCF0CF164}"/>
              </a:ext>
            </a:extLst>
          </p:cNvPr>
          <p:cNvSpPr txBox="1"/>
          <p:nvPr/>
        </p:nvSpPr>
        <p:spPr>
          <a:xfrm>
            <a:off x="7250881" y="1179490"/>
            <a:ext cx="1093304" cy="369333"/>
          </a:xfrm>
          <a:prstGeom prst="rect">
            <a:avLst/>
          </a:prstGeom>
          <a:noFill/>
        </p:spPr>
        <p:txBody>
          <a:bodyPr wrap="square" rtlCol="0">
            <a:spAutoFit/>
          </a:bodyPr>
          <a:lstStyle/>
          <a:p>
            <a:pPr algn="ctr"/>
            <a:r>
              <a:rPr lang="en-US" dirty="0"/>
              <a:t>Users</a:t>
            </a:r>
          </a:p>
        </p:txBody>
      </p:sp>
      <p:cxnSp>
        <p:nvCxnSpPr>
          <p:cNvPr id="10" name="Straight Arrow Connector 9">
            <a:extLst>
              <a:ext uri="{FF2B5EF4-FFF2-40B4-BE49-F238E27FC236}">
                <a16:creationId xmlns:a16="http://schemas.microsoft.com/office/drawing/2014/main" id="{1515E64A-25F1-5649-5F32-9E71686B28FE}"/>
              </a:ext>
            </a:extLst>
          </p:cNvPr>
          <p:cNvCxnSpPr>
            <a:cxnSpLocks/>
            <a:endCxn id="6" idx="1"/>
          </p:cNvCxnSpPr>
          <p:nvPr/>
        </p:nvCxnSpPr>
        <p:spPr>
          <a:xfrm>
            <a:off x="1954696" y="2677766"/>
            <a:ext cx="5385637" cy="1276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3E24EA7-4157-1CC5-FF5E-EE771244CBCA}"/>
              </a:ext>
            </a:extLst>
          </p:cNvPr>
          <p:cNvSpPr txBox="1"/>
          <p:nvPr/>
        </p:nvSpPr>
        <p:spPr>
          <a:xfrm>
            <a:off x="4124502" y="1879379"/>
            <a:ext cx="1292088" cy="369332"/>
          </a:xfrm>
          <a:prstGeom prst="rect">
            <a:avLst/>
          </a:prstGeom>
          <a:noFill/>
        </p:spPr>
        <p:txBody>
          <a:bodyPr wrap="square" rtlCol="0">
            <a:spAutoFit/>
          </a:bodyPr>
          <a:lstStyle/>
          <a:p>
            <a:pPr algn="ctr"/>
            <a:r>
              <a:rPr lang="en-US" dirty="0"/>
              <a:t>&gt;10 km!</a:t>
            </a:r>
          </a:p>
        </p:txBody>
      </p:sp>
    </p:spTree>
    <p:extLst>
      <p:ext uri="{BB962C8B-B14F-4D97-AF65-F5344CB8AC3E}">
        <p14:creationId xmlns:p14="http://schemas.microsoft.com/office/powerpoint/2010/main" val="296705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AB6D-B736-BEA8-FBC4-0500544144B6}"/>
              </a:ext>
            </a:extLst>
          </p:cNvPr>
          <p:cNvSpPr>
            <a:spLocks noGrp="1"/>
          </p:cNvSpPr>
          <p:nvPr>
            <p:ph type="title"/>
          </p:nvPr>
        </p:nvSpPr>
        <p:spPr/>
        <p:txBody>
          <a:bodyPr>
            <a:normAutofit fontScale="90000"/>
          </a:bodyPr>
          <a:lstStyle/>
          <a:p>
            <a:r>
              <a:rPr lang="en-US" dirty="0"/>
              <a:t>Quantum Communication via … Entanglement!</a:t>
            </a:r>
          </a:p>
        </p:txBody>
      </p:sp>
      <p:sp>
        <p:nvSpPr>
          <p:cNvPr id="3" name="Oval 2">
            <a:extLst>
              <a:ext uri="{FF2B5EF4-FFF2-40B4-BE49-F238E27FC236}">
                <a16:creationId xmlns:a16="http://schemas.microsoft.com/office/drawing/2014/main" id="{4A6232FE-605A-5BE2-6105-D454C3C5942B}"/>
              </a:ext>
            </a:extLst>
          </p:cNvPr>
          <p:cNvSpPr/>
          <p:nvPr/>
        </p:nvSpPr>
        <p:spPr>
          <a:xfrm>
            <a:off x="1040296" y="2253697"/>
            <a:ext cx="914400" cy="84813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44E6F58-2E47-3328-19FD-38D93CFE28E1}"/>
              </a:ext>
            </a:extLst>
          </p:cNvPr>
          <p:cNvSpPr txBox="1"/>
          <p:nvPr/>
        </p:nvSpPr>
        <p:spPr>
          <a:xfrm>
            <a:off x="950844" y="2493100"/>
            <a:ext cx="1093304" cy="369332"/>
          </a:xfrm>
          <a:prstGeom prst="rect">
            <a:avLst/>
          </a:prstGeom>
          <a:noFill/>
        </p:spPr>
        <p:txBody>
          <a:bodyPr wrap="square" rtlCol="0">
            <a:spAutoFit/>
          </a:bodyPr>
          <a:lstStyle/>
          <a:p>
            <a:pPr algn="ctr"/>
            <a:r>
              <a:rPr lang="en-US" dirty="0"/>
              <a:t>Company</a:t>
            </a:r>
          </a:p>
        </p:txBody>
      </p:sp>
      <p:sp>
        <p:nvSpPr>
          <p:cNvPr id="5" name="Oval 4">
            <a:extLst>
              <a:ext uri="{FF2B5EF4-FFF2-40B4-BE49-F238E27FC236}">
                <a16:creationId xmlns:a16="http://schemas.microsoft.com/office/drawing/2014/main" id="{1CC2A8EE-0BB6-9BC2-3D05-9D741B0B5482}"/>
              </a:ext>
            </a:extLst>
          </p:cNvPr>
          <p:cNvSpPr/>
          <p:nvPr/>
        </p:nvSpPr>
        <p:spPr>
          <a:xfrm>
            <a:off x="7340333" y="3529752"/>
            <a:ext cx="914400" cy="84813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502407D-45D4-49E8-0799-DFC788C17422}"/>
              </a:ext>
            </a:extLst>
          </p:cNvPr>
          <p:cNvSpPr txBox="1"/>
          <p:nvPr/>
        </p:nvSpPr>
        <p:spPr>
          <a:xfrm>
            <a:off x="7340333" y="3769155"/>
            <a:ext cx="914400" cy="369332"/>
          </a:xfrm>
          <a:prstGeom prst="rect">
            <a:avLst/>
          </a:prstGeom>
          <a:noFill/>
        </p:spPr>
        <p:txBody>
          <a:bodyPr wrap="square" rtlCol="0">
            <a:spAutoFit/>
          </a:bodyPr>
          <a:lstStyle/>
          <a:p>
            <a:pPr algn="ctr"/>
            <a:r>
              <a:rPr lang="en-US" dirty="0"/>
              <a:t>Bob</a:t>
            </a:r>
          </a:p>
        </p:txBody>
      </p:sp>
      <p:cxnSp>
        <p:nvCxnSpPr>
          <p:cNvPr id="18" name="Straight Arrow Connector 17">
            <a:extLst>
              <a:ext uri="{FF2B5EF4-FFF2-40B4-BE49-F238E27FC236}">
                <a16:creationId xmlns:a16="http://schemas.microsoft.com/office/drawing/2014/main" id="{F05A102C-E581-DF4A-4557-6D7CCA681A78}"/>
              </a:ext>
            </a:extLst>
          </p:cNvPr>
          <p:cNvCxnSpPr>
            <a:cxnSpLocks/>
            <a:endCxn id="8" idx="1"/>
          </p:cNvCxnSpPr>
          <p:nvPr/>
        </p:nvCxnSpPr>
        <p:spPr>
          <a:xfrm flipV="1">
            <a:off x="1936058" y="2069033"/>
            <a:ext cx="5404275" cy="608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B891E83D-48FF-ED53-9F6E-FE24D14D4D43}"/>
                  </a:ext>
                </a:extLst>
              </p:cNvPr>
              <p:cNvSpPr txBox="1"/>
              <p:nvPr/>
            </p:nvSpPr>
            <p:spPr>
              <a:xfrm>
                <a:off x="4246588" y="2616874"/>
                <a:ext cx="1047916"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𝑒𝑛𝑡𝑎𝑛𝑔𝑙𝑒𝑑</m:t>
                          </m:r>
                        </m:sub>
                      </m:sSub>
                    </m:oMath>
                  </m:oMathPara>
                </a14:m>
                <a:endParaRPr lang="en-US" dirty="0"/>
              </a:p>
            </p:txBody>
          </p:sp>
        </mc:Choice>
        <mc:Fallback>
          <p:sp>
            <p:nvSpPr>
              <p:cNvPr id="21" name="TextBox 20">
                <a:extLst>
                  <a:ext uri="{FF2B5EF4-FFF2-40B4-BE49-F238E27FC236}">
                    <a16:creationId xmlns:a16="http://schemas.microsoft.com/office/drawing/2014/main" id="{B891E83D-48FF-ED53-9F6E-FE24D14D4D43}"/>
                  </a:ext>
                </a:extLst>
              </p:cNvPr>
              <p:cNvSpPr txBox="1">
                <a:spLocks noRot="1" noChangeAspect="1" noMove="1" noResize="1" noEditPoints="1" noAdjustHandles="1" noChangeArrowheads="1" noChangeShapeType="1" noTextEdit="1"/>
              </p:cNvSpPr>
              <p:nvPr/>
            </p:nvSpPr>
            <p:spPr>
              <a:xfrm>
                <a:off x="4246588" y="2616874"/>
                <a:ext cx="1047916" cy="299569"/>
              </a:xfrm>
              <a:prstGeom prst="rect">
                <a:avLst/>
              </a:prstGeom>
              <a:blipFill>
                <a:blip r:embed="rId3"/>
                <a:stretch>
                  <a:fillRect l="-4762" r="-2381" b="-24000"/>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63270A5C-4BD3-99A3-A6D2-6CEFDCC48484}"/>
              </a:ext>
            </a:extLst>
          </p:cNvPr>
          <p:cNvSpPr/>
          <p:nvPr/>
        </p:nvSpPr>
        <p:spPr>
          <a:xfrm>
            <a:off x="7340333" y="1644964"/>
            <a:ext cx="914400" cy="84813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7687443-2A52-DF38-8C65-AD534D7BD55B}"/>
              </a:ext>
            </a:extLst>
          </p:cNvPr>
          <p:cNvSpPr txBox="1"/>
          <p:nvPr/>
        </p:nvSpPr>
        <p:spPr>
          <a:xfrm>
            <a:off x="7340333" y="1884367"/>
            <a:ext cx="914400" cy="369332"/>
          </a:xfrm>
          <a:prstGeom prst="rect">
            <a:avLst/>
          </a:prstGeom>
          <a:noFill/>
        </p:spPr>
        <p:txBody>
          <a:bodyPr wrap="square" rtlCol="0">
            <a:spAutoFit/>
          </a:bodyPr>
          <a:lstStyle/>
          <a:p>
            <a:pPr algn="ctr"/>
            <a:r>
              <a:rPr lang="en-US" dirty="0"/>
              <a:t>Alice</a:t>
            </a:r>
          </a:p>
        </p:txBody>
      </p:sp>
      <p:sp>
        <p:nvSpPr>
          <p:cNvPr id="9" name="TextBox 8">
            <a:extLst>
              <a:ext uri="{FF2B5EF4-FFF2-40B4-BE49-F238E27FC236}">
                <a16:creationId xmlns:a16="http://schemas.microsoft.com/office/drawing/2014/main" id="{D08738CE-7787-8ADE-E942-FE7CCF0CF164}"/>
              </a:ext>
            </a:extLst>
          </p:cNvPr>
          <p:cNvSpPr txBox="1"/>
          <p:nvPr/>
        </p:nvSpPr>
        <p:spPr>
          <a:xfrm>
            <a:off x="7250881" y="1179490"/>
            <a:ext cx="1093304" cy="369333"/>
          </a:xfrm>
          <a:prstGeom prst="rect">
            <a:avLst/>
          </a:prstGeom>
          <a:noFill/>
        </p:spPr>
        <p:txBody>
          <a:bodyPr wrap="square" rtlCol="0">
            <a:spAutoFit/>
          </a:bodyPr>
          <a:lstStyle/>
          <a:p>
            <a:pPr algn="ctr"/>
            <a:r>
              <a:rPr lang="en-US" dirty="0"/>
              <a:t>Users</a:t>
            </a:r>
          </a:p>
        </p:txBody>
      </p:sp>
      <p:cxnSp>
        <p:nvCxnSpPr>
          <p:cNvPr id="10" name="Straight Arrow Connector 9">
            <a:extLst>
              <a:ext uri="{FF2B5EF4-FFF2-40B4-BE49-F238E27FC236}">
                <a16:creationId xmlns:a16="http://schemas.microsoft.com/office/drawing/2014/main" id="{1515E64A-25F1-5649-5F32-9E71686B28FE}"/>
              </a:ext>
            </a:extLst>
          </p:cNvPr>
          <p:cNvCxnSpPr>
            <a:cxnSpLocks/>
            <a:endCxn id="6" idx="1"/>
          </p:cNvCxnSpPr>
          <p:nvPr/>
        </p:nvCxnSpPr>
        <p:spPr>
          <a:xfrm>
            <a:off x="1954696" y="2677766"/>
            <a:ext cx="5385637" cy="1276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3E24EA7-4157-1CC5-FF5E-EE771244CBCA}"/>
              </a:ext>
            </a:extLst>
          </p:cNvPr>
          <p:cNvSpPr txBox="1"/>
          <p:nvPr/>
        </p:nvSpPr>
        <p:spPr>
          <a:xfrm>
            <a:off x="4124502" y="1879379"/>
            <a:ext cx="1292088" cy="369332"/>
          </a:xfrm>
          <a:prstGeom prst="rect">
            <a:avLst/>
          </a:prstGeom>
          <a:noFill/>
        </p:spPr>
        <p:txBody>
          <a:bodyPr wrap="square" rtlCol="0">
            <a:spAutoFit/>
          </a:bodyPr>
          <a:lstStyle/>
          <a:p>
            <a:pPr algn="ctr"/>
            <a:r>
              <a:rPr lang="en-US" dirty="0"/>
              <a:t>&gt;10 km!</a:t>
            </a:r>
          </a:p>
        </p:txBody>
      </p:sp>
      <p:sp>
        <p:nvSpPr>
          <p:cNvPr id="15" name="TextBox 14">
            <a:extLst>
              <a:ext uri="{FF2B5EF4-FFF2-40B4-BE49-F238E27FC236}">
                <a16:creationId xmlns:a16="http://schemas.microsoft.com/office/drawing/2014/main" id="{4E1404FC-CF75-E484-1780-728EB7FACC7C}"/>
              </a:ext>
            </a:extLst>
          </p:cNvPr>
          <p:cNvSpPr txBox="1"/>
          <p:nvPr/>
        </p:nvSpPr>
        <p:spPr>
          <a:xfrm>
            <a:off x="0" y="4774168"/>
            <a:ext cx="4757530" cy="307776"/>
          </a:xfrm>
          <a:prstGeom prst="rect">
            <a:avLst/>
          </a:prstGeom>
          <a:noFill/>
        </p:spPr>
        <p:txBody>
          <a:bodyPr wrap="square" rtlCol="0">
            <a:spAutoFit/>
          </a:bodyPr>
          <a:lstStyle/>
          <a:p>
            <a:pPr algn="ctr"/>
            <a:r>
              <a:rPr lang="en-US" sz="1400" i="0" u="none" strike="noStrike" dirty="0">
                <a:solidFill>
                  <a:schemeClr val="bg1">
                    <a:lumMod val="50000"/>
                  </a:schemeClr>
                </a:solidFill>
                <a:effectLst/>
                <a:latin typeface="-apple-system"/>
              </a:rPr>
              <a:t>Liu, X., Hu, J., Li, ZF, </a:t>
            </a:r>
            <a:r>
              <a:rPr lang="en-US" sz="1400" u="none" strike="noStrike" dirty="0">
                <a:solidFill>
                  <a:schemeClr val="bg1">
                    <a:lumMod val="50000"/>
                  </a:schemeClr>
                </a:solidFill>
                <a:effectLst/>
                <a:latin typeface="-apple-system"/>
              </a:rPr>
              <a:t>et al. </a:t>
            </a:r>
            <a:r>
              <a:rPr lang="en-US" sz="1400" i="1" u="none" strike="noStrike" dirty="0">
                <a:solidFill>
                  <a:schemeClr val="bg1">
                    <a:lumMod val="50000"/>
                  </a:schemeClr>
                </a:solidFill>
                <a:effectLst/>
                <a:latin typeface="-apple-system"/>
              </a:rPr>
              <a:t>Nature</a:t>
            </a:r>
            <a:r>
              <a:rPr lang="en-US" sz="1400" i="0" u="none" strike="noStrike" dirty="0">
                <a:solidFill>
                  <a:schemeClr val="bg1">
                    <a:lumMod val="50000"/>
                  </a:schemeClr>
                </a:solidFill>
                <a:effectLst/>
                <a:latin typeface="-apple-system"/>
              </a:rPr>
              <a:t> 10.1038 (2021)</a:t>
            </a:r>
            <a:endParaRPr lang="en-US" sz="1400" dirty="0">
              <a:solidFill>
                <a:schemeClr val="bg1">
                  <a:lumMod val="50000"/>
                </a:schemeClr>
              </a:solidFill>
            </a:endParaRPr>
          </a:p>
        </p:txBody>
      </p:sp>
    </p:spTree>
    <p:extLst>
      <p:ext uri="{BB962C8B-B14F-4D97-AF65-F5344CB8AC3E}">
        <p14:creationId xmlns:p14="http://schemas.microsoft.com/office/powerpoint/2010/main" val="3588388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57CC-7C1A-DC32-5C81-6E08E33B3441}"/>
              </a:ext>
            </a:extLst>
          </p:cNvPr>
          <p:cNvSpPr>
            <a:spLocks noGrp="1"/>
          </p:cNvSpPr>
          <p:nvPr>
            <p:ph type="title"/>
          </p:nvPr>
        </p:nvSpPr>
        <p:spPr/>
        <p:txBody>
          <a:bodyPr/>
          <a:lstStyle/>
          <a:p>
            <a:r>
              <a:rPr lang="en-US" dirty="0"/>
              <a:t>A Solution: Entanglement Witnessing</a:t>
            </a:r>
          </a:p>
        </p:txBody>
      </p:sp>
      <p:sp>
        <p:nvSpPr>
          <p:cNvPr id="3" name="Text Placeholder 2">
            <a:extLst>
              <a:ext uri="{FF2B5EF4-FFF2-40B4-BE49-F238E27FC236}">
                <a16:creationId xmlns:a16="http://schemas.microsoft.com/office/drawing/2014/main" id="{31849A4B-B699-DA51-3F47-AE23CC5AA139}"/>
              </a:ext>
            </a:extLst>
          </p:cNvPr>
          <p:cNvSpPr>
            <a:spLocks noGrp="1"/>
          </p:cNvSpPr>
          <p:nvPr>
            <p:ph type="body" idx="1"/>
          </p:nvPr>
        </p:nvSpPr>
        <p:spPr>
          <a:xfrm>
            <a:off x="629841" y="1273542"/>
            <a:ext cx="3868340" cy="617934"/>
          </a:xfrm>
        </p:spPr>
        <p:txBody>
          <a:bodyPr/>
          <a:lstStyle/>
          <a:p>
            <a:r>
              <a:rPr lang="en-US" dirty="0"/>
              <a:t>Quantum Tomography</a:t>
            </a:r>
          </a:p>
        </p:txBody>
      </p:sp>
      <p:cxnSp>
        <p:nvCxnSpPr>
          <p:cNvPr id="16" name="Curved Connector 15">
            <a:extLst>
              <a:ext uri="{FF2B5EF4-FFF2-40B4-BE49-F238E27FC236}">
                <a16:creationId xmlns:a16="http://schemas.microsoft.com/office/drawing/2014/main" id="{74814835-468F-B383-8B38-BE3CE82F2A85}"/>
              </a:ext>
            </a:extLst>
          </p:cNvPr>
          <p:cNvCxnSpPr>
            <a:cxnSpLocks/>
          </p:cNvCxnSpPr>
          <p:nvPr/>
        </p:nvCxnSpPr>
        <p:spPr>
          <a:xfrm rot="16200000" flipV="1">
            <a:off x="1506831" y="4214525"/>
            <a:ext cx="537922" cy="318052"/>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17868CB4-9324-E4BC-52F5-C48AA2F6740D}"/>
              </a:ext>
            </a:extLst>
          </p:cNvPr>
          <p:cNvSpPr txBox="1"/>
          <p:nvPr/>
        </p:nvSpPr>
        <p:spPr>
          <a:xfrm>
            <a:off x="1388166" y="4642512"/>
            <a:ext cx="1093304" cy="369333"/>
          </a:xfrm>
          <a:prstGeom prst="rect">
            <a:avLst/>
          </a:prstGeom>
          <a:noFill/>
        </p:spPr>
        <p:txBody>
          <a:bodyPr wrap="square" rtlCol="0">
            <a:spAutoFit/>
          </a:bodyPr>
          <a:lstStyle/>
          <a:p>
            <a:pPr algn="ctr"/>
            <a:r>
              <a:rPr lang="en-US" dirty="0"/>
              <a:t>included</a:t>
            </a:r>
          </a:p>
        </p:txBody>
      </p:sp>
      <p:sp>
        <p:nvSpPr>
          <p:cNvPr id="32" name="TextBox 31">
            <a:extLst>
              <a:ext uri="{FF2B5EF4-FFF2-40B4-BE49-F238E27FC236}">
                <a16:creationId xmlns:a16="http://schemas.microsoft.com/office/drawing/2014/main" id="{B92B68D9-704E-8244-A4F3-FF5B415DE439}"/>
              </a:ext>
            </a:extLst>
          </p:cNvPr>
          <p:cNvSpPr txBox="1"/>
          <p:nvPr/>
        </p:nvSpPr>
        <p:spPr>
          <a:xfrm>
            <a:off x="5724939" y="2068667"/>
            <a:ext cx="1865243" cy="646331"/>
          </a:xfrm>
          <a:prstGeom prst="rect">
            <a:avLst/>
          </a:prstGeom>
          <a:noFill/>
        </p:spPr>
        <p:txBody>
          <a:bodyPr wrap="square" rtlCol="0">
            <a:spAutoFit/>
          </a:bodyPr>
          <a:lstStyle/>
          <a:p>
            <a:pPr algn="ctr"/>
            <a:r>
              <a:rPr lang="en-US" dirty="0"/>
              <a:t>4 measurements each!</a:t>
            </a:r>
          </a:p>
        </p:txBody>
      </p:sp>
      <p:cxnSp>
        <p:nvCxnSpPr>
          <p:cNvPr id="33" name="Curved Connector 32">
            <a:extLst>
              <a:ext uri="{FF2B5EF4-FFF2-40B4-BE49-F238E27FC236}">
                <a16:creationId xmlns:a16="http://schemas.microsoft.com/office/drawing/2014/main" id="{C799CB5B-B4E6-7728-F7A5-C6D9312CC4EE}"/>
              </a:ext>
            </a:extLst>
          </p:cNvPr>
          <p:cNvCxnSpPr>
            <a:cxnSpLocks/>
          </p:cNvCxnSpPr>
          <p:nvPr/>
        </p:nvCxnSpPr>
        <p:spPr>
          <a:xfrm rot="10800000" flipV="1">
            <a:off x="5061503" y="2387082"/>
            <a:ext cx="663436" cy="47538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4BE5BDC9-4399-D0D4-A6ED-C1617586EB1E}"/>
              </a:ext>
            </a:extLst>
          </p:cNvPr>
          <p:cNvSpPr txBox="1"/>
          <p:nvPr/>
        </p:nvSpPr>
        <p:spPr>
          <a:xfrm>
            <a:off x="5724939" y="3086991"/>
            <a:ext cx="2001079" cy="646331"/>
          </a:xfrm>
          <a:prstGeom prst="rect">
            <a:avLst/>
          </a:prstGeom>
          <a:noFill/>
        </p:spPr>
        <p:txBody>
          <a:bodyPr wrap="square" rtlCol="0">
            <a:spAutoFit/>
          </a:bodyPr>
          <a:lstStyle/>
          <a:p>
            <a:pPr algn="ctr"/>
            <a:r>
              <a:rPr lang="en-US" dirty="0"/>
              <a:t>9 Pauli combos </a:t>
            </a:r>
            <a:r>
              <a:rPr lang="en-US" dirty="0">
                <a:sym typeface="Wingdings" pitchFamily="2" charset="2"/>
              </a:rPr>
              <a:t> 36 measurements!</a:t>
            </a:r>
            <a:endParaRPr lang="en-US" dirty="0"/>
          </a:p>
        </p:txBody>
      </p:sp>
      <mc:AlternateContent xmlns:mc="http://schemas.openxmlformats.org/markup-compatibility/2006" xmlns:a14="http://schemas.microsoft.com/office/drawing/2010/main">
        <mc:Choice Requires="a14">
          <p:graphicFrame>
            <p:nvGraphicFramePr>
              <p:cNvPr id="37" name="Table 36">
                <a:extLst>
                  <a:ext uri="{FF2B5EF4-FFF2-40B4-BE49-F238E27FC236}">
                    <a16:creationId xmlns:a16="http://schemas.microsoft.com/office/drawing/2014/main" id="{D6FC29DB-572C-94D7-7C09-B69941643420}"/>
                  </a:ext>
                </a:extLst>
              </p:cNvPr>
              <p:cNvGraphicFramePr>
                <a:graphicFrameLocks noGrp="1"/>
              </p:cNvGraphicFramePr>
              <p:nvPr>
                <p:extLst>
                  <p:ext uri="{D42A27DB-BD31-4B8C-83A1-F6EECF244321}">
                    <p14:modId xmlns:p14="http://schemas.microsoft.com/office/powerpoint/2010/main" val="2295778368"/>
                  </p:ext>
                </p:extLst>
              </p:nvPr>
            </p:nvGraphicFramePr>
            <p:xfrm>
              <a:off x="788138" y="2068667"/>
              <a:ext cx="4380210" cy="2035923"/>
            </p:xfrm>
            <a:graphic>
              <a:graphicData uri="http://schemas.openxmlformats.org/drawingml/2006/table">
                <a:tbl>
                  <a:tblPr>
                    <a:tableStyleId>{5C22544A-7EE6-4342-B048-85BDC9FD1C3A}</a:tableStyleId>
                  </a:tblPr>
                  <a:tblGrid>
                    <a:gridCol w="876042">
                      <a:extLst>
                        <a:ext uri="{9D8B030D-6E8A-4147-A177-3AD203B41FA5}">
                          <a16:colId xmlns:a16="http://schemas.microsoft.com/office/drawing/2014/main" val="1985794638"/>
                        </a:ext>
                      </a:extLst>
                    </a:gridCol>
                    <a:gridCol w="721211">
                      <a:extLst>
                        <a:ext uri="{9D8B030D-6E8A-4147-A177-3AD203B41FA5}">
                          <a16:colId xmlns:a16="http://schemas.microsoft.com/office/drawing/2014/main" val="3261585170"/>
                        </a:ext>
                      </a:extLst>
                    </a:gridCol>
                    <a:gridCol w="1030873">
                      <a:extLst>
                        <a:ext uri="{9D8B030D-6E8A-4147-A177-3AD203B41FA5}">
                          <a16:colId xmlns:a16="http://schemas.microsoft.com/office/drawing/2014/main" val="1217146526"/>
                        </a:ext>
                      </a:extLst>
                    </a:gridCol>
                    <a:gridCol w="876042">
                      <a:extLst>
                        <a:ext uri="{9D8B030D-6E8A-4147-A177-3AD203B41FA5}">
                          <a16:colId xmlns:a16="http://schemas.microsoft.com/office/drawing/2014/main" val="1274853357"/>
                        </a:ext>
                      </a:extLst>
                    </a:gridCol>
                    <a:gridCol w="876042">
                      <a:extLst>
                        <a:ext uri="{9D8B030D-6E8A-4147-A177-3AD203B41FA5}">
                          <a16:colId xmlns:a16="http://schemas.microsoft.com/office/drawing/2014/main" val="4150970792"/>
                        </a:ext>
                      </a:extLst>
                    </a:gridCol>
                  </a:tblGrid>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r>
                                  <a:rPr lang="en-US" sz="1800" i="1" smtClean="0">
                                    <a:solidFill>
                                      <a:schemeClr val="tx1"/>
                                    </a:solidFill>
                                    <a:latin typeface="Cambria Math" panose="02040503050406030204" pitchFamily="18" charset="0"/>
                                    <a:ea typeface="Cambria Math" panose="02040503050406030204" pitchFamily="18" charset="0"/>
                                  </a:rPr>
                                  <m:t>𝕀</m:t>
                                </m:r>
                              </m:oMath>
                            </m:oMathPara>
                          </a14:m>
                          <a:endParaRPr lang="en-US" sz="1800" dirty="0">
                            <a:solidFill>
                              <a:schemeClr val="tx1"/>
                            </a:solidFill>
                            <a:latin typeface="+mn-lt"/>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𝕀</m:t>
                                </m:r>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804091198"/>
                      </a:ext>
                    </a:extLst>
                  </a:tr>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r>
                                  <a:rPr lang="en-US" sz="1800" i="1" smtClean="0">
                                    <a:solidFill>
                                      <a:schemeClr val="tx1"/>
                                    </a:solidFill>
                                    <a:latin typeface="Cambria Math" panose="02040503050406030204" pitchFamily="18" charset="0"/>
                                    <a:ea typeface="Cambria Math" panose="02040503050406030204" pitchFamily="18" charset="0"/>
                                  </a:rPr>
                                  <m:t>𝕀</m:t>
                                </m:r>
                              </m:oMath>
                            </m:oMathPara>
                          </a14:m>
                          <a:endParaRPr lang="en-US" sz="1800" dirty="0">
                            <a:solidFill>
                              <a:schemeClr val="tx1"/>
                            </a:solidFill>
                            <a:latin typeface="+mn-lt"/>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𝕀</m:t>
                                </m:r>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051853618"/>
                      </a:ext>
                    </a:extLst>
                  </a:tr>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r>
                                  <a:rPr lang="en-US" sz="1800" i="1" smtClean="0">
                                    <a:solidFill>
                                      <a:schemeClr val="tx1"/>
                                    </a:solidFill>
                                    <a:latin typeface="Cambria Math" panose="02040503050406030204" pitchFamily="18" charset="0"/>
                                    <a:ea typeface="Cambria Math" panose="02040503050406030204" pitchFamily="18" charset="0"/>
                                  </a:rPr>
                                  <m:t>𝕀</m:t>
                                </m:r>
                              </m:oMath>
                            </m:oMathPara>
                          </a14:m>
                          <a:endParaRPr lang="en-US" sz="1800" dirty="0">
                            <a:solidFill>
                              <a:schemeClr val="tx1"/>
                            </a:solidFill>
                            <a:latin typeface="+mn-lt"/>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𝕀</m:t>
                                </m:r>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0241234"/>
                      </a:ext>
                    </a:extLst>
                  </a:tr>
                </a:tbl>
              </a:graphicData>
            </a:graphic>
          </p:graphicFrame>
        </mc:Choice>
        <mc:Fallback xmlns="">
          <p:graphicFrame>
            <p:nvGraphicFramePr>
              <p:cNvPr id="37" name="Table 36">
                <a:extLst>
                  <a:ext uri="{FF2B5EF4-FFF2-40B4-BE49-F238E27FC236}">
                    <a16:creationId xmlns:a16="http://schemas.microsoft.com/office/drawing/2014/main" id="{D6FC29DB-572C-94D7-7C09-B69941643420}"/>
                  </a:ext>
                </a:extLst>
              </p:cNvPr>
              <p:cNvGraphicFramePr>
                <a:graphicFrameLocks noGrp="1"/>
              </p:cNvGraphicFramePr>
              <p:nvPr>
                <p:extLst>
                  <p:ext uri="{D42A27DB-BD31-4B8C-83A1-F6EECF244321}">
                    <p14:modId xmlns:p14="http://schemas.microsoft.com/office/powerpoint/2010/main" val="2295778368"/>
                  </p:ext>
                </p:extLst>
              </p:nvPr>
            </p:nvGraphicFramePr>
            <p:xfrm>
              <a:off x="788138" y="2068667"/>
              <a:ext cx="4380210" cy="2035923"/>
            </p:xfrm>
            <a:graphic>
              <a:graphicData uri="http://schemas.openxmlformats.org/drawingml/2006/table">
                <a:tbl>
                  <a:tblPr>
                    <a:tableStyleId>{5C22544A-7EE6-4342-B048-85BDC9FD1C3A}</a:tableStyleId>
                  </a:tblPr>
                  <a:tblGrid>
                    <a:gridCol w="876042">
                      <a:extLst>
                        <a:ext uri="{9D8B030D-6E8A-4147-A177-3AD203B41FA5}">
                          <a16:colId xmlns:a16="http://schemas.microsoft.com/office/drawing/2014/main" val="1985794638"/>
                        </a:ext>
                      </a:extLst>
                    </a:gridCol>
                    <a:gridCol w="721211">
                      <a:extLst>
                        <a:ext uri="{9D8B030D-6E8A-4147-A177-3AD203B41FA5}">
                          <a16:colId xmlns:a16="http://schemas.microsoft.com/office/drawing/2014/main" val="3261585170"/>
                        </a:ext>
                      </a:extLst>
                    </a:gridCol>
                    <a:gridCol w="1030873">
                      <a:extLst>
                        <a:ext uri="{9D8B030D-6E8A-4147-A177-3AD203B41FA5}">
                          <a16:colId xmlns:a16="http://schemas.microsoft.com/office/drawing/2014/main" val="1217146526"/>
                        </a:ext>
                      </a:extLst>
                    </a:gridCol>
                    <a:gridCol w="876042">
                      <a:extLst>
                        <a:ext uri="{9D8B030D-6E8A-4147-A177-3AD203B41FA5}">
                          <a16:colId xmlns:a16="http://schemas.microsoft.com/office/drawing/2014/main" val="1274853357"/>
                        </a:ext>
                      </a:extLst>
                    </a:gridCol>
                    <a:gridCol w="876042">
                      <a:extLst>
                        <a:ext uri="{9D8B030D-6E8A-4147-A177-3AD203B41FA5}">
                          <a16:colId xmlns:a16="http://schemas.microsoft.com/office/drawing/2014/main" val="4150970792"/>
                        </a:ext>
                      </a:extLst>
                    </a:gridCol>
                  </a:tblGrid>
                  <a:tr h="678641">
                    <a:tc>
                      <a:txBody>
                        <a:bodyPr/>
                        <a:lstStyle/>
                        <a:p>
                          <a:endParaRPr lang="en-US"/>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blipFill>
                          <a:blip r:embed="rId3"/>
                          <a:stretch>
                            <a:fillRect l="-1449" r="-402899" b="-20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blipFill>
                          <a:blip r:embed="rId3"/>
                          <a:stretch>
                            <a:fillRect l="-122807" r="-387719" b="-20185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156790" r="-172840" b="-20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301449" r="-102899" b="-20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401449" r="-2899" b="-201852"/>
                          </a:stretch>
                        </a:blipFill>
                      </a:tcPr>
                    </a:tc>
                    <a:extLst>
                      <a:ext uri="{0D108BD9-81ED-4DB2-BD59-A6C34878D82A}">
                        <a16:rowId xmlns:a16="http://schemas.microsoft.com/office/drawing/2014/main" val="804091198"/>
                      </a:ext>
                    </a:extLst>
                  </a:tr>
                  <a:tr h="678641">
                    <a:tc>
                      <a:txBody>
                        <a:bodyPr/>
                        <a:lstStyle/>
                        <a:p>
                          <a:endParaRPr lang="en-US"/>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1449" t="-100000" r="-402899" b="-10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122807" t="-100000" r="-387719" b="-10185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156790" t="-100000" r="-172840" b="-10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301449" t="-100000" r="-102899" b="-10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401449" t="-100000" r="-2899" b="-101852"/>
                          </a:stretch>
                        </a:blipFill>
                      </a:tcPr>
                    </a:tc>
                    <a:extLst>
                      <a:ext uri="{0D108BD9-81ED-4DB2-BD59-A6C34878D82A}">
                        <a16:rowId xmlns:a16="http://schemas.microsoft.com/office/drawing/2014/main" val="3051853618"/>
                      </a:ext>
                    </a:extLst>
                  </a:tr>
                  <a:tr h="678641">
                    <a:tc>
                      <a:txBody>
                        <a:bodyPr/>
                        <a:lstStyle/>
                        <a:p>
                          <a:endParaRPr lang="en-US"/>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blipFill>
                          <a:blip r:embed="rId3"/>
                          <a:stretch>
                            <a:fillRect l="-1449" t="-200000" r="-402899" b="-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blipFill>
                          <a:blip r:embed="rId3"/>
                          <a:stretch>
                            <a:fillRect l="-122807" t="-200000" r="-387719" b="-185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6790" t="-200000" r="-172840" b="-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1449" t="-200000" r="-102899" b="-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01449" t="-200000" r="-2899" b="-1852"/>
                          </a:stretch>
                        </a:blipFill>
                      </a:tcPr>
                    </a:tc>
                    <a:extLst>
                      <a:ext uri="{0D108BD9-81ED-4DB2-BD59-A6C34878D82A}">
                        <a16:rowId xmlns:a16="http://schemas.microsoft.com/office/drawing/2014/main" val="2670241234"/>
                      </a:ext>
                    </a:extLst>
                  </a:tr>
                </a:tbl>
              </a:graphicData>
            </a:graphic>
          </p:graphicFrame>
        </mc:Fallback>
      </mc:AlternateContent>
    </p:spTree>
    <p:extLst>
      <p:ext uri="{BB962C8B-B14F-4D97-AF65-F5344CB8AC3E}">
        <p14:creationId xmlns:p14="http://schemas.microsoft.com/office/powerpoint/2010/main" val="1741971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57CC-7C1A-DC32-5C81-6E08E33B3441}"/>
              </a:ext>
            </a:extLst>
          </p:cNvPr>
          <p:cNvSpPr>
            <a:spLocks noGrp="1"/>
          </p:cNvSpPr>
          <p:nvPr>
            <p:ph type="title"/>
          </p:nvPr>
        </p:nvSpPr>
        <p:spPr/>
        <p:txBody>
          <a:bodyPr/>
          <a:lstStyle/>
          <a:p>
            <a:r>
              <a:rPr lang="en-US" dirty="0"/>
              <a:t>A Solution: Entanglement Witnessing</a:t>
            </a:r>
          </a:p>
        </p:txBody>
      </p:sp>
      <p:sp>
        <p:nvSpPr>
          <p:cNvPr id="3" name="Text Placeholder 2">
            <a:extLst>
              <a:ext uri="{FF2B5EF4-FFF2-40B4-BE49-F238E27FC236}">
                <a16:creationId xmlns:a16="http://schemas.microsoft.com/office/drawing/2014/main" id="{31849A4B-B699-DA51-3F47-AE23CC5AA139}"/>
              </a:ext>
            </a:extLst>
          </p:cNvPr>
          <p:cNvSpPr>
            <a:spLocks noGrp="1"/>
          </p:cNvSpPr>
          <p:nvPr>
            <p:ph type="body" idx="1"/>
          </p:nvPr>
        </p:nvSpPr>
        <p:spPr>
          <a:xfrm>
            <a:off x="629841" y="1273542"/>
            <a:ext cx="3868340" cy="617934"/>
          </a:xfrm>
        </p:spPr>
        <p:txBody>
          <a:bodyPr/>
          <a:lstStyle/>
          <a:p>
            <a:r>
              <a:rPr lang="en-US" dirty="0"/>
              <a:t>Entanglement Witnesses</a:t>
            </a:r>
          </a:p>
        </p:txBody>
      </p:sp>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A73CACB3-FC31-2337-C9A8-66A5FB85FCF7}"/>
                  </a:ext>
                </a:extLst>
              </p:cNvPr>
              <p:cNvGraphicFramePr>
                <a:graphicFrameLocks noGrp="1"/>
              </p:cNvGraphicFramePr>
              <p:nvPr>
                <p:extLst>
                  <p:ext uri="{D42A27DB-BD31-4B8C-83A1-F6EECF244321}">
                    <p14:modId xmlns:p14="http://schemas.microsoft.com/office/powerpoint/2010/main" val="667358762"/>
                  </p:ext>
                </p:extLst>
              </p:nvPr>
            </p:nvGraphicFramePr>
            <p:xfrm>
              <a:off x="788138" y="2068667"/>
              <a:ext cx="4380210" cy="2035923"/>
            </p:xfrm>
            <a:graphic>
              <a:graphicData uri="http://schemas.openxmlformats.org/drawingml/2006/table">
                <a:tbl>
                  <a:tblPr>
                    <a:tableStyleId>{5C22544A-7EE6-4342-B048-85BDC9FD1C3A}</a:tableStyleId>
                  </a:tblPr>
                  <a:tblGrid>
                    <a:gridCol w="876042">
                      <a:extLst>
                        <a:ext uri="{9D8B030D-6E8A-4147-A177-3AD203B41FA5}">
                          <a16:colId xmlns:a16="http://schemas.microsoft.com/office/drawing/2014/main" val="1985794638"/>
                        </a:ext>
                      </a:extLst>
                    </a:gridCol>
                    <a:gridCol w="721211">
                      <a:extLst>
                        <a:ext uri="{9D8B030D-6E8A-4147-A177-3AD203B41FA5}">
                          <a16:colId xmlns:a16="http://schemas.microsoft.com/office/drawing/2014/main" val="3261585170"/>
                        </a:ext>
                      </a:extLst>
                    </a:gridCol>
                    <a:gridCol w="1030873">
                      <a:extLst>
                        <a:ext uri="{9D8B030D-6E8A-4147-A177-3AD203B41FA5}">
                          <a16:colId xmlns:a16="http://schemas.microsoft.com/office/drawing/2014/main" val="1217146526"/>
                        </a:ext>
                      </a:extLst>
                    </a:gridCol>
                    <a:gridCol w="876042">
                      <a:extLst>
                        <a:ext uri="{9D8B030D-6E8A-4147-A177-3AD203B41FA5}">
                          <a16:colId xmlns:a16="http://schemas.microsoft.com/office/drawing/2014/main" val="1274853357"/>
                        </a:ext>
                      </a:extLst>
                    </a:gridCol>
                    <a:gridCol w="876042">
                      <a:extLst>
                        <a:ext uri="{9D8B030D-6E8A-4147-A177-3AD203B41FA5}">
                          <a16:colId xmlns:a16="http://schemas.microsoft.com/office/drawing/2014/main" val="4150970792"/>
                        </a:ext>
                      </a:extLst>
                    </a:gridCol>
                  </a:tblGrid>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r>
                                  <a:rPr lang="en-US" sz="1800" i="1" smtClean="0">
                                    <a:solidFill>
                                      <a:schemeClr val="tx1"/>
                                    </a:solidFill>
                                    <a:latin typeface="Cambria Math" panose="02040503050406030204" pitchFamily="18" charset="0"/>
                                    <a:ea typeface="Cambria Math" panose="02040503050406030204" pitchFamily="18" charset="0"/>
                                  </a:rPr>
                                  <m:t>𝕀</m:t>
                                </m:r>
                              </m:oMath>
                            </m:oMathPara>
                          </a14:m>
                          <a:endParaRPr lang="en-US" sz="1800" dirty="0">
                            <a:solidFill>
                              <a:schemeClr val="tx1"/>
                            </a:solidFill>
                            <a:latin typeface="+mn-lt"/>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𝕀</m:t>
                                </m:r>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804091198"/>
                      </a:ext>
                    </a:extLst>
                  </a:tr>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r>
                                  <a:rPr lang="en-US" sz="1800" i="1" smtClean="0">
                                    <a:solidFill>
                                      <a:schemeClr val="tx1"/>
                                    </a:solidFill>
                                    <a:latin typeface="Cambria Math" panose="02040503050406030204" pitchFamily="18" charset="0"/>
                                    <a:ea typeface="Cambria Math" panose="02040503050406030204" pitchFamily="18" charset="0"/>
                                  </a:rPr>
                                  <m:t>𝕀</m:t>
                                </m:r>
                              </m:oMath>
                            </m:oMathPara>
                          </a14:m>
                          <a:endParaRPr lang="en-US" sz="1800" dirty="0">
                            <a:solidFill>
                              <a:schemeClr val="tx1"/>
                            </a:solidFill>
                            <a:latin typeface="+mn-lt"/>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𝕀</m:t>
                                </m:r>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051853618"/>
                      </a:ext>
                    </a:extLst>
                  </a:tr>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r>
                                  <a:rPr lang="en-US" sz="1800" i="1" smtClean="0">
                                    <a:solidFill>
                                      <a:schemeClr val="tx1"/>
                                    </a:solidFill>
                                    <a:latin typeface="Cambria Math" panose="02040503050406030204" pitchFamily="18" charset="0"/>
                                    <a:ea typeface="Cambria Math" panose="02040503050406030204" pitchFamily="18" charset="0"/>
                                  </a:rPr>
                                  <m:t>𝕀</m:t>
                                </m:r>
                              </m:oMath>
                            </m:oMathPara>
                          </a14:m>
                          <a:endParaRPr lang="en-US" sz="1800" dirty="0">
                            <a:solidFill>
                              <a:schemeClr val="tx1"/>
                            </a:solidFill>
                            <a:latin typeface="+mn-lt"/>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𝕀</m:t>
                                </m:r>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0241234"/>
                      </a:ext>
                    </a:extLst>
                  </a:tr>
                </a:tbl>
              </a:graphicData>
            </a:graphic>
          </p:graphicFrame>
        </mc:Choice>
        <mc:Fallback>
          <p:graphicFrame>
            <p:nvGraphicFramePr>
              <p:cNvPr id="11" name="Table 10">
                <a:extLst>
                  <a:ext uri="{FF2B5EF4-FFF2-40B4-BE49-F238E27FC236}">
                    <a16:creationId xmlns:a16="http://schemas.microsoft.com/office/drawing/2014/main" id="{A73CACB3-FC31-2337-C9A8-66A5FB85FCF7}"/>
                  </a:ext>
                </a:extLst>
              </p:cNvPr>
              <p:cNvGraphicFramePr>
                <a:graphicFrameLocks noGrp="1"/>
              </p:cNvGraphicFramePr>
              <p:nvPr>
                <p:extLst>
                  <p:ext uri="{D42A27DB-BD31-4B8C-83A1-F6EECF244321}">
                    <p14:modId xmlns:p14="http://schemas.microsoft.com/office/powerpoint/2010/main" val="667358762"/>
                  </p:ext>
                </p:extLst>
              </p:nvPr>
            </p:nvGraphicFramePr>
            <p:xfrm>
              <a:off x="788138" y="2068667"/>
              <a:ext cx="4380210" cy="2035923"/>
            </p:xfrm>
            <a:graphic>
              <a:graphicData uri="http://schemas.openxmlformats.org/drawingml/2006/table">
                <a:tbl>
                  <a:tblPr>
                    <a:tableStyleId>{5C22544A-7EE6-4342-B048-85BDC9FD1C3A}</a:tableStyleId>
                  </a:tblPr>
                  <a:tblGrid>
                    <a:gridCol w="876042">
                      <a:extLst>
                        <a:ext uri="{9D8B030D-6E8A-4147-A177-3AD203B41FA5}">
                          <a16:colId xmlns:a16="http://schemas.microsoft.com/office/drawing/2014/main" val="1985794638"/>
                        </a:ext>
                      </a:extLst>
                    </a:gridCol>
                    <a:gridCol w="721211">
                      <a:extLst>
                        <a:ext uri="{9D8B030D-6E8A-4147-A177-3AD203B41FA5}">
                          <a16:colId xmlns:a16="http://schemas.microsoft.com/office/drawing/2014/main" val="3261585170"/>
                        </a:ext>
                      </a:extLst>
                    </a:gridCol>
                    <a:gridCol w="1030873">
                      <a:extLst>
                        <a:ext uri="{9D8B030D-6E8A-4147-A177-3AD203B41FA5}">
                          <a16:colId xmlns:a16="http://schemas.microsoft.com/office/drawing/2014/main" val="1217146526"/>
                        </a:ext>
                      </a:extLst>
                    </a:gridCol>
                    <a:gridCol w="876042">
                      <a:extLst>
                        <a:ext uri="{9D8B030D-6E8A-4147-A177-3AD203B41FA5}">
                          <a16:colId xmlns:a16="http://schemas.microsoft.com/office/drawing/2014/main" val="1274853357"/>
                        </a:ext>
                      </a:extLst>
                    </a:gridCol>
                    <a:gridCol w="876042">
                      <a:extLst>
                        <a:ext uri="{9D8B030D-6E8A-4147-A177-3AD203B41FA5}">
                          <a16:colId xmlns:a16="http://schemas.microsoft.com/office/drawing/2014/main" val="4150970792"/>
                        </a:ext>
                      </a:extLst>
                    </a:gridCol>
                  </a:tblGrid>
                  <a:tr h="678641">
                    <a:tc>
                      <a:txBody>
                        <a:bodyPr/>
                        <a:lstStyle/>
                        <a:p>
                          <a:endParaRPr lang="en-US"/>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blipFill>
                          <a:blip r:embed="rId3"/>
                          <a:stretch>
                            <a:fillRect l="-1449" r="-402899" b="-20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blipFill>
                          <a:blip r:embed="rId3"/>
                          <a:stretch>
                            <a:fillRect l="-122807" r="-387719" b="-20185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156790" r="-172840" b="-20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301449" r="-102899" b="-20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401449" r="-2899" b="-201852"/>
                          </a:stretch>
                        </a:blipFill>
                      </a:tcPr>
                    </a:tc>
                    <a:extLst>
                      <a:ext uri="{0D108BD9-81ED-4DB2-BD59-A6C34878D82A}">
                        <a16:rowId xmlns:a16="http://schemas.microsoft.com/office/drawing/2014/main" val="804091198"/>
                      </a:ext>
                    </a:extLst>
                  </a:tr>
                  <a:tr h="678641">
                    <a:tc>
                      <a:txBody>
                        <a:bodyPr/>
                        <a:lstStyle/>
                        <a:p>
                          <a:endParaRPr lang="en-US"/>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1449" t="-100000" r="-402899" b="-10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122807" t="-100000" r="-387719" b="-10185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156790" t="-100000" r="-172840" b="-10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301449" t="-100000" r="-102899" b="-10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401449" t="-100000" r="-2899" b="-101852"/>
                          </a:stretch>
                        </a:blipFill>
                      </a:tcPr>
                    </a:tc>
                    <a:extLst>
                      <a:ext uri="{0D108BD9-81ED-4DB2-BD59-A6C34878D82A}">
                        <a16:rowId xmlns:a16="http://schemas.microsoft.com/office/drawing/2014/main" val="3051853618"/>
                      </a:ext>
                    </a:extLst>
                  </a:tr>
                  <a:tr h="678641">
                    <a:tc>
                      <a:txBody>
                        <a:bodyPr/>
                        <a:lstStyle/>
                        <a:p>
                          <a:endParaRPr lang="en-US"/>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blipFill>
                          <a:blip r:embed="rId3"/>
                          <a:stretch>
                            <a:fillRect l="-1449" t="-200000" r="-402899" b="-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blipFill>
                          <a:blip r:embed="rId3"/>
                          <a:stretch>
                            <a:fillRect l="-122807" t="-200000" r="-387719" b="-185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6790" t="-200000" r="-172840" b="-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1449" t="-200000" r="-102899" b="-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01449" t="-200000" r="-2899" b="-1852"/>
                          </a:stretch>
                        </a:blipFill>
                      </a:tcPr>
                    </a:tc>
                    <a:extLst>
                      <a:ext uri="{0D108BD9-81ED-4DB2-BD59-A6C34878D82A}">
                        <a16:rowId xmlns:a16="http://schemas.microsoft.com/office/drawing/2014/main" val="2670241234"/>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661F390-38A4-62A1-7DAA-849A77CC5900}"/>
                  </a:ext>
                </a:extLst>
              </p:cNvPr>
              <p:cNvSpPr txBox="1"/>
              <p:nvPr/>
            </p:nvSpPr>
            <p:spPr>
              <a:xfrm>
                <a:off x="5817704" y="2068667"/>
                <a:ext cx="2796209" cy="1794209"/>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&lt;0 </m:t>
                    </m:r>
                  </m:oMath>
                </a14:m>
                <a:r>
                  <a:rPr lang="en-US" dirty="0"/>
                  <a:t> means entanglement</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Decomposable</a:t>
                </a:r>
              </a:p>
              <a:p>
                <a:r>
                  <a:rPr lang="en-US" dirty="0"/>
                  <a:t>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𝑘</m:t>
                                    </m:r>
                                  </m:sub>
                                </m:sSub>
                              </m:e>
                            </m:d>
                          </m:e>
                        </m:d>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𝑘</m:t>
                                    </m:r>
                                  </m:sub>
                                </m:sSub>
                              </m:e>
                            </m:d>
                          </m:e>
                        </m:d>
                      </m:e>
                      <m:sup>
                        <m:r>
                          <m:rPr>
                            <m:sty m:val="p"/>
                          </m:rPr>
                          <a:rPr lang="el-GR" b="0" i="1" smtClean="0">
                            <a:latin typeface="Cambria Math" panose="02040503050406030204" pitchFamily="18" charset="0"/>
                            <a:ea typeface="Cambria Math" panose="02040503050406030204" pitchFamily="18" charset="0"/>
                          </a:rPr>
                          <m:t>Γ</m:t>
                        </m:r>
                      </m:sup>
                    </m:sSup>
                  </m:oMath>
                </a14:m>
                <a:endParaRPr lang="en-US" dirty="0"/>
              </a:p>
            </p:txBody>
          </p:sp>
        </mc:Choice>
        <mc:Fallback xmlns="">
          <p:sp>
            <p:nvSpPr>
              <p:cNvPr id="5" name="TextBox 4">
                <a:extLst>
                  <a:ext uri="{FF2B5EF4-FFF2-40B4-BE49-F238E27FC236}">
                    <a16:creationId xmlns:a16="http://schemas.microsoft.com/office/drawing/2014/main" id="{E661F390-38A4-62A1-7DAA-849A77CC5900}"/>
                  </a:ext>
                </a:extLst>
              </p:cNvPr>
              <p:cNvSpPr txBox="1">
                <a:spLocks noRot="1" noChangeAspect="1" noMove="1" noResize="1" noEditPoints="1" noAdjustHandles="1" noChangeArrowheads="1" noChangeShapeType="1" noTextEdit="1"/>
              </p:cNvSpPr>
              <p:nvPr/>
            </p:nvSpPr>
            <p:spPr>
              <a:xfrm>
                <a:off x="5817704" y="2068667"/>
                <a:ext cx="2796209" cy="1794209"/>
              </a:xfrm>
              <a:prstGeom prst="rect">
                <a:avLst/>
              </a:prstGeom>
              <a:blipFill>
                <a:blip r:embed="rId4"/>
                <a:stretch>
                  <a:fillRect l="-901" t="-1399" b="-3356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9C19693-4A88-E018-7587-B0670DDB7092}"/>
              </a:ext>
            </a:extLst>
          </p:cNvPr>
          <p:cNvSpPr txBox="1"/>
          <p:nvPr/>
        </p:nvSpPr>
        <p:spPr>
          <a:xfrm>
            <a:off x="-1" y="4774167"/>
            <a:ext cx="9501810" cy="307777"/>
          </a:xfrm>
          <a:prstGeom prst="rect">
            <a:avLst/>
          </a:prstGeom>
          <a:noFill/>
        </p:spPr>
        <p:txBody>
          <a:bodyPr wrap="square" rtlCol="0">
            <a:spAutoFit/>
          </a:bodyPr>
          <a:lstStyle/>
          <a:p>
            <a:r>
              <a:rPr lang="en-US" sz="1400" dirty="0" err="1">
                <a:solidFill>
                  <a:schemeClr val="bg1">
                    <a:lumMod val="50000"/>
                  </a:schemeClr>
                </a:solidFill>
                <a:cs typeface="Times New Roman" panose="02020603050405020304" pitchFamily="18" charset="0"/>
              </a:rPr>
              <a:t>Riccardi</a:t>
            </a:r>
            <a:r>
              <a:rPr lang="en-US" sz="1400" dirty="0">
                <a:solidFill>
                  <a:schemeClr val="bg1">
                    <a:lumMod val="50000"/>
                  </a:schemeClr>
                </a:solidFill>
                <a:cs typeface="Times New Roman" panose="02020603050405020304" pitchFamily="18" charset="0"/>
              </a:rPr>
              <a:t> et al., PRA </a:t>
            </a:r>
            <a:r>
              <a:rPr lang="en-US" sz="1400" i="0" u="none" strike="noStrike" dirty="0">
                <a:solidFill>
                  <a:schemeClr val="bg1">
                    <a:lumMod val="50000"/>
                  </a:schemeClr>
                </a:solidFill>
                <a:effectLst/>
              </a:rPr>
              <a:t>101, 062319 (2020)</a:t>
            </a:r>
            <a:endParaRPr lang="en-US" sz="1400" dirty="0">
              <a:solidFill>
                <a:schemeClr val="bg1">
                  <a:lumMod val="50000"/>
                </a:schemeClr>
              </a:solidFill>
              <a:effectLst/>
            </a:endParaRPr>
          </a:p>
        </p:txBody>
      </p:sp>
    </p:spTree>
    <p:extLst>
      <p:ext uri="{BB962C8B-B14F-4D97-AF65-F5344CB8AC3E}">
        <p14:creationId xmlns:p14="http://schemas.microsoft.com/office/powerpoint/2010/main" val="563272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57CC-7C1A-DC32-5C81-6E08E33B3441}"/>
              </a:ext>
            </a:extLst>
          </p:cNvPr>
          <p:cNvSpPr>
            <a:spLocks noGrp="1"/>
          </p:cNvSpPr>
          <p:nvPr>
            <p:ph type="title"/>
          </p:nvPr>
        </p:nvSpPr>
        <p:spPr/>
        <p:txBody>
          <a:bodyPr/>
          <a:lstStyle/>
          <a:p>
            <a:r>
              <a:rPr lang="en-US" dirty="0"/>
              <a:t>A Solution: Entanglement Witnessing</a:t>
            </a:r>
          </a:p>
        </p:txBody>
      </p:sp>
      <p:sp>
        <p:nvSpPr>
          <p:cNvPr id="3" name="Text Placeholder 2">
            <a:extLst>
              <a:ext uri="{FF2B5EF4-FFF2-40B4-BE49-F238E27FC236}">
                <a16:creationId xmlns:a16="http://schemas.microsoft.com/office/drawing/2014/main" id="{31849A4B-B699-DA51-3F47-AE23CC5AA139}"/>
              </a:ext>
            </a:extLst>
          </p:cNvPr>
          <p:cNvSpPr>
            <a:spLocks noGrp="1"/>
          </p:cNvSpPr>
          <p:nvPr>
            <p:ph type="body" idx="1"/>
          </p:nvPr>
        </p:nvSpPr>
        <p:spPr>
          <a:xfrm>
            <a:off x="629841" y="1273542"/>
            <a:ext cx="3868340" cy="617934"/>
          </a:xfrm>
        </p:spPr>
        <p:txBody>
          <a:bodyPr/>
          <a:lstStyle/>
          <a:p>
            <a:r>
              <a:rPr lang="en-US" dirty="0"/>
              <a:t>Entanglement Witnesses</a:t>
            </a:r>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A73CACB3-FC31-2337-C9A8-66A5FB85FCF7}"/>
                  </a:ext>
                </a:extLst>
              </p:cNvPr>
              <p:cNvGraphicFramePr>
                <a:graphicFrameLocks noGrp="1"/>
              </p:cNvGraphicFramePr>
              <p:nvPr>
                <p:extLst>
                  <p:ext uri="{D42A27DB-BD31-4B8C-83A1-F6EECF244321}">
                    <p14:modId xmlns:p14="http://schemas.microsoft.com/office/powerpoint/2010/main" val="2916733155"/>
                  </p:ext>
                </p:extLst>
              </p:nvPr>
            </p:nvGraphicFramePr>
            <p:xfrm>
              <a:off x="788138" y="2068667"/>
              <a:ext cx="4380210" cy="2035923"/>
            </p:xfrm>
            <a:graphic>
              <a:graphicData uri="http://schemas.openxmlformats.org/drawingml/2006/table">
                <a:tbl>
                  <a:tblPr>
                    <a:tableStyleId>{5C22544A-7EE6-4342-B048-85BDC9FD1C3A}</a:tableStyleId>
                  </a:tblPr>
                  <a:tblGrid>
                    <a:gridCol w="876042">
                      <a:extLst>
                        <a:ext uri="{9D8B030D-6E8A-4147-A177-3AD203B41FA5}">
                          <a16:colId xmlns:a16="http://schemas.microsoft.com/office/drawing/2014/main" val="1985794638"/>
                        </a:ext>
                      </a:extLst>
                    </a:gridCol>
                    <a:gridCol w="721211">
                      <a:extLst>
                        <a:ext uri="{9D8B030D-6E8A-4147-A177-3AD203B41FA5}">
                          <a16:colId xmlns:a16="http://schemas.microsoft.com/office/drawing/2014/main" val="3261585170"/>
                        </a:ext>
                      </a:extLst>
                    </a:gridCol>
                    <a:gridCol w="1030873">
                      <a:extLst>
                        <a:ext uri="{9D8B030D-6E8A-4147-A177-3AD203B41FA5}">
                          <a16:colId xmlns:a16="http://schemas.microsoft.com/office/drawing/2014/main" val="1217146526"/>
                        </a:ext>
                      </a:extLst>
                    </a:gridCol>
                    <a:gridCol w="876042">
                      <a:extLst>
                        <a:ext uri="{9D8B030D-6E8A-4147-A177-3AD203B41FA5}">
                          <a16:colId xmlns:a16="http://schemas.microsoft.com/office/drawing/2014/main" val="1274853357"/>
                        </a:ext>
                      </a:extLst>
                    </a:gridCol>
                    <a:gridCol w="876042">
                      <a:extLst>
                        <a:ext uri="{9D8B030D-6E8A-4147-A177-3AD203B41FA5}">
                          <a16:colId xmlns:a16="http://schemas.microsoft.com/office/drawing/2014/main" val="4150970792"/>
                        </a:ext>
                      </a:extLst>
                    </a:gridCol>
                  </a:tblGrid>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r>
                                  <a:rPr lang="en-US" sz="1800" i="1" smtClean="0">
                                    <a:solidFill>
                                      <a:schemeClr val="tx1"/>
                                    </a:solidFill>
                                    <a:latin typeface="Cambria Math" panose="02040503050406030204" pitchFamily="18" charset="0"/>
                                    <a:ea typeface="Cambria Math" panose="02040503050406030204" pitchFamily="18" charset="0"/>
                                  </a:rPr>
                                  <m:t>𝕀</m:t>
                                </m:r>
                              </m:oMath>
                            </m:oMathPara>
                          </a14:m>
                          <a:endParaRPr lang="en-US" sz="1800" dirty="0">
                            <a:solidFill>
                              <a:schemeClr val="tx1"/>
                            </a:solidFill>
                            <a:latin typeface="+mn-lt"/>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𝕀</m:t>
                                </m:r>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804091198"/>
                      </a:ext>
                    </a:extLst>
                  </a:tr>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r>
                                  <a:rPr lang="en-US" sz="1800" i="1" smtClean="0">
                                    <a:solidFill>
                                      <a:schemeClr val="tx1"/>
                                    </a:solidFill>
                                    <a:latin typeface="Cambria Math" panose="02040503050406030204" pitchFamily="18" charset="0"/>
                                    <a:ea typeface="Cambria Math" panose="02040503050406030204" pitchFamily="18" charset="0"/>
                                  </a:rPr>
                                  <m:t>𝕀</m:t>
                                </m:r>
                              </m:oMath>
                            </m:oMathPara>
                          </a14:m>
                          <a:endParaRPr lang="en-US" sz="1800" dirty="0">
                            <a:solidFill>
                              <a:schemeClr val="tx1"/>
                            </a:solidFill>
                            <a:latin typeface="+mn-lt"/>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𝕀</m:t>
                                </m:r>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051853618"/>
                      </a:ext>
                    </a:extLst>
                  </a:tr>
                  <a:tr h="67864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r>
                                  <a:rPr lang="en-US" sz="1800" i="1" smtClean="0">
                                    <a:solidFill>
                                      <a:schemeClr val="tx1"/>
                                    </a:solidFill>
                                    <a:latin typeface="Cambria Math" panose="02040503050406030204" pitchFamily="18" charset="0"/>
                                    <a:ea typeface="Cambria Math" panose="02040503050406030204" pitchFamily="18" charset="0"/>
                                  </a:rPr>
                                  <m:t>𝕀</m:t>
                                </m:r>
                              </m:oMath>
                            </m:oMathPara>
                          </a14:m>
                          <a:endParaRPr lang="en-US" sz="1800" dirty="0">
                            <a:solidFill>
                              <a:schemeClr val="tx1"/>
                            </a:solidFill>
                            <a:latin typeface="+mn-lt"/>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𝕀</m:t>
                                </m:r>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𝒙</m:t>
                                    </m:r>
                                  </m:sub>
                                </m:sSub>
                              </m:oMath>
                            </m:oMathPara>
                          </a14:m>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𝒚</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r>
                                  <a:rPr lang="en-US" sz="1800" i="1" smtClean="0">
                                    <a:solidFill>
                                      <a:schemeClr val="tx1"/>
                                    </a:solidFill>
                                    <a:latin typeface="Cambria Math" panose="02040503050406030204" pitchFamily="18" charset="0"/>
                                    <a:ea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i="1" smtClean="0">
                                        <a:solidFill>
                                          <a:schemeClr val="tx1"/>
                                        </a:solidFill>
                                        <a:latin typeface="Cambria Math" panose="02040503050406030204" pitchFamily="18" charset="0"/>
                                        <a:ea typeface="Cambria Math" panose="02040503050406030204" pitchFamily="18" charset="0"/>
                                      </a:rPr>
                                      <m:t>𝝈</m:t>
                                    </m:r>
                                  </m:e>
                                  <m:sub>
                                    <m:r>
                                      <a:rPr lang="en-US" sz="1800" b="1" i="1" smtClean="0">
                                        <a:solidFill>
                                          <a:schemeClr val="tx1"/>
                                        </a:solidFill>
                                        <a:latin typeface="Cambria Math" panose="02040503050406030204" pitchFamily="18" charset="0"/>
                                        <a:ea typeface="Cambria Math" panose="02040503050406030204" pitchFamily="18" charset="0"/>
                                      </a:rPr>
                                      <m:t>𝒛</m:t>
                                    </m:r>
                                  </m:sub>
                                </m:sSub>
                              </m:oMath>
                            </m:oMathPara>
                          </a14:m>
                          <a:endParaRPr lang="en-US" sz="1800" dirty="0">
                            <a:solidFill>
                              <a:schemeClr val="tx1"/>
                            </a:solidFill>
                            <a:latin typeface="+mn-lt"/>
                          </a:endParaRPr>
                        </a:p>
                        <a:p>
                          <a:pPr algn="ctr"/>
                          <a:endParaRPr lang="en-US" sz="18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0241234"/>
                      </a:ext>
                    </a:extLst>
                  </a:tr>
                </a:tbl>
              </a:graphicData>
            </a:graphic>
          </p:graphicFrame>
        </mc:Choice>
        <mc:Fallback xmlns="">
          <p:graphicFrame>
            <p:nvGraphicFramePr>
              <p:cNvPr id="11" name="Table 10">
                <a:extLst>
                  <a:ext uri="{FF2B5EF4-FFF2-40B4-BE49-F238E27FC236}">
                    <a16:creationId xmlns:a16="http://schemas.microsoft.com/office/drawing/2014/main" id="{A73CACB3-FC31-2337-C9A8-66A5FB85FCF7}"/>
                  </a:ext>
                </a:extLst>
              </p:cNvPr>
              <p:cNvGraphicFramePr>
                <a:graphicFrameLocks noGrp="1"/>
              </p:cNvGraphicFramePr>
              <p:nvPr>
                <p:extLst>
                  <p:ext uri="{D42A27DB-BD31-4B8C-83A1-F6EECF244321}">
                    <p14:modId xmlns:p14="http://schemas.microsoft.com/office/powerpoint/2010/main" val="2916733155"/>
                  </p:ext>
                </p:extLst>
              </p:nvPr>
            </p:nvGraphicFramePr>
            <p:xfrm>
              <a:off x="788138" y="2068667"/>
              <a:ext cx="4380210" cy="2035923"/>
            </p:xfrm>
            <a:graphic>
              <a:graphicData uri="http://schemas.openxmlformats.org/drawingml/2006/table">
                <a:tbl>
                  <a:tblPr>
                    <a:tableStyleId>{5C22544A-7EE6-4342-B048-85BDC9FD1C3A}</a:tableStyleId>
                  </a:tblPr>
                  <a:tblGrid>
                    <a:gridCol w="876042">
                      <a:extLst>
                        <a:ext uri="{9D8B030D-6E8A-4147-A177-3AD203B41FA5}">
                          <a16:colId xmlns:a16="http://schemas.microsoft.com/office/drawing/2014/main" val="1985794638"/>
                        </a:ext>
                      </a:extLst>
                    </a:gridCol>
                    <a:gridCol w="721211">
                      <a:extLst>
                        <a:ext uri="{9D8B030D-6E8A-4147-A177-3AD203B41FA5}">
                          <a16:colId xmlns:a16="http://schemas.microsoft.com/office/drawing/2014/main" val="3261585170"/>
                        </a:ext>
                      </a:extLst>
                    </a:gridCol>
                    <a:gridCol w="1030873">
                      <a:extLst>
                        <a:ext uri="{9D8B030D-6E8A-4147-A177-3AD203B41FA5}">
                          <a16:colId xmlns:a16="http://schemas.microsoft.com/office/drawing/2014/main" val="1217146526"/>
                        </a:ext>
                      </a:extLst>
                    </a:gridCol>
                    <a:gridCol w="876042">
                      <a:extLst>
                        <a:ext uri="{9D8B030D-6E8A-4147-A177-3AD203B41FA5}">
                          <a16:colId xmlns:a16="http://schemas.microsoft.com/office/drawing/2014/main" val="1274853357"/>
                        </a:ext>
                      </a:extLst>
                    </a:gridCol>
                    <a:gridCol w="876042">
                      <a:extLst>
                        <a:ext uri="{9D8B030D-6E8A-4147-A177-3AD203B41FA5}">
                          <a16:colId xmlns:a16="http://schemas.microsoft.com/office/drawing/2014/main" val="4150970792"/>
                        </a:ext>
                      </a:extLst>
                    </a:gridCol>
                  </a:tblGrid>
                  <a:tr h="678641">
                    <a:tc>
                      <a:txBody>
                        <a:bodyPr/>
                        <a:lstStyle/>
                        <a:p>
                          <a:endParaRPr lang="en-US"/>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blipFill>
                          <a:blip r:embed="rId3"/>
                          <a:stretch>
                            <a:fillRect l="-1449" r="-402899" b="-20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blipFill>
                          <a:blip r:embed="rId3"/>
                          <a:stretch>
                            <a:fillRect l="-122807" r="-387719" b="-20185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156790" r="-172840" b="-20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301449" r="-102899" b="-20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401449" r="-2899" b="-201852"/>
                          </a:stretch>
                        </a:blipFill>
                      </a:tcPr>
                    </a:tc>
                    <a:extLst>
                      <a:ext uri="{0D108BD9-81ED-4DB2-BD59-A6C34878D82A}">
                        <a16:rowId xmlns:a16="http://schemas.microsoft.com/office/drawing/2014/main" val="804091198"/>
                      </a:ext>
                    </a:extLst>
                  </a:tr>
                  <a:tr h="678641">
                    <a:tc>
                      <a:txBody>
                        <a:bodyPr/>
                        <a:lstStyle/>
                        <a:p>
                          <a:endParaRPr lang="en-US"/>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1449" t="-100000" r="-402899" b="-10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122807" t="-100000" r="-387719" b="-10185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156790" t="-100000" r="-172840" b="-10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301449" t="-100000" r="-102899" b="-10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401449" t="-100000" r="-2899" b="-101852"/>
                          </a:stretch>
                        </a:blipFill>
                      </a:tcPr>
                    </a:tc>
                    <a:extLst>
                      <a:ext uri="{0D108BD9-81ED-4DB2-BD59-A6C34878D82A}">
                        <a16:rowId xmlns:a16="http://schemas.microsoft.com/office/drawing/2014/main" val="3051853618"/>
                      </a:ext>
                    </a:extLst>
                  </a:tr>
                  <a:tr h="678641">
                    <a:tc>
                      <a:txBody>
                        <a:bodyPr/>
                        <a:lstStyle/>
                        <a:p>
                          <a:endParaRPr lang="en-US"/>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blipFill>
                          <a:blip r:embed="rId3"/>
                          <a:stretch>
                            <a:fillRect l="-1449" t="-200000" r="-402899" b="-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blipFill>
                          <a:blip r:embed="rId3"/>
                          <a:stretch>
                            <a:fillRect l="-122807" t="-200000" r="-387719" b="-185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6790" t="-200000" r="-172840" b="-1852"/>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1449" t="-200000" r="-102899" b="-1852"/>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01449" t="-200000" r="-2899" b="-1852"/>
                          </a:stretch>
                        </a:blipFill>
                      </a:tcPr>
                    </a:tc>
                    <a:extLst>
                      <a:ext uri="{0D108BD9-81ED-4DB2-BD59-A6C34878D82A}">
                        <a16:rowId xmlns:a16="http://schemas.microsoft.com/office/drawing/2014/main" val="2670241234"/>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661F390-38A4-62A1-7DAA-849A77CC5900}"/>
                  </a:ext>
                </a:extLst>
              </p:cNvPr>
              <p:cNvSpPr txBox="1"/>
              <p:nvPr/>
            </p:nvSpPr>
            <p:spPr>
              <a:xfrm>
                <a:off x="5380382" y="1582509"/>
                <a:ext cx="3458817" cy="33743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𝑘</m:t>
                                      </m:r>
                                    </m:sub>
                                  </m:sSub>
                                </m:e>
                              </m:d>
                            </m:e>
                          </m:d>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𝑘</m:t>
                                      </m:r>
                                    </m:sub>
                                  </m:sSub>
                                </m:e>
                              </m:d>
                            </m:e>
                          </m:d>
                        </m:e>
                        <m:sup>
                          <m:r>
                            <m:rPr>
                              <m:sty m:val="p"/>
                            </m:rPr>
                            <a:rPr lang="el-GR" b="0" i="1" smtClean="0">
                              <a:latin typeface="Cambria Math" panose="02040503050406030204" pitchFamily="18" charset="0"/>
                              <a:ea typeface="Cambria Math" panose="02040503050406030204" pitchFamily="18" charset="0"/>
                            </a:rPr>
                            <m:t>Γ</m:t>
                          </m:r>
                        </m:sup>
                      </m:sSup>
                    </m:oMath>
                  </m:oMathPara>
                </a14:m>
                <a:endParaRPr lang="en-US" dirty="0"/>
              </a:p>
              <a:p>
                <a:r>
                  <a:rPr lang="en-US" dirty="0"/>
                  <a:t>How about… </a:t>
                </a:r>
              </a:p>
              <a:p>
                <a14:m>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𝑘</m:t>
                                </m:r>
                              </m:sub>
                            </m:sSub>
                          </m:e>
                        </m:d>
                      </m:e>
                    </m:d>
                  </m:oMath>
                </a14:m>
                <a:r>
                  <a:rPr lang="en-US" dirty="0"/>
                  <a:t> = </a:t>
                </a:r>
                <a14:m>
                  <m:oMath xmlns:m="http://schemas.openxmlformats.org/officeDocument/2006/math">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01</m:t>
                                </m:r>
                              </m:e>
                            </m:d>
                            <m:r>
                              <a:rPr lang="en-US" i="1">
                                <a:latin typeface="Cambria Math" panose="02040503050406030204" pitchFamily="18" charset="0"/>
                              </a:rPr>
                              <m:t> </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10</m:t>
                                </m:r>
                              </m:e>
                            </m:d>
                            <m:r>
                              <a:rPr lang="en-US" i="1">
                                <a:latin typeface="Cambria Math" panose="02040503050406030204" pitchFamily="18" charset="0"/>
                              </a:rPr>
                              <m:t> </m:t>
                            </m:r>
                          </m:e>
                        </m:d>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den>
                    </m:f>
                  </m:oMath>
                </a14:m>
                <a:endParaRPr lang="en-US" dirty="0"/>
              </a:p>
              <a:p>
                <a:r>
                  <a:rPr lang="en-US" dirty="0"/>
                  <a:t>Then </a:t>
                </a:r>
              </a:p>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𝑘</m:t>
                                  </m:r>
                                </m:sub>
                              </m:sSub>
                            </m:e>
                          </m:d>
                        </m:e>
                      </m:d>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𝑘</m:t>
                                  </m:r>
                                </m:sub>
                              </m:sSub>
                            </m:e>
                          </m:d>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mr>
                                </m:m>
                              </m:e>
                            </m:mr>
                            <m:m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mr>
                          </m:m>
                        </m:e>
                      </m:d>
                    </m:oMath>
                  </m:oMathPara>
                </a14:m>
                <a:endParaRPr lang="en-US" dirty="0"/>
              </a:p>
              <a:p>
                <a14:m>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𝑘</m:t>
                                    </m:r>
                                  </m:sub>
                                </m:sSub>
                              </m:e>
                            </m:d>
                          </m:e>
                        </m:d>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𝑘</m:t>
                                    </m:r>
                                  </m:sub>
                                </m:sSub>
                              </m:e>
                            </m:d>
                          </m:e>
                        </m:d>
                      </m:e>
                      <m:sup>
                        <m:r>
                          <m:rPr>
                            <m:sty m:val="p"/>
                          </m:rPr>
                          <a:rPr lang="el-GR" i="1">
                            <a:latin typeface="Cambria Math" panose="02040503050406030204" pitchFamily="18" charset="0"/>
                            <a:ea typeface="Cambria Math" panose="02040503050406030204" pitchFamily="18" charset="0"/>
                          </a:rPr>
                          <m:t>Γ</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mr>
                              </m:m>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mr>
                        </m:m>
                      </m:e>
                    </m:d>
                  </m:oMath>
                </a14:m>
                <a:r>
                  <a:rPr lang="en-US" dirty="0"/>
                  <a:t> </a:t>
                </a:r>
              </a:p>
            </p:txBody>
          </p:sp>
        </mc:Choice>
        <mc:Fallback xmlns="">
          <p:sp>
            <p:nvSpPr>
              <p:cNvPr id="5" name="TextBox 4">
                <a:extLst>
                  <a:ext uri="{FF2B5EF4-FFF2-40B4-BE49-F238E27FC236}">
                    <a16:creationId xmlns:a16="http://schemas.microsoft.com/office/drawing/2014/main" id="{E661F390-38A4-62A1-7DAA-849A77CC5900}"/>
                  </a:ext>
                </a:extLst>
              </p:cNvPr>
              <p:cNvSpPr txBox="1">
                <a:spLocks noRot="1" noChangeAspect="1" noMove="1" noResize="1" noEditPoints="1" noAdjustHandles="1" noChangeArrowheads="1" noChangeShapeType="1" noTextEdit="1"/>
              </p:cNvSpPr>
              <p:nvPr/>
            </p:nvSpPr>
            <p:spPr>
              <a:xfrm>
                <a:off x="5380382" y="1582509"/>
                <a:ext cx="3458817" cy="3374322"/>
              </a:xfrm>
              <a:prstGeom prst="rect">
                <a:avLst/>
              </a:prstGeom>
              <a:blipFill>
                <a:blip r:embed="rId4"/>
                <a:stretch>
                  <a:fillRect l="-9158" t="-11236" b="-599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7BF81B0-531E-CF4E-74A2-8877D39C2281}"/>
              </a:ext>
            </a:extLst>
          </p:cNvPr>
          <p:cNvSpPr txBox="1"/>
          <p:nvPr/>
        </p:nvSpPr>
        <p:spPr>
          <a:xfrm>
            <a:off x="-1" y="4774167"/>
            <a:ext cx="9501810" cy="307777"/>
          </a:xfrm>
          <a:prstGeom prst="rect">
            <a:avLst/>
          </a:prstGeom>
          <a:noFill/>
        </p:spPr>
        <p:txBody>
          <a:bodyPr wrap="square" rtlCol="0">
            <a:spAutoFit/>
          </a:bodyPr>
          <a:lstStyle/>
          <a:p>
            <a:r>
              <a:rPr lang="en-US" sz="1400" dirty="0" err="1">
                <a:solidFill>
                  <a:schemeClr val="bg1">
                    <a:lumMod val="50000"/>
                  </a:schemeClr>
                </a:solidFill>
                <a:cs typeface="Times New Roman" panose="02020603050405020304" pitchFamily="18" charset="0"/>
              </a:rPr>
              <a:t>Riccardi</a:t>
            </a:r>
            <a:r>
              <a:rPr lang="en-US" sz="1400" dirty="0">
                <a:solidFill>
                  <a:schemeClr val="bg1">
                    <a:lumMod val="50000"/>
                  </a:schemeClr>
                </a:solidFill>
                <a:cs typeface="Times New Roman" panose="02020603050405020304" pitchFamily="18" charset="0"/>
              </a:rPr>
              <a:t> et al., PRA </a:t>
            </a:r>
            <a:r>
              <a:rPr lang="en-US" sz="1400" i="0" u="none" strike="noStrike" dirty="0">
                <a:solidFill>
                  <a:schemeClr val="bg1">
                    <a:lumMod val="50000"/>
                  </a:schemeClr>
                </a:solidFill>
                <a:effectLst/>
              </a:rPr>
              <a:t>101, 062319 (2020)</a:t>
            </a:r>
            <a:endParaRPr lang="en-US" sz="1400" dirty="0">
              <a:solidFill>
                <a:schemeClr val="bg1">
                  <a:lumMod val="50000"/>
                </a:schemeClr>
              </a:solidFill>
              <a:effectLst/>
            </a:endParaRPr>
          </a:p>
        </p:txBody>
      </p:sp>
    </p:spTree>
    <p:extLst>
      <p:ext uri="{BB962C8B-B14F-4D97-AF65-F5344CB8AC3E}">
        <p14:creationId xmlns:p14="http://schemas.microsoft.com/office/powerpoint/2010/main" val="28402359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9580</TotalTime>
  <Words>7789</Words>
  <Application>Microsoft Macintosh PowerPoint</Application>
  <PresentationFormat>On-screen Show (16:9)</PresentationFormat>
  <Paragraphs>384</Paragraphs>
  <Slides>33</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-apple-system</vt:lpstr>
      <vt:lpstr>Arial</vt:lpstr>
      <vt:lpstr>Calibri</vt:lpstr>
      <vt:lpstr>Calibri Light</vt:lpstr>
      <vt:lpstr>Cambria Math</vt:lpstr>
      <vt:lpstr>Times New Roman</vt:lpstr>
      <vt:lpstr>Wingdings</vt:lpstr>
      <vt:lpstr>Office Theme</vt:lpstr>
      <vt:lpstr>Introducing a New Group of Optimal Entanglement Witnesses</vt:lpstr>
      <vt:lpstr>Acknowledgements</vt:lpstr>
      <vt:lpstr>Goal: high chance of witnessing two-qubit entanglement if present from a small fraction of measurements required for full state tomography </vt:lpstr>
      <vt:lpstr>Quantum Communication via … Entanglement!</vt:lpstr>
      <vt:lpstr>Quantum Communication via … Entanglement!</vt:lpstr>
      <vt:lpstr>Quantum Communication via … Entanglement!</vt:lpstr>
      <vt:lpstr>A Solution: Entanglement Witnessing</vt:lpstr>
      <vt:lpstr>A Solution: Entanglement Witnessing</vt:lpstr>
      <vt:lpstr>A Solution: Entanglement Witnessing</vt:lpstr>
      <vt:lpstr>The Ws</vt:lpstr>
      <vt:lpstr>The W′s</vt:lpstr>
      <vt:lpstr>The Two-Step Process</vt:lpstr>
      <vt:lpstr>The Two-Step Process</vt:lpstr>
      <vt:lpstr>The Two-Step Process</vt:lpstr>
      <vt:lpstr>The Two-Step Process</vt:lpstr>
      <vt:lpstr>The Two-Step Process</vt:lpstr>
      <vt:lpstr>Two-Step Process Performance</vt:lpstr>
      <vt:lpstr>Two-Step Process Performance</vt:lpstr>
      <vt:lpstr>Two-Step Process Performance</vt:lpstr>
      <vt:lpstr>Two-Step Process Performance</vt:lpstr>
      <vt:lpstr>Two-Step Process Performance</vt:lpstr>
      <vt:lpstr>Two-Step Process Performance</vt:lpstr>
      <vt:lpstr>Two-Step Process Performance</vt:lpstr>
      <vt:lpstr>Two-Step Process Performance</vt:lpstr>
      <vt:lpstr>Solving the Problem: Expand the W’ Options?  (In Progress)</vt:lpstr>
      <vt:lpstr>Expanding the W’ Options... Impossible!</vt:lpstr>
      <vt:lpstr>The Three-Step Process</vt:lpstr>
      <vt:lpstr>The Two-Step Process</vt:lpstr>
      <vt:lpstr>The Three-Step Process</vt:lpstr>
      <vt:lpstr>Key Takeaways</vt:lpstr>
      <vt:lpstr>W” impossible (backup)</vt:lpstr>
      <vt:lpstr>Experimental Apparatus (backup)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 New Group of Optimal Entanglement Witnesses</dc:title>
  <cp:lastModifiedBy>Arianna Meinking</cp:lastModifiedBy>
  <cp:revision>131</cp:revision>
  <dcterms:modified xsi:type="dcterms:W3CDTF">2024-03-05T04:13:16Z</dcterms:modified>
</cp:coreProperties>
</file>