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8" r:id="rId12"/>
    <p:sldId id="258" r:id="rId13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B8B"/>
    <a:srgbClr val="D3F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5"/>
    <p:restoredTop sz="94702"/>
  </p:normalViewPr>
  <p:slideViewPr>
    <p:cSldViewPr snapToGrid="0">
      <p:cViewPr>
        <p:scale>
          <a:sx n="77" d="100"/>
          <a:sy n="77" d="100"/>
        </p:scale>
        <p:origin x="688" y="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22A47-B399-6A61-F01C-896FC7D7C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B44D00-2330-D751-27D0-AEABC87E8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663A97-E502-C9BA-AC75-00D09FBC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212A-FF50-FF46-9170-D0CD2106B187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5E1BB6-BA97-FD3A-1078-CAC1FDD10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DF58E9-45C0-B02B-EF00-54EC35A3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BAD-2F03-7F4C-876E-477BED06AE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979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8F8FA-06D6-DC64-236A-7E12A5771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FC1B27-B48E-CCBA-0D91-85E97F76D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6380BB-44C7-089E-992B-EC83F2481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212A-FF50-FF46-9170-D0CD2106B187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60F63-AD1A-4622-5428-C5D7B83BB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31F03-C140-EF47-6C4E-9380EA0A0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BAD-2F03-7F4C-876E-477BED06AE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100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06FF8A-99DE-BCAF-B0B2-109BDF79A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19E46B-09A1-8E10-318C-7991563EB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FA04F1-651F-44AA-25BE-6D7BB18A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212A-FF50-FF46-9170-D0CD2106B187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F7A6EA-0415-B566-ED3C-44345FAB9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49923A-E484-CAD1-7A58-DFC2AB9D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BAD-2F03-7F4C-876E-477BED06AE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58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1E84B-3685-8970-034D-0F18948B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34126-504D-A711-0E43-FBB9DF4C1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448AC-2EC9-3E78-6C3B-D399BAF4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212A-FF50-FF46-9170-D0CD2106B187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5C62B9-E8B5-D8D4-A33A-1F3A45992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A39D11-B2AF-6A9E-DADD-DDF6AA2E2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BAD-2F03-7F4C-876E-477BED06AE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94408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F6005-26A6-4143-6ABA-B7B21B08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FB91A5-035D-92A1-25CA-89B9D4B81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451673-D12C-66AA-27B0-F538FB018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212A-FF50-FF46-9170-D0CD2106B187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5F4AFA-9584-D78E-C80A-C7C0686FC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DAE69-48D8-4C34-21B3-E5CC79441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BAD-2F03-7F4C-876E-477BED06AE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8474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9D0AF-94C6-E363-8433-26CED34C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69F51F-ED9C-3698-D9EE-666B53A6AE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F10690-A57C-825E-7131-2D532B56B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1AFBB8-BD0C-6BDC-56AA-87AB8C49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212A-FF50-FF46-9170-D0CD2106B187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245B8D-D1B1-08C8-40CD-5DF3C9D4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83D546-67EA-A190-DEA9-EDB521C7F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BAD-2F03-7F4C-876E-477BED06AE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0688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3F5703-0F2A-05AF-55CD-3391B35D5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13DCA2-1B44-1410-9663-78E07E82B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A340C5-B533-6CB4-FDFC-D35EA2BB5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3DBBC9-3C58-4B24-DF5E-5281DDD06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028927-3EFF-A924-895E-EDBF67C4EB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28AF01-F294-4A15-6B5E-50965FBCB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212A-FF50-FF46-9170-D0CD2106B187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A9CDAE-79ED-FEAA-C778-8787D5BDC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BC9997-F572-C6AD-1200-A89EEF87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BAD-2F03-7F4C-876E-477BED06AE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9542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C11CC-28ED-7C28-204D-A6495FC16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E42E30-6082-2AA7-7015-FDE9216E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212A-FF50-FF46-9170-D0CD2106B187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8C4D1B-D3B4-D6D1-E069-6F16F28F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513322-04B9-6E14-A86D-5EDD2CE3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BAD-2F03-7F4C-876E-477BED06AE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1013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DDE9C2-91DF-BABE-95F1-119CAB45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212A-FF50-FF46-9170-D0CD2106B187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3EB84C-5C67-79CE-30D2-10767271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87B278-404E-ADAF-7CB4-7B731771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BAD-2F03-7F4C-876E-477BED06AE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1471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4B09ED-F182-63C3-DBAA-8939BE5C0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B29449-6C7E-3192-C5A7-B1F0F4DD1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A9A14-5101-A4D2-52B3-822004B8C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2623CF-BCB3-15EC-3988-D340F187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212A-FF50-FF46-9170-D0CD2106B187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8A96CA-94B5-5FE7-A2E3-3174A91F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212CC0-BEAA-26AB-1ACD-1F37AA0A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BAD-2F03-7F4C-876E-477BED06AE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796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C6137-49AC-D132-14E0-3DE46B9FD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4D4CEF-BD7D-7CAD-8098-0D98E5B38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65127D-A5B2-C799-7959-BA39E28C8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AAD24B-DFD3-4CF4-E95E-2DECF2BB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E212A-FF50-FF46-9170-D0CD2106B187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C82027-F95B-EAA1-054A-3E29B533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9EB7F8-5F17-0A1C-2C6F-55C1053AB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BBBAD-2F03-7F4C-876E-477BED06AE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1881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3C50C2-7981-3CDB-838A-8190C1127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6482E3-423A-ADE5-F65E-240AED928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81924-14B9-0578-87A3-1211DA19B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E212A-FF50-FF46-9170-D0CD2106B187}" type="datetimeFigureOut">
              <a:rPr kumimoji="1" lang="ko-Kore-KR" altLang="en-US" smtClean="0"/>
              <a:t>2023. 7. 26.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FDC826-1E5E-7F8F-CB18-ABC765E3E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9B7E5E-1507-EA77-5753-485567409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BBBAD-2F03-7F4C-876E-477BED06AE7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8762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F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33B56-8327-F9EF-9E75-5903BB765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892089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[</a:t>
            </a:r>
            <a:r>
              <a:rPr kumimoji="1" lang="en-US" altLang="ko-Kore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HTML/CSS</a:t>
            </a:r>
            <a:r>
              <a:rPr kumimoji="1" lang="en-US" altLang="ko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]</a:t>
            </a:r>
            <a:r>
              <a:rPr kumimoji="1" lang="en-US" altLang="ko-Kore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2800" dirty="0">
                <a:latin typeface="NanumGothic" panose="020D0604000000000000" pitchFamily="34" charset="-127"/>
                <a:ea typeface="NanumGothic" panose="020D0604000000000000" pitchFamily="34" charset="-127"/>
              </a:rPr>
              <a:t>웹사이트 제작하기 프로젝트</a:t>
            </a:r>
            <a:br>
              <a:rPr kumimoji="1" lang="en-US" altLang="ko-KR" sz="28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br>
              <a:rPr kumimoji="1" lang="en-US" altLang="ko-KR" sz="48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ko-KR" altLang="en-US" sz="48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온오프라인</a:t>
            </a:r>
            <a:r>
              <a:rPr kumimoji="1" lang="ko-KR" altLang="en-US" sz="4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학습 관리 플랫폼</a:t>
            </a:r>
            <a:br>
              <a:rPr kumimoji="1" lang="en-US" altLang="ko-KR" sz="48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br>
              <a:rPr kumimoji="1" lang="en-US" altLang="ko-KR" sz="48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sz="4800" dirty="0">
                <a:latin typeface="NanumGothic" panose="020D0604000000000000" pitchFamily="34" charset="-127"/>
                <a:ea typeface="NanumGothic" panose="020D0604000000000000" pitchFamily="34" charset="-127"/>
              </a:rPr>
              <a:t>   </a:t>
            </a:r>
            <a:r>
              <a:rPr kumimoji="1" lang="en-US" altLang="ko-KR" sz="4800" b="1" u="sng" dirty="0">
                <a:latin typeface="Rockwell" panose="02060603020205020403" pitchFamily="18" charset="0"/>
                <a:ea typeface="NanumGothic" panose="020D0604000000000000" pitchFamily="34" charset="-127"/>
              </a:rPr>
              <a:t>Yoursel</a:t>
            </a:r>
            <a:r>
              <a:rPr kumimoji="1" lang="en-US" altLang="ko-KR" sz="4800" b="1" i="1" u="sng" dirty="0">
                <a:latin typeface="Rockwell" panose="02060603020205020403" pitchFamily="18" charset="0"/>
                <a:ea typeface="NanumGothic" panose="020D0604000000000000" pitchFamily="34" charset="-127"/>
              </a:rPr>
              <a:t>f</a:t>
            </a:r>
            <a:br>
              <a:rPr kumimoji="1" lang="en-US" altLang="ko-KR" sz="48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endParaRPr kumimoji="1" lang="ko-Kore-KR" altLang="en-US" sz="4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E96A93-5CFD-61AF-DFEF-D778321F2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24707"/>
            <a:ext cx="9144000" cy="1655762"/>
          </a:xfrm>
        </p:spPr>
        <p:txBody>
          <a:bodyPr/>
          <a:lstStyle/>
          <a:p>
            <a:endParaRPr kumimoji="1" lang="en-US" altLang="ko-Kore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en-US" altLang="ko-Kore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KOSTA 265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기 </a:t>
            </a:r>
            <a:r>
              <a:rPr kumimoji="1"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최혜린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ko-Kore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5" name="그림 4" descr="그림, 상징, 로고, 스케치이(가) 표시된 사진&#10;&#10;자동 생성된 설명">
            <a:extLst>
              <a:ext uri="{FF2B5EF4-FFF2-40B4-BE49-F238E27FC236}">
                <a16:creationId xmlns:a16="http://schemas.microsoft.com/office/drawing/2014/main" id="{634CCD7A-7BC1-E814-3C01-4B69AC0A20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54" t="21636" r="21311" b="16574"/>
          <a:stretch/>
        </p:blipFill>
        <p:spPr>
          <a:xfrm>
            <a:off x="3362630" y="3357978"/>
            <a:ext cx="1543481" cy="1386348"/>
          </a:xfrm>
          <a:prstGeom prst="ellipse">
            <a:avLst/>
          </a:prstGeom>
          <a:ln w="63500" cap="rnd">
            <a:noFill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C3298F-F3B8-914C-DBA7-D8661D5ECB26}"/>
              </a:ext>
            </a:extLst>
          </p:cNvPr>
          <p:cNvSpPr txBox="1"/>
          <p:nvPr/>
        </p:nvSpPr>
        <p:spPr>
          <a:xfrm>
            <a:off x="10668000" y="282000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2023.07.26.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31672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F2745-4632-65F3-CE21-01DA39FF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7353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세부 구성 요소</a:t>
            </a:r>
            <a:br>
              <a:rPr kumimoji="1" lang="en-US" altLang="ko-KR" dirty="0"/>
            </a:br>
            <a:r>
              <a:rPr kumimoji="1" lang="en-US" altLang="ko-KR" dirty="0"/>
              <a:t>	</a:t>
            </a:r>
            <a:r>
              <a:rPr kumimoji="1" lang="en-US" altLang="ko-KR" sz="3600" dirty="0"/>
              <a:t>4)</a:t>
            </a:r>
            <a:r>
              <a:rPr kumimoji="1" lang="ko-KR" altLang="en-US" sz="3600" dirty="0"/>
              <a:t> 일정 관리 페이지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856BC-56CE-357D-FFD0-4A4DDAF6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75" y="2039958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(2)</a:t>
            </a:r>
            <a:r>
              <a:rPr kumimoji="1" lang="ko-KR" altLang="en-US" dirty="0"/>
              <a:t> </a:t>
            </a:r>
            <a:r>
              <a:rPr kumimoji="1" lang="en-US" altLang="ko-KR" dirty="0" err="1">
                <a:highlight>
                  <a:srgbClr val="D3F5EA"/>
                </a:highlight>
              </a:rPr>
              <a:t>weekly.html</a:t>
            </a:r>
            <a:endParaRPr kumimoji="1" lang="en-US" altLang="ko-KR" dirty="0">
              <a:highlight>
                <a:srgbClr val="D3F5EA"/>
              </a:highlight>
            </a:endParaRPr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주간 학습 일정 관리 목적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일 단위 학습 </a:t>
            </a:r>
            <a:r>
              <a:rPr kumimoji="1" lang="en-US" altLang="ko-KR" dirty="0"/>
              <a:t>To-do-list</a:t>
            </a:r>
            <a:r>
              <a:rPr kumimoji="1" lang="ko-KR" altLang="en-US" dirty="0"/>
              <a:t> 관리 목적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핵심 태그 </a:t>
            </a:r>
            <a:r>
              <a:rPr kumimoji="1" lang="en-US" altLang="ko-KR" dirty="0"/>
              <a:t>: </a:t>
            </a:r>
            <a:r>
              <a:rPr kumimoji="1" lang="ko-KR" altLang="en-US" dirty="0"/>
              <a:t>테이블 태그 </a:t>
            </a:r>
            <a:r>
              <a:rPr kumimoji="1" lang="en-US" altLang="ko-KR" dirty="0"/>
              <a:t>&lt;tr&gt;(</a:t>
            </a:r>
            <a:r>
              <a:rPr kumimoji="1" lang="ko-KR" altLang="en-US" dirty="0"/>
              <a:t>행</a:t>
            </a:r>
            <a:r>
              <a:rPr kumimoji="1" lang="en-US" altLang="ko-KR" dirty="0"/>
              <a:t>), &lt;td&gt;(</a:t>
            </a:r>
            <a:r>
              <a:rPr kumimoji="1" lang="ko-KR" altLang="en-US" dirty="0"/>
              <a:t>셀</a:t>
            </a:r>
            <a:r>
              <a:rPr kumimoji="1" lang="en-US" altLang="ko-KR" dirty="0"/>
              <a:t>)</a:t>
            </a:r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사용한 컴포넌트 </a:t>
            </a:r>
            <a:br>
              <a:rPr kumimoji="1" lang="en-US" altLang="ko-KR" dirty="0"/>
            </a:br>
            <a:r>
              <a:rPr kumimoji="1" lang="en-US" altLang="ko-KR" dirty="0"/>
              <a:t>:</a:t>
            </a:r>
            <a:r>
              <a:rPr kumimoji="1" lang="ko-KR" altLang="en-US" dirty="0"/>
              <a:t> 체크박스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입력</a:t>
            </a:r>
            <a:r>
              <a:rPr kumimoji="1" lang="en-US" altLang="ko-KR" dirty="0"/>
              <a:t>)</a:t>
            </a:r>
            <a:r>
              <a:rPr kumimoji="1" lang="ko-KR" altLang="en-US" dirty="0"/>
              <a:t>체크박스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Grow </a:t>
            </a:r>
            <a:r>
              <a:rPr kumimoji="1" lang="ko-KR" altLang="en-US" dirty="0" err="1"/>
              <a:t>스피너</a:t>
            </a:r>
            <a:endParaRPr kumimoji="1"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ko-KR" altLang="en-US" dirty="0"/>
              <a:t>    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endParaRPr kumimoji="1" lang="en-US" altLang="ko-KR" dirty="0"/>
          </a:p>
          <a:p>
            <a:pPr marL="457200" lvl="1" indent="0">
              <a:buNone/>
            </a:pPr>
            <a:endParaRPr kumimoji="1" lang="ko-Kore-KR" altLang="en-US" dirty="0"/>
          </a:p>
        </p:txBody>
      </p:sp>
      <p:pic>
        <p:nvPicPr>
          <p:cNvPr id="5" name="그림 4" descr="텍스트, 스크린샷, 웹사이트, 웹 페이지이(가) 표시된 사진&#10;&#10;자동 생성된 설명">
            <a:extLst>
              <a:ext uri="{FF2B5EF4-FFF2-40B4-BE49-F238E27FC236}">
                <a16:creationId xmlns:a16="http://schemas.microsoft.com/office/drawing/2014/main" id="{9E8C6994-FC25-B688-9CB0-9707502DC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066" y="14748"/>
            <a:ext cx="3826122" cy="6858000"/>
          </a:xfrm>
          <a:prstGeom prst="rect">
            <a:avLst/>
          </a:prstGeom>
        </p:spPr>
      </p:pic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E0F337A-741C-C540-86D1-3586E837E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0569" y="5431038"/>
            <a:ext cx="2703118" cy="1301190"/>
          </a:xfrm>
          <a:prstGeom prst="rect">
            <a:avLst/>
          </a:prstGeom>
        </p:spPr>
      </p:pic>
      <p:pic>
        <p:nvPicPr>
          <p:cNvPr id="7" name="그림 6" descr="텍스트, 폰트, 화이트, 디자인이(가) 표시된 사진&#10;&#10;자동 생성된 설명">
            <a:extLst>
              <a:ext uri="{FF2B5EF4-FFF2-40B4-BE49-F238E27FC236}">
                <a16:creationId xmlns:a16="http://schemas.microsoft.com/office/drawing/2014/main" id="{E00D094A-47A7-E26A-9B82-95E347AB9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92891" y="475830"/>
            <a:ext cx="2656800" cy="885600"/>
          </a:xfrm>
          <a:prstGeom prst="rect">
            <a:avLst/>
          </a:prstGeom>
        </p:spPr>
      </p:pic>
      <p:pic>
        <p:nvPicPr>
          <p:cNvPr id="11" name="그림 10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3E0AA241-1910-4D98-BE0C-7AFDAE37C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3827" y="1358793"/>
            <a:ext cx="2656800" cy="40562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6134B9-4117-166E-D0BB-EBD1D773FE82}"/>
              </a:ext>
            </a:extLst>
          </p:cNvPr>
          <p:cNvSpPr txBox="1"/>
          <p:nvPr/>
        </p:nvSpPr>
        <p:spPr>
          <a:xfrm>
            <a:off x="11515944" y="282000"/>
            <a:ext cx="84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0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F415331-4AAC-ABCE-391A-19D64032C6A9}"/>
              </a:ext>
            </a:extLst>
          </p:cNvPr>
          <p:cNvSpPr/>
          <p:nvPr/>
        </p:nvSpPr>
        <p:spPr>
          <a:xfrm>
            <a:off x="838200" y="3785997"/>
            <a:ext cx="5961611" cy="1484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29334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F2745-4632-65F3-CE21-01DA39FF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7353"/>
            <a:ext cx="10515600" cy="1325563"/>
          </a:xfrm>
        </p:spPr>
        <p:txBody>
          <a:bodyPr/>
          <a:lstStyle/>
          <a:p>
            <a:r>
              <a:rPr kumimoji="1" lang="en-US" altLang="ko-KR" sz="3600" dirty="0"/>
              <a:t>4.</a:t>
            </a:r>
            <a:r>
              <a:rPr kumimoji="1" lang="ko-KR" altLang="en-US" sz="3600" dirty="0"/>
              <a:t> 소감 및 제언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856BC-56CE-357D-FFD0-4A4DDAF6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283" y="1719334"/>
            <a:ext cx="11907187" cy="4690415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ko-KR" dirty="0"/>
              <a:t>&lt;</a:t>
            </a:r>
            <a:r>
              <a:rPr kumimoji="1" lang="ko-KR" altLang="en-US" dirty="0"/>
              <a:t> 소감 </a:t>
            </a:r>
            <a:r>
              <a:rPr kumimoji="1" lang="en-US" altLang="ko-KR" dirty="0"/>
              <a:t>&gt;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ko-KR" sz="2000" dirty="0"/>
              <a:t>	</a:t>
            </a:r>
            <a:r>
              <a:rPr kumimoji="1" lang="ko-KR" altLang="en-US" sz="2000" dirty="0"/>
              <a:t>웹페이지 컨셉부터 기능에 따른 구성요소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디자인을 전반적으로 기획 </a:t>
            </a:r>
            <a:r>
              <a:rPr kumimoji="1" lang="en-US" altLang="ko-KR" sz="2000" dirty="0"/>
              <a:t>–</a:t>
            </a:r>
            <a:r>
              <a:rPr kumimoji="1" lang="ko-KR" altLang="en-US" sz="2000" dirty="0"/>
              <a:t> 코드 작성</a:t>
            </a:r>
            <a:endParaRPr kumimoji="1" lang="en-US" altLang="ko-KR" sz="2000" dirty="0"/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ko-KR" sz="2000" dirty="0"/>
              <a:t>	Free CSS,</a:t>
            </a:r>
            <a:r>
              <a:rPr kumimoji="1" lang="ko-KR" altLang="en-US" sz="2000" dirty="0"/>
              <a:t> 부트스트랩 컴포넌트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활용 위해 각 코드 의미 이해 시간 투자 </a:t>
            </a:r>
            <a:r>
              <a:rPr lang="ko-KR" altLang="en-US" sz="1600" b="0" i="0" dirty="0" err="1">
                <a:solidFill>
                  <a:srgbClr val="4D5156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多</a:t>
            </a:r>
            <a:endParaRPr kumimoji="1" lang="en-US" altLang="ko-KR" sz="2000" dirty="0"/>
          </a:p>
          <a:p>
            <a:pPr marL="457200" lvl="1" indent="0">
              <a:lnSpc>
                <a:spcPct val="100000"/>
              </a:lnSpc>
              <a:buNone/>
            </a:pPr>
            <a:endParaRPr kumimoji="1" lang="en-US" altLang="ko-KR" sz="2000" dirty="0"/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ko-KR" dirty="0"/>
              <a:t>&lt;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차별점</a:t>
            </a:r>
            <a:r>
              <a:rPr kumimoji="1" lang="ko-KR" altLang="en-US" dirty="0"/>
              <a:t> 겸 희망사항 </a:t>
            </a:r>
            <a:r>
              <a:rPr kumimoji="1" lang="en-US" altLang="ko-KR" dirty="0"/>
              <a:t>&gt;</a:t>
            </a:r>
          </a:p>
          <a:p>
            <a:pPr lvl="2">
              <a:lnSpc>
                <a:spcPct val="100000"/>
              </a:lnSpc>
            </a:pPr>
            <a:r>
              <a:rPr kumimoji="1" lang="ko-KR" altLang="en-US" dirty="0"/>
              <a:t>높은 자유도 </a:t>
            </a:r>
            <a:br>
              <a:rPr kumimoji="1" lang="en-US" altLang="ko-KR" dirty="0"/>
            </a:br>
            <a:r>
              <a:rPr kumimoji="1" lang="en-US" altLang="ko-KR" dirty="0"/>
              <a:t>:</a:t>
            </a:r>
            <a:r>
              <a:rPr kumimoji="1" lang="ko-KR" altLang="en-US" dirty="0"/>
              <a:t> 공식 </a:t>
            </a:r>
            <a:r>
              <a:rPr kumimoji="1" lang="en-US" altLang="ko-KR" dirty="0"/>
              <a:t>IT/SW </a:t>
            </a:r>
            <a:r>
              <a:rPr kumimoji="1" lang="ko-KR" altLang="en-US" dirty="0"/>
              <a:t>교육 </a:t>
            </a:r>
            <a:r>
              <a:rPr kumimoji="1" lang="en-US" altLang="ko-KR" dirty="0"/>
              <a:t>+</a:t>
            </a:r>
            <a:r>
              <a:rPr kumimoji="1" lang="ko-KR" altLang="en-US" dirty="0"/>
              <a:t> 개인적인 학습 공동체 활동들의 </a:t>
            </a:r>
            <a:r>
              <a:rPr kumimoji="1" lang="en-US" altLang="ko-KR" dirty="0"/>
              <a:t>＂</a:t>
            </a:r>
            <a:r>
              <a:rPr kumimoji="1" lang="ko-KR" altLang="en-US" dirty="0"/>
              <a:t>자율적</a:t>
            </a:r>
            <a:r>
              <a:rPr kumimoji="1" lang="en-US" altLang="ko-KR" dirty="0"/>
              <a:t>,</a:t>
            </a:r>
            <a:r>
              <a:rPr kumimoji="1" lang="ko-KR" altLang="en-US" dirty="0"/>
              <a:t> 효율적 기획</a:t>
            </a:r>
            <a:r>
              <a:rPr kumimoji="1" lang="en-US" altLang="ko-KR" dirty="0"/>
              <a:t>/</a:t>
            </a:r>
            <a:r>
              <a:rPr kumimoji="1" lang="ko-KR" altLang="en-US" dirty="0"/>
              <a:t>운영</a:t>
            </a:r>
            <a:r>
              <a:rPr kumimoji="1" lang="en-US" altLang="ko-KR" dirty="0"/>
              <a:t>/</a:t>
            </a:r>
            <a:r>
              <a:rPr kumimoji="1" lang="ko-KR" altLang="en-US" dirty="0"/>
              <a:t>관리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가능</a:t>
            </a:r>
            <a:endParaRPr kumimoji="1" lang="en-US" altLang="ko-KR" dirty="0"/>
          </a:p>
          <a:p>
            <a:pPr marL="914400" lvl="2" indent="0">
              <a:lnSpc>
                <a:spcPct val="100000"/>
              </a:lnSpc>
              <a:buNone/>
            </a:pPr>
            <a:r>
              <a:rPr kumimoji="1" lang="ko-KR" altLang="en-US" dirty="0"/>
              <a:t>   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자신이 학습의 주인공이 되는 경험</a:t>
            </a:r>
            <a:endParaRPr kumimoji="1" lang="en-US" altLang="ko-KR" dirty="0"/>
          </a:p>
          <a:p>
            <a:pPr lvl="2">
              <a:lnSpc>
                <a:spcPct val="100000"/>
              </a:lnSpc>
            </a:pPr>
            <a:r>
              <a:rPr kumimoji="1" lang="ko-KR" altLang="en-US" dirty="0"/>
              <a:t>웹페이지 내 채팅 및 그룹 화상 회의 활성화 방안</a:t>
            </a:r>
            <a:endParaRPr kumimoji="1" lang="en-US" altLang="ko-KR" dirty="0"/>
          </a:p>
          <a:p>
            <a:pPr marL="914400" lvl="2" indent="0">
              <a:lnSpc>
                <a:spcPct val="100000"/>
              </a:lnSpc>
              <a:buNone/>
            </a:pPr>
            <a:endParaRPr kumimoji="1" lang="en-US" altLang="ko-KR" dirty="0"/>
          </a:p>
          <a:p>
            <a:pPr lvl="2">
              <a:lnSpc>
                <a:spcPct val="100000"/>
              </a:lnSpc>
            </a:pPr>
            <a:r>
              <a:rPr kumimoji="1" lang="ko-KR" altLang="en-US" dirty="0"/>
              <a:t>학습 기획</a:t>
            </a:r>
            <a:r>
              <a:rPr kumimoji="1" lang="en-US" altLang="ko-KR" dirty="0"/>
              <a:t>/</a:t>
            </a:r>
            <a:r>
              <a:rPr kumimoji="1" lang="ko-KR" altLang="en-US" dirty="0"/>
              <a:t>관리 플랫폼의 표준화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새 학습 환경 적응에 소모하는 에너지 감소 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 학습자 분석</a:t>
            </a:r>
            <a:endParaRPr kumimoji="1" lang="en-US" altLang="ko-KR" dirty="0"/>
          </a:p>
          <a:p>
            <a:pPr marL="914400" lvl="2" indent="0">
              <a:lnSpc>
                <a:spcPct val="100000"/>
              </a:lnSpc>
              <a:buNone/>
            </a:pPr>
            <a:r>
              <a:rPr kumimoji="1" lang="ko-KR" altLang="en-US" dirty="0">
                <a:effectLst/>
                <a:latin typeface="Helvetica" pitchFamily="2" charset="0"/>
              </a:rPr>
              <a:t>    </a:t>
            </a:r>
            <a:r>
              <a:rPr lang="ko-Kore-KR" altLang="en-US" dirty="0">
                <a:effectLst/>
                <a:latin typeface="Helvetica" pitchFamily="2" charset="0"/>
              </a:rPr>
              <a:t>⇒</a:t>
            </a:r>
            <a:r>
              <a:rPr kumimoji="1" lang="ko-KR" altLang="en-US" dirty="0">
                <a:effectLst/>
                <a:latin typeface="Helvetica" pitchFamily="2" charset="0"/>
              </a:rPr>
              <a:t> </a:t>
            </a:r>
            <a:r>
              <a:rPr kumimoji="1" lang="ko-KR" altLang="en-US" dirty="0" err="1">
                <a:effectLst/>
                <a:latin typeface="Helvetica" pitchFamily="2" charset="0"/>
              </a:rPr>
              <a:t>동기부여된</a:t>
            </a:r>
            <a:r>
              <a:rPr kumimoji="1" lang="ko-KR" altLang="en-US" dirty="0">
                <a:effectLst/>
                <a:latin typeface="Helvetica" pitchFamily="2" charset="0"/>
              </a:rPr>
              <a:t> 학습자들의 더 많은 학습 기회 모색</a:t>
            </a:r>
            <a:r>
              <a:rPr kumimoji="1" lang="en-US" altLang="ko-KR" dirty="0">
                <a:effectLst/>
                <a:latin typeface="Helvetica" pitchFamily="2" charset="0"/>
              </a:rPr>
              <a:t>,</a:t>
            </a:r>
            <a:r>
              <a:rPr kumimoji="1" lang="ko-KR" altLang="en-US" dirty="0">
                <a:effectLst/>
                <a:latin typeface="Helvetica" pitchFamily="2" charset="0"/>
              </a:rPr>
              <a:t> 참여 기대</a:t>
            </a:r>
            <a:endParaRPr kumimoji="1" lang="en-US" altLang="ko-KR" dirty="0">
              <a:effectLst/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71C900-039F-179A-9A57-11B854508D70}"/>
              </a:ext>
            </a:extLst>
          </p:cNvPr>
          <p:cNvSpPr txBox="1"/>
          <p:nvPr/>
        </p:nvSpPr>
        <p:spPr>
          <a:xfrm>
            <a:off x="11521441" y="282000"/>
            <a:ext cx="66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09636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3F5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33B56-8327-F9EF-9E75-5903BB765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2955"/>
            <a:ext cx="9144000" cy="3892089"/>
          </a:xfrm>
        </p:spPr>
        <p:txBody>
          <a:bodyPr>
            <a:normAutofit/>
          </a:bodyPr>
          <a:lstStyle/>
          <a:p>
            <a:r>
              <a:rPr kumimoji="1" lang="ko-KR" altLang="en-US" sz="54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감사합니다</a:t>
            </a:r>
            <a:br>
              <a:rPr kumimoji="1" lang="en-US" altLang="ko-KR" sz="48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br>
              <a:rPr kumimoji="1" lang="en-US" altLang="ko-KR" sz="4800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endParaRPr kumimoji="1" lang="ko-Kore-KR" altLang="en-US" sz="48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94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F2745-4632-65F3-CE21-01DA39FF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.</a:t>
            </a:r>
            <a:r>
              <a:rPr kumimoji="1" lang="ko-KR" altLang="en-US" dirty="0"/>
              <a:t> 아이디어 스케치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856BC-56CE-357D-FFD0-4A4DDAF66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ko-Kore-KR" dirty="0"/>
              <a:t>IT/SW</a:t>
            </a:r>
            <a:r>
              <a:rPr kumimoji="1" lang="ko-KR" altLang="en-US" dirty="0"/>
              <a:t> 교육에 대한 관심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컨텐츠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교육과정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운영방식</a:t>
            </a:r>
            <a:endParaRPr kumimoji="1"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1A802-0413-87F9-28A4-F07C5C3FA6E6}"/>
              </a:ext>
            </a:extLst>
          </p:cNvPr>
          <p:cNvSpPr txBox="1"/>
          <p:nvPr/>
        </p:nvSpPr>
        <p:spPr>
          <a:xfrm>
            <a:off x="838200" y="2953860"/>
            <a:ext cx="4871804" cy="923330"/>
          </a:xfrm>
          <a:prstGeom prst="rect">
            <a:avLst/>
          </a:prstGeom>
          <a:noFill/>
          <a:ln w="47625"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kumimoji="1" lang="ko-KR" altLang="en-US" sz="1800" dirty="0">
                <a:solidFill>
                  <a:schemeClr val="bg2">
                    <a:lumMod val="50000"/>
                  </a:schemeClr>
                </a:solidFill>
              </a:rPr>
              <a:t>네이버 </a:t>
            </a:r>
            <a:r>
              <a:rPr kumimoji="1" lang="ko-KR" altLang="en-US" sz="1800" dirty="0" err="1">
                <a:solidFill>
                  <a:schemeClr val="bg2">
                    <a:lumMod val="50000"/>
                  </a:schemeClr>
                </a:solidFill>
              </a:rPr>
              <a:t>부스트코스</a:t>
            </a:r>
            <a:r>
              <a:rPr kumimoji="1" lang="ko-KR" altLang="en-US" sz="1800" dirty="0">
                <a:solidFill>
                  <a:schemeClr val="bg2">
                    <a:lumMod val="50000"/>
                  </a:schemeClr>
                </a:solidFill>
              </a:rPr>
              <a:t> 파이썬 부트캠프 </a:t>
            </a:r>
            <a:r>
              <a:rPr kumimoji="1" lang="en-US" altLang="ko-KR" sz="18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kumimoji="1" lang="ko-KR" altLang="en-US" sz="1800" dirty="0">
                <a:solidFill>
                  <a:schemeClr val="bg2">
                    <a:lumMod val="50000"/>
                  </a:schemeClr>
                </a:solidFill>
              </a:rPr>
              <a:t>온라인</a:t>
            </a:r>
            <a:r>
              <a:rPr kumimoji="1" lang="en-US" altLang="ko-KR" sz="1800" dirty="0">
                <a:solidFill>
                  <a:schemeClr val="bg2">
                    <a:lumMod val="50000"/>
                  </a:schemeClr>
                </a:solidFill>
              </a:rPr>
              <a:t>)</a:t>
            </a:r>
            <a:br>
              <a:rPr kumimoji="1" lang="en-US" altLang="ko-KR" sz="1800" dirty="0">
                <a:solidFill>
                  <a:schemeClr val="bg2">
                    <a:lumMod val="50000"/>
                  </a:schemeClr>
                </a:solidFill>
              </a:rPr>
            </a:br>
            <a:r>
              <a:rPr kumimoji="1" lang="ko-KR" altLang="en-US" sz="1800" dirty="0">
                <a:solidFill>
                  <a:schemeClr val="bg2">
                    <a:lumMod val="50000"/>
                  </a:schemeClr>
                </a:solidFill>
              </a:rPr>
              <a:t>서울대 </a:t>
            </a:r>
            <a:r>
              <a:rPr kumimoji="1" lang="en-US" altLang="ko-KR" sz="1800" dirty="0">
                <a:solidFill>
                  <a:schemeClr val="bg2">
                    <a:lumMod val="50000"/>
                  </a:schemeClr>
                </a:solidFill>
              </a:rPr>
              <a:t>OUTTA</a:t>
            </a:r>
            <a:r>
              <a:rPr kumimoji="1" lang="ko-KR" altLang="en-US" sz="1800" dirty="0">
                <a:solidFill>
                  <a:schemeClr val="bg2">
                    <a:lumMod val="50000"/>
                  </a:schemeClr>
                </a:solidFill>
              </a:rPr>
              <a:t> 데이터분석 부트캠프 </a:t>
            </a:r>
            <a:r>
              <a:rPr kumimoji="1" lang="en-US" altLang="ko-KR" sz="18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kumimoji="1" lang="ko-KR" altLang="en-US" sz="1800" dirty="0">
                <a:solidFill>
                  <a:schemeClr val="bg2">
                    <a:lumMod val="50000"/>
                  </a:schemeClr>
                </a:solidFill>
              </a:rPr>
              <a:t>온라인</a:t>
            </a:r>
            <a:r>
              <a:rPr kumimoji="1" lang="en-US" altLang="ko-KR" sz="1800" dirty="0">
                <a:solidFill>
                  <a:schemeClr val="bg2">
                    <a:lumMod val="50000"/>
                  </a:schemeClr>
                </a:solidFill>
              </a:rPr>
              <a:t>)</a:t>
            </a:r>
            <a:br>
              <a:rPr kumimoji="1" lang="en-US" altLang="ko-KR" sz="1800" dirty="0">
                <a:solidFill>
                  <a:schemeClr val="bg2">
                    <a:lumMod val="50000"/>
                  </a:schemeClr>
                </a:solidFill>
              </a:rPr>
            </a:br>
            <a:r>
              <a:rPr kumimoji="1" lang="en-US" altLang="ko-KR" sz="1800" dirty="0">
                <a:solidFill>
                  <a:schemeClr val="bg2">
                    <a:lumMod val="50000"/>
                  </a:schemeClr>
                </a:solidFill>
              </a:rPr>
              <a:t>KOSTA </a:t>
            </a:r>
            <a:r>
              <a:rPr kumimoji="1" lang="ko-KR" altLang="en-US" sz="1800" dirty="0">
                <a:solidFill>
                  <a:schemeClr val="bg2">
                    <a:lumMod val="50000"/>
                  </a:schemeClr>
                </a:solidFill>
              </a:rPr>
              <a:t>개발 국비 교육 </a:t>
            </a:r>
            <a:r>
              <a:rPr kumimoji="1" lang="en-US" altLang="ko-KR" sz="18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kumimoji="1" lang="ko-KR" altLang="en-US" sz="1800" dirty="0">
                <a:solidFill>
                  <a:schemeClr val="bg2">
                    <a:lumMod val="50000"/>
                  </a:schemeClr>
                </a:solidFill>
              </a:rPr>
              <a:t>오프라인</a:t>
            </a:r>
            <a:r>
              <a:rPr kumimoji="1" lang="en-US" altLang="ko-KR" sz="1800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kumimoji="1" lang="ko-Kore-KR" altLang="en-US" sz="1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1493C-04DC-E812-5355-2D49CDB8ECA9}"/>
              </a:ext>
            </a:extLst>
          </p:cNvPr>
          <p:cNvSpPr txBox="1"/>
          <p:nvPr/>
        </p:nvSpPr>
        <p:spPr>
          <a:xfrm>
            <a:off x="5666284" y="2522973"/>
            <a:ext cx="6145966" cy="1785104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kumimoji="1" lang="en-US" altLang="ko-KR" sz="2200" dirty="0"/>
          </a:p>
          <a:p>
            <a:pPr marL="342900" indent="-342900">
              <a:buAutoNum type="arabicPeriod"/>
            </a:pPr>
            <a:r>
              <a:rPr kumimoji="1" lang="ko-KR" altLang="en-US" sz="2200" dirty="0"/>
              <a:t>성공 학습자 특징 </a:t>
            </a:r>
            <a:r>
              <a:rPr kumimoji="1" lang="en-US" altLang="ko-KR" sz="2200" dirty="0"/>
              <a:t>:</a:t>
            </a:r>
            <a:r>
              <a:rPr kumimoji="1" lang="ko-KR" altLang="en-US" sz="2200" dirty="0"/>
              <a:t> </a:t>
            </a:r>
            <a:r>
              <a:rPr kumimoji="1" lang="ko-KR" altLang="en-US" sz="2200" dirty="0">
                <a:highlight>
                  <a:srgbClr val="D3F5EA"/>
                </a:highlight>
              </a:rPr>
              <a:t>자기주도적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강한 학습 의지</a:t>
            </a:r>
            <a:endParaRPr kumimoji="1" lang="en-US" altLang="ko-KR" sz="2200" dirty="0"/>
          </a:p>
          <a:p>
            <a:pPr marL="342900" indent="-342900">
              <a:buAutoNum type="arabicPeriod"/>
            </a:pPr>
            <a:r>
              <a:rPr kumimoji="1" lang="ko-Kore-KR" altLang="en-US" sz="2200" dirty="0"/>
              <a:t>운영진의</a:t>
            </a:r>
            <a:r>
              <a:rPr kumimoji="1" lang="ko-KR" altLang="en-US" sz="2200" dirty="0"/>
              <a:t> 탄탄한 </a:t>
            </a:r>
            <a:r>
              <a:rPr kumimoji="1" lang="ko-KR" altLang="en-US" sz="2200" dirty="0">
                <a:highlight>
                  <a:srgbClr val="D3F5EA"/>
                </a:highlight>
              </a:rPr>
              <a:t>학습 비계 및 피드백</a:t>
            </a:r>
            <a:endParaRPr kumimoji="1" lang="en-US" altLang="ko-KR" sz="2200" dirty="0">
              <a:highlight>
                <a:srgbClr val="D3F5EA"/>
              </a:highlight>
            </a:endParaRPr>
          </a:p>
          <a:p>
            <a:pPr marL="342900" indent="-342900">
              <a:buAutoNum type="arabicPeriod"/>
            </a:pPr>
            <a:r>
              <a:rPr kumimoji="1" lang="ko-KR" altLang="en-US" sz="2200" dirty="0">
                <a:highlight>
                  <a:srgbClr val="D3F5EA"/>
                </a:highlight>
              </a:rPr>
              <a:t>웹페이지 기반 워크스페이스</a:t>
            </a:r>
            <a:r>
              <a:rPr kumimoji="1" lang="en-US" altLang="ko-KR" sz="2200" dirty="0">
                <a:highlight>
                  <a:srgbClr val="D3F5EA"/>
                </a:highlight>
              </a:rPr>
              <a:t>,</a:t>
            </a:r>
            <a:r>
              <a:rPr kumimoji="1" lang="ko-KR" altLang="en-US" sz="2200" dirty="0">
                <a:highlight>
                  <a:srgbClr val="D3F5EA"/>
                </a:highlight>
              </a:rPr>
              <a:t> </a:t>
            </a:r>
            <a:r>
              <a:rPr kumimoji="1" lang="ko-KR" altLang="en-US" sz="2200" dirty="0" err="1">
                <a:highlight>
                  <a:srgbClr val="D3F5EA"/>
                </a:highlight>
              </a:rPr>
              <a:t>클래스룸</a:t>
            </a:r>
            <a:r>
              <a:rPr kumimoji="1" lang="ko-KR" altLang="en-US" sz="2200" dirty="0">
                <a:highlight>
                  <a:srgbClr val="D3F5EA"/>
                </a:highlight>
              </a:rPr>
              <a:t>  </a:t>
            </a:r>
            <a:r>
              <a:rPr kumimoji="1" lang="ko-KR" altLang="en-US" sz="2200" dirty="0"/>
              <a:t>활용</a:t>
            </a:r>
            <a:endParaRPr kumimoji="1" lang="en-US" altLang="ko-KR" sz="2200" dirty="0"/>
          </a:p>
          <a:p>
            <a:endParaRPr kumimoji="1" lang="ko-Kore-KR" alt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03CD43-3AA2-8109-A065-1877201FBDAE}"/>
              </a:ext>
            </a:extLst>
          </p:cNvPr>
          <p:cNvSpPr txBox="1"/>
          <p:nvPr/>
        </p:nvSpPr>
        <p:spPr>
          <a:xfrm>
            <a:off x="653324" y="4734688"/>
            <a:ext cx="10025919" cy="1538883"/>
          </a:xfrm>
          <a:prstGeom prst="rect">
            <a:avLst/>
          </a:prstGeom>
          <a:noFill/>
          <a:ln w="47625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>
                <a:solidFill>
                  <a:srgbClr val="008B8B"/>
                </a:solidFill>
              </a:rPr>
              <a:t>&lt;</a:t>
            </a:r>
            <a:r>
              <a:rPr kumimoji="1" lang="ko-KR" altLang="en-US" sz="2800" b="1" dirty="0" err="1">
                <a:solidFill>
                  <a:srgbClr val="008B8B"/>
                </a:solidFill>
              </a:rPr>
              <a:t>온오프라인</a:t>
            </a:r>
            <a:r>
              <a:rPr kumimoji="1" lang="ko-KR" altLang="en-US" sz="2800" b="1" dirty="0">
                <a:solidFill>
                  <a:srgbClr val="008B8B"/>
                </a:solidFill>
              </a:rPr>
              <a:t> 학습 관리 웹페이지</a:t>
            </a:r>
            <a:r>
              <a:rPr kumimoji="1" lang="en-US" altLang="ko-KR" sz="2800" b="1" dirty="0">
                <a:solidFill>
                  <a:srgbClr val="008B8B"/>
                </a:solidFill>
              </a:rPr>
              <a:t>&gt;</a:t>
            </a:r>
          </a:p>
          <a:p>
            <a:endParaRPr kumimoji="1" lang="en-US" altLang="ko-Kore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ore-KR" altLang="en-US" sz="2200" dirty="0"/>
              <a:t>기존</a:t>
            </a:r>
            <a:r>
              <a:rPr kumimoji="1" lang="ko-KR" altLang="en-US" sz="2200" dirty="0"/>
              <a:t> 기능</a:t>
            </a:r>
            <a:r>
              <a:rPr kumimoji="1" lang="en-US" altLang="ko-KR" sz="2200" dirty="0"/>
              <a:t>/</a:t>
            </a:r>
            <a:r>
              <a:rPr kumimoji="1" lang="ko-KR" altLang="en-US" sz="2200" dirty="0"/>
              <a:t>장점 유지 </a:t>
            </a:r>
            <a:r>
              <a:rPr kumimoji="1" lang="en-US" altLang="ko-KR" sz="2200" dirty="0"/>
              <a:t>:</a:t>
            </a:r>
            <a:r>
              <a:rPr kumimoji="1" lang="ko-KR" altLang="en-US" sz="2200" dirty="0"/>
              <a:t> </a:t>
            </a:r>
            <a:r>
              <a:rPr kumimoji="1" lang="ko-Kore-KR" altLang="en-US" sz="2200" dirty="0"/>
              <a:t>학습</a:t>
            </a:r>
            <a:r>
              <a:rPr kumimoji="1" lang="ko-KR" altLang="en-US" sz="2200" dirty="0"/>
              <a:t> 인원 관리 및 강의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과제 배포</a:t>
            </a:r>
            <a:r>
              <a:rPr kumimoji="1" lang="en-US" altLang="ko-KR" sz="2200" dirty="0"/>
              <a:t>-</a:t>
            </a:r>
            <a:r>
              <a:rPr kumimoji="1" lang="ko-KR" altLang="en-US" sz="2200" dirty="0"/>
              <a:t>취합 용이</a:t>
            </a:r>
            <a:endParaRPr kumimoji="1" lang="en-US" altLang="ko-KR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200" dirty="0"/>
              <a:t>추가 </a:t>
            </a:r>
            <a:r>
              <a:rPr kumimoji="1" lang="en-US" altLang="ko-KR" sz="2200" dirty="0"/>
              <a:t>:</a:t>
            </a:r>
            <a:r>
              <a:rPr kumimoji="1" lang="ko-KR" altLang="en-US" sz="2200" dirty="0"/>
              <a:t> 자기주도적 학습 설계</a:t>
            </a:r>
            <a:r>
              <a:rPr kumimoji="1" lang="en-US" altLang="ko-KR" sz="2200" dirty="0"/>
              <a:t>,</a:t>
            </a:r>
            <a:r>
              <a:rPr kumimoji="1" lang="ko-KR" altLang="en-US" sz="2200" dirty="0"/>
              <a:t> 관리를 돕는 기능</a:t>
            </a:r>
            <a:endParaRPr kumimoji="1" lang="en-US" altLang="ko-KR" sz="22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9F29FF6-42DA-846B-9EF6-BFD01F5B952B}"/>
              </a:ext>
            </a:extLst>
          </p:cNvPr>
          <p:cNvCxnSpPr/>
          <p:nvPr/>
        </p:nvCxnSpPr>
        <p:spPr>
          <a:xfrm flipH="1">
            <a:off x="6220918" y="4308077"/>
            <a:ext cx="1139252" cy="638677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9529F8E-1B3E-D907-A43E-06CDB27C385C}"/>
              </a:ext>
            </a:extLst>
          </p:cNvPr>
          <p:cNvSpPr txBox="1"/>
          <p:nvPr/>
        </p:nvSpPr>
        <p:spPr>
          <a:xfrm>
            <a:off x="11571316" y="282000"/>
            <a:ext cx="39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42012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내용 개체 틀 18" descr="폰트, 로고, 그래픽, 상징이(가) 표시된 사진&#10;&#10;자동 생성된 설명">
            <a:extLst>
              <a:ext uri="{FF2B5EF4-FFF2-40B4-BE49-F238E27FC236}">
                <a16:creationId xmlns:a16="http://schemas.microsoft.com/office/drawing/2014/main" id="{BE257FBB-BBF2-447B-49A7-A46EEF7C9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333" y="717276"/>
            <a:ext cx="3898900" cy="1320800"/>
          </a:xfrm>
          <a:ln w="41275">
            <a:solidFill>
              <a:srgbClr val="008B8B"/>
            </a:solidFill>
          </a:ln>
        </p:spPr>
      </p:pic>
      <p:pic>
        <p:nvPicPr>
          <p:cNvPr id="12" name="그림 11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5ACCFC38-9C6A-5A01-3B38-5D7E80183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333" y="2606462"/>
            <a:ext cx="2383749" cy="3639312"/>
          </a:xfrm>
          <a:prstGeom prst="rect">
            <a:avLst/>
          </a:prstGeom>
        </p:spPr>
      </p:pic>
      <p:pic>
        <p:nvPicPr>
          <p:cNvPr id="13" name="그림 12" descr="텍스트, 스크린샷, 친필, 폰트이(가) 표시된 사진&#10;&#10;자동 생성된 설명">
            <a:extLst>
              <a:ext uri="{FF2B5EF4-FFF2-40B4-BE49-F238E27FC236}">
                <a16:creationId xmlns:a16="http://schemas.microsoft.com/office/drawing/2014/main" id="{351A7836-9D72-BFAE-4441-2E41612CE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7026" y="2606462"/>
            <a:ext cx="2811368" cy="3639312"/>
          </a:xfrm>
          <a:prstGeom prst="rect">
            <a:avLst/>
          </a:prstGeom>
        </p:spPr>
      </p:pic>
      <p:pic>
        <p:nvPicPr>
          <p:cNvPr id="14" name="그림 13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8BE06FCB-2C15-9252-7DE6-A666A6F5C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3872" y="2606462"/>
            <a:ext cx="2834640" cy="3749368"/>
          </a:xfrm>
          <a:prstGeom prst="rect">
            <a:avLst/>
          </a:prstGeom>
        </p:spPr>
      </p:pic>
      <p:pic>
        <p:nvPicPr>
          <p:cNvPr id="15" name="내용 개체 틀 6" descr="텍스트, 도표, 스크린샷, 친필이(가) 표시된 사진&#10;&#10;자동 생성된 설명">
            <a:extLst>
              <a:ext uri="{FF2B5EF4-FFF2-40B4-BE49-F238E27FC236}">
                <a16:creationId xmlns:a16="http://schemas.microsoft.com/office/drawing/2014/main" id="{FB257773-F0F8-A980-4D4D-5586FF9AE4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7424" y="2606462"/>
            <a:ext cx="2834640" cy="374936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8A553D0-52E3-EE2F-5584-C949DF55A956}"/>
              </a:ext>
            </a:extLst>
          </p:cNvPr>
          <p:cNvSpPr txBox="1"/>
          <p:nvPr/>
        </p:nvSpPr>
        <p:spPr>
          <a:xfrm>
            <a:off x="4870553" y="717276"/>
            <a:ext cx="6536961" cy="1323439"/>
          </a:xfrm>
          <a:prstGeom prst="rect">
            <a:avLst/>
          </a:prstGeom>
          <a:noFill/>
          <a:ln w="47625"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프로젝트명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Yourself , </a:t>
            </a:r>
            <a:r>
              <a:rPr kumimoji="1" lang="ko-KR" altLang="en-US" sz="2000" dirty="0"/>
              <a:t>로고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비버</a:t>
            </a:r>
            <a:endParaRPr kumimoji="1"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대상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학습자 누구나</a:t>
            </a:r>
            <a:endParaRPr kumimoji="1"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필수 기능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구글 </a:t>
            </a:r>
            <a:r>
              <a:rPr kumimoji="1" lang="ko-KR" altLang="en-US" sz="2000" dirty="0" err="1"/>
              <a:t>클래스룸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네이버 </a:t>
            </a:r>
            <a:r>
              <a:rPr kumimoji="1" lang="ko-KR" altLang="en-US" sz="2000" dirty="0" err="1"/>
              <a:t>부스트코스</a:t>
            </a:r>
            <a:r>
              <a:rPr kumimoji="1" lang="ko-KR" altLang="en-US" sz="2000" dirty="0"/>
              <a:t> 참조</a:t>
            </a:r>
            <a:endParaRPr kumimoji="1"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디자인 방향 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가독성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심플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포인트 컬러 활용</a:t>
            </a:r>
            <a:endParaRPr kumimoji="1" lang="ko-Kore-KR" altLang="en-US" sz="2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1BF9F9-103A-FA6C-ECE2-7390F15F23E1}"/>
              </a:ext>
            </a:extLst>
          </p:cNvPr>
          <p:cNvSpPr txBox="1"/>
          <p:nvPr/>
        </p:nvSpPr>
        <p:spPr>
          <a:xfrm>
            <a:off x="947848" y="6320724"/>
            <a:ext cx="1315667" cy="307777"/>
          </a:xfrm>
          <a:prstGeom prst="rect">
            <a:avLst/>
          </a:prstGeom>
          <a:noFill/>
          <a:ln w="47625"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</a:rPr>
              <a:t>구현된 페이지</a:t>
            </a:r>
            <a:endParaRPr kumimoji="1" lang="ko-Kore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F99DFE-4059-81CC-91E3-FB8BF2013569}"/>
              </a:ext>
            </a:extLst>
          </p:cNvPr>
          <p:cNvSpPr txBox="1"/>
          <p:nvPr/>
        </p:nvSpPr>
        <p:spPr>
          <a:xfrm>
            <a:off x="6303812" y="6333087"/>
            <a:ext cx="2315531" cy="307777"/>
          </a:xfrm>
          <a:prstGeom prst="rect">
            <a:avLst/>
          </a:prstGeom>
          <a:noFill/>
          <a:ln w="47625"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kumimoji="1" lang="ko-KR" altLang="en-US" sz="1400" dirty="0">
                <a:solidFill>
                  <a:schemeClr val="bg2">
                    <a:lumMod val="50000"/>
                  </a:schemeClr>
                </a:solidFill>
              </a:rPr>
              <a:t>페이지 별 레이아웃 스케치</a:t>
            </a:r>
            <a:endParaRPr kumimoji="1" lang="ko-Kore-KR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149028-8D6C-DC4E-010E-B456AB30BDD6}"/>
              </a:ext>
            </a:extLst>
          </p:cNvPr>
          <p:cNvSpPr txBox="1"/>
          <p:nvPr/>
        </p:nvSpPr>
        <p:spPr>
          <a:xfrm>
            <a:off x="11571316" y="282000"/>
            <a:ext cx="39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70117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F2745-4632-65F3-CE21-01DA39FF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2.</a:t>
            </a:r>
            <a:r>
              <a:rPr kumimoji="1" lang="ko-KR" altLang="en-US" dirty="0"/>
              <a:t> 웹페이지 구성</a:t>
            </a:r>
            <a:endParaRPr kumimoji="1" lang="ko-Kore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856BC-56CE-357D-FFD0-4A4DDAF66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kumimoji="1" lang="ko-Kore-KR" altLang="en-US" dirty="0"/>
              <a:t>메인</a:t>
            </a:r>
            <a:r>
              <a:rPr kumimoji="1" lang="ko-KR" altLang="en-US" dirty="0"/>
              <a:t> 홈 페이지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index.html</a:t>
            </a:r>
            <a:endParaRPr kumimoji="1" lang="en-US" altLang="ko-KR" dirty="0"/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kumimoji="1" lang="ko-KR" altLang="en-US" dirty="0"/>
              <a:t>수업 별 메인 페이지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classpage_1.html , classpage_2.html</a:t>
            </a:r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kumimoji="1" lang="ko-KR" altLang="en-US" dirty="0"/>
              <a:t>일정 관리 페이지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monthly.html</a:t>
            </a:r>
            <a:r>
              <a:rPr kumimoji="1" lang="en-US" altLang="ko-KR" dirty="0"/>
              <a:t> , </a:t>
            </a:r>
            <a:r>
              <a:rPr kumimoji="1" lang="en-US" altLang="ko-KR" dirty="0" err="1"/>
              <a:t>weekly.html</a:t>
            </a:r>
            <a:endParaRPr kumimoji="1" lang="en-US" altLang="ko-KR" dirty="0"/>
          </a:p>
          <a:p>
            <a:pPr lvl="1">
              <a:lnSpc>
                <a:spcPct val="160000"/>
              </a:lnSpc>
              <a:buFont typeface="Courier New" panose="02070309020205020404" pitchFamily="49" charset="0"/>
              <a:buChar char="o"/>
            </a:pPr>
            <a:r>
              <a:rPr kumimoji="1" lang="ko-KR" altLang="en-US" dirty="0"/>
              <a:t>학습 보조 도구 페이지</a:t>
            </a:r>
            <a:r>
              <a:rPr kumimoji="1" lang="en-US" altLang="ko-KR" dirty="0"/>
              <a:t>(</a:t>
            </a:r>
            <a:r>
              <a:rPr kumimoji="1" lang="ko-KR" altLang="en-US" dirty="0"/>
              <a:t>외부 링크 연결</a:t>
            </a:r>
            <a:r>
              <a:rPr kumimoji="1" lang="en-US" altLang="ko-KR" dirty="0"/>
              <a:t>)</a:t>
            </a:r>
            <a:br>
              <a:rPr kumimoji="1" lang="en-US" altLang="ko-KR" dirty="0"/>
            </a:br>
            <a:r>
              <a:rPr kumimoji="1" lang="en-US" altLang="ko-KR" dirty="0"/>
              <a:t>:</a:t>
            </a:r>
            <a:r>
              <a:rPr kumimoji="1" lang="ko-KR" altLang="en-US" dirty="0"/>
              <a:t> 계산기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메모장</a:t>
            </a:r>
            <a:r>
              <a:rPr kumimoji="1" lang="en-US" altLang="ko-KR" dirty="0"/>
              <a:t>,</a:t>
            </a:r>
            <a:r>
              <a:rPr kumimoji="1" lang="ko-KR" altLang="en-US" dirty="0"/>
              <a:t> 사전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스탑워치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타이머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Google Drive, Google Meet</a:t>
            </a:r>
          </a:p>
          <a:p>
            <a:pPr marL="457200" lvl="1" indent="0">
              <a:buNone/>
            </a:pPr>
            <a:endParaRPr kumimoji="1" lang="en-US" altLang="ko-Kore-KR" dirty="0"/>
          </a:p>
          <a:p>
            <a:pPr marL="457200" lvl="1" indent="0">
              <a:buNone/>
            </a:pPr>
            <a:r>
              <a:rPr kumimoji="1" lang="en-US" altLang="ko-Kore-KR" dirty="0" err="1"/>
              <a:t>styles.css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calendar_style.css</a:t>
            </a:r>
            <a:r>
              <a:rPr kumimoji="1" lang="en-US" altLang="ko-Kore-KR" dirty="0"/>
              <a:t>, </a:t>
            </a:r>
            <a:r>
              <a:rPr kumimoji="1" lang="en-US" altLang="ko-Kore-KR" dirty="0" err="1"/>
              <a:t>sidebars.css</a:t>
            </a:r>
            <a:endParaRPr kumimoji="1" lang="ko-Kore-KR" altLang="en-US" dirty="0"/>
          </a:p>
          <a:p>
            <a:pPr marL="457200" lvl="1" indent="0">
              <a:buNone/>
            </a:pP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037FAE-AEA4-D0ED-A3DB-3E030ED167E7}"/>
              </a:ext>
            </a:extLst>
          </p:cNvPr>
          <p:cNvSpPr txBox="1"/>
          <p:nvPr/>
        </p:nvSpPr>
        <p:spPr>
          <a:xfrm>
            <a:off x="11571316" y="282000"/>
            <a:ext cx="39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4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6763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F2745-4632-65F3-CE21-01DA39FF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7353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세부 구성 요소</a:t>
            </a:r>
            <a:br>
              <a:rPr kumimoji="1" lang="en-US" altLang="ko-KR" dirty="0"/>
            </a:br>
            <a:r>
              <a:rPr kumimoji="1" lang="en-US" altLang="ko-KR" dirty="0"/>
              <a:t>	</a:t>
            </a:r>
            <a:r>
              <a:rPr kumimoji="1" lang="en-US" altLang="ko-KR" sz="3600" dirty="0"/>
              <a:t>1)</a:t>
            </a:r>
            <a:r>
              <a:rPr kumimoji="1" lang="ko-KR" altLang="en-US" sz="3600" dirty="0"/>
              <a:t> 페이지 간 연결 방식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856BC-56CE-357D-FFD0-4A4DDAF6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36" y="2378063"/>
            <a:ext cx="10515600" cy="4351338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kumimoji="1" lang="ko-KR" altLang="en-US" dirty="0"/>
              <a:t>각 페이지 공통 프레임 생성</a:t>
            </a:r>
            <a:endParaRPr kumimoji="1"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ko-KR" dirty="0"/>
              <a:t>	: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Mainframe.html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en-US" altLang="ko-KR" dirty="0"/>
              <a:t>Free CSS </a:t>
            </a:r>
            <a:r>
              <a:rPr kumimoji="1" lang="ko-KR" altLang="en-US" dirty="0"/>
              <a:t>레이아웃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Bootstrap </a:t>
            </a:r>
            <a:r>
              <a:rPr kumimoji="1" lang="ko-KR" altLang="en-US" dirty="0"/>
              <a:t>요소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버튼 컴포넌트</a:t>
            </a:r>
            <a:r>
              <a:rPr kumimoji="1" lang="en-US" altLang="ko-KR" dirty="0"/>
              <a:t>,</a:t>
            </a:r>
            <a:r>
              <a:rPr kumimoji="1" lang="ko-KR" altLang="en-US" dirty="0"/>
              <a:t> 텍스트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a </a:t>
            </a:r>
            <a:r>
              <a:rPr kumimoji="1" lang="ko-KR" altLang="en-US" dirty="0"/>
              <a:t>태그</a:t>
            </a:r>
            <a:endParaRPr kumimoji="1"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ko-KR" altLang="en-US" dirty="0"/>
              <a:t>    </a:t>
            </a:r>
            <a:r>
              <a:rPr kumimoji="1" lang="en-US" altLang="ko-KR" dirty="0"/>
              <a:t>(frameset </a:t>
            </a:r>
            <a:r>
              <a:rPr kumimoji="1" lang="ko-KR" altLang="en-US" dirty="0"/>
              <a:t>태그는 사용하지 않음</a:t>
            </a:r>
            <a:r>
              <a:rPr kumimoji="1" lang="en-US" altLang="ko-KR" dirty="0"/>
              <a:t>)</a:t>
            </a:r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링크된 문서 새 탭에서 열기</a:t>
            </a:r>
            <a:endParaRPr kumimoji="1"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r>
              <a:rPr kumimoji="1" lang="ko-KR" altLang="en-US" dirty="0"/>
              <a:t>    </a:t>
            </a:r>
            <a:r>
              <a:rPr kumimoji="1" lang="en" altLang="ko-KR" sz="1600" dirty="0">
                <a:highlight>
                  <a:srgbClr val="D3F5EA"/>
                </a:highlight>
              </a:rPr>
              <a:t>&lt;a </a:t>
            </a:r>
            <a:r>
              <a:rPr kumimoji="1" lang="en" altLang="ko-KR" sz="1600" dirty="0" err="1">
                <a:highlight>
                  <a:srgbClr val="D3F5EA"/>
                </a:highlight>
              </a:rPr>
              <a:t>href</a:t>
            </a:r>
            <a:r>
              <a:rPr kumimoji="1" lang="en" altLang="ko-KR" sz="1600" dirty="0">
                <a:highlight>
                  <a:srgbClr val="D3F5EA"/>
                </a:highlight>
              </a:rPr>
              <a:t>="https://</a:t>
            </a:r>
            <a:r>
              <a:rPr kumimoji="1" lang="en" altLang="ko-KR" sz="1600" dirty="0" err="1">
                <a:highlight>
                  <a:srgbClr val="D3F5EA"/>
                </a:highlight>
              </a:rPr>
              <a:t>dict.naver.com</a:t>
            </a:r>
            <a:r>
              <a:rPr kumimoji="1" lang="en" altLang="ko-KR" sz="1600" dirty="0">
                <a:highlight>
                  <a:srgbClr val="D3F5EA"/>
                </a:highlight>
              </a:rPr>
              <a:t>/" target=</a:t>
            </a:r>
            <a:r>
              <a:rPr kumimoji="1" lang="en" altLang="ko-KR" sz="1600" dirty="0">
                <a:solidFill>
                  <a:srgbClr val="FF0000"/>
                </a:solidFill>
                <a:highlight>
                  <a:srgbClr val="D3F5EA"/>
                </a:highlight>
              </a:rPr>
              <a:t>"_blank</a:t>
            </a:r>
            <a:r>
              <a:rPr kumimoji="1" lang="en-US" altLang="ko-KR" sz="1600" dirty="0">
                <a:highlight>
                  <a:srgbClr val="D3F5EA"/>
                </a:highlight>
              </a:rPr>
              <a:t>”&gt;&lt;/a&gt;</a:t>
            </a:r>
            <a:endParaRPr kumimoji="1" lang="en-US" altLang="ko-KR" dirty="0"/>
          </a:p>
        </p:txBody>
      </p:sp>
      <p:pic>
        <p:nvPicPr>
          <p:cNvPr id="6" name="그림 5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EE093C60-A9D6-2547-2475-F69E500B6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098" y="778764"/>
            <a:ext cx="4858766" cy="530047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DE87B03-8E5E-AABA-E6D2-D80C11FBCE19}"/>
              </a:ext>
            </a:extLst>
          </p:cNvPr>
          <p:cNvSpPr/>
          <p:nvPr/>
        </p:nvSpPr>
        <p:spPr>
          <a:xfrm>
            <a:off x="8293958" y="1831958"/>
            <a:ext cx="2694432" cy="42472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noFill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E49204-E522-243D-7113-B7CC4F6845AC}"/>
              </a:ext>
            </a:extLst>
          </p:cNvPr>
          <p:cNvSpPr txBox="1"/>
          <p:nvPr/>
        </p:nvSpPr>
        <p:spPr>
          <a:xfrm>
            <a:off x="11571316" y="282000"/>
            <a:ext cx="39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5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27461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F2745-4632-65F3-CE21-01DA39FF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7353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세부 구성 요소</a:t>
            </a:r>
            <a:br>
              <a:rPr kumimoji="1" lang="en-US" altLang="ko-KR" dirty="0"/>
            </a:br>
            <a:r>
              <a:rPr kumimoji="1" lang="en-US" altLang="ko-KR" dirty="0"/>
              <a:t>     </a:t>
            </a:r>
            <a:r>
              <a:rPr kumimoji="1" lang="en-US" altLang="ko-KR" sz="3600" dirty="0"/>
              <a:t>2)</a:t>
            </a:r>
            <a:r>
              <a:rPr kumimoji="1" lang="ko-KR" altLang="en-US" sz="3600" dirty="0"/>
              <a:t> 메인 홈 페이지</a:t>
            </a:r>
            <a:endParaRPr kumimoji="1" lang="ko-Kore-KR" altLang="en-US" sz="3600" dirty="0"/>
          </a:p>
        </p:txBody>
      </p:sp>
      <p:pic>
        <p:nvPicPr>
          <p:cNvPr id="7" name="그림 6" descr="텍스트, 스크린샷, 웹사이트, 웹 페이지이(가) 표시된 사진&#10;&#10;자동 생성된 설명">
            <a:extLst>
              <a:ext uri="{FF2B5EF4-FFF2-40B4-BE49-F238E27FC236}">
                <a16:creationId xmlns:a16="http://schemas.microsoft.com/office/drawing/2014/main" id="{C16D6056-8850-0F2D-4FE0-75C674851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6205" y="0"/>
            <a:ext cx="3447945" cy="6858000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3FBFF1F-A572-F4FD-4B9F-163687AC3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475" y="2039958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kumimoji="1" lang="en-US" altLang="ko-KR" dirty="0"/>
              <a:t>(1)</a:t>
            </a:r>
            <a:r>
              <a:rPr kumimoji="1" lang="ko-KR" altLang="en-US" dirty="0"/>
              <a:t> </a:t>
            </a:r>
            <a:r>
              <a:rPr kumimoji="1" lang="en-US" altLang="ko-KR" dirty="0" err="1">
                <a:highlight>
                  <a:srgbClr val="D3F5EA"/>
                </a:highlight>
              </a:rPr>
              <a:t>index.html</a:t>
            </a:r>
            <a:endParaRPr kumimoji="1" lang="en-US" altLang="ko-KR" dirty="0">
              <a:highlight>
                <a:srgbClr val="D3F5EA"/>
              </a:highlight>
            </a:endParaRPr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자신만의 학습 공간 꾸미기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학습 목록 및 학습 별 목표 </a:t>
            </a:r>
            <a:r>
              <a:rPr kumimoji="1" lang="ko-KR" altLang="en-US" dirty="0" err="1"/>
              <a:t>달성률</a:t>
            </a:r>
            <a:r>
              <a:rPr kumimoji="1" lang="ko-KR" altLang="en-US" dirty="0"/>
              <a:t> 확인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en-US" altLang="ko-KR" dirty="0"/>
              <a:t>Garage : </a:t>
            </a:r>
            <a:r>
              <a:rPr kumimoji="1" lang="ko-KR" altLang="en-US" dirty="0" err="1"/>
              <a:t>학습방</a:t>
            </a:r>
            <a:r>
              <a:rPr kumimoji="1" lang="ko-KR" altLang="en-US" dirty="0"/>
              <a:t> 별 공유 문서함</a:t>
            </a:r>
            <a:r>
              <a:rPr kumimoji="1" lang="en-US" altLang="ko-KR" dirty="0"/>
              <a:t>,</a:t>
            </a:r>
            <a:r>
              <a:rPr kumimoji="1" lang="ko-KR" altLang="en-US" dirty="0"/>
              <a:t> 소통 매체 모음</a:t>
            </a:r>
            <a:endParaRPr kumimoji="1"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핵심 </a:t>
            </a:r>
            <a:r>
              <a:rPr kumimoji="1" lang="en-US" altLang="ko-KR" dirty="0" err="1"/>
              <a:t>css</a:t>
            </a:r>
            <a:r>
              <a:rPr kumimoji="1" lang="en-US" altLang="ko-KR" dirty="0"/>
              <a:t> </a:t>
            </a:r>
            <a:r>
              <a:rPr kumimoji="1" lang="ko-KR" altLang="en-US" dirty="0"/>
              <a:t>속성 </a:t>
            </a:r>
            <a:r>
              <a:rPr kumimoji="1" lang="en-US" altLang="ko-KR" dirty="0"/>
              <a:t>: </a:t>
            </a:r>
            <a:r>
              <a:rPr kumimoji="1" lang="en-US" altLang="ko-KR" dirty="0" err="1"/>
              <a:t>img</a:t>
            </a:r>
            <a:r>
              <a:rPr kumimoji="1" lang="ko-KR" altLang="en-US" dirty="0"/>
              <a:t> 태그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src</a:t>
            </a:r>
            <a:r>
              <a:rPr kumimoji="1" lang="en-US" altLang="ko-KR" dirty="0"/>
              <a:t> </a:t>
            </a:r>
            <a:r>
              <a:rPr kumimoji="1" lang="ko-KR" altLang="en-US" dirty="0"/>
              <a:t>속성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float(</a:t>
            </a:r>
            <a:r>
              <a:rPr kumimoji="1" lang="ko-KR" altLang="en-US" dirty="0"/>
              <a:t>정렬</a:t>
            </a:r>
            <a:r>
              <a:rPr kumimoji="1" lang="en-US" altLang="ko-KR" dirty="0"/>
              <a:t>)</a:t>
            </a:r>
            <a:r>
              <a:rPr kumimoji="1" lang="ko-KR" altLang="en-US" dirty="0"/>
              <a:t> 속성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사용한 컴포넌트 </a:t>
            </a:r>
            <a:br>
              <a:rPr kumimoji="1" lang="en-US" altLang="ko-KR" dirty="0"/>
            </a:b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캐러셀</a:t>
            </a:r>
            <a:r>
              <a:rPr kumimoji="1" lang="en-US" altLang="ko-KR" dirty="0"/>
              <a:t>,</a:t>
            </a:r>
            <a:r>
              <a:rPr kumimoji="1" lang="ko-KR" altLang="en-US" dirty="0"/>
              <a:t> 아코디언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프로그레스</a:t>
            </a:r>
            <a:r>
              <a:rPr kumimoji="1" lang="ko-KR" altLang="en-US" dirty="0"/>
              <a:t> 바</a:t>
            </a:r>
            <a:r>
              <a:rPr kumimoji="1" lang="en-US" altLang="ko-KR" dirty="0"/>
              <a:t>(</a:t>
            </a:r>
            <a:r>
              <a:rPr kumimoji="1" lang="ko-KR" altLang="en-US" dirty="0"/>
              <a:t>라벨 설정</a:t>
            </a:r>
            <a:r>
              <a:rPr kumimoji="1" lang="en-US" altLang="ko-KR" dirty="0"/>
              <a:t>)</a:t>
            </a:r>
            <a:br>
              <a:rPr kumimoji="1" lang="en-US" altLang="ko-KR" dirty="0"/>
            </a:br>
            <a:r>
              <a:rPr kumimoji="1" lang="ko-KR" altLang="en-US" dirty="0"/>
              <a:t>  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</a:rPr>
              <a:t>아코디언 동시 확장 문제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457200" lvl="1" indent="0">
              <a:buNone/>
            </a:pPr>
            <a:endParaRPr kumimoji="1" lang="ko-Kore-KR" altLang="en-US" dirty="0"/>
          </a:p>
        </p:txBody>
      </p:sp>
      <p:pic>
        <p:nvPicPr>
          <p:cNvPr id="12" name="그림 11" descr="텍스트, 웹사이트, 웹 페이지, 온라인 광고이(가) 표시된 사진&#10;&#10;자동 생성된 설명">
            <a:extLst>
              <a:ext uri="{FF2B5EF4-FFF2-40B4-BE49-F238E27FC236}">
                <a16:creationId xmlns:a16="http://schemas.microsoft.com/office/drawing/2014/main" id="{F9E1FBCE-F8CD-3131-0CB0-74DD1FFD4F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601" t="37098" r="11973" b="53517"/>
          <a:stretch/>
        </p:blipFill>
        <p:spPr>
          <a:xfrm>
            <a:off x="9844269" y="5005085"/>
            <a:ext cx="2083462" cy="640117"/>
          </a:xfrm>
          <a:prstGeom prst="rect">
            <a:avLst/>
          </a:prstGeom>
          <a:ln w="12700">
            <a:solidFill>
              <a:srgbClr val="008B8B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7664C0-A1F2-173F-7CE1-1CA04BFD2DE5}"/>
              </a:ext>
            </a:extLst>
          </p:cNvPr>
          <p:cNvSpPr txBox="1"/>
          <p:nvPr/>
        </p:nvSpPr>
        <p:spPr>
          <a:xfrm>
            <a:off x="11571316" y="282000"/>
            <a:ext cx="39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6</a:t>
            </a:r>
            <a:endParaRPr kumimoji="1" lang="ko-Kore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46CB5C-3228-85BB-81EE-2AE161EE5F61}"/>
              </a:ext>
            </a:extLst>
          </p:cNvPr>
          <p:cNvSpPr/>
          <p:nvPr/>
        </p:nvSpPr>
        <p:spPr>
          <a:xfrm>
            <a:off x="838200" y="4267657"/>
            <a:ext cx="7074424" cy="18505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05169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F2745-4632-65F3-CE21-01DA39FF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7353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세부 구성 요소</a:t>
            </a:r>
            <a:br>
              <a:rPr kumimoji="1" lang="en-US" altLang="ko-KR" dirty="0"/>
            </a:br>
            <a:r>
              <a:rPr kumimoji="1" lang="en-US" altLang="ko-KR" dirty="0"/>
              <a:t>	</a:t>
            </a:r>
            <a:r>
              <a:rPr kumimoji="1" lang="en-US" altLang="ko-KR" sz="3600" dirty="0"/>
              <a:t>3)</a:t>
            </a:r>
            <a:r>
              <a:rPr kumimoji="1" lang="ko-KR" altLang="en-US" sz="3600" dirty="0"/>
              <a:t> 수업 별 메인 페이지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856BC-56CE-357D-FFD0-4A4DDAF6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95" y="2187163"/>
            <a:ext cx="10515600" cy="4351338"/>
          </a:xfrm>
        </p:spPr>
        <p:txBody>
          <a:bodyPr>
            <a:normAutofit lnSpcReduction="10000"/>
          </a:bodyPr>
          <a:lstStyle/>
          <a:p>
            <a:pPr marL="914400" lvl="1" indent="-457200">
              <a:buAutoNum type="arabicParenBoth"/>
            </a:pPr>
            <a:r>
              <a:rPr kumimoji="1" lang="en-US" altLang="ko-KR" dirty="0">
                <a:highlight>
                  <a:srgbClr val="D3F5EA"/>
                </a:highlight>
              </a:rPr>
              <a:t>classpage_1.html</a:t>
            </a:r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학습 내용 정렬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학습자별 학습 상황 분석 탭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개별 과제 제출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제출 과제 공유 게시판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주차</a:t>
            </a:r>
            <a:r>
              <a:rPr kumimoji="1" lang="en-US" altLang="ko-KR" dirty="0"/>
              <a:t>/</a:t>
            </a:r>
            <a:r>
              <a:rPr kumimoji="1" lang="ko-KR" altLang="en-US" dirty="0"/>
              <a:t>차시 별 공유 문서함</a:t>
            </a:r>
            <a:r>
              <a:rPr kumimoji="1" lang="en-US" altLang="ko-KR" dirty="0"/>
              <a:t>,</a:t>
            </a:r>
            <a:r>
              <a:rPr kumimoji="1" lang="ko-KR" altLang="en-US" dirty="0"/>
              <a:t> 소통 매체 모음</a:t>
            </a:r>
            <a:endParaRPr kumimoji="1"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핵심 </a:t>
            </a:r>
            <a:r>
              <a:rPr kumimoji="1" lang="en-US" altLang="ko-KR" dirty="0" err="1"/>
              <a:t>css</a:t>
            </a:r>
            <a:r>
              <a:rPr kumimoji="1" lang="en-US" altLang="ko-KR" dirty="0"/>
              <a:t> </a:t>
            </a:r>
            <a:r>
              <a:rPr kumimoji="1" lang="ko-KR" altLang="en-US" dirty="0"/>
              <a:t>속성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.nav-tabs </a:t>
            </a:r>
            <a:r>
              <a:rPr kumimoji="1" lang="ko-KR" altLang="en-US" dirty="0"/>
              <a:t>클래스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사용한 컴포넌트 </a:t>
            </a:r>
            <a:br>
              <a:rPr kumimoji="1" lang="en-US" altLang="ko-KR" dirty="0"/>
            </a:br>
            <a:r>
              <a:rPr kumimoji="1" lang="en-US" altLang="ko-KR" dirty="0"/>
              <a:t>:</a:t>
            </a:r>
            <a:r>
              <a:rPr kumimoji="1" lang="ko-KR" altLang="en-US" dirty="0"/>
              <a:t> 내비게이션</a:t>
            </a:r>
            <a:r>
              <a:rPr kumimoji="1" lang="en-US" altLang="ko-KR" dirty="0"/>
              <a:t>&amp;</a:t>
            </a:r>
            <a:r>
              <a:rPr kumimoji="1" lang="ko-KR" altLang="en-US" dirty="0"/>
              <a:t>탭 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</a:rPr>
              <a:t>(a</a:t>
            </a:r>
            <a:r>
              <a:rPr kumimoji="1" lang="ko-KR" altLang="en-US" dirty="0">
                <a:solidFill>
                  <a:schemeClr val="bg2">
                    <a:lumMod val="50000"/>
                  </a:schemeClr>
                </a:solidFill>
              </a:rPr>
              <a:t>태그 처리 문제</a:t>
            </a:r>
            <a:r>
              <a:rPr kumimoji="1" lang="en-US" altLang="ko-KR" dirty="0">
                <a:solidFill>
                  <a:schemeClr val="bg2">
                    <a:lumMod val="50000"/>
                  </a:schemeClr>
                </a:solidFill>
              </a:rPr>
              <a:t>)</a:t>
            </a:r>
            <a:br>
              <a:rPr kumimoji="1" lang="en-US" altLang="ko-KR" dirty="0"/>
            </a:br>
            <a:r>
              <a:rPr kumimoji="1" lang="ko-KR" altLang="en-US" dirty="0"/>
              <a:t>  카드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키친 싱크 </a:t>
            </a:r>
            <a:br>
              <a:rPr kumimoji="1" lang="en-US" altLang="ko-KR" dirty="0"/>
            </a:br>
            <a:r>
              <a:rPr kumimoji="1" lang="ko-KR" altLang="en-US" dirty="0"/>
              <a:t>           </a:t>
            </a:r>
            <a:r>
              <a:rPr lang="ko-KR" altLang="en-US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system-ui"/>
              </a:rPr>
              <a:t>블록</a:t>
            </a:r>
            <a:r>
              <a:rPr lang="en-US" altLang="ko-KR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system-ui"/>
              </a:rPr>
              <a:t>, </a:t>
            </a:r>
            <a:r>
              <a:rPr lang="ko-KR" altLang="en-US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system-ui"/>
              </a:rPr>
              <a:t>텍스트 스타일</a:t>
            </a:r>
            <a:r>
              <a:rPr lang="en-US" altLang="ko-KR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system-ui"/>
              </a:rPr>
              <a:t>, </a:t>
            </a:r>
            <a:r>
              <a:rPr lang="ko-KR" altLang="en-US" sz="1600" b="0" i="0" dirty="0">
                <a:solidFill>
                  <a:schemeClr val="bg2">
                    <a:lumMod val="50000"/>
                  </a:schemeClr>
                </a:solidFill>
                <a:effectLst/>
                <a:latin typeface="system-ui"/>
              </a:rPr>
              <a:t>목록 그룹이 고정 폭의 카드에 쌓여 있음</a:t>
            </a:r>
            <a:endParaRPr kumimoji="1" lang="en-US" altLang="ko-KR" sz="16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그림 5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3A71FC09-6A3D-513F-6535-EB622349B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586" y="14748"/>
            <a:ext cx="383557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FC5BD8-EC25-4780-8E49-EA7B9FDCD2FE}"/>
              </a:ext>
            </a:extLst>
          </p:cNvPr>
          <p:cNvSpPr txBox="1"/>
          <p:nvPr/>
        </p:nvSpPr>
        <p:spPr>
          <a:xfrm>
            <a:off x="11571316" y="282000"/>
            <a:ext cx="39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7</a:t>
            </a:r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ABCED1-6378-880C-2256-F7AB5FEE6E3E}"/>
              </a:ext>
            </a:extLst>
          </p:cNvPr>
          <p:cNvSpPr/>
          <p:nvPr/>
        </p:nvSpPr>
        <p:spPr>
          <a:xfrm>
            <a:off x="838200" y="4450536"/>
            <a:ext cx="6655226" cy="18505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5644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F2745-4632-65F3-CE21-01DA39FF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7353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세부 구성 요소</a:t>
            </a:r>
            <a:br>
              <a:rPr kumimoji="1" lang="en-US" altLang="ko-KR" dirty="0"/>
            </a:br>
            <a:r>
              <a:rPr kumimoji="1" lang="en-US" altLang="ko-KR" dirty="0"/>
              <a:t>	</a:t>
            </a:r>
            <a:r>
              <a:rPr kumimoji="1" lang="en-US" altLang="ko-KR" sz="3600" dirty="0"/>
              <a:t>3)</a:t>
            </a:r>
            <a:r>
              <a:rPr kumimoji="1" lang="ko-KR" altLang="en-US" sz="3600" dirty="0"/>
              <a:t> 수업 별 메인 페이지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856BC-56CE-357D-FFD0-4A4DDAF6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86" y="2374405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ko-KR" dirty="0"/>
              <a:t>(2)</a:t>
            </a:r>
            <a:r>
              <a:rPr kumimoji="1" lang="ko-KR" altLang="en-US" dirty="0"/>
              <a:t> </a:t>
            </a:r>
            <a:r>
              <a:rPr kumimoji="1" lang="en-US" altLang="ko-KR" dirty="0">
                <a:highlight>
                  <a:srgbClr val="D3F5EA"/>
                </a:highlight>
              </a:rPr>
              <a:t>classpage_2.html</a:t>
            </a:r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수업 제작</a:t>
            </a:r>
            <a:r>
              <a:rPr kumimoji="1" lang="en-US" altLang="ko-KR" dirty="0"/>
              <a:t>,</a:t>
            </a:r>
            <a:r>
              <a:rPr kumimoji="1" lang="ko-KR" altLang="en-US" dirty="0"/>
              <a:t> 관리자에게 주어지는</a:t>
            </a:r>
            <a:br>
              <a:rPr kumimoji="1" lang="en-US" altLang="ko-KR" dirty="0"/>
            </a:br>
            <a:r>
              <a:rPr kumimoji="1" lang="ko-KR" altLang="en-US" dirty="0"/>
              <a:t>높은 자유도 </a:t>
            </a:r>
            <a:r>
              <a:rPr lang="ko-Kore-KR" altLang="en-US" dirty="0">
                <a:effectLst/>
                <a:latin typeface="Helvetica" pitchFamily="2" charset="0"/>
              </a:rPr>
              <a:t>⇒ </a:t>
            </a:r>
            <a:r>
              <a:rPr kumimoji="1" lang="ko-KR" altLang="en-US" dirty="0" err="1"/>
              <a:t>학습방</a:t>
            </a:r>
            <a:r>
              <a:rPr kumimoji="1" lang="ko-KR" altLang="en-US" dirty="0"/>
              <a:t> 별 다른 구성</a:t>
            </a:r>
            <a:endParaRPr kumimoji="1" lang="en-US" altLang="ko-KR" dirty="0"/>
          </a:p>
          <a:p>
            <a:pPr marL="457200" lvl="1" indent="0">
              <a:buNone/>
            </a:pPr>
            <a:endParaRPr kumimoji="1" lang="ko-Kore-KR" altLang="en-US" dirty="0"/>
          </a:p>
        </p:txBody>
      </p:sp>
      <p:pic>
        <p:nvPicPr>
          <p:cNvPr id="5" name="그림 4" descr="텍스트, 스크린샷, 웹사이트, 웹 페이지이(가) 표시된 사진&#10;&#10;자동 생성된 설명">
            <a:extLst>
              <a:ext uri="{FF2B5EF4-FFF2-40B4-BE49-F238E27FC236}">
                <a16:creationId xmlns:a16="http://schemas.microsoft.com/office/drawing/2014/main" id="{9E8C6994-FC25-B688-9CB0-9707502DC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066" y="0"/>
            <a:ext cx="3826122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E2194E-C0C4-12A2-C0C9-816D1719DDD9}"/>
              </a:ext>
            </a:extLst>
          </p:cNvPr>
          <p:cNvSpPr txBox="1"/>
          <p:nvPr/>
        </p:nvSpPr>
        <p:spPr>
          <a:xfrm>
            <a:off x="11571316" y="282000"/>
            <a:ext cx="39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8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32757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F2745-4632-65F3-CE21-01DA39FF4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7353"/>
            <a:ext cx="10515600" cy="1325563"/>
          </a:xfrm>
        </p:spPr>
        <p:txBody>
          <a:bodyPr/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세부 구성 요소</a:t>
            </a:r>
            <a:br>
              <a:rPr kumimoji="1" lang="en-US" altLang="ko-KR" dirty="0"/>
            </a:br>
            <a:r>
              <a:rPr kumimoji="1" lang="en-US" altLang="ko-KR" dirty="0"/>
              <a:t>	</a:t>
            </a:r>
            <a:r>
              <a:rPr kumimoji="1" lang="en-US" altLang="ko-KR" sz="3600" dirty="0"/>
              <a:t>4)</a:t>
            </a:r>
            <a:r>
              <a:rPr kumimoji="1" lang="ko-KR" altLang="en-US" sz="3600" dirty="0"/>
              <a:t> 일정 관리 페이지</a:t>
            </a:r>
            <a:endParaRPr kumimoji="1" lang="ko-Kore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7856BC-56CE-357D-FFD0-4A4DDAF66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446" y="1906282"/>
            <a:ext cx="10515600" cy="4351338"/>
          </a:xfrm>
        </p:spPr>
        <p:txBody>
          <a:bodyPr>
            <a:normAutofit/>
          </a:bodyPr>
          <a:lstStyle/>
          <a:p>
            <a:pPr marL="914400" lvl="1" indent="-457200">
              <a:lnSpc>
                <a:spcPct val="150000"/>
              </a:lnSpc>
              <a:buAutoNum type="arabicParenBoth"/>
            </a:pPr>
            <a:r>
              <a:rPr kumimoji="1" lang="en-US" altLang="ko-KR" dirty="0" err="1">
                <a:highlight>
                  <a:srgbClr val="D3F5EA"/>
                </a:highlight>
              </a:rPr>
              <a:t>monthly.html</a:t>
            </a:r>
            <a:endParaRPr kumimoji="1" lang="en-US" altLang="ko-KR" dirty="0">
              <a:highlight>
                <a:srgbClr val="D3F5EA"/>
              </a:highlight>
            </a:endParaRPr>
          </a:p>
          <a:p>
            <a:pPr lvl="1">
              <a:lnSpc>
                <a:spcPct val="100000"/>
              </a:lnSpc>
            </a:pPr>
            <a:r>
              <a:rPr kumimoji="1" lang="ko-KR" altLang="en-US" dirty="0"/>
              <a:t>월간 학습 일정 관리 목적</a:t>
            </a:r>
            <a:endParaRPr kumimoji="1" lang="en-US" altLang="ko-KR" dirty="0"/>
          </a:p>
          <a:p>
            <a:pPr lvl="1">
              <a:lnSpc>
                <a:spcPct val="100000"/>
              </a:lnSpc>
            </a:pPr>
            <a:r>
              <a:rPr kumimoji="1" lang="en-US" altLang="ko-KR" dirty="0" err="1"/>
              <a:t>calendar.html</a:t>
            </a:r>
            <a:r>
              <a:rPr kumimoji="1" lang="ko-KR" altLang="en-US" dirty="0"/>
              <a:t> 과 </a:t>
            </a:r>
            <a:r>
              <a:rPr kumimoji="1" lang="en-US" altLang="ko-KR" dirty="0" err="1"/>
              <a:t>calendar_style.css</a:t>
            </a:r>
            <a:r>
              <a:rPr kumimoji="1" lang="ko-KR" altLang="en-US" dirty="0"/>
              <a:t> 참조</a:t>
            </a:r>
            <a:endParaRPr kumimoji="1"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endParaRPr kumimoji="1" lang="en-US" altLang="ko-KR" dirty="0"/>
          </a:p>
          <a:p>
            <a:pPr lvl="1">
              <a:lnSpc>
                <a:spcPct val="100000"/>
              </a:lnSpc>
            </a:pPr>
            <a:endParaRPr kumimoji="1" lang="en-US" altLang="ko-KR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kumimoji="1" lang="en-US" altLang="ko-KR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kumimoji="1" lang="en-US" altLang="ko-KR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kumimoji="1" lang="en-US" altLang="ko-KR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kumimoji="1" lang="en-US" altLang="ko-KR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kumimoji="1" lang="en-US" altLang="ko-KR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kumimoji="1" lang="en-US" altLang="ko-KR" sz="2000" dirty="0">
              <a:solidFill>
                <a:schemeClr val="bg2">
                  <a:lumMod val="50000"/>
                </a:schemeClr>
              </a:solidFill>
            </a:endParaRPr>
          </a:p>
          <a:p>
            <a:pPr marL="457200" lvl="1" indent="0">
              <a:lnSpc>
                <a:spcPct val="100000"/>
              </a:lnSpc>
              <a:buNone/>
            </a:pPr>
            <a:endParaRPr kumimoji="1" lang="en-US" altLang="ko-KR" dirty="0"/>
          </a:p>
          <a:p>
            <a:pPr marL="457200" lvl="1" indent="0">
              <a:lnSpc>
                <a:spcPct val="100000"/>
              </a:lnSpc>
              <a:buNone/>
            </a:pPr>
            <a:endParaRPr kumimoji="1" lang="en-US" altLang="ko-KR" dirty="0"/>
          </a:p>
          <a:p>
            <a:pPr marL="457200" lvl="1" indent="0">
              <a:buNone/>
            </a:pPr>
            <a:endParaRPr kumimoji="1" lang="ko-Kore-KR" altLang="en-US" dirty="0"/>
          </a:p>
        </p:txBody>
      </p:sp>
      <p:pic>
        <p:nvPicPr>
          <p:cNvPr id="5" name="그림 4" descr="텍스트, 스크린샷, 웹사이트, 웹 페이지이(가) 표시된 사진&#10;&#10;자동 생성된 설명">
            <a:extLst>
              <a:ext uri="{FF2B5EF4-FFF2-40B4-BE49-F238E27FC236}">
                <a16:creationId xmlns:a16="http://schemas.microsoft.com/office/drawing/2014/main" id="{9E8C6994-FC25-B688-9CB0-9707502DC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066" y="14748"/>
            <a:ext cx="3826122" cy="6858000"/>
          </a:xfrm>
          <a:prstGeom prst="rect">
            <a:avLst/>
          </a:prstGeom>
        </p:spPr>
      </p:pic>
      <p:pic>
        <p:nvPicPr>
          <p:cNvPr id="6" name="그림 5" descr="텍스트, 폰트, 스크린샷, 화이트이(가) 표시된 사진&#10;&#10;자동 생성된 설명">
            <a:extLst>
              <a:ext uri="{FF2B5EF4-FFF2-40B4-BE49-F238E27FC236}">
                <a16:creationId xmlns:a16="http://schemas.microsoft.com/office/drawing/2014/main" id="{A4B5F833-A717-0004-37D0-3D1A97F9C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8069" y="483361"/>
            <a:ext cx="2655732" cy="917207"/>
          </a:xfrm>
          <a:prstGeom prst="rect">
            <a:avLst/>
          </a:prstGeom>
        </p:spPr>
      </p:pic>
      <p:pic>
        <p:nvPicPr>
          <p:cNvPr id="8" name="그림 7" descr="텍스트, 스크린샷, 번호, 직사각형이(가) 표시된 사진&#10;&#10;자동 생성된 설명">
            <a:extLst>
              <a:ext uri="{FF2B5EF4-FFF2-40B4-BE49-F238E27FC236}">
                <a16:creationId xmlns:a16="http://schemas.microsoft.com/office/drawing/2014/main" id="{23262527-B2FB-DFD1-F319-9DB0CECF4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732" y="1400567"/>
            <a:ext cx="2703118" cy="2876287"/>
          </a:xfrm>
          <a:prstGeom prst="rect">
            <a:avLst/>
          </a:prstGeom>
        </p:spPr>
      </p:pic>
      <p:pic>
        <p:nvPicPr>
          <p:cNvPr id="10" name="그림 9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E0F337A-741C-C540-86D1-3586E837EA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0569" y="4267251"/>
            <a:ext cx="2703118" cy="13011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F000DC-29E9-F7E1-6457-27A7B7A72898}"/>
              </a:ext>
            </a:extLst>
          </p:cNvPr>
          <p:cNvSpPr txBox="1"/>
          <p:nvPr/>
        </p:nvSpPr>
        <p:spPr>
          <a:xfrm>
            <a:off x="11571316" y="282000"/>
            <a:ext cx="399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9</a:t>
            </a:r>
            <a:endParaRPr kumimoji="1" lang="ko-Kore-KR" altLang="en-US" dirty="0"/>
          </a:p>
        </p:txBody>
      </p:sp>
      <p:pic>
        <p:nvPicPr>
          <p:cNvPr id="14" name="그림 13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67CD2079-6B76-46C8-A030-CAE67D2205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1176" y="3977337"/>
            <a:ext cx="2697203" cy="2353310"/>
          </a:xfrm>
          <a:prstGeom prst="rect">
            <a:avLst/>
          </a:prstGeom>
        </p:spPr>
      </p:pic>
      <p:pic>
        <p:nvPicPr>
          <p:cNvPr id="16" name="그림 15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9C8B1D00-8CDA-D83A-B8AA-8EB93FBA16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9469" y="3528752"/>
            <a:ext cx="2365003" cy="3154680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6F954662-DB3D-DC57-D635-72DA230CDF51}"/>
              </a:ext>
            </a:extLst>
          </p:cNvPr>
          <p:cNvSpPr/>
          <p:nvPr/>
        </p:nvSpPr>
        <p:spPr>
          <a:xfrm>
            <a:off x="7488064" y="152254"/>
            <a:ext cx="475527" cy="3982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3CB23A6-BF7C-C903-79ED-FB74ED4F698F}"/>
              </a:ext>
            </a:extLst>
          </p:cNvPr>
          <p:cNvSpPr/>
          <p:nvPr/>
        </p:nvSpPr>
        <p:spPr>
          <a:xfrm>
            <a:off x="8528856" y="4510897"/>
            <a:ext cx="917165" cy="2585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AA5DB02-F88C-4A3F-7560-17B368ECB5C8}"/>
              </a:ext>
            </a:extLst>
          </p:cNvPr>
          <p:cNvSpPr/>
          <p:nvPr/>
        </p:nvSpPr>
        <p:spPr>
          <a:xfrm>
            <a:off x="9878286" y="4513672"/>
            <a:ext cx="917165" cy="25857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866E18-412F-1763-2D25-95260BBDDB2F}"/>
              </a:ext>
            </a:extLst>
          </p:cNvPr>
          <p:cNvSpPr txBox="1"/>
          <p:nvPr/>
        </p:nvSpPr>
        <p:spPr>
          <a:xfrm>
            <a:off x="9564091" y="5773120"/>
            <a:ext cx="1857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classpage_2.html</a:t>
            </a:r>
            <a:endParaRPr kumimoji="1" lang="ko-Kore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C04F6D0-66CE-427C-31A3-DFC6537FEADA}"/>
              </a:ext>
            </a:extLst>
          </p:cNvPr>
          <p:cNvCxnSpPr>
            <a:cxnSpLocks/>
          </p:cNvCxnSpPr>
          <p:nvPr/>
        </p:nvCxnSpPr>
        <p:spPr>
          <a:xfrm>
            <a:off x="10336868" y="4769475"/>
            <a:ext cx="0" cy="100476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31F862B-C9E4-4970-7488-C9A453DBF8FC}"/>
              </a:ext>
            </a:extLst>
          </p:cNvPr>
          <p:cNvSpPr txBox="1"/>
          <p:nvPr/>
        </p:nvSpPr>
        <p:spPr>
          <a:xfrm>
            <a:off x="7691441" y="5805163"/>
            <a:ext cx="180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classpage_1.html</a:t>
            </a:r>
            <a:endParaRPr kumimoji="1" lang="ko-Kore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16510A4-7905-95BE-8BB2-609CF929FEA5}"/>
              </a:ext>
            </a:extLst>
          </p:cNvPr>
          <p:cNvCxnSpPr>
            <a:cxnSpLocks/>
          </p:cNvCxnSpPr>
          <p:nvPr/>
        </p:nvCxnSpPr>
        <p:spPr>
          <a:xfrm>
            <a:off x="8987438" y="4769475"/>
            <a:ext cx="0" cy="100476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F5B3E5-8AEB-335F-847F-AF243FC0580B}"/>
              </a:ext>
            </a:extLst>
          </p:cNvPr>
          <p:cNvSpPr txBox="1"/>
          <p:nvPr/>
        </p:nvSpPr>
        <p:spPr>
          <a:xfrm>
            <a:off x="6498464" y="606148"/>
            <a:ext cx="118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/>
              <a:t>index.html</a:t>
            </a:r>
            <a:endParaRPr kumimoji="1" lang="ko-Kore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164535E-7A02-71E6-8550-D446E9D909F0}"/>
              </a:ext>
            </a:extLst>
          </p:cNvPr>
          <p:cNvCxnSpPr>
            <a:cxnSpLocks/>
          </p:cNvCxnSpPr>
          <p:nvPr/>
        </p:nvCxnSpPr>
        <p:spPr>
          <a:xfrm flipH="1">
            <a:off x="7281948" y="439579"/>
            <a:ext cx="239366" cy="16656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F3A7F46-E1F3-44A2-EEBD-46E21CC24F88}"/>
              </a:ext>
            </a:extLst>
          </p:cNvPr>
          <p:cNvSpPr txBox="1"/>
          <p:nvPr/>
        </p:nvSpPr>
        <p:spPr>
          <a:xfrm>
            <a:off x="8531305" y="6189973"/>
            <a:ext cx="226414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&lt;a </a:t>
            </a:r>
            <a:r>
              <a:rPr kumimoji="1" lang="en-US" altLang="ko-Kore-KR" dirty="0" err="1"/>
              <a:t>href</a:t>
            </a:r>
            <a:r>
              <a:rPr kumimoji="1" lang="en-US" altLang="ko-Kore-KR" dirty="0"/>
              <a:t>=“ ”&gt;&lt;/a&gt; </a:t>
            </a:r>
            <a:r>
              <a:rPr kumimoji="1" lang="ko-KR" altLang="en-US" dirty="0"/>
              <a:t>적용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2149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725</Words>
  <Application>Microsoft Macintosh PowerPoint</Application>
  <PresentationFormat>와이드스크린</PresentationFormat>
  <Paragraphs>105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Apple SD Gothic Neo</vt:lpstr>
      <vt:lpstr>NanumGothic</vt:lpstr>
      <vt:lpstr>system-ui</vt:lpstr>
      <vt:lpstr>Arial</vt:lpstr>
      <vt:lpstr>Calibri</vt:lpstr>
      <vt:lpstr>Calibri Light</vt:lpstr>
      <vt:lpstr>Courier New</vt:lpstr>
      <vt:lpstr>Helvetica</vt:lpstr>
      <vt:lpstr>Rockwell</vt:lpstr>
      <vt:lpstr>Office 테마</vt:lpstr>
      <vt:lpstr>[HTML/CSS] 웹사이트 제작하기 프로젝트  온오프라인 학습 관리 플랫폼     Yourself </vt:lpstr>
      <vt:lpstr>1. 아이디어 스케치</vt:lpstr>
      <vt:lpstr>PowerPoint 프레젠테이션</vt:lpstr>
      <vt:lpstr>2. 웹페이지 구성</vt:lpstr>
      <vt:lpstr>3. 세부 구성 요소  1) 페이지 간 연결 방식</vt:lpstr>
      <vt:lpstr>3. 세부 구성 요소      2) 메인 홈 페이지</vt:lpstr>
      <vt:lpstr>3. 세부 구성 요소  3) 수업 별 메인 페이지</vt:lpstr>
      <vt:lpstr>3. 세부 구성 요소  3) 수업 별 메인 페이지</vt:lpstr>
      <vt:lpstr>3. 세부 구성 요소  4) 일정 관리 페이지</vt:lpstr>
      <vt:lpstr>3. 세부 구성 요소  4) 일정 관리 페이지</vt:lpstr>
      <vt:lpstr>4. 소감 및 제언</vt:lpstr>
      <vt:lpstr>감사합니다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[HTML/CSS] 웹사이트 제작하기 프로젝트  온오프라인 학습 관리 플랫폼     Yourself </dc:title>
  <dc:creator>혜린 최</dc:creator>
  <cp:lastModifiedBy>혜린 최</cp:lastModifiedBy>
  <cp:revision>28</cp:revision>
  <dcterms:created xsi:type="dcterms:W3CDTF">2023-07-25T20:43:02Z</dcterms:created>
  <dcterms:modified xsi:type="dcterms:W3CDTF">2023-07-26T03:56:10Z</dcterms:modified>
</cp:coreProperties>
</file>