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aven Pro" pitchFamily="2" charset="0"/>
      <p:regular r:id="rId12"/>
      <p:bold r:id="rId13"/>
    </p:embeddedFon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c91f5fbab_0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c91f5fbab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1c91f5fbab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1c91f5fbab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俄羅斯的公司 - 1C Company 所提供，由每日銷售資料組成具有時間序列的資料集。 </a:t>
            </a:r>
            <a:endParaRPr/>
          </a:p>
          <a:p>
            <a:pPr marL="0" lvl="0" indent="0" algn="l" rtl="0">
              <a:spcBef>
                <a:spcPts val="0"/>
              </a:spcBef>
              <a:spcAft>
                <a:spcPts val="0"/>
              </a:spcAft>
              <a:buNone/>
            </a:pPr>
            <a:r>
              <a:rPr lang="zh-TW"/>
              <a:t>要求參賽者預測未來一個月商品的銷售量。</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1c91f5fbab_0_6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1c91f5fbab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提供每日歷史銷售資料，任務是為測試資料集預測每個商店的銷售量。</a:t>
            </a:r>
            <a:endParaRPr/>
          </a:p>
          <a:p>
            <a:pPr marL="0" lvl="0" indent="0" algn="l" rtl="0">
              <a:spcBef>
                <a:spcPts val="0"/>
              </a:spcBef>
              <a:spcAft>
                <a:spcPts val="0"/>
              </a:spcAft>
              <a:buClr>
                <a:schemeClr val="dk1"/>
              </a:buClr>
              <a:buSzPts val="1100"/>
              <a:buFont typeface="Arial"/>
              <a:buNone/>
            </a:pPr>
            <a:r>
              <a:rPr lang="zh-TW"/>
              <a:t>需要注意的是，商店和產品列表每個月都會略有變化。</a:t>
            </a:r>
            <a:endParaRPr/>
          </a:p>
          <a:p>
            <a:pPr marL="0" lvl="0" indent="0" algn="l" rtl="0">
              <a:spcBef>
                <a:spcPts val="0"/>
              </a:spcBef>
              <a:spcAft>
                <a:spcPts val="0"/>
              </a:spcAft>
              <a:buNone/>
            </a:pPr>
            <a:endParaRPr/>
          </a:p>
          <a:p>
            <a:pPr marL="0" lvl="0" indent="0" algn="l" rtl="0">
              <a:spcBef>
                <a:spcPts val="0"/>
              </a:spcBef>
              <a:spcAft>
                <a:spcPts val="0"/>
              </a:spcAft>
              <a:buNone/>
            </a:pPr>
            <a:r>
              <a:rPr lang="zh-TW"/>
              <a:t>它是真實的資料集，訓練樣本數目龐大，但是特徵欄位很少。</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zh-TW"/>
              <a:t>sales_train.csv - 2013/1~2015/10 的每日歷史資料。</a:t>
            </a:r>
            <a:endParaRPr/>
          </a:p>
          <a:p>
            <a:pPr marL="457200" lvl="0" indent="-298450" algn="l" rtl="0">
              <a:spcBef>
                <a:spcPts val="0"/>
              </a:spcBef>
              <a:spcAft>
                <a:spcPts val="0"/>
              </a:spcAft>
              <a:buSzPts val="1100"/>
              <a:buChar char="●"/>
            </a:pPr>
            <a:r>
              <a:rPr lang="zh-TW"/>
              <a:t>test.csv - 測試資料集。需要預測這些商店和商品在 2015/11 的銷售額。</a:t>
            </a:r>
            <a:endParaRPr/>
          </a:p>
          <a:p>
            <a:pPr marL="457200" lvl="0" indent="-298450" algn="l" rtl="0">
              <a:spcBef>
                <a:spcPts val="0"/>
              </a:spcBef>
              <a:spcAft>
                <a:spcPts val="0"/>
              </a:spcAft>
              <a:buSzPts val="1100"/>
              <a:buChar char="●"/>
            </a:pPr>
            <a:r>
              <a:rPr lang="zh-TW"/>
              <a:t>sample_submission.csv - 提交文件範例。</a:t>
            </a:r>
            <a:endParaRPr/>
          </a:p>
          <a:p>
            <a:pPr marL="457200" lvl="0" indent="-298450" algn="l" rtl="0">
              <a:spcBef>
                <a:spcPts val="0"/>
              </a:spcBef>
              <a:spcAft>
                <a:spcPts val="0"/>
              </a:spcAft>
              <a:buSzPts val="1100"/>
              <a:buChar char="●"/>
            </a:pPr>
            <a:r>
              <a:rPr lang="zh-TW"/>
              <a:t>items.csv - 商品的補充訊息。</a:t>
            </a:r>
            <a:endParaRPr/>
          </a:p>
          <a:p>
            <a:pPr marL="457200" lvl="0" indent="-298450" algn="l" rtl="0">
              <a:spcBef>
                <a:spcPts val="0"/>
              </a:spcBef>
              <a:spcAft>
                <a:spcPts val="0"/>
              </a:spcAft>
              <a:buSzPts val="1100"/>
              <a:buChar char="●"/>
            </a:pPr>
            <a:r>
              <a:rPr lang="zh-TW"/>
              <a:t>item_categories.csv - 類別的補充訊息。</a:t>
            </a:r>
            <a:endParaRPr/>
          </a:p>
          <a:p>
            <a:pPr marL="457200" lvl="0" indent="-298450" algn="l" rtl="0">
              <a:spcBef>
                <a:spcPts val="0"/>
              </a:spcBef>
              <a:spcAft>
                <a:spcPts val="0"/>
              </a:spcAft>
              <a:buSzPts val="1100"/>
              <a:buChar char="●"/>
            </a:pPr>
            <a:r>
              <a:rPr lang="zh-TW"/>
              <a:t>shop.csv - 商店的補充訊息。</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c91f5fbab_0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c91f5fbab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c91f5fbab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c91f5fbab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c91f5fbab_0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c91f5fbab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c91f5fbab_0_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1c91f5fbab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c91f5fbab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c91f5fbab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1c.ru/eng/title.ht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kaggle.com/competitions/competitive-data-science-predict-futur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4796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a:t>DSAI Final Project Presentation -</a:t>
            </a:r>
            <a:endParaRPr/>
          </a:p>
          <a:p>
            <a:pPr marL="0" lvl="0" indent="0" algn="l" rtl="0">
              <a:lnSpc>
                <a:spcPct val="125000"/>
              </a:lnSpc>
              <a:spcBef>
                <a:spcPts val="0"/>
              </a:spcBef>
              <a:spcAft>
                <a:spcPts val="600"/>
              </a:spcAft>
              <a:buNone/>
            </a:pPr>
            <a:r>
              <a:rPr lang="zh-TW"/>
              <a:t>Predict Future Sales</a:t>
            </a:r>
            <a:endParaRPr/>
          </a:p>
        </p:txBody>
      </p:sp>
      <p:sp>
        <p:nvSpPr>
          <p:cNvPr id="3" name="副標題 2">
            <a:extLst>
              <a:ext uri="{FF2B5EF4-FFF2-40B4-BE49-F238E27FC236}">
                <a16:creationId xmlns:a16="http://schemas.microsoft.com/office/drawing/2014/main" id="{5DB0079D-F7F9-7EBF-502F-F1702BF240A8}"/>
              </a:ext>
            </a:extLst>
          </p:cNvPr>
          <p:cNvSpPr>
            <a:spLocks noGrp="1"/>
          </p:cNvSpPr>
          <p:nvPr>
            <p:ph type="subTitle" idx="1"/>
          </p:nvPr>
        </p:nvSpPr>
        <p:spPr/>
        <p:txBody>
          <a:bodyPr/>
          <a:lstStyle/>
          <a:p>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Competition Introduction</a:t>
            </a:r>
            <a:endParaRPr/>
          </a:p>
        </p:txBody>
      </p:sp>
      <p:sp>
        <p:nvSpPr>
          <p:cNvPr id="289" name="Google Shape;289;p15"/>
          <p:cNvSpPr txBox="1">
            <a:spLocks noGrp="1"/>
          </p:cNvSpPr>
          <p:nvPr>
            <p:ph type="body" idx="1"/>
          </p:nvPr>
        </p:nvSpPr>
        <p:spPr>
          <a:xfrm>
            <a:off x="1303800" y="1990050"/>
            <a:ext cx="7030500" cy="2884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457200" lvl="0" indent="-323850" algn="l" rtl="0">
              <a:spcBef>
                <a:spcPts val="1200"/>
              </a:spcBef>
              <a:spcAft>
                <a:spcPts val="0"/>
              </a:spcAft>
              <a:buSzPts val="1500"/>
              <a:buChar char="●"/>
            </a:pPr>
            <a:r>
              <a:rPr lang="zh-TW" sz="1500"/>
              <a:t>In this competition you will work with a challenging time-series dataset consisting of daily sales data, kindly provided by one of the largest Russian software firms - </a:t>
            </a:r>
            <a:r>
              <a:rPr lang="zh-TW" sz="1500">
                <a:uFill>
                  <a:noFill/>
                </a:uFill>
                <a:hlinkClick r:id="rId3"/>
              </a:rPr>
              <a:t>1C Company</a:t>
            </a:r>
            <a:r>
              <a:rPr lang="zh-TW" sz="1500"/>
              <a:t>. </a:t>
            </a:r>
            <a:endParaRPr sz="1500"/>
          </a:p>
          <a:p>
            <a:pPr marL="457200" lvl="0" indent="-323850" algn="l" rtl="0">
              <a:spcBef>
                <a:spcPts val="0"/>
              </a:spcBef>
              <a:spcAft>
                <a:spcPts val="0"/>
              </a:spcAft>
              <a:buSzPts val="1500"/>
              <a:buChar char="●"/>
            </a:pPr>
            <a:r>
              <a:rPr lang="zh-TW" sz="1500"/>
              <a:t>Predict total sales for every product and store in the next month. By solving this competition you will be able to apply and enhance your data science skills.</a:t>
            </a:r>
            <a:endParaRPr sz="1500"/>
          </a:p>
          <a:p>
            <a:pPr marL="0" lvl="0" indent="0" algn="ctr" rtl="0">
              <a:spcBef>
                <a:spcPts val="1200"/>
              </a:spcBef>
              <a:spcAft>
                <a:spcPts val="1200"/>
              </a:spcAft>
              <a:buNone/>
            </a:pPr>
            <a:r>
              <a:rPr lang="zh-TW" sz="1200" u="sng">
                <a:solidFill>
                  <a:schemeClr val="accent3"/>
                </a:solidFill>
                <a:hlinkClick r:id="rId4">
                  <a:extLst>
                    <a:ext uri="{A12FA001-AC4F-418D-AE19-62706E023703}">
                      <ahyp:hlinkClr xmlns:ahyp="http://schemas.microsoft.com/office/drawing/2018/hyperlinkcolor" val="tx"/>
                    </a:ext>
                  </a:extLst>
                </a:hlinkClick>
              </a:rPr>
              <a:t>https://www.kaggle.com/competitions/competitive-data-science-predict-future-sales/</a:t>
            </a:r>
            <a:endParaRPr sz="1200">
              <a:solidFill>
                <a:schemeClr val="accent3"/>
              </a:solidFill>
            </a:endParaRPr>
          </a:p>
        </p:txBody>
      </p:sp>
      <p:pic>
        <p:nvPicPr>
          <p:cNvPr id="290" name="Google Shape;290;p15"/>
          <p:cNvPicPr preferRelativeResize="0"/>
          <p:nvPr/>
        </p:nvPicPr>
        <p:blipFill>
          <a:blip r:embed="rId5">
            <a:alphaModFix/>
          </a:blip>
          <a:stretch>
            <a:fillRect/>
          </a:stretch>
        </p:blipFill>
        <p:spPr>
          <a:xfrm>
            <a:off x="1303800" y="1181325"/>
            <a:ext cx="7030500" cy="15091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Dataset Introduction</a:t>
            </a:r>
            <a:endParaRPr/>
          </a:p>
        </p:txBody>
      </p:sp>
      <p:sp>
        <p:nvSpPr>
          <p:cNvPr id="296" name="Google Shape;296;p16"/>
          <p:cNvSpPr txBox="1">
            <a:spLocks noGrp="1"/>
          </p:cNvSpPr>
          <p:nvPr>
            <p:ph type="body" idx="1"/>
          </p:nvPr>
        </p:nvSpPr>
        <p:spPr>
          <a:xfrm>
            <a:off x="1303800" y="1304250"/>
            <a:ext cx="7030500" cy="3755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zh-TW" sz="1500" b="1"/>
              <a:t>You are provided with daily historical sales data. The task is to forecast the total amount of products sold in every shop for the test set. Note that the list of shops and products slightly changes every month. Creating a robust model that can handle such situations is part of the challenge.</a:t>
            </a:r>
            <a:endParaRPr sz="1500" b="1"/>
          </a:p>
          <a:p>
            <a:pPr marL="457200" lvl="0" indent="-323850" algn="l" rtl="0">
              <a:spcBef>
                <a:spcPts val="1200"/>
              </a:spcBef>
              <a:spcAft>
                <a:spcPts val="0"/>
              </a:spcAft>
              <a:buSzPts val="1500"/>
              <a:buChar char="●"/>
            </a:pPr>
            <a:r>
              <a:rPr lang="zh-TW" sz="1500" b="1"/>
              <a:t>sales_train.csv</a:t>
            </a:r>
            <a:r>
              <a:rPr lang="zh-TW" sz="1500"/>
              <a:t> - the training set. Daily historical data from January 2013 to October 2015.</a:t>
            </a:r>
            <a:endParaRPr sz="1500"/>
          </a:p>
          <a:p>
            <a:pPr marL="457200" lvl="0" indent="-323850" algn="l" rtl="0">
              <a:spcBef>
                <a:spcPts val="0"/>
              </a:spcBef>
              <a:spcAft>
                <a:spcPts val="0"/>
              </a:spcAft>
              <a:buSzPts val="1500"/>
              <a:buChar char="●"/>
            </a:pPr>
            <a:r>
              <a:rPr lang="zh-TW" sz="1500" b="1"/>
              <a:t>test.csv</a:t>
            </a:r>
            <a:r>
              <a:rPr lang="zh-TW" sz="1500"/>
              <a:t> - the test set. You need to forecast the sales for these shops and products for November 2015.</a:t>
            </a:r>
            <a:endParaRPr sz="1500"/>
          </a:p>
          <a:p>
            <a:pPr marL="457200" lvl="0" indent="-323850" algn="l" rtl="0">
              <a:spcBef>
                <a:spcPts val="0"/>
              </a:spcBef>
              <a:spcAft>
                <a:spcPts val="0"/>
              </a:spcAft>
              <a:buSzPts val="1500"/>
              <a:buChar char="●"/>
            </a:pPr>
            <a:r>
              <a:rPr lang="zh-TW" sz="1500" b="1"/>
              <a:t>sample_submission.csv</a:t>
            </a:r>
            <a:r>
              <a:rPr lang="zh-TW" sz="1500"/>
              <a:t> - a sample submission file in the correct format.</a:t>
            </a:r>
            <a:endParaRPr sz="1500"/>
          </a:p>
          <a:p>
            <a:pPr marL="457200" lvl="0" indent="-323850" algn="l" rtl="0">
              <a:spcBef>
                <a:spcPts val="0"/>
              </a:spcBef>
              <a:spcAft>
                <a:spcPts val="0"/>
              </a:spcAft>
              <a:buSzPts val="1500"/>
              <a:buChar char="●"/>
            </a:pPr>
            <a:r>
              <a:rPr lang="zh-TW" sz="1500" b="1"/>
              <a:t>items.csv</a:t>
            </a:r>
            <a:r>
              <a:rPr lang="zh-TW" sz="1500"/>
              <a:t> - supplemental information about the items/products.</a:t>
            </a:r>
            <a:endParaRPr sz="1500"/>
          </a:p>
          <a:p>
            <a:pPr marL="457200" lvl="0" indent="-323850" algn="l" rtl="0">
              <a:spcBef>
                <a:spcPts val="0"/>
              </a:spcBef>
              <a:spcAft>
                <a:spcPts val="0"/>
              </a:spcAft>
              <a:buSzPts val="1500"/>
              <a:buChar char="●"/>
            </a:pPr>
            <a:r>
              <a:rPr lang="zh-TW" sz="1500" b="1"/>
              <a:t>item_categories.csv </a:t>
            </a:r>
            <a:r>
              <a:rPr lang="zh-TW" sz="1500"/>
              <a:t>- supplemental information about the items categories.</a:t>
            </a:r>
            <a:endParaRPr sz="1500"/>
          </a:p>
          <a:p>
            <a:pPr marL="457200" lvl="0" indent="-323850" algn="l" rtl="0">
              <a:spcBef>
                <a:spcPts val="0"/>
              </a:spcBef>
              <a:spcAft>
                <a:spcPts val="0"/>
              </a:spcAft>
              <a:buSzPts val="1500"/>
              <a:buChar char="●"/>
            </a:pPr>
            <a:r>
              <a:rPr lang="zh-TW" sz="1500" b="1"/>
              <a:t>shops.csv </a:t>
            </a:r>
            <a:r>
              <a:rPr lang="zh-TW" sz="1500"/>
              <a:t>- supplemental information about the shops.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a:t>Observation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Dataset</a:t>
            </a:r>
            <a:endParaRPr/>
          </a:p>
        </p:txBody>
      </p:sp>
      <p:sp>
        <p:nvSpPr>
          <p:cNvPr id="307" name="Google Shape;307;p18"/>
          <p:cNvSpPr txBox="1">
            <a:spLocks noGrp="1"/>
          </p:cNvSpPr>
          <p:nvPr>
            <p:ph type="body" idx="1"/>
          </p:nvPr>
        </p:nvSpPr>
        <p:spPr>
          <a:xfrm>
            <a:off x="1303800" y="1304250"/>
            <a:ext cx="7030500" cy="2839800"/>
          </a:xfrm>
          <a:prstGeom prst="rect">
            <a:avLst/>
          </a:prstGeom>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SzPts val="1500"/>
              <a:buChar char="●"/>
            </a:pPr>
            <a:r>
              <a:rPr lang="zh-TW" sz="1500" b="1"/>
              <a:t>Train Dataset</a:t>
            </a:r>
            <a:endParaRPr sz="1500"/>
          </a:p>
          <a:p>
            <a:pPr marL="914400" lvl="1" indent="-323850" algn="l" rtl="0">
              <a:lnSpc>
                <a:spcPct val="150000"/>
              </a:lnSpc>
              <a:spcBef>
                <a:spcPts val="0"/>
              </a:spcBef>
              <a:spcAft>
                <a:spcPts val="0"/>
              </a:spcAft>
              <a:buSzPts val="1500"/>
              <a:buChar char="○"/>
            </a:pPr>
            <a:r>
              <a:rPr lang="zh-TW" sz="1500"/>
              <a:t>21807 items</a:t>
            </a:r>
            <a:endParaRPr sz="1500"/>
          </a:p>
          <a:p>
            <a:pPr marL="914400" lvl="1" indent="-323850" algn="l" rtl="0">
              <a:lnSpc>
                <a:spcPct val="150000"/>
              </a:lnSpc>
              <a:spcBef>
                <a:spcPts val="0"/>
              </a:spcBef>
              <a:spcAft>
                <a:spcPts val="0"/>
              </a:spcAft>
              <a:buSzPts val="1500"/>
              <a:buChar char="○"/>
            </a:pPr>
            <a:r>
              <a:rPr lang="zh-TW" sz="1500"/>
              <a:t>60 shops</a:t>
            </a:r>
            <a:endParaRPr sz="1500"/>
          </a:p>
          <a:p>
            <a:pPr marL="914400" lvl="1" indent="-323850" algn="l" rtl="0">
              <a:lnSpc>
                <a:spcPct val="150000"/>
              </a:lnSpc>
              <a:spcBef>
                <a:spcPts val="0"/>
              </a:spcBef>
              <a:spcAft>
                <a:spcPts val="0"/>
              </a:spcAft>
              <a:buSzPts val="1500"/>
              <a:buChar char="○"/>
            </a:pPr>
            <a:r>
              <a:rPr lang="zh-TW" sz="1500"/>
              <a:t>total : 2935849</a:t>
            </a:r>
            <a:endParaRPr sz="200"/>
          </a:p>
          <a:p>
            <a:pPr marL="457200" lvl="0" indent="-323850" algn="l" rtl="0">
              <a:lnSpc>
                <a:spcPct val="150000"/>
              </a:lnSpc>
              <a:spcBef>
                <a:spcPts val="0"/>
              </a:spcBef>
              <a:spcAft>
                <a:spcPts val="0"/>
              </a:spcAft>
              <a:buSzPts val="1500"/>
              <a:buChar char="●"/>
            </a:pPr>
            <a:r>
              <a:rPr lang="zh-TW" sz="1500" b="1"/>
              <a:t>Test Dataset</a:t>
            </a:r>
            <a:endParaRPr sz="1500" b="1"/>
          </a:p>
          <a:p>
            <a:pPr marL="914400" lvl="1" indent="-323850" algn="l" rtl="0">
              <a:lnSpc>
                <a:spcPct val="150000"/>
              </a:lnSpc>
              <a:spcBef>
                <a:spcPts val="0"/>
              </a:spcBef>
              <a:spcAft>
                <a:spcPts val="0"/>
              </a:spcAft>
              <a:buSzPts val="1500"/>
              <a:buChar char="○"/>
            </a:pPr>
            <a:r>
              <a:rPr lang="zh-TW" sz="1500"/>
              <a:t>5100 items</a:t>
            </a:r>
            <a:endParaRPr sz="1500"/>
          </a:p>
          <a:p>
            <a:pPr marL="914400" lvl="1" indent="-323850" algn="l" rtl="0">
              <a:lnSpc>
                <a:spcPct val="150000"/>
              </a:lnSpc>
              <a:spcBef>
                <a:spcPts val="0"/>
              </a:spcBef>
              <a:spcAft>
                <a:spcPts val="0"/>
              </a:spcAft>
              <a:buSzPts val="1500"/>
              <a:buChar char="○"/>
            </a:pPr>
            <a:r>
              <a:rPr lang="zh-TW" sz="1500"/>
              <a:t>42 shops</a:t>
            </a:r>
            <a:endParaRPr sz="1500"/>
          </a:p>
          <a:p>
            <a:pPr marL="914400" lvl="1" indent="-323850" algn="l" rtl="0">
              <a:lnSpc>
                <a:spcPct val="150000"/>
              </a:lnSpc>
              <a:spcBef>
                <a:spcPts val="0"/>
              </a:spcBef>
              <a:spcAft>
                <a:spcPts val="0"/>
              </a:spcAft>
              <a:buSzPts val="1500"/>
              <a:buChar char="○"/>
            </a:pPr>
            <a:r>
              <a:rPr lang="zh-TW" sz="1500"/>
              <a:t>total : 214200</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Observation</a:t>
            </a:r>
            <a:endParaRPr/>
          </a:p>
        </p:txBody>
      </p:sp>
      <p:sp>
        <p:nvSpPr>
          <p:cNvPr id="313" name="Google Shape;313;p19"/>
          <p:cNvSpPr txBox="1">
            <a:spLocks noGrp="1"/>
          </p:cNvSpPr>
          <p:nvPr>
            <p:ph type="body" idx="1"/>
          </p:nvPr>
        </p:nvSpPr>
        <p:spPr>
          <a:xfrm>
            <a:off x="1303800" y="1304250"/>
            <a:ext cx="7030500" cy="2770500"/>
          </a:xfrm>
          <a:prstGeom prst="rect">
            <a:avLst/>
          </a:prstGeom>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zh-TW" sz="1400"/>
              <a:t>分析 33 個月商品的總銷售量</a:t>
            </a:r>
            <a:endParaRPr sz="1400"/>
          </a:p>
          <a:p>
            <a:pPr marL="914400" lvl="1" indent="-317500" algn="l" rtl="0">
              <a:lnSpc>
                <a:spcPct val="150000"/>
              </a:lnSpc>
              <a:spcBef>
                <a:spcPts val="0"/>
              </a:spcBef>
              <a:spcAft>
                <a:spcPts val="0"/>
              </a:spcAft>
              <a:buSzPts val="1400"/>
              <a:buChar char="○"/>
            </a:pPr>
            <a:r>
              <a:rPr lang="zh-TW" sz="1400"/>
              <a:t>銷售量在最後幾個月有下滑的趨勢</a:t>
            </a:r>
            <a:endParaRPr sz="1400"/>
          </a:p>
          <a:p>
            <a:pPr marL="914400" lvl="1" indent="-317500" algn="l" rtl="0">
              <a:lnSpc>
                <a:spcPct val="150000"/>
              </a:lnSpc>
              <a:spcBef>
                <a:spcPts val="0"/>
              </a:spcBef>
              <a:spcAft>
                <a:spcPts val="0"/>
              </a:spcAft>
              <a:buSzPts val="1400"/>
              <a:buChar char="○"/>
            </a:pPr>
            <a:r>
              <a:rPr lang="zh-TW" sz="1400"/>
              <a:t>高峰期大約落在每年的11月左右</a:t>
            </a:r>
            <a:endParaRPr sz="200"/>
          </a:p>
          <a:p>
            <a:pPr marL="457200" lvl="0" indent="-317500" algn="l" rtl="0">
              <a:lnSpc>
                <a:spcPct val="150000"/>
              </a:lnSpc>
              <a:spcBef>
                <a:spcPts val="0"/>
              </a:spcBef>
              <a:spcAft>
                <a:spcPts val="0"/>
              </a:spcAft>
              <a:buSzPts val="1400"/>
              <a:buChar char="●"/>
            </a:pPr>
            <a:r>
              <a:rPr lang="zh-TW" sz="1400"/>
              <a:t>分析最近 6 個月內狀況</a:t>
            </a:r>
            <a:endParaRPr sz="1400"/>
          </a:p>
          <a:p>
            <a:pPr marL="914400" lvl="1" indent="-317500" algn="l" rtl="0">
              <a:lnSpc>
                <a:spcPct val="150000"/>
              </a:lnSpc>
              <a:spcBef>
                <a:spcPts val="0"/>
              </a:spcBef>
              <a:spcAft>
                <a:spcPts val="0"/>
              </a:spcAft>
              <a:buSzPts val="1400"/>
              <a:buChar char="○"/>
            </a:pPr>
            <a:r>
              <a:rPr lang="zh-TW" sz="1400"/>
              <a:t>商品停售</a:t>
            </a:r>
            <a:endParaRPr sz="1400"/>
          </a:p>
          <a:p>
            <a:pPr marL="914400" lvl="1" indent="-317500" algn="l" rtl="0">
              <a:lnSpc>
                <a:spcPct val="150000"/>
              </a:lnSpc>
              <a:spcBef>
                <a:spcPts val="0"/>
              </a:spcBef>
              <a:spcAft>
                <a:spcPts val="0"/>
              </a:spcAft>
              <a:buSzPts val="1400"/>
              <a:buChar char="○"/>
            </a:pPr>
            <a:r>
              <a:rPr lang="zh-TW" sz="1400"/>
              <a:t>商店倒閉</a:t>
            </a:r>
            <a:endParaRPr sz="1400"/>
          </a:p>
          <a:p>
            <a:pPr marL="457200" lvl="0" indent="-317500" algn="l" rtl="0">
              <a:lnSpc>
                <a:spcPct val="200000"/>
              </a:lnSpc>
              <a:spcBef>
                <a:spcPts val="0"/>
              </a:spcBef>
              <a:spcAft>
                <a:spcPts val="0"/>
              </a:spcAft>
              <a:buSzPts val="1400"/>
              <a:buChar char="●"/>
            </a:pPr>
            <a:r>
              <a:rPr lang="zh-TW" sz="1400"/>
              <a:t>商品價格對銷量的影響</a:t>
            </a:r>
            <a:endParaRPr sz="200"/>
          </a:p>
          <a:p>
            <a:pPr marL="457200" lvl="0" indent="-317500" algn="l" rtl="0">
              <a:lnSpc>
                <a:spcPct val="200000"/>
              </a:lnSpc>
              <a:spcBef>
                <a:spcPts val="0"/>
              </a:spcBef>
              <a:spcAft>
                <a:spcPts val="0"/>
              </a:spcAft>
              <a:buSzPts val="1400"/>
              <a:buChar char="●"/>
            </a:pPr>
            <a:r>
              <a:rPr lang="zh-TW" sz="1400"/>
              <a:t>商店所在城市對銷量的影響</a:t>
            </a:r>
            <a:endParaRPr sz="1400"/>
          </a:p>
        </p:txBody>
      </p:sp>
      <p:pic>
        <p:nvPicPr>
          <p:cNvPr id="314" name="Google Shape;314;p19"/>
          <p:cNvPicPr preferRelativeResize="0"/>
          <p:nvPr/>
        </p:nvPicPr>
        <p:blipFill>
          <a:blip r:embed="rId3">
            <a:alphaModFix/>
          </a:blip>
          <a:stretch>
            <a:fillRect/>
          </a:stretch>
        </p:blipFill>
        <p:spPr>
          <a:xfrm>
            <a:off x="5230950" y="1341687"/>
            <a:ext cx="3843775" cy="2466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a:t>Idea Description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Idea Description</a:t>
            </a:r>
            <a:endParaRPr/>
          </a:p>
        </p:txBody>
      </p:sp>
      <p:sp>
        <p:nvSpPr>
          <p:cNvPr id="325" name="Google Shape;325;p21"/>
          <p:cNvSpPr txBox="1">
            <a:spLocks noGrp="1"/>
          </p:cNvSpPr>
          <p:nvPr>
            <p:ph type="body" idx="1"/>
          </p:nvPr>
        </p:nvSpPr>
        <p:spPr>
          <a:xfrm>
            <a:off x="1303800" y="1304250"/>
            <a:ext cx="7030500" cy="2541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500" b="1"/>
              <a:t>Step 1. </a:t>
            </a:r>
            <a:r>
              <a:rPr lang="zh-TW" sz="1500"/>
              <a:t>資料觀察與分析</a:t>
            </a:r>
            <a:endParaRPr sz="1500"/>
          </a:p>
          <a:p>
            <a:pPr marL="0" lvl="0" indent="0" algn="l" rtl="0">
              <a:lnSpc>
                <a:spcPct val="150000"/>
              </a:lnSpc>
              <a:spcBef>
                <a:spcPts val="1200"/>
              </a:spcBef>
              <a:spcAft>
                <a:spcPts val="0"/>
              </a:spcAft>
              <a:buNone/>
            </a:pPr>
            <a:r>
              <a:rPr lang="zh-TW" sz="1500" b="1"/>
              <a:t>Step 2.</a:t>
            </a:r>
            <a:r>
              <a:rPr lang="zh-TW" sz="1500"/>
              <a:t> 資料前處理</a:t>
            </a:r>
            <a:endParaRPr sz="1500"/>
          </a:p>
          <a:p>
            <a:pPr marL="0" lvl="0" indent="0" algn="l" rtl="0">
              <a:lnSpc>
                <a:spcPct val="150000"/>
              </a:lnSpc>
              <a:spcBef>
                <a:spcPts val="1200"/>
              </a:spcBef>
              <a:spcAft>
                <a:spcPts val="0"/>
              </a:spcAft>
              <a:buNone/>
            </a:pPr>
            <a:r>
              <a:rPr lang="zh-TW" sz="1500" b="1"/>
              <a:t>Step 3.</a:t>
            </a:r>
            <a:r>
              <a:rPr lang="zh-TW" sz="1500"/>
              <a:t> 模型訓練</a:t>
            </a:r>
            <a:endParaRPr sz="1500"/>
          </a:p>
          <a:p>
            <a:pPr marL="914400" lvl="0" indent="-323850" algn="l" rtl="0">
              <a:lnSpc>
                <a:spcPct val="150000"/>
              </a:lnSpc>
              <a:spcBef>
                <a:spcPts val="1200"/>
              </a:spcBef>
              <a:spcAft>
                <a:spcPts val="0"/>
              </a:spcAft>
              <a:buSzPts val="1500"/>
              <a:buChar char="○"/>
            </a:pPr>
            <a:r>
              <a:rPr lang="zh-TW" sz="1500"/>
              <a:t>LSTM</a:t>
            </a:r>
            <a:endParaRPr sz="1500"/>
          </a:p>
          <a:p>
            <a:pPr marL="914400" lvl="0" indent="-323850" algn="l" rtl="0">
              <a:lnSpc>
                <a:spcPct val="150000"/>
              </a:lnSpc>
              <a:spcBef>
                <a:spcPts val="0"/>
              </a:spcBef>
              <a:spcAft>
                <a:spcPts val="0"/>
              </a:spcAft>
              <a:buSzPts val="1500"/>
              <a:buChar char="○"/>
            </a:pPr>
            <a:r>
              <a:rPr lang="zh-TW" sz="1500"/>
              <a:t>XGBoost</a:t>
            </a:r>
            <a:endParaRPr sz="1500"/>
          </a:p>
          <a:p>
            <a:pPr marL="914400" lvl="0" indent="-323850" algn="l" rtl="0">
              <a:lnSpc>
                <a:spcPct val="150000"/>
              </a:lnSpc>
              <a:spcBef>
                <a:spcPts val="0"/>
              </a:spcBef>
              <a:spcAft>
                <a:spcPts val="0"/>
              </a:spcAft>
              <a:buSzPts val="1500"/>
              <a:buChar char="○"/>
            </a:pPr>
            <a:r>
              <a:rPr lang="zh-TW" sz="1500"/>
              <a:t>Random Forest</a:t>
            </a:r>
            <a:endParaRPr sz="15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475</Words>
  <Application>Microsoft Macintosh PowerPoint</Application>
  <PresentationFormat>如螢幕大小 (16:9)</PresentationFormat>
  <Paragraphs>57</Paragraphs>
  <Slides>9</Slides>
  <Notes>9</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Nunito</vt:lpstr>
      <vt:lpstr>Arial</vt:lpstr>
      <vt:lpstr>Maven Pro</vt:lpstr>
      <vt:lpstr>Momentum</vt:lpstr>
      <vt:lpstr>DSAI Final Project Presentation - Predict Future Sales</vt:lpstr>
      <vt:lpstr>Introduction</vt:lpstr>
      <vt:lpstr>Competition Introduction</vt:lpstr>
      <vt:lpstr>Dataset Introduction</vt:lpstr>
      <vt:lpstr>Observation</vt:lpstr>
      <vt:lpstr>Dataset</vt:lpstr>
      <vt:lpstr>Observation</vt:lpstr>
      <vt:lpstr>Idea Description</vt:lpstr>
      <vt:lpstr>Idea 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DSAI Final Project Presentation - Predict Future Sales</dc:title>
  <cp:lastModifiedBy>白力尹</cp:lastModifiedBy>
  <cp:revision>1</cp:revision>
  <dcterms:modified xsi:type="dcterms:W3CDTF">2022-06-07T15:52:35Z</dcterms:modified>
</cp:coreProperties>
</file>