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2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25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01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15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0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6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6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17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0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00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79F603-B669-4AD6-82F9-E09F7616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499532-C34E-DF1A-C1E5-4280C2061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248" y="758952"/>
            <a:ext cx="5759431" cy="14538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  <a:t>LYNN KYALO</a:t>
            </a:r>
            <a:b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</a:br>
            <a:b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</a:br>
            <a:b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</a:br>
            <a:r>
              <a:rPr lang="en-US" sz="1800" dirty="0"/>
              <a:t>Identifying Safe Aircraft Models for Company Expansion</a:t>
            </a:r>
            <a:endParaRPr lang="en-AE" sz="1800" b="1" dirty="0">
              <a:solidFill>
                <a:schemeClr val="accent3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scadia Mono Light" panose="020B06090200000200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EE489-315A-80BD-002C-8AF3CF338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8315" y="3547416"/>
            <a:ext cx="6140136" cy="224073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scadia Mono Light" panose="020B0609020000020004" pitchFamily="49" charset="0"/>
              </a:rPr>
              <a:t>Aviation Accident Analysis for Safer Aircraft Selection</a:t>
            </a:r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05FC53-7978-A4A8-F0C8-EC55AC126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2043818"/>
            <a:ext cx="4001315" cy="224073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FD994-C2DC-4E7D-9411-C7FF7813E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01663" y="4485132"/>
            <a:ext cx="54864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A73A59D-C719-4F24-9F6B-AF7CE8F3B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8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EE078-FB30-B722-25C9-FFE249CFD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191" y="905933"/>
            <a:ext cx="6999622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72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0BFA9-FF20-635E-2F72-D0436913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540711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2 - Aircraft Models with Highest Accident Counts</a:t>
            </a:r>
            <a:endParaRPr lang="en-AE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71E669-FEF3-490C-E218-1210CD650E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1032073"/>
            <a:ext cx="9733434" cy="4719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shows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aircraft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have experienced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accidents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horizontal bar chart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make it easy to compare models at a glance.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the most reported accidents.</a:t>
            </a:r>
          </a:p>
          <a:p>
            <a:pPr>
              <a:lnSpc>
                <a:spcPct val="200000"/>
              </a:lnSpc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aircraft models have a significantly higher number of accidents than others.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 helps identify models that may carry higher operational risks.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consistently high accident counts may require further evaluation before purchase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682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A15E49-ADFF-9277-E13F-25306B4C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75" y="643467"/>
            <a:ext cx="10632050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26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9967-A87A-27DB-82A4-74E02F3A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01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3 - Aircraft Models by Fatality Rate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50AF-3979-54D2-7538-002DB225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64771"/>
            <a:ext cx="10058400" cy="470432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Displayed a horizontal bar chart showing the top 20 aircraft models and their corresponding fatality rates.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Fatality rate = (Fatal accidents) ÷ (Total accidents) for each model.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This visualization highlights which aircraft models have historically been more dangerous, regardless of accident frequency.</a:t>
            </a:r>
          </a:p>
          <a:p>
            <a:pPr>
              <a:lnSpc>
                <a:spcPct val="150000"/>
              </a:lnSpc>
              <a:buNone/>
            </a:pPr>
            <a:r>
              <a:rPr lang="en-US" sz="1700" b="1" dirty="0"/>
              <a:t>Key Insights:</a:t>
            </a:r>
            <a:endParaRPr lang="en-US" sz="17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Some models with fewer total accidents still had higher fatality rates, indicating higher risk.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Aircraft with both high accident counts, and high fatality rates are especially concerning.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Aircraft with low fatality rates even after accidents are safer and more favorable for purchase.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1748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48A37-FED5-58BE-9893-225DD1DDD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806" y="643467"/>
            <a:ext cx="10576387" cy="50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50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94B1-D2DC-0978-11FF-ADE2CFB15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Analysis: Aircraft Models with Fewest Accidents</a:t>
            </a:r>
            <a:endParaRPr lang="en-AE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B0647-C0C1-8B90-F292-07AC9EFFE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9"/>
            <a:ext cx="10058400" cy="48801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separate bar chart was created showing aircraft models with the fewest number of recorded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models with the lowest historical accident counts (bottom 15).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helped identify aircraft models that have rarely been involved in accidents, strengthening the case for low-risk purchasing.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models consistently showed extremely low accident involvement.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accident history is a positive indicator for reliability and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with both low accident counts and low fatality rates emerged as top candidates for purchase.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0420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8228A-EF08-40E6-0C82-4D7F5FBAD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351"/>
            <a:ext cx="12192000" cy="53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17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3DAB-5AD0-8E6A-E34E-A1873265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7"/>
            <a:ext cx="10058400" cy="35003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4: accidents trends over the years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D60C-50C7-5EF9-9652-4F9EC338E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3229"/>
            <a:ext cx="10058400" cy="39858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line chart shows the number of aviation accidents from 1962 to 2023.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number of accidents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observed between the 1960s and 1980s.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late 1990s, there has been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decline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accident numbers.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contributing to the decline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aircraft technology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 regulations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pilot training programs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Stricter maintenance standards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accident rates have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stabilized at much lower levels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aviation industry has become significantly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 over time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supporting the company’s plan to invest in modern, low-risk aircraft.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249863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52BD35A-BC99-4831-A358-06E2CEB96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noFill/>
          <a:ln w="698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1D47B-310A-93BD-CF91-513C3C3A6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27" y="905933"/>
            <a:ext cx="10232950" cy="503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48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2772-9865-3D60-C432-BE7318E4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3"/>
            <a:ext cx="10058401" cy="551597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- Aircraft Models and Accidents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CF61-2B06-AD47-BB6F-49DE0F4F9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045029"/>
            <a:ext cx="10058400" cy="4824063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aircraft models have significantly higher accident counts compared to others.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like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Cessna 172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Piper PA-28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Beechcraft Bonanza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a high number of incidents.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Low-Risk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models had much fewer recorded accidents.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models may indicate safer operation histories or lower overall usage.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count alone does not determine risk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it must be combined with fatality rate and aircraft usage data for a complete risk profile.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9615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C3BF-4DD0-620B-3D4A-C946EE70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Problem statement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95337-BD42-BD9A-490E-4C4F84D5A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88909"/>
            <a:ext cx="10058400" cy="4880184"/>
          </a:xfrm>
        </p:spPr>
        <p:txBody>
          <a:bodyPr/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is diversifying into new industries and plans to expand into aviation.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Specifically, the company aims to purchase and operate airplanes for both commercial and private enterprises.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 , they currently lack expertise regarding the potential risks associated with different aircraft types.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successfully launch this new business, they must identify the aircraft models with the lowest risk, based on historical accident and incident records.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data-driven decisions is crucial to minimize safety risks, protect the company’s reputation, and ensure operational success in aviation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20750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3E77-B392-5A66-99B9-8E0B9969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427356"/>
            <a:ext cx="10058400" cy="528742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Key Findings</a:t>
            </a:r>
            <a:endParaRPr lang="en-AE" sz="32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81361F-EBA4-1E79-D1C0-1666A91BA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805" y="2013804"/>
            <a:ext cx="12338757" cy="29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Piper and Beechcraft models also showed high accident counts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Cessna 172 emerged as the most frequently involved aircraft in accidents, but considering its wide usage, further risk-adjusted analysis is necessary.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Certain aircraft makes like Boeing and Airbus had fewer incidents in the dataset, but this may relate to commercial flight regulations and reporting differences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overall fatality rates varied significantly between models, with some models consistently associated with low fatality rates.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with the fewest accidents tend to be niche, less-used aircraft, often with fewer total flight hours</a:t>
            </a:r>
          </a:p>
        </p:txBody>
      </p:sp>
    </p:spTree>
    <p:extLst>
      <p:ext uri="{BB962C8B-B14F-4D97-AF65-F5344CB8AC3E}">
        <p14:creationId xmlns:p14="http://schemas.microsoft.com/office/powerpoint/2010/main" val="3057831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4636-FF90-1433-9E43-FBE11405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223" y="950631"/>
            <a:ext cx="10058400" cy="59434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for Aircraft Purchase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BA7686-B980-84CE-F3BB-3424A4B66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715" y="2145480"/>
            <a:ext cx="11101536" cy="2782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Prioritize aircraft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 combination 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accident counts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fatality rates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some Cessna, Piper, and Beechcraft models after closer inspection).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aircraft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show both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accident frequency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fatality rates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unless justified by their market share or usage context.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manufacturers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historically strong safety records and robust maintenance practices.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newer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available, as technological advancements have significantly improved aviation safety.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investigate usage contexts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(training, private, commercial) — some models have higher incidents simply because they are heavily used for pilot training.</a:t>
            </a: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strict maintenance and pilot training programs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any aircraft acquired, regardless of historical safety.</a:t>
            </a:r>
          </a:p>
        </p:txBody>
      </p:sp>
    </p:spTree>
    <p:extLst>
      <p:ext uri="{BB962C8B-B14F-4D97-AF65-F5344CB8AC3E}">
        <p14:creationId xmlns:p14="http://schemas.microsoft.com/office/powerpoint/2010/main" val="279475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377D-7839-7B85-0E55-8C209A88F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1691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next steps</a:t>
            </a:r>
            <a:endParaRPr lang="en-AE" sz="32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376C-7CF7-2A5F-2C7B-F50F8032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03515"/>
            <a:ext cx="10058400" cy="49655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data-driven analysis, we identified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lower-risk aircraft models and manufacturers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the company's aviation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accident frequency and fatality rates support safer investment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models and makes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balance of safety, reliability, and operational viability.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due diligence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shortlisted aircraft (e.g., maintenance records, operational history).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 aviation experts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real-world insights beyond the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phased procurement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starting with 1–2 aircraft to monitor operations before scaling.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0407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3D5A5-6D69-ECD7-7290-053557ED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28860"/>
            <a:ext cx="10058400" cy="48628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82A84B-E24F-93D7-3045-6745051E76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0030"/>
            <a:ext cx="8744702" cy="27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historical aviation accident data from 1962 to 2023.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aircraft makes and models associated with the lowest accident and fatality rates.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the data to ensure accurate and reliable analysis.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clear, data-driven visualizations to highlight key insights.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recommendations to guide the company's aircraft purchasing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9374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8EB8-F9C8-BFF4-1A7F-A7B779F5D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7" y="957943"/>
            <a:ext cx="10611393" cy="80554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the project</a:t>
            </a:r>
            <a:endParaRPr lang="en-AE" sz="48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1CBA6C-83EA-24C6-E7B2-283DBC493D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4287" y="2291626"/>
            <a:ext cx="1237193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Selecting safer aircraft minimizes operational risks and enhances passenger safety.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 Efficiency: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Lower accident rates translate to reduced insurance costs, maintenance, and legal liabilities.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Reputation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Operating safe and reliable aircraft protects the company's brand image.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Growth: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Entering aviation with a strong, data-backed foundation supports long-term business success.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alignment with aviation safety standards and industry regulations.</a:t>
            </a:r>
          </a:p>
        </p:txBody>
      </p:sp>
    </p:spTree>
    <p:extLst>
      <p:ext uri="{BB962C8B-B14F-4D97-AF65-F5344CB8AC3E}">
        <p14:creationId xmlns:p14="http://schemas.microsoft.com/office/powerpoint/2010/main" val="3995070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F23A5-F374-4C63-7171-2B9295F3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set description</a:t>
            </a:r>
            <a:endParaRPr lang="en-AE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78CD-1130-DA16-D50B-12E64F1F0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186543"/>
            <a:ext cx="10058400" cy="46825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Transportation Safety Board (NTSB).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Period: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1962 to 2023 (over 60 years of aviation accident records).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Coverage:</a:t>
            </a:r>
            <a:b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aviation accidents and selected incidents in the United States and international waters.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Aircraft make and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Injury severity (fatal, serious, minor, none)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location (latitude, longitude)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date and publication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Narrative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phase and purpose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Encountered: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missing values across multiple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aircraft naming and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irrelevant columns not necessary for analysis.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72761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CDA27E-79FE-FA2B-14F8-6FF22487E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13396"/>
              </p:ext>
            </p:extLst>
          </p:nvPr>
        </p:nvGraphicFramePr>
        <p:xfrm>
          <a:off x="2057400" y="337457"/>
          <a:ext cx="8102600" cy="5897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38586802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2937672"/>
                    </a:ext>
                  </a:extLst>
                </a:gridCol>
              </a:tblGrid>
              <a:tr h="562792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613377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Manufacturer of the aircraft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71148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 model of the aircraft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086055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Injury Severity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Outcome of the accident (fatal, serious, etc.)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679196"/>
                  </a:ext>
                </a:extLst>
              </a:tr>
              <a:tr h="600889">
                <a:tc>
                  <a:txBody>
                    <a:bodyPr/>
                    <a:lstStyle/>
                    <a:p>
                      <a:r>
                        <a:rPr lang="en-US" dirty="0"/>
                        <a:t>Event Date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when the accident occurred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69074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Latitude &amp; Longitude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coordinates of the accident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14472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Aircraft Damage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Extent of damage to the aircraft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568180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Weather Condition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Weather during the accident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25679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 dirty="0"/>
                        <a:t>Broad Phase of Flight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Flight phase (takeoff, landing, cruise, etc.)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340118"/>
                  </a:ext>
                </a:extLst>
              </a:tr>
              <a:tr h="562792">
                <a:tc>
                  <a:txBody>
                    <a:bodyPr/>
                    <a:lstStyle/>
                    <a:p>
                      <a:r>
                        <a:rPr lang="en-US"/>
                        <a:t>Purpose of Flight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flight (business, personal,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61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58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9A34-B147-7EA2-8FC8-3FB8D2CB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427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preparation</a:t>
            </a:r>
            <a:endParaRPr lang="en-AE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D8091-785A-09B7-4107-1D5B96DD5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759670"/>
            <a:ext cx="1155983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reliable and accurate analysis, I applied the following steps to clean and prepare the data: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Dropped Columns: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 with over 60% missing values were removed to reduce noise and focus on meaningful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Removed Incomplete Rows: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missing essential details like Latitude, Longitude, Make, Model, or Injury Severity were excluded to maintain data integrity.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Standardized Column Names: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Dots and spaces in column names were replaced with underscores, and all names were converted to lowercase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Converted Date Columns: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Fields like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event_date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publication_date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converted to datetime format for accurate time-based analysis.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Dealt with Missing Values:</a:t>
            </a:r>
            <a:b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possible, non-critical missing values were either imputed or left if they did not impact the analysis focus.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cleaning, the dataset had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87,798 rows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 useful features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ready for analysis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59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9187-2365-577A-B420-1289825E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1285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AE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CC06-3B6F-7D77-21D4-A21C379F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40971"/>
            <a:ext cx="10058400" cy="462812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EDA was to uncover patterns, trends, and relationships in the aircraft accident data to help identify low-risk aircraft options.</a:t>
            </a:r>
          </a:p>
          <a:p>
            <a:pPr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Explorations Performed: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Injury Severity Distribution: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how accidents were classified (e.g., fatal, serious, minor, none) to understand the overall safety landscape.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Aircraft Types with Most Accidents: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which aircraft types (fixed-wing, helicopters, etc.) were involved in the highest number of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Manufacturer Trends: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Studied accident counts by aircraft manufacturers (e.g., Cessna, Piper) to spot consistently safer brands.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Fatality Rates per Aircraft Type and Model: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Calculated and compared fatality rates to focus on aircraft with lower chances of fatal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Accident Frequency per Aircraft Model:</a:t>
            </a:r>
            <a:b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how frequently different models were involved in accidents to prioritize safer choices.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gained from this analysis were visualized to guide the final aircraft recommendations.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810793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9A6CD-0BA0-A495-D213-9633306E1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0805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1: Injury Severity Distribution</a:t>
            </a:r>
            <a:endParaRPr lang="en-AE" sz="28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8E1D74-838D-5867-4377-089661505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931506"/>
            <a:ext cx="1103481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analyzed the severity of injuries reported in aviation accidents.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accidents resulted in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injuries or minor injuries.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small percentage of accidents led to fatal injuries.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shows that while accidents are common, most are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fatal, helping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assess overall industry safety.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Type: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Chart showing the number of accidents per injury severity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171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Avenir Next LT Pro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venir Next LT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1716</Words>
  <Application>Microsoft Office PowerPoint</Application>
  <PresentationFormat>Widescreen</PresentationFormat>
  <Paragraphs>147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Avenir Next LT Pro</vt:lpstr>
      <vt:lpstr>Avenir Next LT Pro Light</vt:lpstr>
      <vt:lpstr>Calibri</vt:lpstr>
      <vt:lpstr>Cambria</vt:lpstr>
      <vt:lpstr>Times New Roman</vt:lpstr>
      <vt:lpstr>Wingdings</vt:lpstr>
      <vt:lpstr>RetrospectVTI</vt:lpstr>
      <vt:lpstr>LYNN KYALO   Identifying Safe Aircraft Models for Company Expansion</vt:lpstr>
      <vt:lpstr>Problem statement</vt:lpstr>
      <vt:lpstr>Project objectives</vt:lpstr>
      <vt:lpstr>Importance of the project</vt:lpstr>
      <vt:lpstr>Data set description</vt:lpstr>
      <vt:lpstr>PowerPoint Presentation</vt:lpstr>
      <vt:lpstr>Data cleaning and preparation</vt:lpstr>
      <vt:lpstr>Exploratory Data Analysis (EDA)</vt:lpstr>
      <vt:lpstr>📊 Visualization 1: Injury Severity Distribution</vt:lpstr>
      <vt:lpstr>PowerPoint Presentation</vt:lpstr>
      <vt:lpstr>Visualization 2 - Aircraft Models with Highest Accident Counts</vt:lpstr>
      <vt:lpstr>PowerPoint Presentation</vt:lpstr>
      <vt:lpstr>Visualization 3 - Aircraft Models by Fatality Rate</vt:lpstr>
      <vt:lpstr>PowerPoint Presentation</vt:lpstr>
      <vt:lpstr>Additional Analysis: Aircraft Models with Fewest Accidents</vt:lpstr>
      <vt:lpstr>PowerPoint Presentation</vt:lpstr>
      <vt:lpstr>Visualization 4: accidents trends over the years</vt:lpstr>
      <vt:lpstr>PowerPoint Presentation</vt:lpstr>
      <vt:lpstr>Insights - Aircraft Models and Accidents</vt:lpstr>
      <vt:lpstr>Summary of Key Findings</vt:lpstr>
      <vt:lpstr> Recommendations for Aircraft Purchase</vt:lpstr>
      <vt:lpstr>Conclusion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Lynn Kyalo</dc:creator>
  <cp:lastModifiedBy>Lynn Kyalo</cp:lastModifiedBy>
  <cp:revision>3</cp:revision>
  <dcterms:created xsi:type="dcterms:W3CDTF">2025-04-26T08:21:44Z</dcterms:created>
  <dcterms:modified xsi:type="dcterms:W3CDTF">2025-04-29T04:32:39Z</dcterms:modified>
</cp:coreProperties>
</file>