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fvHus7gJ4F/ueNAt0+L/QC+sw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65950"/>
  </p:normalViewPr>
  <p:slideViewPr>
    <p:cSldViewPr snapToGrid="0">
      <p:cViewPr varScale="1">
        <p:scale>
          <a:sx n="74" d="100"/>
          <a:sy n="74" d="100"/>
        </p:scale>
        <p:origin x="2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Whether we are looking to receive support or there is another seeking support from us, with how integrated computers are in our lives, we all know the experience of trying to get or seek help from someone who only appears as a bit of text before us.</a:t>
            </a:r>
          </a:p>
          <a:p>
            <a:pPr>
              <a:buFont typeface="Arial" panose="020B0604020202020204" pitchFamily="34" charset="0"/>
              <a:buChar char="•"/>
            </a:pPr>
            <a:r>
              <a:rPr lang="en-US" dirty="0"/>
              <a:t>Through this presentation, we will examine how this act of seeking and receiving emotional support online takes place with the community r/</a:t>
            </a:r>
            <a:r>
              <a:rPr lang="en-US" dirty="0" err="1"/>
              <a:t>SuicideWatch</a:t>
            </a:r>
            <a:r>
              <a:rPr lang="en-US" dirty="0"/>
              <a:t>.</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6bbe5986b72197f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76bbe5986b72197f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For example, there is a dictionary called “you.” </a:t>
            </a:r>
          </a:p>
          <a:p>
            <a:pPr marL="742950" lvl="1" indent="-285750">
              <a:buFont typeface="Arial" panose="020B0604020202020204" pitchFamily="34" charset="0"/>
              <a:buChar char="•"/>
            </a:pPr>
            <a:r>
              <a:rPr lang="en-US" dirty="0"/>
              <a:t>LIWC searches each text file it receives for the words contained in this dictionary, in this case just “you.”</a:t>
            </a:r>
          </a:p>
          <a:p>
            <a:pPr marL="742950" lvl="1" indent="-285750">
              <a:buFont typeface="Arial" panose="020B0604020202020204" pitchFamily="34" charset="0"/>
              <a:buChar char="•"/>
            </a:pPr>
            <a:r>
              <a:rPr lang="en-US" dirty="0"/>
              <a:t>It then returns a percentage. For example, “4.17% of the words in this text were “you.”</a:t>
            </a:r>
          </a:p>
        </p:txBody>
      </p:sp>
      <p:sp>
        <p:nvSpPr>
          <p:cNvPr id="151" name="Google Shape;151;g76bbe5986b72197f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6bbe5986b72197f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76bbe5986b72197f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LIWC is a program that analyzes text and determines the percentage of each text that belongs to a certain word category.</a:t>
            </a:r>
            <a:endParaRPr/>
          </a:p>
          <a:p>
            <a:pPr marL="171450" lvl="0" indent="-171450" algn="l" rtl="0">
              <a:spcBef>
                <a:spcPts val="0"/>
              </a:spcBef>
              <a:spcAft>
                <a:spcPts val="0"/>
              </a:spcAft>
              <a:buClr>
                <a:schemeClr val="dk1"/>
              </a:buClr>
              <a:buSzPts val="1200"/>
              <a:buFont typeface="Arial"/>
              <a:buChar char="•"/>
            </a:pPr>
            <a:r>
              <a:rPr lang="en-US"/>
              <a:t>The program goes word-by-word through the text and matches them to its dictionaries of different words.</a:t>
            </a:r>
            <a:endParaRPr/>
          </a:p>
          <a:p>
            <a:pPr marL="171450" lvl="0" indent="-171450" algn="l" rtl="0">
              <a:spcBef>
                <a:spcPts val="0"/>
              </a:spcBef>
              <a:spcAft>
                <a:spcPts val="0"/>
              </a:spcAft>
              <a:buClr>
                <a:schemeClr val="dk1"/>
              </a:buClr>
              <a:buSzPts val="1200"/>
              <a:buFont typeface="Arial"/>
              <a:buChar char="•"/>
            </a:pPr>
            <a:r>
              <a:rPr lang="en-US"/>
              <a:t>For example, there is a dictionary called “you.”</a:t>
            </a:r>
            <a:endParaRPr/>
          </a:p>
          <a:p>
            <a:pPr marL="628650" lvl="1" indent="-171450" algn="l" rtl="0">
              <a:spcBef>
                <a:spcPts val="0"/>
              </a:spcBef>
              <a:spcAft>
                <a:spcPts val="0"/>
              </a:spcAft>
              <a:buClr>
                <a:schemeClr val="dk1"/>
              </a:buClr>
              <a:buSzPts val="1200"/>
              <a:buFont typeface="Arial"/>
              <a:buChar char="•"/>
            </a:pPr>
            <a:r>
              <a:rPr lang="en-US"/>
              <a:t>LIWC searches each text file it receives for the words contained in this dictionary, in this case just “you.”</a:t>
            </a:r>
            <a:endParaRPr/>
          </a:p>
          <a:p>
            <a:pPr marL="628650" lvl="1" indent="-171450" algn="l" rtl="0">
              <a:spcBef>
                <a:spcPts val="0"/>
              </a:spcBef>
              <a:spcAft>
                <a:spcPts val="0"/>
              </a:spcAft>
              <a:buClr>
                <a:schemeClr val="dk1"/>
              </a:buClr>
              <a:buSzPts val="1200"/>
              <a:buFont typeface="Arial"/>
              <a:buChar char="•"/>
            </a:pPr>
            <a:r>
              <a:rPr lang="en-US"/>
              <a:t>It then returns a percentage. For example, “4.17% of the words in this text were “you.”</a:t>
            </a:r>
            <a:endParaRPr/>
          </a:p>
        </p:txBody>
      </p:sp>
      <p:sp>
        <p:nvSpPr>
          <p:cNvPr id="151" name="Google Shape;151;g76bbe5986b72197f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285887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Wang et al. (2012) analyzed a breast cancer discussion board to determine which word categories were significant in determining the presence of emotional support.</a:t>
            </a:r>
          </a:p>
          <a:p>
            <a:pPr>
              <a:buFont typeface="Arial" panose="020B0604020202020204" pitchFamily="34" charset="0"/>
              <a:buChar char="•"/>
            </a:pPr>
            <a:r>
              <a:rPr lang="en-US" dirty="0"/>
              <a:t>While they found a variety of categories, they found that for LIWC variables emotional support was strongly positively correlated with we, you, positive emotion, anger and religion. It was negatively correlated with she/he and time.</a:t>
            </a:r>
          </a:p>
          <a:p>
            <a:pPr>
              <a:buFont typeface="Arial" panose="020B0604020202020204" pitchFamily="34" charset="0"/>
              <a:buChar char="•"/>
            </a:pPr>
            <a:r>
              <a:rPr lang="en-US" dirty="0"/>
              <a:t>I used these word categories to determine where emotional support is located in r/</a:t>
            </a:r>
            <a:r>
              <a:rPr lang="en-US" dirty="0" err="1"/>
              <a:t>SuicideWatch</a:t>
            </a:r>
            <a:r>
              <a:rPr lang="en-US" dirty="0"/>
              <a:t>.</a:t>
            </a:r>
          </a:p>
        </p:txBody>
      </p:sp>
      <p:sp>
        <p:nvSpPr>
          <p:cNvPr id="159" name="Google Shape;1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6bbe5986b72197f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6bbe5986b72197f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dirty="0"/>
              <a:t>In order to do this, for both analyses I used a Two-Way ANOVA, which stands for analysis of variance. This tells how two different independent variables impact the variable being measured.</a:t>
            </a:r>
          </a:p>
          <a:p>
            <a:pPr>
              <a:buFont typeface="Arial" panose="020B0604020202020204" pitchFamily="34" charset="0"/>
              <a:buChar char="•"/>
            </a:pPr>
            <a:r>
              <a:rPr lang="en-US" dirty="0"/>
              <a:t>The first ANOVA analyzed posts versus comments, texts with ideation versus texts without ideation, and then how these two interact.</a:t>
            </a:r>
          </a:p>
          <a:p>
            <a:pPr>
              <a:buFont typeface="Arial" panose="020B0604020202020204" pitchFamily="34" charset="0"/>
              <a:buChar char="•"/>
            </a:pPr>
            <a:r>
              <a:rPr lang="en-US" dirty="0"/>
              <a:t>Read first bullet. </a:t>
            </a:r>
          </a:p>
          <a:p>
            <a:pPr marL="742950" lvl="1" indent="-285750">
              <a:buFont typeface="Arial" panose="020B0604020202020204" pitchFamily="34" charset="0"/>
              <a:buChar char="•"/>
            </a:pPr>
            <a:r>
              <a:rPr lang="en-US" dirty="0"/>
              <a:t>This means that we expect for comments to be more supportive than posts.</a:t>
            </a:r>
          </a:p>
          <a:p>
            <a:pPr>
              <a:buFont typeface="Arial" panose="020B0604020202020204" pitchFamily="34" charset="0"/>
              <a:buChar char="•"/>
            </a:pPr>
            <a:r>
              <a:rPr lang="en-US" dirty="0"/>
              <a:t>Read second bullet. </a:t>
            </a:r>
          </a:p>
          <a:p>
            <a:pPr marL="742950" lvl="1" indent="-285750">
              <a:buFont typeface="Arial" panose="020B0604020202020204" pitchFamily="34" charset="0"/>
              <a:buChar char="•"/>
            </a:pPr>
            <a:r>
              <a:rPr lang="en-US" dirty="0"/>
              <a:t>This means that both posts and comments without ideation taken together have more emotional support than posts and comments with ideation combined.</a:t>
            </a:r>
          </a:p>
          <a:p>
            <a:pPr>
              <a:buFont typeface="Arial" panose="020B0604020202020204" pitchFamily="34" charset="0"/>
              <a:buChar char="•"/>
            </a:pPr>
            <a:r>
              <a:rPr lang="en-US" dirty="0"/>
              <a:t>However, the ideation of the comment may affect the amount of emotional support in the comment. </a:t>
            </a:r>
          </a:p>
          <a:p>
            <a:pPr marL="742950" lvl="1" indent="-285750">
              <a:buFont typeface="Arial" panose="020B0604020202020204" pitchFamily="34" charset="0"/>
              <a:buChar char="•"/>
            </a:pPr>
            <a:r>
              <a:rPr lang="en-US" dirty="0"/>
              <a:t>This is what the third bullet means.</a:t>
            </a:r>
          </a:p>
          <a:p>
            <a:pPr marL="742950" lvl="1" indent="-285750">
              <a:buFont typeface="Arial" panose="020B0604020202020204" pitchFamily="34" charset="0"/>
              <a:buChar char="•"/>
            </a:pPr>
            <a:r>
              <a:rPr lang="en-US" dirty="0"/>
              <a:t>Read third bullet. </a:t>
            </a:r>
          </a:p>
          <a:p>
            <a:pPr marL="1143000" lvl="2" indent="-228600">
              <a:buFont typeface="Arial" panose="020B0604020202020204" pitchFamily="34" charset="0"/>
              <a:buChar char="•"/>
            </a:pPr>
            <a:r>
              <a:rPr lang="en-US" dirty="0"/>
              <a:t>Notably, a comment that shows suicide ideation has emotional support values much closer to that of posts than to a comment that does not show suicide ideation.</a:t>
            </a:r>
          </a:p>
          <a:p>
            <a:pPr>
              <a:buFont typeface="Arial" panose="020B0604020202020204" pitchFamily="34" charset="0"/>
              <a:buChar char="•"/>
            </a:pPr>
            <a:r>
              <a:rPr lang="en-US" dirty="0"/>
              <a:t>Show data, if you would like to look at this data later I can go back after the presentation.</a:t>
            </a:r>
          </a:p>
          <a:p>
            <a:pPr marL="0" lvl="0" indent="0" algn="l" rtl="0">
              <a:spcBef>
                <a:spcPts val="0"/>
              </a:spcBef>
              <a:spcAft>
                <a:spcPts val="0"/>
              </a:spcAft>
              <a:buNone/>
            </a:pPr>
            <a:endParaRPr dirty="0"/>
          </a:p>
        </p:txBody>
      </p:sp>
      <p:sp>
        <p:nvSpPr>
          <p:cNvPr id="167" name="Google Shape;167;g76bbe5986b72197f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74" name="Google Shape;17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6bbe5986b72197f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6bbe5986b72197f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dirty="0"/>
              <a:t>The second ANOVA analyzed just the comments. </a:t>
            </a:r>
          </a:p>
          <a:p>
            <a:pPr marL="742950" lvl="1" indent="-285750">
              <a:buFont typeface="Arial" panose="020B0604020202020204" pitchFamily="34" charset="0"/>
              <a:buChar char="•"/>
            </a:pPr>
            <a:r>
              <a:rPr lang="en-US" dirty="0"/>
              <a:t>It first looked at if the amount of emotional support in the comments differs depending on the ideation of the comments' post.</a:t>
            </a:r>
          </a:p>
          <a:p>
            <a:pPr marL="742950" lvl="1" indent="-285750">
              <a:buFont typeface="Arial" panose="020B0604020202020204" pitchFamily="34" charset="0"/>
              <a:buChar char="•"/>
            </a:pPr>
            <a:r>
              <a:rPr lang="en-US" dirty="0"/>
              <a:t>It then analyzed if the comments differ depending on their own ideation.</a:t>
            </a:r>
          </a:p>
          <a:p>
            <a:pPr marL="742950" lvl="1" indent="-285750">
              <a:buFont typeface="Arial" panose="020B0604020202020204" pitchFamily="34" charset="0"/>
              <a:buChar char="•"/>
            </a:pPr>
            <a:r>
              <a:rPr lang="en-US" dirty="0"/>
              <a:t>Lastly, it determined if there was an interaction between these two.</a:t>
            </a:r>
          </a:p>
          <a:p>
            <a:pPr>
              <a:buFont typeface="Arial" panose="020B0604020202020204" pitchFamily="34" charset="0"/>
              <a:buChar char="•"/>
            </a:pPr>
            <a:r>
              <a:rPr lang="en-US" dirty="0"/>
              <a:t>First, I found that there is no significant difference between comments responding to posts with ideation and comments responding to posts without ideation.</a:t>
            </a:r>
          </a:p>
          <a:p>
            <a:pPr>
              <a:buFont typeface="Arial" panose="020B0604020202020204" pitchFamily="34" charset="0"/>
              <a:buChar char="•"/>
            </a:pPr>
            <a:r>
              <a:rPr lang="en-US" dirty="0"/>
              <a:t>Suggests that comments may be responding to the community expectations about what a comment should look like rather than the content of the post itself.</a:t>
            </a:r>
          </a:p>
          <a:p>
            <a:pPr>
              <a:buFont typeface="Arial" panose="020B0604020202020204" pitchFamily="34" charset="0"/>
              <a:buChar char="•"/>
            </a:pPr>
            <a:r>
              <a:rPr lang="en-US" dirty="0"/>
              <a:t>Read second and third bullet point.</a:t>
            </a:r>
          </a:p>
          <a:p>
            <a:pPr>
              <a:buFont typeface="Arial" panose="020B0604020202020204" pitchFamily="34" charset="0"/>
              <a:buChar char="•"/>
            </a:pPr>
            <a:r>
              <a:rPr lang="en-US" dirty="0"/>
              <a:t>Show data</a:t>
            </a:r>
          </a:p>
          <a:p>
            <a:pPr marL="0" lvl="0" indent="0" algn="l" rtl="0">
              <a:spcBef>
                <a:spcPts val="0"/>
              </a:spcBef>
              <a:spcAft>
                <a:spcPts val="0"/>
              </a:spcAft>
              <a:buNone/>
            </a:pPr>
            <a:endParaRPr dirty="0"/>
          </a:p>
        </p:txBody>
      </p:sp>
      <p:sp>
        <p:nvSpPr>
          <p:cNvPr id="181" name="Google Shape;181;g76bbe5986b72197f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188" name="Google Shape;18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c10c86f4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c10c86f4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Char char="•"/>
            </a:pPr>
            <a:r>
              <a:rPr lang="en-US" dirty="0"/>
              <a:t>Read bullets.</a:t>
            </a:r>
            <a:endParaRPr dirty="0"/>
          </a:p>
        </p:txBody>
      </p:sp>
      <p:sp>
        <p:nvSpPr>
          <p:cNvPr id="195" name="Google Shape;195;gfc10c86f4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a:p>
        </p:txBody>
      </p:sp>
      <p:sp>
        <p:nvSpPr>
          <p:cNvPr id="202" name="Google Shape;20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This is a heavy topic.</a:t>
            </a:r>
            <a:endParaRPr/>
          </a:p>
          <a:p>
            <a:pPr marL="171450" lvl="0" indent="-171450" algn="l" rtl="0">
              <a:spcBef>
                <a:spcPts val="0"/>
              </a:spcBef>
              <a:spcAft>
                <a:spcPts val="0"/>
              </a:spcAft>
              <a:buClr>
                <a:schemeClr val="dk1"/>
              </a:buClr>
              <a:buSzPts val="1200"/>
              <a:buFont typeface="Arial"/>
              <a:buChar char="•"/>
            </a:pPr>
            <a:r>
              <a:rPr lang="en-US"/>
              <a:t>I will avoid using specific user examples from the community for this reason.</a:t>
            </a: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Defined as providing empathy, care, love, trust, esteem, concern, and listening.</a:t>
            </a:r>
          </a:p>
          <a:p>
            <a:pPr>
              <a:buFont typeface="Arial" panose="020B0604020202020204" pitchFamily="34" charset="0"/>
              <a:buChar char="•"/>
            </a:pPr>
            <a:r>
              <a:rPr lang="en-US" dirty="0"/>
              <a:t>Satisfies the need of comfort and security in the self and others.</a:t>
            </a:r>
          </a:p>
          <a:p>
            <a:pPr>
              <a:buFont typeface="Arial" panose="020B0604020202020204" pitchFamily="34" charset="0"/>
              <a:buChar char="•"/>
            </a:pPr>
            <a:r>
              <a:rPr lang="en-US" dirty="0"/>
              <a:t>Appears when a person is in a crisis situation, which is a situation that is sudden, threatening, and emotionally arousing.</a:t>
            </a:r>
          </a:p>
          <a:p>
            <a:pPr>
              <a:buFont typeface="Arial" panose="020B0604020202020204" pitchFamily="34" charset="0"/>
              <a:buChar char="•"/>
            </a:pPr>
            <a:r>
              <a:rPr lang="en-US" dirty="0"/>
              <a:t>But what does this look like when we’re online? </a:t>
            </a:r>
          </a:p>
          <a:p>
            <a:pPr marL="742950" lvl="1" indent="-285750">
              <a:buFont typeface="Arial" panose="020B0604020202020204" pitchFamily="34" charset="0"/>
              <a:buChar char="•"/>
            </a:pPr>
            <a:r>
              <a:rPr lang="en-US" dirty="0"/>
              <a:t>Comments that express positivity and support.</a:t>
            </a:r>
          </a:p>
          <a:p>
            <a:pPr marL="742950" lvl="1" indent="-285750">
              <a:buFont typeface="Arial" panose="020B0604020202020204" pitchFamily="34" charset="0"/>
              <a:buChar char="•"/>
            </a:pPr>
            <a:r>
              <a:rPr lang="en-US" dirty="0"/>
              <a:t>Emotional support appears most commonly in online health communities that impact personal relationships and have a greater risk of death.</a:t>
            </a:r>
          </a:p>
          <a:p>
            <a:pPr marL="742950" lvl="1" indent="-285750">
              <a:buFont typeface="Arial" panose="020B0604020202020204" pitchFamily="34" charset="0"/>
              <a:buChar char="•"/>
            </a:pPr>
            <a:r>
              <a:rPr lang="en-US" dirty="0"/>
              <a:t>Less common in health communities that have a greater stigma.</a:t>
            </a:r>
          </a:p>
          <a:p>
            <a:pPr>
              <a:buFont typeface="Arial" panose="020B0604020202020204" pitchFamily="34" charset="0"/>
              <a:buChar char="•"/>
            </a:pPr>
            <a:r>
              <a:rPr lang="en-US" dirty="0"/>
              <a:t>Now, why do we seek support online? </a:t>
            </a:r>
          </a:p>
          <a:p>
            <a:pPr marL="742950" lvl="1" indent="-285750">
              <a:buFont typeface="Arial" panose="020B0604020202020204" pitchFamily="34" charset="0"/>
              <a:buChar char="•"/>
            </a:pPr>
            <a:r>
              <a:rPr lang="en-US" dirty="0"/>
              <a:t>Computer-mediated contexts encourage support as users tend to find it easier to discuss personal problems online than in-person.</a:t>
            </a:r>
          </a:p>
          <a:p>
            <a:pPr marL="742950" lvl="1" indent="-285750">
              <a:buFont typeface="Arial" panose="020B0604020202020204" pitchFamily="34" charset="0"/>
              <a:buChar char="•"/>
            </a:pPr>
            <a:r>
              <a:rPr lang="en-US" dirty="0"/>
              <a:t>Anonymity protects from accountability for their opinions and the public’s reaction.</a:t>
            </a:r>
          </a:p>
          <a:p>
            <a:pPr marL="742950" lvl="1" indent="-285750">
              <a:buFont typeface="Arial" panose="020B0604020202020204" pitchFamily="34" charset="0"/>
              <a:buChar char="•"/>
            </a:pPr>
            <a:r>
              <a:rPr lang="en-US" dirty="0"/>
              <a:t>It also allows them to present themselves how they want to be seen which gives them a higher sense of control.</a:t>
            </a:r>
          </a:p>
          <a:p>
            <a:pPr marL="742950" lvl="1" indent="-285750">
              <a:buFont typeface="Arial" panose="020B0604020202020204" pitchFamily="34" charset="0"/>
              <a:buChar char="•"/>
            </a:pPr>
            <a:r>
              <a:rPr lang="en-US" dirty="0"/>
              <a:t>The lack of a physical presence also lets people focus on their similarities.</a:t>
            </a:r>
          </a:p>
          <a:p>
            <a:pPr marL="742950" lvl="1" indent="-285750">
              <a:buFont typeface="Arial" panose="020B0604020202020204" pitchFamily="34" charset="0"/>
              <a:buChar char="•"/>
            </a:pPr>
            <a:r>
              <a:rPr lang="en-US" dirty="0"/>
              <a:t>Ease of personal disclosure explains why people would participate in r/</a:t>
            </a:r>
            <a:r>
              <a:rPr lang="en-US" dirty="0" err="1"/>
              <a:t>SuicideWatch</a:t>
            </a:r>
            <a:r>
              <a:rPr lang="en-US" dirty="0"/>
              <a:t>.</a:t>
            </a:r>
          </a:p>
        </p:txBody>
      </p:sp>
      <p:sp>
        <p:nvSpPr>
          <p:cNvPr id="108" name="Google Shape;10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Explain visual.</a:t>
            </a:r>
          </a:p>
          <a:p>
            <a:pPr>
              <a:buFont typeface="Arial" panose="020B0604020202020204" pitchFamily="34" charset="0"/>
              <a:buChar char="•"/>
            </a:pPr>
            <a:r>
              <a:rPr lang="en-US" dirty="0"/>
              <a:t>The American Psychological Association defines suicide ideation as thoughts about or a preoccupation with killing oneself, often as a symptom of a major depressive episode. Not all instances of suicide ideation progress to an attempted suicide.</a:t>
            </a:r>
          </a:p>
          <a:p>
            <a:pPr>
              <a:buFont typeface="Arial" panose="020B0604020202020204" pitchFamily="34" charset="0"/>
              <a:buChar char="•"/>
            </a:pPr>
            <a:r>
              <a:rPr lang="en-US" dirty="0"/>
              <a:t>This suicide ideation is then reflected in a suicide text, which manifest the themes found in the main triggers of suicide.</a:t>
            </a:r>
          </a:p>
          <a:p>
            <a:pPr>
              <a:buFont typeface="Arial" panose="020B0604020202020204" pitchFamily="34" charset="0"/>
              <a:buChar char="•"/>
            </a:pPr>
            <a:r>
              <a:rPr lang="en-US" dirty="0"/>
              <a:t>These come from psychological conditions, sociological factors, and ideological factors.</a:t>
            </a:r>
          </a:p>
        </p:txBody>
      </p:sp>
      <p:sp>
        <p:nvSpPr>
          <p:cNvPr id="115" name="Google Shape;11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A community on Reddit, which is a site where people can post text, images, links, or videos and receive comments on these posts. </a:t>
            </a:r>
          </a:p>
          <a:p>
            <a:pPr marL="742950" lvl="1" indent="-285750">
              <a:buFont typeface="Arial" panose="020B0604020202020204" pitchFamily="34" charset="0"/>
              <a:buChar char="•"/>
            </a:pPr>
            <a:r>
              <a:rPr lang="en-US" dirty="0"/>
              <a:t>Posts and comments can be “upvoted” or “downvoted,” where the vote affects whether they appear higher or lower in the feed.</a:t>
            </a:r>
          </a:p>
          <a:p>
            <a:pPr marL="742950" lvl="1" indent="-285750">
              <a:buFont typeface="Arial" panose="020B0604020202020204" pitchFamily="34" charset="0"/>
              <a:buChar char="•"/>
            </a:pPr>
            <a:r>
              <a:rPr lang="en-US" dirty="0"/>
              <a:t>Similar to a “like.”</a:t>
            </a:r>
          </a:p>
          <a:p>
            <a:pPr marL="742950" lvl="1" indent="-285750">
              <a:buFont typeface="Arial" panose="020B0604020202020204" pitchFamily="34" charset="0"/>
              <a:buChar char="•"/>
            </a:pPr>
            <a:r>
              <a:rPr lang="en-US" dirty="0"/>
              <a:t>Reddit is separated into smaller communities called “subreddits” which are dedicated to a specific topic of interest.</a:t>
            </a:r>
          </a:p>
          <a:p>
            <a:pPr>
              <a:buFont typeface="Arial" panose="020B0604020202020204" pitchFamily="34" charset="0"/>
              <a:buChar char="•"/>
            </a:pPr>
            <a:r>
              <a:rPr lang="en-US" dirty="0"/>
              <a:t>The subreddit r/</a:t>
            </a:r>
            <a:r>
              <a:rPr lang="en-US" dirty="0" err="1"/>
              <a:t>SuicideWatch</a:t>
            </a:r>
            <a:r>
              <a:rPr lang="en-US" dirty="0"/>
              <a:t> was created to provide nonjudgmental peer support for those with suicide ideation. </a:t>
            </a:r>
          </a:p>
          <a:p>
            <a:pPr marL="742950" lvl="1" indent="-285750">
              <a:buFont typeface="Arial" panose="020B0604020202020204" pitchFamily="34" charset="0"/>
              <a:buChar char="•"/>
            </a:pPr>
            <a:r>
              <a:rPr lang="en-US" dirty="0"/>
              <a:t>Members post to seek help or sympathetic opinions, leave a suicide note or get approval of their suicide note, seek company, or to share experiences.</a:t>
            </a:r>
          </a:p>
          <a:p>
            <a:pPr marL="742950" lvl="1" indent="-285750">
              <a:buFont typeface="Arial" panose="020B0604020202020204" pitchFamily="34" charset="0"/>
              <a:buChar char="•"/>
            </a:pPr>
            <a:r>
              <a:rPr lang="en-US" dirty="0"/>
              <a:t>Members comment on posts to provide support, share a similar experience, or give their opinion about the post’s topic.</a:t>
            </a:r>
          </a:p>
        </p:txBody>
      </p:sp>
      <p:sp>
        <p:nvSpPr>
          <p:cNvPr id="122" name="Google Shape;12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Aimed to determine where emotional support is the most prevalent. </a:t>
            </a:r>
          </a:p>
          <a:p>
            <a:pPr marL="742950" lvl="1" indent="-285750">
              <a:buFont typeface="Arial" panose="020B0604020202020204" pitchFamily="34" charset="0"/>
              <a:buChar char="•"/>
            </a:pPr>
            <a:r>
              <a:rPr lang="en-US" dirty="0"/>
              <a:t>Do posts or comments have more emotional support?</a:t>
            </a:r>
          </a:p>
          <a:p>
            <a:pPr marL="742950" lvl="1" indent="-285750">
              <a:buFont typeface="Arial" panose="020B0604020202020204" pitchFamily="34" charset="0"/>
              <a:buChar char="•"/>
            </a:pPr>
            <a:r>
              <a:rPr lang="en-US" dirty="0"/>
              <a:t>Will texts with ideation or without ideation have more emotional support?</a:t>
            </a:r>
          </a:p>
          <a:p>
            <a:pPr marL="742950" lvl="1" indent="-285750">
              <a:buFont typeface="Arial" panose="020B0604020202020204" pitchFamily="34" charset="0"/>
              <a:buChar char="•"/>
            </a:pPr>
            <a:r>
              <a:rPr lang="en-US" dirty="0"/>
              <a:t>Does the amount of emotional support in a comment differ depending on the ideation of the post?</a:t>
            </a:r>
          </a:p>
          <a:p>
            <a:pPr>
              <a:buFont typeface="Arial" panose="020B0604020202020204" pitchFamily="34" charset="0"/>
              <a:buChar char="•"/>
            </a:pPr>
            <a:r>
              <a:rPr lang="en-US" dirty="0"/>
              <a:t>Extracted 656 posts and comments from r/</a:t>
            </a:r>
            <a:r>
              <a:rPr lang="en-US" dirty="0" err="1"/>
              <a:t>SuicideWatch</a:t>
            </a:r>
            <a:r>
              <a:rPr lang="en-US" dirty="0"/>
              <a:t>.</a:t>
            </a:r>
          </a:p>
          <a:p>
            <a:pPr>
              <a:buFont typeface="Arial" panose="020B0604020202020204" pitchFamily="34" charset="0"/>
              <a:buChar char="•"/>
            </a:pPr>
            <a:r>
              <a:rPr lang="en-US" dirty="0"/>
              <a:t>Coded the posts and comments collected as showing or not showing suicide ideation.</a:t>
            </a:r>
          </a:p>
          <a:p>
            <a:pPr>
              <a:buFont typeface="Arial" panose="020B0604020202020204" pitchFamily="34" charset="0"/>
              <a:buChar char="•"/>
            </a:pPr>
            <a:r>
              <a:rPr lang="en-US" dirty="0"/>
              <a:t>To determine where emotional support is the most prevalent, I performed two analyses examining two groups of independent variables.</a:t>
            </a:r>
          </a:p>
        </p:txBody>
      </p:sp>
      <p:sp>
        <p:nvSpPr>
          <p:cNvPr id="129" name="Google Shape;12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Introduce independent variables.</a:t>
            </a:r>
          </a:p>
          <a:p>
            <a:pPr>
              <a:buFont typeface="Arial" panose="020B0604020202020204" pitchFamily="34" charset="0"/>
              <a:buChar char="•"/>
            </a:pPr>
            <a:r>
              <a:rPr lang="en-US" dirty="0"/>
              <a:t>Used LIWC to determine how much of the different texts contained linguistic word categories related to emotional support.</a:t>
            </a:r>
          </a:p>
        </p:txBody>
      </p:sp>
      <p:sp>
        <p:nvSpPr>
          <p:cNvPr id="136" name="Google Shape;13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dirty="0"/>
              <a:t>LIWC is a program that analyzes text and determines the percentage of each text that belongs to a certain word category.</a:t>
            </a:r>
          </a:p>
          <a:p>
            <a:pPr>
              <a:buFont typeface="Arial" panose="020B0604020202020204" pitchFamily="34" charset="0"/>
              <a:buChar char="•"/>
            </a:pPr>
            <a:r>
              <a:rPr lang="en-US" dirty="0"/>
              <a:t>The program goes word-by-word through the text and matches them to its dictionaries of different words.</a:t>
            </a:r>
          </a:p>
        </p:txBody>
      </p:sp>
      <p:sp>
        <p:nvSpPr>
          <p:cNvPr id="144" name="Google Shape;14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Emotional Support in an Online Suicide Support Community</a:t>
            </a:r>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Handong-Calvin Global Linguistics Conference</a:t>
            </a:r>
            <a:endParaRPr/>
          </a:p>
          <a:p>
            <a:pPr marL="0" lvl="0" indent="0" algn="ctr" rtl="0">
              <a:lnSpc>
                <a:spcPct val="90000"/>
              </a:lnSpc>
              <a:spcBef>
                <a:spcPts val="1000"/>
              </a:spcBef>
              <a:spcAft>
                <a:spcPts val="0"/>
              </a:spcAft>
              <a:buClr>
                <a:schemeClr val="dk1"/>
              </a:buClr>
              <a:buSzPts val="2400"/>
              <a:buNone/>
            </a:pPr>
            <a:r>
              <a:rPr lang="en-US"/>
              <a:t>December 3,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76bbe5986b72197f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LIWC</a:t>
            </a:r>
            <a:endParaRPr/>
          </a:p>
        </p:txBody>
      </p:sp>
      <p:pic>
        <p:nvPicPr>
          <p:cNvPr id="154" name="Google Shape;154;g76bbe5986b72197f_1"/>
          <p:cNvPicPr preferRelativeResize="0">
            <a:picLocks noGrp="1"/>
          </p:cNvPicPr>
          <p:nvPr>
            <p:ph type="body" idx="1"/>
          </p:nvPr>
        </p:nvPicPr>
        <p:blipFill rotWithShape="1">
          <a:blip r:embed="rId3">
            <a:alphaModFix/>
          </a:blip>
          <a:srcRect b="3735"/>
          <a:stretch/>
        </p:blipFill>
        <p:spPr>
          <a:xfrm>
            <a:off x="2662814" y="553825"/>
            <a:ext cx="8960400" cy="5750400"/>
          </a:xfrm>
          <a:prstGeom prst="rect">
            <a:avLst/>
          </a:prstGeom>
          <a:noFill/>
          <a:ln>
            <a:noFill/>
          </a:ln>
        </p:spPr>
      </p:pic>
      <p:sp>
        <p:nvSpPr>
          <p:cNvPr id="155" name="Google Shape;155;g76bbe5986b72197f_1"/>
          <p:cNvSpPr/>
          <p:nvPr/>
        </p:nvSpPr>
        <p:spPr>
          <a:xfrm>
            <a:off x="9598475" y="4429600"/>
            <a:ext cx="569700" cy="4968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76bbe5986b72197f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LIWC</a:t>
            </a:r>
            <a:endParaRPr/>
          </a:p>
        </p:txBody>
      </p:sp>
      <p:sp>
        <p:nvSpPr>
          <p:cNvPr id="155" name="Google Shape;155;g76bbe5986b72197f_1"/>
          <p:cNvSpPr/>
          <p:nvPr/>
        </p:nvSpPr>
        <p:spPr>
          <a:xfrm>
            <a:off x="9598475" y="4429600"/>
            <a:ext cx="569700" cy="4968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BF04DAE4-78A7-4AE3-AADA-94E9BFF64BE1}"/>
              </a:ext>
            </a:extLst>
          </p:cNvPr>
          <p:cNvSpPr>
            <a:spLocks noGrp="1"/>
          </p:cNvSpPr>
          <p:nvPr>
            <p:ph type="body" idx="1"/>
          </p:nvPr>
        </p:nvSpPr>
        <p:spPr/>
        <p:txBody>
          <a:bodyPr/>
          <a:lstStyle/>
          <a:p>
            <a:endParaRPr lang="en-US" dirty="0"/>
          </a:p>
        </p:txBody>
      </p:sp>
      <p:pic>
        <p:nvPicPr>
          <p:cNvPr id="8" name="Google Shape;154;g76bbe5986b72197f_1">
            <a:extLst>
              <a:ext uri="{FF2B5EF4-FFF2-40B4-BE49-F238E27FC236}">
                <a16:creationId xmlns:a16="http://schemas.microsoft.com/office/drawing/2014/main" id="{DDC31F57-5103-485A-AC7A-001302F733F7}"/>
              </a:ext>
            </a:extLst>
          </p:cNvPr>
          <p:cNvPicPr preferRelativeResize="0">
            <a:picLocks noGrp="1"/>
          </p:cNvPicPr>
          <p:nvPr>
            <p:ph type="body" idx="1"/>
          </p:nvPr>
        </p:nvPicPr>
        <p:blipFill rotWithShape="1">
          <a:blip r:embed="rId3">
            <a:alphaModFix/>
          </a:blip>
          <a:srcRect l="68180" t="59742" r="8037" b="20928"/>
          <a:stretch/>
        </p:blipFill>
        <p:spPr>
          <a:xfrm>
            <a:off x="4355024" y="1945037"/>
            <a:ext cx="6548035" cy="3332136"/>
          </a:xfrm>
          <a:prstGeom prst="rect">
            <a:avLst/>
          </a:prstGeom>
          <a:noFill/>
          <a:ln>
            <a:noFill/>
          </a:ln>
        </p:spPr>
      </p:pic>
    </p:spTree>
    <p:extLst>
      <p:ext uri="{BB962C8B-B14F-4D97-AF65-F5344CB8AC3E}">
        <p14:creationId xmlns:p14="http://schemas.microsoft.com/office/powerpoint/2010/main" val="198444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LIWC Word Categories for Emotional Support</a:t>
            </a:r>
            <a:endParaRPr/>
          </a:p>
        </p:txBody>
      </p:sp>
      <p:sp>
        <p:nvSpPr>
          <p:cNvPr id="162" name="Google Shape;16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Wang et al. (2012)</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Positive Correlation: we, you, positive emotion, anger, and religion</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Negative Correlation: she/he and time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76bbe5986b72197f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Text Type and Ideation</a:t>
            </a:r>
            <a:endParaRPr/>
          </a:p>
        </p:txBody>
      </p:sp>
      <p:sp>
        <p:nvSpPr>
          <p:cNvPr id="170" name="Google Shape;170;g76bbe5986b72197f_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Comments had higher emotional support values than posts.</a:t>
            </a:r>
          </a:p>
          <a:p>
            <a:pPr marL="457200" lvl="0" indent="-342900" algn="l" rtl="0">
              <a:spcBef>
                <a:spcPts val="1000"/>
              </a:spcBef>
              <a:spcAft>
                <a:spcPts val="0"/>
              </a:spcAft>
              <a:buSzPts val="1800"/>
              <a:buChar char="•"/>
            </a:pPr>
            <a:endParaRPr dirty="0"/>
          </a:p>
          <a:p>
            <a:pPr marL="457200" lvl="0" indent="-342900" algn="l" rtl="0">
              <a:spcBef>
                <a:spcPts val="0"/>
              </a:spcBef>
              <a:spcAft>
                <a:spcPts val="0"/>
              </a:spcAft>
              <a:buSzPts val="1800"/>
              <a:buChar char="•"/>
            </a:pPr>
            <a:r>
              <a:rPr lang="en-US" dirty="0"/>
              <a:t>Texts without ideation had higher emotional support values than texts with ideation.</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US" dirty="0"/>
              <a:t>There was an interaction between text type and ideation.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Type and Ideation</a:t>
            </a:r>
            <a:endParaRPr/>
          </a:p>
        </p:txBody>
      </p:sp>
      <p:pic>
        <p:nvPicPr>
          <p:cNvPr id="177" name="Google Shape;177;p11"/>
          <p:cNvPicPr preferRelativeResize="0">
            <a:picLocks noGrp="1"/>
          </p:cNvPicPr>
          <p:nvPr>
            <p:ph type="body" idx="1"/>
          </p:nvPr>
        </p:nvPicPr>
        <p:blipFill rotWithShape="1">
          <a:blip r:embed="rId3">
            <a:alphaModFix/>
          </a:blip>
          <a:srcRect/>
          <a:stretch/>
        </p:blipFill>
        <p:spPr>
          <a:xfrm>
            <a:off x="1678030" y="1945784"/>
            <a:ext cx="8835940" cy="41110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76bbe5986b72197f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Post Ideation and Comment Ideation</a:t>
            </a:r>
            <a:endParaRPr/>
          </a:p>
        </p:txBody>
      </p:sp>
      <p:sp>
        <p:nvSpPr>
          <p:cNvPr id="184" name="Google Shape;184;g76bbe5986b72197f_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Post ideation does not have a significant effect on the amount of emotional support in its corresponding comment.</a:t>
            </a:r>
          </a:p>
          <a:p>
            <a:pPr marL="114300" lvl="0" indent="0" algn="l" rtl="0">
              <a:spcBef>
                <a:spcPts val="1000"/>
              </a:spcBef>
              <a:spcAft>
                <a:spcPts val="0"/>
              </a:spcAft>
              <a:buSzPts val="1800"/>
              <a:buNone/>
            </a:pPr>
            <a:endParaRPr dirty="0"/>
          </a:p>
          <a:p>
            <a:pPr marL="457200" lvl="0" indent="-342900" algn="l" rtl="0">
              <a:spcBef>
                <a:spcPts val="0"/>
              </a:spcBef>
              <a:spcAft>
                <a:spcPts val="0"/>
              </a:spcAft>
              <a:buSzPts val="1800"/>
              <a:buChar char="•"/>
            </a:pPr>
            <a:r>
              <a:rPr lang="en-US" dirty="0"/>
              <a:t>Comments with ideation have less emotional support than comments without ideation.</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US" dirty="0"/>
              <a:t>No interaction between the ideation of the post with the ideation of the comments.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Post Ideation and Comment Ideation</a:t>
            </a:r>
            <a:endParaRPr/>
          </a:p>
        </p:txBody>
      </p:sp>
      <p:pic>
        <p:nvPicPr>
          <p:cNvPr id="191" name="Google Shape;191;p12"/>
          <p:cNvPicPr preferRelativeResize="0">
            <a:picLocks noGrp="1"/>
          </p:cNvPicPr>
          <p:nvPr>
            <p:ph type="body" idx="1"/>
          </p:nvPr>
        </p:nvPicPr>
        <p:blipFill rotWithShape="1">
          <a:blip r:embed="rId3">
            <a:alphaModFix/>
          </a:blip>
          <a:srcRect/>
          <a:stretch/>
        </p:blipFill>
        <p:spPr>
          <a:xfrm>
            <a:off x="1728835" y="1933082"/>
            <a:ext cx="8734329" cy="41364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fc10c86f4b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a:t>
            </a:r>
            <a:endParaRPr/>
          </a:p>
        </p:txBody>
      </p:sp>
      <p:sp>
        <p:nvSpPr>
          <p:cNvPr id="198" name="Google Shape;198;gfc10c86f4b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The text type being a comment is the most important factor in determining the presence of emotional support in r/</a:t>
            </a:r>
            <a:r>
              <a:rPr lang="en-US" dirty="0" err="1"/>
              <a:t>SuicideWatch</a:t>
            </a:r>
            <a:r>
              <a:rPr lang="en-US" dirty="0"/>
              <a:t>.</a:t>
            </a:r>
          </a:p>
          <a:p>
            <a:pPr marL="457200" lvl="0" indent="-342900" algn="l" rtl="0">
              <a:spcBef>
                <a:spcPts val="1000"/>
              </a:spcBef>
              <a:spcAft>
                <a:spcPts val="0"/>
              </a:spcAft>
              <a:buSzPts val="1800"/>
              <a:buChar char="•"/>
            </a:pPr>
            <a:endParaRPr lang="en-US" dirty="0"/>
          </a:p>
          <a:p>
            <a:pPr marL="457200" lvl="0" indent="-342900" algn="l" rtl="0">
              <a:spcBef>
                <a:spcPts val="0"/>
              </a:spcBef>
              <a:spcAft>
                <a:spcPts val="0"/>
              </a:spcAft>
              <a:buSzPts val="1800"/>
              <a:buChar char="•"/>
            </a:pPr>
            <a:r>
              <a:rPr lang="en-US" dirty="0"/>
              <a:t>The text not including ideation is a secondary factory in determining emotional support.</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Emotional support is the most common in comments without ideation.</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questions do you have?</a:t>
            </a:r>
            <a:endParaRPr/>
          </a:p>
        </p:txBody>
      </p:sp>
      <p:pic>
        <p:nvPicPr>
          <p:cNvPr id="205" name="Google Shape;205;p13"/>
          <p:cNvPicPr preferRelativeResize="0">
            <a:picLocks noGrp="1"/>
          </p:cNvPicPr>
          <p:nvPr>
            <p:ph type="body" idx="1"/>
          </p:nvPr>
        </p:nvPicPr>
        <p:blipFill rotWithShape="1">
          <a:blip r:embed="rId3">
            <a:alphaModFix/>
          </a:blip>
          <a:srcRect l="4266" t="9822" r="4601" b="16520"/>
          <a:stretch/>
        </p:blipFill>
        <p:spPr>
          <a:xfrm>
            <a:off x="2058246" y="1825625"/>
            <a:ext cx="8075507" cy="4351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Disclaimer</a:t>
            </a:r>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202122"/>
              </a:buClr>
              <a:buSzPts val="2800"/>
              <a:buFont typeface="Arial"/>
              <a:buChar char="•"/>
            </a:pPr>
            <a:r>
              <a:rPr lang="en-US" b="1" i="0">
                <a:solidFill>
                  <a:srgbClr val="202122"/>
                </a:solidFill>
                <a:latin typeface="Arial"/>
                <a:ea typeface="Arial"/>
                <a:cs typeface="Arial"/>
                <a:sym typeface="Arial"/>
              </a:rPr>
              <a:t>South Korea Hotlines</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Counsel24:</a:t>
            </a:r>
            <a:r>
              <a:rPr lang="en-US" b="0" i="0">
                <a:solidFill>
                  <a:srgbClr val="202122"/>
                </a:solidFill>
                <a:latin typeface="Arial"/>
                <a:ea typeface="Arial"/>
                <a:cs typeface="Arial"/>
                <a:sym typeface="Arial"/>
              </a:rPr>
              <a:t> 1566-2525</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Lifeline Korea:</a:t>
            </a:r>
            <a:r>
              <a:rPr lang="en-US" b="0" i="0">
                <a:solidFill>
                  <a:srgbClr val="202122"/>
                </a:solidFill>
                <a:latin typeface="Arial"/>
                <a:ea typeface="Arial"/>
                <a:cs typeface="Arial"/>
                <a:sym typeface="Arial"/>
              </a:rPr>
              <a:t> 1588-9191</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Mental Health Center Crisis Counseling 24hrs:</a:t>
            </a:r>
            <a:r>
              <a:rPr lang="en-US" b="0" i="0">
                <a:solidFill>
                  <a:srgbClr val="202122"/>
                </a:solidFill>
                <a:latin typeface="Arial"/>
                <a:ea typeface="Arial"/>
                <a:cs typeface="Arial"/>
                <a:sym typeface="Arial"/>
              </a:rPr>
              <a:t> 1577-0199</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Ministry of Health &amp; Welfare Call Center 24hrs:</a:t>
            </a:r>
            <a:r>
              <a:rPr lang="en-US" b="0" i="0">
                <a:solidFill>
                  <a:srgbClr val="202122"/>
                </a:solidFill>
                <a:latin typeface="Arial"/>
                <a:ea typeface="Arial"/>
                <a:cs typeface="Arial"/>
                <a:sym typeface="Arial"/>
              </a:rPr>
              <a:t> 129</a:t>
            </a:r>
            <a:endParaRPr/>
          </a:p>
          <a:p>
            <a:pPr marL="228600" lvl="0" indent="-228600" algn="l" rtl="0">
              <a:lnSpc>
                <a:spcPct val="90000"/>
              </a:lnSpc>
              <a:spcBef>
                <a:spcPts val="1000"/>
              </a:spcBef>
              <a:spcAft>
                <a:spcPts val="0"/>
              </a:spcAft>
              <a:buClr>
                <a:srgbClr val="202122"/>
              </a:buClr>
              <a:buSzPts val="2800"/>
              <a:buChar char="•"/>
            </a:pPr>
            <a:r>
              <a:rPr lang="en-US" b="1" i="0">
                <a:solidFill>
                  <a:srgbClr val="202122"/>
                </a:solidFill>
                <a:latin typeface="Arial"/>
                <a:ea typeface="Arial"/>
                <a:cs typeface="Arial"/>
                <a:sym typeface="Arial"/>
              </a:rPr>
              <a:t>United States</a:t>
            </a:r>
            <a:r>
              <a:rPr lang="en-US" b="1">
                <a:solidFill>
                  <a:srgbClr val="202122"/>
                </a:solidFill>
                <a:latin typeface="Arial"/>
                <a:ea typeface="Arial"/>
                <a:cs typeface="Arial"/>
                <a:sym typeface="Arial"/>
              </a:rPr>
              <a:t> Hotlines</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National Suicide Prevention Lifeline</a:t>
            </a:r>
            <a:r>
              <a:rPr lang="en-US" b="0" i="0">
                <a:solidFill>
                  <a:srgbClr val="202122"/>
                </a:solidFill>
                <a:latin typeface="Arial"/>
                <a:ea typeface="Arial"/>
                <a:cs typeface="Arial"/>
                <a:sym typeface="Arial"/>
              </a:rPr>
              <a:t>: </a:t>
            </a:r>
            <a:r>
              <a:rPr lang="en-US" i="0">
                <a:solidFill>
                  <a:srgbClr val="202122"/>
                </a:solidFill>
                <a:latin typeface="Arial"/>
                <a:ea typeface="Arial"/>
                <a:cs typeface="Arial"/>
                <a:sym typeface="Arial"/>
              </a:rPr>
              <a:t>1-800-273-8255</a:t>
            </a:r>
            <a:endParaRPr/>
          </a:p>
          <a:p>
            <a:pPr marL="1143000" lvl="2" indent="-228600" algn="l" rtl="0">
              <a:lnSpc>
                <a:spcPct val="90000"/>
              </a:lnSpc>
              <a:spcBef>
                <a:spcPts val="500"/>
              </a:spcBef>
              <a:spcAft>
                <a:spcPts val="0"/>
              </a:spcAft>
              <a:buClr>
                <a:srgbClr val="202122"/>
              </a:buClr>
              <a:buSzPts val="2000"/>
              <a:buChar char="•"/>
            </a:pPr>
            <a:r>
              <a:rPr lang="en-US" b="0" i="0">
                <a:solidFill>
                  <a:srgbClr val="202122"/>
                </a:solidFill>
                <a:latin typeface="Arial"/>
                <a:ea typeface="Arial"/>
                <a:cs typeface="Arial"/>
                <a:sym typeface="Arial"/>
              </a:rPr>
              <a:t>July 2022: 988</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Nacional de Prevención del Suicidio</a:t>
            </a:r>
            <a:r>
              <a:rPr lang="en-US" b="0" i="0">
                <a:solidFill>
                  <a:srgbClr val="202122"/>
                </a:solidFill>
                <a:latin typeface="Arial"/>
                <a:ea typeface="Arial"/>
                <a:cs typeface="Arial"/>
                <a:sym typeface="Arial"/>
              </a:rPr>
              <a:t>: </a:t>
            </a:r>
            <a:r>
              <a:rPr lang="en-US" i="0">
                <a:solidFill>
                  <a:srgbClr val="202122"/>
                </a:solidFill>
                <a:latin typeface="Arial"/>
                <a:ea typeface="Arial"/>
                <a:cs typeface="Arial"/>
                <a:sym typeface="Arial"/>
              </a:rPr>
              <a:t>1-888-628-9454</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The Crisis Text Line</a:t>
            </a:r>
            <a:r>
              <a:rPr lang="en-US" b="0" i="0">
                <a:solidFill>
                  <a:srgbClr val="202122"/>
                </a:solidFill>
                <a:latin typeface="Arial"/>
                <a:ea typeface="Arial"/>
                <a:cs typeface="Arial"/>
                <a:sym typeface="Arial"/>
              </a:rPr>
              <a:t>: </a:t>
            </a:r>
            <a:r>
              <a:rPr lang="en-US" i="0">
                <a:solidFill>
                  <a:srgbClr val="202122"/>
                </a:solidFill>
                <a:latin typeface="Arial"/>
                <a:ea typeface="Arial"/>
                <a:cs typeface="Arial"/>
                <a:sym typeface="Arial"/>
              </a:rPr>
              <a:t>text HOME to 741-741</a:t>
            </a:r>
            <a:endParaRPr/>
          </a:p>
          <a:p>
            <a:pPr marL="685800" lvl="1" indent="-228600" algn="l" rtl="0">
              <a:lnSpc>
                <a:spcPct val="90000"/>
              </a:lnSpc>
              <a:spcBef>
                <a:spcPts val="500"/>
              </a:spcBef>
              <a:spcAft>
                <a:spcPts val="0"/>
              </a:spcAft>
              <a:buClr>
                <a:srgbClr val="202122"/>
              </a:buClr>
              <a:buSzPts val="2400"/>
              <a:buChar char="•"/>
            </a:pPr>
            <a:r>
              <a:rPr lang="en-US" b="1" i="0">
                <a:solidFill>
                  <a:srgbClr val="202122"/>
                </a:solidFill>
                <a:latin typeface="Arial"/>
                <a:ea typeface="Arial"/>
                <a:cs typeface="Arial"/>
                <a:sym typeface="Arial"/>
              </a:rPr>
              <a:t>The TrevorLifeline</a:t>
            </a:r>
            <a:r>
              <a:rPr lang="en-US" b="1">
                <a:solidFill>
                  <a:srgbClr val="202122"/>
                </a:solidFill>
                <a:latin typeface="Arial"/>
                <a:ea typeface="Arial"/>
                <a:cs typeface="Arial"/>
                <a:sym typeface="Arial"/>
              </a:rPr>
              <a:t>: </a:t>
            </a:r>
            <a:r>
              <a:rPr lang="en-US" i="0">
                <a:solidFill>
                  <a:srgbClr val="202122"/>
                </a:solidFill>
                <a:latin typeface="Arial"/>
                <a:ea typeface="Arial"/>
                <a:cs typeface="Arial"/>
                <a:sym typeface="Arial"/>
              </a:rPr>
              <a:t>1-866-488-7386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a:t>
            </a:r>
            <a:endParaRPr/>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is emotional support?</a:t>
            </a:r>
            <a:endParaRPr/>
          </a:p>
          <a:p>
            <a:pPr marL="228600" lvl="0" indent="-228600" algn="l" rtl="0">
              <a:lnSpc>
                <a:spcPct val="90000"/>
              </a:lnSpc>
              <a:spcBef>
                <a:spcPts val="1000"/>
              </a:spcBef>
              <a:spcAft>
                <a:spcPts val="0"/>
              </a:spcAft>
              <a:buClr>
                <a:schemeClr val="dk1"/>
              </a:buClr>
              <a:buSzPts val="2800"/>
              <a:buChar char="•"/>
            </a:pPr>
            <a:r>
              <a:rPr lang="en-US"/>
              <a:t>What are suicide texts?</a:t>
            </a:r>
            <a:endParaRPr/>
          </a:p>
          <a:p>
            <a:pPr marL="228600" lvl="0" indent="-228600" algn="l" rtl="0">
              <a:lnSpc>
                <a:spcPct val="90000"/>
              </a:lnSpc>
              <a:spcBef>
                <a:spcPts val="1000"/>
              </a:spcBef>
              <a:spcAft>
                <a:spcPts val="0"/>
              </a:spcAft>
              <a:buClr>
                <a:schemeClr val="dk1"/>
              </a:buClr>
              <a:buSzPts val="2800"/>
              <a:buChar char="•"/>
            </a:pPr>
            <a:r>
              <a:rPr lang="en-US"/>
              <a:t>What is r/SuicideWatch?</a:t>
            </a:r>
            <a:endParaRPr/>
          </a:p>
          <a:p>
            <a:pPr marL="228600" lvl="0" indent="-228600" algn="l" rtl="0">
              <a:lnSpc>
                <a:spcPct val="90000"/>
              </a:lnSpc>
              <a:spcBef>
                <a:spcPts val="1000"/>
              </a:spcBef>
              <a:spcAft>
                <a:spcPts val="0"/>
              </a:spcAft>
              <a:buClr>
                <a:schemeClr val="dk1"/>
              </a:buClr>
              <a:buSzPts val="2800"/>
              <a:buChar char="•"/>
            </a:pPr>
            <a:r>
              <a:rPr lang="en-US"/>
              <a:t>Where does emotional support appear in r/SuicideWatch?</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Emotional Support</a:t>
            </a:r>
            <a:endParaRPr/>
          </a:p>
        </p:txBody>
      </p:sp>
      <p:pic>
        <p:nvPicPr>
          <p:cNvPr id="111" name="Google Shape;111;p4"/>
          <p:cNvPicPr preferRelativeResize="0">
            <a:picLocks noGrp="1"/>
          </p:cNvPicPr>
          <p:nvPr>
            <p:ph type="body" idx="1"/>
          </p:nvPr>
        </p:nvPicPr>
        <p:blipFill rotWithShape="1">
          <a:blip r:embed="rId3">
            <a:alphaModFix/>
          </a:blip>
          <a:srcRect t="5816" b="10681"/>
          <a:stretch/>
        </p:blipFill>
        <p:spPr>
          <a:xfrm>
            <a:off x="2444338" y="1814932"/>
            <a:ext cx="7303324" cy="43784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Suicide Texts</a:t>
            </a:r>
            <a:endParaRPr/>
          </a:p>
        </p:txBody>
      </p:sp>
      <p:pic>
        <p:nvPicPr>
          <p:cNvPr id="118" name="Google Shape;118;p5"/>
          <p:cNvPicPr preferRelativeResize="0">
            <a:picLocks noGrp="1"/>
          </p:cNvPicPr>
          <p:nvPr>
            <p:ph type="body" idx="1"/>
          </p:nvPr>
        </p:nvPicPr>
        <p:blipFill rotWithShape="1">
          <a:blip r:embed="rId3">
            <a:alphaModFix/>
          </a:blip>
          <a:srcRect/>
          <a:stretch/>
        </p:blipFill>
        <p:spPr>
          <a:xfrm>
            <a:off x="2571577" y="1690688"/>
            <a:ext cx="7048846" cy="4675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r/SuicideWatch</a:t>
            </a:r>
            <a:endParaRPr/>
          </a:p>
        </p:txBody>
      </p:sp>
      <p:pic>
        <p:nvPicPr>
          <p:cNvPr id="125" name="Google Shape;125;p6"/>
          <p:cNvPicPr preferRelativeResize="0">
            <a:picLocks noGrp="1"/>
          </p:cNvPicPr>
          <p:nvPr>
            <p:ph type="body" idx="1"/>
          </p:nvPr>
        </p:nvPicPr>
        <p:blipFill rotWithShape="1">
          <a:blip r:embed="rId3">
            <a:alphaModFix/>
          </a:blip>
          <a:srcRect l="4266" t="9822" r="4601" b="16520"/>
          <a:stretch/>
        </p:blipFill>
        <p:spPr>
          <a:xfrm>
            <a:off x="1661009" y="1593131"/>
            <a:ext cx="8869982" cy="47793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Emotional Support on r/SuicideWatch</a:t>
            </a:r>
            <a:endParaRPr/>
          </a:p>
        </p:txBody>
      </p:sp>
      <p:sp>
        <p:nvSpPr>
          <p:cNvPr id="132" name="Google Shape;13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mj-lt"/>
              <a:buAutoNum type="arabicPeriod"/>
            </a:pPr>
            <a:r>
              <a:rPr lang="en-US" dirty="0"/>
              <a:t>Do posts or comments have more emotional support?</a:t>
            </a:r>
          </a:p>
          <a:p>
            <a:pPr marL="514350" lvl="0" indent="-514350" algn="l" rtl="0">
              <a:lnSpc>
                <a:spcPct val="90000"/>
              </a:lnSpc>
              <a:spcBef>
                <a:spcPts val="0"/>
              </a:spcBef>
              <a:spcAft>
                <a:spcPts val="0"/>
              </a:spcAft>
              <a:buClr>
                <a:schemeClr val="dk1"/>
              </a:buClr>
              <a:buSzPts val="2800"/>
              <a:buFont typeface="+mj-lt"/>
              <a:buAutoNum type="arabicPeriod"/>
            </a:pPr>
            <a:endParaRPr lang="en-US" dirty="0"/>
          </a:p>
          <a:p>
            <a:pPr marL="514350" lvl="0" indent="-514350" algn="l" rtl="0">
              <a:lnSpc>
                <a:spcPct val="90000"/>
              </a:lnSpc>
              <a:spcBef>
                <a:spcPts val="0"/>
              </a:spcBef>
              <a:spcAft>
                <a:spcPts val="0"/>
              </a:spcAft>
              <a:buClr>
                <a:schemeClr val="dk1"/>
              </a:buClr>
              <a:buSzPts val="2800"/>
              <a:buFont typeface="+mj-lt"/>
              <a:buAutoNum type="arabicPeriod"/>
            </a:pPr>
            <a:r>
              <a:rPr lang="en-US" dirty="0"/>
              <a:t>Will texts with ideation or without ideation have more emotional support?</a:t>
            </a:r>
          </a:p>
          <a:p>
            <a:pPr marL="514350" lvl="0" indent="-514350" algn="l" rtl="0">
              <a:lnSpc>
                <a:spcPct val="90000"/>
              </a:lnSpc>
              <a:spcBef>
                <a:spcPts val="0"/>
              </a:spcBef>
              <a:spcAft>
                <a:spcPts val="0"/>
              </a:spcAft>
              <a:buClr>
                <a:schemeClr val="dk1"/>
              </a:buClr>
              <a:buSzPts val="2800"/>
              <a:buFont typeface="+mj-lt"/>
              <a:buAutoNum type="arabicPeriod"/>
            </a:pPr>
            <a:endParaRPr lang="en-US" dirty="0"/>
          </a:p>
          <a:p>
            <a:pPr marL="514350" lvl="0" indent="-514350" algn="l" rtl="0">
              <a:lnSpc>
                <a:spcPct val="90000"/>
              </a:lnSpc>
              <a:spcBef>
                <a:spcPts val="0"/>
              </a:spcBef>
              <a:spcAft>
                <a:spcPts val="0"/>
              </a:spcAft>
              <a:buClr>
                <a:schemeClr val="dk1"/>
              </a:buClr>
              <a:buSzPts val="2800"/>
              <a:buFont typeface="+mj-lt"/>
              <a:buAutoNum type="arabicPeriod"/>
            </a:pPr>
            <a:r>
              <a:rPr lang="en-US" dirty="0"/>
              <a:t>Does the amount of emotional support in a comment differ depending on the ideation of the post?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Independent Variables</a:t>
            </a:r>
            <a:endParaRPr/>
          </a:p>
        </p:txBody>
      </p:sp>
      <p:sp>
        <p:nvSpPr>
          <p:cNvPr id="139" name="Google Shape;139;p8"/>
          <p:cNvSpPr txBox="1">
            <a:spLocks noGrp="1"/>
          </p:cNvSpPr>
          <p:nvPr>
            <p:ph type="body" idx="1"/>
          </p:nvPr>
        </p:nvSpPr>
        <p:spPr>
          <a:xfrm>
            <a:off x="838200" y="1825625"/>
            <a:ext cx="5257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Analysis 1</a:t>
            </a:r>
            <a:endParaRPr/>
          </a:p>
          <a:p>
            <a:pPr marL="685800" lvl="1" indent="-228600" algn="l" rtl="0">
              <a:lnSpc>
                <a:spcPct val="90000"/>
              </a:lnSpc>
              <a:spcBef>
                <a:spcPts val="500"/>
              </a:spcBef>
              <a:spcAft>
                <a:spcPts val="0"/>
              </a:spcAft>
              <a:buClr>
                <a:schemeClr val="dk1"/>
              </a:buClr>
              <a:buSzPts val="2400"/>
              <a:buChar char="•"/>
            </a:pPr>
            <a:r>
              <a:rPr lang="en-US"/>
              <a:t>Text Type</a:t>
            </a:r>
            <a:endParaRPr/>
          </a:p>
          <a:p>
            <a:pPr marL="1143000" lvl="2" indent="-228600" algn="l" rtl="0">
              <a:lnSpc>
                <a:spcPct val="90000"/>
              </a:lnSpc>
              <a:spcBef>
                <a:spcPts val="500"/>
              </a:spcBef>
              <a:spcAft>
                <a:spcPts val="0"/>
              </a:spcAft>
              <a:buClr>
                <a:schemeClr val="dk1"/>
              </a:buClr>
              <a:buSzPts val="2000"/>
              <a:buChar char="•"/>
            </a:pPr>
            <a:r>
              <a:rPr lang="en-US"/>
              <a:t>Post</a:t>
            </a:r>
            <a:endParaRPr/>
          </a:p>
          <a:p>
            <a:pPr marL="1143000" lvl="2" indent="-228600" algn="l" rtl="0">
              <a:lnSpc>
                <a:spcPct val="90000"/>
              </a:lnSpc>
              <a:spcBef>
                <a:spcPts val="500"/>
              </a:spcBef>
              <a:spcAft>
                <a:spcPts val="0"/>
              </a:spcAft>
              <a:buClr>
                <a:schemeClr val="dk1"/>
              </a:buClr>
              <a:buSzPts val="2000"/>
              <a:buChar char="•"/>
            </a:pPr>
            <a:r>
              <a:rPr lang="en-US"/>
              <a:t>Comment</a:t>
            </a:r>
            <a:endParaRPr/>
          </a:p>
          <a:p>
            <a:pPr marL="685800" lvl="1" indent="-228600" algn="l" rtl="0">
              <a:lnSpc>
                <a:spcPct val="90000"/>
              </a:lnSpc>
              <a:spcBef>
                <a:spcPts val="500"/>
              </a:spcBef>
              <a:spcAft>
                <a:spcPts val="0"/>
              </a:spcAft>
              <a:buClr>
                <a:schemeClr val="dk1"/>
              </a:buClr>
              <a:buSzPts val="2400"/>
              <a:buChar char="•"/>
            </a:pPr>
            <a:r>
              <a:rPr lang="en-US"/>
              <a:t>Ideation</a:t>
            </a:r>
            <a:endParaRPr/>
          </a:p>
          <a:p>
            <a:pPr marL="1143000" lvl="2" indent="-228600" algn="l" rtl="0">
              <a:lnSpc>
                <a:spcPct val="90000"/>
              </a:lnSpc>
              <a:spcBef>
                <a:spcPts val="500"/>
              </a:spcBef>
              <a:spcAft>
                <a:spcPts val="0"/>
              </a:spcAft>
              <a:buClr>
                <a:schemeClr val="dk1"/>
              </a:buClr>
              <a:buSzPts val="2000"/>
              <a:buChar char="•"/>
            </a:pPr>
            <a:r>
              <a:rPr lang="en-US"/>
              <a:t>Yes</a:t>
            </a:r>
            <a:endParaRPr/>
          </a:p>
          <a:p>
            <a:pPr marL="1143000" lvl="2" indent="-228600" algn="l" rtl="0">
              <a:lnSpc>
                <a:spcPct val="90000"/>
              </a:lnSpc>
              <a:spcBef>
                <a:spcPts val="500"/>
              </a:spcBef>
              <a:spcAft>
                <a:spcPts val="0"/>
              </a:spcAft>
              <a:buClr>
                <a:schemeClr val="dk1"/>
              </a:buClr>
              <a:buSzPts val="2000"/>
              <a:buChar char="•"/>
            </a:pPr>
            <a:r>
              <a:rPr lang="en-US"/>
              <a:t>No</a:t>
            </a:r>
            <a:endParaRPr/>
          </a:p>
        </p:txBody>
      </p:sp>
      <p:sp>
        <p:nvSpPr>
          <p:cNvPr id="140" name="Google Shape;140;p8"/>
          <p:cNvSpPr txBox="1"/>
          <p:nvPr/>
        </p:nvSpPr>
        <p:spPr>
          <a:xfrm>
            <a:off x="6096000" y="1825625"/>
            <a:ext cx="5257800" cy="435133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Analysis 2</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Post Ideation</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Yes</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No</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Comment Ideation</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Yes</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LIWC</a:t>
            </a:r>
            <a:endParaRPr/>
          </a:p>
        </p:txBody>
      </p:sp>
      <p:pic>
        <p:nvPicPr>
          <p:cNvPr id="147" name="Google Shape;147;p9"/>
          <p:cNvPicPr preferRelativeResize="0">
            <a:picLocks noGrp="1"/>
          </p:cNvPicPr>
          <p:nvPr>
            <p:ph type="body" idx="1"/>
          </p:nvPr>
        </p:nvPicPr>
        <p:blipFill rotWithShape="1">
          <a:blip r:embed="rId3">
            <a:alphaModFix/>
          </a:blip>
          <a:srcRect b="3737"/>
          <a:stretch/>
        </p:blipFill>
        <p:spPr>
          <a:xfrm>
            <a:off x="2662814" y="553825"/>
            <a:ext cx="8960486" cy="57503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1600</Words>
  <Application>Microsoft Macintosh PowerPoint</Application>
  <PresentationFormat>Widescreen</PresentationFormat>
  <Paragraphs>162</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Emotional Support in an Online Suicide Support Community</vt:lpstr>
      <vt:lpstr>Disclaimer</vt:lpstr>
      <vt:lpstr>Outline</vt:lpstr>
      <vt:lpstr>Emotional Support</vt:lpstr>
      <vt:lpstr>Suicide Texts</vt:lpstr>
      <vt:lpstr>r/SuicideWatch</vt:lpstr>
      <vt:lpstr>Emotional Support on r/SuicideWatch</vt:lpstr>
      <vt:lpstr>Independent Variables</vt:lpstr>
      <vt:lpstr>LIWC</vt:lpstr>
      <vt:lpstr>LIWC</vt:lpstr>
      <vt:lpstr>LIWC</vt:lpstr>
      <vt:lpstr>LIWC Word Categories for Emotional Support</vt:lpstr>
      <vt:lpstr>Text Type and Ideation</vt:lpstr>
      <vt:lpstr>Text Type and Ideation</vt:lpstr>
      <vt:lpstr>Post Ideation and Comment Ideation</vt:lpstr>
      <vt:lpstr>Post Ideation and Comment Ideation</vt:lpstr>
      <vt:lpstr>Conclusion</vt:lpstr>
      <vt:lpstr>What questions do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Support in an Online Suicide Support Community</dc:title>
  <dc:creator>Lynna Neri</dc:creator>
  <cp:lastModifiedBy>Lynna Neri</cp:lastModifiedBy>
  <cp:revision>2</cp:revision>
  <dcterms:created xsi:type="dcterms:W3CDTF">2021-11-13T19:19:26Z</dcterms:created>
  <dcterms:modified xsi:type="dcterms:W3CDTF">2023-03-14T20:01:34Z</dcterms:modified>
</cp:coreProperties>
</file>