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Gad, Yohanan S" initials="BYS" lastIdx="1" clrIdx="0">
    <p:extLst>
      <p:ext uri="{19B8F6BF-5375-455C-9EA6-DF929625EA0E}">
        <p15:presenceInfo xmlns:p15="http://schemas.microsoft.com/office/powerpoint/2012/main" userId="S-1-5-21-2147685005-3481175987-295382041-1940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2525"/>
    <a:srgbClr val="FFCDCD"/>
    <a:srgbClr val="D9E2F3"/>
    <a:srgbClr val="E2E9F6"/>
    <a:srgbClr val="87A4D9"/>
    <a:srgbClr val="96B0DE"/>
    <a:srgbClr val="AABFE4"/>
    <a:srgbClr val="507BC8"/>
    <a:srgbClr val="648ACE"/>
    <a:srgbClr val="3B69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90" d="100"/>
          <a:sy n="90" d="100"/>
        </p:scale>
        <p:origin x="208"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6T22:18:22.790"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CEA7-EDED-4385-B348-0AE2871385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CBA8B-93DD-4C32-9AD0-95E24B7AF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8E63B1-BAD9-432C-BA27-723773A0AF43}"/>
              </a:ext>
            </a:extLst>
          </p:cNvPr>
          <p:cNvSpPr>
            <a:spLocks noGrp="1"/>
          </p:cNvSpPr>
          <p:nvPr>
            <p:ph type="dt" sz="half" idx="10"/>
          </p:nvPr>
        </p:nvSpPr>
        <p:spPr/>
        <p:txBody>
          <a:bodyPr/>
          <a:lstStyle/>
          <a:p>
            <a:fld id="{5088DD7A-9492-47C6-B784-A4F4CDC35AF3}" type="datetimeFigureOut">
              <a:rPr lang="en-US" smtClean="0"/>
              <a:t>9/17/19</a:t>
            </a:fld>
            <a:endParaRPr lang="en-US"/>
          </a:p>
        </p:txBody>
      </p:sp>
      <p:sp>
        <p:nvSpPr>
          <p:cNvPr id="5" name="Footer Placeholder 4">
            <a:extLst>
              <a:ext uri="{FF2B5EF4-FFF2-40B4-BE49-F238E27FC236}">
                <a16:creationId xmlns:a16="http://schemas.microsoft.com/office/drawing/2014/main" id="{39440CD1-1371-41BE-9D38-C71B57416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3A100-2ABA-496B-ACA3-1CADD6213E20}"/>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257785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E914-9ACE-4182-8214-F05B2A61D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790B1E-C315-4603-AA73-9456B6417E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06477-7B7B-4C23-8614-E0224A3931AB}"/>
              </a:ext>
            </a:extLst>
          </p:cNvPr>
          <p:cNvSpPr>
            <a:spLocks noGrp="1"/>
          </p:cNvSpPr>
          <p:nvPr>
            <p:ph type="dt" sz="half" idx="10"/>
          </p:nvPr>
        </p:nvSpPr>
        <p:spPr/>
        <p:txBody>
          <a:bodyPr/>
          <a:lstStyle/>
          <a:p>
            <a:fld id="{5088DD7A-9492-47C6-B784-A4F4CDC35AF3}" type="datetimeFigureOut">
              <a:rPr lang="en-US" smtClean="0"/>
              <a:t>9/17/19</a:t>
            </a:fld>
            <a:endParaRPr lang="en-US"/>
          </a:p>
        </p:txBody>
      </p:sp>
      <p:sp>
        <p:nvSpPr>
          <p:cNvPr id="5" name="Footer Placeholder 4">
            <a:extLst>
              <a:ext uri="{FF2B5EF4-FFF2-40B4-BE49-F238E27FC236}">
                <a16:creationId xmlns:a16="http://schemas.microsoft.com/office/drawing/2014/main" id="{8C477A59-51D2-4539-A0CA-E913C4CE2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2A507-CE09-477E-833B-8DB8BA8A98B6}"/>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334328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80488-BE24-4707-87C9-3EF6E1860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1BBBD7-869E-4E8A-9337-3FDB0226B79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CA80B-2068-4B84-96FE-20D98BC2D4F1}"/>
              </a:ext>
            </a:extLst>
          </p:cNvPr>
          <p:cNvSpPr>
            <a:spLocks noGrp="1"/>
          </p:cNvSpPr>
          <p:nvPr>
            <p:ph type="dt" sz="half" idx="10"/>
          </p:nvPr>
        </p:nvSpPr>
        <p:spPr/>
        <p:txBody>
          <a:bodyPr/>
          <a:lstStyle/>
          <a:p>
            <a:fld id="{5088DD7A-9492-47C6-B784-A4F4CDC35AF3}" type="datetimeFigureOut">
              <a:rPr lang="en-US" smtClean="0"/>
              <a:t>9/17/19</a:t>
            </a:fld>
            <a:endParaRPr lang="en-US"/>
          </a:p>
        </p:txBody>
      </p:sp>
      <p:sp>
        <p:nvSpPr>
          <p:cNvPr id="5" name="Footer Placeholder 4">
            <a:extLst>
              <a:ext uri="{FF2B5EF4-FFF2-40B4-BE49-F238E27FC236}">
                <a16:creationId xmlns:a16="http://schemas.microsoft.com/office/drawing/2014/main" id="{D02A8374-ACAE-42BE-A1F6-A9864A374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49BB1-4BAD-4B6C-9812-4B90ED7FB17B}"/>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1716146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B3DF-547C-4234-8171-548E1F168D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167A38-4E32-415C-9A4E-1D69554BB0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462E6-C2B3-4828-8537-A2E75C428976}"/>
              </a:ext>
            </a:extLst>
          </p:cNvPr>
          <p:cNvSpPr>
            <a:spLocks noGrp="1"/>
          </p:cNvSpPr>
          <p:nvPr>
            <p:ph type="dt" sz="half" idx="10"/>
          </p:nvPr>
        </p:nvSpPr>
        <p:spPr/>
        <p:txBody>
          <a:bodyPr/>
          <a:lstStyle/>
          <a:p>
            <a:fld id="{5088DD7A-9492-47C6-B784-A4F4CDC35AF3}" type="datetimeFigureOut">
              <a:rPr lang="en-US" smtClean="0"/>
              <a:t>9/17/19</a:t>
            </a:fld>
            <a:endParaRPr lang="en-US"/>
          </a:p>
        </p:txBody>
      </p:sp>
      <p:sp>
        <p:nvSpPr>
          <p:cNvPr id="5" name="Footer Placeholder 4">
            <a:extLst>
              <a:ext uri="{FF2B5EF4-FFF2-40B4-BE49-F238E27FC236}">
                <a16:creationId xmlns:a16="http://schemas.microsoft.com/office/drawing/2014/main" id="{99DEF1F3-3E72-4349-9CDD-787B58DCF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84A6B-2A11-4F42-91C8-86E7FFB5AC10}"/>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402725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A970-5E38-4E4A-BA1A-29BBFB291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608034-12DA-4BBD-9EC4-D5AF1FF0E3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EE0C2B-3A10-4548-91D8-6A3FAA6C5DB7}"/>
              </a:ext>
            </a:extLst>
          </p:cNvPr>
          <p:cNvSpPr>
            <a:spLocks noGrp="1"/>
          </p:cNvSpPr>
          <p:nvPr>
            <p:ph type="dt" sz="half" idx="10"/>
          </p:nvPr>
        </p:nvSpPr>
        <p:spPr/>
        <p:txBody>
          <a:bodyPr/>
          <a:lstStyle/>
          <a:p>
            <a:fld id="{5088DD7A-9492-47C6-B784-A4F4CDC35AF3}" type="datetimeFigureOut">
              <a:rPr lang="en-US" smtClean="0"/>
              <a:t>9/17/19</a:t>
            </a:fld>
            <a:endParaRPr lang="en-US"/>
          </a:p>
        </p:txBody>
      </p:sp>
      <p:sp>
        <p:nvSpPr>
          <p:cNvPr id="5" name="Footer Placeholder 4">
            <a:extLst>
              <a:ext uri="{FF2B5EF4-FFF2-40B4-BE49-F238E27FC236}">
                <a16:creationId xmlns:a16="http://schemas.microsoft.com/office/drawing/2014/main" id="{74EF2828-F9BC-4CDE-B044-81B972230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F311F-71B0-42EA-A2F6-D778202DC0B6}"/>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99922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3F62-1A1F-469F-BA33-284DC6D870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9B0861-964F-48BF-865B-63F289E83D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E59A6E-36BD-4681-9628-E3402504B4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B83E1A-4071-4B3C-AD38-52E40F273F2B}"/>
              </a:ext>
            </a:extLst>
          </p:cNvPr>
          <p:cNvSpPr>
            <a:spLocks noGrp="1"/>
          </p:cNvSpPr>
          <p:nvPr>
            <p:ph type="dt" sz="half" idx="10"/>
          </p:nvPr>
        </p:nvSpPr>
        <p:spPr/>
        <p:txBody>
          <a:bodyPr/>
          <a:lstStyle/>
          <a:p>
            <a:fld id="{5088DD7A-9492-47C6-B784-A4F4CDC35AF3}" type="datetimeFigureOut">
              <a:rPr lang="en-US" smtClean="0"/>
              <a:t>9/17/19</a:t>
            </a:fld>
            <a:endParaRPr lang="en-US"/>
          </a:p>
        </p:txBody>
      </p:sp>
      <p:sp>
        <p:nvSpPr>
          <p:cNvPr id="6" name="Footer Placeholder 5">
            <a:extLst>
              <a:ext uri="{FF2B5EF4-FFF2-40B4-BE49-F238E27FC236}">
                <a16:creationId xmlns:a16="http://schemas.microsoft.com/office/drawing/2014/main" id="{564830C6-1A62-45EE-A6AD-1B3D90449B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DD8454-353F-4C6F-9CFF-4D5B6B379C1F}"/>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3016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A3D99-F3CE-4EC5-90CD-0DF879C537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22050F-D485-4BBE-975D-FA11BBE18D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97F730-4426-4753-AF76-E07348B097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7200C7-D22D-4DC0-ADE1-7526732D9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76619A-DF99-4269-B1FB-ED0F171B39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D7A450-03AA-4B34-B395-9451A15D4E3B}"/>
              </a:ext>
            </a:extLst>
          </p:cNvPr>
          <p:cNvSpPr>
            <a:spLocks noGrp="1"/>
          </p:cNvSpPr>
          <p:nvPr>
            <p:ph type="dt" sz="half" idx="10"/>
          </p:nvPr>
        </p:nvSpPr>
        <p:spPr/>
        <p:txBody>
          <a:bodyPr/>
          <a:lstStyle/>
          <a:p>
            <a:fld id="{5088DD7A-9492-47C6-B784-A4F4CDC35AF3}" type="datetimeFigureOut">
              <a:rPr lang="en-US" smtClean="0"/>
              <a:t>9/17/19</a:t>
            </a:fld>
            <a:endParaRPr lang="en-US"/>
          </a:p>
        </p:txBody>
      </p:sp>
      <p:sp>
        <p:nvSpPr>
          <p:cNvPr id="8" name="Footer Placeholder 7">
            <a:extLst>
              <a:ext uri="{FF2B5EF4-FFF2-40B4-BE49-F238E27FC236}">
                <a16:creationId xmlns:a16="http://schemas.microsoft.com/office/drawing/2014/main" id="{736B2DB9-60CC-4F73-B363-8768DAE5DD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CB856-2E6D-4E77-AEE1-A1330A7952FE}"/>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202552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9156-2CB7-41E3-9C82-B88B1DA77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21E400-6028-4223-8097-9C47BE3D417B}"/>
              </a:ext>
            </a:extLst>
          </p:cNvPr>
          <p:cNvSpPr>
            <a:spLocks noGrp="1"/>
          </p:cNvSpPr>
          <p:nvPr>
            <p:ph type="dt" sz="half" idx="10"/>
          </p:nvPr>
        </p:nvSpPr>
        <p:spPr/>
        <p:txBody>
          <a:bodyPr/>
          <a:lstStyle/>
          <a:p>
            <a:fld id="{5088DD7A-9492-47C6-B784-A4F4CDC35AF3}" type="datetimeFigureOut">
              <a:rPr lang="en-US" smtClean="0"/>
              <a:t>9/17/19</a:t>
            </a:fld>
            <a:endParaRPr lang="en-US"/>
          </a:p>
        </p:txBody>
      </p:sp>
      <p:sp>
        <p:nvSpPr>
          <p:cNvPr id="4" name="Footer Placeholder 3">
            <a:extLst>
              <a:ext uri="{FF2B5EF4-FFF2-40B4-BE49-F238E27FC236}">
                <a16:creationId xmlns:a16="http://schemas.microsoft.com/office/drawing/2014/main" id="{A8D1EA48-9E0E-42F8-B97C-6A81175470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0BA3D6-4CBB-492C-BEF1-A69694D3B45C}"/>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262060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4692A4-DBFD-4533-8DBB-E3699542EE24}"/>
              </a:ext>
            </a:extLst>
          </p:cNvPr>
          <p:cNvSpPr>
            <a:spLocks noGrp="1"/>
          </p:cNvSpPr>
          <p:nvPr>
            <p:ph type="dt" sz="half" idx="10"/>
          </p:nvPr>
        </p:nvSpPr>
        <p:spPr/>
        <p:txBody>
          <a:bodyPr/>
          <a:lstStyle/>
          <a:p>
            <a:fld id="{5088DD7A-9492-47C6-B784-A4F4CDC35AF3}" type="datetimeFigureOut">
              <a:rPr lang="en-US" smtClean="0"/>
              <a:t>9/17/19</a:t>
            </a:fld>
            <a:endParaRPr lang="en-US"/>
          </a:p>
        </p:txBody>
      </p:sp>
      <p:sp>
        <p:nvSpPr>
          <p:cNvPr id="3" name="Footer Placeholder 2">
            <a:extLst>
              <a:ext uri="{FF2B5EF4-FFF2-40B4-BE49-F238E27FC236}">
                <a16:creationId xmlns:a16="http://schemas.microsoft.com/office/drawing/2014/main" id="{8B351689-84D2-43E9-A3A5-322DB7AF3E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EE4997-C068-4658-8CB1-81AF4AA55817}"/>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143639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C88C-C908-4305-8126-51C711FC6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FAD541-9E5C-4595-A11E-96AC7744F5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714B63-A95C-41E8-926B-FD9A41882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9F52F2-F47D-4033-9959-970F71304C8B}"/>
              </a:ext>
            </a:extLst>
          </p:cNvPr>
          <p:cNvSpPr>
            <a:spLocks noGrp="1"/>
          </p:cNvSpPr>
          <p:nvPr>
            <p:ph type="dt" sz="half" idx="10"/>
          </p:nvPr>
        </p:nvSpPr>
        <p:spPr/>
        <p:txBody>
          <a:bodyPr/>
          <a:lstStyle/>
          <a:p>
            <a:fld id="{5088DD7A-9492-47C6-B784-A4F4CDC35AF3}" type="datetimeFigureOut">
              <a:rPr lang="en-US" smtClean="0"/>
              <a:t>9/17/19</a:t>
            </a:fld>
            <a:endParaRPr lang="en-US"/>
          </a:p>
        </p:txBody>
      </p:sp>
      <p:sp>
        <p:nvSpPr>
          <p:cNvPr id="6" name="Footer Placeholder 5">
            <a:extLst>
              <a:ext uri="{FF2B5EF4-FFF2-40B4-BE49-F238E27FC236}">
                <a16:creationId xmlns:a16="http://schemas.microsoft.com/office/drawing/2014/main" id="{81452D7F-F96E-4EDF-B10B-1E08B972A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7BCA8-73A0-4770-86A8-DA15524994C5}"/>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281944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0D07-1394-4CEA-B793-63235E284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FC86E4-6BC8-43EF-9FE7-A7B19724A4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1FF931-235A-499D-B86C-D532F9471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FA4E89-D40D-401C-BF64-15FF0217D65E}"/>
              </a:ext>
            </a:extLst>
          </p:cNvPr>
          <p:cNvSpPr>
            <a:spLocks noGrp="1"/>
          </p:cNvSpPr>
          <p:nvPr>
            <p:ph type="dt" sz="half" idx="10"/>
          </p:nvPr>
        </p:nvSpPr>
        <p:spPr/>
        <p:txBody>
          <a:bodyPr/>
          <a:lstStyle/>
          <a:p>
            <a:fld id="{5088DD7A-9492-47C6-B784-A4F4CDC35AF3}" type="datetimeFigureOut">
              <a:rPr lang="en-US" smtClean="0"/>
              <a:t>9/17/19</a:t>
            </a:fld>
            <a:endParaRPr lang="en-US"/>
          </a:p>
        </p:txBody>
      </p:sp>
      <p:sp>
        <p:nvSpPr>
          <p:cNvPr id="6" name="Footer Placeholder 5">
            <a:extLst>
              <a:ext uri="{FF2B5EF4-FFF2-40B4-BE49-F238E27FC236}">
                <a16:creationId xmlns:a16="http://schemas.microsoft.com/office/drawing/2014/main" id="{8385E275-9F44-4E5B-94FA-AF013B90B3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7EA32-17F7-42E7-872F-A2E8E3B8DCB8}"/>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375617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61FCC5-2E2C-4DFD-B49D-962F546A6B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2F1BFA-FC9A-4F84-8258-1BB1E3EAC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57EA4D-1068-42D0-8BAA-5F66C91125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8DD7A-9492-47C6-B784-A4F4CDC35AF3}" type="datetimeFigureOut">
              <a:rPr lang="en-US" smtClean="0"/>
              <a:t>9/17/19</a:t>
            </a:fld>
            <a:endParaRPr lang="en-US"/>
          </a:p>
        </p:txBody>
      </p:sp>
      <p:sp>
        <p:nvSpPr>
          <p:cNvPr id="5" name="Footer Placeholder 4">
            <a:extLst>
              <a:ext uri="{FF2B5EF4-FFF2-40B4-BE49-F238E27FC236}">
                <a16:creationId xmlns:a16="http://schemas.microsoft.com/office/drawing/2014/main" id="{33B8C745-F25D-4CFA-BA82-83FC74CB19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4D00BB-AE9A-4222-945D-4BD6CD9932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72B84-FE59-475D-8363-E69163E6C03C}" type="slidenum">
              <a:rPr lang="en-US" smtClean="0"/>
              <a:t>‹#›</a:t>
            </a:fld>
            <a:endParaRPr lang="en-US"/>
          </a:p>
        </p:txBody>
      </p:sp>
    </p:spTree>
    <p:extLst>
      <p:ext uri="{BB962C8B-B14F-4D97-AF65-F5344CB8AC3E}">
        <p14:creationId xmlns:p14="http://schemas.microsoft.com/office/powerpoint/2010/main" val="44853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5BA5B-00B4-465A-9EC9-34605EA4D384}"/>
              </a:ext>
            </a:extLst>
          </p:cNvPr>
          <p:cNvSpPr>
            <a:spLocks noGrp="1"/>
          </p:cNvSpPr>
          <p:nvPr>
            <p:ph idx="1"/>
          </p:nvPr>
        </p:nvSpPr>
        <p:spPr>
          <a:xfrm>
            <a:off x="838200" y="447675"/>
            <a:ext cx="10515600" cy="5729288"/>
          </a:xfrm>
        </p:spPr>
        <p:txBody>
          <a:bodyPr/>
          <a:lstStyle/>
          <a:p>
            <a:pPr marL="0" indent="0">
              <a:buNone/>
            </a:pPr>
            <a:r>
              <a:rPr lang="en-US" dirty="0"/>
              <a:t>A hypothetical scenario: You are the governor of Indiana, and you have been tasked with reducing poverty across the state. To help do so, you have been given 10 billion dollars to invest in education.</a:t>
            </a:r>
          </a:p>
        </p:txBody>
      </p:sp>
      <p:pic>
        <p:nvPicPr>
          <p:cNvPr id="1026" name="Picture 2" descr="Image result for sad stick figure">
            <a:extLst>
              <a:ext uri="{FF2B5EF4-FFF2-40B4-BE49-F238E27FC236}">
                <a16:creationId xmlns:a16="http://schemas.microsoft.com/office/drawing/2014/main" id="{8B934946-65DE-4BE3-B447-7FCE18822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53" y="2047875"/>
            <a:ext cx="2314522" cy="4362450"/>
          </a:xfrm>
          <a:prstGeom prst="rect">
            <a:avLst/>
          </a:prstGeom>
          <a:noFill/>
          <a:extLst>
            <a:ext uri="{909E8E84-426E-40DD-AFC4-6F175D3DCCD1}">
              <a14:hiddenFill xmlns:a14="http://schemas.microsoft.com/office/drawing/2010/main">
                <a:solidFill>
                  <a:srgbClr val="FFFFFF"/>
                </a:solidFill>
              </a14:hiddenFill>
            </a:ext>
          </a:extLst>
        </p:spPr>
      </p:pic>
      <p:sp>
        <p:nvSpPr>
          <p:cNvPr id="5" name="Speech Bubble: Oval 4">
            <a:extLst>
              <a:ext uri="{FF2B5EF4-FFF2-40B4-BE49-F238E27FC236}">
                <a16:creationId xmlns:a16="http://schemas.microsoft.com/office/drawing/2014/main" id="{05BFB1BC-4B1E-4CEB-9F19-E36275145536}"/>
              </a:ext>
            </a:extLst>
          </p:cNvPr>
          <p:cNvSpPr/>
          <p:nvPr/>
        </p:nvSpPr>
        <p:spPr>
          <a:xfrm>
            <a:off x="5619750" y="2343150"/>
            <a:ext cx="2781299" cy="1381125"/>
          </a:xfrm>
          <a:prstGeom prst="wedgeEllipseCallout">
            <a:avLst>
              <a:gd name="adj1" fmla="val -78525"/>
              <a:gd name="adj2" fmla="val -26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But I want to keep it for myself….</a:t>
            </a:r>
          </a:p>
        </p:txBody>
      </p:sp>
    </p:spTree>
    <p:extLst>
      <p:ext uri="{BB962C8B-B14F-4D97-AF65-F5344CB8AC3E}">
        <p14:creationId xmlns:p14="http://schemas.microsoft.com/office/powerpoint/2010/main" val="2279620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79746-EA5A-476F-8703-3BED0C884F4D}"/>
              </a:ext>
            </a:extLst>
          </p:cNvPr>
          <p:cNvSpPr>
            <a:spLocks noGrp="1"/>
          </p:cNvSpPr>
          <p:nvPr>
            <p:ph idx="1"/>
          </p:nvPr>
        </p:nvSpPr>
        <p:spPr>
          <a:xfrm>
            <a:off x="769620" y="537845"/>
            <a:ext cx="10515600" cy="1862455"/>
          </a:xfrm>
        </p:spPr>
        <p:txBody>
          <a:bodyPr>
            <a:normAutofit fontScale="92500" lnSpcReduction="20000"/>
          </a:bodyPr>
          <a:lstStyle/>
          <a:p>
            <a:pPr marL="0" indent="0">
              <a:buNone/>
            </a:pPr>
            <a:r>
              <a:rPr lang="en-US" dirty="0"/>
              <a:t>To visualize this, you could create a bubble graph where size represented population size, and color represented amount below or above the statewide poverty level. The bubbles could be grouped together by county or by education level. In the former case, it would look something like this. Note that blue represents instances below the state average, while red represents instances above it. </a:t>
            </a:r>
          </a:p>
          <a:p>
            <a:pPr marL="0" indent="0">
              <a:buNone/>
            </a:pPr>
            <a:endParaRPr lang="en-US" dirty="0"/>
          </a:p>
        </p:txBody>
      </p:sp>
      <p:sp>
        <p:nvSpPr>
          <p:cNvPr id="4" name="TextBox 3">
            <a:extLst>
              <a:ext uri="{FF2B5EF4-FFF2-40B4-BE49-F238E27FC236}">
                <a16:creationId xmlns:a16="http://schemas.microsoft.com/office/drawing/2014/main" id="{91C416EE-614B-4441-849B-36F9E7DA5F73}"/>
              </a:ext>
            </a:extLst>
          </p:cNvPr>
          <p:cNvSpPr txBox="1"/>
          <p:nvPr/>
        </p:nvSpPr>
        <p:spPr>
          <a:xfrm>
            <a:off x="1973580" y="2748112"/>
            <a:ext cx="1653540" cy="369332"/>
          </a:xfrm>
          <a:prstGeom prst="rect">
            <a:avLst/>
          </a:prstGeom>
          <a:noFill/>
        </p:spPr>
        <p:txBody>
          <a:bodyPr wrap="square" rtlCol="0">
            <a:spAutoFit/>
          </a:bodyPr>
          <a:lstStyle/>
          <a:p>
            <a:r>
              <a:rPr lang="en-US" dirty="0"/>
              <a:t>Adams County</a:t>
            </a:r>
          </a:p>
        </p:txBody>
      </p:sp>
      <p:sp>
        <p:nvSpPr>
          <p:cNvPr id="5" name="Oval 4">
            <a:extLst>
              <a:ext uri="{FF2B5EF4-FFF2-40B4-BE49-F238E27FC236}">
                <a16:creationId xmlns:a16="http://schemas.microsoft.com/office/drawing/2014/main" id="{55788C6D-4339-44AE-AA84-94E9E8321B0F}"/>
              </a:ext>
            </a:extLst>
          </p:cNvPr>
          <p:cNvSpPr/>
          <p:nvPr/>
        </p:nvSpPr>
        <p:spPr>
          <a:xfrm>
            <a:off x="1394460" y="3474274"/>
            <a:ext cx="1493520" cy="1533406"/>
          </a:xfrm>
          <a:prstGeom prst="ellipse">
            <a:avLst/>
          </a:prstGeom>
          <a:solidFill>
            <a:srgbClr val="E2E9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7C77470E-3F02-4D6A-9C3E-CDE0E434298B}"/>
              </a:ext>
            </a:extLst>
          </p:cNvPr>
          <p:cNvSpPr/>
          <p:nvPr/>
        </p:nvSpPr>
        <p:spPr>
          <a:xfrm>
            <a:off x="3154680" y="3912185"/>
            <a:ext cx="350520" cy="362189"/>
          </a:xfrm>
          <a:prstGeom prst="ellipse">
            <a:avLst/>
          </a:prstGeom>
          <a:solidFill>
            <a:srgbClr val="FFCD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E8549E3-CF79-4313-8D38-E94C6E65D99E}"/>
              </a:ext>
            </a:extLst>
          </p:cNvPr>
          <p:cNvSpPr/>
          <p:nvPr/>
        </p:nvSpPr>
        <p:spPr>
          <a:xfrm>
            <a:off x="3101340" y="4531192"/>
            <a:ext cx="1074420" cy="1112520"/>
          </a:xfrm>
          <a:prstGeom prst="ellipse">
            <a:avLst/>
          </a:prstGeom>
          <a:solidFill>
            <a:srgbClr val="AABF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53C990F-BE7E-49EF-B0F0-455BEDCF41BE}"/>
              </a:ext>
            </a:extLst>
          </p:cNvPr>
          <p:cNvSpPr/>
          <p:nvPr/>
        </p:nvSpPr>
        <p:spPr>
          <a:xfrm>
            <a:off x="2202180" y="5125552"/>
            <a:ext cx="685800" cy="662940"/>
          </a:xfrm>
          <a:prstGeom prst="ellipse">
            <a:avLst/>
          </a:prstGeom>
          <a:solidFill>
            <a:srgbClr val="507B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33DE835-E12B-4F46-A611-001C3F29EA7E}"/>
              </a:ext>
            </a:extLst>
          </p:cNvPr>
          <p:cNvSpPr txBox="1"/>
          <p:nvPr/>
        </p:nvSpPr>
        <p:spPr>
          <a:xfrm>
            <a:off x="5623560" y="2748112"/>
            <a:ext cx="1714500" cy="369332"/>
          </a:xfrm>
          <a:prstGeom prst="rect">
            <a:avLst/>
          </a:prstGeom>
          <a:noFill/>
        </p:spPr>
        <p:txBody>
          <a:bodyPr wrap="square" rtlCol="0">
            <a:spAutoFit/>
          </a:bodyPr>
          <a:lstStyle/>
          <a:p>
            <a:r>
              <a:rPr lang="en-US" dirty="0"/>
              <a:t>Newton County</a:t>
            </a:r>
          </a:p>
        </p:txBody>
      </p:sp>
      <p:sp>
        <p:nvSpPr>
          <p:cNvPr id="10" name="Oval 9">
            <a:extLst>
              <a:ext uri="{FF2B5EF4-FFF2-40B4-BE49-F238E27FC236}">
                <a16:creationId xmlns:a16="http://schemas.microsoft.com/office/drawing/2014/main" id="{6364FD17-85E3-4A2D-9683-237F2364D1AC}"/>
              </a:ext>
            </a:extLst>
          </p:cNvPr>
          <p:cNvSpPr/>
          <p:nvPr/>
        </p:nvSpPr>
        <p:spPr>
          <a:xfrm>
            <a:off x="6166954" y="4079426"/>
            <a:ext cx="904406" cy="914400"/>
          </a:xfrm>
          <a:prstGeom prst="ellipse">
            <a:avLst/>
          </a:prstGeom>
          <a:solidFill>
            <a:srgbClr val="D9E2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7507EDD-9D75-45C0-A6F8-3840B323E3BA}"/>
              </a:ext>
            </a:extLst>
          </p:cNvPr>
          <p:cNvSpPr/>
          <p:nvPr/>
        </p:nvSpPr>
        <p:spPr>
          <a:xfrm>
            <a:off x="7421880" y="4186744"/>
            <a:ext cx="182880" cy="175260"/>
          </a:xfrm>
          <a:prstGeom prst="ellipse">
            <a:avLst/>
          </a:prstGeom>
          <a:solidFill>
            <a:srgbClr val="87A4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BAC9211-1F96-4AC2-AA2C-2BD4BAE2B56D}"/>
              </a:ext>
            </a:extLst>
          </p:cNvPr>
          <p:cNvSpPr/>
          <p:nvPr/>
        </p:nvSpPr>
        <p:spPr>
          <a:xfrm>
            <a:off x="7513320" y="4743705"/>
            <a:ext cx="381000" cy="369332"/>
          </a:xfrm>
          <a:prstGeom prst="ellipse">
            <a:avLst/>
          </a:prstGeom>
          <a:solidFill>
            <a:srgbClr val="D9E2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C2D40F4-1090-4DED-AFCA-FA8CB726AA36}"/>
              </a:ext>
            </a:extLst>
          </p:cNvPr>
          <p:cNvSpPr/>
          <p:nvPr/>
        </p:nvSpPr>
        <p:spPr>
          <a:xfrm>
            <a:off x="7185660" y="5306008"/>
            <a:ext cx="129540" cy="137160"/>
          </a:xfrm>
          <a:prstGeom prst="ellipse">
            <a:avLst/>
          </a:prstGeom>
          <a:solidFill>
            <a:srgbClr val="FF25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6B7478-619F-497D-9EDA-875BD174941B}"/>
              </a:ext>
            </a:extLst>
          </p:cNvPr>
          <p:cNvSpPr/>
          <p:nvPr/>
        </p:nvSpPr>
        <p:spPr>
          <a:xfrm>
            <a:off x="3154680" y="3429000"/>
            <a:ext cx="2480166" cy="461665"/>
          </a:xfrm>
          <a:prstGeom prst="rect">
            <a:avLst/>
          </a:prstGeom>
          <a:ln>
            <a:solidFill>
              <a:schemeClr val="tx1"/>
            </a:solidFill>
          </a:ln>
        </p:spPr>
        <p:txBody>
          <a:bodyPr wrap="none">
            <a:spAutoFit/>
          </a:bodyPr>
          <a:lstStyle/>
          <a:p>
            <a:r>
              <a:rPr lang="en-US" sz="800" dirty="0">
                <a:solidFill>
                  <a:srgbClr val="000000"/>
                </a:solidFill>
                <a:latin typeface="Calibri" panose="020F0502020204030204" pitchFamily="34" charset="0"/>
              </a:rPr>
              <a:t>Less than high school graduate</a:t>
            </a:r>
          </a:p>
          <a:p>
            <a:r>
              <a:rPr lang="en-US" sz="800" dirty="0">
                <a:solidFill>
                  <a:srgbClr val="000000"/>
                </a:solidFill>
                <a:latin typeface="Calibri" panose="020F0502020204030204" pitchFamily="34" charset="0"/>
              </a:rPr>
              <a:t>Population size: 2982</a:t>
            </a:r>
          </a:p>
          <a:p>
            <a:r>
              <a:rPr lang="en-US" sz="800" dirty="0">
                <a:solidFill>
                  <a:srgbClr val="000000"/>
                </a:solidFill>
                <a:latin typeface="Calibri" panose="020F0502020204030204" pitchFamily="34" charset="0"/>
              </a:rPr>
              <a:t>Amount compared with statewide poverty level: 0.075</a:t>
            </a:r>
            <a:r>
              <a:rPr lang="en-US" sz="800" dirty="0"/>
              <a:t> </a:t>
            </a:r>
          </a:p>
        </p:txBody>
      </p:sp>
      <p:sp>
        <p:nvSpPr>
          <p:cNvPr id="20" name="Rectangle 19">
            <a:extLst>
              <a:ext uri="{FF2B5EF4-FFF2-40B4-BE49-F238E27FC236}">
                <a16:creationId xmlns:a16="http://schemas.microsoft.com/office/drawing/2014/main" id="{358A9425-DC5B-4838-875F-A7D276C16E20}"/>
              </a:ext>
            </a:extLst>
          </p:cNvPr>
          <p:cNvSpPr/>
          <p:nvPr/>
        </p:nvSpPr>
        <p:spPr>
          <a:xfrm>
            <a:off x="1245621" y="3999019"/>
            <a:ext cx="2512226" cy="461665"/>
          </a:xfrm>
          <a:prstGeom prst="rect">
            <a:avLst/>
          </a:prstGeom>
          <a:ln>
            <a:solidFill>
              <a:schemeClr val="tx1"/>
            </a:solidFill>
          </a:ln>
        </p:spPr>
        <p:txBody>
          <a:bodyPr wrap="none">
            <a:spAutoFit/>
          </a:bodyPr>
          <a:lstStyle/>
          <a:p>
            <a:r>
              <a:rPr lang="en-US" sz="800" dirty="0">
                <a:solidFill>
                  <a:srgbClr val="000000"/>
                </a:solidFill>
                <a:latin typeface="Calibri" panose="020F0502020204030204" pitchFamily="34" charset="0"/>
              </a:rPr>
              <a:t>High School Graduate</a:t>
            </a:r>
          </a:p>
          <a:p>
            <a:r>
              <a:rPr lang="en-US" sz="800" dirty="0">
                <a:solidFill>
                  <a:srgbClr val="000000"/>
                </a:solidFill>
                <a:latin typeface="Calibri" panose="020F0502020204030204" pitchFamily="34" charset="0"/>
              </a:rPr>
              <a:t>Population size: 9039</a:t>
            </a:r>
          </a:p>
          <a:p>
            <a:r>
              <a:rPr lang="en-US" sz="800" dirty="0">
                <a:solidFill>
                  <a:srgbClr val="000000"/>
                </a:solidFill>
                <a:latin typeface="Calibri" panose="020F0502020204030204" pitchFamily="34" charset="0"/>
              </a:rPr>
              <a:t>Amount compared with statewide poverty level: -0.058</a:t>
            </a:r>
            <a:r>
              <a:rPr lang="en-US" sz="800" dirty="0"/>
              <a:t> </a:t>
            </a:r>
          </a:p>
        </p:txBody>
      </p:sp>
      <p:sp>
        <p:nvSpPr>
          <p:cNvPr id="21" name="Rectangle 20">
            <a:extLst>
              <a:ext uri="{FF2B5EF4-FFF2-40B4-BE49-F238E27FC236}">
                <a16:creationId xmlns:a16="http://schemas.microsoft.com/office/drawing/2014/main" id="{6EBDEEA0-498E-490F-BD0F-7D428BFDE701}"/>
              </a:ext>
            </a:extLst>
          </p:cNvPr>
          <p:cNvSpPr/>
          <p:nvPr/>
        </p:nvSpPr>
        <p:spPr>
          <a:xfrm>
            <a:off x="2661754" y="4757559"/>
            <a:ext cx="2512226" cy="461665"/>
          </a:xfrm>
          <a:prstGeom prst="rect">
            <a:avLst/>
          </a:prstGeom>
          <a:ln>
            <a:solidFill>
              <a:schemeClr val="tx1"/>
            </a:solidFill>
          </a:ln>
        </p:spPr>
        <p:txBody>
          <a:bodyPr wrap="none">
            <a:spAutoFit/>
          </a:bodyPr>
          <a:lstStyle/>
          <a:p>
            <a:r>
              <a:rPr lang="en-US" sz="800" dirty="0">
                <a:solidFill>
                  <a:srgbClr val="000000"/>
                </a:solidFill>
                <a:latin typeface="Calibri" panose="020F0502020204030204" pitchFamily="34" charset="0"/>
              </a:rPr>
              <a:t>Some college</a:t>
            </a:r>
          </a:p>
          <a:p>
            <a:r>
              <a:rPr lang="en-US" sz="800" dirty="0">
                <a:solidFill>
                  <a:srgbClr val="000000"/>
                </a:solidFill>
                <a:latin typeface="Calibri" panose="020F0502020204030204" pitchFamily="34" charset="0"/>
              </a:rPr>
              <a:t>Population size: 5401</a:t>
            </a:r>
          </a:p>
          <a:p>
            <a:r>
              <a:rPr lang="en-US" sz="800" dirty="0">
                <a:solidFill>
                  <a:srgbClr val="000000"/>
                </a:solidFill>
                <a:latin typeface="Calibri" panose="020F0502020204030204" pitchFamily="34" charset="0"/>
              </a:rPr>
              <a:t>Amount compared with statewide poverty level: -0.263</a:t>
            </a:r>
            <a:r>
              <a:rPr lang="en-US" sz="800" dirty="0"/>
              <a:t> </a:t>
            </a:r>
          </a:p>
        </p:txBody>
      </p:sp>
      <p:sp>
        <p:nvSpPr>
          <p:cNvPr id="22" name="Rectangle 21">
            <a:extLst>
              <a:ext uri="{FF2B5EF4-FFF2-40B4-BE49-F238E27FC236}">
                <a16:creationId xmlns:a16="http://schemas.microsoft.com/office/drawing/2014/main" id="{0F040C34-1907-4B76-A99C-0975333F05EA}"/>
              </a:ext>
            </a:extLst>
          </p:cNvPr>
          <p:cNvSpPr/>
          <p:nvPr/>
        </p:nvSpPr>
        <p:spPr>
          <a:xfrm>
            <a:off x="1135131" y="5812974"/>
            <a:ext cx="2460930" cy="461665"/>
          </a:xfrm>
          <a:prstGeom prst="rect">
            <a:avLst/>
          </a:prstGeom>
          <a:ln>
            <a:solidFill>
              <a:schemeClr val="tx1"/>
            </a:solidFill>
          </a:ln>
        </p:spPr>
        <p:txBody>
          <a:bodyPr wrap="none">
            <a:spAutoFit/>
          </a:bodyPr>
          <a:lstStyle/>
          <a:p>
            <a:r>
              <a:rPr lang="en-US" sz="800" dirty="0">
                <a:solidFill>
                  <a:srgbClr val="000000"/>
                </a:solidFill>
                <a:latin typeface="Calibri" panose="020F0502020204030204" pitchFamily="34" charset="0"/>
              </a:rPr>
              <a:t>Bachelor’s or higher</a:t>
            </a:r>
          </a:p>
          <a:p>
            <a:r>
              <a:rPr lang="en-US" sz="800" dirty="0">
                <a:solidFill>
                  <a:srgbClr val="000000"/>
                </a:solidFill>
                <a:latin typeface="Calibri" panose="020F0502020204030204" pitchFamily="34" charset="0"/>
              </a:rPr>
              <a:t>Population size: 3113</a:t>
            </a:r>
          </a:p>
          <a:p>
            <a:r>
              <a:rPr lang="en-US" sz="800" dirty="0">
                <a:solidFill>
                  <a:srgbClr val="000000"/>
                </a:solidFill>
                <a:latin typeface="Calibri" panose="020F0502020204030204" pitchFamily="34" charset="0"/>
              </a:rPr>
              <a:t>Amount compared with statewide poverty level: -0.79</a:t>
            </a:r>
            <a:r>
              <a:rPr lang="en-US" sz="800" dirty="0"/>
              <a:t> </a:t>
            </a:r>
          </a:p>
        </p:txBody>
      </p:sp>
      <p:sp>
        <p:nvSpPr>
          <p:cNvPr id="23" name="Rectangle 22">
            <a:extLst>
              <a:ext uri="{FF2B5EF4-FFF2-40B4-BE49-F238E27FC236}">
                <a16:creationId xmlns:a16="http://schemas.microsoft.com/office/drawing/2014/main" id="{11BD31D2-257B-4B8A-BE91-7BC0E3FD53BA}"/>
              </a:ext>
            </a:extLst>
          </p:cNvPr>
          <p:cNvSpPr/>
          <p:nvPr/>
        </p:nvSpPr>
        <p:spPr>
          <a:xfrm>
            <a:off x="6979920" y="3534228"/>
            <a:ext cx="2512226" cy="461665"/>
          </a:xfrm>
          <a:prstGeom prst="rect">
            <a:avLst/>
          </a:prstGeom>
          <a:ln>
            <a:solidFill>
              <a:schemeClr val="tx1"/>
            </a:solidFill>
          </a:ln>
        </p:spPr>
        <p:txBody>
          <a:bodyPr wrap="none">
            <a:spAutoFit/>
          </a:bodyPr>
          <a:lstStyle/>
          <a:p>
            <a:r>
              <a:rPr lang="en-US" sz="800" dirty="0">
                <a:solidFill>
                  <a:srgbClr val="000000"/>
                </a:solidFill>
                <a:latin typeface="Calibri" panose="020F0502020204030204" pitchFamily="34" charset="0"/>
              </a:rPr>
              <a:t>Less than high school graduate</a:t>
            </a:r>
          </a:p>
          <a:p>
            <a:r>
              <a:rPr lang="en-US" sz="800" dirty="0">
                <a:solidFill>
                  <a:srgbClr val="000000"/>
                </a:solidFill>
                <a:latin typeface="Calibri" panose="020F0502020204030204" pitchFamily="34" charset="0"/>
              </a:rPr>
              <a:t>Population size: 1346</a:t>
            </a:r>
          </a:p>
          <a:p>
            <a:r>
              <a:rPr lang="en-US" sz="800" dirty="0">
                <a:solidFill>
                  <a:srgbClr val="000000"/>
                </a:solidFill>
                <a:latin typeface="Calibri" panose="020F0502020204030204" pitchFamily="34" charset="0"/>
              </a:rPr>
              <a:t>Amount compared with statewide poverty level: -0.364</a:t>
            </a:r>
            <a:r>
              <a:rPr lang="en-US" sz="800" dirty="0"/>
              <a:t> </a:t>
            </a:r>
          </a:p>
        </p:txBody>
      </p:sp>
      <p:sp>
        <p:nvSpPr>
          <p:cNvPr id="24" name="Rectangle 23">
            <a:extLst>
              <a:ext uri="{FF2B5EF4-FFF2-40B4-BE49-F238E27FC236}">
                <a16:creationId xmlns:a16="http://schemas.microsoft.com/office/drawing/2014/main" id="{4D0E5DBF-61EA-494D-ACF4-4883596924C8}"/>
              </a:ext>
            </a:extLst>
          </p:cNvPr>
          <p:cNvSpPr/>
          <p:nvPr/>
        </p:nvSpPr>
        <p:spPr>
          <a:xfrm>
            <a:off x="5655227" y="4274374"/>
            <a:ext cx="2512226" cy="461665"/>
          </a:xfrm>
          <a:prstGeom prst="rect">
            <a:avLst/>
          </a:prstGeom>
          <a:ln>
            <a:solidFill>
              <a:schemeClr val="tx1"/>
            </a:solidFill>
          </a:ln>
        </p:spPr>
        <p:txBody>
          <a:bodyPr wrap="none">
            <a:spAutoFit/>
          </a:bodyPr>
          <a:lstStyle/>
          <a:p>
            <a:r>
              <a:rPr lang="en-US" sz="800" dirty="0">
                <a:solidFill>
                  <a:srgbClr val="000000"/>
                </a:solidFill>
                <a:latin typeface="Calibri" panose="020F0502020204030204" pitchFamily="34" charset="0"/>
              </a:rPr>
              <a:t>High School Graduate</a:t>
            </a:r>
          </a:p>
          <a:p>
            <a:r>
              <a:rPr lang="en-US" sz="800" dirty="0">
                <a:solidFill>
                  <a:srgbClr val="000000"/>
                </a:solidFill>
                <a:latin typeface="Calibri" panose="020F0502020204030204" pitchFamily="34" charset="0"/>
              </a:rPr>
              <a:t>Population size: 4777</a:t>
            </a:r>
          </a:p>
          <a:p>
            <a:r>
              <a:rPr lang="en-US" sz="800" dirty="0">
                <a:solidFill>
                  <a:srgbClr val="000000"/>
                </a:solidFill>
                <a:latin typeface="Calibri" panose="020F0502020204030204" pitchFamily="34" charset="0"/>
              </a:rPr>
              <a:t>Amount compared with statewide poverty level: -0.076</a:t>
            </a:r>
            <a:r>
              <a:rPr lang="en-US" sz="800" dirty="0"/>
              <a:t> </a:t>
            </a:r>
          </a:p>
        </p:txBody>
      </p:sp>
      <p:sp>
        <p:nvSpPr>
          <p:cNvPr id="26" name="Rectangle 25">
            <a:extLst>
              <a:ext uri="{FF2B5EF4-FFF2-40B4-BE49-F238E27FC236}">
                <a16:creationId xmlns:a16="http://schemas.microsoft.com/office/drawing/2014/main" id="{78BBAC2E-715A-47C6-95B7-F6E598453016}"/>
              </a:ext>
            </a:extLst>
          </p:cNvPr>
          <p:cNvSpPr/>
          <p:nvPr/>
        </p:nvSpPr>
        <p:spPr>
          <a:xfrm>
            <a:off x="8224354" y="4734223"/>
            <a:ext cx="2512226" cy="461665"/>
          </a:xfrm>
          <a:prstGeom prst="rect">
            <a:avLst/>
          </a:prstGeom>
          <a:ln>
            <a:solidFill>
              <a:schemeClr val="tx1"/>
            </a:solidFill>
          </a:ln>
        </p:spPr>
        <p:txBody>
          <a:bodyPr wrap="none">
            <a:spAutoFit/>
          </a:bodyPr>
          <a:lstStyle/>
          <a:p>
            <a:r>
              <a:rPr lang="en-US" sz="800" dirty="0">
                <a:solidFill>
                  <a:srgbClr val="000000"/>
                </a:solidFill>
                <a:latin typeface="Calibri" panose="020F0502020204030204" pitchFamily="34" charset="0"/>
              </a:rPr>
              <a:t>Some college</a:t>
            </a:r>
          </a:p>
          <a:p>
            <a:r>
              <a:rPr lang="en-US" sz="800" dirty="0">
                <a:solidFill>
                  <a:srgbClr val="000000"/>
                </a:solidFill>
                <a:latin typeface="Calibri" panose="020F0502020204030204" pitchFamily="34" charset="0"/>
              </a:rPr>
              <a:t>Population size: 2619</a:t>
            </a:r>
          </a:p>
          <a:p>
            <a:r>
              <a:rPr lang="en-US" sz="800" dirty="0">
                <a:solidFill>
                  <a:srgbClr val="000000"/>
                </a:solidFill>
                <a:latin typeface="Calibri" panose="020F0502020204030204" pitchFamily="34" charset="0"/>
              </a:rPr>
              <a:t>Amount compared with statewide poverty level: -0.071</a:t>
            </a:r>
            <a:r>
              <a:rPr lang="en-US" sz="800" dirty="0"/>
              <a:t> </a:t>
            </a:r>
          </a:p>
        </p:txBody>
      </p:sp>
      <p:sp>
        <p:nvSpPr>
          <p:cNvPr id="27" name="Rectangle 26">
            <a:extLst>
              <a:ext uri="{FF2B5EF4-FFF2-40B4-BE49-F238E27FC236}">
                <a16:creationId xmlns:a16="http://schemas.microsoft.com/office/drawing/2014/main" id="{9DAB33B2-FA2F-4887-A39B-1FA0C1020C4C}"/>
              </a:ext>
            </a:extLst>
          </p:cNvPr>
          <p:cNvSpPr/>
          <p:nvPr/>
        </p:nvSpPr>
        <p:spPr>
          <a:xfrm>
            <a:off x="5815247" y="5494143"/>
            <a:ext cx="2512226" cy="461665"/>
          </a:xfrm>
          <a:prstGeom prst="rect">
            <a:avLst/>
          </a:prstGeom>
          <a:ln>
            <a:solidFill>
              <a:schemeClr val="tx1"/>
            </a:solidFill>
          </a:ln>
        </p:spPr>
        <p:txBody>
          <a:bodyPr wrap="none">
            <a:spAutoFit/>
          </a:bodyPr>
          <a:lstStyle/>
          <a:p>
            <a:r>
              <a:rPr lang="en-US" sz="800" dirty="0">
                <a:solidFill>
                  <a:srgbClr val="000000"/>
                </a:solidFill>
                <a:latin typeface="Calibri" panose="020F0502020204030204" pitchFamily="34" charset="0"/>
              </a:rPr>
              <a:t>Bachelor’s or higher</a:t>
            </a:r>
          </a:p>
          <a:p>
            <a:r>
              <a:rPr lang="en-US" sz="800" dirty="0">
                <a:solidFill>
                  <a:srgbClr val="000000"/>
                </a:solidFill>
                <a:latin typeface="Calibri" panose="020F0502020204030204" pitchFamily="34" charset="0"/>
              </a:rPr>
              <a:t>Population size: 913</a:t>
            </a:r>
          </a:p>
          <a:p>
            <a:r>
              <a:rPr lang="en-US" sz="800" dirty="0">
                <a:solidFill>
                  <a:srgbClr val="000000"/>
                </a:solidFill>
                <a:latin typeface="Calibri" panose="020F0502020204030204" pitchFamily="34" charset="0"/>
              </a:rPr>
              <a:t>Amount compared with statewide poverty level: 1.112</a:t>
            </a:r>
            <a:r>
              <a:rPr lang="en-US" sz="800" dirty="0"/>
              <a:t> </a:t>
            </a:r>
          </a:p>
        </p:txBody>
      </p:sp>
    </p:spTree>
    <p:extLst>
      <p:ext uri="{BB962C8B-B14F-4D97-AF65-F5344CB8AC3E}">
        <p14:creationId xmlns:p14="http://schemas.microsoft.com/office/powerpoint/2010/main" val="2882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4A1D1-7AAB-48F4-9FF6-CB98E8486C1F}"/>
              </a:ext>
            </a:extLst>
          </p:cNvPr>
          <p:cNvSpPr>
            <a:spLocks noGrp="1"/>
          </p:cNvSpPr>
          <p:nvPr>
            <p:ph idx="1"/>
          </p:nvPr>
        </p:nvSpPr>
        <p:spPr>
          <a:xfrm>
            <a:off x="838200" y="514350"/>
            <a:ext cx="10515600" cy="5662613"/>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You look at Boone County and see that high school education is at 60 percent, one the lowest in the entire state*. You think- ‘Well, I obviously need to invest heavily in high school education over there’. </a:t>
            </a:r>
          </a:p>
          <a:p>
            <a:pPr marL="0" indent="0">
              <a:buNone/>
            </a:pPr>
            <a:endParaRPr lang="en-US" dirty="0"/>
          </a:p>
          <a:p>
            <a:pPr marL="0" indent="0">
              <a:buNone/>
            </a:pPr>
            <a:r>
              <a:rPr lang="en-US" dirty="0"/>
              <a:t>*Note that these are made up statistics as digging out real ones seemed like effort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77521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3C22F-39AC-40E4-AC9E-DE82667B3901}"/>
              </a:ext>
            </a:extLst>
          </p:cNvPr>
          <p:cNvSpPr>
            <a:spLocks noGrp="1"/>
          </p:cNvSpPr>
          <p:nvPr>
            <p:ph idx="1"/>
          </p:nvPr>
        </p:nvSpPr>
        <p:spPr>
          <a:xfrm>
            <a:off x="1390650" y="2722562"/>
            <a:ext cx="9410700" cy="1412875"/>
          </a:xfrm>
        </p:spPr>
        <p:txBody>
          <a:bodyPr>
            <a:normAutofit/>
          </a:bodyPr>
          <a:lstStyle/>
          <a:p>
            <a:pPr marL="0" indent="0">
              <a:buNone/>
            </a:pPr>
            <a:r>
              <a:rPr lang="en-US" sz="9600" dirty="0"/>
              <a:t>BUT NOT SO FAST!</a:t>
            </a:r>
          </a:p>
        </p:txBody>
      </p:sp>
    </p:spTree>
    <p:extLst>
      <p:ext uri="{BB962C8B-B14F-4D97-AF65-F5344CB8AC3E}">
        <p14:creationId xmlns:p14="http://schemas.microsoft.com/office/powerpoint/2010/main" val="146967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975952-8C80-4B31-8EE2-2E0C05FFC7FE}"/>
              </a:ext>
            </a:extLst>
          </p:cNvPr>
          <p:cNvSpPr>
            <a:spLocks noGrp="1"/>
          </p:cNvSpPr>
          <p:nvPr>
            <p:ph idx="1"/>
          </p:nvPr>
        </p:nvSpPr>
        <p:spPr>
          <a:xfrm>
            <a:off x="838200" y="1209675"/>
            <a:ext cx="10515600" cy="4438650"/>
          </a:xfrm>
        </p:spPr>
        <p:txBody>
          <a:bodyPr/>
          <a:lstStyle/>
          <a:p>
            <a:pPr marL="0" indent="0">
              <a:buNone/>
            </a:pPr>
            <a:r>
              <a:rPr lang="en-US" dirty="0"/>
              <a:t>The poverty rate for people with no high-school education for the entire state is 26%. The poverty rate for people with no high-school education in Boone County is only 22%. So people in Boone County with no high-school education are fairing comparatively pretty well. Probably wisest not to spend that much money on them then. You look at Harrison County and see that the poverty rate for people with no high-school education over there is a whopping 49%. You are about to assign a big chunk of money to them, only to see that the percentage of people there who don’t have a high-school education is 0.01%. So you don’t want to give them too much money either, as almost everyone is getting through high school just fine.</a:t>
            </a:r>
          </a:p>
        </p:txBody>
      </p:sp>
    </p:spTree>
    <p:extLst>
      <p:ext uri="{BB962C8B-B14F-4D97-AF65-F5344CB8AC3E}">
        <p14:creationId xmlns:p14="http://schemas.microsoft.com/office/powerpoint/2010/main" val="387306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E4BB13-3D17-46C3-B6DB-9B103A049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150" y="1878861"/>
            <a:ext cx="1809502" cy="4493364"/>
          </a:xfrm>
          <a:prstGeom prst="rect">
            <a:avLst/>
          </a:prstGeom>
        </p:spPr>
      </p:pic>
      <p:sp>
        <p:nvSpPr>
          <p:cNvPr id="6" name="Thought Bubble: Cloud 5">
            <a:extLst>
              <a:ext uri="{FF2B5EF4-FFF2-40B4-BE49-F238E27FC236}">
                <a16:creationId xmlns:a16="http://schemas.microsoft.com/office/drawing/2014/main" id="{E3C5EA07-7282-47E6-9443-F47E82E6173F}"/>
              </a:ext>
            </a:extLst>
          </p:cNvPr>
          <p:cNvSpPr/>
          <p:nvPr/>
        </p:nvSpPr>
        <p:spPr>
          <a:xfrm>
            <a:off x="5352801" y="895350"/>
            <a:ext cx="5362823" cy="2533650"/>
          </a:xfrm>
          <a:prstGeom prst="cloudCallout">
            <a:avLst>
              <a:gd name="adj1" fmla="val -63608"/>
              <a:gd name="adj2" fmla="val 1024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a:p>
            <a:pPr algn="ctr"/>
            <a:r>
              <a:rPr lang="en-US" dirty="0">
                <a:solidFill>
                  <a:sysClr val="windowText" lastClr="000000"/>
                </a:solidFill>
              </a:rPr>
              <a:t>If only there was a way I could visualize the level for which education level effected income for each county AND the size of the population with that education level…</a:t>
            </a:r>
          </a:p>
        </p:txBody>
      </p:sp>
    </p:spTree>
    <p:extLst>
      <p:ext uri="{BB962C8B-B14F-4D97-AF65-F5344CB8AC3E}">
        <p14:creationId xmlns:p14="http://schemas.microsoft.com/office/powerpoint/2010/main" val="85228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BE279C-BDE5-4F9D-8F7C-0AFF42DB62AE}"/>
              </a:ext>
            </a:extLst>
          </p:cNvPr>
          <p:cNvSpPr>
            <a:spLocks noGrp="1"/>
          </p:cNvSpPr>
          <p:nvPr>
            <p:ph idx="1"/>
          </p:nvPr>
        </p:nvSpPr>
        <p:spPr>
          <a:xfrm>
            <a:off x="838200" y="485775"/>
            <a:ext cx="10515600" cy="5691188"/>
          </a:xfrm>
        </p:spPr>
        <p:txBody>
          <a:bodyPr/>
          <a:lstStyle/>
          <a:p>
            <a:pPr marL="0" indent="0">
              <a:buNone/>
            </a:pPr>
            <a:r>
              <a:rPr lang="en-US" dirty="0"/>
              <a:t>But what if… there was?!</a:t>
            </a:r>
          </a:p>
          <a:p>
            <a:pPr marL="0" indent="0">
              <a:buNone/>
            </a:pPr>
            <a:endParaRPr lang="en-US" dirty="0"/>
          </a:p>
          <a:p>
            <a:pPr marL="0" indent="0">
              <a:buNone/>
            </a:pPr>
            <a:r>
              <a:rPr lang="en-US" dirty="0"/>
              <a:t>Here’s a simple recipe: Take the poverty rate for each level of education and overall in every county, as well as the state as a whole… </a:t>
            </a:r>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D8397586-1AB2-4384-9A6E-270646B19A7E}"/>
              </a:ext>
            </a:extLst>
          </p:cNvPr>
          <p:cNvGraphicFramePr>
            <a:graphicFrameLocks noGrp="1"/>
          </p:cNvGraphicFramePr>
          <p:nvPr>
            <p:extLst>
              <p:ext uri="{D42A27DB-BD31-4B8C-83A1-F6EECF244321}">
                <p14:modId xmlns:p14="http://schemas.microsoft.com/office/powerpoint/2010/main" val="2007045820"/>
              </p:ext>
            </p:extLst>
          </p:nvPr>
        </p:nvGraphicFramePr>
        <p:xfrm>
          <a:off x="3245725" y="2863850"/>
          <a:ext cx="5700549" cy="3056832"/>
        </p:xfrm>
        <a:graphic>
          <a:graphicData uri="http://schemas.openxmlformats.org/drawingml/2006/table">
            <a:tbl>
              <a:tblPr>
                <a:tableStyleId>{5C22544A-7EE6-4342-B048-85BDC9FD1C3A}</a:tableStyleId>
              </a:tblPr>
              <a:tblGrid>
                <a:gridCol w="1468129">
                  <a:extLst>
                    <a:ext uri="{9D8B030D-6E8A-4147-A177-3AD203B41FA5}">
                      <a16:colId xmlns:a16="http://schemas.microsoft.com/office/drawing/2014/main" val="3852357401"/>
                    </a:ext>
                  </a:extLst>
                </a:gridCol>
                <a:gridCol w="872664">
                  <a:extLst>
                    <a:ext uri="{9D8B030D-6E8A-4147-A177-3AD203B41FA5}">
                      <a16:colId xmlns:a16="http://schemas.microsoft.com/office/drawing/2014/main" val="2195286353"/>
                    </a:ext>
                  </a:extLst>
                </a:gridCol>
                <a:gridCol w="823897">
                  <a:extLst>
                    <a:ext uri="{9D8B030D-6E8A-4147-A177-3AD203B41FA5}">
                      <a16:colId xmlns:a16="http://schemas.microsoft.com/office/drawing/2014/main" val="4197554681"/>
                    </a:ext>
                  </a:extLst>
                </a:gridCol>
                <a:gridCol w="852131">
                  <a:extLst>
                    <a:ext uri="{9D8B030D-6E8A-4147-A177-3AD203B41FA5}">
                      <a16:colId xmlns:a16="http://schemas.microsoft.com/office/drawing/2014/main" val="4255484095"/>
                    </a:ext>
                  </a:extLst>
                </a:gridCol>
                <a:gridCol w="821331">
                  <a:extLst>
                    <a:ext uri="{9D8B030D-6E8A-4147-A177-3AD203B41FA5}">
                      <a16:colId xmlns:a16="http://schemas.microsoft.com/office/drawing/2014/main" val="2412745579"/>
                    </a:ext>
                  </a:extLst>
                </a:gridCol>
                <a:gridCol w="862397">
                  <a:extLst>
                    <a:ext uri="{9D8B030D-6E8A-4147-A177-3AD203B41FA5}">
                      <a16:colId xmlns:a16="http://schemas.microsoft.com/office/drawing/2014/main" val="1082143031"/>
                    </a:ext>
                  </a:extLst>
                </a:gridCol>
              </a:tblGrid>
              <a:tr h="1498781">
                <a:tc>
                  <a:txBody>
                    <a:bodyPr/>
                    <a:lstStyle/>
                    <a:p>
                      <a:pPr algn="l" fontAlgn="b"/>
                      <a:r>
                        <a:rPr lang="en-US" sz="900" u="none" strike="noStrike">
                          <a:effectLst/>
                        </a:rPr>
                        <a:t>Geography</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l" fontAlgn="b"/>
                      <a:r>
                        <a:rPr lang="en-US" sz="900" u="none" strike="noStrike">
                          <a:effectLst/>
                        </a:rPr>
                        <a:t>Percent below poverty level; Estimate; EDUCATIONAL ATTAINMENT - Population 25 years and over</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l" fontAlgn="b"/>
                      <a:r>
                        <a:rPr lang="en-US" sz="900" u="none" strike="noStrike">
                          <a:effectLst/>
                        </a:rPr>
                        <a:t>Percent below poverty level; Estimate; EDUCATIONAL ATTAINMENT - Population 25 years and over - Less than high school graduate</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l" fontAlgn="b"/>
                      <a:r>
                        <a:rPr lang="en-US" sz="900" u="none" strike="noStrike">
                          <a:effectLst/>
                        </a:rPr>
                        <a:t>Percent below poverty level; Estimate; EDUCATIONAL ATTAINMENT - Population 25 years and over - High school graduate (includes equivalency)</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l" fontAlgn="b"/>
                      <a:r>
                        <a:rPr lang="en-US" sz="900" u="none" strike="noStrike">
                          <a:effectLst/>
                        </a:rPr>
                        <a:t>Percent below poverty level; Estimate; EDUCATIONAL ATTAINMENT - Population 25 years and over - Some college, associate's degree</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l" fontAlgn="b"/>
                      <a:r>
                        <a:rPr lang="en-US" sz="900" u="none" strike="noStrike">
                          <a:effectLst/>
                        </a:rPr>
                        <a:t>Percent below poverty level; Estimate; EDUCATIONAL ATTAINMENT - Population 25 years and over - Bachelor's degree or higher</a:t>
                      </a:r>
                      <a:endParaRPr lang="en-US" sz="900" b="0" i="0" u="none" strike="noStrike">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864361456"/>
                  </a:ext>
                </a:extLst>
              </a:tr>
              <a:tr h="154037">
                <a:tc>
                  <a:txBody>
                    <a:bodyPr/>
                    <a:lstStyle/>
                    <a:p>
                      <a:pPr algn="l" fontAlgn="b"/>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endParaRPr lang="en-US" sz="900" b="0" i="0" u="none" strike="noStrike">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3169328336"/>
                  </a:ext>
                </a:extLst>
              </a:tr>
              <a:tr h="154037">
                <a:tc>
                  <a:txBody>
                    <a:bodyPr/>
                    <a:lstStyle/>
                    <a:p>
                      <a:pPr algn="l" fontAlgn="b"/>
                      <a:r>
                        <a:rPr lang="en-US" sz="900" u="none" strike="noStrike">
                          <a:effectLst/>
                        </a:rPr>
                        <a:t>Indiana</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11.4</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26.7</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12.1</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10.5</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4.1</a:t>
                      </a:r>
                      <a:endParaRPr lang="en-US" sz="900" b="0" i="0" u="none" strike="noStrike">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1993549273"/>
                  </a:ext>
                </a:extLst>
              </a:tr>
              <a:tr h="154037">
                <a:tc>
                  <a:txBody>
                    <a:bodyPr/>
                    <a:lstStyle/>
                    <a:p>
                      <a:pPr algn="l" fontAlgn="b"/>
                      <a:r>
                        <a:rPr lang="en-US" sz="900" u="none" strike="noStrike">
                          <a:effectLst/>
                        </a:rPr>
                        <a:t>Adams County, Indiana</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10.6</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26.7</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10.6</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7.2</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0.8</a:t>
                      </a:r>
                      <a:endParaRPr lang="en-US" sz="900" b="0" i="0" u="none" strike="noStrike" dirty="0">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2219061977"/>
                  </a:ext>
                </a:extLst>
              </a:tr>
              <a:tr h="154037">
                <a:tc>
                  <a:txBody>
                    <a:bodyPr/>
                    <a:lstStyle/>
                    <a:p>
                      <a:pPr algn="l" fontAlgn="b"/>
                      <a:r>
                        <a:rPr lang="en-US" sz="900" u="none" strike="noStrike">
                          <a:effectLst/>
                        </a:rPr>
                        <a:t>Allen County, Indiana</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11.6</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29.3</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13.1</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4.2</a:t>
                      </a:r>
                      <a:endParaRPr lang="en-US" sz="900" b="0" i="0" u="none" strike="noStrike" dirty="0">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601408730"/>
                  </a:ext>
                </a:extLst>
              </a:tr>
              <a:tr h="154037">
                <a:tc>
                  <a:txBody>
                    <a:bodyPr/>
                    <a:lstStyle/>
                    <a:p>
                      <a:pPr algn="l" fontAlgn="b"/>
                      <a:r>
                        <a:rPr lang="en-US" sz="900" u="none" strike="noStrike">
                          <a:effectLst/>
                        </a:rPr>
                        <a:t>Bartholomew County, Indiana</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9.7</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30.5</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2.1</a:t>
                      </a:r>
                      <a:endParaRPr lang="en-US" sz="900" b="0" i="0" u="none" strike="noStrike" dirty="0">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3318608307"/>
                  </a:ext>
                </a:extLst>
              </a:tr>
              <a:tr h="154037">
                <a:tc>
                  <a:txBody>
                    <a:bodyPr/>
                    <a:lstStyle/>
                    <a:p>
                      <a:pPr algn="l" fontAlgn="b"/>
                      <a:r>
                        <a:rPr lang="en-US" sz="900" u="none" strike="noStrike">
                          <a:effectLst/>
                        </a:rPr>
                        <a:t>Benton County, Indiana</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11.9</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32.8</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10.5</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3.3</a:t>
                      </a:r>
                      <a:endParaRPr lang="en-US" sz="900" b="0" i="0" u="none" strike="noStrike">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2121355400"/>
                  </a:ext>
                </a:extLst>
              </a:tr>
              <a:tr h="154037">
                <a:tc>
                  <a:txBody>
                    <a:bodyPr/>
                    <a:lstStyle/>
                    <a:p>
                      <a:pPr algn="l" fontAlgn="b"/>
                      <a:r>
                        <a:rPr lang="en-US" sz="900" u="none" strike="noStrike">
                          <a:effectLst/>
                        </a:rPr>
                        <a:t>Blackford County, Indiana</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11.6</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24</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9.3</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13.5</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0.5</a:t>
                      </a:r>
                      <a:endParaRPr lang="en-US" sz="900" b="0" i="0" u="none" strike="noStrike" dirty="0">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356014059"/>
                  </a:ext>
                </a:extLst>
              </a:tr>
              <a:tr h="154037">
                <a:tc>
                  <a:txBody>
                    <a:bodyPr/>
                    <a:lstStyle/>
                    <a:p>
                      <a:pPr algn="l" fontAlgn="b"/>
                      <a:r>
                        <a:rPr lang="en-US" sz="900" u="none" strike="noStrike">
                          <a:effectLst/>
                        </a:rPr>
                        <a:t>Boone County, Indiana</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5.6</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18.6</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8.3</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6.8</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1.2</a:t>
                      </a:r>
                      <a:endParaRPr lang="en-US" sz="900" b="0" i="0" u="none" strike="noStrike" dirty="0">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1139704282"/>
                  </a:ext>
                </a:extLst>
              </a:tr>
              <a:tr h="154037">
                <a:tc>
                  <a:txBody>
                    <a:bodyPr/>
                    <a:lstStyle/>
                    <a:p>
                      <a:pPr algn="l" fontAlgn="b"/>
                      <a:r>
                        <a:rPr lang="en-US" sz="900" u="none" strike="noStrike">
                          <a:effectLst/>
                        </a:rPr>
                        <a:t>Brown County, Indiana</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25.9</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10</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9.7</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3.4</a:t>
                      </a:r>
                      <a:endParaRPr lang="en-US" sz="900" b="0" i="0" u="none" strike="noStrike" dirty="0">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2850593993"/>
                  </a:ext>
                </a:extLst>
              </a:tr>
              <a:tr h="154037">
                <a:tc>
                  <a:txBody>
                    <a:bodyPr/>
                    <a:lstStyle/>
                    <a:p>
                      <a:pPr algn="l" fontAlgn="b"/>
                      <a:r>
                        <a:rPr lang="en-US" sz="900" u="none" strike="noStrike" dirty="0">
                          <a:effectLst/>
                        </a:rPr>
                        <a:t>Carroll County, Indiana</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9.3</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23.8</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8.8</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7.9</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2.8</a:t>
                      </a:r>
                      <a:endParaRPr lang="en-US" sz="900" b="0" i="0" u="none" strike="noStrike" dirty="0">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3965029180"/>
                  </a:ext>
                </a:extLst>
              </a:tr>
            </a:tbl>
          </a:graphicData>
        </a:graphic>
      </p:graphicFrame>
    </p:spTree>
    <p:extLst>
      <p:ext uri="{BB962C8B-B14F-4D97-AF65-F5344CB8AC3E}">
        <p14:creationId xmlns:p14="http://schemas.microsoft.com/office/powerpoint/2010/main" val="141659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D3EB6A-4499-4805-981E-4C68180B9899}"/>
              </a:ext>
            </a:extLst>
          </p:cNvPr>
          <p:cNvSpPr>
            <a:spLocks noGrp="1"/>
          </p:cNvSpPr>
          <p:nvPr>
            <p:ph idx="1"/>
          </p:nvPr>
        </p:nvSpPr>
        <p:spPr>
          <a:xfrm>
            <a:off x="838200" y="419100"/>
            <a:ext cx="10515600" cy="5757863"/>
          </a:xfrm>
        </p:spPr>
        <p:txBody>
          <a:bodyPr/>
          <a:lstStyle/>
          <a:p>
            <a:pPr marL="0" indent="0">
              <a:buNone/>
            </a:pPr>
            <a:r>
              <a:rPr lang="en-US" dirty="0"/>
              <a:t>Now for each county, calculate the poverty rate for each education level as a PERCENTAGE OF the poverty rate for that education level for the whole state.</a:t>
            </a:r>
          </a:p>
        </p:txBody>
      </p:sp>
      <p:graphicFrame>
        <p:nvGraphicFramePr>
          <p:cNvPr id="4" name="Table 3">
            <a:extLst>
              <a:ext uri="{FF2B5EF4-FFF2-40B4-BE49-F238E27FC236}">
                <a16:creationId xmlns:a16="http://schemas.microsoft.com/office/drawing/2014/main" id="{C0C54BA6-0353-411B-96B7-219324029B88}"/>
              </a:ext>
            </a:extLst>
          </p:cNvPr>
          <p:cNvGraphicFramePr>
            <a:graphicFrameLocks noGrp="1"/>
          </p:cNvGraphicFramePr>
          <p:nvPr>
            <p:extLst>
              <p:ext uri="{D42A27DB-BD31-4B8C-83A1-F6EECF244321}">
                <p14:modId xmlns:p14="http://schemas.microsoft.com/office/powerpoint/2010/main" val="1570366781"/>
              </p:ext>
            </p:extLst>
          </p:nvPr>
        </p:nvGraphicFramePr>
        <p:xfrm>
          <a:off x="2028825" y="2107165"/>
          <a:ext cx="6757311" cy="2381731"/>
        </p:xfrm>
        <a:graphic>
          <a:graphicData uri="http://schemas.openxmlformats.org/drawingml/2006/table">
            <a:tbl>
              <a:tblPr>
                <a:tableStyleId>{5C22544A-7EE6-4342-B048-85BDC9FD1C3A}</a:tableStyleId>
              </a:tblPr>
              <a:tblGrid>
                <a:gridCol w="1145918">
                  <a:extLst>
                    <a:ext uri="{9D8B030D-6E8A-4147-A177-3AD203B41FA5}">
                      <a16:colId xmlns:a16="http://schemas.microsoft.com/office/drawing/2014/main" val="1454035768"/>
                    </a:ext>
                  </a:extLst>
                </a:gridCol>
                <a:gridCol w="681140">
                  <a:extLst>
                    <a:ext uri="{9D8B030D-6E8A-4147-A177-3AD203B41FA5}">
                      <a16:colId xmlns:a16="http://schemas.microsoft.com/office/drawing/2014/main" val="1475765504"/>
                    </a:ext>
                  </a:extLst>
                </a:gridCol>
                <a:gridCol w="643076">
                  <a:extLst>
                    <a:ext uri="{9D8B030D-6E8A-4147-A177-3AD203B41FA5}">
                      <a16:colId xmlns:a16="http://schemas.microsoft.com/office/drawing/2014/main" val="2924940287"/>
                    </a:ext>
                  </a:extLst>
                </a:gridCol>
                <a:gridCol w="665113">
                  <a:extLst>
                    <a:ext uri="{9D8B030D-6E8A-4147-A177-3AD203B41FA5}">
                      <a16:colId xmlns:a16="http://schemas.microsoft.com/office/drawing/2014/main" val="2969437309"/>
                    </a:ext>
                  </a:extLst>
                </a:gridCol>
                <a:gridCol w="641073">
                  <a:extLst>
                    <a:ext uri="{9D8B030D-6E8A-4147-A177-3AD203B41FA5}">
                      <a16:colId xmlns:a16="http://schemas.microsoft.com/office/drawing/2014/main" val="2061610359"/>
                    </a:ext>
                  </a:extLst>
                </a:gridCol>
                <a:gridCol w="673127">
                  <a:extLst>
                    <a:ext uri="{9D8B030D-6E8A-4147-A177-3AD203B41FA5}">
                      <a16:colId xmlns:a16="http://schemas.microsoft.com/office/drawing/2014/main" val="364067576"/>
                    </a:ext>
                  </a:extLst>
                </a:gridCol>
                <a:gridCol w="384644">
                  <a:extLst>
                    <a:ext uri="{9D8B030D-6E8A-4147-A177-3AD203B41FA5}">
                      <a16:colId xmlns:a16="http://schemas.microsoft.com/office/drawing/2014/main" val="1689740690"/>
                    </a:ext>
                  </a:extLst>
                </a:gridCol>
                <a:gridCol w="384644">
                  <a:extLst>
                    <a:ext uri="{9D8B030D-6E8A-4147-A177-3AD203B41FA5}">
                      <a16:colId xmlns:a16="http://schemas.microsoft.com/office/drawing/2014/main" val="1488146554"/>
                    </a:ext>
                  </a:extLst>
                </a:gridCol>
                <a:gridCol w="384644">
                  <a:extLst>
                    <a:ext uri="{9D8B030D-6E8A-4147-A177-3AD203B41FA5}">
                      <a16:colId xmlns:a16="http://schemas.microsoft.com/office/drawing/2014/main" val="604332801"/>
                    </a:ext>
                  </a:extLst>
                </a:gridCol>
                <a:gridCol w="384644">
                  <a:extLst>
                    <a:ext uri="{9D8B030D-6E8A-4147-A177-3AD203B41FA5}">
                      <a16:colId xmlns:a16="http://schemas.microsoft.com/office/drawing/2014/main" val="1321032723"/>
                    </a:ext>
                  </a:extLst>
                </a:gridCol>
                <a:gridCol w="384644">
                  <a:extLst>
                    <a:ext uri="{9D8B030D-6E8A-4147-A177-3AD203B41FA5}">
                      <a16:colId xmlns:a16="http://schemas.microsoft.com/office/drawing/2014/main" val="2067220935"/>
                    </a:ext>
                  </a:extLst>
                </a:gridCol>
                <a:gridCol w="384644">
                  <a:extLst>
                    <a:ext uri="{9D8B030D-6E8A-4147-A177-3AD203B41FA5}">
                      <a16:colId xmlns:a16="http://schemas.microsoft.com/office/drawing/2014/main" val="3250994741"/>
                    </a:ext>
                  </a:extLst>
                </a:gridCol>
              </a:tblGrid>
              <a:tr h="1169780">
                <a:tc>
                  <a:txBody>
                    <a:bodyPr/>
                    <a:lstStyle/>
                    <a:p>
                      <a:pPr algn="l" fontAlgn="b"/>
                      <a:r>
                        <a:rPr lang="en-US" sz="700" u="none" strike="noStrike">
                          <a:effectLst/>
                        </a:rPr>
                        <a:t>Geography</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r>
                        <a:rPr lang="en-US" sz="700" u="none" strike="noStrike">
                          <a:effectLst/>
                        </a:rPr>
                        <a:t>Percent below poverty level; Estimate; EDUCATIONAL ATTAINMENT - Population 25 years and over</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r>
                        <a:rPr lang="en-US" sz="700" u="none" strike="noStrike">
                          <a:effectLst/>
                        </a:rPr>
                        <a:t>Percent below poverty level; Estimate; EDUCATIONAL ATTAINMENT - Population 25 years and over - Less than high school graduate</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r>
                        <a:rPr lang="en-US" sz="700" u="none" strike="noStrike">
                          <a:effectLst/>
                        </a:rPr>
                        <a:t>Percent below poverty level; Estimate; EDUCATIONAL ATTAINMENT - Population 25 years and over - High school graduate (includes equivalency)</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r>
                        <a:rPr lang="en-US" sz="700" u="none" strike="noStrike">
                          <a:effectLst/>
                        </a:rPr>
                        <a:t>Percent below poverty level; Estimate; EDUCATIONAL ATTAINMENT - Population 25 years and over - Some college, associate's degree</a:t>
                      </a:r>
                      <a:endParaRPr lang="en-US" sz="700" b="0" i="0" u="none" strike="noStrike">
                        <a:solidFill>
                          <a:srgbClr val="000000"/>
                        </a:solidFill>
                        <a:effectLst/>
                        <a:latin typeface="Calibri" panose="020F0502020204030204" pitchFamily="34" charset="0"/>
                      </a:endParaRPr>
                    </a:p>
                  </a:txBody>
                  <a:tcPr marL="6011" marR="6011" marT="6011" marB="0" anchor="b"/>
                </a:tc>
                <a:tc gridSpan="2">
                  <a:txBody>
                    <a:bodyPr/>
                    <a:lstStyle/>
                    <a:p>
                      <a:pPr algn="l" fontAlgn="b"/>
                      <a:r>
                        <a:rPr lang="en-US" sz="700" u="none" strike="noStrike">
                          <a:effectLst/>
                        </a:rPr>
                        <a:t>Percent below poverty level; Estimate; EDUCATIONAL ATTAINMENT - Population 25 years and over - Bachelor's degree or higher</a:t>
                      </a:r>
                      <a:endParaRPr lang="en-US" sz="700" b="0" i="0" u="none" strike="noStrike">
                        <a:solidFill>
                          <a:srgbClr val="000000"/>
                        </a:solidFill>
                        <a:effectLst/>
                        <a:latin typeface="Calibri" panose="020F0502020204030204" pitchFamily="34" charset="0"/>
                      </a:endParaRPr>
                    </a:p>
                  </a:txBody>
                  <a:tcPr marL="6011" marR="6011" marT="6011" marB="0" anchor="b"/>
                </a:tc>
                <a:tc hMerge="1">
                  <a:txBody>
                    <a:bodyPr/>
                    <a:lstStyle/>
                    <a:p>
                      <a:endParaRPr lang="en-US"/>
                    </a:p>
                  </a:txBody>
                  <a:tcPr/>
                </a:tc>
                <a:tc>
                  <a:txBody>
                    <a:bodyPr/>
                    <a:lstStyle/>
                    <a:p>
                      <a:pPr algn="l" fontAlgn="b"/>
                      <a:r>
                        <a:rPr lang="en-US" sz="700" u="none" strike="noStrike">
                          <a:effectLst/>
                        </a:rPr>
                        <a:t>Percent below poverty level in comparison to stae average- all</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r>
                        <a:rPr lang="en-US" sz="700" u="none" strike="noStrike">
                          <a:effectLst/>
                        </a:rPr>
                        <a:t>Percent below poverty level in comparison to stae average- below high-school</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r>
                        <a:rPr lang="en-US" sz="700" u="none" strike="noStrike">
                          <a:effectLst/>
                        </a:rPr>
                        <a:t>Percent below poverty level in comparison to stae average- high school</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r>
                        <a:rPr lang="en-US" sz="700" u="none" strike="noStrike">
                          <a:effectLst/>
                        </a:rPr>
                        <a:t>Percent below poverty level in comparison to stae average- some college</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r>
                        <a:rPr lang="en-US" sz="700" u="none" strike="noStrike">
                          <a:effectLst/>
                        </a:rPr>
                        <a:t>Percent below poverty level in comparison to stae average- bachelor's or higher</a:t>
                      </a:r>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3705449779"/>
                  </a:ext>
                </a:extLst>
              </a:tr>
              <a:tr h="120224">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911498212"/>
                  </a:ext>
                </a:extLst>
              </a:tr>
              <a:tr h="120224">
                <a:tc>
                  <a:txBody>
                    <a:bodyPr/>
                    <a:lstStyle/>
                    <a:p>
                      <a:pPr algn="l" fontAlgn="b"/>
                      <a:r>
                        <a:rPr lang="en-US" sz="700" u="none" strike="noStrike">
                          <a:effectLst/>
                        </a:rPr>
                        <a:t>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11.4</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26.7</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12.1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10.5</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4.1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125037332"/>
                  </a:ext>
                </a:extLst>
              </a:tr>
              <a:tr h="120224">
                <a:tc>
                  <a:txBody>
                    <a:bodyPr/>
                    <a:lstStyle/>
                    <a:p>
                      <a:pPr algn="l" fontAlgn="b"/>
                      <a:r>
                        <a:rPr lang="en-US" sz="700" u="none" strike="noStrike">
                          <a:effectLst/>
                        </a:rPr>
                        <a:t>Adams County, 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26.7</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7.2</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0.8</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92.98246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100</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87.60331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68.57143</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19.5122</a:t>
                      </a:r>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2719275986"/>
                  </a:ext>
                </a:extLst>
              </a:tr>
              <a:tr h="120224">
                <a:tc>
                  <a:txBody>
                    <a:bodyPr/>
                    <a:lstStyle/>
                    <a:p>
                      <a:pPr algn="l" fontAlgn="b"/>
                      <a:r>
                        <a:rPr lang="en-US" sz="700" u="none" strike="noStrike">
                          <a:effectLst/>
                        </a:rPr>
                        <a:t>Allen County, 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11.6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29.3</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13.1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10.8</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4.2</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101.7544</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109.7378</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108.2645</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102.8571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102.439</a:t>
                      </a:r>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687727437"/>
                  </a:ext>
                </a:extLst>
              </a:tr>
              <a:tr h="120224">
                <a:tc>
                  <a:txBody>
                    <a:bodyPr/>
                    <a:lstStyle/>
                    <a:p>
                      <a:pPr algn="l" fontAlgn="b"/>
                      <a:r>
                        <a:rPr lang="en-US" sz="700" u="none" strike="noStrike">
                          <a:effectLst/>
                        </a:rPr>
                        <a:t>Bartholomew County, 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9.7</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30.5</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2.1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85.08772</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114.2322</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90.90909</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85.71429</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51.21951</a:t>
                      </a:r>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1813132424"/>
                  </a:ext>
                </a:extLst>
              </a:tr>
              <a:tr h="120224">
                <a:tc>
                  <a:txBody>
                    <a:bodyPr/>
                    <a:lstStyle/>
                    <a:p>
                      <a:pPr algn="l" fontAlgn="b"/>
                      <a:r>
                        <a:rPr lang="en-US" sz="700" u="none" strike="noStrike">
                          <a:effectLst/>
                        </a:rPr>
                        <a:t>Benton County, 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11.9</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32.8</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10.5</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3.3</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104.386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122.8464</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86.77686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104.7619</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80.4878</a:t>
                      </a:r>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3307025921"/>
                  </a:ext>
                </a:extLst>
              </a:tr>
              <a:tr h="120224">
                <a:tc>
                  <a:txBody>
                    <a:bodyPr/>
                    <a:lstStyle/>
                    <a:p>
                      <a:pPr algn="l" fontAlgn="b"/>
                      <a:r>
                        <a:rPr lang="en-US" sz="700" u="none" strike="noStrike">
                          <a:effectLst/>
                        </a:rPr>
                        <a:t>Blackford County, 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11.6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9.3</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13.5</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0.5</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101.7544</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89.88764</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76.8595</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128.5714</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12.19512</a:t>
                      </a:r>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2107377515"/>
                  </a:ext>
                </a:extLst>
              </a:tr>
              <a:tr h="120224">
                <a:tc>
                  <a:txBody>
                    <a:bodyPr/>
                    <a:lstStyle/>
                    <a:p>
                      <a:pPr algn="l" fontAlgn="b"/>
                      <a:r>
                        <a:rPr lang="en-US" sz="700" u="none" strike="noStrike">
                          <a:effectLst/>
                        </a:rPr>
                        <a:t>Boone County, 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5.6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18.6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8.3</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6.8</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49.12281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69.66292</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68.59504</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64.7619</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29.26829</a:t>
                      </a:r>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572671071"/>
                  </a:ext>
                </a:extLst>
              </a:tr>
              <a:tr h="120224">
                <a:tc>
                  <a:txBody>
                    <a:bodyPr/>
                    <a:lstStyle/>
                    <a:p>
                      <a:pPr algn="l" fontAlgn="b"/>
                      <a:r>
                        <a:rPr lang="en-US" sz="700" u="none" strike="noStrike">
                          <a:effectLst/>
                        </a:rPr>
                        <a:t>Brown County, 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25.9</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9.7</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3.4</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87.7193</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97.00375</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82.64463</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92.38095</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82.92683</a:t>
                      </a:r>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2908359291"/>
                  </a:ext>
                </a:extLst>
              </a:tr>
              <a:tr h="120224">
                <a:tc>
                  <a:txBody>
                    <a:bodyPr/>
                    <a:lstStyle/>
                    <a:p>
                      <a:pPr algn="l" fontAlgn="b"/>
                      <a:r>
                        <a:rPr lang="en-US" sz="700" u="none" strike="noStrike">
                          <a:effectLst/>
                        </a:rPr>
                        <a:t>Carroll County, 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9.3</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23.8</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8.8</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7.9</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2.8</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81.57895</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89.13858</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72.72727</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75.2381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68.29268</a:t>
                      </a:r>
                      <a:endParaRPr lang="en-US" sz="700" b="0" i="0" u="none" strike="noStrike" dirty="0">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2444892630"/>
                  </a:ext>
                </a:extLst>
              </a:tr>
            </a:tbl>
          </a:graphicData>
        </a:graphic>
      </p:graphicFrame>
      <p:sp>
        <p:nvSpPr>
          <p:cNvPr id="5" name="Oval 4">
            <a:extLst>
              <a:ext uri="{FF2B5EF4-FFF2-40B4-BE49-F238E27FC236}">
                <a16:creationId xmlns:a16="http://schemas.microsoft.com/office/drawing/2014/main" id="{7094DECD-127F-4083-ACBA-AA58BA6F602D}"/>
              </a:ext>
            </a:extLst>
          </p:cNvPr>
          <p:cNvSpPr/>
          <p:nvPr/>
        </p:nvSpPr>
        <p:spPr>
          <a:xfrm>
            <a:off x="3514725" y="3429000"/>
            <a:ext cx="504825" cy="105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7A522BE-E863-48F9-8988-1D189CFFDA0A}"/>
              </a:ext>
            </a:extLst>
          </p:cNvPr>
          <p:cNvCxnSpPr>
            <a:cxnSpLocks/>
            <a:stCxn id="5" idx="4"/>
            <a:endCxn id="8" idx="1"/>
          </p:cNvCxnSpPr>
          <p:nvPr/>
        </p:nvCxnSpPr>
        <p:spPr>
          <a:xfrm>
            <a:off x="3767138" y="4488896"/>
            <a:ext cx="713422" cy="74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564E4F6-7A8E-4A1A-9655-8BF96C1F1185}"/>
              </a:ext>
            </a:extLst>
          </p:cNvPr>
          <p:cNvSpPr/>
          <p:nvPr/>
        </p:nvSpPr>
        <p:spPr>
          <a:xfrm>
            <a:off x="4480560" y="4763900"/>
            <a:ext cx="2162175" cy="942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Divide each of these numbers by 11.4</a:t>
            </a:r>
          </a:p>
        </p:txBody>
      </p:sp>
      <p:sp>
        <p:nvSpPr>
          <p:cNvPr id="10" name="Oval 9">
            <a:extLst>
              <a:ext uri="{FF2B5EF4-FFF2-40B4-BE49-F238E27FC236}">
                <a16:creationId xmlns:a16="http://schemas.microsoft.com/office/drawing/2014/main" id="{6A7EDFFD-7816-4AF1-9FB4-5435B4635CBD}"/>
              </a:ext>
            </a:extLst>
          </p:cNvPr>
          <p:cNvSpPr/>
          <p:nvPr/>
        </p:nvSpPr>
        <p:spPr>
          <a:xfrm>
            <a:off x="6833234" y="3432989"/>
            <a:ext cx="504825" cy="105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17727DF2-02A0-4BCA-99FA-77FE0CE66518}"/>
              </a:ext>
            </a:extLst>
          </p:cNvPr>
          <p:cNvCxnSpPr>
            <a:stCxn id="8" idx="3"/>
            <a:endCxn id="10" idx="4"/>
          </p:cNvCxnSpPr>
          <p:nvPr/>
        </p:nvCxnSpPr>
        <p:spPr>
          <a:xfrm flipV="1">
            <a:off x="6642735" y="4492885"/>
            <a:ext cx="442912" cy="742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10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4B35F-6876-470E-AA17-B17FA5062798}"/>
              </a:ext>
            </a:extLst>
          </p:cNvPr>
          <p:cNvSpPr>
            <a:spLocks noGrp="1"/>
          </p:cNvSpPr>
          <p:nvPr>
            <p:ph idx="1"/>
          </p:nvPr>
        </p:nvSpPr>
        <p:spPr>
          <a:xfrm>
            <a:off x="838200" y="449581"/>
            <a:ext cx="10515600" cy="5547360"/>
          </a:xfrm>
        </p:spPr>
        <p:txBody>
          <a:bodyPr>
            <a:normAutofit/>
          </a:bodyPr>
          <a:lstStyle/>
          <a:p>
            <a:pPr marL="0" indent="0">
              <a:buNone/>
            </a:pPr>
            <a:r>
              <a:rPr lang="en-US" sz="2000" dirty="0"/>
              <a:t>We’re almost done, but there’s one more thing we have to account for. There are other factors that could influence the poverty level in a county aside from education. If the poverty level for people with Bachelor's degrees in Jackson county was 21% compared with the state rate of 4.1%, it would look pretty bad. But what if the overall poverty level was 40% compared with the state rate of 11.4%. Clearly, the fault is fault is unlikely to be with the college system. To accommodate for this, for every county, we divide our new numbers for each education level with the overall number for the whole county. </a:t>
            </a:r>
          </a:p>
        </p:txBody>
      </p:sp>
      <p:graphicFrame>
        <p:nvGraphicFramePr>
          <p:cNvPr id="4" name="Table 3">
            <a:extLst>
              <a:ext uri="{FF2B5EF4-FFF2-40B4-BE49-F238E27FC236}">
                <a16:creationId xmlns:a16="http://schemas.microsoft.com/office/drawing/2014/main" id="{2DEFC919-9B07-4248-83F7-0874DD767B3E}"/>
              </a:ext>
            </a:extLst>
          </p:cNvPr>
          <p:cNvGraphicFramePr>
            <a:graphicFrameLocks noGrp="1"/>
          </p:cNvGraphicFramePr>
          <p:nvPr>
            <p:extLst>
              <p:ext uri="{D42A27DB-BD31-4B8C-83A1-F6EECF244321}">
                <p14:modId xmlns:p14="http://schemas.microsoft.com/office/powerpoint/2010/main" val="1685726182"/>
              </p:ext>
            </p:extLst>
          </p:nvPr>
        </p:nvGraphicFramePr>
        <p:xfrm>
          <a:off x="2247900" y="2636838"/>
          <a:ext cx="7223763" cy="2005216"/>
        </p:xfrm>
        <a:graphic>
          <a:graphicData uri="http://schemas.openxmlformats.org/drawingml/2006/table">
            <a:tbl>
              <a:tblPr>
                <a:tableStyleId>{5C22544A-7EE6-4342-B048-85BDC9FD1C3A}</a:tableStyleId>
              </a:tblPr>
              <a:tblGrid>
                <a:gridCol w="1658103">
                  <a:extLst>
                    <a:ext uri="{9D8B030D-6E8A-4147-A177-3AD203B41FA5}">
                      <a16:colId xmlns:a16="http://schemas.microsoft.com/office/drawing/2014/main" val="3729821637"/>
                    </a:ext>
                  </a:extLst>
                </a:gridCol>
                <a:gridCol w="556566">
                  <a:extLst>
                    <a:ext uri="{9D8B030D-6E8A-4147-A177-3AD203B41FA5}">
                      <a16:colId xmlns:a16="http://schemas.microsoft.com/office/drawing/2014/main" val="3162019051"/>
                    </a:ext>
                  </a:extLst>
                </a:gridCol>
                <a:gridCol w="556566">
                  <a:extLst>
                    <a:ext uri="{9D8B030D-6E8A-4147-A177-3AD203B41FA5}">
                      <a16:colId xmlns:a16="http://schemas.microsoft.com/office/drawing/2014/main" val="866083057"/>
                    </a:ext>
                  </a:extLst>
                </a:gridCol>
                <a:gridCol w="556566">
                  <a:extLst>
                    <a:ext uri="{9D8B030D-6E8A-4147-A177-3AD203B41FA5}">
                      <a16:colId xmlns:a16="http://schemas.microsoft.com/office/drawing/2014/main" val="3550309146"/>
                    </a:ext>
                  </a:extLst>
                </a:gridCol>
                <a:gridCol w="556566">
                  <a:extLst>
                    <a:ext uri="{9D8B030D-6E8A-4147-A177-3AD203B41FA5}">
                      <a16:colId xmlns:a16="http://schemas.microsoft.com/office/drawing/2014/main" val="3347939601"/>
                    </a:ext>
                  </a:extLst>
                </a:gridCol>
                <a:gridCol w="556566">
                  <a:extLst>
                    <a:ext uri="{9D8B030D-6E8A-4147-A177-3AD203B41FA5}">
                      <a16:colId xmlns:a16="http://schemas.microsoft.com/office/drawing/2014/main" val="2310279174"/>
                    </a:ext>
                  </a:extLst>
                </a:gridCol>
                <a:gridCol w="556566">
                  <a:extLst>
                    <a:ext uri="{9D8B030D-6E8A-4147-A177-3AD203B41FA5}">
                      <a16:colId xmlns:a16="http://schemas.microsoft.com/office/drawing/2014/main" val="1236950789"/>
                    </a:ext>
                  </a:extLst>
                </a:gridCol>
                <a:gridCol w="556566">
                  <a:extLst>
                    <a:ext uri="{9D8B030D-6E8A-4147-A177-3AD203B41FA5}">
                      <a16:colId xmlns:a16="http://schemas.microsoft.com/office/drawing/2014/main" val="3363702636"/>
                    </a:ext>
                  </a:extLst>
                </a:gridCol>
                <a:gridCol w="556566">
                  <a:extLst>
                    <a:ext uri="{9D8B030D-6E8A-4147-A177-3AD203B41FA5}">
                      <a16:colId xmlns:a16="http://schemas.microsoft.com/office/drawing/2014/main" val="651858039"/>
                    </a:ext>
                  </a:extLst>
                </a:gridCol>
                <a:gridCol w="556566">
                  <a:extLst>
                    <a:ext uri="{9D8B030D-6E8A-4147-A177-3AD203B41FA5}">
                      <a16:colId xmlns:a16="http://schemas.microsoft.com/office/drawing/2014/main" val="3983289421"/>
                    </a:ext>
                  </a:extLst>
                </a:gridCol>
                <a:gridCol w="556566">
                  <a:extLst>
                    <a:ext uri="{9D8B030D-6E8A-4147-A177-3AD203B41FA5}">
                      <a16:colId xmlns:a16="http://schemas.microsoft.com/office/drawing/2014/main" val="3188731640"/>
                    </a:ext>
                  </a:extLst>
                </a:gridCol>
              </a:tblGrid>
              <a:tr h="988886">
                <a:tc>
                  <a:txBody>
                    <a:bodyPr/>
                    <a:lstStyle/>
                    <a:p>
                      <a:pPr algn="l" fontAlgn="b"/>
                      <a:r>
                        <a:rPr lang="en-US" sz="600" u="none" strike="noStrike">
                          <a:effectLst/>
                        </a:rPr>
                        <a:t>Geography</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r>
                        <a:rPr lang="en-US" sz="600" u="none" strike="noStrike">
                          <a:effectLst/>
                        </a:rPr>
                        <a:t>Percent below poverty level in comparison to stae average- all</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r>
                        <a:rPr lang="en-US" sz="600" u="none" strike="noStrike">
                          <a:effectLst/>
                        </a:rPr>
                        <a:t>Percent below poverty level in comparison to stae average- below high-school</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r>
                        <a:rPr lang="en-US" sz="600" u="none" strike="noStrike" dirty="0">
                          <a:effectLst/>
                        </a:rPr>
                        <a:t>Percent below poverty level in comparison to </a:t>
                      </a:r>
                      <a:r>
                        <a:rPr lang="en-US" sz="600" u="none" strike="noStrike" dirty="0" err="1">
                          <a:effectLst/>
                        </a:rPr>
                        <a:t>stae</a:t>
                      </a:r>
                      <a:r>
                        <a:rPr lang="en-US" sz="600" u="none" strike="noStrike" dirty="0">
                          <a:effectLst/>
                        </a:rPr>
                        <a:t> average- high school</a:t>
                      </a:r>
                      <a:endParaRPr lang="en-US" sz="600" b="0" i="0" u="none" strike="noStrike" dirty="0">
                        <a:solidFill>
                          <a:srgbClr val="000000"/>
                        </a:solidFill>
                        <a:effectLst/>
                        <a:latin typeface="Calibri" panose="020F0502020204030204" pitchFamily="34" charset="0"/>
                      </a:endParaRPr>
                    </a:p>
                  </a:txBody>
                  <a:tcPr marL="5082" marR="5082" marT="5082" marB="0" anchor="b"/>
                </a:tc>
                <a:tc>
                  <a:txBody>
                    <a:bodyPr/>
                    <a:lstStyle/>
                    <a:p>
                      <a:pPr algn="l" fontAlgn="b"/>
                      <a:r>
                        <a:rPr lang="en-US" sz="600" u="none" strike="noStrike">
                          <a:effectLst/>
                        </a:rPr>
                        <a:t>Percent below poverty level in comparison to stae average- some college</a:t>
                      </a:r>
                      <a:endParaRPr lang="en-US" sz="600" b="0" i="0" u="none" strike="noStrike">
                        <a:solidFill>
                          <a:srgbClr val="000000"/>
                        </a:solidFill>
                        <a:effectLst/>
                        <a:latin typeface="Calibri" panose="020F0502020204030204" pitchFamily="34" charset="0"/>
                      </a:endParaRPr>
                    </a:p>
                  </a:txBody>
                  <a:tcPr marL="5082" marR="5082" marT="5082" marB="0" anchor="b"/>
                </a:tc>
                <a:tc gridSpan="2">
                  <a:txBody>
                    <a:bodyPr/>
                    <a:lstStyle/>
                    <a:p>
                      <a:pPr algn="l" fontAlgn="b"/>
                      <a:r>
                        <a:rPr lang="en-US" sz="600" u="none" strike="noStrike" dirty="0">
                          <a:effectLst/>
                        </a:rPr>
                        <a:t>Percent below poverty level in comparison to </a:t>
                      </a:r>
                      <a:r>
                        <a:rPr lang="en-US" sz="600" u="none" strike="noStrike" dirty="0" err="1">
                          <a:effectLst/>
                        </a:rPr>
                        <a:t>stae</a:t>
                      </a:r>
                      <a:r>
                        <a:rPr lang="en-US" sz="600" u="none" strike="noStrike" dirty="0">
                          <a:effectLst/>
                        </a:rPr>
                        <a:t> average- bachelor's or higher</a:t>
                      </a:r>
                      <a:endParaRPr lang="en-US" sz="600" b="0" i="0" u="none" strike="noStrike" dirty="0">
                        <a:solidFill>
                          <a:srgbClr val="000000"/>
                        </a:solidFill>
                        <a:effectLst/>
                        <a:latin typeface="Calibri" panose="020F0502020204030204" pitchFamily="34" charset="0"/>
                      </a:endParaRPr>
                    </a:p>
                  </a:txBody>
                  <a:tcPr marL="5082" marR="5082" marT="5082" marB="0" anchor="b"/>
                </a:tc>
                <a:tc hMerge="1">
                  <a:txBody>
                    <a:bodyPr/>
                    <a:lstStyle/>
                    <a:p>
                      <a:endParaRPr lang="en-US"/>
                    </a:p>
                  </a:txBody>
                  <a:tcPr/>
                </a:tc>
                <a:tc>
                  <a:txBody>
                    <a:bodyPr/>
                    <a:lstStyle/>
                    <a:p>
                      <a:pPr algn="l" fontAlgn="b"/>
                      <a:r>
                        <a:rPr lang="en-US" sz="600" u="none" strike="noStrike">
                          <a:effectLst/>
                        </a:rPr>
                        <a:t>Normalized percent below poverty level in comparison to stae average- below high-school</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r>
                        <a:rPr lang="en-US" sz="600" u="none" strike="noStrike">
                          <a:effectLst/>
                        </a:rPr>
                        <a:t>Normalized percent below poverty level in comparison to stae average- high-school</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r>
                        <a:rPr lang="en-US" sz="600" u="none" strike="noStrike" dirty="0">
                          <a:effectLst/>
                        </a:rPr>
                        <a:t>Normalized percent below poverty level in comparison to </a:t>
                      </a:r>
                      <a:r>
                        <a:rPr lang="en-US" sz="600" u="none" strike="noStrike" dirty="0" err="1">
                          <a:effectLst/>
                        </a:rPr>
                        <a:t>stae</a:t>
                      </a:r>
                      <a:r>
                        <a:rPr lang="en-US" sz="600" u="none" strike="noStrike" dirty="0">
                          <a:effectLst/>
                        </a:rPr>
                        <a:t> average- some college</a:t>
                      </a:r>
                      <a:endParaRPr lang="en-US" sz="600" b="0" i="0" u="none" strike="noStrike" dirty="0">
                        <a:solidFill>
                          <a:srgbClr val="000000"/>
                        </a:solidFill>
                        <a:effectLst/>
                        <a:latin typeface="Calibri" panose="020F0502020204030204" pitchFamily="34" charset="0"/>
                      </a:endParaRPr>
                    </a:p>
                  </a:txBody>
                  <a:tcPr marL="5082" marR="5082" marT="5082" marB="0" anchor="b"/>
                </a:tc>
                <a:tc>
                  <a:txBody>
                    <a:bodyPr/>
                    <a:lstStyle/>
                    <a:p>
                      <a:pPr algn="l" fontAlgn="b"/>
                      <a:r>
                        <a:rPr lang="en-US" sz="600" u="none" strike="noStrike">
                          <a:effectLst/>
                        </a:rPr>
                        <a:t>Normalized percent below poverty level in comparison to stae average- bachelor's or higher</a:t>
                      </a:r>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3738851388"/>
                  </a:ext>
                </a:extLst>
              </a:tr>
              <a:tr h="101633">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1689310804"/>
                  </a:ext>
                </a:extLst>
              </a:tr>
              <a:tr h="101633">
                <a:tc>
                  <a:txBody>
                    <a:bodyPr/>
                    <a:lstStyle/>
                    <a:p>
                      <a:pPr algn="l" fontAlgn="b"/>
                      <a:r>
                        <a:rPr lang="en-US" sz="600" u="none" strike="noStrike">
                          <a:effectLst/>
                        </a:rPr>
                        <a:t>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2380185819"/>
                  </a:ext>
                </a:extLst>
              </a:tr>
              <a:tr h="101633">
                <a:tc>
                  <a:txBody>
                    <a:bodyPr/>
                    <a:lstStyle/>
                    <a:p>
                      <a:pPr algn="l" fontAlgn="b"/>
                      <a:r>
                        <a:rPr lang="en-US" sz="600" u="none" strike="noStrike">
                          <a:effectLst/>
                        </a:rPr>
                        <a:t>Adams County, 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92.98246</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100</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87.60331</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68.57143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19.5122</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1.075472</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0.942149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0.737466</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0.209848</a:t>
                      </a:r>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3112661409"/>
                  </a:ext>
                </a:extLst>
              </a:tr>
              <a:tr h="101633">
                <a:tc>
                  <a:txBody>
                    <a:bodyPr/>
                    <a:lstStyle/>
                    <a:p>
                      <a:pPr algn="l" fontAlgn="b"/>
                      <a:r>
                        <a:rPr lang="en-US" sz="600" u="none" strike="noStrike">
                          <a:effectLst/>
                        </a:rPr>
                        <a:t>Allen County, 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101.7544</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109.7378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108.2645</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102.8571</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102.439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1.078458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1.063978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1.010837</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1.006728</a:t>
                      </a:r>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3886227765"/>
                  </a:ext>
                </a:extLst>
              </a:tr>
              <a:tr h="101633">
                <a:tc>
                  <a:txBody>
                    <a:bodyPr/>
                    <a:lstStyle/>
                    <a:p>
                      <a:pPr algn="l" fontAlgn="b"/>
                      <a:r>
                        <a:rPr lang="en-US" sz="600" u="none" strike="noStrike">
                          <a:effectLst/>
                        </a:rPr>
                        <a:t>Bartholomew County, 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85.08772</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114.2322</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90.90909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85.71429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51.21951</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1.342523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1.068416</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1.007364</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0.601961</a:t>
                      </a:r>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3623206778"/>
                  </a:ext>
                </a:extLst>
              </a:tr>
              <a:tr h="101633">
                <a:tc>
                  <a:txBody>
                    <a:bodyPr/>
                    <a:lstStyle/>
                    <a:p>
                      <a:pPr algn="l" fontAlgn="b"/>
                      <a:r>
                        <a:rPr lang="en-US" sz="600" u="none" strike="noStrike">
                          <a:effectLst/>
                        </a:rPr>
                        <a:t>Benton County, 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104.386</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122.8464</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86.77686</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104.7619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80.4878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1.176848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0.831308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1.003601</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0.77106</a:t>
                      </a:r>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3985241569"/>
                  </a:ext>
                </a:extLst>
              </a:tr>
              <a:tr h="101633">
                <a:tc>
                  <a:txBody>
                    <a:bodyPr/>
                    <a:lstStyle/>
                    <a:p>
                      <a:pPr algn="l" fontAlgn="b"/>
                      <a:r>
                        <a:rPr lang="en-US" sz="600" u="none" strike="noStrike">
                          <a:effectLst/>
                        </a:rPr>
                        <a:t>Blackford County, 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101.7544</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89.88764</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76.8595</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128.5714</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12.19512</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0.883379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0.755343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1.263547</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0.119849</a:t>
                      </a:r>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2001569193"/>
                  </a:ext>
                </a:extLst>
              </a:tr>
              <a:tr h="101633">
                <a:tc>
                  <a:txBody>
                    <a:bodyPr/>
                    <a:lstStyle/>
                    <a:p>
                      <a:pPr algn="l" fontAlgn="b"/>
                      <a:r>
                        <a:rPr lang="en-US" sz="600" u="none" strike="noStrike">
                          <a:effectLst/>
                        </a:rPr>
                        <a:t>Boone County, 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49.12281</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69.66292</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68.59504</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64.7619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29.26829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1.418138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1.396399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1.318367</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0.595819</a:t>
                      </a:r>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2461161011"/>
                  </a:ext>
                </a:extLst>
              </a:tr>
              <a:tr h="101633">
                <a:tc>
                  <a:txBody>
                    <a:bodyPr/>
                    <a:lstStyle/>
                    <a:p>
                      <a:pPr algn="l" fontAlgn="b"/>
                      <a:r>
                        <a:rPr lang="en-US" sz="600" u="none" strike="noStrike">
                          <a:effectLst/>
                        </a:rPr>
                        <a:t>Brown County, 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87.7193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97.00375</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82.64463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92.38095</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82.92683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1.105843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0.942149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1.053143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0.945366</a:t>
                      </a:r>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757923835"/>
                  </a:ext>
                </a:extLst>
              </a:tr>
              <a:tr h="101633">
                <a:tc>
                  <a:txBody>
                    <a:bodyPr/>
                    <a:lstStyle/>
                    <a:p>
                      <a:pPr algn="l" fontAlgn="b"/>
                      <a:r>
                        <a:rPr lang="en-US" sz="600" u="none" strike="noStrike">
                          <a:effectLst/>
                        </a:rPr>
                        <a:t>Carroll County, 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dirty="0">
                          <a:effectLst/>
                        </a:rPr>
                        <a:t>81.57895</a:t>
                      </a:r>
                      <a:endParaRPr lang="en-US" sz="600" b="0" i="0" u="none" strike="noStrike" dirty="0">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89.13858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72.72727</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75.2381</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68.29268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dirty="0">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1.092666</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0.891496</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0.922273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dirty="0">
                          <a:effectLst/>
                        </a:rPr>
                        <a:t>0.837136</a:t>
                      </a:r>
                      <a:endParaRPr lang="en-US" sz="600" b="0" i="0" u="none" strike="noStrike" dirty="0">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2715877177"/>
                  </a:ext>
                </a:extLst>
              </a:tr>
            </a:tbl>
          </a:graphicData>
        </a:graphic>
      </p:graphicFrame>
      <p:sp>
        <p:nvSpPr>
          <p:cNvPr id="5" name="Oval 4">
            <a:extLst>
              <a:ext uri="{FF2B5EF4-FFF2-40B4-BE49-F238E27FC236}">
                <a16:creationId xmlns:a16="http://schemas.microsoft.com/office/drawing/2014/main" id="{F49FEDC0-1075-4852-A2A0-97788E1F1D83}"/>
              </a:ext>
            </a:extLst>
          </p:cNvPr>
          <p:cNvSpPr/>
          <p:nvPr/>
        </p:nvSpPr>
        <p:spPr>
          <a:xfrm>
            <a:off x="4032885" y="3710940"/>
            <a:ext cx="504825" cy="105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8F4BE49-026D-4067-873D-4AE904A67450}"/>
              </a:ext>
            </a:extLst>
          </p:cNvPr>
          <p:cNvSpPr/>
          <p:nvPr/>
        </p:nvSpPr>
        <p:spPr>
          <a:xfrm>
            <a:off x="4627245" y="3710940"/>
            <a:ext cx="504825" cy="105989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C2A0E63-F6D7-4081-911E-E8BFBDDFF759}"/>
              </a:ext>
            </a:extLst>
          </p:cNvPr>
          <p:cNvSpPr/>
          <p:nvPr/>
        </p:nvSpPr>
        <p:spPr>
          <a:xfrm>
            <a:off x="7403782" y="3680839"/>
            <a:ext cx="504825" cy="1059896"/>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87A502A-6CE0-49DC-920A-1EC25E5F8B7B}"/>
              </a:ext>
            </a:extLst>
          </p:cNvPr>
          <p:cNvSpPr/>
          <p:nvPr/>
        </p:nvSpPr>
        <p:spPr>
          <a:xfrm>
            <a:off x="4217669" y="5046743"/>
            <a:ext cx="3170873" cy="942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Divide the red column by the blue column to get the green column</a:t>
            </a:r>
          </a:p>
        </p:txBody>
      </p:sp>
    </p:spTree>
    <p:extLst>
      <p:ext uri="{BB962C8B-B14F-4D97-AF65-F5344CB8AC3E}">
        <p14:creationId xmlns:p14="http://schemas.microsoft.com/office/powerpoint/2010/main" val="125343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B65EEE-AA16-4F03-BAA7-71F37FE2A578}"/>
              </a:ext>
            </a:extLst>
          </p:cNvPr>
          <p:cNvSpPr>
            <a:spLocks noGrp="1"/>
          </p:cNvSpPr>
          <p:nvPr>
            <p:ph idx="1"/>
          </p:nvPr>
        </p:nvSpPr>
        <p:spPr>
          <a:xfrm>
            <a:off x="838200" y="563881"/>
            <a:ext cx="10515600" cy="1013460"/>
          </a:xfrm>
        </p:spPr>
        <p:txBody>
          <a:bodyPr/>
          <a:lstStyle/>
          <a:p>
            <a:pPr marL="0" indent="0">
              <a:buNone/>
            </a:pPr>
            <a:r>
              <a:rPr lang="en-US" dirty="0"/>
              <a:t>Now all we need is the population size for every education level and every county. Fortunately these have been provided for us…</a:t>
            </a:r>
          </a:p>
        </p:txBody>
      </p:sp>
      <p:graphicFrame>
        <p:nvGraphicFramePr>
          <p:cNvPr id="4" name="Table 3">
            <a:extLst>
              <a:ext uri="{FF2B5EF4-FFF2-40B4-BE49-F238E27FC236}">
                <a16:creationId xmlns:a16="http://schemas.microsoft.com/office/drawing/2014/main" id="{19095DC5-7B3C-4DC8-893A-8D94D0FC8780}"/>
              </a:ext>
            </a:extLst>
          </p:cNvPr>
          <p:cNvGraphicFramePr>
            <a:graphicFrameLocks noGrp="1"/>
          </p:cNvGraphicFramePr>
          <p:nvPr>
            <p:extLst>
              <p:ext uri="{D42A27DB-BD31-4B8C-83A1-F6EECF244321}">
                <p14:modId xmlns:p14="http://schemas.microsoft.com/office/powerpoint/2010/main" val="646449736"/>
              </p:ext>
            </p:extLst>
          </p:nvPr>
        </p:nvGraphicFramePr>
        <p:xfrm>
          <a:off x="2354580" y="2201545"/>
          <a:ext cx="7162800" cy="3232785"/>
        </p:xfrm>
        <a:graphic>
          <a:graphicData uri="http://schemas.openxmlformats.org/drawingml/2006/table">
            <a:tbl>
              <a:tblPr>
                <a:tableStyleId>{5C22544A-7EE6-4342-B048-85BDC9FD1C3A}</a:tableStyleId>
              </a:tblPr>
              <a:tblGrid>
                <a:gridCol w="1816100">
                  <a:extLst>
                    <a:ext uri="{9D8B030D-6E8A-4147-A177-3AD203B41FA5}">
                      <a16:colId xmlns:a16="http://schemas.microsoft.com/office/drawing/2014/main" val="4091098140"/>
                    </a:ext>
                  </a:extLst>
                </a:gridCol>
                <a:gridCol w="1104900">
                  <a:extLst>
                    <a:ext uri="{9D8B030D-6E8A-4147-A177-3AD203B41FA5}">
                      <a16:colId xmlns:a16="http://schemas.microsoft.com/office/drawing/2014/main" val="4168720546"/>
                    </a:ext>
                  </a:extLst>
                </a:gridCol>
                <a:gridCol w="1066800">
                  <a:extLst>
                    <a:ext uri="{9D8B030D-6E8A-4147-A177-3AD203B41FA5}">
                      <a16:colId xmlns:a16="http://schemas.microsoft.com/office/drawing/2014/main" val="3795617101"/>
                    </a:ext>
                  </a:extLst>
                </a:gridCol>
                <a:gridCol w="1054100">
                  <a:extLst>
                    <a:ext uri="{9D8B030D-6E8A-4147-A177-3AD203B41FA5}">
                      <a16:colId xmlns:a16="http://schemas.microsoft.com/office/drawing/2014/main" val="1538078441"/>
                    </a:ext>
                  </a:extLst>
                </a:gridCol>
                <a:gridCol w="1054100">
                  <a:extLst>
                    <a:ext uri="{9D8B030D-6E8A-4147-A177-3AD203B41FA5}">
                      <a16:colId xmlns:a16="http://schemas.microsoft.com/office/drawing/2014/main" val="4280262682"/>
                    </a:ext>
                  </a:extLst>
                </a:gridCol>
                <a:gridCol w="1066800">
                  <a:extLst>
                    <a:ext uri="{9D8B030D-6E8A-4147-A177-3AD203B41FA5}">
                      <a16:colId xmlns:a16="http://schemas.microsoft.com/office/drawing/2014/main" val="2175025038"/>
                    </a:ext>
                  </a:extLst>
                </a:gridCol>
              </a:tblGrid>
              <a:tr h="190500">
                <a:tc>
                  <a:txBody>
                    <a:bodyPr/>
                    <a:lstStyle/>
                    <a:p>
                      <a:pPr algn="l" fontAlgn="b"/>
                      <a:r>
                        <a:rPr lang="en-US" sz="1100" u="none" strike="noStrike" dirty="0">
                          <a:effectLst/>
                        </a:rPr>
                        <a:t>Geography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Estimate; EDUCATIONAL ATTAINMENT - Population 25 years and over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Estimate; EDUCATIONAL ATTAINMENT - Population 25 years and over - Less than high school graduate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Estimate; EDUCATIONAL ATTAINMENT - Population 25 years and over - High school graduate (includes equivalency)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Estimate; EDUCATIONAL ATTAINMENT - Population 25 years and over - Some college, associate's degree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Estimate; EDUCATIONAL ATTAINMENT - Population 25 years and over - Bachelor's degree or higher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8285722"/>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404314"/>
                  </a:ext>
                </a:extLst>
              </a:tr>
              <a:tr h="190500">
                <a:tc>
                  <a:txBody>
                    <a:bodyPr/>
                    <a:lstStyle/>
                    <a:p>
                      <a:pPr algn="l" fontAlgn="b"/>
                      <a:r>
                        <a:rPr lang="en-US" sz="1100" u="none" strike="noStrike">
                          <a:effectLst/>
                        </a:rPr>
                        <a:t>Indiana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4231437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499831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1458785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1240293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1032528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2474107"/>
                  </a:ext>
                </a:extLst>
              </a:tr>
              <a:tr h="190500">
                <a:tc>
                  <a:txBody>
                    <a:bodyPr/>
                    <a:lstStyle/>
                    <a:p>
                      <a:pPr algn="l" fontAlgn="b"/>
                      <a:r>
                        <a:rPr lang="en-US" sz="1100" u="none" strike="noStrike">
                          <a:effectLst/>
                        </a:rPr>
                        <a:t>Adams County, Indiana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20535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9039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5401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3113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9779706"/>
                  </a:ext>
                </a:extLst>
              </a:tr>
              <a:tr h="190500">
                <a:tc>
                  <a:txBody>
                    <a:bodyPr/>
                    <a:lstStyle/>
                    <a:p>
                      <a:pPr algn="l" fontAlgn="b"/>
                      <a:r>
                        <a:rPr lang="en-US" sz="1100" u="none" strike="noStrike">
                          <a:effectLst/>
                        </a:rPr>
                        <a:t>Allen County, Indiana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230119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24129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67029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76276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62685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5694629"/>
                  </a:ext>
                </a:extLst>
              </a:tr>
              <a:tr h="190500">
                <a:tc>
                  <a:txBody>
                    <a:bodyPr/>
                    <a:lstStyle/>
                    <a:p>
                      <a:pPr algn="l" fontAlgn="b"/>
                      <a:r>
                        <a:rPr lang="en-US" sz="1100" u="none" strike="noStrike">
                          <a:effectLst/>
                        </a:rPr>
                        <a:t>Bartholomew County, Indiana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52962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18085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14118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15715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6991905"/>
                  </a:ext>
                </a:extLst>
              </a:tr>
              <a:tr h="190500">
                <a:tc>
                  <a:txBody>
                    <a:bodyPr/>
                    <a:lstStyle/>
                    <a:p>
                      <a:pPr algn="l" fontAlgn="b"/>
                      <a:r>
                        <a:rPr lang="en-US" sz="1100" u="none" strike="noStrike">
                          <a:effectLst/>
                        </a:rPr>
                        <a:t>Benton County, Indiana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5819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987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8837803"/>
                  </a:ext>
                </a:extLst>
              </a:tr>
              <a:tr h="190500">
                <a:tc>
                  <a:txBody>
                    <a:bodyPr/>
                    <a:lstStyle/>
                    <a:p>
                      <a:pPr algn="l" fontAlgn="b"/>
                      <a:r>
                        <a:rPr lang="en-US" sz="1100" u="none" strike="noStrike">
                          <a:effectLst/>
                        </a:rPr>
                        <a:t>Blackford County, Indiana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8592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3227478"/>
                  </a:ext>
                </a:extLst>
              </a:tr>
              <a:tr h="190500">
                <a:tc>
                  <a:txBody>
                    <a:bodyPr/>
                    <a:lstStyle/>
                    <a:p>
                      <a:pPr algn="l" fontAlgn="b"/>
                      <a:r>
                        <a:rPr lang="en-US" sz="1100" u="none" strike="noStrike">
                          <a:effectLst/>
                        </a:rPr>
                        <a:t>Boone County, Indiana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39431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16975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9726123"/>
                  </a:ext>
                </a:extLst>
              </a:tr>
              <a:tr h="190500">
                <a:tc>
                  <a:txBody>
                    <a:bodyPr/>
                    <a:lstStyle/>
                    <a:p>
                      <a:pPr algn="l" fontAlgn="b"/>
                      <a:r>
                        <a:rPr lang="en-US" sz="1100" u="none" strike="noStrike">
                          <a:effectLst/>
                        </a:rPr>
                        <a:t>Brown County, Indiana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10912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2427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047133"/>
                  </a:ext>
                </a:extLst>
              </a:tr>
            </a:tbl>
          </a:graphicData>
        </a:graphic>
      </p:graphicFrame>
    </p:spTree>
    <p:extLst>
      <p:ext uri="{BB962C8B-B14F-4D97-AF65-F5344CB8AC3E}">
        <p14:creationId xmlns:p14="http://schemas.microsoft.com/office/powerpoint/2010/main" val="2038177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1530</Words>
  <Application>Microsoft Macintosh PowerPoint</Application>
  <PresentationFormat>Widescreen</PresentationFormat>
  <Paragraphs>357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Ben-Gad, Yohanan S</dc:creator>
  <cp:lastModifiedBy>Microsoft Office User</cp:lastModifiedBy>
  <cp:revision>17</cp:revision>
  <dcterms:created xsi:type="dcterms:W3CDTF">2019-09-17T02:15:23Z</dcterms:created>
  <dcterms:modified xsi:type="dcterms:W3CDTF">2019-09-18T01:23:38Z</dcterms:modified>
</cp:coreProperties>
</file>