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10600030101010101" charset="0"/>
      <p:regular r:id="rId19"/>
      <p:bold r:id="rId20"/>
      <p:italic r:id="rId21"/>
      <p:boldItalic r:id="rId22"/>
    </p:embeddedFont>
    <p:embeddedFont>
      <p:font typeface="Playfair Display" panose="02010600030101010101"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Roboto Medium" panose="02010600030101010101"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839E4-75E3-4C44-9465-864B04214D04}" v="1" dt="2020-05-13T03:23:13.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microsoft.com/office/2016/11/relationships/changesInfo" Target="changesInfos/changesInfo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a Yu" userId="860b3164d94b1694" providerId="LiveId" clId="{03D839E4-75E3-4C44-9465-864B04214D04}"/>
    <pc:docChg chg="modSld">
      <pc:chgData name="Willa Yu" userId="860b3164d94b1694" providerId="LiveId" clId="{03D839E4-75E3-4C44-9465-864B04214D04}" dt="2020-05-13T03:23:42.820" v="35" actId="404"/>
      <pc:docMkLst>
        <pc:docMk/>
      </pc:docMkLst>
      <pc:sldChg chg="modSp mod">
        <pc:chgData name="Willa Yu" userId="860b3164d94b1694" providerId="LiveId" clId="{03D839E4-75E3-4C44-9465-864B04214D04}" dt="2020-05-13T03:23:20.163" v="24" actId="20577"/>
        <pc:sldMkLst>
          <pc:docMk/>
          <pc:sldMk cId="0" sldId="257"/>
        </pc:sldMkLst>
        <pc:spChg chg="mod">
          <ac:chgData name="Willa Yu" userId="860b3164d94b1694" providerId="LiveId" clId="{03D839E4-75E3-4C44-9465-864B04214D04}" dt="2020-05-13T03:23:20.163" v="24" actId="20577"/>
          <ac:spMkLst>
            <pc:docMk/>
            <pc:sldMk cId="0" sldId="257"/>
            <ac:spMk id="67" creationId="{00000000-0000-0000-0000-000000000000}"/>
          </ac:spMkLst>
        </pc:spChg>
      </pc:sldChg>
      <pc:sldChg chg="modSp mod">
        <pc:chgData name="Willa Yu" userId="860b3164d94b1694" providerId="LiveId" clId="{03D839E4-75E3-4C44-9465-864B04214D04}" dt="2020-05-13T03:23:28.490" v="34" actId="20577"/>
        <pc:sldMkLst>
          <pc:docMk/>
          <pc:sldMk cId="0" sldId="260"/>
        </pc:sldMkLst>
        <pc:spChg chg="mod">
          <ac:chgData name="Willa Yu" userId="860b3164d94b1694" providerId="LiveId" clId="{03D839E4-75E3-4C44-9465-864B04214D04}" dt="2020-05-13T03:23:28.490" v="34" actId="20577"/>
          <ac:spMkLst>
            <pc:docMk/>
            <pc:sldMk cId="0" sldId="260"/>
            <ac:spMk id="131" creationId="{00000000-0000-0000-0000-000000000000}"/>
          </ac:spMkLst>
        </pc:spChg>
      </pc:sldChg>
      <pc:sldChg chg="modSp mod">
        <pc:chgData name="Willa Yu" userId="860b3164d94b1694" providerId="LiveId" clId="{03D839E4-75E3-4C44-9465-864B04214D04}" dt="2020-05-13T03:23:13.901" v="18"/>
        <pc:sldMkLst>
          <pc:docMk/>
          <pc:sldMk cId="0" sldId="261"/>
        </pc:sldMkLst>
        <pc:spChg chg="mod">
          <ac:chgData name="Willa Yu" userId="860b3164d94b1694" providerId="LiveId" clId="{03D839E4-75E3-4C44-9465-864B04214D04}" dt="2020-05-13T03:23:13.901" v="18"/>
          <ac:spMkLst>
            <pc:docMk/>
            <pc:sldMk cId="0" sldId="261"/>
            <ac:spMk id="147" creationId="{00000000-0000-0000-0000-000000000000}"/>
          </ac:spMkLst>
        </pc:spChg>
      </pc:sldChg>
      <pc:sldChg chg="modSp mod">
        <pc:chgData name="Willa Yu" userId="860b3164d94b1694" providerId="LiveId" clId="{03D839E4-75E3-4C44-9465-864B04214D04}" dt="2020-05-13T03:23:42.820" v="35" actId="404"/>
        <pc:sldMkLst>
          <pc:docMk/>
          <pc:sldMk cId="0" sldId="266"/>
        </pc:sldMkLst>
        <pc:spChg chg="mod">
          <ac:chgData name="Willa Yu" userId="860b3164d94b1694" providerId="LiveId" clId="{03D839E4-75E3-4C44-9465-864B04214D04}" dt="2020-05-13T03:23:42.820" v="35" actId="404"/>
          <ac:spMkLst>
            <pc:docMk/>
            <pc:sldMk cId="0" sldId="266"/>
            <ac:spMk id="18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conomictimes.indiatimes.com/nri/visa-and-immigration/us-senators-ask-trump-to-suspend-h-1b-for-engineers-ease-rules-for-doctors-nurses-to-fight-covid-19/articleshow/75607341.cms?utm_source=contentofinterest&amp;utm_medium=text&amp;utm_campaign=cpps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7e7052885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7e7052885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7ca0b1fa7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7ca0b1fa7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Expert estimate the would unemployment rate would surpass 20%, according to the Washington Post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7ca0b1fa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7ca0b1fa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Four US senators have urged President Donald Trump to suspend all non- immigrant work permits for at least a year or till employment return to normal.</a:t>
            </a:r>
            <a:endParaRPr/>
          </a:p>
          <a:p>
            <a:pPr marL="0" lvl="0" indent="0" algn="l" rtl="0">
              <a:lnSpc>
                <a:spcPct val="115000"/>
              </a:lnSpc>
              <a:spcBef>
                <a:spcPts val="0"/>
              </a:spcBef>
              <a:spcAft>
                <a:spcPts val="0"/>
              </a:spcAft>
              <a:buNone/>
            </a:pPr>
            <a:endParaRPr sz="900"/>
          </a:p>
          <a:p>
            <a:pPr marL="0" lvl="0" indent="0" algn="l" rtl="0">
              <a:lnSpc>
                <a:spcPct val="115000"/>
              </a:lnSpc>
              <a:spcBef>
                <a:spcPts val="0"/>
              </a:spcBef>
              <a:spcAft>
                <a:spcPts val="0"/>
              </a:spcAft>
              <a:buNone/>
            </a:pPr>
            <a:r>
              <a:rPr lang="en" sz="900">
                <a:solidFill>
                  <a:srgbClr val="024D99"/>
                </a:solidFill>
                <a:uFill>
                  <a:noFill/>
                </a:uFill>
                <a:hlinkClick r:id="rId3"/>
              </a:rPr>
              <a:t>https://economictimes.indiatimes.com/nri/visa-and-immigration/us-senators-ask-trump-to-suspend-h-1b-for-engineers-ease-rules-for-doctors-nurses-to-fight-covid-19/articleshow/75607341.cms?utm_source=contentofinterest&amp;utm_medium=text&amp;utm_campaign=cppst</a:t>
            </a:r>
            <a:endParaRPr sz="900">
              <a:solidFill>
                <a:srgbClr val="024D99"/>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7ca0b1fa7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7ca0b1fa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7e366a2c2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7e366a2c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7e366a2c2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7e366a2c2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7e366a2c2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7e366a2c2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7ca0b1fa7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7ca0b1fa7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b="1">
                <a:latin typeface="Lato"/>
                <a:ea typeface="Lato"/>
                <a:cs typeface="Lato"/>
                <a:sym typeface="Lato"/>
              </a:rPr>
              <a:t>Company</a:t>
            </a:r>
            <a:endParaRPr sz="1200" b="1">
              <a:latin typeface="Lato"/>
              <a:ea typeface="Lato"/>
              <a:cs typeface="Lato"/>
              <a:sym typeface="Lato"/>
            </a:endParaRPr>
          </a:p>
          <a:p>
            <a:pPr marL="0" lvl="0" indent="0" algn="l" rtl="0">
              <a:lnSpc>
                <a:spcPct val="150000"/>
              </a:lnSpc>
              <a:spcBef>
                <a:spcPts val="0"/>
              </a:spcBef>
              <a:spcAft>
                <a:spcPts val="0"/>
              </a:spcAft>
              <a:buNone/>
            </a:pPr>
            <a:r>
              <a:rPr lang="en" sz="1200" b="1">
                <a:latin typeface="Lato"/>
                <a:ea typeface="Lato"/>
                <a:cs typeface="Lato"/>
                <a:sym typeface="Lato"/>
              </a:rPr>
              <a:t>Use Cases: Brand Monitoring, Market Research,</a:t>
            </a:r>
            <a:endParaRPr sz="1200" b="1">
              <a:latin typeface="Lato"/>
              <a:ea typeface="Lato"/>
              <a:cs typeface="Lato"/>
              <a:sym typeface="Lato"/>
            </a:endParaRPr>
          </a:p>
          <a:p>
            <a:pPr marL="0" lvl="0" indent="0" algn="l" rtl="0">
              <a:lnSpc>
                <a:spcPct val="150000"/>
              </a:lnSpc>
              <a:spcBef>
                <a:spcPts val="0"/>
              </a:spcBef>
              <a:spcAft>
                <a:spcPts val="0"/>
              </a:spcAft>
              <a:buNone/>
            </a:pPr>
            <a:r>
              <a:rPr lang="en" sz="1200" b="1">
                <a:latin typeface="Lato"/>
                <a:ea typeface="Lato"/>
                <a:cs typeface="Lato"/>
                <a:sym typeface="Lato"/>
              </a:rPr>
              <a:t>Competitor Analysis</a:t>
            </a:r>
            <a:endParaRPr sz="1200" b="1">
              <a:latin typeface="Lato"/>
              <a:ea typeface="Lato"/>
              <a:cs typeface="Lato"/>
              <a:sym typeface="Lato"/>
            </a:endParaRPr>
          </a:p>
          <a:p>
            <a:pPr marL="0" lvl="0" indent="0" algn="l" rtl="0">
              <a:lnSpc>
                <a:spcPct val="150000"/>
              </a:lnSpc>
              <a:spcBef>
                <a:spcPts val="0"/>
              </a:spcBef>
              <a:spcAft>
                <a:spcPts val="0"/>
              </a:spcAft>
              <a:buNone/>
            </a:pPr>
            <a:r>
              <a:rPr lang="en" sz="1200" b="1">
                <a:latin typeface="Lato"/>
                <a:ea typeface="Lato"/>
                <a:cs typeface="Lato"/>
                <a:sym typeface="Lato"/>
              </a:rPr>
              <a:t>Value: </a:t>
            </a:r>
            <a:r>
              <a:rPr lang="en" sz="1200">
                <a:latin typeface="Lato"/>
                <a:ea typeface="Lato"/>
                <a:cs typeface="Lato"/>
                <a:sym typeface="Lato"/>
              </a:rPr>
              <a:t>Better understand value propositions;</a:t>
            </a:r>
            <a:endParaRPr sz="1200">
              <a:latin typeface="Lato"/>
              <a:ea typeface="Lato"/>
              <a:cs typeface="Lato"/>
              <a:sym typeface="Lato"/>
            </a:endParaRPr>
          </a:p>
          <a:p>
            <a:pPr marL="0" lvl="0" indent="0" algn="l" rtl="0">
              <a:lnSpc>
                <a:spcPct val="150000"/>
              </a:lnSpc>
              <a:spcBef>
                <a:spcPts val="0"/>
              </a:spcBef>
              <a:spcAft>
                <a:spcPts val="0"/>
              </a:spcAft>
              <a:buNone/>
            </a:pPr>
            <a:r>
              <a:rPr lang="en" sz="1200">
                <a:latin typeface="Lato"/>
                <a:ea typeface="Lato"/>
                <a:cs typeface="Lato"/>
                <a:sym typeface="Lato"/>
              </a:rPr>
              <a:t>Gain advantage over your competitor</a:t>
            </a:r>
            <a:endParaRPr sz="1200">
              <a:latin typeface="Lato"/>
              <a:ea typeface="Lato"/>
              <a:cs typeface="Lato"/>
              <a:sym typeface="Lato"/>
            </a:endParaRPr>
          </a:p>
          <a:p>
            <a:pPr marL="0" lvl="0" indent="0" algn="l" rtl="0">
              <a:lnSpc>
                <a:spcPct val="150000"/>
              </a:lnSpc>
              <a:spcBef>
                <a:spcPts val="0"/>
              </a:spcBef>
              <a:spcAft>
                <a:spcPts val="0"/>
              </a:spcAft>
              <a:buNone/>
            </a:pPr>
            <a:endParaRPr sz="1200">
              <a:latin typeface="Lato"/>
              <a:ea typeface="Lato"/>
              <a:cs typeface="Lato"/>
              <a:sym typeface="Lato"/>
            </a:endParaRPr>
          </a:p>
          <a:p>
            <a:pPr marL="0" lvl="0" indent="0" algn="l" rtl="0">
              <a:lnSpc>
                <a:spcPct val="150000"/>
              </a:lnSpc>
              <a:spcBef>
                <a:spcPts val="0"/>
              </a:spcBef>
              <a:spcAft>
                <a:spcPts val="0"/>
              </a:spcAft>
              <a:buNone/>
            </a:pPr>
            <a:r>
              <a:rPr lang="en" sz="1200" b="1">
                <a:latin typeface="Lato"/>
                <a:ea typeface="Lato"/>
                <a:cs typeface="Lato"/>
                <a:sym typeface="Lato"/>
              </a:rPr>
              <a:t>Political Org</a:t>
            </a:r>
            <a:endParaRPr sz="1200" b="1">
              <a:latin typeface="Lato"/>
              <a:ea typeface="Lato"/>
              <a:cs typeface="Lato"/>
              <a:sym typeface="Lato"/>
            </a:endParaRPr>
          </a:p>
          <a:p>
            <a:pPr marL="0" lvl="0" indent="0" algn="l" rtl="0">
              <a:lnSpc>
                <a:spcPct val="150000"/>
              </a:lnSpc>
              <a:spcBef>
                <a:spcPts val="0"/>
              </a:spcBef>
              <a:spcAft>
                <a:spcPts val="0"/>
              </a:spcAft>
              <a:buNone/>
            </a:pPr>
            <a:r>
              <a:rPr lang="en" sz="1200" b="1">
                <a:latin typeface="Lato"/>
                <a:ea typeface="Lato"/>
                <a:cs typeface="Lato"/>
                <a:sym typeface="Lato"/>
              </a:rPr>
              <a:t>Use Cases: Public opinion monitoring</a:t>
            </a:r>
            <a:endParaRPr sz="1200" b="1">
              <a:latin typeface="Lato"/>
              <a:ea typeface="Lato"/>
              <a:cs typeface="Lato"/>
              <a:sym typeface="Lato"/>
            </a:endParaRPr>
          </a:p>
          <a:p>
            <a:pPr marL="0" lvl="0" indent="0" algn="just" rtl="0">
              <a:lnSpc>
                <a:spcPct val="150000"/>
              </a:lnSpc>
              <a:spcBef>
                <a:spcPts val="0"/>
              </a:spcBef>
              <a:spcAft>
                <a:spcPts val="0"/>
              </a:spcAft>
              <a:buNone/>
            </a:pPr>
            <a:r>
              <a:rPr lang="en" sz="1200" b="1">
                <a:latin typeface="Lato"/>
                <a:ea typeface="Lato"/>
                <a:cs typeface="Lato"/>
                <a:sym typeface="Lato"/>
              </a:rPr>
              <a:t>Value: </a:t>
            </a:r>
            <a:r>
              <a:rPr lang="en" sz="1200">
                <a:latin typeface="Lato"/>
                <a:ea typeface="Lato"/>
                <a:cs typeface="Lato"/>
                <a:sym typeface="Lato"/>
              </a:rPr>
              <a:t>Know your people, win the poll;</a:t>
            </a:r>
            <a:endParaRPr sz="1200">
              <a:latin typeface="Lato"/>
              <a:ea typeface="Lato"/>
              <a:cs typeface="Lato"/>
              <a:sym typeface="Lato"/>
            </a:endParaRPr>
          </a:p>
          <a:p>
            <a:pPr marL="0" lvl="0" indent="0" algn="just" rtl="0">
              <a:lnSpc>
                <a:spcPct val="150000"/>
              </a:lnSpc>
              <a:spcBef>
                <a:spcPts val="0"/>
              </a:spcBef>
              <a:spcAft>
                <a:spcPts val="0"/>
              </a:spcAft>
              <a:buNone/>
            </a:pPr>
            <a:r>
              <a:rPr lang="en" sz="1200">
                <a:latin typeface="Lato"/>
                <a:ea typeface="Lato"/>
                <a:cs typeface="Lato"/>
                <a:sym typeface="Lato"/>
              </a:rPr>
              <a:t>Know people’s responses towards certain executive order</a:t>
            </a:r>
            <a:endParaRPr sz="1200">
              <a:latin typeface="Lato"/>
              <a:ea typeface="Lato"/>
              <a:cs typeface="Lato"/>
              <a:sym typeface="Lato"/>
            </a:endParaRPr>
          </a:p>
          <a:p>
            <a:pPr marL="0" lvl="0" indent="0" algn="l" rtl="0">
              <a:lnSpc>
                <a:spcPct val="150000"/>
              </a:lnSpc>
              <a:spcBef>
                <a:spcPts val="0"/>
              </a:spcBef>
              <a:spcAft>
                <a:spcPts val="0"/>
              </a:spcAft>
              <a:buNone/>
            </a:pPr>
            <a:endParaRPr sz="1200">
              <a:latin typeface="Lato"/>
              <a:ea typeface="Lato"/>
              <a:cs typeface="Lato"/>
              <a:sym typeface="Lato"/>
            </a:endParaRPr>
          </a:p>
          <a:p>
            <a:pPr marL="0" lvl="0" indent="0" algn="l" rtl="0">
              <a:lnSpc>
                <a:spcPct val="150000"/>
              </a:lnSpc>
              <a:spcBef>
                <a:spcPts val="0"/>
              </a:spcBef>
              <a:spcAft>
                <a:spcPts val="0"/>
              </a:spcAft>
              <a:buNone/>
            </a:pPr>
            <a:r>
              <a:rPr lang="en" sz="1200" b="1">
                <a:latin typeface="Lato"/>
                <a:ea typeface="Lato"/>
                <a:cs typeface="Lato"/>
                <a:sym typeface="Lato"/>
              </a:rPr>
              <a:t>Individual:</a:t>
            </a:r>
            <a:endParaRPr sz="1200" b="1">
              <a:latin typeface="Lato"/>
              <a:ea typeface="Lato"/>
              <a:cs typeface="Lato"/>
              <a:sym typeface="Lato"/>
            </a:endParaRPr>
          </a:p>
          <a:p>
            <a:pPr marL="0" lvl="0" indent="0" algn="l" rtl="0">
              <a:lnSpc>
                <a:spcPct val="150000"/>
              </a:lnSpc>
              <a:spcBef>
                <a:spcPts val="0"/>
              </a:spcBef>
              <a:spcAft>
                <a:spcPts val="0"/>
              </a:spcAft>
              <a:buNone/>
            </a:pPr>
            <a:r>
              <a:rPr lang="en" sz="1200" b="1">
                <a:latin typeface="Lato"/>
                <a:ea typeface="Lato"/>
                <a:cs typeface="Lato"/>
                <a:sym typeface="Lato"/>
              </a:rPr>
              <a:t>Researcher</a:t>
            </a:r>
            <a:endParaRPr sz="1200" b="1">
              <a:latin typeface="Lato"/>
              <a:ea typeface="Lato"/>
              <a:cs typeface="Lato"/>
              <a:sym typeface="Lato"/>
            </a:endParaRPr>
          </a:p>
          <a:p>
            <a:pPr marL="0" lvl="0" indent="0" algn="l" rtl="0">
              <a:lnSpc>
                <a:spcPct val="150000"/>
              </a:lnSpc>
              <a:spcBef>
                <a:spcPts val="0"/>
              </a:spcBef>
              <a:spcAft>
                <a:spcPts val="0"/>
              </a:spcAft>
              <a:buNone/>
            </a:pPr>
            <a:r>
              <a:rPr lang="en" sz="1200" b="1">
                <a:latin typeface="Lato"/>
                <a:ea typeface="Lato"/>
                <a:cs typeface="Lato"/>
                <a:sym typeface="Lato"/>
              </a:rPr>
              <a:t>Use Cases: Sentiment Research</a:t>
            </a:r>
            <a:endParaRPr sz="1200" b="1">
              <a:latin typeface="Lato"/>
              <a:ea typeface="Lato"/>
              <a:cs typeface="Lato"/>
              <a:sym typeface="Lato"/>
            </a:endParaRPr>
          </a:p>
          <a:p>
            <a:pPr marL="0" lvl="0" indent="0" algn="just" rtl="0">
              <a:lnSpc>
                <a:spcPct val="150000"/>
              </a:lnSpc>
              <a:spcBef>
                <a:spcPts val="0"/>
              </a:spcBef>
              <a:spcAft>
                <a:spcPts val="0"/>
              </a:spcAft>
              <a:buNone/>
            </a:pPr>
            <a:r>
              <a:rPr lang="en" sz="1200" b="1">
                <a:latin typeface="Lato"/>
                <a:ea typeface="Lato"/>
                <a:cs typeface="Lato"/>
                <a:sym typeface="Lato"/>
              </a:rPr>
              <a:t>Value</a:t>
            </a:r>
            <a:r>
              <a:rPr lang="en" sz="1200">
                <a:latin typeface="Lato"/>
                <a:ea typeface="Lato"/>
                <a:cs typeface="Lato"/>
                <a:sym typeface="Lato"/>
              </a:rPr>
              <a:t>: Get real-time sentiment data for research, without the labor of collecting and processing texts</a:t>
            </a:r>
            <a:endParaRPr sz="1200">
              <a:latin typeface="Lato"/>
              <a:ea typeface="Lato"/>
              <a:cs typeface="Lato"/>
              <a:sym typeface="Lato"/>
            </a:endParaRPr>
          </a:p>
          <a:p>
            <a:pPr marL="0" lvl="0" indent="0" algn="just" rtl="0">
              <a:lnSpc>
                <a:spcPct val="150000"/>
              </a:lnSpc>
              <a:spcBef>
                <a:spcPts val="0"/>
              </a:spcBef>
              <a:spcAft>
                <a:spcPts val="0"/>
              </a:spcAft>
              <a:buNone/>
            </a:pPr>
            <a:r>
              <a:rPr lang="en" sz="1200" b="1">
                <a:latin typeface="Lato"/>
                <a:ea typeface="Lato"/>
                <a:cs typeface="Lato"/>
                <a:sym typeface="Lato"/>
              </a:rPr>
              <a:t>Investor</a:t>
            </a:r>
            <a:endParaRPr sz="1200" b="1">
              <a:latin typeface="Lato"/>
              <a:ea typeface="Lato"/>
              <a:cs typeface="Lato"/>
              <a:sym typeface="Lato"/>
            </a:endParaRPr>
          </a:p>
          <a:p>
            <a:pPr marL="0" lvl="0" indent="0" algn="just" rtl="0">
              <a:lnSpc>
                <a:spcPct val="150000"/>
              </a:lnSpc>
              <a:spcBef>
                <a:spcPts val="0"/>
              </a:spcBef>
              <a:spcAft>
                <a:spcPts val="0"/>
              </a:spcAft>
              <a:buNone/>
            </a:pPr>
            <a:r>
              <a:rPr lang="en" sz="1200" b="1">
                <a:latin typeface="Lato"/>
                <a:ea typeface="Lato"/>
                <a:cs typeface="Lato"/>
                <a:sym typeface="Lato"/>
              </a:rPr>
              <a:t>Use Cases: Stock Market Investment</a:t>
            </a:r>
            <a:endParaRPr sz="1200" b="1">
              <a:latin typeface="Lato"/>
              <a:ea typeface="Lato"/>
              <a:cs typeface="Lato"/>
              <a:sym typeface="Lato"/>
            </a:endParaRPr>
          </a:p>
          <a:p>
            <a:pPr marL="0" lvl="0" indent="0" algn="just" rtl="0">
              <a:lnSpc>
                <a:spcPct val="150000"/>
              </a:lnSpc>
              <a:spcBef>
                <a:spcPts val="0"/>
              </a:spcBef>
              <a:spcAft>
                <a:spcPts val="0"/>
              </a:spcAft>
              <a:buNone/>
            </a:pPr>
            <a:r>
              <a:rPr lang="en" sz="1200" b="1">
                <a:latin typeface="Lato"/>
                <a:ea typeface="Lato"/>
                <a:cs typeface="Lato"/>
                <a:sym typeface="Lato"/>
              </a:rPr>
              <a:t>Value: </a:t>
            </a:r>
            <a:r>
              <a:rPr lang="en" sz="1200">
                <a:latin typeface="Lato"/>
                <a:ea typeface="Lato"/>
                <a:cs typeface="Lato"/>
                <a:sym typeface="Lato"/>
              </a:rPr>
              <a:t>Predict Stock prices</a:t>
            </a:r>
            <a:endParaRPr sz="1200">
              <a:latin typeface="Lato"/>
              <a:ea typeface="Lato"/>
              <a:cs typeface="Lato"/>
              <a:sym typeface="Lato"/>
            </a:endParaRPr>
          </a:p>
          <a:p>
            <a:pPr marL="0" lvl="0" indent="0" algn="just" rtl="0">
              <a:lnSpc>
                <a:spcPct val="150000"/>
              </a:lnSpc>
              <a:spcBef>
                <a:spcPts val="0"/>
              </a:spcBef>
              <a:spcAft>
                <a:spcPts val="0"/>
              </a:spcAft>
              <a:buNone/>
            </a:pPr>
            <a:endParaRPr sz="1200">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7e366a2c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7e366a2c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7e7052885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7e705288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7e366a2c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7e366a2c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7e366a2c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7e366a2c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7ca0b1fa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7ca0b1fa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7ca0b1fa7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7ca0b1fa7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7ce4eb10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7ce4eb1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Natural Language API is simple to program and requires no intensive modeling on our end, which results in immediate deployment of our app(?). It currently supports 8 Languages so it is in no way limited, and can easily be configured to take advantage of other services like entity analysis and content classification. It is, however, limited in its ability to handle requests. While we don’t have extremely high request limits yet, this may become a problem in the future. Since the API is a completely pre-trained model, there is no customizability available.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7e366a2c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7e366a2c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466775" y="450775"/>
            <a:ext cx="8124900" cy="107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Sentimental Dashboard for Tweets</a:t>
            </a:r>
            <a:endParaRPr sz="3600" b="1"/>
          </a:p>
          <a:p>
            <a:pPr marL="0" lvl="0" indent="0" algn="l" rtl="0">
              <a:spcBef>
                <a:spcPts val="0"/>
              </a:spcBef>
              <a:spcAft>
                <a:spcPts val="0"/>
              </a:spcAft>
              <a:buNone/>
            </a:pPr>
            <a:r>
              <a:rPr lang="en" sz="2300"/>
              <a:t>-- with a Demo on political issues</a:t>
            </a:r>
            <a:endParaRPr sz="2300"/>
          </a:p>
        </p:txBody>
      </p:sp>
      <p:pic>
        <p:nvPicPr>
          <p:cNvPr id="60" name="Google Shape;60;p13"/>
          <p:cNvPicPr preferRelativeResize="0"/>
          <p:nvPr/>
        </p:nvPicPr>
        <p:blipFill>
          <a:blip r:embed="rId3">
            <a:alphaModFix/>
          </a:blip>
          <a:stretch>
            <a:fillRect/>
          </a:stretch>
        </p:blipFill>
        <p:spPr>
          <a:xfrm>
            <a:off x="2077475" y="1529875"/>
            <a:ext cx="5278576" cy="2899000"/>
          </a:xfrm>
          <a:prstGeom prst="rect">
            <a:avLst/>
          </a:prstGeom>
          <a:noFill/>
          <a:ln>
            <a:noFill/>
          </a:ln>
        </p:spPr>
      </p:pic>
      <p:sp>
        <p:nvSpPr>
          <p:cNvPr id="61" name="Google Shape;61;p13"/>
          <p:cNvSpPr txBox="1"/>
          <p:nvPr/>
        </p:nvSpPr>
        <p:spPr>
          <a:xfrm>
            <a:off x="382050" y="4428875"/>
            <a:ext cx="8379900" cy="442800"/>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0"/>
              </a:spcBef>
              <a:spcAft>
                <a:spcPts val="0"/>
              </a:spcAft>
              <a:buNone/>
            </a:pPr>
            <a:r>
              <a:rPr lang="en">
                <a:latin typeface="Lato"/>
                <a:ea typeface="Lato"/>
                <a:cs typeface="Lato"/>
                <a:sym typeface="Lato"/>
              </a:rPr>
              <a:t>Presented By Daviid Du, Lynn Hong, Ivan Urena-Valdes, Jacky Xie, Willa Yu</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Political Sentiment			</a:t>
            </a:r>
            <a:r>
              <a:rPr lang="en" sz="1800" b="0">
                <a:solidFill>
                  <a:schemeClr val="dk2"/>
                </a:solidFill>
                <a:latin typeface="Lato"/>
                <a:ea typeface="Lato"/>
                <a:cs typeface="Lato"/>
                <a:sym typeface="Lato"/>
              </a:rPr>
              <a:t>#H1b,opt, immigration</a:t>
            </a:r>
            <a:endParaRPr/>
          </a:p>
        </p:txBody>
      </p:sp>
      <p:pic>
        <p:nvPicPr>
          <p:cNvPr id="173" name="Google Shape;173;p22"/>
          <p:cNvPicPr preferRelativeResize="0"/>
          <p:nvPr/>
        </p:nvPicPr>
        <p:blipFill rotWithShape="1">
          <a:blip r:embed="rId3">
            <a:alphaModFix/>
          </a:blip>
          <a:srcRect l="8273" r="7566"/>
          <a:stretch/>
        </p:blipFill>
        <p:spPr>
          <a:xfrm>
            <a:off x="4815000" y="1749101"/>
            <a:ext cx="4328999" cy="3257975"/>
          </a:xfrm>
          <a:prstGeom prst="rect">
            <a:avLst/>
          </a:prstGeom>
          <a:noFill/>
          <a:ln>
            <a:noFill/>
          </a:ln>
        </p:spPr>
      </p:pic>
      <p:sp>
        <p:nvSpPr>
          <p:cNvPr id="174" name="Google Shape;174;p22"/>
          <p:cNvSpPr txBox="1">
            <a:spLocks noGrp="1"/>
          </p:cNvSpPr>
          <p:nvPr>
            <p:ph type="body" idx="1"/>
          </p:nvPr>
        </p:nvSpPr>
        <p:spPr>
          <a:xfrm>
            <a:off x="414575" y="1144863"/>
            <a:ext cx="4032000" cy="49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USA Covid 19 pandemic</a:t>
            </a:r>
            <a:endParaRPr/>
          </a:p>
        </p:txBody>
      </p:sp>
      <p:pic>
        <p:nvPicPr>
          <p:cNvPr id="175" name="Google Shape;175;p22"/>
          <p:cNvPicPr preferRelativeResize="0"/>
          <p:nvPr/>
        </p:nvPicPr>
        <p:blipFill>
          <a:blip r:embed="rId4">
            <a:alphaModFix/>
          </a:blip>
          <a:stretch>
            <a:fillRect/>
          </a:stretch>
        </p:blipFill>
        <p:spPr>
          <a:xfrm>
            <a:off x="414575" y="1693888"/>
            <a:ext cx="4329000" cy="3112062"/>
          </a:xfrm>
          <a:prstGeom prst="rect">
            <a:avLst/>
          </a:prstGeom>
          <a:noFill/>
          <a:ln>
            <a:noFill/>
          </a:ln>
        </p:spPr>
      </p:pic>
      <p:sp>
        <p:nvSpPr>
          <p:cNvPr id="176" name="Google Shape;176;p22"/>
          <p:cNvSpPr txBox="1">
            <a:spLocks noGrp="1"/>
          </p:cNvSpPr>
          <p:nvPr>
            <p:ph type="body" idx="1"/>
          </p:nvPr>
        </p:nvSpPr>
        <p:spPr>
          <a:xfrm>
            <a:off x="4944650" y="1152475"/>
            <a:ext cx="4329000" cy="4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Job market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Initiative</a:t>
            </a:r>
            <a:endParaRPr/>
          </a:p>
        </p:txBody>
      </p:sp>
      <p:sp>
        <p:nvSpPr>
          <p:cNvPr id="182" name="Google Shape;182;p23"/>
          <p:cNvSpPr txBox="1">
            <a:spLocks noGrp="1"/>
          </p:cNvSpPr>
          <p:nvPr>
            <p:ph type="body" idx="1"/>
          </p:nvPr>
        </p:nvSpPr>
        <p:spPr>
          <a:xfrm>
            <a:off x="368850" y="3961225"/>
            <a:ext cx="8520600" cy="77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Since the proposal has not been validate and enact, we want to understand voice on Twitter. What’s the Public’s reactions?</a:t>
            </a:r>
            <a:endParaRPr sz="1600" dirty="0"/>
          </a:p>
        </p:txBody>
      </p:sp>
      <p:pic>
        <p:nvPicPr>
          <p:cNvPr id="183" name="Google Shape;183;p23"/>
          <p:cNvPicPr preferRelativeResize="0"/>
          <p:nvPr/>
        </p:nvPicPr>
        <p:blipFill>
          <a:blip r:embed="rId3">
            <a:alphaModFix/>
          </a:blip>
          <a:stretch>
            <a:fillRect/>
          </a:stretch>
        </p:blipFill>
        <p:spPr>
          <a:xfrm>
            <a:off x="4081150" y="1153963"/>
            <a:ext cx="4751149" cy="2670749"/>
          </a:xfrm>
          <a:prstGeom prst="rect">
            <a:avLst/>
          </a:prstGeom>
          <a:noFill/>
          <a:ln>
            <a:noFill/>
          </a:ln>
        </p:spPr>
      </p:pic>
      <p:sp>
        <p:nvSpPr>
          <p:cNvPr id="184" name="Google Shape;184;p23"/>
          <p:cNvSpPr txBox="1">
            <a:spLocks noGrp="1"/>
          </p:cNvSpPr>
          <p:nvPr>
            <p:ph type="body" idx="1"/>
          </p:nvPr>
        </p:nvSpPr>
        <p:spPr>
          <a:xfrm>
            <a:off x="597425" y="1236450"/>
            <a:ext cx="3415200" cy="26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As stock market crash, and many companies are in break-even stage, companies start massive layoff.</a:t>
            </a:r>
            <a:endParaRPr sz="1600" dirty="0"/>
          </a:p>
          <a:p>
            <a:pPr marL="0" lvl="0" indent="0" algn="l" rtl="0">
              <a:spcBef>
                <a:spcPts val="1600"/>
              </a:spcBef>
              <a:spcAft>
                <a:spcPts val="0"/>
              </a:spcAft>
              <a:buNone/>
            </a:pPr>
            <a:r>
              <a:rPr lang="en" sz="1600" dirty="0"/>
              <a:t>“On </a:t>
            </a:r>
            <a:r>
              <a:rPr lang="en" sz="1600" b="1" dirty="0">
                <a:solidFill>
                  <a:srgbClr val="FF9900"/>
                </a:solidFill>
              </a:rPr>
              <a:t>May 8</a:t>
            </a:r>
            <a:r>
              <a:rPr lang="en" sz="1600" dirty="0"/>
              <a:t>, four US senators propose to Trump about stop issuing Visa, H1B, H2B for international workers and students."</a:t>
            </a:r>
            <a:endParaRPr sz="1600" dirty="0"/>
          </a:p>
          <a:p>
            <a:pPr marL="0" lvl="0" indent="0" algn="l" rtl="0">
              <a:spcBef>
                <a:spcPts val="1600"/>
              </a:spcBef>
              <a:spcAft>
                <a:spcPts val="1600"/>
              </a:spcAft>
              <a:buNone/>
            </a:pP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Overall Sentiment Trend</a:t>
            </a:r>
            <a:endParaRPr/>
          </a:p>
        </p:txBody>
      </p:sp>
      <p:pic>
        <p:nvPicPr>
          <p:cNvPr id="190" name="Google Shape;190;p24"/>
          <p:cNvPicPr preferRelativeResize="0"/>
          <p:nvPr/>
        </p:nvPicPr>
        <p:blipFill>
          <a:blip r:embed="rId3">
            <a:alphaModFix/>
          </a:blip>
          <a:stretch>
            <a:fillRect/>
          </a:stretch>
        </p:blipFill>
        <p:spPr>
          <a:xfrm>
            <a:off x="405898" y="1213400"/>
            <a:ext cx="6048275" cy="3343775"/>
          </a:xfrm>
          <a:prstGeom prst="rect">
            <a:avLst/>
          </a:prstGeom>
          <a:noFill/>
          <a:ln>
            <a:noFill/>
          </a:ln>
        </p:spPr>
      </p:pic>
      <p:sp>
        <p:nvSpPr>
          <p:cNvPr id="191" name="Google Shape;191;p24"/>
          <p:cNvSpPr/>
          <p:nvPr/>
        </p:nvSpPr>
        <p:spPr>
          <a:xfrm>
            <a:off x="6613400" y="0"/>
            <a:ext cx="25305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txBox="1">
            <a:spLocks noGrp="1"/>
          </p:cNvSpPr>
          <p:nvPr>
            <p:ph type="body" idx="1"/>
          </p:nvPr>
        </p:nvSpPr>
        <p:spPr>
          <a:xfrm>
            <a:off x="6703100" y="784750"/>
            <a:ext cx="2351100" cy="36951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600" b="1">
                <a:solidFill>
                  <a:srgbClr val="FFFFFF"/>
                </a:solidFill>
              </a:rPr>
              <a:t>Advantage:</a:t>
            </a:r>
            <a:endParaRPr sz="1600" b="1">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b="1">
                <a:solidFill>
                  <a:srgbClr val="FFFFFF"/>
                </a:solidFill>
              </a:rPr>
              <a:t>Real-time </a:t>
            </a:r>
            <a:r>
              <a:rPr lang="en" sz="1600">
                <a:solidFill>
                  <a:srgbClr val="FFFFFF"/>
                </a:solidFill>
              </a:rPr>
              <a:t>sentiment trend</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b="1">
                <a:solidFill>
                  <a:srgbClr val="FFFFFF"/>
                </a:solidFill>
              </a:rPr>
              <a:t>Annotated </a:t>
            </a:r>
            <a:r>
              <a:rPr lang="en" sz="1600">
                <a:solidFill>
                  <a:srgbClr val="FFFFFF"/>
                </a:solidFill>
              </a:rPr>
              <a:t>with important news headlines</a:t>
            </a:r>
            <a:endParaRPr sz="1600">
              <a:solidFill>
                <a:srgbClr val="FFFFFF"/>
              </a:solidFill>
            </a:endParaRPr>
          </a:p>
          <a:p>
            <a:pPr marL="0" lvl="0" indent="0" algn="l" rtl="0">
              <a:lnSpc>
                <a:spcPct val="200000"/>
              </a:lnSpc>
              <a:spcBef>
                <a:spcPts val="0"/>
              </a:spcBef>
              <a:spcAft>
                <a:spcPts val="0"/>
              </a:spcAft>
              <a:buNone/>
            </a:pP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Overall Sentiment Distribution</a:t>
            </a:r>
            <a:endParaRPr/>
          </a:p>
        </p:txBody>
      </p:sp>
      <p:sp>
        <p:nvSpPr>
          <p:cNvPr id="198" name="Google Shape;198;p25"/>
          <p:cNvSpPr/>
          <p:nvPr/>
        </p:nvSpPr>
        <p:spPr>
          <a:xfrm>
            <a:off x="6613400" y="0"/>
            <a:ext cx="25305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txBox="1">
            <a:spLocks noGrp="1"/>
          </p:cNvSpPr>
          <p:nvPr>
            <p:ph type="body" idx="1"/>
          </p:nvPr>
        </p:nvSpPr>
        <p:spPr>
          <a:xfrm>
            <a:off x="6703100" y="784750"/>
            <a:ext cx="2351100" cy="36951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600" b="1">
                <a:solidFill>
                  <a:srgbClr val="FFFFFF"/>
                </a:solidFill>
              </a:rPr>
              <a:t>Use Case:</a:t>
            </a:r>
            <a:endParaRPr sz="1600" b="1">
              <a:solidFill>
                <a:srgbClr val="FFFFFF"/>
              </a:solidFill>
            </a:endParaRPr>
          </a:p>
          <a:p>
            <a:pPr marL="0" lvl="0" indent="0" algn="l" rtl="0">
              <a:lnSpc>
                <a:spcPct val="200000"/>
              </a:lnSpc>
              <a:spcBef>
                <a:spcPts val="0"/>
              </a:spcBef>
              <a:spcAft>
                <a:spcPts val="0"/>
              </a:spcAft>
              <a:buNone/>
            </a:pPr>
            <a:r>
              <a:rPr lang="en" sz="1600">
                <a:solidFill>
                  <a:srgbClr val="FFFFFF"/>
                </a:solidFill>
              </a:rPr>
              <a:t>Help you understand the </a:t>
            </a:r>
            <a:r>
              <a:rPr lang="en" sz="1600" b="1">
                <a:solidFill>
                  <a:srgbClr val="FFFFFF"/>
                </a:solidFill>
              </a:rPr>
              <a:t>major sentiments </a:t>
            </a:r>
            <a:r>
              <a:rPr lang="en" sz="1600">
                <a:solidFill>
                  <a:srgbClr val="FFFFFF"/>
                </a:solidFill>
              </a:rPr>
              <a:t>related to your topic</a:t>
            </a:r>
            <a:endParaRPr sz="1600"/>
          </a:p>
        </p:txBody>
      </p:sp>
      <p:pic>
        <p:nvPicPr>
          <p:cNvPr id="200" name="Google Shape;200;p25"/>
          <p:cNvPicPr preferRelativeResize="0"/>
          <p:nvPr/>
        </p:nvPicPr>
        <p:blipFill>
          <a:blip r:embed="rId3">
            <a:alphaModFix/>
          </a:blip>
          <a:stretch>
            <a:fillRect/>
          </a:stretch>
        </p:blipFill>
        <p:spPr>
          <a:xfrm>
            <a:off x="590450" y="1133050"/>
            <a:ext cx="4070441" cy="3346799"/>
          </a:xfrm>
          <a:prstGeom prst="rect">
            <a:avLst/>
          </a:prstGeom>
          <a:noFill/>
          <a:ln>
            <a:noFill/>
          </a:ln>
        </p:spPr>
      </p:pic>
      <p:grpSp>
        <p:nvGrpSpPr>
          <p:cNvPr id="201" name="Google Shape;201;p25"/>
          <p:cNvGrpSpPr/>
          <p:nvPr/>
        </p:nvGrpSpPr>
        <p:grpSpPr>
          <a:xfrm>
            <a:off x="797325" y="4479850"/>
            <a:ext cx="3656700" cy="374400"/>
            <a:chOff x="5133050" y="3850300"/>
            <a:chExt cx="3656700" cy="374400"/>
          </a:xfrm>
        </p:grpSpPr>
        <p:sp>
          <p:nvSpPr>
            <p:cNvPr id="202" name="Google Shape;202;p25"/>
            <p:cNvSpPr/>
            <p:nvPr/>
          </p:nvSpPr>
          <p:spPr>
            <a:xfrm>
              <a:off x="5133050" y="3850300"/>
              <a:ext cx="1218900" cy="374400"/>
            </a:xfrm>
            <a:prstGeom prst="rect">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 </a:t>
              </a:r>
              <a:r>
                <a:rPr lang="en" sz="1800">
                  <a:solidFill>
                    <a:srgbClr val="FFFFFF"/>
                  </a:solidFill>
                </a:rPr>
                <a:t>∞</a:t>
              </a:r>
              <a:r>
                <a:rPr lang="en">
                  <a:solidFill>
                    <a:srgbClr val="FFFFFF"/>
                  </a:solidFill>
                </a:rPr>
                <a:t> ~ -0.2</a:t>
              </a:r>
              <a:endParaRPr>
                <a:solidFill>
                  <a:srgbClr val="FFFFFF"/>
                </a:solidFill>
              </a:endParaRPr>
            </a:p>
          </p:txBody>
        </p:sp>
        <p:sp>
          <p:nvSpPr>
            <p:cNvPr id="203" name="Google Shape;203;p25"/>
            <p:cNvSpPr/>
            <p:nvPr/>
          </p:nvSpPr>
          <p:spPr>
            <a:xfrm>
              <a:off x="6351950" y="3850300"/>
              <a:ext cx="1218900" cy="3744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- 0.2 ~ 0.2</a:t>
              </a:r>
              <a:endParaRPr>
                <a:solidFill>
                  <a:srgbClr val="FFFFFF"/>
                </a:solidFill>
              </a:endParaRPr>
            </a:p>
          </p:txBody>
        </p:sp>
        <p:sp>
          <p:nvSpPr>
            <p:cNvPr id="204" name="Google Shape;204;p25"/>
            <p:cNvSpPr/>
            <p:nvPr/>
          </p:nvSpPr>
          <p:spPr>
            <a:xfrm>
              <a:off x="7570850" y="3850300"/>
              <a:ext cx="1218900" cy="374400"/>
            </a:xfrm>
            <a:prstGeom prst="rect">
              <a:avLst/>
            </a:prstGeom>
            <a:solidFill>
              <a:srgbClr val="4ED0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0.2 ~ </a:t>
              </a:r>
              <a:r>
                <a:rPr lang="en" sz="1800">
                  <a:solidFill>
                    <a:srgbClr val="FFFFFF"/>
                  </a:solidFill>
                </a:rPr>
                <a:t>∞</a:t>
              </a:r>
              <a:endParaRPr sz="1800">
                <a:solidFill>
                  <a:srgbClr val="FFFFFF"/>
                </a:solidFill>
              </a:endParaRPr>
            </a:p>
          </p:txBody>
        </p:sp>
      </p:grpSp>
      <p:sp>
        <p:nvSpPr>
          <p:cNvPr id="205" name="Google Shape;205;p25"/>
          <p:cNvSpPr txBox="1"/>
          <p:nvPr/>
        </p:nvSpPr>
        <p:spPr>
          <a:xfrm>
            <a:off x="4660900" y="1242525"/>
            <a:ext cx="17883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600">
                <a:latin typeface="Times New Roman"/>
                <a:ea typeface="Times New Roman"/>
                <a:cs typeface="Times New Roman"/>
                <a:sym typeface="Times New Roman"/>
              </a:rPr>
              <a:t>Most people feel negative when discussing about #OPT and #H1B issues.</a:t>
            </a:r>
            <a:endParaRPr sz="16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9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1200">
              <a:latin typeface="Times New Roman"/>
              <a:ea typeface="Times New Roman"/>
              <a:cs typeface="Times New Roman"/>
              <a:sym typeface="Times New Roman"/>
            </a:endParaRPr>
          </a:p>
          <a:p>
            <a:pPr marL="0" lvl="0" indent="0" algn="l" rtl="0">
              <a:lnSpc>
                <a:spcPct val="150000"/>
              </a:lnSpc>
              <a:spcBef>
                <a:spcPts val="0"/>
              </a:spcBef>
              <a:spcAft>
                <a:spcPts val="0"/>
              </a:spcAft>
              <a:buNone/>
            </a:pPr>
            <a:endParaRPr sz="900">
              <a:latin typeface="Times New Roman"/>
              <a:ea typeface="Times New Roman"/>
              <a:cs typeface="Times New Roman"/>
              <a:sym typeface="Times New Roman"/>
            </a:endParaRPr>
          </a:p>
        </p:txBody>
      </p:sp>
      <p:sp>
        <p:nvSpPr>
          <p:cNvPr id="206" name="Google Shape;206;p25"/>
          <p:cNvSpPr txBox="1"/>
          <p:nvPr/>
        </p:nvSpPr>
        <p:spPr>
          <a:xfrm>
            <a:off x="4612850" y="4303750"/>
            <a:ext cx="1841700" cy="626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latin typeface="Times New Roman"/>
                <a:ea typeface="Times New Roman"/>
                <a:cs typeface="Times New Roman"/>
                <a:sym typeface="Times New Roman"/>
              </a:rPr>
              <a:t>Weighted Sentiment</a:t>
            </a:r>
            <a:endParaRPr sz="1200">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200">
                <a:latin typeface="Times New Roman"/>
                <a:ea typeface="Times New Roman"/>
                <a:cs typeface="Times New Roman"/>
                <a:sym typeface="Times New Roman"/>
              </a:rPr>
              <a:t>= Sentiment * Magnitude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Cloudword</a:t>
            </a:r>
            <a:endParaRPr/>
          </a:p>
        </p:txBody>
      </p:sp>
      <p:sp>
        <p:nvSpPr>
          <p:cNvPr id="212" name="Google Shape;212;p26"/>
          <p:cNvSpPr/>
          <p:nvPr/>
        </p:nvSpPr>
        <p:spPr>
          <a:xfrm>
            <a:off x="6613400" y="0"/>
            <a:ext cx="25305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txBox="1">
            <a:spLocks noGrp="1"/>
          </p:cNvSpPr>
          <p:nvPr>
            <p:ph type="body" idx="1"/>
          </p:nvPr>
        </p:nvSpPr>
        <p:spPr>
          <a:xfrm>
            <a:off x="6703100" y="784750"/>
            <a:ext cx="2351100" cy="36951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600" b="1">
                <a:solidFill>
                  <a:srgbClr val="FFFFFF"/>
                </a:solidFill>
              </a:rPr>
              <a:t>Use Case:</a:t>
            </a:r>
            <a:endParaRPr sz="1600" b="1">
              <a:solidFill>
                <a:srgbClr val="FFFFFF"/>
              </a:solidFill>
            </a:endParaRPr>
          </a:p>
          <a:p>
            <a:pPr marL="0" lvl="0" indent="0" algn="l" rtl="0">
              <a:lnSpc>
                <a:spcPct val="200000"/>
              </a:lnSpc>
              <a:spcBef>
                <a:spcPts val="0"/>
              </a:spcBef>
              <a:spcAft>
                <a:spcPts val="0"/>
              </a:spcAft>
              <a:buNone/>
            </a:pPr>
            <a:r>
              <a:rPr lang="en" sz="1600">
                <a:solidFill>
                  <a:srgbClr val="FFFFFF"/>
                </a:solidFill>
              </a:rPr>
              <a:t>Help you understand </a:t>
            </a:r>
            <a:r>
              <a:rPr lang="en" sz="1600" b="1">
                <a:solidFill>
                  <a:srgbClr val="FFFFFF"/>
                </a:solidFill>
              </a:rPr>
              <a:t>what do people talk about</a:t>
            </a:r>
            <a:r>
              <a:rPr lang="en" sz="1600">
                <a:solidFill>
                  <a:srgbClr val="FFFFFF"/>
                </a:solidFill>
              </a:rPr>
              <a:t> when talking about your topic</a:t>
            </a:r>
            <a:endParaRPr sz="1600">
              <a:solidFill>
                <a:srgbClr val="FFFFFF"/>
              </a:solidFill>
            </a:endParaRPr>
          </a:p>
          <a:p>
            <a:pPr marL="0" lvl="0" indent="0" algn="l" rtl="0">
              <a:lnSpc>
                <a:spcPct val="200000"/>
              </a:lnSpc>
              <a:spcBef>
                <a:spcPts val="0"/>
              </a:spcBef>
              <a:spcAft>
                <a:spcPts val="0"/>
              </a:spcAft>
              <a:buNone/>
            </a:pPr>
            <a:r>
              <a:rPr lang="en" sz="1100">
                <a:solidFill>
                  <a:srgbClr val="FFFFFF"/>
                </a:solidFill>
              </a:rPr>
              <a:t>For e-commerce topics, the Cloudword would be more diverse.</a:t>
            </a:r>
            <a:endParaRPr sz="1100">
              <a:solidFill>
                <a:srgbClr val="FFFFFF"/>
              </a:solidFill>
            </a:endParaRPr>
          </a:p>
          <a:p>
            <a:pPr marL="0" lvl="0" indent="0" algn="l" rtl="0">
              <a:lnSpc>
                <a:spcPct val="200000"/>
              </a:lnSpc>
              <a:spcBef>
                <a:spcPts val="0"/>
              </a:spcBef>
              <a:spcAft>
                <a:spcPts val="0"/>
              </a:spcAft>
              <a:buNone/>
            </a:pPr>
            <a:r>
              <a:rPr lang="en" sz="1100">
                <a:solidFill>
                  <a:srgbClr val="FFFFFF"/>
                </a:solidFill>
              </a:rPr>
              <a:t>E.g.:  Negative - Poor shipping</a:t>
            </a:r>
            <a:endParaRPr sz="1100">
              <a:solidFill>
                <a:srgbClr val="FFFFFF"/>
              </a:solidFill>
            </a:endParaRPr>
          </a:p>
          <a:p>
            <a:pPr marL="0" lvl="0" indent="0" algn="l" rtl="0">
              <a:lnSpc>
                <a:spcPct val="200000"/>
              </a:lnSpc>
              <a:spcBef>
                <a:spcPts val="0"/>
              </a:spcBef>
              <a:spcAft>
                <a:spcPts val="0"/>
              </a:spcAft>
              <a:buNone/>
            </a:pPr>
            <a:r>
              <a:rPr lang="en" sz="1100">
                <a:solidFill>
                  <a:srgbClr val="FFFFFF"/>
                </a:solidFill>
              </a:rPr>
              <a:t>Positive - Good Customer Service</a:t>
            </a:r>
            <a:endParaRPr sz="1100">
              <a:solidFill>
                <a:srgbClr val="FFFFFF"/>
              </a:solidFill>
            </a:endParaRPr>
          </a:p>
        </p:txBody>
      </p:sp>
      <p:grpSp>
        <p:nvGrpSpPr>
          <p:cNvPr id="214" name="Google Shape;214;p26"/>
          <p:cNvGrpSpPr/>
          <p:nvPr/>
        </p:nvGrpSpPr>
        <p:grpSpPr>
          <a:xfrm>
            <a:off x="828000" y="3550713"/>
            <a:ext cx="4868188" cy="374400"/>
            <a:chOff x="5163725" y="2688488"/>
            <a:chExt cx="4868188" cy="374400"/>
          </a:xfrm>
        </p:grpSpPr>
        <p:sp>
          <p:nvSpPr>
            <p:cNvPr id="215" name="Google Shape;215;p26"/>
            <p:cNvSpPr/>
            <p:nvPr/>
          </p:nvSpPr>
          <p:spPr>
            <a:xfrm>
              <a:off x="5163725" y="2688488"/>
              <a:ext cx="1218900" cy="374400"/>
            </a:xfrm>
            <a:prstGeom prst="rect">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negative</a:t>
              </a:r>
              <a:endParaRPr>
                <a:solidFill>
                  <a:srgbClr val="FFFFFF"/>
                </a:solidFill>
              </a:endParaRPr>
            </a:p>
          </p:txBody>
        </p:sp>
        <p:sp>
          <p:nvSpPr>
            <p:cNvPr id="216" name="Google Shape;216;p26"/>
            <p:cNvSpPr/>
            <p:nvPr/>
          </p:nvSpPr>
          <p:spPr>
            <a:xfrm>
              <a:off x="6914900" y="2688488"/>
              <a:ext cx="1218900" cy="3744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neutral</a:t>
              </a:r>
              <a:endParaRPr>
                <a:solidFill>
                  <a:srgbClr val="FFFFFF"/>
                </a:solidFill>
              </a:endParaRPr>
            </a:p>
          </p:txBody>
        </p:sp>
        <p:sp>
          <p:nvSpPr>
            <p:cNvPr id="217" name="Google Shape;217;p26"/>
            <p:cNvSpPr/>
            <p:nvPr/>
          </p:nvSpPr>
          <p:spPr>
            <a:xfrm>
              <a:off x="8813013" y="2688488"/>
              <a:ext cx="1218900" cy="374400"/>
            </a:xfrm>
            <a:prstGeom prst="rect">
              <a:avLst/>
            </a:prstGeom>
            <a:solidFill>
              <a:srgbClr val="4ED0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positive</a:t>
              </a:r>
              <a:endParaRPr sz="1800">
                <a:solidFill>
                  <a:srgbClr val="FFFFFF"/>
                </a:solidFill>
              </a:endParaRPr>
            </a:p>
          </p:txBody>
        </p:sp>
      </p:grpSp>
      <p:grpSp>
        <p:nvGrpSpPr>
          <p:cNvPr id="218" name="Google Shape;218;p26"/>
          <p:cNvGrpSpPr/>
          <p:nvPr/>
        </p:nvGrpSpPr>
        <p:grpSpPr>
          <a:xfrm>
            <a:off x="681039" y="1526930"/>
            <a:ext cx="5123856" cy="1534912"/>
            <a:chOff x="730000" y="1600575"/>
            <a:chExt cx="7343925" cy="2200275"/>
          </a:xfrm>
        </p:grpSpPr>
        <p:pic>
          <p:nvPicPr>
            <p:cNvPr id="219" name="Google Shape;219;p26"/>
            <p:cNvPicPr preferRelativeResize="0"/>
            <p:nvPr/>
          </p:nvPicPr>
          <p:blipFill>
            <a:blip r:embed="rId3">
              <a:alphaModFix/>
            </a:blip>
            <a:stretch>
              <a:fillRect/>
            </a:stretch>
          </p:blipFill>
          <p:spPr>
            <a:xfrm>
              <a:off x="730000" y="1600575"/>
              <a:ext cx="2200275" cy="2200275"/>
            </a:xfrm>
            <a:prstGeom prst="rect">
              <a:avLst/>
            </a:prstGeom>
            <a:noFill/>
            <a:ln>
              <a:noFill/>
            </a:ln>
          </p:spPr>
        </p:pic>
        <p:pic>
          <p:nvPicPr>
            <p:cNvPr id="220" name="Google Shape;220;p26"/>
            <p:cNvPicPr preferRelativeResize="0"/>
            <p:nvPr/>
          </p:nvPicPr>
          <p:blipFill>
            <a:blip r:embed="rId4">
              <a:alphaModFix/>
            </a:blip>
            <a:stretch>
              <a:fillRect/>
            </a:stretch>
          </p:blipFill>
          <p:spPr>
            <a:xfrm>
              <a:off x="3253650" y="1600575"/>
              <a:ext cx="2200275" cy="2200275"/>
            </a:xfrm>
            <a:prstGeom prst="rect">
              <a:avLst/>
            </a:prstGeom>
            <a:noFill/>
            <a:ln>
              <a:noFill/>
            </a:ln>
          </p:spPr>
        </p:pic>
        <p:pic>
          <p:nvPicPr>
            <p:cNvPr id="221" name="Google Shape;221;p26"/>
            <p:cNvPicPr preferRelativeResize="0"/>
            <p:nvPr/>
          </p:nvPicPr>
          <p:blipFill>
            <a:blip r:embed="rId5">
              <a:alphaModFix/>
            </a:blip>
            <a:stretch>
              <a:fillRect/>
            </a:stretch>
          </p:blipFill>
          <p:spPr>
            <a:xfrm>
              <a:off x="5873650" y="1600575"/>
              <a:ext cx="2200275" cy="2200275"/>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Keywords Sentiment</a:t>
            </a:r>
            <a:endParaRPr/>
          </a:p>
        </p:txBody>
      </p:sp>
      <p:sp>
        <p:nvSpPr>
          <p:cNvPr id="227" name="Google Shape;227;p27"/>
          <p:cNvSpPr/>
          <p:nvPr/>
        </p:nvSpPr>
        <p:spPr>
          <a:xfrm>
            <a:off x="6613400" y="0"/>
            <a:ext cx="25305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txBox="1">
            <a:spLocks noGrp="1"/>
          </p:cNvSpPr>
          <p:nvPr>
            <p:ph type="body" idx="1"/>
          </p:nvPr>
        </p:nvSpPr>
        <p:spPr>
          <a:xfrm>
            <a:off x="6666300" y="784775"/>
            <a:ext cx="2530500" cy="36951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600" b="1">
                <a:solidFill>
                  <a:srgbClr val="FFFFFF"/>
                </a:solidFill>
              </a:rPr>
              <a:t>Use Case:</a:t>
            </a:r>
            <a:endParaRPr sz="1600" b="1">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Specify your sub-level keywords</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Compare</a:t>
            </a:r>
            <a:endParaRPr sz="1600">
              <a:solidFill>
                <a:srgbClr val="FFFFFF"/>
              </a:solidFill>
            </a:endParaRPr>
          </a:p>
          <a:p>
            <a:pPr marL="457200" lvl="0" indent="-330200" algn="l" rtl="0">
              <a:lnSpc>
                <a:spcPct val="200000"/>
              </a:lnSpc>
              <a:spcBef>
                <a:spcPts val="0"/>
              </a:spcBef>
              <a:spcAft>
                <a:spcPts val="0"/>
              </a:spcAft>
              <a:buClr>
                <a:srgbClr val="FFFFFF"/>
              </a:buClr>
              <a:buSzPts val="1600"/>
              <a:buChar char="●"/>
            </a:pPr>
            <a:r>
              <a:rPr lang="en" sz="1600">
                <a:solidFill>
                  <a:srgbClr val="FFFFFF"/>
                </a:solidFill>
              </a:rPr>
              <a:t>Draw insights</a:t>
            </a:r>
            <a:endParaRPr sz="1600">
              <a:solidFill>
                <a:srgbClr val="FFFFFF"/>
              </a:solidFill>
            </a:endParaRPr>
          </a:p>
        </p:txBody>
      </p:sp>
      <p:pic>
        <p:nvPicPr>
          <p:cNvPr id="229" name="Google Shape;229;p27"/>
          <p:cNvPicPr preferRelativeResize="0"/>
          <p:nvPr/>
        </p:nvPicPr>
        <p:blipFill>
          <a:blip r:embed="rId3">
            <a:alphaModFix/>
          </a:blip>
          <a:stretch>
            <a:fillRect/>
          </a:stretch>
        </p:blipFill>
        <p:spPr>
          <a:xfrm>
            <a:off x="311700" y="1229750"/>
            <a:ext cx="3000000" cy="2023508"/>
          </a:xfrm>
          <a:prstGeom prst="rect">
            <a:avLst/>
          </a:prstGeom>
          <a:noFill/>
          <a:ln>
            <a:noFill/>
          </a:ln>
        </p:spPr>
      </p:pic>
      <p:pic>
        <p:nvPicPr>
          <p:cNvPr id="230" name="Google Shape;230;p27"/>
          <p:cNvPicPr preferRelativeResize="0"/>
          <p:nvPr/>
        </p:nvPicPr>
        <p:blipFill>
          <a:blip r:embed="rId4">
            <a:alphaModFix/>
          </a:blip>
          <a:stretch>
            <a:fillRect/>
          </a:stretch>
        </p:blipFill>
        <p:spPr>
          <a:xfrm>
            <a:off x="3462551" y="1314800"/>
            <a:ext cx="3000001" cy="1938441"/>
          </a:xfrm>
          <a:prstGeom prst="rect">
            <a:avLst/>
          </a:prstGeom>
          <a:noFill/>
          <a:ln>
            <a:noFill/>
          </a:ln>
        </p:spPr>
      </p:pic>
      <p:sp>
        <p:nvSpPr>
          <p:cNvPr id="231" name="Google Shape;231;p27"/>
          <p:cNvSpPr txBox="1"/>
          <p:nvPr/>
        </p:nvSpPr>
        <p:spPr>
          <a:xfrm>
            <a:off x="311700" y="3465550"/>
            <a:ext cx="2948100" cy="6261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
                <a:latin typeface="Lato"/>
                <a:ea typeface="Lato"/>
                <a:cs typeface="Lato"/>
                <a:sym typeface="Lato"/>
              </a:rPr>
              <a:t>People started to talk about ‘Chinese’ on Twitter in a fluctuated attitude after Mar 18th.</a:t>
            </a:r>
            <a:endParaRPr>
              <a:latin typeface="Lato"/>
              <a:ea typeface="Lato"/>
              <a:cs typeface="Lato"/>
              <a:sym typeface="Lato"/>
            </a:endParaRPr>
          </a:p>
          <a:p>
            <a:pPr marL="0" lvl="0" indent="0" algn="l" rtl="0">
              <a:lnSpc>
                <a:spcPct val="150000"/>
              </a:lnSpc>
              <a:spcBef>
                <a:spcPts val="0"/>
              </a:spcBef>
              <a:spcAft>
                <a:spcPts val="0"/>
              </a:spcAft>
              <a:buNone/>
            </a:pPr>
            <a:endParaRPr>
              <a:latin typeface="Lato"/>
              <a:ea typeface="Lato"/>
              <a:cs typeface="Lato"/>
              <a:sym typeface="Lato"/>
            </a:endParaRPr>
          </a:p>
        </p:txBody>
      </p:sp>
      <p:sp>
        <p:nvSpPr>
          <p:cNvPr id="232" name="Google Shape;232;p27"/>
          <p:cNvSpPr txBox="1"/>
          <p:nvPr/>
        </p:nvSpPr>
        <p:spPr>
          <a:xfrm>
            <a:off x="3545425" y="3465550"/>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Lato"/>
                <a:ea typeface="Lato"/>
                <a:cs typeface="Lato"/>
                <a:sym typeface="Lato"/>
              </a:rPr>
              <a:t>When people mentioned ‘Indian’ on Twitter, they are in a completely negative attitude.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28"/>
          <p:cNvPicPr preferRelativeResize="0"/>
          <p:nvPr/>
        </p:nvPicPr>
        <p:blipFill>
          <a:blip r:embed="rId3">
            <a:alphaModFix/>
          </a:blip>
          <a:stretch>
            <a:fillRect/>
          </a:stretch>
        </p:blipFill>
        <p:spPr>
          <a:xfrm>
            <a:off x="4110100" y="1017450"/>
            <a:ext cx="3339633" cy="3821250"/>
          </a:xfrm>
          <a:prstGeom prst="rect">
            <a:avLst/>
          </a:prstGeom>
          <a:noFill/>
          <a:ln>
            <a:noFill/>
          </a:ln>
        </p:spPr>
      </p:pic>
      <p:sp>
        <p:nvSpPr>
          <p:cNvPr id="238" name="Google Shape;238;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Value</a:t>
            </a:r>
            <a:endParaRPr/>
          </a:p>
        </p:txBody>
      </p:sp>
      <p:sp>
        <p:nvSpPr>
          <p:cNvPr id="239" name="Google Shape;239;p28"/>
          <p:cNvSpPr txBox="1"/>
          <p:nvPr/>
        </p:nvSpPr>
        <p:spPr>
          <a:xfrm>
            <a:off x="1818450" y="3321575"/>
            <a:ext cx="2427900" cy="626100"/>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None/>
            </a:pPr>
            <a:r>
              <a:rPr lang="en" b="1">
                <a:latin typeface="Lato"/>
                <a:ea typeface="Lato"/>
                <a:cs typeface="Lato"/>
                <a:sym typeface="Lato"/>
              </a:rPr>
              <a:t>Our Product</a:t>
            </a:r>
            <a:endParaRPr b="1">
              <a:latin typeface="Lato"/>
              <a:ea typeface="Lato"/>
              <a:cs typeface="Lato"/>
              <a:sym typeface="Lato"/>
            </a:endParaRPr>
          </a:p>
          <a:p>
            <a:pPr marL="0" marR="0" lvl="0" indent="0" algn="l" rtl="0">
              <a:lnSpc>
                <a:spcPct val="150000"/>
              </a:lnSpc>
              <a:spcBef>
                <a:spcPts val="0"/>
              </a:spcBef>
              <a:spcAft>
                <a:spcPts val="0"/>
              </a:spcAft>
              <a:buNone/>
            </a:pPr>
            <a:r>
              <a:rPr lang="en">
                <a:latin typeface="Lato"/>
                <a:ea typeface="Lato"/>
                <a:cs typeface="Lato"/>
                <a:sym typeface="Lato"/>
              </a:rPr>
              <a:t>Comprehensive functions </a:t>
            </a:r>
            <a:endParaRPr>
              <a:latin typeface="Lato"/>
              <a:ea typeface="Lato"/>
              <a:cs typeface="Lato"/>
              <a:sym typeface="Lato"/>
            </a:endParaRPr>
          </a:p>
          <a:p>
            <a:pPr marL="0" marR="0" lvl="0" indent="0" algn="l" rtl="0">
              <a:lnSpc>
                <a:spcPct val="150000"/>
              </a:lnSpc>
              <a:spcBef>
                <a:spcPts val="0"/>
              </a:spcBef>
              <a:spcAft>
                <a:spcPts val="0"/>
              </a:spcAft>
              <a:buNone/>
            </a:pPr>
            <a:r>
              <a:rPr lang="en">
                <a:latin typeface="Lato"/>
                <a:ea typeface="Lato"/>
                <a:cs typeface="Lato"/>
                <a:sym typeface="Lato"/>
              </a:rPr>
              <a:t>for sentiment interpretation</a:t>
            </a:r>
            <a:endParaRPr>
              <a:latin typeface="Lato"/>
              <a:ea typeface="Lato"/>
              <a:cs typeface="Lato"/>
              <a:sym typeface="Lato"/>
            </a:endParaRPr>
          </a:p>
          <a:p>
            <a:pPr marL="0" lvl="0" indent="0" algn="just" rtl="0">
              <a:lnSpc>
                <a:spcPct val="150000"/>
              </a:lnSpc>
              <a:spcBef>
                <a:spcPts val="0"/>
              </a:spcBef>
              <a:spcAft>
                <a:spcPts val="0"/>
              </a:spcAft>
              <a:buNone/>
            </a:pPr>
            <a:endParaRPr>
              <a:latin typeface="Lato"/>
              <a:ea typeface="Lato"/>
              <a:cs typeface="Lato"/>
              <a:sym typeface="Lato"/>
            </a:endParaRPr>
          </a:p>
        </p:txBody>
      </p:sp>
      <p:sp>
        <p:nvSpPr>
          <p:cNvPr id="240" name="Google Shape;240;p28"/>
          <p:cNvSpPr txBox="1"/>
          <p:nvPr/>
        </p:nvSpPr>
        <p:spPr>
          <a:xfrm>
            <a:off x="5023375" y="906550"/>
            <a:ext cx="3486600" cy="1191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endParaRPr sz="1200">
              <a:latin typeface="Lato"/>
              <a:ea typeface="Lato"/>
              <a:cs typeface="Lato"/>
              <a:sym typeface="Lato"/>
            </a:endParaRPr>
          </a:p>
          <a:p>
            <a:pPr marL="0" lvl="0" indent="0" algn="just" rtl="0">
              <a:lnSpc>
                <a:spcPct val="150000"/>
              </a:lnSpc>
              <a:spcBef>
                <a:spcPts val="0"/>
              </a:spcBef>
              <a:spcAft>
                <a:spcPts val="0"/>
              </a:spcAft>
              <a:buNone/>
            </a:pPr>
            <a:endParaRPr sz="1200">
              <a:latin typeface="Lato"/>
              <a:ea typeface="Lato"/>
              <a:cs typeface="Lato"/>
              <a:sym typeface="Lato"/>
            </a:endParaRPr>
          </a:p>
        </p:txBody>
      </p:sp>
      <p:pic>
        <p:nvPicPr>
          <p:cNvPr id="241" name="Google Shape;241;p28"/>
          <p:cNvPicPr preferRelativeResize="0"/>
          <p:nvPr/>
        </p:nvPicPr>
        <p:blipFill>
          <a:blip r:embed="rId4">
            <a:alphaModFix/>
          </a:blip>
          <a:stretch>
            <a:fillRect/>
          </a:stretch>
        </p:blipFill>
        <p:spPr>
          <a:xfrm>
            <a:off x="1818450" y="1322250"/>
            <a:ext cx="2291655" cy="1999325"/>
          </a:xfrm>
          <a:prstGeom prst="rect">
            <a:avLst/>
          </a:prstGeom>
          <a:noFill/>
          <a:ln>
            <a:noFill/>
          </a:ln>
        </p:spPr>
      </p:pic>
      <p:sp>
        <p:nvSpPr>
          <p:cNvPr id="242" name="Google Shape;242;p28"/>
          <p:cNvSpPr txBox="1"/>
          <p:nvPr/>
        </p:nvSpPr>
        <p:spPr>
          <a:xfrm>
            <a:off x="5642625" y="3686375"/>
            <a:ext cx="2427900" cy="6261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 sz="1600" b="1">
                <a:latin typeface="Lato"/>
                <a:ea typeface="Lato"/>
                <a:cs typeface="Lato"/>
                <a:sym typeface="Lato"/>
              </a:rPr>
              <a:t>Individuals</a:t>
            </a:r>
            <a:endParaRPr sz="16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t="4099" b="9402"/>
          <a:stretch/>
        </p:blipFill>
        <p:spPr>
          <a:xfrm>
            <a:off x="650100" y="1642950"/>
            <a:ext cx="3767700" cy="3259100"/>
          </a:xfrm>
          <a:prstGeom prst="rect">
            <a:avLst/>
          </a:prstGeom>
          <a:noFill/>
          <a:ln>
            <a:noFill/>
          </a:ln>
        </p:spPr>
      </p:pic>
      <p:sp>
        <p:nvSpPr>
          <p:cNvPr id="67" name="Google Shape;67;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Today’s Topic</a:t>
            </a:r>
            <a:endParaRPr dirty="0"/>
          </a:p>
        </p:txBody>
      </p:sp>
      <p:pic>
        <p:nvPicPr>
          <p:cNvPr id="68" name="Google Shape;68;p14"/>
          <p:cNvPicPr preferRelativeResize="0"/>
          <p:nvPr/>
        </p:nvPicPr>
        <p:blipFill>
          <a:blip r:embed="rId4">
            <a:alphaModFix/>
          </a:blip>
          <a:stretch>
            <a:fillRect/>
          </a:stretch>
        </p:blipFill>
        <p:spPr>
          <a:xfrm>
            <a:off x="381100" y="327476"/>
            <a:ext cx="1030000" cy="753850"/>
          </a:xfrm>
          <a:prstGeom prst="rect">
            <a:avLst/>
          </a:prstGeom>
          <a:noFill/>
          <a:ln>
            <a:noFill/>
          </a:ln>
        </p:spPr>
      </p:pic>
      <p:pic>
        <p:nvPicPr>
          <p:cNvPr id="69" name="Google Shape;69;p14"/>
          <p:cNvPicPr preferRelativeResize="0"/>
          <p:nvPr/>
        </p:nvPicPr>
        <p:blipFill>
          <a:blip r:embed="rId5">
            <a:alphaModFix/>
          </a:blip>
          <a:stretch>
            <a:fillRect/>
          </a:stretch>
        </p:blipFill>
        <p:spPr>
          <a:xfrm>
            <a:off x="875500" y="2138930"/>
            <a:ext cx="3316884" cy="1872632"/>
          </a:xfrm>
          <a:prstGeom prst="rect">
            <a:avLst/>
          </a:prstGeom>
          <a:noFill/>
          <a:ln>
            <a:noFill/>
          </a:ln>
        </p:spPr>
      </p:pic>
      <p:sp>
        <p:nvSpPr>
          <p:cNvPr id="70" name="Google Shape;70;p14"/>
          <p:cNvSpPr txBox="1"/>
          <p:nvPr/>
        </p:nvSpPr>
        <p:spPr>
          <a:xfrm>
            <a:off x="495900" y="1331800"/>
            <a:ext cx="4076100" cy="48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2"/>
                </a:solidFill>
                <a:latin typeface="Lato"/>
                <a:ea typeface="Lato"/>
                <a:cs typeface="Lato"/>
                <a:sym typeface="Lato"/>
              </a:rPr>
              <a:t>Sentimental Dashboard for Tweets</a:t>
            </a:r>
            <a:endParaRPr sz="3400" b="1">
              <a:solidFill>
                <a:schemeClr val="dk1"/>
              </a:solidFill>
              <a:latin typeface="Playfair Display"/>
              <a:ea typeface="Playfair Display"/>
              <a:cs typeface="Playfair Display"/>
              <a:sym typeface="Playfair Display"/>
            </a:endParaRPr>
          </a:p>
        </p:txBody>
      </p:sp>
      <p:sp>
        <p:nvSpPr>
          <p:cNvPr id="71" name="Google Shape;71;p14"/>
          <p:cNvSpPr/>
          <p:nvPr/>
        </p:nvSpPr>
        <p:spPr>
          <a:xfrm>
            <a:off x="4929875" y="0"/>
            <a:ext cx="42141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p:nvPr/>
        </p:nvSpPr>
        <p:spPr>
          <a:xfrm>
            <a:off x="5265875" y="661875"/>
            <a:ext cx="3168900" cy="21126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FFFFFF"/>
              </a:buClr>
              <a:buSzPts val="1400"/>
              <a:buFont typeface="Lato"/>
              <a:buChar char="●"/>
            </a:pPr>
            <a:r>
              <a:rPr lang="en" b="1">
                <a:solidFill>
                  <a:srgbClr val="FFFFFF"/>
                </a:solidFill>
                <a:latin typeface="Lato"/>
                <a:ea typeface="Lato"/>
                <a:cs typeface="Lato"/>
                <a:sym typeface="Lato"/>
              </a:rPr>
              <a:t>Product Overview</a:t>
            </a:r>
            <a:endParaRPr b="1">
              <a:solidFill>
                <a:srgbClr val="FFFFFF"/>
              </a:solidFill>
              <a:latin typeface="Lato"/>
              <a:ea typeface="Lato"/>
              <a:cs typeface="Lato"/>
              <a:sym typeface="Lato"/>
            </a:endParaRPr>
          </a:p>
          <a:p>
            <a:pPr marL="457200" lvl="0" indent="-317500" algn="l" rtl="0">
              <a:lnSpc>
                <a:spcPct val="200000"/>
              </a:lnSpc>
              <a:spcBef>
                <a:spcPts val="0"/>
              </a:spcBef>
              <a:spcAft>
                <a:spcPts val="0"/>
              </a:spcAft>
              <a:buClr>
                <a:srgbClr val="FFFFFF"/>
              </a:buClr>
              <a:buSzPts val="1400"/>
              <a:buFont typeface="Lato"/>
              <a:buChar char="●"/>
            </a:pPr>
            <a:r>
              <a:rPr lang="en" b="1">
                <a:solidFill>
                  <a:srgbClr val="FFFFFF"/>
                </a:solidFill>
                <a:latin typeface="Lato"/>
                <a:ea typeface="Lato"/>
                <a:cs typeface="Lato"/>
                <a:sym typeface="Lato"/>
              </a:rPr>
              <a:t>Business Model</a:t>
            </a:r>
            <a:endParaRPr b="1">
              <a:solidFill>
                <a:srgbClr val="FFFFFF"/>
              </a:solidFill>
              <a:latin typeface="Lato"/>
              <a:ea typeface="Lato"/>
              <a:cs typeface="Lato"/>
              <a:sym typeface="Lato"/>
            </a:endParaRPr>
          </a:p>
          <a:p>
            <a:pPr marL="457200" lvl="0" indent="-317500" algn="l" rtl="0">
              <a:lnSpc>
                <a:spcPct val="200000"/>
              </a:lnSpc>
              <a:spcBef>
                <a:spcPts val="0"/>
              </a:spcBef>
              <a:spcAft>
                <a:spcPts val="0"/>
              </a:spcAft>
              <a:buClr>
                <a:srgbClr val="FFFFFF"/>
              </a:buClr>
              <a:buSzPts val="1400"/>
              <a:buFont typeface="Lato"/>
              <a:buChar char="●"/>
            </a:pPr>
            <a:r>
              <a:rPr lang="en" b="1">
                <a:solidFill>
                  <a:srgbClr val="FFFFFF"/>
                </a:solidFill>
                <a:latin typeface="Lato"/>
                <a:ea typeface="Lato"/>
                <a:cs typeface="Lato"/>
                <a:sym typeface="Lato"/>
              </a:rPr>
              <a:t>How does Product work?</a:t>
            </a:r>
            <a:endParaRPr b="1">
              <a:solidFill>
                <a:srgbClr val="FFFFFF"/>
              </a:solidFill>
              <a:latin typeface="Lato"/>
              <a:ea typeface="Lato"/>
              <a:cs typeface="Lato"/>
              <a:sym typeface="Lato"/>
            </a:endParaRPr>
          </a:p>
          <a:p>
            <a:pPr marL="914400" lvl="1" indent="-317500" algn="l" rtl="0">
              <a:lnSpc>
                <a:spcPct val="200000"/>
              </a:lnSpc>
              <a:spcBef>
                <a:spcPts val="0"/>
              </a:spcBef>
              <a:spcAft>
                <a:spcPts val="0"/>
              </a:spcAft>
              <a:buClr>
                <a:srgbClr val="FFFFFF"/>
              </a:buClr>
              <a:buSzPts val="1400"/>
              <a:buFont typeface="Lato"/>
              <a:buChar char="○"/>
            </a:pPr>
            <a:r>
              <a:rPr lang="en" b="1">
                <a:solidFill>
                  <a:srgbClr val="FFFFFF"/>
                </a:solidFill>
                <a:latin typeface="Lato"/>
                <a:ea typeface="Lato"/>
                <a:cs typeface="Lato"/>
                <a:sym typeface="Lato"/>
              </a:rPr>
              <a:t>Collect and Clean data</a:t>
            </a:r>
            <a:endParaRPr b="1">
              <a:solidFill>
                <a:srgbClr val="FFFFFF"/>
              </a:solidFill>
              <a:latin typeface="Lato"/>
              <a:ea typeface="Lato"/>
              <a:cs typeface="Lato"/>
              <a:sym typeface="Lato"/>
            </a:endParaRPr>
          </a:p>
          <a:p>
            <a:pPr marL="914400" lvl="1" indent="-317500" algn="l" rtl="0">
              <a:lnSpc>
                <a:spcPct val="200000"/>
              </a:lnSpc>
              <a:spcBef>
                <a:spcPts val="0"/>
              </a:spcBef>
              <a:spcAft>
                <a:spcPts val="0"/>
              </a:spcAft>
              <a:buClr>
                <a:srgbClr val="FFFFFF"/>
              </a:buClr>
              <a:buSzPts val="1400"/>
              <a:buFont typeface="Lato"/>
              <a:buChar char="○"/>
            </a:pPr>
            <a:r>
              <a:rPr lang="en" b="1">
                <a:solidFill>
                  <a:srgbClr val="FFFFFF"/>
                </a:solidFill>
                <a:latin typeface="Lato"/>
                <a:ea typeface="Lato"/>
                <a:cs typeface="Lato"/>
                <a:sym typeface="Lato"/>
              </a:rPr>
              <a:t>GCP NLP API</a:t>
            </a:r>
            <a:endParaRPr b="1">
              <a:solidFill>
                <a:srgbClr val="FFFFFF"/>
              </a:solidFill>
              <a:latin typeface="Lato"/>
              <a:ea typeface="Lato"/>
              <a:cs typeface="Lato"/>
              <a:sym typeface="Lato"/>
            </a:endParaRPr>
          </a:p>
          <a:p>
            <a:pPr marL="457200" lvl="0" indent="-317500" algn="l" rtl="0">
              <a:lnSpc>
                <a:spcPct val="200000"/>
              </a:lnSpc>
              <a:spcBef>
                <a:spcPts val="0"/>
              </a:spcBef>
              <a:spcAft>
                <a:spcPts val="0"/>
              </a:spcAft>
              <a:buClr>
                <a:srgbClr val="FFFFFF"/>
              </a:buClr>
              <a:buSzPts val="1400"/>
              <a:buFont typeface="Lato"/>
              <a:buChar char="●"/>
            </a:pPr>
            <a:r>
              <a:rPr lang="en" b="1">
                <a:solidFill>
                  <a:srgbClr val="FFFFFF"/>
                </a:solidFill>
                <a:latin typeface="Lato"/>
                <a:ea typeface="Lato"/>
                <a:cs typeface="Lato"/>
                <a:sym typeface="Lato"/>
              </a:rPr>
              <a:t>Demo: #OPT/#H-1B sentiments</a:t>
            </a:r>
            <a:endParaRPr b="1">
              <a:solidFill>
                <a:srgbClr val="FFFFFF"/>
              </a:solidFill>
              <a:latin typeface="Lato"/>
              <a:ea typeface="Lato"/>
              <a:cs typeface="Lato"/>
              <a:sym typeface="Lato"/>
            </a:endParaRPr>
          </a:p>
          <a:p>
            <a:pPr marL="914400" lvl="1" indent="-317500" algn="l" rtl="0">
              <a:lnSpc>
                <a:spcPct val="200000"/>
              </a:lnSpc>
              <a:spcBef>
                <a:spcPts val="0"/>
              </a:spcBef>
              <a:spcAft>
                <a:spcPts val="0"/>
              </a:spcAft>
              <a:buClr>
                <a:srgbClr val="FFFFFF"/>
              </a:buClr>
              <a:buSzPts val="1400"/>
              <a:buFont typeface="Lato"/>
              <a:buChar char="○"/>
            </a:pPr>
            <a:r>
              <a:rPr lang="en" b="1">
                <a:solidFill>
                  <a:srgbClr val="FFFFFF"/>
                </a:solidFill>
                <a:latin typeface="Lato"/>
                <a:ea typeface="Lato"/>
                <a:cs typeface="Lato"/>
                <a:sym typeface="Lato"/>
              </a:rPr>
              <a:t>Background</a:t>
            </a:r>
            <a:endParaRPr b="1">
              <a:solidFill>
                <a:srgbClr val="FFFFFF"/>
              </a:solidFill>
              <a:latin typeface="Lato"/>
              <a:ea typeface="Lato"/>
              <a:cs typeface="Lato"/>
              <a:sym typeface="Lato"/>
            </a:endParaRPr>
          </a:p>
          <a:p>
            <a:pPr marL="914400" lvl="1" indent="-317500" algn="l" rtl="0">
              <a:lnSpc>
                <a:spcPct val="200000"/>
              </a:lnSpc>
              <a:spcBef>
                <a:spcPts val="0"/>
              </a:spcBef>
              <a:spcAft>
                <a:spcPts val="0"/>
              </a:spcAft>
              <a:buClr>
                <a:srgbClr val="FFFFFF"/>
              </a:buClr>
              <a:buSzPts val="1400"/>
              <a:buFont typeface="Lato"/>
              <a:buChar char="○"/>
            </a:pPr>
            <a:r>
              <a:rPr lang="en" b="1">
                <a:solidFill>
                  <a:srgbClr val="FFFFFF"/>
                </a:solidFill>
                <a:latin typeface="Lato"/>
                <a:ea typeface="Lato"/>
                <a:cs typeface="Lato"/>
                <a:sym typeface="Lato"/>
              </a:rPr>
              <a:t>Initiative</a:t>
            </a:r>
            <a:endParaRPr b="1">
              <a:solidFill>
                <a:srgbClr val="FFFFFF"/>
              </a:solidFill>
              <a:latin typeface="Lato"/>
              <a:ea typeface="Lato"/>
              <a:cs typeface="Lato"/>
              <a:sym typeface="Lato"/>
            </a:endParaRPr>
          </a:p>
          <a:p>
            <a:pPr marL="914400" lvl="1" indent="-317500" algn="l" rtl="0">
              <a:lnSpc>
                <a:spcPct val="200000"/>
              </a:lnSpc>
              <a:spcBef>
                <a:spcPts val="0"/>
              </a:spcBef>
              <a:spcAft>
                <a:spcPts val="0"/>
              </a:spcAft>
              <a:buClr>
                <a:srgbClr val="FFFFFF"/>
              </a:buClr>
              <a:buSzPts val="1400"/>
              <a:buFont typeface="Lato"/>
              <a:buChar char="○"/>
            </a:pPr>
            <a:r>
              <a:rPr lang="en" b="1">
                <a:solidFill>
                  <a:srgbClr val="FFFFFF"/>
                </a:solidFill>
                <a:latin typeface="Lato"/>
                <a:ea typeface="Lato"/>
                <a:cs typeface="Lato"/>
                <a:sym typeface="Lato"/>
              </a:rPr>
              <a:t>Functions</a:t>
            </a:r>
            <a:endParaRPr b="1">
              <a:solidFill>
                <a:srgbClr val="FFFFFF"/>
              </a:solidFill>
              <a:latin typeface="Lato"/>
              <a:ea typeface="Lato"/>
              <a:cs typeface="Lato"/>
              <a:sym typeface="Lato"/>
            </a:endParaRPr>
          </a:p>
          <a:p>
            <a:pPr marL="457200" lvl="0" indent="-317500" algn="l" rtl="0">
              <a:lnSpc>
                <a:spcPct val="200000"/>
              </a:lnSpc>
              <a:spcBef>
                <a:spcPts val="0"/>
              </a:spcBef>
              <a:spcAft>
                <a:spcPts val="0"/>
              </a:spcAft>
              <a:buClr>
                <a:srgbClr val="FFFFFF"/>
              </a:buClr>
              <a:buSzPts val="1400"/>
              <a:buFont typeface="Lato"/>
              <a:buChar char="●"/>
            </a:pPr>
            <a:r>
              <a:rPr lang="en" b="1">
                <a:solidFill>
                  <a:srgbClr val="FFFFFF"/>
                </a:solidFill>
                <a:latin typeface="Lato"/>
                <a:ea typeface="Lato"/>
                <a:cs typeface="Lato"/>
                <a:sym typeface="Lato"/>
              </a:rPr>
              <a:t>Business Value</a:t>
            </a:r>
            <a:endParaRPr b="1">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5"/>
          <p:cNvPicPr preferRelativeResize="0"/>
          <p:nvPr/>
        </p:nvPicPr>
        <p:blipFill rotWithShape="1">
          <a:blip r:embed="rId3">
            <a:alphaModFix/>
          </a:blip>
          <a:srcRect t="4099" b="9402"/>
          <a:stretch/>
        </p:blipFill>
        <p:spPr>
          <a:xfrm>
            <a:off x="650100" y="1642950"/>
            <a:ext cx="3767700" cy="3259100"/>
          </a:xfrm>
          <a:prstGeom prst="rect">
            <a:avLst/>
          </a:prstGeom>
          <a:noFill/>
          <a:ln>
            <a:noFill/>
          </a:ln>
        </p:spPr>
      </p:pic>
      <p:sp>
        <p:nvSpPr>
          <p:cNvPr id="78" name="Google Shape;78;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Product Overview </a:t>
            </a:r>
            <a:endParaRPr/>
          </a:p>
        </p:txBody>
      </p:sp>
      <p:pic>
        <p:nvPicPr>
          <p:cNvPr id="79" name="Google Shape;79;p15"/>
          <p:cNvPicPr preferRelativeResize="0"/>
          <p:nvPr/>
        </p:nvPicPr>
        <p:blipFill>
          <a:blip r:embed="rId4">
            <a:alphaModFix/>
          </a:blip>
          <a:stretch>
            <a:fillRect/>
          </a:stretch>
        </p:blipFill>
        <p:spPr>
          <a:xfrm>
            <a:off x="381100" y="327476"/>
            <a:ext cx="1030000" cy="753850"/>
          </a:xfrm>
          <a:prstGeom prst="rect">
            <a:avLst/>
          </a:prstGeom>
          <a:noFill/>
          <a:ln>
            <a:noFill/>
          </a:ln>
        </p:spPr>
      </p:pic>
      <p:pic>
        <p:nvPicPr>
          <p:cNvPr id="80" name="Google Shape;80;p15"/>
          <p:cNvPicPr preferRelativeResize="0"/>
          <p:nvPr/>
        </p:nvPicPr>
        <p:blipFill>
          <a:blip r:embed="rId5">
            <a:alphaModFix/>
          </a:blip>
          <a:stretch>
            <a:fillRect/>
          </a:stretch>
        </p:blipFill>
        <p:spPr>
          <a:xfrm>
            <a:off x="875500" y="2138930"/>
            <a:ext cx="3316884" cy="1872632"/>
          </a:xfrm>
          <a:prstGeom prst="rect">
            <a:avLst/>
          </a:prstGeom>
          <a:noFill/>
          <a:ln>
            <a:noFill/>
          </a:ln>
        </p:spPr>
      </p:pic>
      <p:sp>
        <p:nvSpPr>
          <p:cNvPr id="81" name="Google Shape;81;p15"/>
          <p:cNvSpPr txBox="1"/>
          <p:nvPr/>
        </p:nvSpPr>
        <p:spPr>
          <a:xfrm>
            <a:off x="495900" y="1331800"/>
            <a:ext cx="4076100" cy="48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2"/>
                </a:solidFill>
                <a:latin typeface="Lato"/>
                <a:ea typeface="Lato"/>
                <a:cs typeface="Lato"/>
                <a:sym typeface="Lato"/>
              </a:rPr>
              <a:t>Sentimental Dashboard for Tweets</a:t>
            </a:r>
            <a:endParaRPr sz="3400" b="1">
              <a:solidFill>
                <a:schemeClr val="dk1"/>
              </a:solidFill>
              <a:latin typeface="Playfair Display"/>
              <a:ea typeface="Playfair Display"/>
              <a:cs typeface="Playfair Display"/>
              <a:sym typeface="Playfair Display"/>
            </a:endParaRPr>
          </a:p>
        </p:txBody>
      </p:sp>
      <p:sp>
        <p:nvSpPr>
          <p:cNvPr id="82" name="Google Shape;82;p15"/>
          <p:cNvSpPr txBox="1"/>
          <p:nvPr/>
        </p:nvSpPr>
        <p:spPr>
          <a:xfrm>
            <a:off x="5116150" y="1378325"/>
            <a:ext cx="3168900" cy="21126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b="1">
                <a:latin typeface="Lato"/>
                <a:ea typeface="Lato"/>
                <a:cs typeface="Lato"/>
                <a:sym typeface="Lato"/>
              </a:rPr>
              <a:t>Automatic Dashboard</a:t>
            </a:r>
            <a:endParaRPr b="1">
              <a:latin typeface="Lato"/>
              <a:ea typeface="Lato"/>
              <a:cs typeface="Lato"/>
              <a:sym typeface="Lato"/>
            </a:endParaRPr>
          </a:p>
          <a:p>
            <a:pPr marL="457200" lvl="0" indent="-317500" algn="l" rtl="0">
              <a:lnSpc>
                <a:spcPct val="200000"/>
              </a:lnSpc>
              <a:spcBef>
                <a:spcPts val="0"/>
              </a:spcBef>
              <a:spcAft>
                <a:spcPts val="0"/>
              </a:spcAft>
              <a:buSzPts val="1400"/>
              <a:buFont typeface="Lato"/>
              <a:buChar char="-"/>
            </a:pPr>
            <a:r>
              <a:rPr lang="en">
                <a:latin typeface="Lato"/>
                <a:ea typeface="Lato"/>
                <a:cs typeface="Lato"/>
                <a:sym typeface="Lato"/>
              </a:rPr>
              <a:t>Get your sentiment report with only a click</a:t>
            </a:r>
            <a:endParaRPr>
              <a:latin typeface="Lato"/>
              <a:ea typeface="Lato"/>
              <a:cs typeface="Lato"/>
              <a:sym typeface="Lato"/>
            </a:endParaRPr>
          </a:p>
          <a:p>
            <a:pPr marL="457200" lvl="0" indent="-317500" algn="l" rtl="0">
              <a:lnSpc>
                <a:spcPct val="200000"/>
              </a:lnSpc>
              <a:spcBef>
                <a:spcPts val="0"/>
              </a:spcBef>
              <a:spcAft>
                <a:spcPts val="0"/>
              </a:spcAft>
              <a:buSzPts val="1400"/>
              <a:buFont typeface="Lato"/>
              <a:buChar char="-"/>
            </a:pPr>
            <a:r>
              <a:rPr lang="en">
                <a:latin typeface="Lato"/>
                <a:ea typeface="Lato"/>
                <a:cs typeface="Lato"/>
                <a:sym typeface="Lato"/>
              </a:rPr>
              <a:t>Real-time monitor for sentiments</a:t>
            </a:r>
            <a:endParaRPr>
              <a:latin typeface="Lato"/>
              <a:ea typeface="Lato"/>
              <a:cs typeface="Lato"/>
              <a:sym typeface="Lato"/>
            </a:endParaRPr>
          </a:p>
          <a:p>
            <a:pPr marL="457200" lvl="0" indent="-317500" algn="l" rtl="0">
              <a:lnSpc>
                <a:spcPct val="200000"/>
              </a:lnSpc>
              <a:spcBef>
                <a:spcPts val="0"/>
              </a:spcBef>
              <a:spcAft>
                <a:spcPts val="0"/>
              </a:spcAft>
              <a:buSzPts val="1400"/>
              <a:buFont typeface="Lato"/>
              <a:buChar char="-"/>
            </a:pPr>
            <a:r>
              <a:rPr lang="en">
                <a:latin typeface="Lato"/>
                <a:ea typeface="Lato"/>
                <a:cs typeface="Lato"/>
                <a:sym typeface="Lato"/>
              </a:rPr>
              <a:t>Comprehensive &amp; in-depth visualizations for sentiments</a:t>
            </a:r>
            <a:endParaRPr>
              <a:latin typeface="Lato"/>
              <a:ea typeface="Lato"/>
              <a:cs typeface="Lato"/>
              <a:sym typeface="Lato"/>
            </a:endParaRPr>
          </a:p>
          <a:p>
            <a:pPr marL="0" lvl="0" indent="0" algn="l" rtl="0">
              <a:lnSpc>
                <a:spcPct val="200000"/>
              </a:lnSpc>
              <a:spcBef>
                <a:spcPts val="0"/>
              </a:spcBef>
              <a:spcAft>
                <a:spcPts val="0"/>
              </a:spcAft>
              <a:buNone/>
            </a:pPr>
            <a:endParaRPr b="1">
              <a:latin typeface="Lato"/>
              <a:ea typeface="Lato"/>
              <a:cs typeface="Lato"/>
              <a:sym typeface="Lato"/>
            </a:endParaRPr>
          </a:p>
          <a:p>
            <a:pPr marL="0" lvl="0" indent="0" algn="l" rtl="0">
              <a:lnSpc>
                <a:spcPct val="200000"/>
              </a:lnSpc>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p:nvPr/>
        </p:nvSpPr>
        <p:spPr>
          <a:xfrm>
            <a:off x="6169825" y="2493313"/>
            <a:ext cx="30000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i="1">
                <a:solidFill>
                  <a:schemeClr val="dk2"/>
                </a:solidFill>
                <a:latin typeface="Lato"/>
                <a:ea typeface="Lato"/>
                <a:cs typeface="Lato"/>
                <a:sym typeface="Lato"/>
              </a:rPr>
              <a:t>=</a:t>
            </a:r>
            <a:endParaRPr/>
          </a:p>
        </p:txBody>
      </p:sp>
      <p:grpSp>
        <p:nvGrpSpPr>
          <p:cNvPr id="88" name="Google Shape;88;p16"/>
          <p:cNvGrpSpPr/>
          <p:nvPr/>
        </p:nvGrpSpPr>
        <p:grpSpPr>
          <a:xfrm>
            <a:off x="3002912" y="3812642"/>
            <a:ext cx="3166902" cy="986233"/>
            <a:chOff x="3841106" y="1763605"/>
            <a:chExt cx="4782395" cy="986233"/>
          </a:xfrm>
        </p:grpSpPr>
        <p:sp>
          <p:nvSpPr>
            <p:cNvPr id="89" name="Google Shape;89;p16"/>
            <p:cNvSpPr/>
            <p:nvPr/>
          </p:nvSpPr>
          <p:spPr>
            <a:xfrm rot="-5400000">
              <a:off x="7575164" y="1701500"/>
              <a:ext cx="985950" cy="1110725"/>
            </a:xfrm>
            <a:prstGeom prst="flowChartOffpageConnector">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grpSp>
          <p:nvGrpSpPr>
            <p:cNvPr id="90" name="Google Shape;90;p16"/>
            <p:cNvGrpSpPr/>
            <p:nvPr/>
          </p:nvGrpSpPr>
          <p:grpSpPr>
            <a:xfrm>
              <a:off x="3841106" y="1763605"/>
              <a:ext cx="4312275" cy="986164"/>
              <a:chOff x="3728375" y="2322568"/>
              <a:chExt cx="3822600" cy="643500"/>
            </a:xfrm>
          </p:grpSpPr>
          <p:sp>
            <p:nvSpPr>
              <p:cNvPr id="91" name="Google Shape;91;p1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92" name="Google Shape;92;p16"/>
              <p:cNvSpPr/>
              <p:nvPr/>
            </p:nvSpPr>
            <p:spPr>
              <a:xfrm>
                <a:off x="4190807" y="2323095"/>
                <a:ext cx="2659200" cy="642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b="1">
                  <a:solidFill>
                    <a:srgbClr val="FF9900"/>
                  </a:solidFill>
                  <a:latin typeface="Roboto"/>
                  <a:ea typeface="Roboto"/>
                  <a:cs typeface="Roboto"/>
                  <a:sym typeface="Roboto"/>
                </a:endParaRPr>
              </a:p>
            </p:txBody>
          </p:sp>
        </p:grpSp>
      </p:grpSp>
      <p:grpSp>
        <p:nvGrpSpPr>
          <p:cNvPr id="93" name="Google Shape;93;p16"/>
          <p:cNvGrpSpPr/>
          <p:nvPr/>
        </p:nvGrpSpPr>
        <p:grpSpPr>
          <a:xfrm>
            <a:off x="3002858" y="2826400"/>
            <a:ext cx="3175989" cy="986233"/>
            <a:chOff x="3841106" y="1763605"/>
            <a:chExt cx="4782395" cy="986233"/>
          </a:xfrm>
        </p:grpSpPr>
        <p:sp>
          <p:nvSpPr>
            <p:cNvPr id="94" name="Google Shape;94;p16"/>
            <p:cNvSpPr/>
            <p:nvPr/>
          </p:nvSpPr>
          <p:spPr>
            <a:xfrm rot="-5400000">
              <a:off x="7575164" y="1701500"/>
              <a:ext cx="985950" cy="1110725"/>
            </a:xfrm>
            <a:prstGeom prst="flowChartOffpageConnector">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grpSp>
          <p:nvGrpSpPr>
            <p:cNvPr id="95" name="Google Shape;95;p16"/>
            <p:cNvGrpSpPr/>
            <p:nvPr/>
          </p:nvGrpSpPr>
          <p:grpSpPr>
            <a:xfrm>
              <a:off x="3841106" y="1763605"/>
              <a:ext cx="4312275" cy="986164"/>
              <a:chOff x="3728375" y="2322568"/>
              <a:chExt cx="3822600" cy="643500"/>
            </a:xfrm>
          </p:grpSpPr>
          <p:sp>
            <p:nvSpPr>
              <p:cNvPr id="96" name="Google Shape;96;p1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97" name="Google Shape;97;p16"/>
              <p:cNvSpPr/>
              <p:nvPr/>
            </p:nvSpPr>
            <p:spPr>
              <a:xfrm>
                <a:off x="4190807" y="2323095"/>
                <a:ext cx="2659200" cy="642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b="1">
                  <a:solidFill>
                    <a:srgbClr val="FF9900"/>
                  </a:solidFill>
                  <a:latin typeface="Roboto"/>
                  <a:ea typeface="Roboto"/>
                  <a:cs typeface="Roboto"/>
                  <a:sym typeface="Roboto"/>
                </a:endParaRPr>
              </a:p>
            </p:txBody>
          </p:sp>
        </p:grpSp>
      </p:grpSp>
      <p:sp>
        <p:nvSpPr>
          <p:cNvPr id="98" name="Google Shape;98;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Model</a:t>
            </a:r>
            <a:endParaRPr/>
          </a:p>
        </p:txBody>
      </p:sp>
      <p:sp>
        <p:nvSpPr>
          <p:cNvPr id="99" name="Google Shape;99;p16"/>
          <p:cNvSpPr txBox="1">
            <a:spLocks noGrp="1"/>
          </p:cNvSpPr>
          <p:nvPr>
            <p:ph type="body" idx="1"/>
          </p:nvPr>
        </p:nvSpPr>
        <p:spPr>
          <a:xfrm>
            <a:off x="379450" y="1152475"/>
            <a:ext cx="3601200" cy="476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b="1" i="1"/>
              <a:t>Target Customer</a:t>
            </a:r>
            <a:endParaRPr sz="1900" b="1" i="1"/>
          </a:p>
          <a:p>
            <a:pPr marL="0" lvl="0" indent="0" algn="l" rtl="0">
              <a:spcBef>
                <a:spcPts val="0"/>
              </a:spcBef>
              <a:spcAft>
                <a:spcPts val="1600"/>
              </a:spcAft>
              <a:buNone/>
            </a:pPr>
            <a:endParaRPr/>
          </a:p>
        </p:txBody>
      </p:sp>
      <p:grpSp>
        <p:nvGrpSpPr>
          <p:cNvPr id="100" name="Google Shape;100;p16"/>
          <p:cNvGrpSpPr/>
          <p:nvPr/>
        </p:nvGrpSpPr>
        <p:grpSpPr>
          <a:xfrm>
            <a:off x="3002765" y="1687330"/>
            <a:ext cx="3139164" cy="986233"/>
            <a:chOff x="3841106" y="1763605"/>
            <a:chExt cx="4782395" cy="986233"/>
          </a:xfrm>
        </p:grpSpPr>
        <p:sp>
          <p:nvSpPr>
            <p:cNvPr id="101" name="Google Shape;101;p16"/>
            <p:cNvSpPr/>
            <p:nvPr/>
          </p:nvSpPr>
          <p:spPr>
            <a:xfrm rot="-5400000">
              <a:off x="7575164" y="1701500"/>
              <a:ext cx="985950" cy="1110725"/>
            </a:xfrm>
            <a:prstGeom prst="flowChartOffpageConnector">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grpSp>
          <p:nvGrpSpPr>
            <p:cNvPr id="102" name="Google Shape;102;p16"/>
            <p:cNvGrpSpPr/>
            <p:nvPr/>
          </p:nvGrpSpPr>
          <p:grpSpPr>
            <a:xfrm>
              <a:off x="3841106" y="1763605"/>
              <a:ext cx="4428534" cy="986164"/>
              <a:chOff x="3728375" y="2322568"/>
              <a:chExt cx="3925657" cy="643500"/>
            </a:xfrm>
          </p:grpSpPr>
          <p:sp>
            <p:nvSpPr>
              <p:cNvPr id="103" name="Google Shape;103;p1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104" name="Google Shape;104;p16"/>
              <p:cNvSpPr/>
              <p:nvPr/>
            </p:nvSpPr>
            <p:spPr>
              <a:xfrm>
                <a:off x="4293732" y="2323087"/>
                <a:ext cx="3360300" cy="642300"/>
              </a:xfrm>
              <a:prstGeom prst="rect">
                <a:avLst/>
              </a:prstGeom>
              <a:noFill/>
              <a:ln>
                <a:noFill/>
              </a:ln>
            </p:spPr>
            <p:txBody>
              <a:bodyPr spcFirstLastPara="1" wrap="square" lIns="91425" tIns="91425" rIns="91425" bIns="91425" anchor="ctr" anchorCtr="0">
                <a:noAutofit/>
              </a:bodyPr>
              <a:lstStyle/>
              <a:p>
                <a:pPr marL="457200" lvl="0" indent="-317500" algn="l" rtl="0">
                  <a:lnSpc>
                    <a:spcPct val="150000"/>
                  </a:lnSpc>
                  <a:spcBef>
                    <a:spcPts val="0"/>
                  </a:spcBef>
                  <a:spcAft>
                    <a:spcPts val="0"/>
                  </a:spcAft>
                  <a:buClr>
                    <a:srgbClr val="FF9900"/>
                  </a:buClr>
                  <a:buSzPts val="1400"/>
                  <a:buFont typeface="Roboto"/>
                  <a:buChar char="-"/>
                </a:pPr>
                <a:r>
                  <a:rPr lang="en" b="1">
                    <a:solidFill>
                      <a:srgbClr val="FF9900"/>
                    </a:solidFill>
                    <a:latin typeface="Roboto"/>
                    <a:ea typeface="Roboto"/>
                    <a:cs typeface="Roboto"/>
                    <a:sym typeface="Roboto"/>
                  </a:rPr>
                  <a:t>Free Trial (7 days)</a:t>
                </a:r>
                <a:endParaRPr b="1">
                  <a:solidFill>
                    <a:srgbClr val="FF9900"/>
                  </a:solidFill>
                  <a:latin typeface="Roboto"/>
                  <a:ea typeface="Roboto"/>
                  <a:cs typeface="Roboto"/>
                  <a:sym typeface="Roboto"/>
                </a:endParaRPr>
              </a:p>
              <a:p>
                <a:pPr marL="457200" lvl="0" indent="-317500" algn="l" rtl="0">
                  <a:lnSpc>
                    <a:spcPct val="150000"/>
                  </a:lnSpc>
                  <a:spcBef>
                    <a:spcPts val="0"/>
                  </a:spcBef>
                  <a:spcAft>
                    <a:spcPts val="0"/>
                  </a:spcAft>
                  <a:buClr>
                    <a:srgbClr val="FF9900"/>
                  </a:buClr>
                  <a:buSzPts val="1400"/>
                  <a:buFont typeface="Roboto"/>
                  <a:buChar char="-"/>
                </a:pPr>
                <a:r>
                  <a:rPr lang="en" b="1">
                    <a:solidFill>
                      <a:srgbClr val="FF9900"/>
                    </a:solidFill>
                    <a:latin typeface="Roboto"/>
                    <a:ea typeface="Roboto"/>
                    <a:cs typeface="Roboto"/>
                    <a:sym typeface="Roboto"/>
                  </a:rPr>
                  <a:t>Monthly Fee ($ 29)</a:t>
                </a:r>
                <a:endParaRPr b="1">
                  <a:solidFill>
                    <a:srgbClr val="FF9900"/>
                  </a:solidFill>
                  <a:latin typeface="Roboto"/>
                  <a:ea typeface="Roboto"/>
                  <a:cs typeface="Roboto"/>
                  <a:sym typeface="Roboto"/>
                </a:endParaRPr>
              </a:p>
            </p:txBody>
          </p:sp>
        </p:grpSp>
      </p:grpSp>
      <p:sp>
        <p:nvSpPr>
          <p:cNvPr id="105" name="Google Shape;105;p16"/>
          <p:cNvSpPr/>
          <p:nvPr/>
        </p:nvSpPr>
        <p:spPr>
          <a:xfrm rot="-5400000">
            <a:off x="2335389" y="1625113"/>
            <a:ext cx="985950" cy="1110725"/>
          </a:xfrm>
          <a:prstGeom prst="flowChartOffpageConnector">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grpSp>
        <p:nvGrpSpPr>
          <p:cNvPr id="106" name="Google Shape;106;p16"/>
          <p:cNvGrpSpPr/>
          <p:nvPr/>
        </p:nvGrpSpPr>
        <p:grpSpPr>
          <a:xfrm>
            <a:off x="473047" y="1687412"/>
            <a:ext cx="2292579" cy="986547"/>
            <a:chOff x="2282881" y="2321419"/>
            <a:chExt cx="1844540" cy="643750"/>
          </a:xfrm>
        </p:grpSpPr>
        <p:sp>
          <p:nvSpPr>
            <p:cNvPr id="107" name="Google Shape;107;p16"/>
            <p:cNvSpPr/>
            <p:nvPr/>
          </p:nvSpPr>
          <p:spPr>
            <a:xfrm flipH="1">
              <a:off x="2282881" y="2322569"/>
              <a:ext cx="1334100" cy="642600"/>
            </a:xfrm>
            <a:prstGeom prst="rect">
              <a:avLst/>
            </a:prstGeom>
            <a:solidFill>
              <a:srgbClr val="F9A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108" name="Google Shape;108;p16"/>
            <p:cNvSpPr/>
            <p:nvPr/>
          </p:nvSpPr>
          <p:spPr>
            <a:xfrm rot="-5400000">
              <a:off x="3358914" y="2196271"/>
              <a:ext cx="643361" cy="893656"/>
            </a:xfrm>
            <a:prstGeom prst="flowChartOffpageConnector">
              <a:avLst/>
            </a:prstGeom>
            <a:solidFill>
              <a:srgbClr val="F9A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109" name="Google Shape;109;p16"/>
            <p:cNvSpPr/>
            <p:nvPr/>
          </p:nvSpPr>
          <p:spPr>
            <a:xfrm>
              <a:off x="2342623" y="2399959"/>
              <a:ext cx="1594500" cy="495900"/>
            </a:xfrm>
            <a:prstGeom prst="rect">
              <a:avLst/>
            </a:prstGeom>
            <a:solidFill>
              <a:srgbClr val="F9A526"/>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rgbClr val="FFFFFF"/>
                  </a:solidFill>
                  <a:latin typeface="Roboto Medium"/>
                  <a:ea typeface="Roboto Medium"/>
                  <a:cs typeface="Roboto Medium"/>
                  <a:sym typeface="Roboto Medium"/>
                </a:rPr>
                <a:t>Individuals</a:t>
              </a:r>
              <a:endParaRPr sz="1500">
                <a:solidFill>
                  <a:srgbClr val="FFFFFF"/>
                </a:solidFill>
                <a:latin typeface="Roboto Medium"/>
                <a:ea typeface="Roboto Medium"/>
                <a:cs typeface="Roboto Medium"/>
                <a:sym typeface="Roboto Medium"/>
              </a:endParaRPr>
            </a:p>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Researchers or Investors...</a:t>
              </a:r>
              <a:endParaRPr sz="1000">
                <a:solidFill>
                  <a:srgbClr val="FFFFFF"/>
                </a:solidFill>
                <a:latin typeface="Roboto Medium"/>
                <a:ea typeface="Roboto Medium"/>
                <a:cs typeface="Roboto Medium"/>
                <a:sym typeface="Roboto Medium"/>
              </a:endParaRPr>
            </a:p>
          </p:txBody>
        </p:sp>
      </p:grpSp>
      <p:sp>
        <p:nvSpPr>
          <p:cNvPr id="110" name="Google Shape;110;p16"/>
          <p:cNvSpPr txBox="1"/>
          <p:nvPr/>
        </p:nvSpPr>
        <p:spPr>
          <a:xfrm>
            <a:off x="3090200" y="1152475"/>
            <a:ext cx="3321600" cy="5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i="1">
                <a:solidFill>
                  <a:schemeClr val="dk2"/>
                </a:solidFill>
                <a:latin typeface="Lato"/>
                <a:ea typeface="Lato"/>
                <a:cs typeface="Lato"/>
                <a:sym typeface="Lato"/>
              </a:rPr>
              <a:t>Pricing - Subscription-based</a:t>
            </a:r>
            <a:endParaRPr sz="1900" b="1" i="1">
              <a:solidFill>
                <a:schemeClr val="dk2"/>
              </a:solidFill>
              <a:latin typeface="Lato"/>
              <a:ea typeface="Lato"/>
              <a:cs typeface="Lato"/>
              <a:sym typeface="Lato"/>
            </a:endParaRPr>
          </a:p>
        </p:txBody>
      </p:sp>
      <p:grpSp>
        <p:nvGrpSpPr>
          <p:cNvPr id="111" name="Google Shape;111;p16"/>
          <p:cNvGrpSpPr/>
          <p:nvPr/>
        </p:nvGrpSpPr>
        <p:grpSpPr>
          <a:xfrm>
            <a:off x="2998230" y="2826434"/>
            <a:ext cx="2750743" cy="1876575"/>
            <a:chOff x="3728375" y="2322568"/>
            <a:chExt cx="3822600" cy="643500"/>
          </a:xfrm>
        </p:grpSpPr>
        <p:sp>
          <p:nvSpPr>
            <p:cNvPr id="112" name="Google Shape;112;p1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113" name="Google Shape;113;p16"/>
            <p:cNvSpPr/>
            <p:nvPr/>
          </p:nvSpPr>
          <p:spPr>
            <a:xfrm>
              <a:off x="4296705" y="2323096"/>
              <a:ext cx="3186000" cy="642300"/>
            </a:xfrm>
            <a:prstGeom prst="rect">
              <a:avLst/>
            </a:prstGeom>
            <a:noFill/>
            <a:ln>
              <a:noFill/>
            </a:ln>
          </p:spPr>
          <p:txBody>
            <a:bodyPr spcFirstLastPara="1" wrap="square" lIns="91425" tIns="91425" rIns="91425" bIns="91425" anchor="ctr" anchorCtr="0">
              <a:noAutofit/>
            </a:bodyPr>
            <a:lstStyle/>
            <a:p>
              <a:pPr marL="457200" lvl="0" indent="-317500" algn="l" rtl="0">
                <a:lnSpc>
                  <a:spcPct val="150000"/>
                </a:lnSpc>
                <a:spcBef>
                  <a:spcPts val="0"/>
                </a:spcBef>
                <a:spcAft>
                  <a:spcPts val="0"/>
                </a:spcAft>
                <a:buClr>
                  <a:srgbClr val="FF9900"/>
                </a:buClr>
                <a:buSzPts val="1400"/>
                <a:buFont typeface="Roboto"/>
                <a:buChar char="-"/>
              </a:pPr>
              <a:r>
                <a:rPr lang="en" b="1">
                  <a:solidFill>
                    <a:srgbClr val="FF9900"/>
                  </a:solidFill>
                  <a:latin typeface="Roboto"/>
                  <a:ea typeface="Roboto"/>
                  <a:cs typeface="Roboto"/>
                  <a:sym typeface="Roboto"/>
                </a:rPr>
                <a:t>Free Trial (15 days)</a:t>
              </a:r>
              <a:endParaRPr b="1">
                <a:solidFill>
                  <a:srgbClr val="FF9900"/>
                </a:solidFill>
                <a:latin typeface="Roboto"/>
                <a:ea typeface="Roboto"/>
                <a:cs typeface="Roboto"/>
                <a:sym typeface="Roboto"/>
              </a:endParaRPr>
            </a:p>
            <a:p>
              <a:pPr marL="457200" lvl="0" indent="-317500" algn="l" rtl="0">
                <a:lnSpc>
                  <a:spcPct val="150000"/>
                </a:lnSpc>
                <a:spcBef>
                  <a:spcPts val="0"/>
                </a:spcBef>
                <a:spcAft>
                  <a:spcPts val="0"/>
                </a:spcAft>
                <a:buClr>
                  <a:srgbClr val="FF9900"/>
                </a:buClr>
                <a:buSzPts val="1400"/>
                <a:buFont typeface="Roboto"/>
                <a:buChar char="-"/>
              </a:pPr>
              <a:r>
                <a:rPr lang="en" b="1">
                  <a:solidFill>
                    <a:srgbClr val="FF9900"/>
                  </a:solidFill>
                  <a:latin typeface="Roboto"/>
                  <a:ea typeface="Roboto"/>
                  <a:cs typeface="Roboto"/>
                  <a:sym typeface="Roboto"/>
                </a:rPr>
                <a:t>Monthly Fee ($ 49+)</a:t>
              </a:r>
              <a:endParaRPr b="1">
                <a:solidFill>
                  <a:srgbClr val="FF9900"/>
                </a:solidFill>
                <a:latin typeface="Roboto"/>
                <a:ea typeface="Roboto"/>
                <a:cs typeface="Roboto"/>
                <a:sym typeface="Roboto"/>
              </a:endParaRPr>
            </a:p>
            <a:p>
              <a:pPr marL="457200" lvl="0" indent="-317500" algn="l" rtl="0">
                <a:lnSpc>
                  <a:spcPct val="150000"/>
                </a:lnSpc>
                <a:spcBef>
                  <a:spcPts val="0"/>
                </a:spcBef>
                <a:spcAft>
                  <a:spcPts val="0"/>
                </a:spcAft>
                <a:buClr>
                  <a:srgbClr val="FF9900"/>
                </a:buClr>
                <a:buSzPts val="1400"/>
                <a:buFont typeface="Roboto"/>
                <a:buChar char="-"/>
              </a:pPr>
              <a:r>
                <a:rPr lang="en" b="1">
                  <a:solidFill>
                    <a:srgbClr val="FF9900"/>
                  </a:solidFill>
                  <a:latin typeface="Roboto"/>
                  <a:ea typeface="Roboto"/>
                  <a:cs typeface="Roboto"/>
                  <a:sym typeface="Roboto"/>
                </a:rPr>
                <a:t>Requests #/volume</a:t>
              </a:r>
              <a:endParaRPr b="1">
                <a:solidFill>
                  <a:srgbClr val="FF9900"/>
                </a:solidFill>
                <a:latin typeface="Roboto"/>
                <a:ea typeface="Roboto"/>
                <a:cs typeface="Roboto"/>
                <a:sym typeface="Roboto"/>
              </a:endParaRPr>
            </a:p>
          </p:txBody>
        </p:sp>
      </p:grpSp>
      <p:sp>
        <p:nvSpPr>
          <p:cNvPr id="114" name="Google Shape;114;p16"/>
          <p:cNvSpPr/>
          <p:nvPr/>
        </p:nvSpPr>
        <p:spPr>
          <a:xfrm rot="-5400000">
            <a:off x="2335389" y="2764263"/>
            <a:ext cx="985950" cy="1110725"/>
          </a:xfrm>
          <a:prstGeom prst="flowChartOffpageConnector">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115" name="Google Shape;115;p16"/>
          <p:cNvSpPr/>
          <p:nvPr/>
        </p:nvSpPr>
        <p:spPr>
          <a:xfrm rot="-5400000">
            <a:off x="2335389" y="3750813"/>
            <a:ext cx="985950" cy="1110725"/>
          </a:xfrm>
          <a:prstGeom prst="flowChartOffpageConnector">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grpSp>
        <p:nvGrpSpPr>
          <p:cNvPr id="116" name="Google Shape;116;p16"/>
          <p:cNvGrpSpPr/>
          <p:nvPr/>
        </p:nvGrpSpPr>
        <p:grpSpPr>
          <a:xfrm>
            <a:off x="473047" y="3812912"/>
            <a:ext cx="2292579" cy="986547"/>
            <a:chOff x="2282881" y="2321419"/>
            <a:chExt cx="1844540" cy="643750"/>
          </a:xfrm>
        </p:grpSpPr>
        <p:sp>
          <p:nvSpPr>
            <p:cNvPr id="117" name="Google Shape;117;p16"/>
            <p:cNvSpPr/>
            <p:nvPr/>
          </p:nvSpPr>
          <p:spPr>
            <a:xfrm flipH="1">
              <a:off x="2282881" y="2322569"/>
              <a:ext cx="1334100" cy="642600"/>
            </a:xfrm>
            <a:prstGeom prst="rect">
              <a:avLst/>
            </a:prstGeom>
            <a:solidFill>
              <a:srgbClr val="F9A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118" name="Google Shape;118;p16"/>
            <p:cNvSpPr/>
            <p:nvPr/>
          </p:nvSpPr>
          <p:spPr>
            <a:xfrm rot="-5400000">
              <a:off x="3358914" y="2196271"/>
              <a:ext cx="643361" cy="893656"/>
            </a:xfrm>
            <a:prstGeom prst="flowChartOffpageConnector">
              <a:avLst/>
            </a:prstGeom>
            <a:solidFill>
              <a:srgbClr val="F9A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119" name="Google Shape;119;p16"/>
            <p:cNvSpPr/>
            <p:nvPr/>
          </p:nvSpPr>
          <p:spPr>
            <a:xfrm>
              <a:off x="2342623" y="2399959"/>
              <a:ext cx="1594500" cy="495900"/>
            </a:xfrm>
            <a:prstGeom prst="rect">
              <a:avLst/>
            </a:prstGeom>
            <a:solidFill>
              <a:srgbClr val="F9A526"/>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rgbClr val="FFFFFF"/>
                  </a:solidFill>
                  <a:latin typeface="Roboto Medium"/>
                  <a:ea typeface="Roboto Medium"/>
                  <a:cs typeface="Roboto Medium"/>
                  <a:sym typeface="Roboto Medium"/>
                </a:rPr>
                <a:t>Political Organization</a:t>
              </a:r>
              <a:endParaRPr sz="1500">
                <a:solidFill>
                  <a:srgbClr val="FFFFFF"/>
                </a:solidFill>
                <a:latin typeface="Roboto"/>
                <a:ea typeface="Roboto"/>
                <a:cs typeface="Roboto"/>
                <a:sym typeface="Roboto"/>
              </a:endParaRPr>
            </a:p>
          </p:txBody>
        </p:sp>
      </p:grpSp>
      <p:grpSp>
        <p:nvGrpSpPr>
          <p:cNvPr id="120" name="Google Shape;120;p16"/>
          <p:cNvGrpSpPr/>
          <p:nvPr/>
        </p:nvGrpSpPr>
        <p:grpSpPr>
          <a:xfrm>
            <a:off x="473047" y="2826362"/>
            <a:ext cx="2292579" cy="986547"/>
            <a:chOff x="2282881" y="2321419"/>
            <a:chExt cx="1844540" cy="643750"/>
          </a:xfrm>
        </p:grpSpPr>
        <p:sp>
          <p:nvSpPr>
            <p:cNvPr id="121" name="Google Shape;121;p16"/>
            <p:cNvSpPr/>
            <p:nvPr/>
          </p:nvSpPr>
          <p:spPr>
            <a:xfrm flipH="1">
              <a:off x="2282881" y="2322569"/>
              <a:ext cx="1334100" cy="642600"/>
            </a:xfrm>
            <a:prstGeom prst="rect">
              <a:avLst/>
            </a:prstGeom>
            <a:solidFill>
              <a:srgbClr val="F9A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122" name="Google Shape;122;p16"/>
            <p:cNvSpPr/>
            <p:nvPr/>
          </p:nvSpPr>
          <p:spPr>
            <a:xfrm rot="-5400000">
              <a:off x="3358914" y="2196271"/>
              <a:ext cx="643361" cy="893656"/>
            </a:xfrm>
            <a:prstGeom prst="flowChartOffpageConnector">
              <a:avLst/>
            </a:prstGeom>
            <a:solidFill>
              <a:srgbClr val="F9A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123" name="Google Shape;123;p16"/>
            <p:cNvSpPr/>
            <p:nvPr/>
          </p:nvSpPr>
          <p:spPr>
            <a:xfrm>
              <a:off x="2342623" y="2399959"/>
              <a:ext cx="1594500" cy="495900"/>
            </a:xfrm>
            <a:prstGeom prst="rect">
              <a:avLst/>
            </a:prstGeom>
            <a:solidFill>
              <a:srgbClr val="F9A526"/>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solidFill>
                    <a:srgbClr val="FFFFFF"/>
                  </a:solidFill>
                  <a:latin typeface="Roboto Medium"/>
                  <a:ea typeface="Roboto Medium"/>
                  <a:cs typeface="Roboto Medium"/>
                  <a:sym typeface="Roboto Medium"/>
                </a:rPr>
                <a:t>Business Entity</a:t>
              </a:r>
              <a:endParaRPr sz="1500">
                <a:solidFill>
                  <a:srgbClr val="FFFFFF"/>
                </a:solidFill>
                <a:latin typeface="Roboto"/>
                <a:ea typeface="Roboto"/>
                <a:cs typeface="Roboto"/>
                <a:sym typeface="Roboto"/>
              </a:endParaRPr>
            </a:p>
          </p:txBody>
        </p:sp>
      </p:grpSp>
      <p:sp>
        <p:nvSpPr>
          <p:cNvPr id="124" name="Google Shape;124;p16"/>
          <p:cNvSpPr txBox="1"/>
          <p:nvPr/>
        </p:nvSpPr>
        <p:spPr>
          <a:xfrm>
            <a:off x="6407450" y="1134625"/>
            <a:ext cx="2396400" cy="51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i="1">
                <a:solidFill>
                  <a:schemeClr val="dk2"/>
                </a:solidFill>
                <a:latin typeface="Lato"/>
                <a:ea typeface="Lato"/>
                <a:cs typeface="Lato"/>
                <a:sym typeface="Lato"/>
              </a:rPr>
              <a:t>Profit</a:t>
            </a:r>
            <a:endParaRPr/>
          </a:p>
        </p:txBody>
      </p:sp>
      <p:sp>
        <p:nvSpPr>
          <p:cNvPr id="125" name="Google Shape;125;p16"/>
          <p:cNvSpPr txBox="1"/>
          <p:nvPr/>
        </p:nvSpPr>
        <p:spPr>
          <a:xfrm>
            <a:off x="6506050" y="1816675"/>
            <a:ext cx="2396400" cy="30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b="1" i="1">
                <a:solidFill>
                  <a:schemeClr val="dk2"/>
                </a:solidFill>
                <a:latin typeface="Lato"/>
                <a:ea typeface="Lato"/>
                <a:cs typeface="Lato"/>
                <a:sym typeface="Lato"/>
              </a:rPr>
              <a:t>Subscription Revenue</a:t>
            </a:r>
            <a:endParaRPr sz="1700" b="1" i="1">
              <a:solidFill>
                <a:schemeClr val="dk2"/>
              </a:solidFill>
              <a:latin typeface="Lato"/>
              <a:ea typeface="Lato"/>
              <a:cs typeface="Lato"/>
              <a:sym typeface="Lato"/>
            </a:endParaRPr>
          </a:p>
          <a:p>
            <a:pPr marL="0" lvl="0" indent="0" algn="ctr" rtl="0">
              <a:spcBef>
                <a:spcPts val="0"/>
              </a:spcBef>
              <a:spcAft>
                <a:spcPts val="0"/>
              </a:spcAft>
              <a:buNone/>
            </a:pPr>
            <a:endParaRPr sz="1700" b="1" i="1">
              <a:solidFill>
                <a:schemeClr val="dk2"/>
              </a:solidFill>
              <a:latin typeface="Lato"/>
              <a:ea typeface="Lato"/>
              <a:cs typeface="Lato"/>
              <a:sym typeface="Lato"/>
            </a:endParaRPr>
          </a:p>
          <a:p>
            <a:pPr marL="0" lvl="0" indent="0" algn="ctr" rtl="0">
              <a:spcBef>
                <a:spcPts val="0"/>
              </a:spcBef>
              <a:spcAft>
                <a:spcPts val="0"/>
              </a:spcAft>
              <a:buNone/>
            </a:pPr>
            <a:endParaRPr sz="1700" b="1" i="1">
              <a:solidFill>
                <a:schemeClr val="dk2"/>
              </a:solidFill>
              <a:latin typeface="Lato"/>
              <a:ea typeface="Lato"/>
              <a:cs typeface="Lato"/>
              <a:sym typeface="Lato"/>
            </a:endParaRPr>
          </a:p>
          <a:p>
            <a:pPr marL="0" lvl="0" indent="0" algn="ctr" rtl="0">
              <a:spcBef>
                <a:spcPts val="0"/>
              </a:spcBef>
              <a:spcAft>
                <a:spcPts val="0"/>
              </a:spcAft>
              <a:buNone/>
            </a:pPr>
            <a:r>
              <a:rPr lang="en" sz="1700" b="1" i="1">
                <a:solidFill>
                  <a:schemeClr val="dk2"/>
                </a:solidFill>
                <a:latin typeface="Lato"/>
                <a:ea typeface="Lato"/>
                <a:cs typeface="Lato"/>
                <a:sym typeface="Lato"/>
              </a:rPr>
              <a:t>GCP billing </a:t>
            </a:r>
            <a:endParaRPr sz="1700" b="1" i="1">
              <a:solidFill>
                <a:schemeClr val="dk2"/>
              </a:solidFill>
              <a:latin typeface="Lato"/>
              <a:ea typeface="Lato"/>
              <a:cs typeface="Lato"/>
              <a:sym typeface="Lato"/>
            </a:endParaRPr>
          </a:p>
          <a:p>
            <a:pPr marL="0" lvl="0" indent="0" algn="ctr" rtl="0">
              <a:spcBef>
                <a:spcPts val="0"/>
              </a:spcBef>
              <a:spcAft>
                <a:spcPts val="0"/>
              </a:spcAft>
              <a:buNone/>
            </a:pPr>
            <a:endParaRPr sz="1700" b="1" i="1">
              <a:solidFill>
                <a:schemeClr val="dk2"/>
              </a:solidFill>
              <a:latin typeface="Lato"/>
              <a:ea typeface="Lato"/>
              <a:cs typeface="Lato"/>
              <a:sym typeface="Lato"/>
            </a:endParaRPr>
          </a:p>
          <a:p>
            <a:pPr marL="0" lvl="0" indent="0" algn="ctr" rtl="0">
              <a:spcBef>
                <a:spcPts val="0"/>
              </a:spcBef>
              <a:spcAft>
                <a:spcPts val="0"/>
              </a:spcAft>
              <a:buNone/>
            </a:pPr>
            <a:r>
              <a:rPr lang="en" sz="1700" b="1" i="1">
                <a:solidFill>
                  <a:schemeClr val="dk2"/>
                </a:solidFill>
                <a:latin typeface="Lato"/>
                <a:ea typeface="Lato"/>
                <a:cs typeface="Lato"/>
                <a:sym typeface="Lato"/>
              </a:rPr>
              <a:t> </a:t>
            </a:r>
            <a:endParaRPr sz="1700" b="1" i="1">
              <a:solidFill>
                <a:schemeClr val="dk2"/>
              </a:solidFill>
              <a:latin typeface="Lato"/>
              <a:ea typeface="Lato"/>
              <a:cs typeface="Lato"/>
              <a:sym typeface="Lato"/>
            </a:endParaRPr>
          </a:p>
          <a:p>
            <a:pPr marL="0" lvl="0" indent="0" algn="ctr" rtl="0">
              <a:spcBef>
                <a:spcPts val="0"/>
              </a:spcBef>
              <a:spcAft>
                <a:spcPts val="0"/>
              </a:spcAft>
              <a:buNone/>
            </a:pPr>
            <a:endParaRPr sz="1700" b="1" i="1">
              <a:solidFill>
                <a:schemeClr val="dk2"/>
              </a:solidFill>
              <a:latin typeface="Lato"/>
              <a:ea typeface="Lato"/>
              <a:cs typeface="Lato"/>
              <a:sym typeface="Lato"/>
            </a:endParaRPr>
          </a:p>
          <a:p>
            <a:pPr marL="0" lvl="0" indent="0" algn="ctr" rtl="0">
              <a:spcBef>
                <a:spcPts val="0"/>
              </a:spcBef>
              <a:spcAft>
                <a:spcPts val="0"/>
              </a:spcAft>
              <a:buNone/>
            </a:pPr>
            <a:r>
              <a:rPr lang="en" sz="1700" b="1" i="1">
                <a:solidFill>
                  <a:schemeClr val="dk2"/>
                </a:solidFill>
                <a:latin typeface="Lato"/>
                <a:ea typeface="Lato"/>
                <a:cs typeface="Lato"/>
                <a:sym typeface="Lato"/>
              </a:rPr>
              <a:t>Profit</a:t>
            </a:r>
            <a:endParaRPr sz="1700" b="1" i="1">
              <a:solidFill>
                <a:schemeClr val="dk2"/>
              </a:solidFill>
              <a:latin typeface="Lato"/>
              <a:ea typeface="Lato"/>
              <a:cs typeface="Lato"/>
              <a:sym typeface="Lato"/>
            </a:endParaRPr>
          </a:p>
        </p:txBody>
      </p:sp>
      <p:sp>
        <p:nvSpPr>
          <p:cNvPr id="126" name="Google Shape;126;p16"/>
          <p:cNvSpPr txBox="1"/>
          <p:nvPr/>
        </p:nvSpPr>
        <p:spPr>
          <a:xfrm>
            <a:off x="6204250" y="1523700"/>
            <a:ext cx="3000000" cy="110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i="1">
                <a:solidFill>
                  <a:schemeClr val="dk2"/>
                </a:solidFill>
                <a:latin typeface="Lato"/>
                <a:ea typeface="Lato"/>
                <a:cs typeface="Lato"/>
                <a:sym typeface="Lato"/>
              </a:rPr>
              <a:t>-</a:t>
            </a:r>
            <a:endParaRPr sz="9600" b="1" i="1">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a:t>
            </a:r>
            <a:r>
              <a:rPr lang="en-US" dirty="0"/>
              <a:t>does </a:t>
            </a:r>
            <a:r>
              <a:rPr lang="en" dirty="0"/>
              <a:t>it work?</a:t>
            </a:r>
            <a:endParaRPr dirty="0"/>
          </a:p>
        </p:txBody>
      </p:sp>
      <p:sp>
        <p:nvSpPr>
          <p:cNvPr id="132" name="Google Shape;132;p17"/>
          <p:cNvSpPr txBox="1">
            <a:spLocks noGrp="1"/>
          </p:cNvSpPr>
          <p:nvPr>
            <p:ph type="body" idx="1"/>
          </p:nvPr>
        </p:nvSpPr>
        <p:spPr>
          <a:xfrm>
            <a:off x="4386925" y="738375"/>
            <a:ext cx="2275800" cy="13185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AutoNum type="arabicPeriod"/>
            </a:pPr>
            <a:r>
              <a:rPr lang="en" sz="1500"/>
              <a:t>Pick your Twitter #hashtags of interest</a:t>
            </a:r>
            <a:endParaRPr sz="1500"/>
          </a:p>
        </p:txBody>
      </p:sp>
      <p:sp>
        <p:nvSpPr>
          <p:cNvPr id="133" name="Google Shape;133;p17"/>
          <p:cNvSpPr txBox="1">
            <a:spLocks noGrp="1"/>
          </p:cNvSpPr>
          <p:nvPr>
            <p:ph type="body" idx="1"/>
          </p:nvPr>
        </p:nvSpPr>
        <p:spPr>
          <a:xfrm>
            <a:off x="4492800" y="4432200"/>
            <a:ext cx="4879800" cy="591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1600"/>
              <a:t>4.     Get your </a:t>
            </a:r>
            <a:r>
              <a:rPr lang="en" sz="1600" b="1">
                <a:solidFill>
                  <a:srgbClr val="FF9900"/>
                </a:solidFill>
              </a:rPr>
              <a:t>Sentimental Dashboard!</a:t>
            </a:r>
            <a:endParaRPr sz="1600" b="1">
              <a:solidFill>
                <a:srgbClr val="FF9900"/>
              </a:solidFill>
            </a:endParaRPr>
          </a:p>
        </p:txBody>
      </p:sp>
      <p:pic>
        <p:nvPicPr>
          <p:cNvPr id="134" name="Google Shape;134;p17"/>
          <p:cNvPicPr preferRelativeResize="0"/>
          <p:nvPr/>
        </p:nvPicPr>
        <p:blipFill>
          <a:blip r:embed="rId3">
            <a:alphaModFix/>
          </a:blip>
          <a:stretch>
            <a:fillRect/>
          </a:stretch>
        </p:blipFill>
        <p:spPr>
          <a:xfrm>
            <a:off x="6881750" y="738375"/>
            <a:ext cx="1490050" cy="878749"/>
          </a:xfrm>
          <a:prstGeom prst="rect">
            <a:avLst/>
          </a:prstGeom>
          <a:noFill/>
          <a:ln>
            <a:noFill/>
          </a:ln>
        </p:spPr>
      </p:pic>
      <p:pic>
        <p:nvPicPr>
          <p:cNvPr id="135" name="Google Shape;135;p17"/>
          <p:cNvPicPr preferRelativeResize="0"/>
          <p:nvPr/>
        </p:nvPicPr>
        <p:blipFill>
          <a:blip r:embed="rId4">
            <a:alphaModFix/>
          </a:blip>
          <a:stretch>
            <a:fillRect/>
          </a:stretch>
        </p:blipFill>
        <p:spPr>
          <a:xfrm>
            <a:off x="6662725" y="3199825"/>
            <a:ext cx="2275800" cy="1137900"/>
          </a:xfrm>
          <a:prstGeom prst="rect">
            <a:avLst/>
          </a:prstGeom>
          <a:noFill/>
          <a:ln>
            <a:noFill/>
          </a:ln>
        </p:spPr>
      </p:pic>
      <p:sp>
        <p:nvSpPr>
          <p:cNvPr id="136" name="Google Shape;136;p17"/>
          <p:cNvSpPr txBox="1">
            <a:spLocks noGrp="1"/>
          </p:cNvSpPr>
          <p:nvPr>
            <p:ph type="body" idx="1"/>
          </p:nvPr>
        </p:nvSpPr>
        <p:spPr>
          <a:xfrm>
            <a:off x="4439000" y="1960025"/>
            <a:ext cx="2028300" cy="934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startAt="2"/>
            </a:pPr>
            <a:r>
              <a:rPr lang="en" sz="1500"/>
              <a:t>Get and clean corresponding tweets</a:t>
            </a:r>
            <a:endParaRPr sz="1500"/>
          </a:p>
        </p:txBody>
      </p:sp>
      <p:pic>
        <p:nvPicPr>
          <p:cNvPr id="137" name="Google Shape;137;p17"/>
          <p:cNvPicPr preferRelativeResize="0"/>
          <p:nvPr/>
        </p:nvPicPr>
        <p:blipFill>
          <a:blip r:embed="rId5">
            <a:alphaModFix/>
          </a:blip>
          <a:stretch>
            <a:fillRect/>
          </a:stretch>
        </p:blipFill>
        <p:spPr>
          <a:xfrm>
            <a:off x="311712" y="1243588"/>
            <a:ext cx="3782763" cy="2327387"/>
          </a:xfrm>
          <a:prstGeom prst="rect">
            <a:avLst/>
          </a:prstGeom>
          <a:noFill/>
          <a:ln>
            <a:noFill/>
          </a:ln>
        </p:spPr>
      </p:pic>
      <p:sp>
        <p:nvSpPr>
          <p:cNvPr id="138" name="Google Shape;138;p17"/>
          <p:cNvSpPr txBox="1"/>
          <p:nvPr/>
        </p:nvSpPr>
        <p:spPr>
          <a:xfrm>
            <a:off x="557700" y="3705638"/>
            <a:ext cx="3935100" cy="59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500" i="1">
                <a:solidFill>
                  <a:schemeClr val="dk2"/>
                </a:solidFill>
                <a:latin typeface="Lato"/>
                <a:ea typeface="Lato"/>
                <a:cs typeface="Lato"/>
                <a:sym typeface="Lato"/>
              </a:rPr>
              <a:t>No need for infrastructure or platform</a:t>
            </a:r>
            <a:endParaRPr i="1"/>
          </a:p>
        </p:txBody>
      </p:sp>
      <p:sp>
        <p:nvSpPr>
          <p:cNvPr id="139" name="Google Shape;139;p17"/>
          <p:cNvSpPr txBox="1">
            <a:spLocks noGrp="1"/>
          </p:cNvSpPr>
          <p:nvPr>
            <p:ph type="body" idx="1"/>
          </p:nvPr>
        </p:nvSpPr>
        <p:spPr>
          <a:xfrm>
            <a:off x="4429238" y="3053188"/>
            <a:ext cx="2028300" cy="934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startAt="3"/>
            </a:pPr>
            <a:r>
              <a:rPr lang="en" sz="1500"/>
              <a:t>Deploy Cloud Natural Language Processing API</a:t>
            </a:r>
            <a:endParaRPr sz="1500"/>
          </a:p>
        </p:txBody>
      </p:sp>
      <p:pic>
        <p:nvPicPr>
          <p:cNvPr id="140" name="Google Shape;140;p17"/>
          <p:cNvPicPr preferRelativeResize="0"/>
          <p:nvPr/>
        </p:nvPicPr>
        <p:blipFill>
          <a:blip r:embed="rId6">
            <a:alphaModFix/>
          </a:blip>
          <a:stretch>
            <a:fillRect/>
          </a:stretch>
        </p:blipFill>
        <p:spPr>
          <a:xfrm>
            <a:off x="6252262" y="1684167"/>
            <a:ext cx="2656474" cy="14486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8"/>
          <p:cNvPicPr preferRelativeResize="0"/>
          <p:nvPr/>
        </p:nvPicPr>
        <p:blipFill rotWithShape="1">
          <a:blip r:embed="rId3">
            <a:alphaModFix/>
          </a:blip>
          <a:srcRect r="20835"/>
          <a:stretch/>
        </p:blipFill>
        <p:spPr>
          <a:xfrm>
            <a:off x="3346925" y="1096300"/>
            <a:ext cx="5595174" cy="3854175"/>
          </a:xfrm>
          <a:prstGeom prst="rect">
            <a:avLst/>
          </a:prstGeom>
          <a:noFill/>
          <a:ln>
            <a:noFill/>
          </a:ln>
        </p:spPr>
      </p:pic>
      <p:sp>
        <p:nvSpPr>
          <p:cNvPr id="146" name="Google Shape;146;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Collection and Cleaning</a:t>
            </a:r>
            <a:endParaRPr/>
          </a:p>
        </p:txBody>
      </p:sp>
      <p:sp>
        <p:nvSpPr>
          <p:cNvPr id="147" name="Google Shape;147;p18"/>
          <p:cNvSpPr txBox="1">
            <a:spLocks noGrp="1"/>
          </p:cNvSpPr>
          <p:nvPr>
            <p:ph type="body" idx="1"/>
          </p:nvPr>
        </p:nvSpPr>
        <p:spPr>
          <a:xfrm>
            <a:off x="311700" y="1152475"/>
            <a:ext cx="5994000" cy="37980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SzPts val="1500"/>
              <a:buChar char="-"/>
            </a:pPr>
            <a:r>
              <a:rPr lang="en" sz="1500" b="1" dirty="0"/>
              <a:t>Data Source:</a:t>
            </a:r>
            <a:r>
              <a:rPr lang="en" sz="1500" dirty="0"/>
              <a:t> </a:t>
            </a:r>
            <a:endParaRPr sz="1500" dirty="0"/>
          </a:p>
          <a:p>
            <a:pPr marL="457200" lvl="0" indent="0" algn="l" rtl="0">
              <a:lnSpc>
                <a:spcPct val="100000"/>
              </a:lnSpc>
              <a:spcBef>
                <a:spcPts val="1600"/>
              </a:spcBef>
              <a:spcAft>
                <a:spcPts val="0"/>
              </a:spcAft>
              <a:buNone/>
            </a:pPr>
            <a:r>
              <a:rPr lang="en" sz="1500" dirty="0"/>
              <a:t>tweets scraped from Twitter API- GetOldTweets3</a:t>
            </a:r>
            <a:endParaRPr sz="1500" dirty="0"/>
          </a:p>
          <a:p>
            <a:pPr marL="457200" lvl="0" indent="-323850" algn="l" rtl="0">
              <a:lnSpc>
                <a:spcPct val="100000"/>
              </a:lnSpc>
              <a:spcBef>
                <a:spcPts val="1600"/>
              </a:spcBef>
              <a:spcAft>
                <a:spcPts val="0"/>
              </a:spcAft>
              <a:buSzPts val="1500"/>
              <a:buChar char="-"/>
            </a:pPr>
            <a:r>
              <a:rPr lang="en" sz="1500" b="1" dirty="0"/>
              <a:t>Information:</a:t>
            </a:r>
            <a:endParaRPr sz="1500" b="1" dirty="0"/>
          </a:p>
          <a:p>
            <a:pPr marL="0" lvl="0" indent="457200" algn="l" rtl="0">
              <a:lnSpc>
                <a:spcPct val="100000"/>
              </a:lnSpc>
              <a:spcBef>
                <a:spcPts val="1600"/>
              </a:spcBef>
              <a:spcAft>
                <a:spcPts val="0"/>
              </a:spcAft>
              <a:buNone/>
            </a:pPr>
            <a:r>
              <a:rPr lang="en" sz="1300" b="1" dirty="0"/>
              <a:t>User info</a:t>
            </a:r>
            <a:r>
              <a:rPr lang="en" sz="1300" dirty="0"/>
              <a:t>: username,  geological location</a:t>
            </a:r>
            <a:endParaRPr sz="1300" dirty="0"/>
          </a:p>
          <a:p>
            <a:pPr marL="0" lvl="0" indent="457200" algn="l" rtl="0">
              <a:lnSpc>
                <a:spcPct val="100000"/>
              </a:lnSpc>
              <a:spcBef>
                <a:spcPts val="1600"/>
              </a:spcBef>
              <a:spcAft>
                <a:spcPts val="0"/>
              </a:spcAft>
              <a:buNone/>
            </a:pPr>
            <a:r>
              <a:rPr lang="en" sz="1300" b="1" dirty="0"/>
              <a:t>Tweets info</a:t>
            </a:r>
            <a:r>
              <a:rPr lang="en" sz="1300" dirty="0"/>
              <a:t>: Hashtags,  dates, retweets status, replies, links</a:t>
            </a:r>
            <a:endParaRPr sz="1300" dirty="0"/>
          </a:p>
          <a:p>
            <a:pPr marL="457200" lvl="0" indent="-323850" algn="l" rtl="0">
              <a:lnSpc>
                <a:spcPct val="100000"/>
              </a:lnSpc>
              <a:spcBef>
                <a:spcPts val="1600"/>
              </a:spcBef>
              <a:spcAft>
                <a:spcPts val="0"/>
              </a:spcAft>
              <a:buSzPts val="1500"/>
              <a:buChar char="-"/>
            </a:pPr>
            <a:r>
              <a:rPr lang="en" sz="1500" b="1" dirty="0"/>
              <a:t>Duration</a:t>
            </a:r>
            <a:r>
              <a:rPr lang="en" sz="1500" dirty="0"/>
              <a:t>: </a:t>
            </a:r>
            <a:endParaRPr sz="1500" dirty="0"/>
          </a:p>
          <a:p>
            <a:pPr marL="457200" lvl="0" indent="0" algn="l" rtl="0">
              <a:lnSpc>
                <a:spcPct val="100000"/>
              </a:lnSpc>
              <a:spcBef>
                <a:spcPts val="1600"/>
              </a:spcBef>
              <a:spcAft>
                <a:spcPts val="0"/>
              </a:spcAft>
              <a:buNone/>
            </a:pPr>
            <a:r>
              <a:rPr lang="en-US" altLang="zh-CN" sz="1500" dirty="0"/>
              <a:t>A</a:t>
            </a:r>
            <a:r>
              <a:rPr lang="en" sz="1500" dirty="0"/>
              <a:t>t least 3 months, to be specified</a:t>
            </a:r>
            <a:endParaRPr sz="1500" dirty="0"/>
          </a:p>
          <a:p>
            <a:pPr marL="457200" lvl="0" indent="-323850" algn="l" rtl="0">
              <a:lnSpc>
                <a:spcPct val="100000"/>
              </a:lnSpc>
              <a:spcBef>
                <a:spcPts val="1600"/>
              </a:spcBef>
              <a:spcAft>
                <a:spcPts val="0"/>
              </a:spcAft>
              <a:buSzPts val="1500"/>
              <a:buChar char="-"/>
            </a:pPr>
            <a:r>
              <a:rPr lang="en" sz="1500" b="1" dirty="0"/>
              <a:t>Cleaning:</a:t>
            </a:r>
            <a:endParaRPr sz="1500" b="1" dirty="0"/>
          </a:p>
          <a:p>
            <a:pPr marL="0" lvl="0" indent="0" algn="l" rtl="0">
              <a:lnSpc>
                <a:spcPct val="100000"/>
              </a:lnSpc>
              <a:spcBef>
                <a:spcPts val="1600"/>
              </a:spcBef>
              <a:spcAft>
                <a:spcPts val="0"/>
              </a:spcAft>
              <a:buNone/>
            </a:pPr>
            <a:r>
              <a:rPr lang="en" sz="1500" dirty="0"/>
              <a:t>             Exclude duplicates, keep only English words</a:t>
            </a:r>
            <a:endParaRPr sz="1500" dirty="0"/>
          </a:p>
          <a:p>
            <a:pPr marL="0" lvl="0" indent="0" algn="l" rtl="0">
              <a:lnSpc>
                <a:spcPct val="100000"/>
              </a:lnSpc>
              <a:spcBef>
                <a:spcPts val="1600"/>
              </a:spcBef>
              <a:spcAft>
                <a:spcPts val="1600"/>
              </a:spcAft>
              <a:buNone/>
            </a:pPr>
            <a:endParaRP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a:t>
            </a:r>
            <a:endParaRPr/>
          </a:p>
          <a:p>
            <a:pPr marL="0" lvl="0" indent="0" algn="l" rtl="0">
              <a:spcBef>
                <a:spcPts val="0"/>
              </a:spcBef>
              <a:spcAft>
                <a:spcPts val="0"/>
              </a:spcAft>
              <a:buNone/>
            </a:pPr>
            <a:r>
              <a:rPr lang="en"/>
              <a:t>GCP Natural Language Processing API</a:t>
            </a:r>
            <a:endParaRPr/>
          </a:p>
        </p:txBody>
      </p:sp>
      <p:pic>
        <p:nvPicPr>
          <p:cNvPr id="153" name="Google Shape;153;p19"/>
          <p:cNvPicPr preferRelativeResize="0"/>
          <p:nvPr/>
        </p:nvPicPr>
        <p:blipFill>
          <a:blip r:embed="rId3">
            <a:alphaModFix/>
          </a:blip>
          <a:stretch>
            <a:fillRect/>
          </a:stretch>
        </p:blipFill>
        <p:spPr>
          <a:xfrm>
            <a:off x="6222577" y="1789075"/>
            <a:ext cx="2202774" cy="2406400"/>
          </a:xfrm>
          <a:prstGeom prst="rect">
            <a:avLst/>
          </a:prstGeom>
          <a:noFill/>
          <a:ln>
            <a:noFill/>
          </a:ln>
        </p:spPr>
      </p:pic>
      <p:sp>
        <p:nvSpPr>
          <p:cNvPr id="154" name="Google Shape;154;p19"/>
          <p:cNvSpPr txBox="1">
            <a:spLocks noGrp="1"/>
          </p:cNvSpPr>
          <p:nvPr>
            <p:ph type="body" idx="1"/>
          </p:nvPr>
        </p:nvSpPr>
        <p:spPr>
          <a:xfrm>
            <a:off x="311700" y="1542900"/>
            <a:ext cx="5324400" cy="30999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a:solidFill>
                  <a:srgbClr val="000000"/>
                </a:solidFill>
              </a:rPr>
              <a:t>Utilize pre-trained models of GCP’s Natural Language API for Sentiment Analysis</a:t>
            </a:r>
            <a:endParaRPr>
              <a:solidFill>
                <a:srgbClr val="000000"/>
              </a:solidFill>
            </a:endParaRPr>
          </a:p>
          <a:p>
            <a:pPr marL="457200" lvl="0" indent="0" algn="l" rtl="0">
              <a:lnSpc>
                <a:spcPct val="150000"/>
              </a:lnSpc>
              <a:spcBef>
                <a:spcPts val="0"/>
              </a:spcBef>
              <a:spcAft>
                <a:spcPts val="0"/>
              </a:spcAft>
              <a:buNone/>
            </a:pP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Two outputs</a:t>
            </a:r>
            <a:r>
              <a:rPr lang="en">
                <a:solidFill>
                  <a:srgbClr val="000000"/>
                </a:solidFill>
              </a:rPr>
              <a:t>:</a:t>
            </a:r>
            <a:endParaRPr>
              <a:solidFill>
                <a:srgbClr val="000000"/>
              </a:solidFill>
            </a:endParaRPr>
          </a:p>
          <a:p>
            <a:pPr marL="457200" lvl="0" indent="0" algn="l" rtl="0">
              <a:lnSpc>
                <a:spcPct val="150000"/>
              </a:lnSpc>
              <a:spcBef>
                <a:spcPts val="0"/>
              </a:spcBef>
              <a:spcAft>
                <a:spcPts val="0"/>
              </a:spcAft>
              <a:buNone/>
            </a:pPr>
            <a:r>
              <a:rPr lang="en" b="1">
                <a:solidFill>
                  <a:srgbClr val="000000"/>
                </a:solidFill>
              </a:rPr>
              <a:t>Sentiment</a:t>
            </a:r>
            <a:r>
              <a:rPr lang="en">
                <a:solidFill>
                  <a:srgbClr val="000000"/>
                </a:solidFill>
              </a:rPr>
              <a:t>: between -1 (very negative) and 1 (very positive)</a:t>
            </a:r>
            <a:endParaRPr>
              <a:solidFill>
                <a:srgbClr val="000000"/>
              </a:solidFill>
            </a:endParaRPr>
          </a:p>
          <a:p>
            <a:pPr marL="457200" lvl="0" indent="0" algn="l" rtl="0">
              <a:lnSpc>
                <a:spcPct val="150000"/>
              </a:lnSpc>
              <a:spcBef>
                <a:spcPts val="0"/>
              </a:spcBef>
              <a:spcAft>
                <a:spcPts val="0"/>
              </a:spcAft>
              <a:buNone/>
            </a:pPr>
            <a:r>
              <a:rPr lang="en" b="1">
                <a:solidFill>
                  <a:srgbClr val="000000"/>
                </a:solidFill>
              </a:rPr>
              <a:t>Magnitude</a:t>
            </a:r>
            <a:r>
              <a:rPr lang="en">
                <a:solidFill>
                  <a:srgbClr val="000000"/>
                </a:solidFill>
              </a:rPr>
              <a:t>: Start from 0</a:t>
            </a:r>
            <a:endParaRPr/>
          </a:p>
          <a:p>
            <a:pPr marL="457200" lvl="0" indent="0" algn="l" rtl="0">
              <a:lnSpc>
                <a:spcPct val="150000"/>
              </a:lnSpc>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body" idx="1"/>
          </p:nvPr>
        </p:nvSpPr>
        <p:spPr>
          <a:xfrm>
            <a:off x="311700" y="1560700"/>
            <a:ext cx="3999900" cy="3099900"/>
          </a:xfrm>
          <a:prstGeom prst="rect">
            <a:avLst/>
          </a:prstGeom>
        </p:spPr>
        <p:txBody>
          <a:bodyPr spcFirstLastPara="1" wrap="square" lIns="91425" tIns="91425" rIns="91425" bIns="91425" anchor="t" anchorCtr="0">
            <a:noAutofit/>
          </a:bodyPr>
          <a:lstStyle/>
          <a:p>
            <a:pPr marL="457200" lvl="0" indent="0" algn="ctr" rtl="0">
              <a:lnSpc>
                <a:spcPct val="150000"/>
              </a:lnSpc>
              <a:spcBef>
                <a:spcPts val="0"/>
              </a:spcBef>
              <a:spcAft>
                <a:spcPts val="0"/>
              </a:spcAft>
              <a:buNone/>
            </a:pPr>
            <a:r>
              <a:rPr lang="en" sz="1800" b="1">
                <a:solidFill>
                  <a:srgbClr val="38761D"/>
                </a:solidFill>
              </a:rPr>
              <a:t>Pros</a:t>
            </a:r>
            <a:endParaRPr sz="1800" b="1">
              <a:solidFill>
                <a:srgbClr val="38761D"/>
              </a:solidFill>
            </a:endParaRPr>
          </a:p>
          <a:p>
            <a:pPr marL="457200" lvl="0" indent="-349250" algn="l" rtl="0">
              <a:lnSpc>
                <a:spcPct val="150000"/>
              </a:lnSpc>
              <a:spcBef>
                <a:spcPts val="1600"/>
              </a:spcBef>
              <a:spcAft>
                <a:spcPts val="0"/>
              </a:spcAft>
              <a:buSzPts val="1900"/>
              <a:buChar char="●"/>
            </a:pPr>
            <a:r>
              <a:rPr lang="en" sz="1800">
                <a:solidFill>
                  <a:srgbClr val="000000"/>
                </a:solidFill>
              </a:rPr>
              <a:t>Immediate Deployment</a:t>
            </a:r>
            <a:endParaRPr sz="1800">
              <a:solidFill>
                <a:srgbClr val="000000"/>
              </a:solidFill>
            </a:endParaRPr>
          </a:p>
          <a:p>
            <a:pPr marL="457200" lvl="0" indent="0" algn="l" rtl="0">
              <a:lnSpc>
                <a:spcPct val="150000"/>
              </a:lnSpc>
              <a:spcBef>
                <a:spcPts val="0"/>
              </a:spcBef>
              <a:spcAft>
                <a:spcPts val="0"/>
              </a:spcAft>
              <a:buNone/>
            </a:pPr>
            <a:endParaRPr>
              <a:solidFill>
                <a:srgbClr val="000000"/>
              </a:solidFill>
            </a:endParaRPr>
          </a:p>
          <a:p>
            <a:pPr marL="457200" lvl="0" indent="-349250" algn="l" rtl="0">
              <a:lnSpc>
                <a:spcPct val="150000"/>
              </a:lnSpc>
              <a:spcBef>
                <a:spcPts val="0"/>
              </a:spcBef>
              <a:spcAft>
                <a:spcPts val="0"/>
              </a:spcAft>
              <a:buClr>
                <a:srgbClr val="000000"/>
              </a:buClr>
              <a:buSzPts val="1900"/>
              <a:buChar char="●"/>
            </a:pPr>
            <a:r>
              <a:rPr lang="en" sz="1800">
                <a:solidFill>
                  <a:srgbClr val="000000"/>
                </a:solidFill>
              </a:rPr>
              <a:t>8 Languages Supported</a:t>
            </a:r>
            <a:endParaRPr sz="1800">
              <a:solidFill>
                <a:srgbClr val="000000"/>
              </a:solidFill>
            </a:endParaRPr>
          </a:p>
          <a:p>
            <a:pPr marL="457200" lvl="0" indent="-349250" algn="l" rtl="0">
              <a:lnSpc>
                <a:spcPct val="150000"/>
              </a:lnSpc>
              <a:spcBef>
                <a:spcPts val="1000"/>
              </a:spcBef>
              <a:spcAft>
                <a:spcPts val="0"/>
              </a:spcAft>
              <a:buClr>
                <a:srgbClr val="000000"/>
              </a:buClr>
              <a:buSzPts val="1900"/>
              <a:buChar char="●"/>
            </a:pPr>
            <a:r>
              <a:rPr lang="en" sz="1800">
                <a:solidFill>
                  <a:srgbClr val="000000"/>
                </a:solidFill>
              </a:rPr>
              <a:t>Additional services:</a:t>
            </a:r>
            <a:endParaRPr sz="1800">
              <a:solidFill>
                <a:srgbClr val="000000"/>
              </a:solidFill>
            </a:endParaRPr>
          </a:p>
          <a:p>
            <a:pPr marL="914400" lvl="1" indent="-330200" algn="l" rtl="0">
              <a:lnSpc>
                <a:spcPct val="150000"/>
              </a:lnSpc>
              <a:spcBef>
                <a:spcPts val="0"/>
              </a:spcBef>
              <a:spcAft>
                <a:spcPts val="0"/>
              </a:spcAft>
              <a:buClr>
                <a:srgbClr val="000000"/>
              </a:buClr>
              <a:buSzPts val="1600"/>
              <a:buChar char="○"/>
            </a:pPr>
            <a:r>
              <a:rPr lang="en" sz="1600">
                <a:solidFill>
                  <a:srgbClr val="000000"/>
                </a:solidFill>
              </a:rPr>
              <a:t>Entity Analysis</a:t>
            </a:r>
            <a:endParaRPr sz="1600">
              <a:solidFill>
                <a:srgbClr val="000000"/>
              </a:solidFill>
            </a:endParaRPr>
          </a:p>
          <a:p>
            <a:pPr marL="914400" lvl="1" indent="-342900" algn="l" rtl="0">
              <a:lnSpc>
                <a:spcPct val="150000"/>
              </a:lnSpc>
              <a:spcBef>
                <a:spcPts val="0"/>
              </a:spcBef>
              <a:spcAft>
                <a:spcPts val="0"/>
              </a:spcAft>
              <a:buClr>
                <a:srgbClr val="000000"/>
              </a:buClr>
              <a:buSzPts val="1800"/>
              <a:buChar char="○"/>
            </a:pPr>
            <a:r>
              <a:rPr lang="en" sz="1600">
                <a:solidFill>
                  <a:srgbClr val="000000"/>
                </a:solidFill>
              </a:rPr>
              <a:t>Content Classification</a:t>
            </a:r>
            <a:r>
              <a:rPr lang="en" sz="1700">
                <a:solidFill>
                  <a:srgbClr val="000000"/>
                </a:solidFill>
              </a:rPr>
              <a:t> </a:t>
            </a:r>
            <a:endParaRPr sz="1700">
              <a:solidFill>
                <a:srgbClr val="000000"/>
              </a:solidFill>
            </a:endParaRPr>
          </a:p>
          <a:p>
            <a:pPr marL="457200" lvl="0" indent="0" algn="l" rtl="0">
              <a:lnSpc>
                <a:spcPct val="150000"/>
              </a:lnSpc>
              <a:spcBef>
                <a:spcPts val="1600"/>
              </a:spcBef>
              <a:spcAft>
                <a:spcPts val="0"/>
              </a:spcAft>
              <a:buNone/>
            </a:pPr>
            <a:endParaRPr/>
          </a:p>
          <a:p>
            <a:pPr marL="457200" lvl="0" indent="0" algn="l" rtl="0">
              <a:lnSpc>
                <a:spcPct val="150000"/>
              </a:lnSpc>
              <a:spcBef>
                <a:spcPts val="1600"/>
              </a:spcBef>
              <a:spcAft>
                <a:spcPts val="1600"/>
              </a:spcAft>
              <a:buNone/>
            </a:pPr>
            <a:endParaRPr/>
          </a:p>
        </p:txBody>
      </p:sp>
      <p:sp>
        <p:nvSpPr>
          <p:cNvPr id="160" name="Google Shape;160;p20"/>
          <p:cNvSpPr txBox="1">
            <a:spLocks noGrp="1"/>
          </p:cNvSpPr>
          <p:nvPr>
            <p:ph type="body" idx="2"/>
          </p:nvPr>
        </p:nvSpPr>
        <p:spPr>
          <a:xfrm>
            <a:off x="4832400" y="1560700"/>
            <a:ext cx="3999900" cy="30999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a:solidFill>
                  <a:srgbClr val="FF0000"/>
                </a:solidFill>
              </a:rPr>
              <a:t>Cons</a:t>
            </a:r>
            <a:endParaRPr sz="1800" b="1">
              <a:solidFill>
                <a:srgbClr val="FF0000"/>
              </a:solidFill>
            </a:endParaRPr>
          </a:p>
          <a:p>
            <a:pPr marL="457200" lvl="0" indent="-342900" algn="l" rtl="0">
              <a:lnSpc>
                <a:spcPct val="150000"/>
              </a:lnSpc>
              <a:spcBef>
                <a:spcPts val="1600"/>
              </a:spcBef>
              <a:spcAft>
                <a:spcPts val="0"/>
              </a:spcAft>
              <a:buClr>
                <a:srgbClr val="000000"/>
              </a:buClr>
              <a:buSzPts val="1800"/>
              <a:buChar char="●"/>
            </a:pPr>
            <a:r>
              <a:rPr lang="en" sz="1800">
                <a:solidFill>
                  <a:srgbClr val="000000"/>
                </a:solidFill>
              </a:rPr>
              <a:t>API Limits</a:t>
            </a:r>
            <a:endParaRPr sz="1800">
              <a:solidFill>
                <a:srgbClr val="000000"/>
              </a:solidFill>
            </a:endParaRPr>
          </a:p>
          <a:p>
            <a:pPr marL="914400" lvl="1" indent="-336550" algn="l" rtl="0">
              <a:lnSpc>
                <a:spcPct val="150000"/>
              </a:lnSpc>
              <a:spcBef>
                <a:spcPts val="0"/>
              </a:spcBef>
              <a:spcAft>
                <a:spcPts val="0"/>
              </a:spcAft>
              <a:buClr>
                <a:srgbClr val="000000"/>
              </a:buClr>
              <a:buSzPts val="1700"/>
              <a:buChar char="○"/>
            </a:pPr>
            <a:r>
              <a:rPr lang="en" sz="1700">
                <a:solidFill>
                  <a:srgbClr val="000000"/>
                </a:solidFill>
              </a:rPr>
              <a:t>1MB Text Content</a:t>
            </a:r>
            <a:endParaRPr sz="1700">
              <a:solidFill>
                <a:srgbClr val="000000"/>
              </a:solidFill>
            </a:endParaRPr>
          </a:p>
          <a:p>
            <a:pPr marL="914400" lvl="1" indent="-336550" algn="l" rtl="0">
              <a:lnSpc>
                <a:spcPct val="150000"/>
              </a:lnSpc>
              <a:spcBef>
                <a:spcPts val="0"/>
              </a:spcBef>
              <a:spcAft>
                <a:spcPts val="0"/>
              </a:spcAft>
              <a:buClr>
                <a:srgbClr val="000000"/>
              </a:buClr>
              <a:buSzPts val="1700"/>
              <a:buChar char="○"/>
            </a:pPr>
            <a:r>
              <a:rPr lang="en" sz="1700">
                <a:solidFill>
                  <a:srgbClr val="000000"/>
                </a:solidFill>
              </a:rPr>
              <a:t>600 Requests/min</a:t>
            </a:r>
            <a:endParaRPr sz="1700">
              <a:solidFill>
                <a:srgbClr val="000000"/>
              </a:solidFill>
            </a:endParaRPr>
          </a:p>
          <a:p>
            <a:pPr marL="914400" lvl="1" indent="-336550" algn="l" rtl="0">
              <a:lnSpc>
                <a:spcPct val="150000"/>
              </a:lnSpc>
              <a:spcBef>
                <a:spcPts val="0"/>
              </a:spcBef>
              <a:spcAft>
                <a:spcPts val="0"/>
              </a:spcAft>
              <a:buClr>
                <a:srgbClr val="000000"/>
              </a:buClr>
              <a:buSzPts val="1700"/>
              <a:buChar char="○"/>
            </a:pPr>
            <a:r>
              <a:rPr lang="en" sz="1700">
                <a:solidFill>
                  <a:srgbClr val="000000"/>
                </a:solidFill>
              </a:rPr>
              <a:t>800,000 Requests/day</a:t>
            </a:r>
            <a:endParaRPr sz="1700">
              <a:solidFill>
                <a:srgbClr val="000000"/>
              </a:solidFill>
            </a:endParaRPr>
          </a:p>
          <a:p>
            <a:pPr marL="914400" lvl="0" indent="0" algn="l" rtl="0">
              <a:lnSpc>
                <a:spcPct val="150000"/>
              </a:lnSpc>
              <a:spcBef>
                <a:spcPts val="0"/>
              </a:spcBef>
              <a:spcAft>
                <a:spcPts val="0"/>
              </a:spcAft>
              <a:buNone/>
            </a:pPr>
            <a:endParaRPr sz="1800">
              <a:solidFill>
                <a:srgbClr val="000000"/>
              </a:solidFill>
            </a:endParaRPr>
          </a:p>
          <a:p>
            <a:pPr marL="457200" lvl="0" indent="-342900" algn="l" rtl="0">
              <a:lnSpc>
                <a:spcPct val="150000"/>
              </a:lnSpc>
              <a:spcBef>
                <a:spcPts val="0"/>
              </a:spcBef>
              <a:spcAft>
                <a:spcPts val="0"/>
              </a:spcAft>
              <a:buClr>
                <a:srgbClr val="000000"/>
              </a:buClr>
              <a:buSzPts val="1800"/>
              <a:buChar char="●"/>
            </a:pPr>
            <a:r>
              <a:rPr lang="en" sz="1800">
                <a:solidFill>
                  <a:srgbClr val="000000"/>
                </a:solidFill>
              </a:rPr>
              <a:t>Low Customizability</a:t>
            </a:r>
            <a:endParaRPr sz="1800">
              <a:solidFill>
                <a:srgbClr val="000000"/>
              </a:solidFill>
            </a:endParaRPr>
          </a:p>
        </p:txBody>
      </p:sp>
      <p:sp>
        <p:nvSpPr>
          <p:cNvPr id="161" name="Google Shape;161;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a:t>
            </a:r>
            <a:endParaRPr/>
          </a:p>
          <a:p>
            <a:pPr marL="0" lvl="0" indent="0" algn="l" rtl="0">
              <a:spcBef>
                <a:spcPts val="0"/>
              </a:spcBef>
              <a:spcAft>
                <a:spcPts val="0"/>
              </a:spcAft>
              <a:buNone/>
            </a:pPr>
            <a:r>
              <a:rPr lang="en"/>
              <a:t>GCP Natural Language Processing API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265500" y="1336550"/>
            <a:ext cx="4045200" cy="3117900"/>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
              <a:t>Product Demo</a:t>
            </a:r>
            <a:endParaRPr/>
          </a:p>
          <a:p>
            <a:pPr marL="0" lvl="0" indent="0" algn="ctr" rtl="0">
              <a:lnSpc>
                <a:spcPct val="150000"/>
              </a:lnSpc>
              <a:spcBef>
                <a:spcPts val="0"/>
              </a:spcBef>
              <a:spcAft>
                <a:spcPts val="0"/>
              </a:spcAft>
              <a:buNone/>
            </a:pPr>
            <a:r>
              <a:rPr lang="en" sz="1800" b="0">
                <a:solidFill>
                  <a:srgbClr val="000000"/>
                </a:solidFill>
                <a:latin typeface="Lato"/>
                <a:ea typeface="Lato"/>
                <a:cs typeface="Lato"/>
                <a:sym typeface="Lato"/>
              </a:rPr>
              <a:t>Political Sentiment Dashboard </a:t>
            </a:r>
            <a:endParaRPr/>
          </a:p>
          <a:p>
            <a:pPr marL="0" lvl="0" indent="0" algn="ctr" rtl="0">
              <a:lnSpc>
                <a:spcPct val="150000"/>
              </a:lnSpc>
              <a:spcBef>
                <a:spcPts val="0"/>
              </a:spcBef>
              <a:spcAft>
                <a:spcPts val="0"/>
              </a:spcAft>
              <a:buNone/>
            </a:pPr>
            <a:endParaRPr sz="1800" b="0">
              <a:solidFill>
                <a:srgbClr val="000000"/>
              </a:solidFill>
              <a:latin typeface="Lato"/>
              <a:ea typeface="Lato"/>
              <a:cs typeface="Lato"/>
              <a:sym typeface="Lato"/>
            </a:endParaRPr>
          </a:p>
          <a:p>
            <a:pPr marL="0" lvl="0" indent="0" algn="ctr" rtl="0">
              <a:lnSpc>
                <a:spcPct val="150000"/>
              </a:lnSpc>
              <a:spcBef>
                <a:spcPts val="0"/>
              </a:spcBef>
              <a:spcAft>
                <a:spcPts val="0"/>
              </a:spcAft>
              <a:buNone/>
            </a:pPr>
            <a:r>
              <a:rPr lang="en" sz="1800">
                <a:solidFill>
                  <a:srgbClr val="000000"/>
                </a:solidFill>
                <a:latin typeface="Lato"/>
                <a:ea typeface="Lato"/>
                <a:cs typeface="Lato"/>
                <a:sym typeface="Lato"/>
              </a:rPr>
              <a:t>Target Audience</a:t>
            </a:r>
            <a:r>
              <a:rPr lang="en" sz="1800" b="0">
                <a:solidFill>
                  <a:srgbClr val="000000"/>
                </a:solidFill>
                <a:latin typeface="Lato"/>
                <a:ea typeface="Lato"/>
                <a:cs typeface="Lato"/>
                <a:sym typeface="Lato"/>
              </a:rPr>
              <a:t>: Public Relationship</a:t>
            </a:r>
            <a:endParaRPr sz="1800" b="0">
              <a:solidFill>
                <a:srgbClr val="000000"/>
              </a:solidFill>
              <a:latin typeface="Lato"/>
              <a:ea typeface="Lato"/>
              <a:cs typeface="Lato"/>
              <a:sym typeface="Lato"/>
            </a:endParaRPr>
          </a:p>
          <a:p>
            <a:pPr marL="0" lvl="0" indent="0" algn="ctr" rtl="0">
              <a:lnSpc>
                <a:spcPct val="150000"/>
              </a:lnSpc>
              <a:spcBef>
                <a:spcPts val="0"/>
              </a:spcBef>
              <a:spcAft>
                <a:spcPts val="0"/>
              </a:spcAft>
              <a:buNone/>
            </a:pPr>
            <a:r>
              <a:rPr lang="en" sz="1800">
                <a:solidFill>
                  <a:srgbClr val="000000"/>
                </a:solidFill>
                <a:latin typeface="Lato"/>
                <a:ea typeface="Lato"/>
                <a:cs typeface="Lato"/>
                <a:sym typeface="Lato"/>
              </a:rPr>
              <a:t>Keyword</a:t>
            </a:r>
            <a:r>
              <a:rPr lang="en" sz="1800" b="0">
                <a:solidFill>
                  <a:srgbClr val="000000"/>
                </a:solidFill>
                <a:latin typeface="Lato"/>
                <a:ea typeface="Lato"/>
                <a:cs typeface="Lato"/>
                <a:sym typeface="Lato"/>
              </a:rPr>
              <a:t>: ‘#OPT/#H-1B’</a:t>
            </a:r>
            <a:endParaRPr sz="1800" b="0">
              <a:solidFill>
                <a:srgbClr val="000000"/>
              </a:solidFill>
              <a:latin typeface="Lato"/>
              <a:ea typeface="Lato"/>
              <a:cs typeface="Lato"/>
              <a:sym typeface="Lato"/>
            </a:endParaRPr>
          </a:p>
          <a:p>
            <a:pPr marL="0" lvl="0" indent="0" algn="ctr" rtl="0">
              <a:lnSpc>
                <a:spcPct val="115000"/>
              </a:lnSpc>
              <a:spcBef>
                <a:spcPts val="0"/>
              </a:spcBef>
              <a:spcAft>
                <a:spcPts val="1600"/>
              </a:spcAft>
              <a:buNone/>
            </a:pPr>
            <a:r>
              <a:rPr lang="en" sz="1800">
                <a:solidFill>
                  <a:srgbClr val="000000"/>
                </a:solidFill>
                <a:latin typeface="Lato"/>
                <a:ea typeface="Lato"/>
                <a:cs typeface="Lato"/>
                <a:sym typeface="Lato"/>
              </a:rPr>
              <a:t>Duration:  </a:t>
            </a:r>
            <a:r>
              <a:rPr lang="en" sz="1600" b="0">
                <a:solidFill>
                  <a:srgbClr val="000000"/>
                </a:solidFill>
                <a:latin typeface="Lato"/>
                <a:ea typeface="Lato"/>
                <a:cs typeface="Lato"/>
                <a:sym typeface="Lato"/>
              </a:rPr>
              <a:t>2020-01-24  ~  2020-05-11</a:t>
            </a:r>
            <a:endParaRPr sz="1600" b="0">
              <a:solidFill>
                <a:srgbClr val="000000"/>
              </a:solidFill>
              <a:latin typeface="Lato"/>
              <a:ea typeface="Lato"/>
              <a:cs typeface="Lato"/>
              <a:sym typeface="Lato"/>
            </a:endParaRPr>
          </a:p>
        </p:txBody>
      </p:sp>
      <p:sp>
        <p:nvSpPr>
          <p:cNvPr id="167" name="Google Shape;167;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Use Case Demonstration:</a:t>
            </a:r>
            <a:endParaRPr b="1"/>
          </a:p>
          <a:p>
            <a:pPr marL="457200" lvl="0" indent="-342900" algn="l" rtl="0">
              <a:lnSpc>
                <a:spcPct val="150000"/>
              </a:lnSpc>
              <a:spcBef>
                <a:spcPts val="0"/>
              </a:spcBef>
              <a:spcAft>
                <a:spcPts val="0"/>
              </a:spcAft>
              <a:buSzPts val="1800"/>
              <a:buChar char="-"/>
            </a:pPr>
            <a:r>
              <a:rPr lang="en"/>
              <a:t>Background and Initiatives</a:t>
            </a:r>
            <a:endParaRPr/>
          </a:p>
          <a:p>
            <a:pPr marL="0" lvl="0" indent="0" algn="l" rtl="0">
              <a:lnSpc>
                <a:spcPct val="150000"/>
              </a:lnSpc>
              <a:spcBef>
                <a:spcPts val="0"/>
              </a:spcBef>
              <a:spcAft>
                <a:spcPts val="0"/>
              </a:spcAft>
              <a:buNone/>
            </a:pPr>
            <a:r>
              <a:rPr lang="en" b="1"/>
              <a:t>Key Functions:</a:t>
            </a:r>
            <a:endParaRPr b="1"/>
          </a:p>
          <a:p>
            <a:pPr marL="457200" lvl="0" indent="-342900" algn="l" rtl="0">
              <a:lnSpc>
                <a:spcPct val="150000"/>
              </a:lnSpc>
              <a:spcBef>
                <a:spcPts val="0"/>
              </a:spcBef>
              <a:spcAft>
                <a:spcPts val="0"/>
              </a:spcAft>
              <a:buSzPts val="1800"/>
              <a:buChar char="-"/>
            </a:pPr>
            <a:r>
              <a:rPr lang="en"/>
              <a:t>Overall Sentiment Trend</a:t>
            </a:r>
            <a:endParaRPr/>
          </a:p>
          <a:p>
            <a:pPr marL="457200" lvl="0" indent="-342900" algn="l" rtl="0">
              <a:lnSpc>
                <a:spcPct val="150000"/>
              </a:lnSpc>
              <a:spcBef>
                <a:spcPts val="0"/>
              </a:spcBef>
              <a:spcAft>
                <a:spcPts val="0"/>
              </a:spcAft>
              <a:buSzPts val="1800"/>
              <a:buChar char="-"/>
            </a:pPr>
            <a:r>
              <a:rPr lang="en"/>
              <a:t>Overall Sentiment Distribution</a:t>
            </a:r>
            <a:endParaRPr/>
          </a:p>
          <a:p>
            <a:pPr marL="457200" lvl="0" indent="-342900" algn="l" rtl="0">
              <a:lnSpc>
                <a:spcPct val="150000"/>
              </a:lnSpc>
              <a:spcBef>
                <a:spcPts val="0"/>
              </a:spcBef>
              <a:spcAft>
                <a:spcPts val="0"/>
              </a:spcAft>
              <a:buSzPts val="1800"/>
              <a:buChar char="-"/>
            </a:pPr>
            <a:r>
              <a:rPr lang="en"/>
              <a:t>Cloudword for different sentiments</a:t>
            </a:r>
            <a:endParaRPr/>
          </a:p>
          <a:p>
            <a:pPr marL="457200" lvl="0" indent="-342900" algn="l" rtl="0">
              <a:lnSpc>
                <a:spcPct val="150000"/>
              </a:lnSpc>
              <a:spcBef>
                <a:spcPts val="0"/>
              </a:spcBef>
              <a:spcAft>
                <a:spcPts val="0"/>
              </a:spcAft>
              <a:buSzPts val="1800"/>
              <a:buChar char="-"/>
            </a:pPr>
            <a:r>
              <a:rPr lang="en"/>
              <a:t>Keywords’ sentimemts</a:t>
            </a:r>
            <a:endParaRPr/>
          </a:p>
          <a:p>
            <a:pPr marL="0" lvl="0" indent="0" algn="l" rtl="0">
              <a:lnSpc>
                <a:spcPct val="150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872</Words>
  <Application>Microsoft Office PowerPoint</Application>
  <PresentationFormat>On-screen Show (16:9)</PresentationFormat>
  <Paragraphs>163</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Playfair Display</vt:lpstr>
      <vt:lpstr>Arial</vt:lpstr>
      <vt:lpstr>Roboto Medium</vt:lpstr>
      <vt:lpstr>Lato</vt:lpstr>
      <vt:lpstr>Times New Roman</vt:lpstr>
      <vt:lpstr>Roboto</vt:lpstr>
      <vt:lpstr>Coral</vt:lpstr>
      <vt:lpstr>Sentimental Dashboard for Tweets -- with a Demo on political issues</vt:lpstr>
      <vt:lpstr>  Today’s Topic</vt:lpstr>
      <vt:lpstr>            Product Overview </vt:lpstr>
      <vt:lpstr>Business Model</vt:lpstr>
      <vt:lpstr>How does it work?</vt:lpstr>
      <vt:lpstr>Data Collection and Cleaning</vt:lpstr>
      <vt:lpstr>Model:  GCP Natural Language Processing API</vt:lpstr>
      <vt:lpstr>Model:  GCP Natural Language Processing API</vt:lpstr>
      <vt:lpstr>Product Demo Political Sentiment Dashboard   Target Audience: Public Relationship Keyword: ‘#OPT/#H-1B’ Duration:  2020-01-24  ~  2020-05-11</vt:lpstr>
      <vt:lpstr>Demo: Political Sentiment   #H1b,opt, immigration</vt:lpstr>
      <vt:lpstr>Demo: Initiative</vt:lpstr>
      <vt:lpstr>Overall Sentiment Trend</vt:lpstr>
      <vt:lpstr>Overall Sentiment Distribution</vt:lpstr>
      <vt:lpstr>Cloudword</vt:lpstr>
      <vt:lpstr>Keywords Sentiment</vt:lpstr>
      <vt:lpstr>Business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Dashboard for Tweets -- with a Demo on political issues</dc:title>
  <cp:lastModifiedBy>Willa Yu</cp:lastModifiedBy>
  <cp:revision>1</cp:revision>
  <dcterms:modified xsi:type="dcterms:W3CDTF">2020-05-13T03:23:48Z</dcterms:modified>
</cp:coreProperties>
</file>