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v19JIa8JFWkiAUhCdmTRBs8wC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749971702746625"/>
          <c:y val="0.17805245101038372"/>
          <c:w val="0.78333391841663991"/>
          <c:h val="0.4651143890075510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C3D1-4545-9BA1-57590F83842B}"/>
              </c:ext>
            </c:extLst>
          </c:dPt>
          <c:dPt>
            <c:idx val="1"/>
            <c:bubble3D val="0"/>
            <c:spPr>
              <a:solidFill>
                <a:srgbClr val="AAE39C"/>
              </a:solidFill>
              <a:ln>
                <a:noFill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C3D1-4545-9BA1-57590F83842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BF76742-6FBF-2845-847E-B6CEED7752AF}" type="CATEGORYNAME">
                      <a:rPr lang="en-US" sz="800" b="1"/>
                      <a:pPr/>
                      <a:t>[CATEGORY NAME]</a:t>
                    </a:fld>
                    <a:r>
                      <a:rPr lang="en-US" sz="800" b="1" baseline="0" dirty="0"/>
                      <a:t>
</a:t>
                    </a:r>
                    <a:r>
                      <a:rPr lang="en-US" altLang="zh-CN" sz="800" b="1" baseline="0" dirty="0"/>
                      <a:t>228.02M</a:t>
                    </a: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3D1-4545-9BA1-57590F83842B}"/>
                </c:ext>
              </c:extLst>
            </c:dLbl>
            <c:dLbl>
              <c:idx val="1"/>
              <c:layout>
                <c:manualLayout>
                  <c:x val="5.9498107694698141E-2"/>
                  <c:y val="-0.11448285364931803"/>
                </c:manualLayout>
              </c:layout>
              <c:tx>
                <c:rich>
                  <a:bodyPr/>
                  <a:lstStyle/>
                  <a:p>
                    <a:r>
                      <a:rPr lang="en-US" sz="800" b="1" dirty="0"/>
                      <a:t>Others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772900720145731"/>
                      <c:h val="0.362092911399414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C3D1-4545-9BA1-57590F8384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China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1-4545-9BA1-57590F83842B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84c81533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84c81533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851d2d5f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851d2d5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858dcce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858dcc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Estimated by the World Bank Group in 2016, there were about 2.01 billion tons of waste generated per year, and this number will grow to 3.4 billion tons by 2050.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China had more than 228.02 million tons of waste in 2018, which accounted for about 15% of the global municipal solid waste volume.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Even worse, BBC News reported the biggest landfill (more than 34 million cubic meters) in China had been filled in 2019, 25 years earlier than planned.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 In early 2019, 46 major cities in China issued a waste sortation policy which requires residuals to classify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the trash before throwing away. [5] Meanwhile, the Chinese government is also building up basic waste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sortation systems. The goal of these actions is to increase recycling rates to 35%.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However, even though communities paid a lot of effort on educating residuals about waste classification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and having volunteers to offer help, people still have a hard time to determine which category the trash is.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CNN techniques to let the machine classify the waste, a mobile APP that can tell people what type of waste is when they are confused.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smart trash bin that can scan the trash and return the answer and automatic waste sortation machine that can be used in the waste disposal process. 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[R&amp;D]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accuracy of the image classification model should be more than 80% on average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network latency which should have a lower-than-5-second speed to return the predicted result.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[After launching]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track the number of downloads and the review score in the APP store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The APP should be downloaded by more than 40% of target users and receive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an average score that is more than 4.5/5.0 so we can say users are satisfied with our APP. 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using pre-labeled data images collected from Kaggle. The dataset contains 13.6K training images of organic and recyclable garbage.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using pre-labeled data images collected from Kaggle. The dataset contains 13.6K training images of organic and recyclable garbage.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using pre-labeled data images collected from Kaggle. The dataset contains 13.6K training images of organic and recyclable garbage.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using pre-labeled data images collected from Kaggle. The dataset contains 13.6K training images of organic and recyclable garbage.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using pre-labeled data images collected from Kaggle. The dataset contains 13.6K training images of organic and recyclable garbage.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10" Type="http://schemas.openxmlformats.org/officeDocument/2006/relationships/image" Target="../media/image24.png"/><Relationship Id="rId9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3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chart" Target="../charts/chart1.xml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29.png"/><Relationship Id="rId7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11292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generated with very high confidence"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907675" y="806850"/>
            <a:ext cx="63855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Image Classification Implement: Waste Classification APP</a:t>
            </a:r>
            <a:endParaRPr b="1" i="0" sz="27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029524" y="2481423"/>
            <a:ext cx="30699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Team: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Yuan Chen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Lynn Hong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Iris Wan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Willa Yu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Xingxuan Zhang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84c815332_1_1"/>
          <p:cNvSpPr txBox="1"/>
          <p:nvPr>
            <p:ph type="title"/>
          </p:nvPr>
        </p:nvSpPr>
        <p:spPr>
          <a:xfrm>
            <a:off x="3351500" y="23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9E29B"/>
                </a:solidFill>
              </a:rPr>
              <a:t>Questions?</a:t>
            </a:r>
            <a:endParaRPr b="1" sz="3000">
              <a:solidFill>
                <a:srgbClr val="A9E29B"/>
              </a:solidFill>
            </a:endParaRPr>
          </a:p>
        </p:txBody>
      </p:sp>
      <p:grpSp>
        <p:nvGrpSpPr>
          <p:cNvPr id="229" name="Google Shape;229;g884c815332_1_1"/>
          <p:cNvGrpSpPr/>
          <p:nvPr/>
        </p:nvGrpSpPr>
        <p:grpSpPr>
          <a:xfrm>
            <a:off x="756579" y="71402"/>
            <a:ext cx="2274088" cy="638884"/>
            <a:chOff x="1107679" y="487653"/>
            <a:chExt cx="3032118" cy="859987"/>
          </a:xfrm>
        </p:grpSpPr>
        <p:sp>
          <p:nvSpPr>
            <p:cNvPr id="230" name="Google Shape;230;g884c815332_1_1"/>
            <p:cNvSpPr/>
            <p:nvPr/>
          </p:nvSpPr>
          <p:spPr>
            <a:xfrm>
              <a:off x="1262110" y="792040"/>
              <a:ext cx="2646900" cy="555600"/>
            </a:xfrm>
            <a:prstGeom prst="roundRect">
              <a:avLst>
                <a:gd fmla="val 16667" name="adj"/>
              </a:avLst>
            </a:prstGeom>
            <a:solidFill>
              <a:srgbClr val="A9E19C"/>
            </a:solidFill>
            <a:ln cap="flat" cmpd="sng" w="12700">
              <a:solidFill>
                <a:srgbClr val="A9E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1" name="Google Shape;231;g884c815332_1_1"/>
            <p:cNvGrpSpPr/>
            <p:nvPr/>
          </p:nvGrpSpPr>
          <p:grpSpPr>
            <a:xfrm>
              <a:off x="1107679" y="487653"/>
              <a:ext cx="257007" cy="119459"/>
              <a:chOff x="4942782" y="640109"/>
              <a:chExt cx="625321" cy="303272"/>
            </a:xfrm>
          </p:grpSpPr>
          <p:sp>
            <p:nvSpPr>
              <p:cNvPr id="232" name="Google Shape;232;g884c815332_1_1"/>
              <p:cNvSpPr/>
              <p:nvPr/>
            </p:nvSpPr>
            <p:spPr>
              <a:xfrm rot="936659">
                <a:off x="4977610" y="673080"/>
                <a:ext cx="63544" cy="266703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g884c815332_1_1"/>
              <p:cNvSpPr/>
              <p:nvPr/>
            </p:nvSpPr>
            <p:spPr>
              <a:xfrm rot="6276654">
                <a:off x="5282380" y="489340"/>
                <a:ext cx="72546" cy="496539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4" name="Google Shape;234;g884c815332_1_1"/>
            <p:cNvSpPr/>
            <p:nvPr/>
          </p:nvSpPr>
          <p:spPr>
            <a:xfrm>
              <a:off x="2213497" y="823674"/>
              <a:ext cx="19263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Q&amp;A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5" name="Google Shape;235;g884c815332_1_1"/>
          <p:cNvPicPr preferRelativeResize="0"/>
          <p:nvPr/>
        </p:nvPicPr>
        <p:blipFill rotWithShape="1">
          <a:blip r:embed="rId3">
            <a:alphaModFix/>
          </a:blip>
          <a:srcRect b="12884" l="0" r="7037" t="0"/>
          <a:stretch/>
        </p:blipFill>
        <p:spPr>
          <a:xfrm>
            <a:off x="96779" y="-51347"/>
            <a:ext cx="956863" cy="8966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" id="236" name="Google Shape;236;g884c815332_1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648" y="2217949"/>
            <a:ext cx="835850" cy="8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g8851d2d5ff_0_2"/>
          <p:cNvGrpSpPr/>
          <p:nvPr/>
        </p:nvGrpSpPr>
        <p:grpSpPr>
          <a:xfrm>
            <a:off x="756579" y="71402"/>
            <a:ext cx="2274088" cy="638884"/>
            <a:chOff x="1107679" y="487653"/>
            <a:chExt cx="3032118" cy="859987"/>
          </a:xfrm>
        </p:grpSpPr>
        <p:sp>
          <p:nvSpPr>
            <p:cNvPr id="242" name="Google Shape;242;g8851d2d5ff_0_2"/>
            <p:cNvSpPr/>
            <p:nvPr/>
          </p:nvSpPr>
          <p:spPr>
            <a:xfrm>
              <a:off x="1262110" y="792040"/>
              <a:ext cx="2646900" cy="555600"/>
            </a:xfrm>
            <a:prstGeom prst="roundRect">
              <a:avLst>
                <a:gd fmla="val 16667" name="adj"/>
              </a:avLst>
            </a:prstGeom>
            <a:solidFill>
              <a:srgbClr val="A9E19C"/>
            </a:solidFill>
            <a:ln cap="flat" cmpd="sng" w="12700">
              <a:solidFill>
                <a:srgbClr val="A9E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3" name="Google Shape;243;g8851d2d5ff_0_2"/>
            <p:cNvGrpSpPr/>
            <p:nvPr/>
          </p:nvGrpSpPr>
          <p:grpSpPr>
            <a:xfrm>
              <a:off x="1107679" y="487653"/>
              <a:ext cx="257007" cy="119459"/>
              <a:chOff x="4942782" y="640109"/>
              <a:chExt cx="625321" cy="303272"/>
            </a:xfrm>
          </p:grpSpPr>
          <p:sp>
            <p:nvSpPr>
              <p:cNvPr id="244" name="Google Shape;244;g8851d2d5ff_0_2"/>
              <p:cNvSpPr/>
              <p:nvPr/>
            </p:nvSpPr>
            <p:spPr>
              <a:xfrm rot="936659">
                <a:off x="4977610" y="673080"/>
                <a:ext cx="63544" cy="266703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g8851d2d5ff_0_2"/>
              <p:cNvSpPr/>
              <p:nvPr/>
            </p:nvSpPr>
            <p:spPr>
              <a:xfrm rot="6276654">
                <a:off x="5282380" y="489340"/>
                <a:ext cx="72546" cy="496539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6" name="Google Shape;246;g8851d2d5ff_0_2"/>
            <p:cNvSpPr/>
            <p:nvPr/>
          </p:nvSpPr>
          <p:spPr>
            <a:xfrm>
              <a:off x="2213497" y="823674"/>
              <a:ext cx="19263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Appendix 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7" name="Google Shape;247;g8851d2d5ff_0_2"/>
          <p:cNvPicPr preferRelativeResize="0"/>
          <p:nvPr/>
        </p:nvPicPr>
        <p:blipFill rotWithShape="1">
          <a:blip r:embed="rId3">
            <a:alphaModFix/>
          </a:blip>
          <a:srcRect b="12884" l="0" r="7037" t="0"/>
          <a:stretch/>
        </p:blipFill>
        <p:spPr>
          <a:xfrm>
            <a:off x="96779" y="-51347"/>
            <a:ext cx="956863" cy="89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8851d2d5ff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812" y="1025200"/>
            <a:ext cx="4422376" cy="393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8858dccee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25" y="2571750"/>
            <a:ext cx="1937325" cy="177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8858dccee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65" y="419325"/>
            <a:ext cx="1937322" cy="18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8858dccee3_0_0"/>
          <p:cNvPicPr preferRelativeResize="0"/>
          <p:nvPr/>
        </p:nvPicPr>
        <p:blipFill rotWithShape="1">
          <a:blip r:embed="rId5">
            <a:alphaModFix/>
          </a:blip>
          <a:srcRect b="75482" l="0" r="0" t="0"/>
          <a:stretch/>
        </p:blipFill>
        <p:spPr>
          <a:xfrm>
            <a:off x="3640100" y="1090200"/>
            <a:ext cx="5503899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8858dccee3_0_0"/>
          <p:cNvPicPr preferRelativeResize="0"/>
          <p:nvPr/>
        </p:nvPicPr>
        <p:blipFill rotWithShape="1">
          <a:blip r:embed="rId6">
            <a:alphaModFix/>
          </a:blip>
          <a:srcRect b="8609" l="0" r="0" t="0"/>
          <a:stretch/>
        </p:blipFill>
        <p:spPr>
          <a:xfrm>
            <a:off x="3717850" y="3525800"/>
            <a:ext cx="5426150" cy="8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8858dccee3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0106" y="4275576"/>
            <a:ext cx="5503894" cy="86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8858dccee3_0_0"/>
          <p:cNvSpPr txBox="1"/>
          <p:nvPr/>
        </p:nvSpPr>
        <p:spPr>
          <a:xfrm>
            <a:off x="2169550" y="1361950"/>
            <a:ext cx="1385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2.Max_pooling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g8858dccee3_0_0"/>
          <p:cNvSpPr txBox="1"/>
          <p:nvPr/>
        </p:nvSpPr>
        <p:spPr>
          <a:xfrm>
            <a:off x="2169538" y="2200188"/>
            <a:ext cx="1385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3.Convolution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g8858dccee3_0_0"/>
          <p:cNvSpPr txBox="1"/>
          <p:nvPr/>
        </p:nvSpPr>
        <p:spPr>
          <a:xfrm>
            <a:off x="2170676" y="3776113"/>
            <a:ext cx="1385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5.Convolution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g8858dccee3_0_0"/>
          <p:cNvSpPr txBox="1"/>
          <p:nvPr/>
        </p:nvSpPr>
        <p:spPr>
          <a:xfrm>
            <a:off x="2169552" y="4513800"/>
            <a:ext cx="1385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6.Max_pooling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g8858dccee3_0_0"/>
          <p:cNvPicPr preferRelativeResize="0"/>
          <p:nvPr/>
        </p:nvPicPr>
        <p:blipFill rotWithShape="1">
          <a:blip r:embed="rId8">
            <a:alphaModFix/>
          </a:blip>
          <a:srcRect b="16226" l="14704" r="0" t="0"/>
          <a:stretch/>
        </p:blipFill>
        <p:spPr>
          <a:xfrm>
            <a:off x="3640100" y="1852000"/>
            <a:ext cx="5503901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8858dccee3_0_0"/>
          <p:cNvPicPr preferRelativeResize="0"/>
          <p:nvPr/>
        </p:nvPicPr>
        <p:blipFill rotWithShape="1">
          <a:blip r:embed="rId9">
            <a:alphaModFix/>
          </a:blip>
          <a:srcRect b="20121" l="15023" r="0" t="0"/>
          <a:stretch/>
        </p:blipFill>
        <p:spPr>
          <a:xfrm>
            <a:off x="3640100" y="2687825"/>
            <a:ext cx="5503899" cy="8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8858dccee3_0_0"/>
          <p:cNvSpPr txBox="1"/>
          <p:nvPr/>
        </p:nvSpPr>
        <p:spPr>
          <a:xfrm>
            <a:off x="2170677" y="3038438"/>
            <a:ext cx="1385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Max_pooling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g8858dccee3_0_0"/>
          <p:cNvSpPr txBox="1"/>
          <p:nvPr/>
        </p:nvSpPr>
        <p:spPr>
          <a:xfrm>
            <a:off x="425438" y="2160775"/>
            <a:ext cx="1385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Input Image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g8858dccee3_0_0"/>
          <p:cNvSpPr txBox="1"/>
          <p:nvPr/>
        </p:nvSpPr>
        <p:spPr>
          <a:xfrm>
            <a:off x="345488" y="4275575"/>
            <a:ext cx="1541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Filter Example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" name="Google Shape;267;g8858dccee3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75742" y="268575"/>
            <a:ext cx="5568257" cy="8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8858dccee3_0_0"/>
          <p:cNvSpPr txBox="1"/>
          <p:nvPr/>
        </p:nvSpPr>
        <p:spPr>
          <a:xfrm>
            <a:off x="2170663" y="624263"/>
            <a:ext cx="1385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.Convolution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485956" y="1004388"/>
            <a:ext cx="7896900" cy="3686400"/>
          </a:xfrm>
          <a:prstGeom prst="roundRect">
            <a:avLst>
              <a:gd fmla="val 16667" name="adj"/>
            </a:avLst>
          </a:prstGeom>
          <a:solidFill>
            <a:schemeClr val="lt1">
              <a:alpha val="78823"/>
            </a:schemeClr>
          </a:solidFill>
          <a:ln cap="flat" cmpd="sng" w="25400">
            <a:solidFill>
              <a:srgbClr val="EF8600">
                <a:alpha val="6666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pward trend"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034" y="1057871"/>
            <a:ext cx="1887239" cy="129385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/>
          <p:nvPr/>
        </p:nvSpPr>
        <p:spPr>
          <a:xfrm>
            <a:off x="990097" y="315601"/>
            <a:ext cx="2136556" cy="412719"/>
          </a:xfrm>
          <a:prstGeom prst="roundRect">
            <a:avLst>
              <a:gd fmla="val 16667" name="adj"/>
            </a:avLst>
          </a:prstGeom>
          <a:solidFill>
            <a:srgbClr val="A9E19C"/>
          </a:solidFill>
          <a:ln cap="flat" cmpd="sng" w="12700">
            <a:solidFill>
              <a:srgbClr val="A9E1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946231" y="331268"/>
            <a:ext cx="2287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Background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4">
            <a:alphaModFix/>
          </a:blip>
          <a:srcRect b="12885" l="1" r="7033" t="0"/>
          <a:stretch/>
        </p:blipFill>
        <p:spPr>
          <a:xfrm>
            <a:off x="96779" y="-51347"/>
            <a:ext cx="956863" cy="8966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2"/>
          <p:cNvGraphicFramePr/>
          <p:nvPr/>
        </p:nvGraphicFramePr>
        <p:xfrm>
          <a:off x="2755325" y="1078300"/>
          <a:ext cx="2625600" cy="1293900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68" name="Google Shape;68;p2"/>
          <p:cNvSpPr txBox="1"/>
          <p:nvPr/>
        </p:nvSpPr>
        <p:spPr>
          <a:xfrm>
            <a:off x="4072046" y="1290689"/>
            <a:ext cx="391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b="0" i="0" sz="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990097" y="1923808"/>
            <a:ext cx="72968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2.01 Billion</a:t>
            </a:r>
            <a:endParaRPr b="1" i="0" sz="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2034444" y="1290673"/>
            <a:ext cx="67197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3.4 Billion</a:t>
            </a:r>
            <a:endParaRPr b="1" i="0" sz="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cycle" id="71" name="Google Shape;7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29175" y="1078299"/>
            <a:ext cx="1135275" cy="12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/>
          <p:nvPr/>
        </p:nvSpPr>
        <p:spPr>
          <a:xfrm>
            <a:off x="871215" y="2372072"/>
            <a:ext cx="1490543" cy="1988375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873844" y="2564300"/>
            <a:ext cx="15123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F8600"/>
                </a:solidFill>
              </a:rPr>
              <a:t>2</a:t>
            </a:r>
            <a:r>
              <a:rPr b="1" lang="en-US" sz="1600">
                <a:solidFill>
                  <a:srgbClr val="EF8600"/>
                </a:solidFill>
              </a:rPr>
              <a:t> Billion Tons</a:t>
            </a:r>
            <a:endParaRPr sz="1900">
              <a:solidFill>
                <a:srgbClr val="EF8600"/>
              </a:solidFill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</a:rPr>
              <a:t>of waste </a:t>
            </a:r>
            <a:endParaRPr sz="1100">
              <a:solidFill>
                <a:srgbClr val="7F7F7F"/>
              </a:solidFill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</a:rPr>
              <a:t>per year </a:t>
            </a:r>
            <a:endParaRPr sz="1100">
              <a:solidFill>
                <a:srgbClr val="7F7F7F"/>
              </a:solidFill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</a:rPr>
              <a:t>worldwide</a:t>
            </a:r>
            <a:endParaRPr sz="1100">
              <a:solidFill>
                <a:srgbClr val="7F7F7F"/>
              </a:solidFill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3341694" y="2372070"/>
            <a:ext cx="1490543" cy="1988375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5708912" y="2357836"/>
            <a:ext cx="1490543" cy="1988375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5787782" y="2512779"/>
            <a:ext cx="1423548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rgbClr val="EF8600"/>
                </a:solidFill>
              </a:rPr>
              <a:t>46 Cities</a:t>
            </a:r>
            <a:endParaRPr sz="1100">
              <a:solidFill>
                <a:srgbClr val="EF8600"/>
              </a:solidFill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</a:rPr>
              <a:t>in China </a:t>
            </a: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100">
                <a:solidFill>
                  <a:srgbClr val="7F7F7F"/>
                </a:solidFill>
              </a:rPr>
              <a:t>ssued </a:t>
            </a:r>
            <a:endParaRPr sz="1100">
              <a:solidFill>
                <a:srgbClr val="7F7F7F"/>
              </a:solidFill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</a:rPr>
              <a:t>waste sortation policy</a:t>
            </a:r>
            <a:endParaRPr sz="1100">
              <a:solidFill>
                <a:srgbClr val="7F7F7F"/>
              </a:solidFill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3408689" y="2547999"/>
            <a:ext cx="1423548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15% </a:t>
            </a:r>
            <a:endParaRPr b="1" i="0" sz="16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global municipal solid waste volume</a:t>
            </a:r>
            <a:r>
              <a:rPr lang="en-US" sz="1100">
                <a:solidFill>
                  <a:srgbClr val="7F7F7F"/>
                </a:solidFill>
              </a:rPr>
              <a:t> comes from China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4361225" y="927425"/>
            <a:ext cx="6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666666"/>
                </a:solidFill>
              </a:rPr>
              <a:t>china</a:t>
            </a:r>
            <a:endParaRPr b="1" sz="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/>
          <p:nvPr/>
        </p:nvSpPr>
        <p:spPr>
          <a:xfrm>
            <a:off x="990097" y="315601"/>
            <a:ext cx="2136556" cy="412719"/>
          </a:xfrm>
          <a:prstGeom prst="roundRect">
            <a:avLst>
              <a:gd fmla="val 16667" name="adj"/>
            </a:avLst>
          </a:prstGeom>
          <a:solidFill>
            <a:srgbClr val="A9E19C"/>
          </a:solidFill>
          <a:ln cap="flat" cmpd="sng" w="12700">
            <a:solidFill>
              <a:srgbClr val="A9E1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946231" y="331268"/>
            <a:ext cx="2287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Initiative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3">
            <a:alphaModFix/>
          </a:blip>
          <a:srcRect b="12885" l="1" r="7033" t="0"/>
          <a:stretch/>
        </p:blipFill>
        <p:spPr>
          <a:xfrm>
            <a:off x="96779" y="-51347"/>
            <a:ext cx="956863" cy="89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346" y="999313"/>
            <a:ext cx="5387440" cy="32965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/>
          <p:nvPr/>
        </p:nvSpPr>
        <p:spPr>
          <a:xfrm>
            <a:off x="6187045" y="1987934"/>
            <a:ext cx="2707574" cy="13438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5790" y="53252"/>
                </a:moveTo>
                <a:lnTo>
                  <a:pt x="-32315" y="110610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A9E2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6270575" y="2075076"/>
            <a:ext cx="270757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mobile APP that used </a:t>
            </a:r>
            <a:r>
              <a:rPr b="1" i="0" lang="en-US" sz="1400" u="none" cap="none" strike="noStrike">
                <a:solidFill>
                  <a:srgbClr val="A9E29B"/>
                </a:solidFill>
                <a:latin typeface="Arial"/>
                <a:ea typeface="Arial"/>
                <a:cs typeface="Arial"/>
                <a:sym typeface="Arial"/>
              </a:rPr>
              <a:t>CNN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A9E29B"/>
                </a:solidFill>
                <a:latin typeface="Arial"/>
                <a:ea typeface="Arial"/>
                <a:cs typeface="Arial"/>
                <a:sym typeface="Arial"/>
              </a:rPr>
              <a:t>techniques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help people distinguish between different kinds of waste</a:t>
            </a:r>
            <a:endParaRPr/>
          </a:p>
        </p:txBody>
      </p:sp>
      <p:sp>
        <p:nvSpPr>
          <p:cNvPr id="89" name="Google Shape;89;p3"/>
          <p:cNvSpPr txBox="1"/>
          <p:nvPr/>
        </p:nvSpPr>
        <p:spPr>
          <a:xfrm>
            <a:off x="2437250" y="4356475"/>
            <a:ext cx="56619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Prototype Photos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/>
          <p:nvPr/>
        </p:nvSpPr>
        <p:spPr>
          <a:xfrm>
            <a:off x="275492" y="2948392"/>
            <a:ext cx="7965000" cy="147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275492" y="1196220"/>
            <a:ext cx="7964896" cy="1476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3">
            <a:alphaModFix/>
          </a:blip>
          <a:srcRect b="12885" l="1" r="7033" t="0"/>
          <a:stretch/>
        </p:blipFill>
        <p:spPr>
          <a:xfrm>
            <a:off x="96779" y="-51347"/>
            <a:ext cx="956863" cy="89664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/>
          <p:nvPr/>
        </p:nvSpPr>
        <p:spPr>
          <a:xfrm>
            <a:off x="990097" y="315601"/>
            <a:ext cx="2136556" cy="412719"/>
          </a:xfrm>
          <a:prstGeom prst="roundRect">
            <a:avLst>
              <a:gd fmla="val 16667" name="adj"/>
            </a:avLst>
          </a:prstGeom>
          <a:solidFill>
            <a:srgbClr val="A9E19C"/>
          </a:solidFill>
          <a:ln cap="flat" cmpd="sng" w="12700">
            <a:solidFill>
              <a:srgbClr val="A9E1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1053642" y="337294"/>
            <a:ext cx="2287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Metric of Success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484677" y="1370215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361097" y="1361469"/>
            <a:ext cx="222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Launching…</a:t>
            </a:r>
            <a:endParaRPr/>
          </a:p>
        </p:txBody>
      </p:sp>
      <p:sp>
        <p:nvSpPr>
          <p:cNvPr id="101" name="Google Shape;101;p4"/>
          <p:cNvSpPr txBox="1"/>
          <p:nvPr/>
        </p:nvSpPr>
        <p:spPr>
          <a:xfrm>
            <a:off x="361097" y="3122311"/>
            <a:ext cx="20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Launching…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361097" y="1880013"/>
            <a:ext cx="35125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Model Accuracy &gt; 80%</a:t>
            </a:r>
            <a:endParaRPr/>
          </a:p>
        </p:txBody>
      </p:sp>
      <p:pic>
        <p:nvPicPr>
          <p:cNvPr descr="Add" id="103" name="Google Shape;10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0403" y="183025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 txBox="1"/>
          <p:nvPr/>
        </p:nvSpPr>
        <p:spPr>
          <a:xfrm>
            <a:off x="4777581" y="1864718"/>
            <a:ext cx="33409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Network Latency &lt; 5s</a:t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361097" y="3590794"/>
            <a:ext cx="36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F8600"/>
                </a:solidFill>
              </a:rPr>
              <a:t>Active Users</a:t>
            </a:r>
            <a:endParaRPr/>
          </a:p>
        </p:txBody>
      </p:sp>
      <p:pic>
        <p:nvPicPr>
          <p:cNvPr descr="Add" id="106" name="Google Shape;10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4742" y="3590794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/>
        </p:nvSpPr>
        <p:spPr>
          <a:xfrm>
            <a:off x="4838494" y="3586329"/>
            <a:ext cx="32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F8600"/>
                </a:solidFill>
              </a:rPr>
              <a:t>Usage Frequency</a:t>
            </a:r>
            <a:endParaRPr/>
          </a:p>
        </p:txBody>
      </p:sp>
      <p:pic>
        <p:nvPicPr>
          <p:cNvPr descr="Gauge" id="108" name="Google Shape;10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0445" y="37023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5"/>
          <p:cNvGrpSpPr/>
          <p:nvPr/>
        </p:nvGrpSpPr>
        <p:grpSpPr>
          <a:xfrm>
            <a:off x="756482" y="71402"/>
            <a:ext cx="2101198" cy="638811"/>
            <a:chOff x="1107550" y="487683"/>
            <a:chExt cx="2801597" cy="859942"/>
          </a:xfrm>
        </p:grpSpPr>
        <p:sp>
          <p:nvSpPr>
            <p:cNvPr id="114" name="Google Shape;114;p5"/>
            <p:cNvSpPr/>
            <p:nvPr/>
          </p:nvSpPr>
          <p:spPr>
            <a:xfrm>
              <a:off x="1262110" y="792040"/>
              <a:ext cx="2647038" cy="555585"/>
            </a:xfrm>
            <a:prstGeom prst="roundRect">
              <a:avLst>
                <a:gd fmla="val 16667" name="adj"/>
              </a:avLst>
            </a:prstGeom>
            <a:solidFill>
              <a:srgbClr val="A9E19C"/>
            </a:solidFill>
            <a:ln cap="flat" cmpd="sng" w="12700">
              <a:solidFill>
                <a:srgbClr val="A9E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" name="Google Shape;115;p5"/>
            <p:cNvGrpSpPr/>
            <p:nvPr/>
          </p:nvGrpSpPr>
          <p:grpSpPr>
            <a:xfrm>
              <a:off x="1107550" y="487683"/>
              <a:ext cx="257031" cy="119457"/>
              <a:chOff x="4942695" y="640162"/>
              <a:chExt cx="625408" cy="303256"/>
            </a:xfrm>
          </p:grpSpPr>
          <p:sp>
            <p:nvSpPr>
              <p:cNvPr id="116" name="Google Shape;116;p5"/>
              <p:cNvSpPr/>
              <p:nvPr/>
            </p:nvSpPr>
            <p:spPr>
              <a:xfrm rot="940905">
                <a:off x="4977557" y="673100"/>
                <a:ext cx="63500" cy="2667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 rot="6273281">
                <a:off x="5282547" y="489394"/>
                <a:ext cx="72440" cy="496399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" name="Google Shape;118;p5"/>
            <p:cNvSpPr/>
            <p:nvPr/>
          </p:nvSpPr>
          <p:spPr>
            <a:xfrm>
              <a:off x="1503764" y="838868"/>
              <a:ext cx="1926168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 Case Demo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5"/>
          <p:cNvSpPr/>
          <p:nvPr/>
        </p:nvSpPr>
        <p:spPr>
          <a:xfrm>
            <a:off x="372886" y="1051408"/>
            <a:ext cx="2172938" cy="416689"/>
          </a:xfrm>
          <a:prstGeom prst="chevron">
            <a:avLst>
              <a:gd fmla="val 50000" name="adj"/>
            </a:avLst>
          </a:prstGeom>
          <a:solidFill>
            <a:srgbClr val="A9E19C"/>
          </a:solidFill>
          <a:ln cap="flat" cmpd="sng" w="25400">
            <a:solidFill>
              <a:srgbClr val="A9E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 &amp; Evaluation</a:t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2391655" y="1051408"/>
            <a:ext cx="2172938" cy="416689"/>
          </a:xfrm>
          <a:prstGeom prst="chevron">
            <a:avLst>
              <a:gd fmla="val 50000" name="adj"/>
            </a:avLst>
          </a:prstGeom>
          <a:solidFill>
            <a:srgbClr val="DBD9D9"/>
          </a:solidFill>
          <a:ln cap="flat" cmpd="sng" w="25400">
            <a:solidFill>
              <a:srgbClr val="DB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Fitting</a:t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4410426" y="1051408"/>
            <a:ext cx="2172938" cy="416689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6429196" y="1051408"/>
            <a:ext cx="2172938" cy="416689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 Value</a:t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12885" l="1" r="7033" t="0"/>
          <a:stretch/>
        </p:blipFill>
        <p:spPr>
          <a:xfrm>
            <a:off x="96779" y="-51347"/>
            <a:ext cx="956863" cy="89664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/>
          <p:nvPr/>
        </p:nvSpPr>
        <p:spPr>
          <a:xfrm>
            <a:off x="2977380" y="3196269"/>
            <a:ext cx="181644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Recyclable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594804" y="1793289"/>
            <a:ext cx="3710866" cy="292075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A9E19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997997" y="2372541"/>
            <a:ext cx="194575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13.6K images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Kaggle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Pre-labeled</a:t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2663371" y="3336829"/>
            <a:ext cx="310822" cy="66101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rgbClr val="A9E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872400" y="1623376"/>
            <a:ext cx="1785523" cy="503135"/>
          </a:xfrm>
          <a:prstGeom prst="rect">
            <a:avLst/>
          </a:prstGeom>
          <a:solidFill>
            <a:srgbClr val="A9E19C"/>
          </a:solidFill>
          <a:ln cap="flat" cmpd="sng" w="25400">
            <a:solidFill>
              <a:srgbClr val="A9E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914556" y="1668877"/>
            <a:ext cx="1701209" cy="39973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4764956" y="1793289"/>
            <a:ext cx="3710866" cy="292075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A9E19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5042552" y="1623376"/>
            <a:ext cx="1785523" cy="503135"/>
          </a:xfrm>
          <a:prstGeom prst="rect">
            <a:avLst/>
          </a:prstGeom>
          <a:solidFill>
            <a:srgbClr val="A9E19C"/>
          </a:solidFill>
          <a:ln cap="flat" cmpd="sng" w="25400">
            <a:solidFill>
              <a:srgbClr val="A9E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5084708" y="1668877"/>
            <a:ext cx="1701209" cy="39973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Evaluation</a:t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5203" y="2372541"/>
            <a:ext cx="594959" cy="594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5255202" y="3278970"/>
            <a:ext cx="594959" cy="59495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5857292" y="2372541"/>
            <a:ext cx="29162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Captures all statements of trash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5935312" y="3213287"/>
            <a:ext cx="29162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lighting conditions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 squarely 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" id="137" name="Google Shape;13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7928" y="3996337"/>
            <a:ext cx="469364" cy="46936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5935312" y="4061742"/>
            <a:ext cx="29162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6"/>
          <p:cNvGrpSpPr/>
          <p:nvPr/>
        </p:nvGrpSpPr>
        <p:grpSpPr>
          <a:xfrm>
            <a:off x="756482" y="71402"/>
            <a:ext cx="2101198" cy="638811"/>
            <a:chOff x="1107550" y="487683"/>
            <a:chExt cx="2801597" cy="859942"/>
          </a:xfrm>
        </p:grpSpPr>
        <p:sp>
          <p:nvSpPr>
            <p:cNvPr id="144" name="Google Shape;144;p6"/>
            <p:cNvSpPr/>
            <p:nvPr/>
          </p:nvSpPr>
          <p:spPr>
            <a:xfrm>
              <a:off x="1262110" y="792040"/>
              <a:ext cx="2647038" cy="555585"/>
            </a:xfrm>
            <a:prstGeom prst="roundRect">
              <a:avLst>
                <a:gd fmla="val 16667" name="adj"/>
              </a:avLst>
            </a:prstGeom>
            <a:solidFill>
              <a:srgbClr val="A9E19C"/>
            </a:solidFill>
            <a:ln cap="flat" cmpd="sng" w="12700">
              <a:solidFill>
                <a:srgbClr val="A9E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5" name="Google Shape;145;p6"/>
            <p:cNvGrpSpPr/>
            <p:nvPr/>
          </p:nvGrpSpPr>
          <p:grpSpPr>
            <a:xfrm>
              <a:off x="1107550" y="487683"/>
              <a:ext cx="257031" cy="119457"/>
              <a:chOff x="4942695" y="640162"/>
              <a:chExt cx="625408" cy="303256"/>
            </a:xfrm>
          </p:grpSpPr>
          <p:sp>
            <p:nvSpPr>
              <p:cNvPr id="146" name="Google Shape;146;p6"/>
              <p:cNvSpPr/>
              <p:nvPr/>
            </p:nvSpPr>
            <p:spPr>
              <a:xfrm rot="940905">
                <a:off x="4977557" y="673100"/>
                <a:ext cx="63500" cy="2667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 rot="6273281">
                <a:off x="5282547" y="489394"/>
                <a:ext cx="72440" cy="496399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8" name="Google Shape;148;p6"/>
            <p:cNvSpPr/>
            <p:nvPr/>
          </p:nvSpPr>
          <p:spPr>
            <a:xfrm>
              <a:off x="1503764" y="838868"/>
              <a:ext cx="1926168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 Case Demo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6"/>
          <p:cNvSpPr/>
          <p:nvPr/>
        </p:nvSpPr>
        <p:spPr>
          <a:xfrm>
            <a:off x="372886" y="1051408"/>
            <a:ext cx="2172938" cy="416689"/>
          </a:xfrm>
          <a:prstGeom prst="chevron">
            <a:avLst>
              <a:gd fmla="val 50000" name="adj"/>
            </a:avLst>
          </a:prstGeom>
          <a:solidFill>
            <a:srgbClr val="DBD9D9"/>
          </a:solidFill>
          <a:ln cap="flat" cmpd="sng" w="25400">
            <a:solidFill>
              <a:srgbClr val="DB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 &amp; Evaluation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2391655" y="1051408"/>
            <a:ext cx="2172938" cy="416689"/>
          </a:xfrm>
          <a:prstGeom prst="chevron">
            <a:avLst>
              <a:gd fmla="val 50000" name="adj"/>
            </a:avLst>
          </a:prstGeom>
          <a:solidFill>
            <a:srgbClr val="A9E19C"/>
          </a:solidFill>
          <a:ln cap="flat" cmpd="sng" w="25400">
            <a:solidFill>
              <a:srgbClr val="A9E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Fitting</a:t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4410426" y="1051408"/>
            <a:ext cx="2172938" cy="416689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6429196" y="1051408"/>
            <a:ext cx="2172938" cy="416689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 Value</a:t>
            </a:r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12885" l="1" r="7033" t="0"/>
          <a:stretch/>
        </p:blipFill>
        <p:spPr>
          <a:xfrm>
            <a:off x="96779" y="-51347"/>
            <a:ext cx="956863" cy="89664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/>
        </p:nvSpPr>
        <p:spPr>
          <a:xfrm>
            <a:off x="1443296" y="2182520"/>
            <a:ext cx="59334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choice for any image-related problems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5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accuracy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5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computational power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5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Completely automatic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1524578" y="1648047"/>
            <a:ext cx="48017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Convoluted Neural Networks (CNN)</a:t>
            </a:r>
            <a:endParaRPr/>
          </a:p>
        </p:txBody>
      </p:sp>
      <p:pic>
        <p:nvPicPr>
          <p:cNvPr id="156" name="Google Shape;15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4234" y="2227648"/>
            <a:ext cx="400110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3286" y="2816145"/>
            <a:ext cx="451058" cy="451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1568" y="3534826"/>
            <a:ext cx="400110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0935" y="4123323"/>
            <a:ext cx="400110" cy="40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7"/>
          <p:cNvGrpSpPr/>
          <p:nvPr/>
        </p:nvGrpSpPr>
        <p:grpSpPr>
          <a:xfrm>
            <a:off x="756482" y="71402"/>
            <a:ext cx="2101198" cy="638811"/>
            <a:chOff x="1107550" y="487683"/>
            <a:chExt cx="2801597" cy="859942"/>
          </a:xfrm>
        </p:grpSpPr>
        <p:sp>
          <p:nvSpPr>
            <p:cNvPr id="165" name="Google Shape;165;p7"/>
            <p:cNvSpPr/>
            <p:nvPr/>
          </p:nvSpPr>
          <p:spPr>
            <a:xfrm>
              <a:off x="1262110" y="792040"/>
              <a:ext cx="2647038" cy="555585"/>
            </a:xfrm>
            <a:prstGeom prst="roundRect">
              <a:avLst>
                <a:gd fmla="val 16667" name="adj"/>
              </a:avLst>
            </a:prstGeom>
            <a:solidFill>
              <a:srgbClr val="A9E19C"/>
            </a:solidFill>
            <a:ln cap="flat" cmpd="sng" w="12700">
              <a:solidFill>
                <a:srgbClr val="A9E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6" name="Google Shape;166;p7"/>
            <p:cNvGrpSpPr/>
            <p:nvPr/>
          </p:nvGrpSpPr>
          <p:grpSpPr>
            <a:xfrm>
              <a:off x="1107550" y="487683"/>
              <a:ext cx="257031" cy="119457"/>
              <a:chOff x="4942695" y="640162"/>
              <a:chExt cx="625408" cy="303256"/>
            </a:xfrm>
          </p:grpSpPr>
          <p:sp>
            <p:nvSpPr>
              <p:cNvPr id="167" name="Google Shape;167;p7"/>
              <p:cNvSpPr/>
              <p:nvPr/>
            </p:nvSpPr>
            <p:spPr>
              <a:xfrm rot="940905">
                <a:off x="4977557" y="673100"/>
                <a:ext cx="63500" cy="2667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 rot="6273281">
                <a:off x="5282547" y="489394"/>
                <a:ext cx="72440" cy="496399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" name="Google Shape;169;p7"/>
            <p:cNvSpPr/>
            <p:nvPr/>
          </p:nvSpPr>
          <p:spPr>
            <a:xfrm>
              <a:off x="1503764" y="838868"/>
              <a:ext cx="1926168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 Case Demo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7"/>
          <p:cNvSpPr/>
          <p:nvPr/>
        </p:nvSpPr>
        <p:spPr>
          <a:xfrm>
            <a:off x="372886" y="1051408"/>
            <a:ext cx="2172938" cy="416689"/>
          </a:xfrm>
          <a:prstGeom prst="chevron">
            <a:avLst>
              <a:gd fmla="val 50000" name="adj"/>
            </a:avLst>
          </a:prstGeom>
          <a:solidFill>
            <a:srgbClr val="DBD9D9"/>
          </a:solidFill>
          <a:ln cap="flat" cmpd="sng" w="25400">
            <a:solidFill>
              <a:srgbClr val="DB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 &amp; Evaluation</a:t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2391655" y="1051408"/>
            <a:ext cx="2172938" cy="416689"/>
          </a:xfrm>
          <a:prstGeom prst="chevron">
            <a:avLst>
              <a:gd fmla="val 50000" name="adj"/>
            </a:avLst>
          </a:prstGeom>
          <a:solidFill>
            <a:srgbClr val="A9E19C"/>
          </a:solidFill>
          <a:ln cap="flat" cmpd="sng" w="25400">
            <a:solidFill>
              <a:srgbClr val="A9E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Fitting</a:t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4410426" y="1051408"/>
            <a:ext cx="2172938" cy="416689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6429196" y="1051408"/>
            <a:ext cx="2172938" cy="416689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 Value</a:t>
            </a:r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 b="12885" l="1" r="7033" t="0"/>
          <a:stretch/>
        </p:blipFill>
        <p:spPr>
          <a:xfrm>
            <a:off x="96779" y="-51347"/>
            <a:ext cx="956863" cy="89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886" y="1648919"/>
            <a:ext cx="618490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7"/>
          <p:cNvSpPr txBox="1"/>
          <p:nvPr/>
        </p:nvSpPr>
        <p:spPr>
          <a:xfrm>
            <a:off x="6768477" y="3291873"/>
            <a:ext cx="2109193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 Accuracy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85%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6768476" y="1979875"/>
            <a:ext cx="2375524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Hyperparameters tuning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convolution layers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ReLu activation function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8"/>
          <p:cNvGrpSpPr/>
          <p:nvPr/>
        </p:nvGrpSpPr>
        <p:grpSpPr>
          <a:xfrm>
            <a:off x="756482" y="71402"/>
            <a:ext cx="2101198" cy="638811"/>
            <a:chOff x="1107550" y="487683"/>
            <a:chExt cx="2801597" cy="859942"/>
          </a:xfrm>
        </p:grpSpPr>
        <p:sp>
          <p:nvSpPr>
            <p:cNvPr id="183" name="Google Shape;183;p8"/>
            <p:cNvSpPr/>
            <p:nvPr/>
          </p:nvSpPr>
          <p:spPr>
            <a:xfrm>
              <a:off x="1262110" y="792040"/>
              <a:ext cx="2647038" cy="555585"/>
            </a:xfrm>
            <a:prstGeom prst="roundRect">
              <a:avLst>
                <a:gd fmla="val 16667" name="adj"/>
              </a:avLst>
            </a:prstGeom>
            <a:solidFill>
              <a:srgbClr val="A9E19C"/>
            </a:solidFill>
            <a:ln cap="flat" cmpd="sng" w="12700">
              <a:solidFill>
                <a:srgbClr val="A9E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4" name="Google Shape;184;p8"/>
            <p:cNvGrpSpPr/>
            <p:nvPr/>
          </p:nvGrpSpPr>
          <p:grpSpPr>
            <a:xfrm>
              <a:off x="1107550" y="487683"/>
              <a:ext cx="257031" cy="119457"/>
              <a:chOff x="4942695" y="640162"/>
              <a:chExt cx="625408" cy="303256"/>
            </a:xfrm>
          </p:grpSpPr>
          <p:sp>
            <p:nvSpPr>
              <p:cNvPr id="185" name="Google Shape;185;p8"/>
              <p:cNvSpPr/>
              <p:nvPr/>
            </p:nvSpPr>
            <p:spPr>
              <a:xfrm rot="940905">
                <a:off x="4977557" y="673100"/>
                <a:ext cx="63500" cy="2667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 rot="6273281">
                <a:off x="5282547" y="489394"/>
                <a:ext cx="72440" cy="496399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7" name="Google Shape;187;p8"/>
            <p:cNvSpPr/>
            <p:nvPr/>
          </p:nvSpPr>
          <p:spPr>
            <a:xfrm>
              <a:off x="1503764" y="838868"/>
              <a:ext cx="1926168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 Case Demo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8"/>
          <p:cNvSpPr/>
          <p:nvPr/>
        </p:nvSpPr>
        <p:spPr>
          <a:xfrm>
            <a:off x="372886" y="1051408"/>
            <a:ext cx="2172938" cy="416689"/>
          </a:xfrm>
          <a:prstGeom prst="chevron">
            <a:avLst>
              <a:gd fmla="val 50000" name="adj"/>
            </a:avLst>
          </a:prstGeom>
          <a:solidFill>
            <a:srgbClr val="DBD9D9"/>
          </a:solidFill>
          <a:ln cap="flat" cmpd="sng" w="25400">
            <a:solidFill>
              <a:srgbClr val="DB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 &amp; Evaluation</a:t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>
            <a:off x="2391655" y="1051408"/>
            <a:ext cx="2172938" cy="416689"/>
          </a:xfrm>
          <a:prstGeom prst="chevron">
            <a:avLst>
              <a:gd fmla="val 50000" name="adj"/>
            </a:avLst>
          </a:prstGeom>
          <a:solidFill>
            <a:srgbClr val="DBD9D9"/>
          </a:solidFill>
          <a:ln cap="flat" cmpd="sng" w="25400">
            <a:solidFill>
              <a:srgbClr val="DB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Fitting</a:t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>
            <a:off x="4410426" y="1051408"/>
            <a:ext cx="2172938" cy="416689"/>
          </a:xfrm>
          <a:prstGeom prst="chevron">
            <a:avLst>
              <a:gd fmla="val 50000" name="adj"/>
            </a:avLst>
          </a:prstGeom>
          <a:solidFill>
            <a:srgbClr val="A9E19C"/>
          </a:solidFill>
          <a:ln cap="flat" cmpd="sng" w="25400">
            <a:solidFill>
              <a:srgbClr val="A9E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6429196" y="1051408"/>
            <a:ext cx="2172938" cy="416689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 Value</a:t>
            </a:r>
            <a:endParaRPr/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b="12885" l="1" r="7033" t="0"/>
          <a:stretch/>
        </p:blipFill>
        <p:spPr>
          <a:xfrm>
            <a:off x="96779" y="-51347"/>
            <a:ext cx="956863" cy="89664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8"/>
          <p:cNvSpPr txBox="1"/>
          <p:nvPr/>
        </p:nvSpPr>
        <p:spPr>
          <a:xfrm>
            <a:off x="1199371" y="2148396"/>
            <a:ext cx="27134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Outsource the labeling work to the third party</a:t>
            </a:r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3869954" y="4074026"/>
            <a:ext cx="27134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Gaming competition </a:t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563526" y="1809292"/>
            <a:ext cx="76290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6600" u="none" cap="none" strike="noStrik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1" sz="6600" u="none" cap="none" strike="noStrike">
              <a:solidFill>
                <a:srgbClr val="004B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3171954" y="3413698"/>
            <a:ext cx="76290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6600" u="none" cap="none" strike="noStrik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1" sz="6600" u="none" cap="none" strike="noStrike">
              <a:solidFill>
                <a:srgbClr val="004B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449969" y="3154832"/>
            <a:ext cx="8229248" cy="45719"/>
          </a:xfrm>
          <a:prstGeom prst="rect">
            <a:avLst/>
          </a:prstGeom>
          <a:solidFill>
            <a:srgbClr val="A9E19C"/>
          </a:solidFill>
          <a:ln cap="flat" cmpd="sng" w="25400">
            <a:solidFill>
              <a:srgbClr val="A9E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1605516" y="3103625"/>
            <a:ext cx="128825" cy="128825"/>
          </a:xfrm>
          <a:prstGeom prst="ellipse">
            <a:avLst/>
          </a:prstGeom>
          <a:solidFill>
            <a:srgbClr val="A9E19C"/>
          </a:solidFill>
          <a:ln cap="flat" cmpd="sng" w="25400">
            <a:solidFill>
              <a:srgbClr val="A9E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4572000" y="3106169"/>
            <a:ext cx="128825" cy="128825"/>
          </a:xfrm>
          <a:prstGeom prst="ellipse">
            <a:avLst/>
          </a:prstGeom>
          <a:solidFill>
            <a:srgbClr val="A9E19C"/>
          </a:solidFill>
          <a:ln cap="flat" cmpd="sng" w="25400">
            <a:solidFill>
              <a:srgbClr val="A9E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7223051" y="3101052"/>
            <a:ext cx="128825" cy="128825"/>
          </a:xfrm>
          <a:prstGeom prst="ellipse">
            <a:avLst/>
          </a:prstGeom>
          <a:solidFill>
            <a:srgbClr val="A9E19C"/>
          </a:solidFill>
          <a:ln cap="flat" cmpd="sng" w="25400">
            <a:solidFill>
              <a:srgbClr val="A9E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5226659" y="1833689"/>
            <a:ext cx="76290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6600" u="none" cap="none" strike="noStrik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02" name="Google Shape;202;p8"/>
          <p:cNvSpPr txBox="1"/>
          <p:nvPr/>
        </p:nvSpPr>
        <p:spPr>
          <a:xfrm>
            <a:off x="5989566" y="2394929"/>
            <a:ext cx="29877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Scaling up to classify more than two types of waste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9"/>
          <p:cNvGrpSpPr/>
          <p:nvPr/>
        </p:nvGrpSpPr>
        <p:grpSpPr>
          <a:xfrm>
            <a:off x="756482" y="71402"/>
            <a:ext cx="2101198" cy="638811"/>
            <a:chOff x="1107550" y="487683"/>
            <a:chExt cx="2801597" cy="859942"/>
          </a:xfrm>
        </p:grpSpPr>
        <p:sp>
          <p:nvSpPr>
            <p:cNvPr id="208" name="Google Shape;208;p9"/>
            <p:cNvSpPr/>
            <p:nvPr/>
          </p:nvSpPr>
          <p:spPr>
            <a:xfrm>
              <a:off x="1262110" y="792040"/>
              <a:ext cx="2647038" cy="555585"/>
            </a:xfrm>
            <a:prstGeom prst="roundRect">
              <a:avLst>
                <a:gd fmla="val 16667" name="adj"/>
              </a:avLst>
            </a:prstGeom>
            <a:solidFill>
              <a:srgbClr val="A9E19C"/>
            </a:solidFill>
            <a:ln cap="flat" cmpd="sng" w="12700">
              <a:solidFill>
                <a:srgbClr val="A9E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209;p9"/>
            <p:cNvGrpSpPr/>
            <p:nvPr/>
          </p:nvGrpSpPr>
          <p:grpSpPr>
            <a:xfrm>
              <a:off x="1107550" y="487683"/>
              <a:ext cx="257031" cy="119457"/>
              <a:chOff x="4942695" y="640162"/>
              <a:chExt cx="625408" cy="303256"/>
            </a:xfrm>
          </p:grpSpPr>
          <p:sp>
            <p:nvSpPr>
              <p:cNvPr id="210" name="Google Shape;210;p9"/>
              <p:cNvSpPr/>
              <p:nvPr/>
            </p:nvSpPr>
            <p:spPr>
              <a:xfrm rot="940905">
                <a:off x="4977557" y="673100"/>
                <a:ext cx="63500" cy="2667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 rot="6273281">
                <a:off x="5282547" y="489394"/>
                <a:ext cx="72440" cy="496399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2" name="Google Shape;212;p9"/>
            <p:cNvSpPr/>
            <p:nvPr/>
          </p:nvSpPr>
          <p:spPr>
            <a:xfrm>
              <a:off x="1503764" y="838868"/>
              <a:ext cx="1926168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 Case Demo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9"/>
          <p:cNvSpPr/>
          <p:nvPr/>
        </p:nvSpPr>
        <p:spPr>
          <a:xfrm>
            <a:off x="372886" y="1051408"/>
            <a:ext cx="2172938" cy="416689"/>
          </a:xfrm>
          <a:prstGeom prst="chevron">
            <a:avLst>
              <a:gd fmla="val 50000" name="adj"/>
            </a:avLst>
          </a:prstGeom>
          <a:solidFill>
            <a:srgbClr val="DBD9D9"/>
          </a:solidFill>
          <a:ln cap="flat" cmpd="sng" w="25400">
            <a:solidFill>
              <a:srgbClr val="DB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 &amp; Evaluation</a:t>
            </a:r>
            <a:endParaRPr/>
          </a:p>
        </p:txBody>
      </p:sp>
      <p:sp>
        <p:nvSpPr>
          <p:cNvPr id="214" name="Google Shape;214;p9"/>
          <p:cNvSpPr/>
          <p:nvPr/>
        </p:nvSpPr>
        <p:spPr>
          <a:xfrm>
            <a:off x="2391655" y="1051408"/>
            <a:ext cx="2172938" cy="416689"/>
          </a:xfrm>
          <a:prstGeom prst="chevron">
            <a:avLst>
              <a:gd fmla="val 50000" name="adj"/>
            </a:avLst>
          </a:prstGeom>
          <a:solidFill>
            <a:srgbClr val="DBD9D9"/>
          </a:solidFill>
          <a:ln cap="flat" cmpd="sng" w="25400">
            <a:solidFill>
              <a:srgbClr val="DB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Fitting</a:t>
            </a:r>
            <a:endParaRPr/>
          </a:p>
        </p:txBody>
      </p:sp>
      <p:sp>
        <p:nvSpPr>
          <p:cNvPr id="215" name="Google Shape;215;p9"/>
          <p:cNvSpPr/>
          <p:nvPr/>
        </p:nvSpPr>
        <p:spPr>
          <a:xfrm>
            <a:off x="4410426" y="1051408"/>
            <a:ext cx="2172938" cy="416689"/>
          </a:xfrm>
          <a:prstGeom prst="chevron">
            <a:avLst>
              <a:gd fmla="val 50000" name="adj"/>
            </a:avLst>
          </a:prstGeom>
          <a:solidFill>
            <a:srgbClr val="DBD9D9"/>
          </a:solidFill>
          <a:ln cap="flat" cmpd="sng" w="25400">
            <a:solidFill>
              <a:srgbClr val="DB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216" name="Google Shape;216;p9"/>
          <p:cNvSpPr/>
          <p:nvPr/>
        </p:nvSpPr>
        <p:spPr>
          <a:xfrm>
            <a:off x="6429196" y="1051408"/>
            <a:ext cx="2172938" cy="416689"/>
          </a:xfrm>
          <a:prstGeom prst="chevron">
            <a:avLst>
              <a:gd fmla="val 50000" name="adj"/>
            </a:avLst>
          </a:prstGeom>
          <a:solidFill>
            <a:srgbClr val="A9E19C"/>
          </a:solidFill>
          <a:ln cap="flat" cmpd="sng" w="25400">
            <a:solidFill>
              <a:srgbClr val="A9E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 Value</a:t>
            </a:r>
            <a:endParaRPr/>
          </a:p>
        </p:txBody>
      </p:sp>
      <p:pic>
        <p:nvPicPr>
          <p:cNvPr id="217" name="Google Shape;217;p9"/>
          <p:cNvPicPr preferRelativeResize="0"/>
          <p:nvPr/>
        </p:nvPicPr>
        <p:blipFill rotWithShape="1">
          <a:blip r:embed="rId3">
            <a:alphaModFix/>
          </a:blip>
          <a:srcRect b="12885" l="1" r="7033" t="0"/>
          <a:stretch/>
        </p:blipFill>
        <p:spPr>
          <a:xfrm>
            <a:off x="96779" y="-51347"/>
            <a:ext cx="956863" cy="89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3053214" y="3137963"/>
            <a:ext cx="3088963" cy="37454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9"/>
          <p:cNvSpPr txBox="1"/>
          <p:nvPr/>
        </p:nvSpPr>
        <p:spPr>
          <a:xfrm>
            <a:off x="850771" y="2136780"/>
            <a:ext cx="311252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residents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lassify the wastes in seconds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G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ain knowledge of the type of waste </a:t>
            </a:r>
            <a:endParaRPr/>
          </a:p>
        </p:txBody>
      </p:sp>
      <p:sp>
        <p:nvSpPr>
          <p:cNvPr id="220" name="Google Shape;220;p9"/>
          <p:cNvSpPr txBox="1"/>
          <p:nvPr/>
        </p:nvSpPr>
        <p:spPr>
          <a:xfrm>
            <a:off x="5112164" y="2136780"/>
            <a:ext cx="311252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government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the cost of reclassification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711" y="2742921"/>
            <a:ext cx="416689" cy="416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3641" y="3504983"/>
            <a:ext cx="473425" cy="4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61683" y="2689587"/>
            <a:ext cx="416689" cy="416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