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338" r:id="rId4"/>
    <p:sldId id="339" r:id="rId5"/>
    <p:sldId id="343" r:id="rId6"/>
    <p:sldId id="340" r:id="rId7"/>
    <p:sldId id="342" r:id="rId8"/>
    <p:sldId id="345" r:id="rId9"/>
    <p:sldId id="346" r:id="rId10"/>
    <p:sldId id="347" r:id="rId11"/>
    <p:sldId id="349" r:id="rId12"/>
    <p:sldId id="350" r:id="rId13"/>
    <p:sldId id="348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99392-FCF1-4591-AA3F-0BFB6580433A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FE82C-767C-4E4D-8B2C-900444466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Cellspacing</a:t>
            </a:r>
            <a:r>
              <a:rPr lang="en-US" altLang="zh-CN" dirty="0"/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selˈspeɪsɪŋ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FE82C-767C-4E4D-8B2C-900444466D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8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7806" y="0"/>
            <a:ext cx="3933621" cy="825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965" y="0"/>
            <a:ext cx="1981034" cy="29419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982" y="338454"/>
            <a:ext cx="1618018" cy="26701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01292"/>
            <a:ext cx="3293594" cy="270002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789352"/>
            <a:ext cx="4145610" cy="17119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3480" y="5758362"/>
            <a:ext cx="2321699" cy="7429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9678" y="5682799"/>
            <a:ext cx="1124280" cy="818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3331" y="2243329"/>
            <a:ext cx="5803900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273" y="253977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388036" y="0"/>
                </a:moveTo>
                <a:lnTo>
                  <a:pt x="349895" y="7422"/>
                </a:lnTo>
                <a:lnTo>
                  <a:pt x="316364" y="29689"/>
                </a:lnTo>
                <a:lnTo>
                  <a:pt x="29686" y="316366"/>
                </a:lnTo>
                <a:lnTo>
                  <a:pt x="7421" y="349897"/>
                </a:lnTo>
                <a:lnTo>
                  <a:pt x="0" y="388038"/>
                </a:lnTo>
                <a:lnTo>
                  <a:pt x="7421" y="426180"/>
                </a:lnTo>
                <a:lnTo>
                  <a:pt x="29686" y="459711"/>
                </a:lnTo>
                <a:lnTo>
                  <a:pt x="316364" y="746388"/>
                </a:lnTo>
                <a:lnTo>
                  <a:pt x="349895" y="768655"/>
                </a:lnTo>
                <a:lnTo>
                  <a:pt x="388036" y="776077"/>
                </a:lnTo>
                <a:lnTo>
                  <a:pt x="426177" y="768655"/>
                </a:lnTo>
                <a:lnTo>
                  <a:pt x="459707" y="746388"/>
                </a:lnTo>
                <a:lnTo>
                  <a:pt x="746385" y="459711"/>
                </a:lnTo>
                <a:lnTo>
                  <a:pt x="768651" y="426180"/>
                </a:lnTo>
                <a:lnTo>
                  <a:pt x="776073" y="388038"/>
                </a:lnTo>
                <a:lnTo>
                  <a:pt x="768651" y="349897"/>
                </a:lnTo>
                <a:lnTo>
                  <a:pt x="746385" y="316366"/>
                </a:lnTo>
                <a:lnTo>
                  <a:pt x="459707" y="29689"/>
                </a:lnTo>
                <a:lnTo>
                  <a:pt x="426177" y="7422"/>
                </a:lnTo>
                <a:lnTo>
                  <a:pt x="388036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273" y="253985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316364" y="29687"/>
                </a:moveTo>
                <a:lnTo>
                  <a:pt x="349894" y="7421"/>
                </a:lnTo>
                <a:lnTo>
                  <a:pt x="388036" y="0"/>
                </a:lnTo>
                <a:lnTo>
                  <a:pt x="426177" y="7421"/>
                </a:lnTo>
                <a:lnTo>
                  <a:pt x="459708" y="29687"/>
                </a:lnTo>
                <a:lnTo>
                  <a:pt x="746385" y="316364"/>
                </a:lnTo>
                <a:lnTo>
                  <a:pt x="768650" y="349894"/>
                </a:lnTo>
                <a:lnTo>
                  <a:pt x="776072" y="388036"/>
                </a:lnTo>
                <a:lnTo>
                  <a:pt x="768650" y="426177"/>
                </a:lnTo>
                <a:lnTo>
                  <a:pt x="746385" y="459708"/>
                </a:lnTo>
                <a:lnTo>
                  <a:pt x="459708" y="746385"/>
                </a:lnTo>
                <a:lnTo>
                  <a:pt x="426177" y="768650"/>
                </a:lnTo>
                <a:lnTo>
                  <a:pt x="388036" y="776072"/>
                </a:lnTo>
                <a:lnTo>
                  <a:pt x="349894" y="768650"/>
                </a:lnTo>
                <a:lnTo>
                  <a:pt x="316364" y="746385"/>
                </a:lnTo>
                <a:lnTo>
                  <a:pt x="29687" y="459708"/>
                </a:lnTo>
                <a:lnTo>
                  <a:pt x="7421" y="426177"/>
                </a:lnTo>
                <a:lnTo>
                  <a:pt x="0" y="388036"/>
                </a:lnTo>
                <a:lnTo>
                  <a:pt x="7421" y="349894"/>
                </a:lnTo>
                <a:lnTo>
                  <a:pt x="29687" y="316364"/>
                </a:lnTo>
                <a:lnTo>
                  <a:pt x="316364" y="29687"/>
                </a:lnTo>
                <a:close/>
              </a:path>
            </a:pathLst>
          </a:custGeom>
          <a:ln w="38100">
            <a:solidFill>
              <a:srgbClr val="FCEC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327" y="1023581"/>
            <a:ext cx="11146155" cy="0"/>
          </a:xfrm>
          <a:custGeom>
            <a:avLst/>
            <a:gdLst/>
            <a:ahLst/>
            <a:cxnLst/>
            <a:rect l="l" t="t" r="r" b="b"/>
            <a:pathLst>
              <a:path w="11146155">
                <a:moveTo>
                  <a:pt x="0" y="0"/>
                </a:moveTo>
                <a:lnTo>
                  <a:pt x="11145706" y="1"/>
                </a:lnTo>
              </a:path>
            </a:pathLst>
          </a:custGeom>
          <a:ln w="28575">
            <a:solidFill>
              <a:srgbClr val="F0A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395" y="286003"/>
            <a:ext cx="32258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578" y="1378203"/>
            <a:ext cx="7122795" cy="389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11205" y="2514600"/>
            <a:ext cx="639673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500" spc="-10" dirty="0">
                <a:solidFill>
                  <a:srgbClr val="000000"/>
                </a:solidFill>
              </a:rPr>
              <a:t>HTML5</a:t>
            </a:r>
            <a:r>
              <a:rPr lang="zh-CN" altLang="en-US" sz="6500" spc="-10" dirty="0">
                <a:solidFill>
                  <a:srgbClr val="000000"/>
                </a:solidFill>
              </a:rPr>
              <a:t>基础（六）</a:t>
            </a:r>
            <a:endParaRPr sz="65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3657600"/>
            <a:ext cx="1303541" cy="4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00" spc="5" dirty="0">
                <a:latin typeface="UKIJ CJK"/>
                <a:cs typeface="UKIJ CJK"/>
              </a:rPr>
              <a:t>奚梦喆</a:t>
            </a:r>
            <a:endParaRPr sz="26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3030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表格属性设置</a:t>
            </a:r>
            <a:endParaRPr spc="145" dirty="0"/>
          </a:p>
        </p:txBody>
      </p:sp>
      <p:sp>
        <p:nvSpPr>
          <p:cNvPr id="6" name="内容占位符 4"/>
          <p:cNvSpPr>
            <a:spLocks/>
          </p:cNvSpPr>
          <p:nvPr/>
        </p:nvSpPr>
        <p:spPr bwMode="auto">
          <a:xfrm>
            <a:off x="1524000" y="1524000"/>
            <a:ext cx="851693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b="0" dirty="0">
                <a:latin typeface="微软雅黑" pitchFamily="34" charset="-122"/>
                <a:ea typeface="微软雅黑" pitchFamily="34" charset="-122"/>
              </a:rPr>
              <a:t>表格的边框属性</a:t>
            </a: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--border</a:t>
            </a:r>
          </a:p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0" lang="zh-CN" altLang="en-US" b="0" dirty="0">
                <a:latin typeface="微软雅黑" pitchFamily="34" charset="-122"/>
                <a:ea typeface="微软雅黑" pitchFamily="34" charset="-122"/>
              </a:rPr>
              <a:t>边框的颜色</a:t>
            </a: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kumimoji="0" lang="en-US" altLang="zh-CN" b="0" dirty="0" err="1">
                <a:latin typeface="微软雅黑" pitchFamily="34" charset="-122"/>
                <a:ea typeface="微软雅黑" pitchFamily="34" charset="-122"/>
              </a:rPr>
              <a:t>bordercolor</a:t>
            </a:r>
            <a:endParaRPr kumimoji="0"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kumimoji="0" lang="zh-CN" altLang="en-US" b="0" dirty="0">
                <a:latin typeface="微软雅黑" pitchFamily="34" charset="-122"/>
                <a:ea typeface="微软雅黑" pitchFamily="34" charset="-122"/>
              </a:rPr>
              <a:t>背景颜色</a:t>
            </a: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—bgcolor</a:t>
            </a:r>
          </a:p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kumimoji="0" lang="zh-CN" altLang="en-US" b="0" dirty="0">
                <a:latin typeface="微软雅黑" pitchFamily="34" charset="-122"/>
                <a:ea typeface="微软雅黑" pitchFamily="34" charset="-122"/>
              </a:rPr>
              <a:t>背景图像</a:t>
            </a: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—background</a:t>
            </a:r>
          </a:p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kumimoji="0" lang="zh-CN" altLang="en-US" b="0" dirty="0">
                <a:latin typeface="微软雅黑" pitchFamily="34" charset="-122"/>
                <a:ea typeface="微软雅黑" pitchFamily="34" charset="-122"/>
              </a:rPr>
              <a:t>表格宽度与高度</a:t>
            </a:r>
            <a:r>
              <a:rPr kumimoji="0" lang="en-US" altLang="zh-CN" b="0" dirty="0">
                <a:latin typeface="微软雅黑" pitchFamily="34" charset="-122"/>
                <a:ea typeface="微软雅黑" pitchFamily="34" charset="-122"/>
              </a:rPr>
              <a:t>—width/height</a:t>
            </a:r>
          </a:p>
          <a:p>
            <a:pPr marL="342900" indent="-342900" latinLnBrk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表格对齐属性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-align</a:t>
            </a:r>
          </a:p>
          <a:p>
            <a:pPr lvl="0" indent="35401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>
                <a:tab pos="442913" algn="l"/>
              </a:tabLst>
            </a:pPr>
            <a:r>
              <a:rPr lang="zh-CN" altLang="en-US" kern="0" dirty="0">
                <a:latin typeface="黑体" pitchFamily="2" charset="-122"/>
                <a:ea typeface="黑体" pitchFamily="2" charset="-122"/>
              </a:rPr>
              <a:t>  利用表格属性实现表格边框线的设置以及美化表格的目的。</a:t>
            </a:r>
            <a:endParaRPr lang="en-US" altLang="zh-CN" kern="0" dirty="0">
              <a:latin typeface="黑体" pitchFamily="2" charset="-122"/>
              <a:ea typeface="黑体" pitchFamily="2" charset="-122"/>
            </a:endParaRPr>
          </a:p>
          <a:p>
            <a:pPr lvl="0" indent="35401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>
                <a:tab pos="442913" algn="l"/>
              </a:tabLst>
            </a:pPr>
            <a:r>
              <a:rPr lang="zh-CN" altLang="en-US" sz="1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基本语法：</a:t>
            </a:r>
            <a:endParaRPr lang="en-US" altLang="zh-CN" sz="180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indent="35401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>
                <a:tab pos="442913" algn="l"/>
              </a:tabLst>
            </a:pP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&lt;table align="center" border="15px" width="700px" height="150px" frame="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hsides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" rules="rows" background="image-11-3-1.jpg" 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bgcolor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="#99cccc"&gt;</a:t>
            </a:r>
            <a:endParaRPr kumimoji="0"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3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47064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表格的边框样式属性 </a:t>
            </a:r>
            <a:endParaRPr spc="145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86500" y="1268730"/>
            <a:ext cx="8534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语法：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&lt;table  frame=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rules=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”</a:t>
            </a:r>
            <a:r>
              <a:rPr lang="en-US" altLang="zh-CN" sz="1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 &lt;/table &gt;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frame: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设置表格边框样式；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rules: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设置表格内部边框样式</a:t>
            </a:r>
          </a:p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graphicFrame>
        <p:nvGraphicFramePr>
          <p:cNvPr id="8" name="Group 2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904172"/>
              </p:ext>
            </p:extLst>
          </p:nvPr>
        </p:nvGraphicFramePr>
        <p:xfrm>
          <a:off x="1515100" y="2133600"/>
          <a:ext cx="8153402" cy="27927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9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frame</a:t>
                      </a: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属性值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说明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rules</a:t>
                      </a:r>
                      <a:r>
                        <a:rPr kumimoji="0" lang="zh-CN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属性值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说明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u="none" strike="noStrike" cap="none" normalizeH="0" baseline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above</a:t>
                      </a:r>
                      <a:endParaRPr kumimoji="0" lang="en-US" altLang="zh-CN" sz="1500" b="0" i="0" u="none" strike="noStrike" cap="none" normalizeH="0" baseline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all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显示所有内部边框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u="none" strike="noStrike" cap="none" normalizeH="0" baseline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below</a:t>
                      </a:r>
                      <a:endParaRPr kumimoji="0" lang="en-US" altLang="zh-CN" sz="1500" b="0" i="0" u="none" strike="noStrike" cap="none" normalizeH="0" baseline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显示下边框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none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不显示内部边框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hsides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显示上下边框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rows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仅显示行边框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vsides</a:t>
                      </a: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显示左右边框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cols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仅显示列边框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lhs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显示左边框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groups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显示介于行列间边框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rhs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显示右边框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border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显示上下、左右边框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void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不显示边框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3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6459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表格的边框样式属性</a:t>
            </a:r>
            <a:r>
              <a:rPr lang="en-US" altLang="zh-CN" spc="145" dirty="0"/>
              <a:t>-</a:t>
            </a:r>
            <a:r>
              <a:rPr lang="zh-CN" altLang="en-US" spc="145" dirty="0"/>
              <a:t>案例 </a:t>
            </a:r>
            <a:endParaRPr spc="145" dirty="0"/>
          </a:p>
        </p:txBody>
      </p:sp>
      <p:sp>
        <p:nvSpPr>
          <p:cNvPr id="6" name="矩形 5"/>
          <p:cNvSpPr/>
          <p:nvPr/>
        </p:nvSpPr>
        <p:spPr>
          <a:xfrm>
            <a:off x="914400" y="1447800"/>
            <a:ext cx="4343400" cy="39292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&lt;!-- 1.5 </a:t>
            </a:r>
            <a:r>
              <a:rPr lang="zh-CN" altLang="en-US" sz="1400" dirty="0"/>
              <a:t>表格边框样式属性</a:t>
            </a:r>
            <a:r>
              <a:rPr lang="en-US" altLang="zh-CN" sz="1400" dirty="0"/>
              <a:t>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设置边框样式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&lt;table border="2"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="#00cccc" width="400px" height="120px" frame="</a:t>
            </a:r>
            <a:r>
              <a:rPr lang="en-US" altLang="zh-CN" sz="1400" dirty="0" err="1"/>
              <a:t>hsides</a:t>
            </a:r>
            <a:r>
              <a:rPr lang="en-US" altLang="zh-CN" sz="1400" dirty="0"/>
              <a:t>" rules="all"&gt;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&lt;caption&gt;&lt;b&gt;</a:t>
            </a:r>
            <a:r>
              <a:rPr lang="zh-CN" altLang="en-US" sz="1400" dirty="0"/>
              <a:t>表格边框样式定义</a:t>
            </a:r>
            <a:r>
              <a:rPr lang="en-US" altLang="zh-CN" sz="1400" dirty="0"/>
              <a:t>&lt;/b&gt;&lt;/caption&gt;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姓名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院系名称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班级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600" dirty="0"/>
              <a:t>……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李白 </a:t>
            </a:r>
            <a:r>
              <a:rPr lang="en-US" altLang="zh-CN" sz="1400" dirty="0"/>
              <a:t>&lt;/td&gt;</a:t>
            </a:r>
          </a:p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机械学院 </a:t>
            </a:r>
            <a:r>
              <a:rPr lang="en-US" altLang="zh-CN" sz="1400" dirty="0"/>
              <a:t>&lt;/td&gt;</a:t>
            </a:r>
          </a:p>
        </p:txBody>
      </p:sp>
      <p:sp>
        <p:nvSpPr>
          <p:cNvPr id="9" name="矩形 8"/>
          <p:cNvSpPr/>
          <p:nvPr/>
        </p:nvSpPr>
        <p:spPr>
          <a:xfrm>
            <a:off x="6309684" y="1438835"/>
            <a:ext cx="3840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&lt;td&gt;100244&lt;/td&gt;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&gt;……&lt;/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3505200"/>
            <a:ext cx="4876800" cy="1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3030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表格属性</a:t>
            </a:r>
            <a:endParaRPr spc="145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066800" y="1371600"/>
            <a:ext cx="8534400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zh-CN" sz="1400" dirty="0"/>
              <a:t>&lt;!– 1.4</a:t>
            </a:r>
            <a:r>
              <a:rPr lang="zh-CN" altLang="en-US" sz="1400" dirty="0"/>
              <a:t>表格属性</a:t>
            </a:r>
            <a:r>
              <a:rPr lang="en-US" altLang="zh-CN" sz="1400" dirty="0"/>
              <a:t>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&lt;h4&gt;</a:t>
            </a:r>
            <a:r>
              <a:rPr lang="zh-CN" altLang="en-US" sz="1400" dirty="0"/>
              <a:t>设置表格边框、背景、范围</a:t>
            </a:r>
            <a:r>
              <a:rPr lang="en-US" altLang="zh-CN" sz="1400" dirty="0"/>
              <a:t>&lt;/h4&gt;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&lt;table align="center" border="15px" bordercolor="#0000FF"      frame="hsides" rules="rows“  bgcolor="#99cccc“    width=“700px"  height="150px"&gt;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&lt;tr&gt;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&lt;th&gt;</a:t>
            </a:r>
            <a:r>
              <a:rPr lang="zh-CN" altLang="en-US" sz="1400" dirty="0"/>
              <a:t>学号</a:t>
            </a:r>
            <a:r>
              <a:rPr lang="en-US" altLang="zh-CN" sz="1400" dirty="0"/>
              <a:t>&lt;/th&gt;&lt;th&gt;</a:t>
            </a:r>
            <a:r>
              <a:rPr lang="zh-CN" altLang="en-US" sz="1400" dirty="0"/>
              <a:t>姓名</a:t>
            </a:r>
            <a:r>
              <a:rPr lang="en-US" altLang="zh-CN" sz="1400" dirty="0"/>
              <a:t>&lt;/th&gt;&lt;th&gt;</a:t>
            </a:r>
            <a:r>
              <a:rPr lang="zh-CN" altLang="en-US" sz="1400" dirty="0"/>
              <a:t>所在院系</a:t>
            </a:r>
            <a:r>
              <a:rPr lang="en-US" altLang="zh-CN" sz="1400" dirty="0"/>
              <a:t>&lt;/th&gt;	&lt;/tr&gt;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……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2987427"/>
            <a:ext cx="3911600" cy="2309495"/>
          </a:xfrm>
          <a:prstGeom prst="rect">
            <a:avLst/>
          </a:prstGeom>
        </p:spPr>
      </p:pic>
      <p:cxnSp>
        <p:nvCxnSpPr>
          <p:cNvPr id="10" name="曲线连接符 9"/>
          <p:cNvCxnSpPr/>
          <p:nvPr/>
        </p:nvCxnSpPr>
        <p:spPr bwMode="auto">
          <a:xfrm rot="16200000" flipH="1">
            <a:off x="3581400" y="2317800"/>
            <a:ext cx="1600200" cy="1752600"/>
          </a:xfrm>
          <a:prstGeom prst="curvedConnector3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" name="曲线连接符 10"/>
          <p:cNvCxnSpPr/>
          <p:nvPr/>
        </p:nvCxnSpPr>
        <p:spPr bwMode="auto">
          <a:xfrm>
            <a:off x="6286501" y="2508300"/>
            <a:ext cx="1485899" cy="11430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2" name="矩形 11"/>
          <p:cNvSpPr/>
          <p:nvPr/>
        </p:nvSpPr>
        <p:spPr>
          <a:xfrm>
            <a:off x="1981200" y="3346500"/>
            <a:ext cx="297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个表格设置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--&gt;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&lt;table align="center" border="15px"  	       background="image-11-3-1.jpg" 	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="#99cccc"	       width= " 700px" height="150px"&gt;</a:t>
            </a: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……</a:t>
            </a: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3" name="曲线连接符 12"/>
          <p:cNvCxnSpPr/>
          <p:nvPr/>
        </p:nvCxnSpPr>
        <p:spPr bwMode="auto">
          <a:xfrm>
            <a:off x="3848100" y="4337100"/>
            <a:ext cx="1752600" cy="660093"/>
          </a:xfrm>
          <a:prstGeom prst="curvedConnector3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076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6782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表格单元格间距、单元格边距属性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1219200"/>
            <a:ext cx="8534399" cy="2228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基本语法：</a:t>
            </a:r>
          </a:p>
          <a:p>
            <a:pPr marL="182563" lvl="0" indent="-182563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&lt;table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cellspacing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=“5px”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cellpadding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“5px”</a:t>
            </a:r>
            <a:r>
              <a:rPr lang="en-US" altLang="zh-CN" sz="1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  &lt;/table &gt;</a:t>
            </a:r>
          </a:p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cellspacing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: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设置表格的单元格和单元格之间的间距，默认值是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2px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，使得表格布局不会显得过于紧凑。</a:t>
            </a:r>
          </a:p>
          <a:p>
            <a:pPr marL="182563" marR="0" lvl="0" indent="-182563" algn="l" defTabSz="11588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cellpadding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: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设置单元的内容与边框的距离。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971800" y="3814425"/>
            <a:ext cx="4391025" cy="814388"/>
            <a:chOff x="930" y="3022"/>
            <a:chExt cx="1950" cy="59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gray">
            <a:xfrm>
              <a:off x="930" y="3022"/>
              <a:ext cx="952" cy="59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gray">
            <a:xfrm>
              <a:off x="2109" y="3022"/>
              <a:ext cx="771" cy="590"/>
            </a:xfrm>
            <a:prstGeom prst="rect">
              <a:avLst/>
            </a:prstGeom>
            <a:solidFill>
              <a:srgbClr val="92D050"/>
            </a:solidFill>
            <a:ln w="38100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AutoShape 12"/>
          <p:cNvSpPr>
            <a:spLocks noChangeArrowheads="1"/>
          </p:cNvSpPr>
          <p:nvPr/>
        </p:nvSpPr>
        <p:spPr bwMode="gray">
          <a:xfrm>
            <a:off x="1114426" y="3846570"/>
            <a:ext cx="1152525" cy="729854"/>
          </a:xfrm>
          <a:prstGeom prst="wedgeRoundRectCallout">
            <a:avLst>
              <a:gd name="adj1" fmla="val 111686"/>
              <a:gd name="adj2" fmla="val 17486"/>
              <a:gd name="adj3" fmla="val 16667"/>
            </a:avLst>
          </a:prstGeom>
          <a:solidFill>
            <a:srgbClr val="00B050"/>
          </a:solidFill>
          <a:ln w="38100" algn="ctr">
            <a:solidFill>
              <a:srgbClr val="92D05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b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这是单元格</a:t>
            </a:r>
            <a:endParaRPr lang="en-US" altLang="zh-CN" b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24225" y="1985624"/>
            <a:ext cx="2286000" cy="2058591"/>
            <a:chOff x="3581400" y="1905000"/>
            <a:chExt cx="1981200" cy="3049588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5029200" y="4953000"/>
              <a:ext cx="533400" cy="1588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曲线连接符 17"/>
            <p:cNvCxnSpPr/>
            <p:nvPr/>
          </p:nvCxnSpPr>
          <p:spPr bwMode="auto">
            <a:xfrm rot="16200000" flipH="1">
              <a:off x="2933700" y="2552700"/>
              <a:ext cx="2971800" cy="1676400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9" name="组合 18"/>
          <p:cNvGrpSpPr/>
          <p:nvPr/>
        </p:nvGrpSpPr>
        <p:grpSpPr>
          <a:xfrm>
            <a:off x="5610225" y="2061824"/>
            <a:ext cx="381000" cy="2286000"/>
            <a:chOff x="5715000" y="1733550"/>
            <a:chExt cx="381000" cy="2286000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5715000" y="4019550"/>
              <a:ext cx="381000" cy="0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FFFF"/>
              </a:solidFill>
              <a:prstDash val="solid"/>
              <a:round/>
              <a:headEnd type="arrow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" name="曲线连接符 20"/>
            <p:cNvCxnSpPr/>
            <p:nvPr/>
          </p:nvCxnSpPr>
          <p:spPr bwMode="auto">
            <a:xfrm rot="16200000" flipH="1">
              <a:off x="4738198" y="2786552"/>
              <a:ext cx="2266950" cy="160946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2" name="Rectangle 6"/>
          <p:cNvSpPr>
            <a:spLocks noChangeArrowheads="1"/>
          </p:cNvSpPr>
          <p:nvPr/>
        </p:nvSpPr>
        <p:spPr bwMode="gray">
          <a:xfrm>
            <a:off x="6050969" y="4086483"/>
            <a:ext cx="1008062" cy="270272"/>
          </a:xfrm>
          <a:prstGeom prst="rect">
            <a:avLst/>
          </a:prstGeom>
          <a:solidFill>
            <a:srgbClr val="25C30B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黑体" pitchFamily="2" charset="-122"/>
              </a:rPr>
              <a:t>高等数学</a:t>
            </a:r>
          </a:p>
        </p:txBody>
      </p:sp>
    </p:spTree>
    <p:extLst>
      <p:ext uri="{BB962C8B-B14F-4D97-AF65-F5344CB8AC3E}">
        <p14:creationId xmlns:p14="http://schemas.microsoft.com/office/powerpoint/2010/main" val="8542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表格单元格间距、边距属性设置</a:t>
            </a:r>
            <a:r>
              <a:rPr lang="en-US" altLang="zh-CN" spc="145" dirty="0"/>
              <a:t>-</a:t>
            </a:r>
            <a:r>
              <a:rPr lang="zh-CN" altLang="en-US" spc="145" dirty="0"/>
              <a:t>案例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524000"/>
            <a:ext cx="5257800" cy="390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&lt;!doctype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&lt;html lang="en"&gt;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 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 &lt;title&gt;</a:t>
            </a:r>
            <a:r>
              <a:rPr lang="zh-CN" altLang="en-US" sz="1400" dirty="0">
                <a:ea typeface="宋体" charset="-122"/>
              </a:rPr>
              <a:t>设置单元格间距和边距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&lt;style type="text/css"&gt;</a:t>
            </a:r>
          </a:p>
          <a:p>
            <a:pPr indent="174625"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strong{background:#ccffcc;}</a:t>
            </a:r>
          </a:p>
          <a:p>
            <a:pPr indent="174625"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td{background:#99ccff;}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&lt;b&gt;</a:t>
            </a:r>
            <a:r>
              <a:rPr lang="zh-CN" altLang="en-US" sz="1400" dirty="0">
                <a:ea typeface="宋体" charset="-122"/>
              </a:rPr>
              <a:t>设置单元格间距和边距</a:t>
            </a:r>
            <a:r>
              <a:rPr lang="en-US" altLang="zh-CN" sz="1400" dirty="0">
                <a:ea typeface="宋体" charset="-122"/>
              </a:rPr>
              <a:t>&lt;/b&gt;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 &lt;table width="500" border="4" cellspacing="50px" cellpadding="50px" bgcolor="#9966ff"&gt;    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&lt;tr&gt;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  &lt;td&gt;&lt;strong&gt;</a:t>
            </a:r>
            <a:r>
              <a:rPr lang="zh-CN" altLang="en-US" sz="1400" dirty="0">
                <a:ea typeface="宋体" charset="-122"/>
              </a:rPr>
              <a:t>高等数学</a:t>
            </a:r>
            <a:r>
              <a:rPr lang="en-US" altLang="zh-CN" sz="1400" dirty="0">
                <a:ea typeface="宋体" charset="-122"/>
              </a:rPr>
              <a:t>&lt;/strong&gt;&lt;/td&gt;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  &lt;td&gt;&lt;strong&gt;</a:t>
            </a:r>
            <a:r>
              <a:rPr lang="zh-CN" altLang="en-US" sz="1400" dirty="0">
                <a:ea typeface="宋体" charset="-122"/>
              </a:rPr>
              <a:t>大学英语</a:t>
            </a:r>
            <a:r>
              <a:rPr lang="en-US" altLang="zh-CN" sz="1400" dirty="0">
                <a:ea typeface="宋体" charset="-122"/>
              </a:rPr>
              <a:t>&lt;/strong&gt;&lt;/td&gt;	 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 &lt;/tr&gt;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&lt;/table&gt; 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ea typeface="宋体" charset="-122"/>
              </a:rPr>
              <a:t>&lt;/html&gt;</a:t>
            </a:r>
            <a:endParaRPr lang="zh-CN" altLang="en-US" sz="1400" dirty="0">
              <a:ea typeface="宋体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800" y="1532965"/>
            <a:ext cx="44221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表格水平对齐属性</a:t>
            </a:r>
            <a:endParaRPr spc="145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447800"/>
            <a:ext cx="4285343" cy="3411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&lt;!—1.7</a:t>
            </a:r>
            <a:r>
              <a:rPr lang="zh-CN" altLang="en-US" sz="1400" spc="145" dirty="0"/>
              <a:t>表格水平对齐属性</a:t>
            </a:r>
            <a:r>
              <a:rPr lang="en-US" altLang="zh-CN" sz="1400" dirty="0"/>
              <a:t>.html --&gt;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……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&lt;div id="div1" class=""&gt;	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&lt;table align="left"  border="2"&gt;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&lt;csaption&gt;</a:t>
            </a:r>
            <a:r>
              <a:rPr lang="zh-CN" altLang="en-US" sz="1400" dirty="0"/>
              <a:t>学生信息表</a:t>
            </a:r>
            <a:r>
              <a:rPr lang="en-US" altLang="zh-CN" sz="1400" dirty="0"/>
              <a:t>(</a:t>
            </a:r>
            <a:r>
              <a:rPr lang="zh-CN" altLang="en-US" sz="1400" dirty="0"/>
              <a:t>左对齐</a:t>
            </a:r>
            <a:r>
              <a:rPr lang="en-US" altLang="zh-CN" sz="1400" dirty="0"/>
              <a:t>)&lt;/caption&gt;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&lt;tr&gt;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</a:t>
            </a:r>
            <a:r>
              <a:rPr lang="zh-CN" altLang="en-US" sz="1400" dirty="0"/>
              <a:t>王小品 </a:t>
            </a:r>
            <a:r>
              <a:rPr lang="en-US" altLang="zh-CN" sz="1400" dirty="0"/>
              <a:t>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</a:t>
            </a:r>
            <a:r>
              <a:rPr lang="zh-CN" altLang="en-US" sz="1400" dirty="0"/>
              <a:t>商学院 </a:t>
            </a:r>
            <a:r>
              <a:rPr lang="en-US" altLang="zh-CN" sz="1400" dirty="0"/>
              <a:t>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&lt;td&gt;110204&lt;/td&gt;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&lt;/tr&gt;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&lt;tr&gt;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</a:t>
            </a:r>
            <a:r>
              <a:rPr lang="zh-CN" altLang="en-US" sz="1400" dirty="0"/>
              <a:t>李白 </a:t>
            </a:r>
            <a:r>
              <a:rPr lang="en-US" altLang="zh-CN" sz="1400" dirty="0"/>
              <a:t>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</a:t>
            </a:r>
            <a:r>
              <a:rPr lang="zh-CN" altLang="en-US" sz="1400" dirty="0"/>
              <a:t>机械学院 </a:t>
            </a:r>
            <a:r>
              <a:rPr lang="en-US" altLang="zh-CN" sz="1400" dirty="0"/>
              <a:t>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  &lt;td&gt;100244&lt;/td&gt;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  &lt;/tr&gt; 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&lt;/table&gt;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&lt;/div&gt;</a:t>
            </a:r>
          </a:p>
          <a:p>
            <a:pPr marL="342900" indent="-342900">
              <a:lnSpc>
                <a:spcPts val="1400"/>
              </a:lnSpc>
            </a:pPr>
            <a:r>
              <a:rPr lang="en-US" altLang="zh-CN" sz="1400" dirty="0"/>
              <a:t>……</a:t>
            </a:r>
          </a:p>
        </p:txBody>
      </p:sp>
      <p:sp>
        <p:nvSpPr>
          <p:cNvPr id="9" name="矩形 8"/>
          <p:cNvSpPr/>
          <p:nvPr/>
        </p:nvSpPr>
        <p:spPr>
          <a:xfrm>
            <a:off x="5123543" y="1447800"/>
            <a:ext cx="403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&lt;table 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align=</a:t>
            </a:r>
            <a:r>
              <a:rPr lang="en-US" altLang="zh-CN" sz="1600" dirty="0"/>
              <a:t>"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center</a:t>
            </a:r>
            <a:r>
              <a:rPr lang="en-US" altLang="zh-CN" sz="1600" dirty="0"/>
              <a:t>"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border=</a:t>
            </a:r>
            <a:r>
              <a:rPr lang="en-US" altLang="zh-CN" sz="1600" dirty="0"/>
              <a:t>"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600" dirty="0"/>
              <a:t>"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&lt;/table&gt; </a:t>
            </a:r>
            <a:endParaRPr lang="zh-CN" altLang="en-US" b="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2464707"/>
            <a:ext cx="4800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设置表格行的属性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295400"/>
            <a:ext cx="8534400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 </a:t>
            </a:r>
            <a:r>
              <a:rPr lang="zh-CN" altLang="en-US" b="0"/>
              <a:t>表格行</a:t>
            </a:r>
            <a:r>
              <a:rPr lang="en-US" altLang="zh-CN" b="0"/>
              <a:t>tr</a:t>
            </a:r>
            <a:r>
              <a:rPr lang="zh-CN" altLang="en-US" b="0"/>
              <a:t>标记的属性用于设置表格某一行的样式，其属性设置如下表所示。</a:t>
            </a:r>
            <a:endParaRPr lang="en-US" altLang="zh-CN" b="0" dirty="0"/>
          </a:p>
        </p:txBody>
      </p:sp>
      <p:graphicFrame>
        <p:nvGraphicFramePr>
          <p:cNvPr id="1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92578"/>
              </p:ext>
            </p:extLst>
          </p:nvPr>
        </p:nvGraphicFramePr>
        <p:xfrm>
          <a:off x="1524000" y="1905000"/>
          <a:ext cx="8229600" cy="10087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01750" algn="r"/>
                        </a:tabLst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行内容水平对齐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bgcolor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行的背景颜色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valign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行内容垂直对齐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bordercolor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行的边框颜色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1313394" y="2931900"/>
            <a:ext cx="8534400" cy="175432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表格行内容水平对齐的属性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align="left | center | right"&gt; &lt;/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表格行内容垂直对齐的属性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valign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="top | middle | bottom"&gt;&lt;/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align=“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left”valign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=“middle”&gt; &lt;/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1905000" y="5245448"/>
            <a:ext cx="4629150" cy="1216819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gray">
          <a:xfrm>
            <a:off x="5022850" y="4748243"/>
            <a:ext cx="463550" cy="933450"/>
          </a:xfrm>
          <a:custGeom>
            <a:avLst/>
            <a:gdLst/>
            <a:ahLst/>
            <a:cxnLst>
              <a:cxn ang="0">
                <a:pos x="862" y="0"/>
              </a:cxn>
              <a:cxn ang="0">
                <a:pos x="772" y="590"/>
              </a:cxn>
              <a:cxn ang="0">
                <a:pos x="0" y="908"/>
              </a:cxn>
            </a:cxnLst>
            <a:rect l="0" t="0" r="r" b="b"/>
            <a:pathLst>
              <a:path w="916" h="908">
                <a:moveTo>
                  <a:pt x="862" y="0"/>
                </a:moveTo>
                <a:cubicBezTo>
                  <a:pt x="889" y="219"/>
                  <a:pt x="916" y="439"/>
                  <a:pt x="772" y="590"/>
                </a:cubicBezTo>
                <a:cubicBezTo>
                  <a:pt x="628" y="741"/>
                  <a:pt x="129" y="855"/>
                  <a:pt x="0" y="90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gray">
          <a:xfrm>
            <a:off x="2743200" y="4672043"/>
            <a:ext cx="609600" cy="781050"/>
          </a:xfrm>
          <a:custGeom>
            <a:avLst/>
            <a:gdLst/>
            <a:ahLst/>
            <a:cxnLst>
              <a:cxn ang="0">
                <a:pos x="907" y="0"/>
              </a:cxn>
              <a:cxn ang="0">
                <a:pos x="0" y="726"/>
              </a:cxn>
            </a:cxnLst>
            <a:rect l="0" t="0" r="r" b="b"/>
            <a:pathLst>
              <a:path w="907" h="726">
                <a:moveTo>
                  <a:pt x="907" y="0"/>
                </a:moveTo>
                <a:cubicBezTo>
                  <a:pt x="529" y="302"/>
                  <a:pt x="151" y="605"/>
                  <a:pt x="0" y="726"/>
                </a:cubicBezTo>
              </a:path>
            </a:pathLst>
          </a:custGeom>
          <a:noFill/>
          <a:ln w="38100" cap="flat" cmpd="sng">
            <a:solidFill>
              <a:srgbClr val="0000FA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设置表格行的属性</a:t>
            </a:r>
            <a:r>
              <a:rPr lang="en-US" altLang="zh-CN" spc="145" dirty="0"/>
              <a:t>-</a:t>
            </a:r>
            <a:r>
              <a:rPr lang="zh-CN" altLang="en-US" spc="145" dirty="0"/>
              <a:t>案例</a:t>
            </a:r>
            <a:endParaRPr spc="145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1865585"/>
            <a:ext cx="4267200" cy="2099682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2000" y="1752600"/>
            <a:ext cx="4953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&lt;!-- edu_11_4_1.html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  td{</a:t>
            </a:r>
            <a:r>
              <a:rPr lang="en-US" altLang="zh-CN" sz="1400" dirty="0" err="1"/>
              <a:t>background:#ccffcc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&lt;table border="1" width="450px" height="240px" align="center"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="#6600ff"&gt;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&lt;caption&gt;&lt;b&gt;</a:t>
            </a:r>
            <a:r>
              <a:rPr lang="zh-CN" altLang="en-US" sz="1400" dirty="0"/>
              <a:t>学生信息表</a:t>
            </a:r>
            <a:r>
              <a:rPr lang="en-US" altLang="zh-CN" sz="1400" dirty="0"/>
              <a:t>(</a:t>
            </a:r>
            <a:r>
              <a:rPr lang="zh-CN" altLang="en-US" sz="1400" dirty="0"/>
              <a:t>设置表行内容对齐方式</a:t>
            </a:r>
            <a:r>
              <a:rPr lang="en-US" altLang="zh-CN" sz="1400" dirty="0"/>
              <a:t>)&lt;/b&gt;&lt;/caption&gt;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姓名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院系名称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班级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 align="left"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="top"&gt;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王小品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商学院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&lt;td&gt;110204&lt;/td&gt;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 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李白 </a:t>
            </a:r>
            <a:r>
              <a:rPr lang="en-US" altLang="zh-CN" sz="1400" dirty="0"/>
              <a:t>&lt;/td&gt;&lt;td&gt;</a:t>
            </a:r>
            <a:r>
              <a:rPr lang="zh-CN" altLang="en-US" sz="1400" dirty="0"/>
              <a:t>机械学院 </a:t>
            </a:r>
            <a:r>
              <a:rPr lang="en-US" altLang="zh-CN" sz="1400" dirty="0"/>
              <a:t>&lt;/td&gt;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24600" y="4239215"/>
            <a:ext cx="3581400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&lt;td&gt;100244&lt;/td&gt;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align="right"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="bottom"&gt;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林之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外语系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&lt;td&gt;090101&lt;/td&gt;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&lt;/table&gt;</a:t>
            </a:r>
          </a:p>
        </p:txBody>
      </p:sp>
      <p:cxnSp>
        <p:nvCxnSpPr>
          <p:cNvPr id="18" name="曲线连接符 17"/>
          <p:cNvCxnSpPr/>
          <p:nvPr/>
        </p:nvCxnSpPr>
        <p:spPr bwMode="auto">
          <a:xfrm rot="5400000" flipH="1" flipV="1">
            <a:off x="7098030" y="3831917"/>
            <a:ext cx="571500" cy="2667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231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 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20608" y="1371600"/>
            <a:ext cx="8534400" cy="998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>
                <a:latin typeface="黑体" pitchFamily="49" charset="-122"/>
                <a:ea typeface="宋体" charset="-122"/>
              </a:rPr>
              <a:t>   </a:t>
            </a:r>
            <a:r>
              <a:rPr lang="zh-CN" altLang="en-US" sz="2200"/>
              <a:t>表格列标记</a:t>
            </a:r>
            <a:r>
              <a:rPr lang="en-US" altLang="zh-CN" sz="2200"/>
              <a:t>td</a:t>
            </a:r>
            <a:r>
              <a:rPr lang="zh-CN" altLang="en-US" sz="2200"/>
              <a:t>的属性可以设置表格单元格的显示风格。常用的属性如下表所示。单元格的颜色、边框和对齐属性与行</a:t>
            </a:r>
            <a:r>
              <a:rPr lang="en-US" altLang="zh-CN" sz="2200"/>
              <a:t>tr</a:t>
            </a:r>
            <a:r>
              <a:rPr lang="zh-CN" altLang="en-US" sz="2200"/>
              <a:t>标记一样。</a:t>
            </a:r>
            <a:endParaRPr lang="en-US" altLang="zh-CN" sz="22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>
              <a:latin typeface="黑体" pitchFamily="49" charset="-122"/>
              <a:ea typeface="宋体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93495"/>
              </p:ext>
            </p:extLst>
          </p:nvPr>
        </p:nvGraphicFramePr>
        <p:xfrm>
          <a:off x="1887308" y="2590800"/>
          <a:ext cx="8001000" cy="174879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6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302385" algn="r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单元格内容水平对齐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rowspan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单元格跨行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valign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单元格内容垂直对齐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colspan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单元格跨列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bgcolor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单元格的背景颜色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单元格宽度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background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</a:rPr>
                        <a:t>单元格背景图像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单元格高度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bordercolor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</a:rPr>
                        <a:t>单元格的边框颜色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表格概述</a:t>
            </a:r>
            <a:endParaRPr spc="145" dirty="0"/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0" y="1219200"/>
            <a:ext cx="1828799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认识表格元素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762000" y="1811353"/>
            <a:ext cx="6477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Noto Sans Symbols2"/>
              <a:buChar char="◼"/>
              <a:tabLst>
                <a:tab pos="240029" algn="l"/>
              </a:tabLst>
            </a:pPr>
            <a:r>
              <a:rPr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在网页中, 对于某些内容的展示使用表格元素更为合适和方便</a:t>
            </a:r>
            <a:endParaRPr sz="1600" dirty="0">
              <a:latin typeface="Noto Sans CJK HK"/>
              <a:cs typeface="Noto Sans CJK HK"/>
            </a:endParaRPr>
          </a:p>
        </p:txBody>
      </p:sp>
      <p:pic>
        <p:nvPicPr>
          <p:cNvPr id="1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08" y="2069757"/>
            <a:ext cx="7395982" cy="2229414"/>
          </a:xfrm>
          <a:prstGeom prst="rect">
            <a:avLst/>
          </a:prstGeom>
        </p:spPr>
      </p:pic>
      <p:pic>
        <p:nvPicPr>
          <p:cNvPr id="16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0" y="2286000"/>
            <a:ext cx="2650880" cy="2130819"/>
          </a:xfrm>
          <a:prstGeom prst="rect">
            <a:avLst/>
          </a:prstGeom>
        </p:spPr>
      </p:pic>
      <p:pic>
        <p:nvPicPr>
          <p:cNvPr id="17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4299171"/>
            <a:ext cx="649224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 </a:t>
            </a:r>
            <a:endParaRPr spc="145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9597" y="1295400"/>
            <a:ext cx="85344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b="0" kern="0" dirty="0">
                <a:latin typeface="+mn-lt"/>
                <a:ea typeface="+mn-ea"/>
              </a:rPr>
              <a:t> 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&lt;td&gt;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的属性用于设定表格中某一单元格的属性。</a:t>
            </a:r>
          </a:p>
          <a:p>
            <a:pPr marL="342900" indent="193675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 单元格跨行</a:t>
            </a:r>
            <a:r>
              <a:rPr lang="en-US" altLang="zh-CN" b="0" kern="0" dirty="0" err="1">
                <a:latin typeface="黑体" pitchFamily="2" charset="-122"/>
                <a:ea typeface="黑体" pitchFamily="2" charset="-122"/>
              </a:rPr>
              <a:t>rowspan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跨行合并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纵向合并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marL="342900" indent="193675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 单元格跨列</a:t>
            </a:r>
            <a:r>
              <a:rPr lang="en-US" altLang="zh-CN" b="0" kern="0" dirty="0" err="1">
                <a:latin typeface="黑体" pitchFamily="2" charset="-122"/>
                <a:ea typeface="黑体" pitchFamily="2" charset="-122"/>
              </a:rPr>
              <a:t>colspan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跨列合并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横向合并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基本语法：</a:t>
            </a:r>
          </a:p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rowspan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“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”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…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&lt;/td&gt;  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colspan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“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”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…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&lt;/td&gt;</a:t>
            </a: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1427162" y="3322024"/>
            <a:ext cx="1223962" cy="1079897"/>
            <a:chOff x="431" y="2432"/>
            <a:chExt cx="771" cy="907"/>
          </a:xfrm>
          <a:solidFill>
            <a:srgbClr val="92D050"/>
          </a:solidFill>
        </p:grpSpPr>
        <p:sp>
          <p:nvSpPr>
            <p:cNvPr id="11" name="Rectangle 4"/>
            <p:cNvSpPr>
              <a:spLocks noChangeArrowheads="1"/>
            </p:cNvSpPr>
            <p:nvPr/>
          </p:nvSpPr>
          <p:spPr bwMode="gray">
            <a:xfrm>
              <a:off x="431" y="2432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gray">
            <a:xfrm>
              <a:off x="431" y="2749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gray">
            <a:xfrm>
              <a:off x="431" y="3021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3659187" y="3322024"/>
            <a:ext cx="1079500" cy="1079897"/>
          </a:xfrm>
          <a:prstGeom prst="rect">
            <a:avLst/>
          </a:prstGeom>
          <a:solidFill>
            <a:srgbClr val="00B05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2938463" y="3699452"/>
            <a:ext cx="649287" cy="432197"/>
          </a:xfrm>
          <a:prstGeom prst="rightArrow">
            <a:avLst>
              <a:gd name="adj1" fmla="val 50000"/>
              <a:gd name="adj2" fmla="val 28168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gray">
          <a:xfrm flipH="1">
            <a:off x="2867023" y="2800530"/>
            <a:ext cx="396082" cy="97155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106" y="182"/>
              </a:cxn>
              <a:cxn ang="0">
                <a:pos x="197" y="953"/>
              </a:cxn>
            </a:cxnLst>
            <a:rect l="0" t="0" r="r" b="b"/>
            <a:pathLst>
              <a:path w="832" h="953">
                <a:moveTo>
                  <a:pt x="832" y="0"/>
                </a:moveTo>
                <a:cubicBezTo>
                  <a:pt x="522" y="11"/>
                  <a:pt x="212" y="23"/>
                  <a:pt x="106" y="182"/>
                </a:cubicBezTo>
                <a:cubicBezTo>
                  <a:pt x="0" y="341"/>
                  <a:pt x="182" y="825"/>
                  <a:pt x="197" y="953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243512" y="2933880"/>
            <a:ext cx="3671887" cy="379810"/>
            <a:chOff x="2699" y="2386"/>
            <a:chExt cx="2313" cy="319"/>
          </a:xfrm>
          <a:solidFill>
            <a:srgbClr val="00B050"/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gray">
            <a:xfrm>
              <a:off x="2699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gray">
            <a:xfrm>
              <a:off x="3470" y="2386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gray">
            <a:xfrm>
              <a:off x="4241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21" name="AutoShape 13"/>
          <p:cNvSpPr>
            <a:spLocks/>
          </p:cNvSpPr>
          <p:nvPr/>
        </p:nvSpPr>
        <p:spPr bwMode="gray">
          <a:xfrm rot="16200000">
            <a:off x="6889948" y="1739883"/>
            <a:ext cx="377429" cy="3527425"/>
          </a:xfrm>
          <a:prstGeom prst="leftBrace">
            <a:avLst>
              <a:gd name="adj1" fmla="val 5841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 rot="5400000">
            <a:off x="6835973" y="3614720"/>
            <a:ext cx="486966" cy="6492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gray">
          <a:xfrm>
            <a:off x="5257799" y="4229280"/>
            <a:ext cx="3671888" cy="378619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4" name="Freeform 16"/>
          <p:cNvSpPr>
            <a:spLocks/>
          </p:cNvSpPr>
          <p:nvPr/>
        </p:nvSpPr>
        <p:spPr bwMode="gray">
          <a:xfrm rot="21123884">
            <a:off x="5953997" y="2765721"/>
            <a:ext cx="415273" cy="12833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726"/>
              </a:cxn>
              <a:cxn ang="0">
                <a:pos x="635" y="1225"/>
              </a:cxn>
              <a:cxn ang="0">
                <a:pos x="1451" y="1270"/>
              </a:cxn>
            </a:cxnLst>
            <a:rect l="0" t="0" r="r" b="b"/>
            <a:pathLst>
              <a:path w="1451" h="1316">
                <a:moveTo>
                  <a:pt x="0" y="0"/>
                </a:moveTo>
                <a:cubicBezTo>
                  <a:pt x="151" y="261"/>
                  <a:pt x="302" y="522"/>
                  <a:pt x="408" y="726"/>
                </a:cubicBezTo>
                <a:cubicBezTo>
                  <a:pt x="514" y="930"/>
                  <a:pt x="461" y="1134"/>
                  <a:pt x="635" y="1225"/>
                </a:cubicBezTo>
                <a:cubicBezTo>
                  <a:pt x="809" y="1316"/>
                  <a:pt x="1315" y="1263"/>
                  <a:pt x="1451" y="1270"/>
                </a:cubicBezTo>
              </a:path>
            </a:pathLst>
          </a:custGeom>
          <a:noFill/>
          <a:ln w="38100" cap="flat" cmpd="sng">
            <a:solidFill>
              <a:srgbClr val="0000FA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5" name="AutoShape 18"/>
          <p:cNvSpPr>
            <a:spLocks/>
          </p:cNvSpPr>
          <p:nvPr/>
        </p:nvSpPr>
        <p:spPr bwMode="gray">
          <a:xfrm>
            <a:off x="2722562" y="3322024"/>
            <a:ext cx="144462" cy="1079897"/>
          </a:xfrm>
          <a:prstGeom prst="rightBrace">
            <a:avLst>
              <a:gd name="adj1" fmla="val 83059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6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</a:t>
            </a:r>
            <a:r>
              <a:rPr lang="en-US" altLang="zh-CN" spc="145" dirty="0"/>
              <a:t>-</a:t>
            </a:r>
            <a:r>
              <a:rPr lang="zh-CN" altLang="en-US" spc="145" dirty="0"/>
              <a:t>案例 </a:t>
            </a:r>
            <a:endParaRPr spc="145" dirty="0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85800" y="1447800"/>
            <a:ext cx="4267200" cy="3862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&lt;!-- edu_11_5_1.html --&gt;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&lt;!</a:t>
            </a:r>
            <a:r>
              <a:rPr lang="en-US" altLang="zh-CN" sz="1200" dirty="0" err="1">
                <a:ea typeface="黑体" pitchFamily="49" charset="-122"/>
              </a:rPr>
              <a:t>doctype</a:t>
            </a:r>
            <a:r>
              <a:rPr lang="en-US" altLang="zh-CN" sz="1200" dirty="0">
                <a:ea typeface="黑体" pitchFamily="49" charset="-122"/>
              </a:rPr>
              <a:t> html&gt;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&lt;html </a:t>
            </a:r>
            <a:r>
              <a:rPr lang="en-US" altLang="zh-CN" sz="1200" dirty="0" err="1">
                <a:ea typeface="黑体" pitchFamily="49" charset="-122"/>
              </a:rPr>
              <a:t>lang</a:t>
            </a:r>
            <a:r>
              <a:rPr lang="en-US" altLang="zh-CN" sz="1200" dirty="0">
                <a:ea typeface="黑体" pitchFamily="49" charset="-122"/>
              </a:rPr>
              <a:t>="en"&gt;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&lt;head&gt;&lt;meta charset="UTF-8"&gt;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&lt;title&gt;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&lt;/title&gt;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&lt;/head&gt;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&lt;body&gt;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&lt;h3 align="center"&gt;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&lt;/h3&gt;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&lt;table border="1" width="500px" align="center" </a:t>
            </a:r>
            <a:r>
              <a:rPr lang="en-US" altLang="zh-CN" sz="1200" dirty="0" err="1">
                <a:ea typeface="黑体" pitchFamily="49" charset="-122"/>
              </a:rPr>
              <a:t>bordercolor</a:t>
            </a:r>
            <a:r>
              <a:rPr lang="en-US" altLang="zh-CN" sz="1200" dirty="0">
                <a:ea typeface="黑体" pitchFamily="49" charset="-122"/>
              </a:rPr>
              <a:t>="#3366ff"&gt;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&lt;caption&gt;</a:t>
            </a:r>
            <a:r>
              <a:rPr lang="zh-CN" altLang="en-US" sz="1200" dirty="0">
                <a:ea typeface="黑体" pitchFamily="49" charset="-122"/>
              </a:rPr>
              <a:t>云计算与物联网会议日程安排表</a:t>
            </a:r>
            <a:r>
              <a:rPr lang="en-US" altLang="zh-CN" sz="1200" dirty="0">
                <a:ea typeface="黑体" pitchFamily="49" charset="-122"/>
              </a:rPr>
              <a:t>&lt;/caption&gt;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上午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下午</a:t>
            </a:r>
            <a:r>
              <a:rPr lang="en-US" altLang="zh-CN" sz="1200" dirty="0">
                <a:ea typeface="黑体" pitchFamily="49" charset="-122"/>
              </a:rPr>
              <a:t>&lt;/td&gt;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&lt;td&gt;8:00-10:00&lt;/td&gt;&lt;td&gt;10:10-12:00 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&lt;td&gt;14:00-16:00&lt;/td&gt;&lt;td&gt;16:10-18:00&lt;/td&gt;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rowspan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领导讲话 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3657600"/>
            <a:ext cx="4699000" cy="1811020"/>
          </a:xfrm>
          <a:prstGeom prst="rect">
            <a:avLst/>
          </a:prstGeom>
        </p:spPr>
      </p:pic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105400" y="1311364"/>
            <a:ext cx="4267200" cy="18876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大会主题报告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分会专题报告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rowspan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="2"&gt;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总结报告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  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专家报告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分组讨论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="4"&gt;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全天参观考察无锡国家物联网中心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&gt;&lt;/table&gt;&lt;/body&gt;&lt;/html&gt;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78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表格概述</a:t>
            </a:r>
            <a:endParaRPr spc="145" dirty="0"/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790701" y="1828800"/>
            <a:ext cx="8534400" cy="107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</a:t>
            </a:r>
            <a:r>
              <a:rPr lang="zh-CN" altLang="en-US" b="0"/>
              <a:t>表格是网页设计制作不可缺少的元素，它以简洁明了和高效快捷的方式将图片、文本、数据和表单的元素有序的显示在页面上，让我们可以设计出漂亮的页面。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2514600"/>
            <a:ext cx="62484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表格标记</a:t>
            </a:r>
            <a:endParaRPr spc="145" dirty="0"/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2438400"/>
            <a:ext cx="10615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&lt;table&gt;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标签用于声明一个表格，表格的标题、表头、行、单元格、页眉、主体和页脚都必须放在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&lt;table&gt;&lt;/table&gt;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之间，其中标题放在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&lt;table&gt;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标签后面；每一行使用一对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表示；每一个单元格使用一对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&lt;td&gt;&lt;/td&gt;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表示；每个表头使用一对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表示；需要对表格分区时，一般把表头放在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thead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thead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中，而单元格则放在一个或多个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tbody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tbody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中，对于汇总之类的脚注内容则放在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tfoot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tfoot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中。一个表格只能有一个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thead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tfoot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，但可以有多个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tbody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855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表格标记</a:t>
            </a:r>
            <a:endParaRPr spc="145" dirty="0"/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38957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14718"/>
            <a:ext cx="428625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44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53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表格标记</a:t>
            </a:r>
            <a:endParaRPr spc="145" dirty="0"/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838199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447800" y="1828800"/>
            <a:ext cx="3505200" cy="36548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&lt;html&gt;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&lt;title&gt;</a:t>
            </a:r>
            <a:r>
              <a:rPr lang="zh-CN" altLang="en-US" dirty="0">
                <a:ea typeface="宋体" charset="-122"/>
              </a:rPr>
              <a:t>表格的定义</a:t>
            </a:r>
            <a:r>
              <a:rPr lang="en-US" altLang="zh-CN" dirty="0">
                <a:ea typeface="宋体" charset="-122"/>
              </a:rPr>
              <a:t>&lt;/title&gt;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&lt;/head&gt;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&lt;body&gt;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&lt;table border="1"&gt;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&lt;tr&gt;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&lt;th &gt;</a:t>
            </a:r>
            <a:r>
              <a:rPr lang="zh-CN" altLang="en-US" dirty="0">
                <a:ea typeface="宋体" charset="-122"/>
              </a:rPr>
              <a:t>姓名</a:t>
            </a:r>
            <a:r>
              <a:rPr lang="en-US" altLang="zh-CN" dirty="0">
                <a:ea typeface="宋体" charset="-122"/>
              </a:rPr>
              <a:t>&lt;/th&gt;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&lt;th &gt;</a:t>
            </a:r>
            <a:r>
              <a:rPr lang="zh-CN" altLang="en-US" dirty="0">
                <a:ea typeface="宋体" charset="-122"/>
              </a:rPr>
              <a:t>单位</a:t>
            </a:r>
            <a:r>
              <a:rPr lang="en-US" altLang="zh-CN" dirty="0">
                <a:ea typeface="宋体" charset="-122"/>
              </a:rPr>
              <a:t>&lt;/th&gt;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&lt;th&gt;</a:t>
            </a:r>
            <a:r>
              <a:rPr lang="zh-CN" altLang="en-US" dirty="0">
                <a:ea typeface="宋体" charset="-122"/>
              </a:rPr>
              <a:t>学号</a:t>
            </a:r>
            <a:r>
              <a:rPr lang="en-US" altLang="zh-CN" dirty="0">
                <a:ea typeface="宋体" charset="-122"/>
              </a:rPr>
              <a:t>&lt;/th&gt;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&lt;/tr&gt;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&lt;tr&gt;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 &lt;td&gt;</a:t>
            </a:r>
            <a:r>
              <a:rPr lang="zh-CN" altLang="en-US" dirty="0">
                <a:ea typeface="宋体" charset="-122"/>
              </a:rPr>
              <a:t>王小品</a:t>
            </a:r>
            <a:r>
              <a:rPr lang="en-US" altLang="zh-CN" dirty="0">
                <a:ea typeface="宋体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&lt;td&gt;</a:t>
            </a:r>
            <a:r>
              <a:rPr lang="zh-CN" altLang="en-US" dirty="0">
                <a:ea typeface="宋体" charset="-122"/>
              </a:rPr>
              <a:t>商学院</a:t>
            </a:r>
            <a:r>
              <a:rPr lang="en-US" altLang="zh-CN" dirty="0">
                <a:ea typeface="宋体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&lt;td&gt;110204&lt;/td&gt;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&lt;/tr&gt;</a:t>
            </a:r>
          </a:p>
          <a:p>
            <a:pPr>
              <a:lnSpc>
                <a:spcPts val="1500"/>
              </a:lnSpc>
              <a:buClr>
                <a:srgbClr val="660066"/>
              </a:buClr>
            </a:pPr>
            <a:r>
              <a:rPr lang="en-US" altLang="zh-CN" dirty="0">
                <a:ea typeface="黑体" pitchFamily="49" charset="-122"/>
              </a:rPr>
              <a:t>&lt;tr&gt;</a:t>
            </a:r>
          </a:p>
          <a:p>
            <a:pPr>
              <a:lnSpc>
                <a:spcPts val="1500"/>
              </a:lnSpc>
              <a:buClr>
                <a:srgbClr val="660066"/>
              </a:buClr>
            </a:pPr>
            <a:r>
              <a:rPr lang="en-US" altLang="zh-CN" dirty="0">
                <a:ea typeface="黑体" pitchFamily="49" charset="-122"/>
              </a:rPr>
              <a:t>&lt;td&gt;</a:t>
            </a:r>
            <a:r>
              <a:rPr lang="zh-CN" altLang="en-US" dirty="0">
                <a:ea typeface="黑体" pitchFamily="49" charset="-122"/>
              </a:rPr>
              <a:t>李白</a:t>
            </a:r>
            <a:r>
              <a:rPr lang="en-US" altLang="zh-CN" dirty="0">
                <a:ea typeface="黑体" pitchFamily="49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5791200" y="1708800"/>
            <a:ext cx="3124200" cy="12464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&lt;td&gt;</a:t>
            </a:r>
            <a:r>
              <a:rPr lang="zh-CN" altLang="en-US" sz="1400" dirty="0">
                <a:ea typeface="黑体" pitchFamily="49" charset="-122"/>
              </a:rPr>
              <a:t>机械学院</a:t>
            </a:r>
            <a:r>
              <a:rPr lang="en-US" altLang="zh-CN" sz="14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  &lt;td&gt;100244&lt;/td&gt;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&lt;/</a:t>
            </a:r>
            <a:r>
              <a:rPr lang="en-US" altLang="zh-CN" sz="1400" dirty="0" err="1">
                <a:ea typeface="黑体" pitchFamily="49" charset="-122"/>
              </a:rPr>
              <a:t>tr</a:t>
            </a:r>
            <a:r>
              <a:rPr lang="en-US" altLang="zh-CN" sz="14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&lt;/table&gt;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&lt;/body&gt;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&lt;/html&gt;</a:t>
            </a:r>
            <a:endParaRPr lang="zh-CN" altLang="en-US" sz="2000" dirty="0">
              <a:ea typeface="黑体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800" y="3429000"/>
            <a:ext cx="425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表格标记</a:t>
            </a:r>
            <a:endParaRPr spc="145" dirty="0"/>
          </a:p>
        </p:txBody>
      </p:sp>
      <p:graphicFrame>
        <p:nvGraphicFramePr>
          <p:cNvPr id="9" name="Group 88"/>
          <p:cNvGraphicFramePr>
            <a:graphicFrameLocks/>
          </p:cNvGraphicFramePr>
          <p:nvPr/>
        </p:nvGraphicFramePr>
        <p:xfrm>
          <a:off x="2091860" y="2438400"/>
          <a:ext cx="2509837" cy="2436861"/>
        </p:xfrm>
        <a:graphic>
          <a:graphicData uri="http://schemas.openxmlformats.org/drawingml/2006/table">
            <a:tbl>
              <a:tblPr/>
              <a:tblGrid>
                <a:gridCol w="71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3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学生信息表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姓名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院系名称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班级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王小品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商学院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110204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李白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机械学院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100244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林之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外语系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090101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46"/>
          <p:cNvSpPr txBox="1">
            <a:spLocks noChangeArrowheads="1"/>
          </p:cNvSpPr>
          <p:nvPr/>
        </p:nvSpPr>
        <p:spPr bwMode="gray">
          <a:xfrm>
            <a:off x="5262096" y="2438401"/>
            <a:ext cx="863600" cy="2954655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标题</a:t>
            </a:r>
            <a:endParaRPr lang="en-US" altLang="zh-CN" sz="2000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en-US" altLang="zh-CN" sz="2000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FF0000"/>
                </a:solidFill>
                <a:ea typeface="微软雅黑" pitchFamily="34" charset="-122"/>
              </a:rPr>
              <a:t>表头</a:t>
            </a:r>
            <a:endParaRPr lang="en-US" altLang="zh-CN" sz="2000" i="1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 sz="2000" i="1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表体</a:t>
            </a:r>
            <a:endParaRPr lang="en-US" altLang="zh-CN" sz="2000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 sz="2000" dirty="0">
              <a:solidFill>
                <a:srgbClr val="FF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</a:rPr>
              <a:t>表尾</a:t>
            </a: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gray">
          <a:xfrm>
            <a:off x="7228355" y="2342221"/>
            <a:ext cx="3505200" cy="2964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&lt;table&gt;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&lt;caption&gt;…&lt;/caption&gt;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th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&gt;&lt;/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th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&gt;…&lt;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th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&gt;&lt;/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th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&gt;&lt;/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黑体" pitchFamily="49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 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&lt;td&gt;</a:t>
            </a:r>
            <a:r>
              <a:rPr lang="zh-CN" altLang="en-US" sz="1600" dirty="0">
                <a:ea typeface="黑体" pitchFamily="49" charset="-122"/>
              </a:rPr>
              <a:t>李白</a:t>
            </a:r>
            <a:r>
              <a:rPr lang="en-US" altLang="zh-CN" sz="16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&lt;td&gt;</a:t>
            </a:r>
            <a:r>
              <a:rPr lang="zh-CN" altLang="en-US" sz="1600" dirty="0">
                <a:ea typeface="黑体" pitchFamily="49" charset="-122"/>
              </a:rPr>
              <a:t>机械学院</a:t>
            </a:r>
            <a:r>
              <a:rPr lang="en-US" altLang="zh-CN" sz="16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&lt;td&gt; </a:t>
            </a:r>
            <a:r>
              <a:rPr lang="en-US" altLang="zh-CN" sz="1600" dirty="0">
                <a:ea typeface="黑体" pitchFamily="49" charset="-122"/>
              </a:rPr>
              <a:t>100244 &lt;/td&gt;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    …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 &lt;/</a:t>
            </a:r>
            <a:r>
              <a:rPr lang="en-US" altLang="zh-CN" sz="1600" dirty="0" err="1">
                <a:ea typeface="黑体" pitchFamily="49" charset="-122"/>
              </a:rPr>
              <a:t>tr</a:t>
            </a:r>
            <a:r>
              <a:rPr lang="en-US" altLang="zh-CN" sz="16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&gt;&lt;/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   &lt;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&gt;&lt;/</a:t>
            </a:r>
            <a:r>
              <a:rPr lang="en-US" altLang="zh-CN" sz="1600" dirty="0" err="1">
                <a:solidFill>
                  <a:srgbClr val="FF0000"/>
                </a:solidFill>
                <a:ea typeface="黑体" pitchFamily="49" charset="-122"/>
              </a:rPr>
              <a:t>tr</a:t>
            </a: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ea typeface="黑体" pitchFamily="49" charset="-122"/>
              </a:rPr>
              <a:t>   …</a:t>
            </a:r>
          </a:p>
          <a:p>
            <a:pPr eaLnBrk="0" hangingPunct="0">
              <a:lnSpc>
                <a:spcPts val="16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ea typeface="黑体" pitchFamily="49" charset="-122"/>
              </a:rPr>
              <a:t>&lt;/table&gt;</a:t>
            </a:r>
          </a:p>
        </p:txBody>
      </p:sp>
      <p:sp>
        <p:nvSpPr>
          <p:cNvPr id="14" name="Text Box 83"/>
          <p:cNvSpPr txBox="1">
            <a:spLocks noChangeArrowheads="1"/>
          </p:cNvSpPr>
          <p:nvPr/>
        </p:nvSpPr>
        <p:spPr bwMode="gray">
          <a:xfrm>
            <a:off x="4741396" y="5410200"/>
            <a:ext cx="53276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表格结构：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ea typeface="黑体" pitchFamily="49" charset="-122"/>
              </a:rPr>
              <a:t>thead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ea typeface="黑体" pitchFamily="49" charset="-122"/>
              </a:rPr>
              <a:t>tbody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ea typeface="黑体" pitchFamily="49" charset="-122"/>
              </a:rPr>
              <a:t>tfoot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&gt;</a:t>
            </a: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gray">
          <a:xfrm>
            <a:off x="1963271" y="1982709"/>
            <a:ext cx="3155950" cy="3970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Execl</a:t>
            </a:r>
            <a:r>
              <a:rPr lang="zh-CN" altLang="en-US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中的表格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gray">
          <a:xfrm>
            <a:off x="7268696" y="1969294"/>
            <a:ext cx="2592388" cy="3970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网页中的表格</a:t>
            </a:r>
          </a:p>
        </p:txBody>
      </p:sp>
      <p:sp>
        <p:nvSpPr>
          <p:cNvPr id="17" name="Rectangle 56"/>
          <p:cNvSpPr>
            <a:spLocks noChangeArrowheads="1"/>
          </p:cNvSpPr>
          <p:nvPr/>
        </p:nvSpPr>
        <p:spPr bwMode="gray">
          <a:xfrm>
            <a:off x="5100171" y="1983582"/>
            <a:ext cx="1877437" cy="3970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>
                <a:solidFill>
                  <a:srgbClr val="0000FA"/>
                </a:solidFill>
                <a:ea typeface="微软雅黑" pitchFamily="34" charset="-122"/>
              </a:rPr>
              <a:t>表格构成元素</a:t>
            </a:r>
            <a:endParaRPr lang="en-US" altLang="zh-CN">
              <a:solidFill>
                <a:srgbClr val="0000FA"/>
              </a:solidFill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4677896" y="2552700"/>
            <a:ext cx="533400" cy="571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FA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6201896" y="2609850"/>
            <a:ext cx="1066800" cy="1191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FA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4601696" y="3124200"/>
            <a:ext cx="533400" cy="1714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6201896" y="3067050"/>
            <a:ext cx="685800" cy="1714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601696" y="3409950"/>
            <a:ext cx="685800" cy="1371600"/>
            <a:chOff x="3352800" y="3048000"/>
            <a:chExt cx="685800" cy="1828800"/>
          </a:xfrm>
          <a:solidFill>
            <a:srgbClr val="92D050"/>
          </a:solidFill>
        </p:grpSpPr>
        <p:sp>
          <p:nvSpPr>
            <p:cNvPr id="23" name="右大括号 22"/>
            <p:cNvSpPr/>
            <p:nvPr/>
          </p:nvSpPr>
          <p:spPr bwMode="auto">
            <a:xfrm>
              <a:off x="3352800" y="3048000"/>
              <a:ext cx="381000" cy="1828800"/>
            </a:xfrm>
            <a:prstGeom prst="rightBrac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784225" indent="-419100" defTabSz="11588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cxnSp>
          <p:nvCxnSpPr>
            <p:cNvPr id="24" name="直接箭头连接符 23"/>
            <p:cNvCxnSpPr>
              <a:stCxn id="23" idx="1"/>
            </p:cNvCxnSpPr>
            <p:nvPr/>
          </p:nvCxnSpPr>
          <p:spPr bwMode="auto">
            <a:xfrm rot="10800000" flipH="1">
              <a:off x="3733800" y="3886200"/>
              <a:ext cx="304800" cy="76200"/>
            </a:xfrm>
            <a:prstGeom prst="straightConnector1">
              <a:avLst/>
            </a:prstGeom>
            <a:grp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5" name="组合 24"/>
          <p:cNvGrpSpPr/>
          <p:nvPr/>
        </p:nvGrpSpPr>
        <p:grpSpPr>
          <a:xfrm>
            <a:off x="6125696" y="3314700"/>
            <a:ext cx="914400" cy="1543050"/>
            <a:chOff x="4876800" y="2190750"/>
            <a:chExt cx="914400" cy="1543050"/>
          </a:xfrm>
          <a:solidFill>
            <a:srgbClr val="92D050"/>
          </a:solidFill>
        </p:grpSpPr>
        <p:sp>
          <p:nvSpPr>
            <p:cNvPr id="26" name="左大括号 25"/>
            <p:cNvSpPr/>
            <p:nvPr/>
          </p:nvSpPr>
          <p:spPr bwMode="auto">
            <a:xfrm>
              <a:off x="5181600" y="2190750"/>
              <a:ext cx="609600" cy="1543050"/>
            </a:xfrm>
            <a:prstGeom prst="leftBrac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784225" indent="-419100" defTabSz="11588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4876800" y="2990850"/>
              <a:ext cx="457200" cy="190500"/>
            </a:xfrm>
            <a:prstGeom prst="straightConnector1">
              <a:avLst/>
            </a:prstGeom>
            <a:grp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8227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表格标记</a:t>
            </a:r>
            <a:endParaRPr spc="145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0496" y="1752600"/>
            <a:ext cx="3962399" cy="36676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&lt;!doctype html&gt;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&lt;html lang="en"&gt;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&lt;head&gt;&lt;meta charset="UTF-8"&gt;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定义表格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&lt;style type="text/css"&gt;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       td{text-align:center;}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      #bg{background:#E0E0E0;}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&lt;/style&gt;&lt;/head&gt;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&lt;table width="700" height="150px" border="1"&gt;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&lt;caption&gt;&lt;strong&gt;2012</a:t>
            </a:r>
            <a:r>
              <a:rPr lang="zh-CN" altLang="en-US" sz="1400" dirty="0">
                <a:ea typeface="宋体" charset="-122"/>
              </a:rPr>
              <a:t>软件工程班课程表</a:t>
            </a:r>
            <a:r>
              <a:rPr lang="en-US" altLang="zh-CN" sz="1400" dirty="0">
                <a:ea typeface="宋体" charset="-122"/>
              </a:rPr>
              <a:t>&lt;/strong&gt;&lt;/caption&gt;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&lt;tr&gt;               </a:t>
            </a:r>
          </a:p>
          <a:p>
            <a:pPr indent="363538"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&lt;th&gt;</a:t>
            </a:r>
            <a:r>
              <a:rPr lang="zh-CN" altLang="en-US" sz="1400" dirty="0">
                <a:ea typeface="宋体" charset="-122"/>
              </a:rPr>
              <a:t>节次</a:t>
            </a:r>
            <a:r>
              <a:rPr lang="en-US" altLang="zh-CN" sz="1400" dirty="0">
                <a:ea typeface="宋体" charset="-122"/>
              </a:rPr>
              <a:t>&lt;/th&gt;&lt;th&gt;</a:t>
            </a:r>
            <a:r>
              <a:rPr lang="zh-CN" altLang="en-US" sz="1400" dirty="0">
                <a:ea typeface="宋体" charset="-122"/>
              </a:rPr>
              <a:t>星期一</a:t>
            </a:r>
            <a:r>
              <a:rPr lang="en-US" altLang="zh-CN" sz="1400" dirty="0">
                <a:ea typeface="宋体" charset="-122"/>
              </a:rPr>
              <a:t>&lt;/th&gt;         </a:t>
            </a:r>
          </a:p>
          <a:p>
            <a:pPr indent="363538"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&lt;th&gt;</a:t>
            </a:r>
            <a:r>
              <a:rPr lang="zh-CN" altLang="en-US" sz="1400" dirty="0">
                <a:ea typeface="宋体" charset="-122"/>
              </a:rPr>
              <a:t>星期二</a:t>
            </a:r>
            <a:r>
              <a:rPr lang="en-US" altLang="zh-CN" sz="1400" dirty="0">
                <a:ea typeface="宋体" charset="-122"/>
              </a:rPr>
              <a:t>&lt;/th&gt;&lt;th&gt;</a:t>
            </a:r>
            <a:r>
              <a:rPr lang="zh-CN" altLang="en-US" sz="1400" dirty="0">
                <a:ea typeface="宋体" charset="-122"/>
              </a:rPr>
              <a:t>星期三</a:t>
            </a:r>
            <a:r>
              <a:rPr lang="en-US" altLang="zh-CN" sz="1400" dirty="0">
                <a:ea typeface="宋体" charset="-122"/>
              </a:rPr>
              <a:t>&lt;/th&gt;         </a:t>
            </a:r>
          </a:p>
          <a:p>
            <a:pPr indent="363538"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&lt;th&gt;</a:t>
            </a:r>
            <a:r>
              <a:rPr lang="zh-CN" altLang="en-US" sz="1400" dirty="0">
                <a:ea typeface="宋体" charset="-122"/>
              </a:rPr>
              <a:t>星期四</a:t>
            </a:r>
            <a:r>
              <a:rPr lang="en-US" altLang="zh-CN" sz="1400" dirty="0">
                <a:ea typeface="宋体" charset="-122"/>
              </a:rPr>
              <a:t>&lt;/th&gt;&lt;th&gt;</a:t>
            </a:r>
            <a:r>
              <a:rPr lang="zh-CN" altLang="en-US" sz="1400" dirty="0">
                <a:ea typeface="宋体" charset="-122"/>
              </a:rPr>
              <a:t>星期五</a:t>
            </a:r>
            <a:r>
              <a:rPr lang="en-US" altLang="zh-CN" sz="1400" dirty="0">
                <a:ea typeface="宋体" charset="-122"/>
              </a:rPr>
              <a:t>&lt;/th&gt;         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&lt;/tr&gt;  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&lt;tr id="bg"&gt; 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  <a:p>
            <a:pPr indent="363538">
              <a:lnSpc>
                <a:spcPts val="1300"/>
              </a:lnSpc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1-2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节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&lt;/td&gt;&lt;td&gt;Java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程序设计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>
              <a:lnSpc>
                <a:spcPts val="1300"/>
              </a:lnSpc>
            </a:pPr>
            <a:r>
              <a:rPr lang="en-US" altLang="zh-CN" sz="1400" dirty="0">
                <a:ea typeface="宋体" charset="-122"/>
              </a:rPr>
              <a:t>              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6404306" y="1447800"/>
            <a:ext cx="4495800" cy="19261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&lt;td&gt;Web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前端开发技术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数字逻辑电路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体育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     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3-4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节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心理咨询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线性代数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&lt;/td&gt;&lt;td&gt;Web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前端开发技术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&gt;&lt;/table&gt;&lt;/body&gt;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  </a:t>
            </a:r>
            <a:endParaRPr lang="zh-CN" altLang="en-US" sz="1600" b="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3581401"/>
            <a:ext cx="7391400" cy="32765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5867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2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3030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表格属性设置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12310" y="1219200"/>
            <a:ext cx="8474075" cy="107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ea typeface="宋体" charset="-122"/>
              </a:rPr>
              <a:t>       </a:t>
            </a:r>
            <a:r>
              <a:rPr lang="zh-CN" altLang="en-US" sz="2200" b="0" dirty="0"/>
              <a:t>表格是网页文件中布局的重要元素，制作网页的过程中常常需要对网页中的表格做一些设置，对表格的设置实质是对表格标记属性的一些设置。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8303"/>
              </p:ext>
            </p:extLst>
          </p:nvPr>
        </p:nvGraphicFramePr>
        <p:xfrm>
          <a:off x="2362200" y="2485762"/>
          <a:ext cx="7670800" cy="284320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134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918">
                <a:tc>
                  <a:txBody>
                    <a:bodyPr/>
                    <a:lstStyle/>
                    <a:p>
                      <a:pPr marL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属性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值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align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left|center|right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规定表格相对周围元素的对齐方式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bgcolor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rrggbb</a:t>
                      </a:r>
                      <a:r>
                        <a:rPr lang="en-US" sz="1400" kern="100" dirty="0">
                          <a:effectLst/>
                        </a:rPr>
                        <a:t>| </a:t>
                      </a:r>
                      <a:r>
                        <a:rPr lang="en-US" sz="1400" kern="100" dirty="0" err="1">
                          <a:effectLst/>
                        </a:rPr>
                        <a:t>colorname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rgb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r%,g%,b</a:t>
                      </a:r>
                      <a:r>
                        <a:rPr lang="en-US" sz="1400" kern="100" dirty="0">
                          <a:effectLst/>
                        </a:rPr>
                        <a:t>%)| </a:t>
                      </a:r>
                      <a:r>
                        <a:rPr lang="en-US" sz="1400" kern="100" dirty="0" err="1">
                          <a:effectLst/>
                        </a:rPr>
                        <a:t>rgb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rr,gg,bb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规定表格的背景颜色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border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pixels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规定表格边框的宽度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cellpadding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pixels|%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规定单元边沿与其内容之间的空白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cellspacing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pixels|%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规定单元格之间的空白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frame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above|below|hsides</a:t>
                      </a:r>
                      <a:r>
                        <a:rPr lang="en-US" sz="1400" kern="100" dirty="0">
                          <a:effectLst/>
                        </a:rPr>
                        <a:t>| </a:t>
                      </a:r>
                      <a:r>
                        <a:rPr lang="en-US" sz="1400" kern="100" dirty="0" err="1">
                          <a:effectLst/>
                        </a:rPr>
                        <a:t>vsides</a:t>
                      </a:r>
                      <a:r>
                        <a:rPr lang="en-US" sz="1400" kern="100" dirty="0">
                          <a:effectLst/>
                        </a:rPr>
                        <a:t>|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lhs|rhs</a:t>
                      </a:r>
                      <a:r>
                        <a:rPr lang="en-US" sz="1400" kern="100" dirty="0">
                          <a:effectLst/>
                        </a:rPr>
                        <a:t>| border| void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规定外侧边框的哪个部分是可见的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rules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none|all |rows|cols|groups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规定内侧边框的哪个部分是可见的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%|pixels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规定表格的高度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width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%|pixels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规定表格的宽度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2543</Words>
  <Application>Microsoft Office PowerPoint</Application>
  <PresentationFormat>宽屏</PresentationFormat>
  <Paragraphs>384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Noto Sans CJK HK</vt:lpstr>
      <vt:lpstr>UKIJ CJK</vt:lpstr>
      <vt:lpstr>等线</vt:lpstr>
      <vt:lpstr>黑体</vt:lpstr>
      <vt:lpstr>宋体</vt:lpstr>
      <vt:lpstr>微软雅黑</vt:lpstr>
      <vt:lpstr>微软雅黑</vt:lpstr>
      <vt:lpstr>Arial</vt:lpstr>
      <vt:lpstr>Noto Sans Symbols2</vt:lpstr>
      <vt:lpstr>Times New Roman</vt:lpstr>
      <vt:lpstr>Verdana</vt:lpstr>
      <vt:lpstr>Wingdings</vt:lpstr>
      <vt:lpstr>Office Theme</vt:lpstr>
      <vt:lpstr>HTML5基础（六）</vt:lpstr>
      <vt:lpstr>表格概述</vt:lpstr>
      <vt:lpstr>表格概述</vt:lpstr>
      <vt:lpstr>表格标记</vt:lpstr>
      <vt:lpstr>表格标记</vt:lpstr>
      <vt:lpstr>表格标记</vt:lpstr>
      <vt:lpstr>表格标记</vt:lpstr>
      <vt:lpstr>表格标记</vt:lpstr>
      <vt:lpstr>表格属性设置</vt:lpstr>
      <vt:lpstr>表格属性设置</vt:lpstr>
      <vt:lpstr>表格的边框样式属性 </vt:lpstr>
      <vt:lpstr>表格的边框样式属性-案例 </vt:lpstr>
      <vt:lpstr>表格属性</vt:lpstr>
      <vt:lpstr>表格单元格间距、单元格边距属性</vt:lpstr>
      <vt:lpstr>表格单元格间距、边距属性设置-案例</vt:lpstr>
      <vt:lpstr>表格水平对齐属性</vt:lpstr>
      <vt:lpstr>设置表格行的属性</vt:lpstr>
      <vt:lpstr>设置表格行的属性-案例</vt:lpstr>
      <vt:lpstr>设置单元格的属性 </vt:lpstr>
      <vt:lpstr>设置单元格的属性 </vt:lpstr>
      <vt:lpstr>设置单元格的属性-案例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HTML5基础</dc:title>
  <cp:lastModifiedBy>zhe meng</cp:lastModifiedBy>
  <cp:revision>96</cp:revision>
  <dcterms:created xsi:type="dcterms:W3CDTF">2025-02-06T03:09:13Z</dcterms:created>
  <dcterms:modified xsi:type="dcterms:W3CDTF">2025-03-21T04:25:42Z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LastSaved">
    <vt:filetime>2025-02-06T00:00:00Z</vt:filetime>
  </property>
  <property fmtid="{D5CDD505-2E9C-101B-9397-08002B2CF9AE}" pid="4" name="Producer">
    <vt:lpwstr>3-Heights(TM) PDF Security Shell 4.8.25.2 (http://www.pdf-tools.com)</vt:lpwstr>
  </property>
</Properties>
</file>