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68" r:id="rId2"/>
    <p:sldId id="369" r:id="rId3"/>
    <p:sldId id="370" r:id="rId4"/>
    <p:sldId id="256" r:id="rId5"/>
    <p:sldId id="260" r:id="rId6"/>
    <p:sldId id="359" r:id="rId7"/>
    <p:sldId id="360" r:id="rId8"/>
    <p:sldId id="361" r:id="rId9"/>
    <p:sldId id="362" r:id="rId10"/>
    <p:sldId id="363" r:id="rId11"/>
    <p:sldId id="364" r:id="rId12"/>
    <p:sldId id="338" r:id="rId13"/>
    <p:sldId id="365" r:id="rId14"/>
    <p:sldId id="366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99392-FCF1-4591-AA3F-0BFB6580433A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FE82C-767C-4E4D-8B2C-900444466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8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7806" y="0"/>
            <a:ext cx="3933621" cy="825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0965" y="0"/>
            <a:ext cx="1981034" cy="29419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982" y="338454"/>
            <a:ext cx="1618018" cy="267017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801292"/>
            <a:ext cx="3293594" cy="270002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4789352"/>
            <a:ext cx="4145610" cy="171196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13480" y="5758362"/>
            <a:ext cx="2321699" cy="74295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09678" y="5682799"/>
            <a:ext cx="1124280" cy="8185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83331" y="2243329"/>
            <a:ext cx="5803900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04040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95959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95959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04040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273" y="253977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5">
                <a:moveTo>
                  <a:pt x="388036" y="0"/>
                </a:moveTo>
                <a:lnTo>
                  <a:pt x="349895" y="7422"/>
                </a:lnTo>
                <a:lnTo>
                  <a:pt x="316364" y="29689"/>
                </a:lnTo>
                <a:lnTo>
                  <a:pt x="29686" y="316366"/>
                </a:lnTo>
                <a:lnTo>
                  <a:pt x="7421" y="349897"/>
                </a:lnTo>
                <a:lnTo>
                  <a:pt x="0" y="388038"/>
                </a:lnTo>
                <a:lnTo>
                  <a:pt x="7421" y="426180"/>
                </a:lnTo>
                <a:lnTo>
                  <a:pt x="29686" y="459711"/>
                </a:lnTo>
                <a:lnTo>
                  <a:pt x="316364" y="746388"/>
                </a:lnTo>
                <a:lnTo>
                  <a:pt x="349895" y="768655"/>
                </a:lnTo>
                <a:lnTo>
                  <a:pt x="388036" y="776077"/>
                </a:lnTo>
                <a:lnTo>
                  <a:pt x="426177" y="768655"/>
                </a:lnTo>
                <a:lnTo>
                  <a:pt x="459707" y="746388"/>
                </a:lnTo>
                <a:lnTo>
                  <a:pt x="746385" y="459711"/>
                </a:lnTo>
                <a:lnTo>
                  <a:pt x="768651" y="426180"/>
                </a:lnTo>
                <a:lnTo>
                  <a:pt x="776073" y="388038"/>
                </a:lnTo>
                <a:lnTo>
                  <a:pt x="768651" y="349897"/>
                </a:lnTo>
                <a:lnTo>
                  <a:pt x="746385" y="316366"/>
                </a:lnTo>
                <a:lnTo>
                  <a:pt x="459707" y="29689"/>
                </a:lnTo>
                <a:lnTo>
                  <a:pt x="426177" y="7422"/>
                </a:lnTo>
                <a:lnTo>
                  <a:pt x="388036" y="0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273" y="253985"/>
            <a:ext cx="776605" cy="776605"/>
          </a:xfrm>
          <a:custGeom>
            <a:avLst/>
            <a:gdLst/>
            <a:ahLst/>
            <a:cxnLst/>
            <a:rect l="l" t="t" r="r" b="b"/>
            <a:pathLst>
              <a:path w="776605" h="776605">
                <a:moveTo>
                  <a:pt x="316364" y="29687"/>
                </a:moveTo>
                <a:lnTo>
                  <a:pt x="349894" y="7421"/>
                </a:lnTo>
                <a:lnTo>
                  <a:pt x="388036" y="0"/>
                </a:lnTo>
                <a:lnTo>
                  <a:pt x="426177" y="7421"/>
                </a:lnTo>
                <a:lnTo>
                  <a:pt x="459708" y="29687"/>
                </a:lnTo>
                <a:lnTo>
                  <a:pt x="746385" y="316364"/>
                </a:lnTo>
                <a:lnTo>
                  <a:pt x="768650" y="349894"/>
                </a:lnTo>
                <a:lnTo>
                  <a:pt x="776072" y="388036"/>
                </a:lnTo>
                <a:lnTo>
                  <a:pt x="768650" y="426177"/>
                </a:lnTo>
                <a:lnTo>
                  <a:pt x="746385" y="459708"/>
                </a:lnTo>
                <a:lnTo>
                  <a:pt x="459708" y="746385"/>
                </a:lnTo>
                <a:lnTo>
                  <a:pt x="426177" y="768650"/>
                </a:lnTo>
                <a:lnTo>
                  <a:pt x="388036" y="776072"/>
                </a:lnTo>
                <a:lnTo>
                  <a:pt x="349894" y="768650"/>
                </a:lnTo>
                <a:lnTo>
                  <a:pt x="316364" y="746385"/>
                </a:lnTo>
                <a:lnTo>
                  <a:pt x="29687" y="459708"/>
                </a:lnTo>
                <a:lnTo>
                  <a:pt x="7421" y="426177"/>
                </a:lnTo>
                <a:lnTo>
                  <a:pt x="0" y="388036"/>
                </a:lnTo>
                <a:lnTo>
                  <a:pt x="7421" y="349894"/>
                </a:lnTo>
                <a:lnTo>
                  <a:pt x="29687" y="316364"/>
                </a:lnTo>
                <a:lnTo>
                  <a:pt x="316364" y="29687"/>
                </a:lnTo>
                <a:close/>
              </a:path>
            </a:pathLst>
          </a:custGeom>
          <a:ln w="38100">
            <a:solidFill>
              <a:srgbClr val="FCEC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6327" y="1023581"/>
            <a:ext cx="11146155" cy="0"/>
          </a:xfrm>
          <a:custGeom>
            <a:avLst/>
            <a:gdLst/>
            <a:ahLst/>
            <a:cxnLst/>
            <a:rect l="l" t="t" r="r" b="b"/>
            <a:pathLst>
              <a:path w="11146155">
                <a:moveTo>
                  <a:pt x="0" y="0"/>
                </a:moveTo>
                <a:lnTo>
                  <a:pt x="11145706" y="1"/>
                </a:lnTo>
              </a:path>
            </a:pathLst>
          </a:custGeom>
          <a:ln w="28575">
            <a:solidFill>
              <a:srgbClr val="F0A2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3395" y="286003"/>
            <a:ext cx="32258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04040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0578" y="1378203"/>
            <a:ext cx="7122795" cy="3890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95959"/>
                </a:solidFill>
                <a:latin typeface="Noto Sans CJK HK"/>
                <a:cs typeface="Noto Sans CJK H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79068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设置单元格的属性 </a:t>
            </a:r>
            <a:endParaRPr spc="145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620608" y="1371600"/>
            <a:ext cx="8534400" cy="998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1" i="0">
                <a:solidFill>
                  <a:srgbClr val="595959"/>
                </a:solidFill>
                <a:latin typeface="Noto Sans CJK HK"/>
                <a:ea typeface="+mn-ea"/>
                <a:cs typeface="Noto Sans CJK HK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800">
                <a:latin typeface="黑体" pitchFamily="49" charset="-122"/>
                <a:ea typeface="宋体" charset="-122"/>
              </a:rPr>
              <a:t>   </a:t>
            </a:r>
            <a:r>
              <a:rPr lang="zh-CN" altLang="en-US" sz="2200"/>
              <a:t>表格列标记</a:t>
            </a:r>
            <a:r>
              <a:rPr lang="en-US" altLang="zh-CN" sz="2200"/>
              <a:t>td</a:t>
            </a:r>
            <a:r>
              <a:rPr lang="zh-CN" altLang="en-US" sz="2200"/>
              <a:t>的属性可以设置表格单元格的显示风格。常用的属性如下表所示。单元格的颜色、边框和对齐属性与行</a:t>
            </a:r>
            <a:r>
              <a:rPr lang="en-US" altLang="zh-CN" sz="2200"/>
              <a:t>tr</a:t>
            </a:r>
            <a:r>
              <a:rPr lang="zh-CN" altLang="en-US" sz="2200"/>
              <a:t>标记一样。</a:t>
            </a:r>
            <a:endParaRPr lang="en-US" altLang="zh-CN" sz="22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800" dirty="0">
              <a:latin typeface="黑体" pitchFamily="49" charset="-122"/>
              <a:ea typeface="宋体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887308" y="2590800"/>
          <a:ext cx="8001000" cy="174879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68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2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1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属性值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align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302385" algn="r"/>
                        </a:tabLs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单元格内容水平对齐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rowspan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单元格跨行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</a:rPr>
                        <a:t>valign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单元格内容垂直对齐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微软雅黑" pitchFamily="34" charset="-122"/>
                          <a:ea typeface="微软雅黑" pitchFamily="34" charset="-122"/>
                        </a:rPr>
                        <a:t>colspan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单元格跨列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</a:rPr>
                        <a:t>bgcolor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单元格的背景颜色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width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单元格宽度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</a:rPr>
                        <a:t>background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</a:rPr>
                        <a:t>单元格背景图像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</a:rPr>
                        <a:t>height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微软雅黑" pitchFamily="34" charset="-122"/>
                          <a:ea typeface="微软雅黑" pitchFamily="34" charset="-122"/>
                        </a:rPr>
                        <a:t>单元格高度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</a:rPr>
                        <a:t>bordercolor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微软雅黑" pitchFamily="34" charset="-122"/>
                          <a:ea typeface="微软雅黑" pitchFamily="34" charset="-122"/>
                        </a:rPr>
                        <a:t>单元格的边框颜色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96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645057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设置图像的宽度和高度及边框</a:t>
            </a:r>
          </a:p>
        </p:txBody>
      </p:sp>
      <p:sp>
        <p:nvSpPr>
          <p:cNvPr id="10" name="矩形 9"/>
          <p:cNvSpPr/>
          <p:nvPr/>
        </p:nvSpPr>
        <p:spPr>
          <a:xfrm>
            <a:off x="1447800" y="3048000"/>
            <a:ext cx="822948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sz="2400" dirty="0">
              <a:solidFill>
                <a:srgbClr val="000000"/>
              </a:solidFill>
            </a:endParaRPr>
          </a:p>
          <a:p>
            <a:pPr lvl="0"/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905000"/>
            <a:ext cx="3734821" cy="37348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47800" y="1600200"/>
            <a:ext cx="59436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&lt;body&gt;</a:t>
            </a:r>
          </a:p>
          <a:p>
            <a:r>
              <a:rPr lang="en-US" altLang="zh-CN" sz="1100" dirty="0" smtClean="0"/>
              <a:t>&lt;h3&gt;</a:t>
            </a:r>
            <a:r>
              <a:rPr lang="zh-CN" altLang="en-US" sz="1100" dirty="0" smtClean="0"/>
              <a:t>网页中插入图像</a:t>
            </a:r>
            <a:r>
              <a:rPr lang="en-US" altLang="zh-CN" sz="1100" dirty="0" smtClean="0"/>
              <a:t>&lt;/h3&gt;</a:t>
            </a:r>
          </a:p>
          <a:p>
            <a:r>
              <a:rPr lang="en-US" altLang="zh-CN" sz="1100" dirty="0" smtClean="0"/>
              <a:t>&lt;hr color="#3300ff"&gt;</a:t>
            </a:r>
          </a:p>
          <a:p>
            <a:r>
              <a:rPr lang="en-US" altLang="zh-CN" sz="1100" dirty="0" smtClean="0"/>
              <a:t>&lt;!-- 1.</a:t>
            </a:r>
            <a:r>
              <a:rPr lang="zh-CN" altLang="en-US" sz="1100" dirty="0" smtClean="0"/>
              <a:t>第一部分内容 基本使用</a:t>
            </a:r>
            <a:r>
              <a:rPr lang="en-US" altLang="zh-CN" sz="1100" dirty="0" smtClean="0"/>
              <a:t>--&gt;</a:t>
            </a:r>
          </a:p>
          <a:p>
            <a:r>
              <a:rPr lang="en-US" altLang="zh-CN" sz="1100" dirty="0" smtClean="0"/>
              <a:t>&lt;img src="images.jpg" alt="</a:t>
            </a:r>
            <a:r>
              <a:rPr lang="zh-CN" altLang="en-US" sz="1100" dirty="0" smtClean="0"/>
              <a:t>网络机房</a:t>
            </a:r>
            <a:r>
              <a:rPr lang="en-US" altLang="zh-CN" sz="1100" dirty="0" smtClean="0"/>
              <a:t>" title="</a:t>
            </a:r>
            <a:r>
              <a:rPr lang="zh-CN" altLang="en-US" sz="1100" dirty="0" smtClean="0"/>
              <a:t>网络机房</a:t>
            </a:r>
            <a:r>
              <a:rPr lang="en-US" altLang="zh-CN" sz="1100" dirty="0" smtClean="0"/>
              <a:t>" &gt;</a:t>
            </a:r>
          </a:p>
          <a:p>
            <a:r>
              <a:rPr lang="en-US" altLang="zh-CN" sz="1100" dirty="0" smtClean="0"/>
              <a:t>&lt;!-- 2.</a:t>
            </a:r>
            <a:r>
              <a:rPr lang="zh-CN" altLang="en-US" sz="1100" dirty="0" smtClean="0"/>
              <a:t>第二部分内容 增加宽</a:t>
            </a:r>
            <a:r>
              <a:rPr lang="en-US" altLang="zh-CN" sz="1100" dirty="0" smtClean="0"/>
              <a:t>(width)</a:t>
            </a:r>
            <a:r>
              <a:rPr lang="zh-CN" altLang="en-US" sz="1100" dirty="0" smtClean="0"/>
              <a:t>、高</a:t>
            </a:r>
            <a:r>
              <a:rPr lang="en-US" altLang="zh-CN" sz="1100" dirty="0" smtClean="0"/>
              <a:t>(height)</a:t>
            </a:r>
            <a:r>
              <a:rPr lang="zh-CN" altLang="en-US" sz="1100" dirty="0" smtClean="0"/>
              <a:t>、边框</a:t>
            </a:r>
            <a:r>
              <a:rPr lang="en-US" altLang="zh-CN" sz="1100" dirty="0" smtClean="0"/>
              <a:t>(boder) --&gt;</a:t>
            </a:r>
          </a:p>
          <a:p>
            <a:pPr lvl="1"/>
            <a:r>
              <a:rPr lang="en-US" altLang="zh-CN" sz="1100" dirty="0" smtClean="0"/>
              <a:t>&lt;ul&gt;</a:t>
            </a:r>
          </a:p>
          <a:p>
            <a:pPr lvl="1"/>
            <a:r>
              <a:rPr lang="en-US" altLang="zh-CN" sz="1100" dirty="0" smtClean="0"/>
              <a:t>    &lt;li&gt;</a:t>
            </a:r>
          </a:p>
          <a:p>
            <a:pPr lvl="1"/>
            <a:r>
              <a:rPr lang="en-US" altLang="zh-CN" sz="1100" dirty="0" smtClean="0"/>
              <a:t>      &lt;img src="./images/images1.jpg" alt="</a:t>
            </a:r>
            <a:r>
              <a:rPr lang="zh-CN" altLang="en-US" sz="1100" dirty="0" smtClean="0"/>
              <a:t>文件夹中的图片</a:t>
            </a:r>
            <a:r>
              <a:rPr lang="en-US" altLang="zh-CN" sz="1100" dirty="0" smtClean="0"/>
              <a:t>" title="</a:t>
            </a:r>
            <a:r>
              <a:rPr lang="zh-CN" altLang="en-US" sz="1100" dirty="0" smtClean="0"/>
              <a:t>网络机房</a:t>
            </a:r>
            <a:r>
              <a:rPr lang="en-US" altLang="zh-CN" sz="1100" dirty="0" smtClean="0"/>
              <a:t>" width="200px" height="200px"&gt;</a:t>
            </a:r>
          </a:p>
          <a:p>
            <a:pPr lvl="1"/>
            <a:r>
              <a:rPr lang="en-US" altLang="zh-CN" sz="1100" dirty="0" smtClean="0"/>
              <a:t>    &lt;/li&gt;</a:t>
            </a:r>
          </a:p>
          <a:p>
            <a:pPr lvl="1"/>
            <a:r>
              <a:rPr lang="en-US" altLang="zh-CN" sz="1100" dirty="0" smtClean="0"/>
              <a:t>     &lt;li&gt;</a:t>
            </a:r>
          </a:p>
          <a:p>
            <a:pPr lvl="1"/>
            <a:r>
              <a:rPr lang="en-US" altLang="zh-CN" sz="1100" dirty="0" smtClean="0"/>
              <a:t>       &lt;img class="image" src="./images/images1.jpg" alt="</a:t>
            </a:r>
            <a:r>
              <a:rPr lang="zh-CN" altLang="en-US" sz="1100" dirty="0" smtClean="0"/>
              <a:t>文件夹中的图片</a:t>
            </a:r>
            <a:r>
              <a:rPr lang="en-US" altLang="zh-CN" sz="1100" dirty="0" smtClean="0"/>
              <a:t>" title="</a:t>
            </a:r>
            <a:r>
              <a:rPr lang="zh-CN" altLang="en-US" sz="1100" dirty="0" smtClean="0"/>
              <a:t>网络机房</a:t>
            </a:r>
            <a:r>
              <a:rPr lang="en-US" altLang="zh-CN" sz="1100" dirty="0" smtClean="0"/>
              <a:t>" width="300px" height="300px" border="10px"&gt;</a:t>
            </a:r>
          </a:p>
          <a:p>
            <a:pPr lvl="1"/>
            <a:r>
              <a:rPr lang="en-US" altLang="zh-CN" sz="1100" dirty="0" smtClean="0"/>
              <a:t>     &lt;/li&gt;</a:t>
            </a:r>
          </a:p>
          <a:p>
            <a:pPr lvl="1"/>
            <a:r>
              <a:rPr lang="en-US" altLang="zh-CN" sz="1100" dirty="0" smtClean="0"/>
              <a:t>&lt;/ul&gt;</a:t>
            </a:r>
          </a:p>
          <a:p>
            <a:r>
              <a:rPr lang="en-US" altLang="zh-CN" sz="1100" dirty="0" smtClean="0"/>
              <a:t>&lt;/body&gt;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876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645057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设置图像对齐方式及间距</a:t>
            </a:r>
          </a:p>
        </p:txBody>
      </p:sp>
      <p:sp>
        <p:nvSpPr>
          <p:cNvPr id="10" name="矩形 9"/>
          <p:cNvSpPr/>
          <p:nvPr/>
        </p:nvSpPr>
        <p:spPr>
          <a:xfrm>
            <a:off x="1447800" y="3048000"/>
            <a:ext cx="822948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sz="2400" dirty="0">
              <a:solidFill>
                <a:srgbClr val="000000"/>
              </a:solidFill>
            </a:endParaRPr>
          </a:p>
          <a:p>
            <a:pPr lvl="0"/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5800" y="1371600"/>
            <a:ext cx="8534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基本语法：</a:t>
            </a:r>
            <a:endParaRPr lang="en-US" altLang="zh-CN" sz="1800" dirty="0"/>
          </a:p>
          <a:p>
            <a:r>
              <a:rPr lang="en-US" altLang="zh-CN" sz="1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&lt;</a:t>
            </a:r>
            <a:r>
              <a:rPr lang="en-US" altLang="zh-CN" sz="1800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img</a:t>
            </a:r>
            <a:r>
              <a:rPr lang="en-US" altLang="zh-CN" sz="1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800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US" altLang="zh-CN" sz="1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 URL " align="value"&gt;</a:t>
            </a:r>
          </a:p>
          <a:p>
            <a:r>
              <a:rPr lang="en-US" altLang="zh-CN" sz="1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endParaRPr lang="zh-CN" altLang="en-US" sz="1800" i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12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043574"/>
              </p:ext>
            </p:extLst>
          </p:nvPr>
        </p:nvGraphicFramePr>
        <p:xfrm>
          <a:off x="1752600" y="2645021"/>
          <a:ext cx="8153400" cy="240639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6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6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取值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top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图像的顶端和当前行的文字顶端对齐，当前行高度相应扩大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90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middle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图像水平中线和当前行的文字中线对齐，当前行高度相应扩大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bottom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图像的底端和当前行的文字底端对齐，当前行高度相应扩大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76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left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图像左对齐，浮动游离于文字之外，文字环绕图像周围，文字行高度没有任何变化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center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图像中线和当前行的文字中线对齐，当前行高度相应扩大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61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en-US" altLang="zh-CN" sz="1600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</a:tabLst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图像右对齐，浮动游离于文字之外，文字环绕图像周围，文字行高度没有任何变化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41730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视频和音频标签</a:t>
            </a: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1143001" y="1219200"/>
            <a:ext cx="1295400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视频标签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9325" y="1905000"/>
            <a:ext cx="107343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&lt;video&gt;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标签定义视频，比如电影片段或其他视频流。语法格式如下。</a:t>
            </a: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&lt;video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="</a:t>
            </a:r>
            <a:r>
              <a:rPr lang="zh-CN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视频资源路径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"&gt;&lt;/video&gt;</a:t>
            </a:r>
            <a:endParaRPr lang="zh-CN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src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是必备属性，指嵌入网页中的视频资源路径。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3437792"/>
            <a:ext cx="634365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49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41730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视频和音频标签</a:t>
            </a: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1143001" y="1219200"/>
            <a:ext cx="1295400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视频标签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2667000"/>
            <a:ext cx="2762636" cy="1790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933950"/>
            <a:ext cx="605774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3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41730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视频和音频标签</a:t>
            </a: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1143001" y="1219200"/>
            <a:ext cx="1295400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b="1" dirty="0" smtClean="0"/>
              <a:t>音频标签</a:t>
            </a:r>
            <a:endParaRPr lang="zh-CN" altLang="zh-CN" b="1" dirty="0"/>
          </a:p>
        </p:txBody>
      </p:sp>
      <p:sp>
        <p:nvSpPr>
          <p:cNvPr id="9" name="矩形 8"/>
          <p:cNvSpPr/>
          <p:nvPr/>
        </p:nvSpPr>
        <p:spPr>
          <a:xfrm>
            <a:off x="1180408" y="1905000"/>
            <a:ext cx="107962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&lt;audio&gt;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标签用于在网页中嵌入音频，比如音乐或其他音频流。语法格式如下。</a:t>
            </a: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&lt;audio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="</a:t>
            </a:r>
            <a:r>
              <a:rPr lang="zh-CN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音频资源路径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"&gt;&lt;/audio&gt;</a:t>
            </a:r>
            <a:endParaRPr lang="zh-CN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src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是必备属性，指嵌入网页当中的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音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频资源路径。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16863"/>
            <a:ext cx="63246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96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79068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设置单元格的属性 </a:t>
            </a:r>
            <a:endParaRPr spc="145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9597" y="1295400"/>
            <a:ext cx="8534400" cy="177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2563" indent="-182563" defTabSz="1158875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b="0" kern="0" dirty="0">
                <a:latin typeface="+mn-lt"/>
                <a:ea typeface="+mn-ea"/>
              </a:rPr>
              <a:t> </a:t>
            </a:r>
            <a:r>
              <a:rPr lang="en-US" altLang="zh-CN" b="0" kern="0" dirty="0">
                <a:latin typeface="黑体" pitchFamily="2" charset="-122"/>
                <a:ea typeface="黑体" pitchFamily="2" charset="-122"/>
              </a:rPr>
              <a:t>&lt;td&gt;</a:t>
            </a:r>
            <a:r>
              <a:rPr lang="zh-CN" altLang="en-US" b="0" kern="0" dirty="0">
                <a:latin typeface="黑体" pitchFamily="2" charset="-122"/>
                <a:ea typeface="黑体" pitchFamily="2" charset="-122"/>
              </a:rPr>
              <a:t>的属性用于设定表格中某一单元格的属性。</a:t>
            </a:r>
          </a:p>
          <a:p>
            <a:pPr marL="342900" indent="193675" defTabSz="1158875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b="0" kern="0" dirty="0">
                <a:latin typeface="黑体" pitchFamily="2" charset="-122"/>
                <a:ea typeface="黑体" pitchFamily="2" charset="-122"/>
              </a:rPr>
              <a:t> 单元格跨行</a:t>
            </a:r>
            <a:r>
              <a:rPr lang="en-US" altLang="zh-CN" b="0" kern="0" dirty="0" err="1">
                <a:latin typeface="黑体" pitchFamily="2" charset="-122"/>
                <a:ea typeface="黑体" pitchFamily="2" charset="-122"/>
              </a:rPr>
              <a:t>rowspan</a:t>
            </a:r>
            <a:r>
              <a:rPr lang="en-US" altLang="zh-CN" b="0" kern="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b="0" kern="0" dirty="0">
                <a:latin typeface="黑体" pitchFamily="2" charset="-122"/>
                <a:ea typeface="黑体" pitchFamily="2" charset="-122"/>
              </a:rPr>
              <a:t>跨行合并</a:t>
            </a:r>
            <a:r>
              <a:rPr lang="en-US" altLang="zh-CN" b="0" kern="0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 kern="0" dirty="0">
                <a:latin typeface="黑体" pitchFamily="2" charset="-122"/>
                <a:ea typeface="黑体" pitchFamily="2" charset="-122"/>
              </a:rPr>
              <a:t>纵向合并</a:t>
            </a:r>
            <a:r>
              <a:rPr lang="en-US" altLang="zh-CN" b="0" kern="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pPr marL="342900" indent="193675" defTabSz="1158875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b="0" kern="0" dirty="0">
                <a:latin typeface="黑体" pitchFamily="2" charset="-122"/>
                <a:ea typeface="黑体" pitchFamily="2" charset="-122"/>
              </a:rPr>
              <a:t> 单元格跨列</a:t>
            </a:r>
            <a:r>
              <a:rPr lang="en-US" altLang="zh-CN" b="0" kern="0" dirty="0" err="1">
                <a:latin typeface="黑体" pitchFamily="2" charset="-122"/>
                <a:ea typeface="黑体" pitchFamily="2" charset="-122"/>
              </a:rPr>
              <a:t>colspan</a:t>
            </a:r>
            <a:r>
              <a:rPr lang="en-US" altLang="zh-CN" b="0" kern="0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b="0" kern="0" dirty="0">
                <a:latin typeface="黑体" pitchFamily="2" charset="-122"/>
                <a:ea typeface="黑体" pitchFamily="2" charset="-122"/>
              </a:rPr>
              <a:t>跨列合并</a:t>
            </a:r>
            <a:r>
              <a:rPr lang="en-US" altLang="zh-CN" b="0" kern="0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b="0" kern="0" dirty="0">
                <a:latin typeface="黑体" pitchFamily="2" charset="-122"/>
                <a:ea typeface="黑体" pitchFamily="2" charset="-122"/>
              </a:rPr>
              <a:t>横向合并</a:t>
            </a:r>
            <a:r>
              <a:rPr lang="en-US" altLang="zh-CN" b="0" kern="0" dirty="0">
                <a:latin typeface="黑体" pitchFamily="2" charset="-122"/>
                <a:ea typeface="黑体" pitchFamily="2" charset="-122"/>
              </a:rPr>
              <a:t>)</a:t>
            </a:r>
          </a:p>
          <a:p>
            <a:pPr marL="182563" indent="-182563" defTabSz="1158875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b="0" kern="0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b="0" kern="0" dirty="0">
                <a:latin typeface="黑体" pitchFamily="2" charset="-122"/>
                <a:ea typeface="黑体" pitchFamily="2" charset="-122"/>
              </a:rPr>
              <a:t>基本语法：</a:t>
            </a:r>
          </a:p>
          <a:p>
            <a:pPr marL="182563" indent="-182563" defTabSz="1158875"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&lt;td </a:t>
            </a:r>
            <a:r>
              <a:rPr lang="en-US" altLang="zh-CN" sz="1800" b="0" kern="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rowspan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1800" b="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“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1800" b="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”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&gt;</a:t>
            </a:r>
            <a:r>
              <a:rPr lang="en-US" altLang="zh-CN" sz="1800" b="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…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&lt;/td&gt;      &lt;td </a:t>
            </a:r>
            <a:r>
              <a:rPr lang="en-US" altLang="zh-CN" sz="1800" b="0" kern="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colspan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1800" b="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“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1800" b="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”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&gt;</a:t>
            </a:r>
            <a:r>
              <a:rPr lang="en-US" altLang="zh-CN" sz="1800" b="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…</a:t>
            </a:r>
            <a:r>
              <a:rPr lang="en-US" altLang="zh-CN" sz="1800" b="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&lt;/td&gt;</a:t>
            </a:r>
          </a:p>
        </p:txBody>
      </p: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1427162" y="3322024"/>
            <a:ext cx="1223962" cy="1079897"/>
            <a:chOff x="431" y="2432"/>
            <a:chExt cx="771" cy="907"/>
          </a:xfrm>
          <a:solidFill>
            <a:srgbClr val="92D050"/>
          </a:solidFill>
        </p:grpSpPr>
        <p:sp>
          <p:nvSpPr>
            <p:cNvPr id="11" name="Rectangle 4"/>
            <p:cNvSpPr>
              <a:spLocks noChangeArrowheads="1"/>
            </p:cNvSpPr>
            <p:nvPr/>
          </p:nvSpPr>
          <p:spPr bwMode="gray">
            <a:xfrm>
              <a:off x="431" y="2432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gray">
            <a:xfrm>
              <a:off x="431" y="2749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gray">
            <a:xfrm>
              <a:off x="431" y="3021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sp>
        <p:nvSpPr>
          <p:cNvPr id="14" name="Rectangle 7"/>
          <p:cNvSpPr>
            <a:spLocks noChangeArrowheads="1"/>
          </p:cNvSpPr>
          <p:nvPr/>
        </p:nvSpPr>
        <p:spPr bwMode="gray">
          <a:xfrm>
            <a:off x="3659187" y="3322024"/>
            <a:ext cx="1079500" cy="1079897"/>
          </a:xfrm>
          <a:prstGeom prst="rect">
            <a:avLst/>
          </a:prstGeom>
          <a:solidFill>
            <a:srgbClr val="00B05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gray">
          <a:xfrm>
            <a:off x="2938463" y="3699452"/>
            <a:ext cx="649287" cy="432197"/>
          </a:xfrm>
          <a:prstGeom prst="rightArrow">
            <a:avLst>
              <a:gd name="adj1" fmla="val 50000"/>
              <a:gd name="adj2" fmla="val 28168"/>
            </a:avLst>
          </a:prstGeom>
          <a:solidFill>
            <a:srgbClr val="FFFF00"/>
          </a:solidFill>
          <a:ln w="38100" algn="ctr">
            <a:solidFill>
              <a:srgbClr val="00B05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16" name="Freeform 9"/>
          <p:cNvSpPr>
            <a:spLocks/>
          </p:cNvSpPr>
          <p:nvPr/>
        </p:nvSpPr>
        <p:spPr bwMode="gray">
          <a:xfrm flipH="1">
            <a:off x="2867023" y="2800530"/>
            <a:ext cx="396082" cy="971550"/>
          </a:xfrm>
          <a:custGeom>
            <a:avLst/>
            <a:gdLst/>
            <a:ahLst/>
            <a:cxnLst>
              <a:cxn ang="0">
                <a:pos x="832" y="0"/>
              </a:cxn>
              <a:cxn ang="0">
                <a:pos x="106" y="182"/>
              </a:cxn>
              <a:cxn ang="0">
                <a:pos x="197" y="953"/>
              </a:cxn>
            </a:cxnLst>
            <a:rect l="0" t="0" r="r" b="b"/>
            <a:pathLst>
              <a:path w="832" h="953">
                <a:moveTo>
                  <a:pt x="832" y="0"/>
                </a:moveTo>
                <a:cubicBezTo>
                  <a:pt x="522" y="11"/>
                  <a:pt x="212" y="23"/>
                  <a:pt x="106" y="182"/>
                </a:cubicBezTo>
                <a:cubicBezTo>
                  <a:pt x="0" y="341"/>
                  <a:pt x="182" y="825"/>
                  <a:pt x="197" y="953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5243512" y="2933880"/>
            <a:ext cx="3671887" cy="379810"/>
            <a:chOff x="2699" y="2386"/>
            <a:chExt cx="2313" cy="319"/>
          </a:xfrm>
          <a:solidFill>
            <a:srgbClr val="00B050"/>
          </a:solidFill>
        </p:grpSpPr>
        <p:sp>
          <p:nvSpPr>
            <p:cNvPr id="18" name="Rectangle 10"/>
            <p:cNvSpPr>
              <a:spLocks noChangeArrowheads="1"/>
            </p:cNvSpPr>
            <p:nvPr/>
          </p:nvSpPr>
          <p:spPr bwMode="gray">
            <a:xfrm>
              <a:off x="2699" y="2387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gray">
            <a:xfrm>
              <a:off x="3470" y="2386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gray">
            <a:xfrm>
              <a:off x="4241" y="2387"/>
              <a:ext cx="771" cy="318"/>
            </a:xfrm>
            <a:prstGeom prst="rect">
              <a:avLst/>
            </a:prstGeom>
            <a:grpFill/>
            <a:ln w="381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660066"/>
                </a:buClr>
                <a:buSzPct val="100000"/>
                <a:buFont typeface="Wingdings" pitchFamily="2" charset="2"/>
                <a:buNone/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sp>
        <p:nvSpPr>
          <p:cNvPr id="21" name="AutoShape 13"/>
          <p:cNvSpPr>
            <a:spLocks/>
          </p:cNvSpPr>
          <p:nvPr/>
        </p:nvSpPr>
        <p:spPr bwMode="gray">
          <a:xfrm rot="16200000">
            <a:off x="6889948" y="1739883"/>
            <a:ext cx="377429" cy="3527425"/>
          </a:xfrm>
          <a:prstGeom prst="leftBrace">
            <a:avLst>
              <a:gd name="adj1" fmla="val 58412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gray">
          <a:xfrm rot="5400000">
            <a:off x="6835973" y="3614720"/>
            <a:ext cx="486966" cy="6492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38100" algn="ctr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gray">
          <a:xfrm>
            <a:off x="5257799" y="4229280"/>
            <a:ext cx="3671888" cy="378619"/>
          </a:xfrm>
          <a:prstGeom prst="rect">
            <a:avLst/>
          </a:prstGeom>
          <a:solidFill>
            <a:srgbClr val="92D05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4" name="Freeform 16"/>
          <p:cNvSpPr>
            <a:spLocks/>
          </p:cNvSpPr>
          <p:nvPr/>
        </p:nvSpPr>
        <p:spPr bwMode="gray">
          <a:xfrm rot="21123884">
            <a:off x="5953997" y="2765721"/>
            <a:ext cx="415273" cy="128333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8" y="726"/>
              </a:cxn>
              <a:cxn ang="0">
                <a:pos x="635" y="1225"/>
              </a:cxn>
              <a:cxn ang="0">
                <a:pos x="1451" y="1270"/>
              </a:cxn>
            </a:cxnLst>
            <a:rect l="0" t="0" r="r" b="b"/>
            <a:pathLst>
              <a:path w="1451" h="1316">
                <a:moveTo>
                  <a:pt x="0" y="0"/>
                </a:moveTo>
                <a:cubicBezTo>
                  <a:pt x="151" y="261"/>
                  <a:pt x="302" y="522"/>
                  <a:pt x="408" y="726"/>
                </a:cubicBezTo>
                <a:cubicBezTo>
                  <a:pt x="514" y="930"/>
                  <a:pt x="461" y="1134"/>
                  <a:pt x="635" y="1225"/>
                </a:cubicBezTo>
                <a:cubicBezTo>
                  <a:pt x="809" y="1316"/>
                  <a:pt x="1315" y="1263"/>
                  <a:pt x="1451" y="1270"/>
                </a:cubicBezTo>
              </a:path>
            </a:pathLst>
          </a:custGeom>
          <a:noFill/>
          <a:ln w="38100" cap="flat" cmpd="sng">
            <a:solidFill>
              <a:srgbClr val="0000FA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5" name="AutoShape 18"/>
          <p:cNvSpPr>
            <a:spLocks/>
          </p:cNvSpPr>
          <p:nvPr/>
        </p:nvSpPr>
        <p:spPr bwMode="gray">
          <a:xfrm>
            <a:off x="2722562" y="3322024"/>
            <a:ext cx="144462" cy="1079897"/>
          </a:xfrm>
          <a:prstGeom prst="rightBrace">
            <a:avLst>
              <a:gd name="adj1" fmla="val 83059"/>
              <a:gd name="adj2" fmla="val 50000"/>
            </a:avLst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660066"/>
              </a:buClr>
              <a:buSzPct val="100000"/>
              <a:buFont typeface="Wingdings" pitchFamily="2" charset="2"/>
              <a:buNone/>
              <a:defRPr/>
            </a:pPr>
            <a:endParaRPr lang="zh-CN" altLang="en-US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89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79068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设置单元格的属性</a:t>
            </a:r>
            <a:r>
              <a:rPr lang="en-US" altLang="zh-CN" spc="145" dirty="0"/>
              <a:t>-</a:t>
            </a:r>
            <a:r>
              <a:rPr lang="zh-CN" altLang="en-US" spc="145" dirty="0"/>
              <a:t>案例 </a:t>
            </a:r>
            <a:endParaRPr spc="145" dirty="0"/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685800" y="1447800"/>
            <a:ext cx="4267200" cy="36830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&lt;!doctype html&gt;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&lt;html </a:t>
            </a:r>
            <a:r>
              <a:rPr lang="en-US" altLang="zh-CN" sz="1200" dirty="0" err="1">
                <a:ea typeface="黑体" pitchFamily="49" charset="-122"/>
              </a:rPr>
              <a:t>lang</a:t>
            </a:r>
            <a:r>
              <a:rPr lang="en-US" altLang="zh-CN" sz="1200" dirty="0">
                <a:ea typeface="黑体" pitchFamily="49" charset="-122"/>
              </a:rPr>
              <a:t>="en"&gt;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&lt;head&gt;&lt;meta charset="UTF-8"&gt;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&lt;title&gt;</a:t>
            </a:r>
            <a:r>
              <a:rPr lang="zh-CN" altLang="en-US" sz="1200" dirty="0">
                <a:ea typeface="黑体" pitchFamily="49" charset="-122"/>
              </a:rPr>
              <a:t>设置单元格跨列、跨行属性</a:t>
            </a:r>
            <a:r>
              <a:rPr lang="en-US" altLang="zh-CN" sz="1200" dirty="0">
                <a:ea typeface="黑体" pitchFamily="49" charset="-122"/>
              </a:rPr>
              <a:t>&lt;/title&gt;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&lt;/head&gt;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&lt;body&gt;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&lt;h3 align="center"&gt;</a:t>
            </a:r>
            <a:r>
              <a:rPr lang="zh-CN" altLang="en-US" sz="1200" dirty="0">
                <a:ea typeface="黑体" pitchFamily="49" charset="-122"/>
              </a:rPr>
              <a:t>设置单元格跨列、跨行属性</a:t>
            </a:r>
            <a:r>
              <a:rPr lang="en-US" altLang="zh-CN" sz="1200" dirty="0">
                <a:ea typeface="黑体" pitchFamily="49" charset="-122"/>
              </a:rPr>
              <a:t>&lt;/h3&gt;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&lt;table border="1" width="500px" align="center" </a:t>
            </a:r>
            <a:r>
              <a:rPr lang="en-US" altLang="zh-CN" sz="1200" dirty="0" err="1">
                <a:ea typeface="黑体" pitchFamily="49" charset="-122"/>
              </a:rPr>
              <a:t>bordercolor</a:t>
            </a:r>
            <a:r>
              <a:rPr lang="en-US" altLang="zh-CN" sz="1200" dirty="0">
                <a:ea typeface="黑体" pitchFamily="49" charset="-122"/>
              </a:rPr>
              <a:t>="#3366ff"&gt;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&lt;caption&gt;</a:t>
            </a:r>
            <a:r>
              <a:rPr lang="zh-CN" altLang="en-US" sz="1200" dirty="0">
                <a:ea typeface="黑体" pitchFamily="49" charset="-122"/>
              </a:rPr>
              <a:t>云计算与物联网会议日程安排表</a:t>
            </a:r>
            <a:r>
              <a:rPr lang="en-US" altLang="zh-CN" sz="1200" dirty="0">
                <a:ea typeface="黑体" pitchFamily="49" charset="-122"/>
              </a:rPr>
              <a:t>&lt;/caption&gt;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</a:t>
            </a:r>
            <a:r>
              <a:rPr lang="en-US" altLang="zh-CN" sz="1200" dirty="0" err="1">
                <a:ea typeface="黑体" pitchFamily="49" charset="-122"/>
              </a:rPr>
              <a:t>tr</a:t>
            </a:r>
            <a:r>
              <a:rPr lang="en-US" altLang="zh-CN" sz="1200" dirty="0">
                <a:ea typeface="黑体" pitchFamily="49" charset="-122"/>
              </a:rPr>
              <a:t> align="center"&gt;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&lt;td </a:t>
            </a:r>
            <a:r>
              <a:rPr lang="en-US" altLang="zh-CN" sz="1200" dirty="0" err="1">
                <a:ea typeface="黑体" pitchFamily="49" charset="-122"/>
              </a:rPr>
              <a:t>colspan</a:t>
            </a:r>
            <a:r>
              <a:rPr lang="en-US" altLang="zh-CN" sz="1200" dirty="0">
                <a:ea typeface="黑体" pitchFamily="49" charset="-122"/>
              </a:rPr>
              <a:t>="2"&gt;</a:t>
            </a:r>
            <a:r>
              <a:rPr lang="zh-CN" altLang="en-US" sz="1200" dirty="0">
                <a:ea typeface="黑体" pitchFamily="49" charset="-122"/>
              </a:rPr>
              <a:t>上午</a:t>
            </a:r>
            <a:r>
              <a:rPr lang="en-US" altLang="zh-CN" sz="1200" dirty="0">
                <a:ea typeface="黑体" pitchFamily="49" charset="-122"/>
              </a:rPr>
              <a:t>&lt;/td&gt;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&lt;td </a:t>
            </a:r>
            <a:r>
              <a:rPr lang="en-US" altLang="zh-CN" sz="1200" dirty="0" err="1">
                <a:ea typeface="黑体" pitchFamily="49" charset="-122"/>
              </a:rPr>
              <a:t>colspan</a:t>
            </a:r>
            <a:r>
              <a:rPr lang="en-US" altLang="zh-CN" sz="1200" dirty="0">
                <a:ea typeface="黑体" pitchFamily="49" charset="-122"/>
              </a:rPr>
              <a:t>="2"&gt;</a:t>
            </a:r>
            <a:r>
              <a:rPr lang="zh-CN" altLang="en-US" sz="1200" dirty="0">
                <a:ea typeface="黑体" pitchFamily="49" charset="-122"/>
              </a:rPr>
              <a:t>下午</a:t>
            </a:r>
            <a:r>
              <a:rPr lang="en-US" altLang="zh-CN" sz="1200" dirty="0">
                <a:ea typeface="黑体" pitchFamily="49" charset="-122"/>
              </a:rPr>
              <a:t>&lt;/td&gt;  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&lt;/</a:t>
            </a:r>
            <a:r>
              <a:rPr lang="en-US" altLang="zh-CN" sz="1200" dirty="0" err="1">
                <a:ea typeface="黑体" pitchFamily="49" charset="-122"/>
              </a:rPr>
              <a:t>tr</a:t>
            </a:r>
            <a:r>
              <a:rPr lang="en-US" altLang="zh-CN" sz="1200" dirty="0">
                <a:ea typeface="黑体" pitchFamily="49" charset="-122"/>
              </a:rPr>
              <a:t>&gt;  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</a:t>
            </a:r>
            <a:r>
              <a:rPr lang="en-US" altLang="zh-CN" sz="1200" dirty="0" err="1">
                <a:ea typeface="黑体" pitchFamily="49" charset="-122"/>
              </a:rPr>
              <a:t>tr</a:t>
            </a:r>
            <a:r>
              <a:rPr lang="en-US" altLang="zh-CN" sz="1200" dirty="0">
                <a:ea typeface="黑体" pitchFamily="49" charset="-122"/>
              </a:rPr>
              <a:t> 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&lt;td&gt;8:00-10:00&lt;/td&gt;&lt;td&gt;10:10-12:00 &lt;/td&gt;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&lt;td&gt;14:00-16:00&lt;/td&gt;&lt;td&gt;16:10-18:00&lt;/td&gt;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&lt;/</a:t>
            </a:r>
            <a:r>
              <a:rPr lang="en-US" altLang="zh-CN" sz="1200" dirty="0" err="1">
                <a:ea typeface="黑体" pitchFamily="49" charset="-122"/>
              </a:rPr>
              <a:t>tr</a:t>
            </a:r>
            <a:r>
              <a:rPr lang="en-US" altLang="zh-CN" sz="1200" dirty="0">
                <a:ea typeface="黑体" pitchFamily="49" charset="-122"/>
              </a:rPr>
              <a:t>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</a:t>
            </a:r>
            <a:r>
              <a:rPr lang="en-US" altLang="zh-CN" sz="1200" dirty="0" err="1">
                <a:ea typeface="黑体" pitchFamily="49" charset="-122"/>
              </a:rPr>
              <a:t>tr</a:t>
            </a:r>
            <a:r>
              <a:rPr lang="en-US" altLang="zh-CN" sz="1200" dirty="0">
                <a:ea typeface="黑体" pitchFamily="49" charset="-122"/>
              </a:rPr>
              <a:t> align="center"&gt;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dirty="0">
                <a:ea typeface="黑体" pitchFamily="49" charset="-122"/>
              </a:rPr>
              <a:t>&lt;td </a:t>
            </a:r>
            <a:r>
              <a:rPr lang="en-US" altLang="zh-CN" sz="1200" dirty="0" err="1">
                <a:ea typeface="黑体" pitchFamily="49" charset="-122"/>
              </a:rPr>
              <a:t>rowspan</a:t>
            </a:r>
            <a:r>
              <a:rPr lang="en-US" altLang="zh-CN" sz="1200" dirty="0">
                <a:ea typeface="黑体" pitchFamily="49" charset="-122"/>
              </a:rPr>
              <a:t>="2"&gt;</a:t>
            </a:r>
            <a:r>
              <a:rPr lang="zh-CN" altLang="en-US" sz="1200" dirty="0">
                <a:ea typeface="黑体" pitchFamily="49" charset="-122"/>
              </a:rPr>
              <a:t>领导讲话 </a:t>
            </a:r>
            <a:r>
              <a:rPr lang="en-US" altLang="zh-CN" sz="1200" dirty="0">
                <a:ea typeface="黑体" pitchFamily="49" charset="-122"/>
              </a:rPr>
              <a:t>&lt;/td&gt;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0" y="3657600"/>
            <a:ext cx="4699000" cy="1811020"/>
          </a:xfrm>
          <a:prstGeom prst="rect">
            <a:avLst/>
          </a:prstGeom>
        </p:spPr>
      </p:pic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5105400" y="1311364"/>
            <a:ext cx="4267200" cy="188769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大会主题报告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分会专题报告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 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rowspan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="2"&gt;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总结报告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align="center"&gt;    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专家报告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&lt;/td&gt;&lt;td&gt;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分组讨论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 align="center"&gt;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&lt;td 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colspan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="4"&gt;</a:t>
            </a:r>
            <a:r>
              <a:rPr lang="zh-CN" altLang="en-US" sz="1200" b="0" dirty="0">
                <a:latin typeface="Verdana" pitchFamily="34" charset="0"/>
                <a:ea typeface="黑体" pitchFamily="49" charset="-122"/>
                <a:cs typeface="Verdana" pitchFamily="34" charset="0"/>
              </a:rPr>
              <a:t>全天参观考察无锡国家物联网中心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&lt;/td&gt; </a:t>
            </a:r>
          </a:p>
          <a:p>
            <a:pPr eaLnBrk="0" hangingPunct="0">
              <a:lnSpc>
                <a:spcPts val="1400"/>
              </a:lnSpc>
              <a:buClr>
                <a:srgbClr val="660066"/>
              </a:buClr>
              <a:buSzPct val="100000"/>
              <a:buFont typeface="Wingdings" pitchFamily="2" charset="2"/>
              <a:buNone/>
            </a:pP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tr</a:t>
            </a:r>
            <a:r>
              <a:rPr lang="en-US" altLang="zh-CN" sz="1200" b="0" dirty="0">
                <a:latin typeface="Verdana" pitchFamily="34" charset="0"/>
                <a:ea typeface="Verdana" pitchFamily="34" charset="0"/>
                <a:cs typeface="Verdana" pitchFamily="34" charset="0"/>
              </a:rPr>
              <a:t>&gt;&lt;/table&gt;&lt;/body&gt;&lt;/html&gt;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7058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52070" y="2362200"/>
            <a:ext cx="571500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6500" spc="-10" dirty="0" smtClean="0">
                <a:solidFill>
                  <a:srgbClr val="000000"/>
                </a:solidFill>
              </a:rPr>
              <a:t>HTML5</a:t>
            </a:r>
            <a:r>
              <a:rPr lang="zh-CN" altLang="en-US" sz="6500" spc="-10" dirty="0" smtClean="0">
                <a:solidFill>
                  <a:srgbClr val="000000"/>
                </a:solidFill>
              </a:rPr>
              <a:t>基础（七）</a:t>
            </a:r>
            <a:endParaRPr sz="6500" dirty="0"/>
          </a:p>
        </p:txBody>
      </p:sp>
      <p:sp>
        <p:nvSpPr>
          <p:cNvPr id="3" name="object 3"/>
          <p:cNvSpPr txBox="1"/>
          <p:nvPr/>
        </p:nvSpPr>
        <p:spPr>
          <a:xfrm>
            <a:off x="5257800" y="3733800"/>
            <a:ext cx="1303541" cy="4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600" spc="5" dirty="0" smtClean="0">
                <a:latin typeface="UKIJ CJK"/>
                <a:cs typeface="UKIJ CJK"/>
              </a:rPr>
              <a:t>奚梦喆</a:t>
            </a:r>
            <a:endParaRPr sz="2600" dirty="0">
              <a:latin typeface="UKIJ CJK"/>
              <a:cs typeface="UKIJ CJ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2496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图像标签</a:t>
            </a: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1143000" y="1219200"/>
            <a:ext cx="2286000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网页常用图像格式</a:t>
            </a:r>
          </a:p>
        </p:txBody>
      </p:sp>
      <p:sp>
        <p:nvSpPr>
          <p:cNvPr id="13" name="矩形 12"/>
          <p:cNvSpPr/>
          <p:nvPr/>
        </p:nvSpPr>
        <p:spPr>
          <a:xfrm>
            <a:off x="531454" y="1981200"/>
            <a:ext cx="1112719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   1.GIF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格式：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GIF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最多使用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256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种色彩，最适合显示色调不连续或具有大面积单一颜色的图像。此外，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GIF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还可以包含透明区域和多帧动画，所以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GIF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常用于卡通、导航条、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Logo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、带有透明区域的图形和动画等。网站中的动态图片与表情包就是这个格式。</a:t>
            </a:r>
          </a:p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2.JPEG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格式：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JPEG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格式在保持较高图像质量的同时，能够实现较高的压缩率，非常适合用于存储和传输照片等色彩丰富的图像。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JPEG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格式不支持透明和动画效果。</a:t>
            </a:r>
          </a:p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3.PNG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格式：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PNG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是一种无损压缩的图像格式，能够保留原始图像的所有颜色信息，并支持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Alpha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通道实现透明效果。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PNG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格式非常适合用于需要高质量且带有透明度的图像，如网页图标、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Logo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等。</a:t>
            </a: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   4.SVG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格式：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SVG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是一种基于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XML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的矢量图像格式，可以任意缩放而不失真。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SVG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格式非常适合用于图标、图形和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Logo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等需要保持清晰度的场合。</a:t>
            </a: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   5.WebP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格式：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WebP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是由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Google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开发的一种现代图像格式，旨在提供比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JPEG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更优越的压缩效率，同时支持有损和无损两种压缩方式。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WebP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还支持动画和透明度，是一种性能优异的图像格式，尤其适合减少网页加载时间和提高用户体验。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2496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图像标签</a:t>
            </a: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1143000" y="1219200"/>
            <a:ext cx="2286000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网页常用图像格式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38400"/>
            <a:ext cx="727710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46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2496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图像标签</a:t>
            </a: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1143000" y="1219200"/>
            <a:ext cx="1371600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图像标签</a:t>
            </a:r>
            <a:endParaRPr lang="zh-CN" altLang="en-US" b="1" kern="12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400" y="1755670"/>
            <a:ext cx="94956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网页中的图像使用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img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/&gt;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标签插入，语法格式如下。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endParaRPr lang="zh-CN" altLang="zh-CN" sz="2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img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src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="</a:t>
            </a:r>
            <a:r>
              <a:rPr lang="zh-CN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图像文件路径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 /&gt;</a:t>
            </a:r>
          </a:p>
          <a:p>
            <a:endParaRPr lang="zh-CN" altLang="zh-CN" sz="20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src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属性是必备属性，指定图像文件的路径。此时插入的是一张原始图像，如果要修改图像默认样式，可以使用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或图像属性两种方式。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img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/&gt;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标签常用属性如</a:t>
            </a:r>
            <a:r>
              <a:rPr lang="zh-CN" altLang="zh-CN" sz="2000" dirty="0" smtClean="0">
                <a:latin typeface="黑体" pitchFamily="49" charset="-122"/>
                <a:ea typeface="黑体" pitchFamily="49" charset="-122"/>
              </a:rPr>
              <a:t>表所</a:t>
            </a: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示。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833572"/>
            <a:ext cx="6973273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1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2496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图像标签</a:t>
            </a: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1143000" y="1219200"/>
            <a:ext cx="1371600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图像标签</a:t>
            </a:r>
            <a:endParaRPr lang="zh-CN" altLang="en-US" b="1" kern="1200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1162396" y="1890509"/>
            <a:ext cx="800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语法：</a:t>
            </a:r>
            <a:r>
              <a:rPr lang="en-US" altLang="zh-CN" sz="1800" dirty="0">
                <a:solidFill>
                  <a:srgbClr val="FF0000"/>
                </a:solidFill>
              </a:rPr>
              <a:t>&lt;img </a:t>
            </a:r>
            <a:r>
              <a:rPr lang="en-US" altLang="zh-CN" sz="1800" dirty="0" err="1">
                <a:solidFill>
                  <a:srgbClr val="FF0000"/>
                </a:solidFill>
              </a:rPr>
              <a:t>src</a:t>
            </a:r>
            <a:r>
              <a:rPr lang="en-US" altLang="zh-CN" sz="1800" dirty="0">
                <a:solidFill>
                  <a:srgbClr val="FF0000"/>
                </a:solidFill>
              </a:rPr>
              <a:t>=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""</a:t>
            </a:r>
            <a:r>
              <a:rPr lang="en-US" altLang="zh-CN" sz="1800" dirty="0">
                <a:solidFill>
                  <a:srgbClr val="FF0000"/>
                </a:solidFill>
              </a:rPr>
              <a:t> alt=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"</a:t>
            </a:r>
            <a:r>
              <a:rPr lang="zh-CN" altLang="en-US" sz="1800" dirty="0">
                <a:solidFill>
                  <a:srgbClr val="FF0000"/>
                </a:solidFill>
              </a:rPr>
              <a:t>替代文本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"</a:t>
            </a:r>
            <a:r>
              <a:rPr lang="en-US" altLang="zh-CN" sz="1800" dirty="0">
                <a:solidFill>
                  <a:srgbClr val="FF0000"/>
                </a:solidFill>
              </a:rPr>
              <a:t>&gt;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95386" y="2441550"/>
            <a:ext cx="6629226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1" i="0">
                <a:solidFill>
                  <a:srgbClr val="595959"/>
                </a:solidFill>
                <a:latin typeface="Noto Sans CJK HK"/>
                <a:ea typeface="+mn-ea"/>
                <a:cs typeface="Noto Sans CJK HK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&lt;!-- 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2-1.html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 --&gt;  </a:t>
            </a:r>
            <a:endParaRPr lang="zh-CN" altLang="zh-CN" sz="1400" dirty="0" smtClean="0">
              <a:latin typeface="Verdan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&lt;!doctype html&gt;  </a:t>
            </a:r>
            <a:endParaRPr lang="zh-CN" altLang="zh-CN" sz="1400" dirty="0" smtClean="0">
              <a:latin typeface="Verdan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&lt;html lang="en"&gt;  </a:t>
            </a:r>
            <a:endParaRPr lang="zh-CN" altLang="zh-CN" sz="1400" dirty="0" smtClean="0">
              <a:latin typeface="Verdan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    &lt;head&gt;  </a:t>
            </a:r>
            <a:endParaRPr lang="zh-CN" altLang="zh-CN" sz="1400" dirty="0" smtClean="0">
              <a:latin typeface="Verdan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        &lt;meta charset="UTF-8"&gt;  </a:t>
            </a:r>
            <a:endParaRPr lang="zh-CN" altLang="zh-CN" sz="1400" dirty="0" smtClean="0">
              <a:latin typeface="Verdan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        &lt;title&gt;</a:t>
            </a:r>
            <a:r>
              <a:rPr lang="zh-CN" altLang="zh-CN" sz="1400" dirty="0" smtClean="0">
                <a:latin typeface="Verdana" panose="020B0604030504040204" pitchFamily="34" charset="0"/>
              </a:rPr>
              <a:t>插入图像及相关属性应用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&lt;/title&gt;  </a:t>
            </a:r>
            <a:endParaRPr lang="zh-CN" altLang="zh-CN" sz="1400" dirty="0" smtClean="0">
              <a:latin typeface="Verdan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        &lt;style type="text/css"&gt;  </a:t>
            </a:r>
            <a:endParaRPr lang="zh-CN" altLang="zh-CN" sz="1400" dirty="0" smtClean="0">
              <a:latin typeface="Verdan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            body {text-align: center;}  </a:t>
            </a:r>
            <a:endParaRPr lang="zh-CN" altLang="zh-CN" sz="1400" dirty="0" smtClean="0">
              <a:latin typeface="Verdan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        &lt;/style&gt;  </a:t>
            </a:r>
            <a:endParaRPr lang="zh-CN" altLang="zh-CN" sz="1400" dirty="0" smtClean="0">
              <a:latin typeface="Verdan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    &lt;/head&gt;  </a:t>
            </a:r>
            <a:endParaRPr lang="zh-CN" altLang="zh-CN" sz="1400" dirty="0" smtClean="0">
              <a:latin typeface="Verdan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    &lt;body&gt;  </a:t>
            </a:r>
            <a:endParaRPr lang="zh-CN" altLang="zh-CN" sz="1400" dirty="0" smtClean="0">
              <a:latin typeface="Verdan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        &lt;h3&gt;</a:t>
            </a:r>
            <a:r>
              <a:rPr lang="zh-CN" altLang="zh-CN" sz="1400" dirty="0" smtClean="0">
                <a:latin typeface="Verdana" panose="020B0604030504040204" pitchFamily="34" charset="0"/>
              </a:rPr>
              <a:t>网页中插入图像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&lt;/h3&gt;  </a:t>
            </a:r>
            <a:endParaRPr lang="zh-CN" altLang="zh-CN" sz="1400" dirty="0" smtClean="0">
              <a:latin typeface="Verdan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        &lt;hr color="#3300ff"&gt;  </a:t>
            </a:r>
            <a:endParaRPr lang="zh-CN" altLang="zh-CN" sz="1400" dirty="0" smtClean="0">
              <a:latin typeface="Verdan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        &lt;img src="images1.jpg" alt="</a:t>
            </a:r>
            <a:r>
              <a:rPr lang="zh-CN" altLang="zh-CN" sz="1400" dirty="0" smtClean="0">
                <a:latin typeface="Verdana" panose="020B0604030504040204" pitchFamily="34" charset="0"/>
              </a:rPr>
              <a:t>网络机房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 title="</a:t>
            </a:r>
            <a:r>
              <a:rPr lang="zh-CN" altLang="zh-CN" sz="1400" dirty="0" smtClean="0">
                <a:latin typeface="Verdana" panose="020B0604030504040204" pitchFamily="34" charset="0"/>
              </a:rPr>
              <a:t>网络机房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"&gt;  </a:t>
            </a:r>
            <a:endParaRPr lang="zh-CN" altLang="zh-CN" sz="1400" dirty="0" smtClean="0">
              <a:latin typeface="Verdan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    &lt;/body&gt;  </a:t>
            </a:r>
            <a:endParaRPr lang="zh-CN" altLang="zh-CN" sz="1400" dirty="0" smtClean="0">
              <a:latin typeface="Verdan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&lt;/html&gt;  </a:t>
            </a:r>
            <a:endParaRPr lang="zh-CN" altLang="zh-CN" sz="1400" dirty="0">
              <a:latin typeface="Verdana" panose="020B0604030504040204" pitchFamily="34" charset="0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5867446" y="1219200"/>
            <a:ext cx="3733754" cy="2289122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763966" y="3672020"/>
            <a:ext cx="3872518" cy="282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8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50526" y="750912"/>
            <a:ext cx="1508125" cy="276860"/>
          </a:xfrm>
          <a:custGeom>
            <a:avLst/>
            <a:gdLst/>
            <a:ahLst/>
            <a:cxnLst/>
            <a:rect l="l" t="t" r="r" b="b"/>
            <a:pathLst>
              <a:path w="1508125" h="276859">
                <a:moveTo>
                  <a:pt x="1508023" y="276694"/>
                </a:moveTo>
                <a:lnTo>
                  <a:pt x="1263091" y="23710"/>
                </a:lnTo>
                <a:lnTo>
                  <a:pt x="1221295" y="1485"/>
                </a:lnTo>
                <a:lnTo>
                  <a:pt x="1205839" y="0"/>
                </a:lnTo>
                <a:lnTo>
                  <a:pt x="1190371" y="1485"/>
                </a:lnTo>
                <a:lnTo>
                  <a:pt x="1175359" y="5930"/>
                </a:lnTo>
                <a:lnTo>
                  <a:pt x="1161275" y="13347"/>
                </a:lnTo>
                <a:lnTo>
                  <a:pt x="1148575" y="23710"/>
                </a:lnTo>
                <a:lnTo>
                  <a:pt x="979919" y="192366"/>
                </a:lnTo>
                <a:lnTo>
                  <a:pt x="811276" y="23710"/>
                </a:lnTo>
                <a:lnTo>
                  <a:pt x="798563" y="13347"/>
                </a:lnTo>
                <a:lnTo>
                  <a:pt x="784479" y="5930"/>
                </a:lnTo>
                <a:lnTo>
                  <a:pt x="769467" y="1485"/>
                </a:lnTo>
                <a:lnTo>
                  <a:pt x="754011" y="0"/>
                </a:lnTo>
                <a:lnTo>
                  <a:pt x="738543" y="1485"/>
                </a:lnTo>
                <a:lnTo>
                  <a:pt x="723544" y="5930"/>
                </a:lnTo>
                <a:lnTo>
                  <a:pt x="709460" y="13347"/>
                </a:lnTo>
                <a:lnTo>
                  <a:pt x="696760" y="23710"/>
                </a:lnTo>
                <a:lnTo>
                  <a:pt x="528104" y="192366"/>
                </a:lnTo>
                <a:lnTo>
                  <a:pt x="359448" y="23710"/>
                </a:lnTo>
                <a:lnTo>
                  <a:pt x="346735" y="13347"/>
                </a:lnTo>
                <a:lnTo>
                  <a:pt x="332651" y="5930"/>
                </a:lnTo>
                <a:lnTo>
                  <a:pt x="317652" y="1485"/>
                </a:lnTo>
                <a:lnTo>
                  <a:pt x="302196" y="0"/>
                </a:lnTo>
                <a:lnTo>
                  <a:pt x="286727" y="1485"/>
                </a:lnTo>
                <a:lnTo>
                  <a:pt x="244932" y="23710"/>
                </a:lnTo>
                <a:lnTo>
                  <a:pt x="15913" y="252730"/>
                </a:lnTo>
                <a:lnTo>
                  <a:pt x="0" y="276694"/>
                </a:lnTo>
                <a:lnTo>
                  <a:pt x="451827" y="276694"/>
                </a:lnTo>
                <a:lnTo>
                  <a:pt x="604380" y="276694"/>
                </a:lnTo>
                <a:lnTo>
                  <a:pt x="903643" y="276694"/>
                </a:lnTo>
                <a:lnTo>
                  <a:pt x="1056208" y="276694"/>
                </a:lnTo>
                <a:lnTo>
                  <a:pt x="1508023" y="276694"/>
                </a:lnTo>
                <a:close/>
              </a:path>
            </a:pathLst>
          </a:custGeom>
          <a:solidFill>
            <a:srgbClr val="F0A2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13394" y="286003"/>
            <a:ext cx="645057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145" dirty="0"/>
              <a:t>设置图像的宽度和高度及边框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1447800" y="1143050"/>
            <a:ext cx="8381780" cy="2677656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zh-CN" altLang="en-US" sz="1800" dirty="0">
                <a:solidFill>
                  <a:srgbClr val="FF0000"/>
                </a:solidFill>
              </a:rPr>
              <a:t>语法：</a:t>
            </a:r>
            <a:r>
              <a:rPr lang="en-US" altLang="zh-CN" sz="1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&lt;img </a:t>
            </a:r>
            <a:r>
              <a:rPr lang="en-US" altLang="zh-CN" sz="1800" i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US" altLang="zh-CN" sz="1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="" width=""  height="" </a:t>
            </a:r>
            <a:r>
              <a:rPr lang="en-US" altLang="zh-CN" sz="1800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border=</a:t>
            </a:r>
            <a:r>
              <a:rPr lang="en-US" altLang="zh-CN" sz="1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altLang="zh-CN" sz="1800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value</a:t>
            </a:r>
            <a:r>
              <a:rPr lang="en-US" altLang="zh-CN" sz="1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altLang="zh-CN" sz="1800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altLang="zh-CN" sz="1800" i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342900"/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图像高度和宽度的单位可以是像素，也可以是百分比。在设置图像的宽度和高度的属性时，可以只设置宽度和高度中的其中之一，另一个属性将按原图像宽高等比例显示；同时设置两个属性时图像会发生变形。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dirty="0"/>
              <a:t>      </a:t>
            </a:r>
            <a:r>
              <a:rPr lang="zh-CN" altLang="zh-CN" dirty="0"/>
              <a:t>边框</a:t>
            </a:r>
            <a:r>
              <a:rPr lang="en-US" altLang="zh-CN" dirty="0" err="1"/>
              <a:t>bordern</a:t>
            </a:r>
            <a:r>
              <a:rPr lang="zh-CN" altLang="en-US" dirty="0"/>
              <a:t>属性</a:t>
            </a:r>
            <a:r>
              <a:rPr lang="zh-CN" altLang="zh-CN" dirty="0"/>
              <a:t>，用数字表示，单位为像素。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0"/>
            <a:r>
              <a:rPr lang="en-US" altLang="zh-CN" sz="1800" i="1" dirty="0">
                <a:solidFill>
                  <a:srgbClr val="FF0000"/>
                </a:solidFill>
              </a:rPr>
              <a:t>&lt;</a:t>
            </a:r>
            <a:r>
              <a:rPr lang="en-US" altLang="zh-CN" sz="1800" i="1" dirty="0" err="1">
                <a:solidFill>
                  <a:srgbClr val="FF0000"/>
                </a:solidFill>
              </a:rPr>
              <a:t>img</a:t>
            </a:r>
            <a:r>
              <a:rPr lang="en-US" altLang="zh-CN" sz="1800" i="1" dirty="0">
                <a:solidFill>
                  <a:srgbClr val="FF0000"/>
                </a:solidFill>
              </a:rPr>
              <a:t> </a:t>
            </a:r>
            <a:r>
              <a:rPr lang="en-US" altLang="zh-CN" sz="1800" i="1" dirty="0" err="1">
                <a:solidFill>
                  <a:srgbClr val="FF0000"/>
                </a:solidFill>
              </a:rPr>
              <a:t>src</a:t>
            </a:r>
            <a:r>
              <a:rPr lang="en-US" altLang="zh-CN" sz="1800" i="1" dirty="0">
                <a:solidFill>
                  <a:srgbClr val="FF0000"/>
                </a:solidFill>
              </a:rPr>
              <a:t>=</a:t>
            </a:r>
            <a:r>
              <a:rPr lang="en-US" altLang="zh-CN" sz="1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altLang="zh-CN" sz="1800" i="1" dirty="0">
                <a:solidFill>
                  <a:srgbClr val="FF0000"/>
                </a:solidFill>
                <a:ea typeface="宋体" pitchFamily="2" charset="-122"/>
              </a:rPr>
              <a:t>girl.jpg"</a:t>
            </a:r>
            <a:r>
              <a:rPr lang="en-US" altLang="zh-CN" sz="1800" i="1" dirty="0">
                <a:solidFill>
                  <a:srgbClr val="FF0000"/>
                </a:solidFill>
              </a:rPr>
              <a:t> width=</a:t>
            </a:r>
            <a:r>
              <a:rPr lang="en-US" altLang="zh-CN" sz="1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altLang="zh-CN" sz="1800" i="1" dirty="0">
                <a:solidFill>
                  <a:srgbClr val="FF0000"/>
                </a:solidFill>
                <a:ea typeface="宋体" pitchFamily="2" charset="-122"/>
              </a:rPr>
              <a:t>300px</a:t>
            </a:r>
            <a:r>
              <a:rPr lang="en-US" altLang="zh-CN" sz="1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altLang="zh-CN" sz="1800" i="1" dirty="0">
                <a:solidFill>
                  <a:srgbClr val="FF0000"/>
                </a:solidFill>
                <a:ea typeface="宋体" pitchFamily="2" charset="-122"/>
              </a:rPr>
              <a:t>  </a:t>
            </a:r>
            <a:r>
              <a:rPr lang="en-US" altLang="zh-CN" sz="1800" i="1" dirty="0">
                <a:solidFill>
                  <a:srgbClr val="FF0000"/>
                </a:solidFill>
              </a:rPr>
              <a:t>height=</a:t>
            </a:r>
            <a:r>
              <a:rPr lang="en-US" altLang="zh-CN" sz="1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altLang="zh-CN" sz="1800" i="1" dirty="0">
                <a:solidFill>
                  <a:srgbClr val="FF0000"/>
                </a:solidFill>
                <a:ea typeface="宋体" pitchFamily="2" charset="-122"/>
              </a:rPr>
              <a:t>300px</a:t>
            </a:r>
            <a:r>
              <a:rPr lang="en-US" altLang="zh-CN" sz="1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altLang="zh-CN" sz="1800" i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border=</a:t>
            </a:r>
            <a:r>
              <a:rPr lang="en-US" altLang="zh-CN" sz="1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altLang="zh-CN" sz="1800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5px</a:t>
            </a:r>
            <a:r>
              <a:rPr lang="en-US" altLang="zh-CN" sz="1800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</a:t>
            </a:r>
            <a:r>
              <a:rPr lang="en-US" altLang="zh-CN" sz="1800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47800" y="3048000"/>
            <a:ext cx="822948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sz="2400" dirty="0">
              <a:solidFill>
                <a:srgbClr val="000000"/>
              </a:solidFill>
            </a:endParaRPr>
          </a:p>
          <a:p>
            <a:pPr lvl="0"/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1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2078</Words>
  <Application>Microsoft Office PowerPoint</Application>
  <PresentationFormat>宽屏</PresentationFormat>
  <Paragraphs>148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Noto Sans CJK HK</vt:lpstr>
      <vt:lpstr>UKIJ CJK</vt:lpstr>
      <vt:lpstr>等线</vt:lpstr>
      <vt:lpstr>黑体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Office Theme</vt:lpstr>
      <vt:lpstr>设置单元格的属性 </vt:lpstr>
      <vt:lpstr>设置单元格的属性 </vt:lpstr>
      <vt:lpstr>设置单元格的属性-案例 </vt:lpstr>
      <vt:lpstr>HTML5基础（七）</vt:lpstr>
      <vt:lpstr>图像标签</vt:lpstr>
      <vt:lpstr>图像标签</vt:lpstr>
      <vt:lpstr>图像标签</vt:lpstr>
      <vt:lpstr>图像标签</vt:lpstr>
      <vt:lpstr>设置图像的宽度和高度及边框</vt:lpstr>
      <vt:lpstr>设置图像的宽度和高度及边框</vt:lpstr>
      <vt:lpstr>设置图像对齐方式及间距</vt:lpstr>
      <vt:lpstr>视频和音频标签</vt:lpstr>
      <vt:lpstr>视频和音频标签</vt:lpstr>
      <vt:lpstr>视频和音频标签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HTML5基础</dc:title>
  <cp:lastModifiedBy>Administrator</cp:lastModifiedBy>
  <cp:revision>92</cp:revision>
  <dcterms:created xsi:type="dcterms:W3CDTF">2025-02-06T03:09:13Z</dcterms:created>
  <dcterms:modified xsi:type="dcterms:W3CDTF">2025-03-24T02:58:00Z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2022-03-23T00:00:00Z</vt:filetime>
  </property>
  <property fmtid="{D5CDD505-2E9C-101B-9397-08002B2CF9AE}" pid="3" name="LastSaved">
    <vt:filetime>2025-02-06T00:00:00Z</vt:filetime>
  </property>
  <property fmtid="{D5CDD505-2E9C-101B-9397-08002B2CF9AE}" pid="4" name="Producer">
    <vt:lpwstr>3-Heights(TM) PDF Security Shell 4.8.25.2 (http://www.pdf-tools.com)</vt:lpwstr>
  </property>
</Properties>
</file>