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39"/>
  </p:notesMasterIdLst>
  <p:handoutMasterIdLst>
    <p:handoutMasterId r:id="rId40"/>
  </p:handoutMasterIdLst>
  <p:sldIdLst>
    <p:sldId id="280" r:id="rId3"/>
    <p:sldId id="922" r:id="rId4"/>
    <p:sldId id="923" r:id="rId5"/>
    <p:sldId id="924" r:id="rId6"/>
    <p:sldId id="925" r:id="rId7"/>
    <p:sldId id="926" r:id="rId8"/>
    <p:sldId id="927" r:id="rId9"/>
    <p:sldId id="928" r:id="rId10"/>
    <p:sldId id="932" r:id="rId11"/>
    <p:sldId id="933" r:id="rId12"/>
    <p:sldId id="934" r:id="rId13"/>
    <p:sldId id="929" r:id="rId14"/>
    <p:sldId id="930" r:id="rId15"/>
    <p:sldId id="931" r:id="rId16"/>
    <p:sldId id="260" r:id="rId17"/>
    <p:sldId id="921" r:id="rId18"/>
    <p:sldId id="778" r:id="rId19"/>
    <p:sldId id="888" r:id="rId20"/>
    <p:sldId id="890" r:id="rId21"/>
    <p:sldId id="891" r:id="rId22"/>
    <p:sldId id="893" r:id="rId23"/>
    <p:sldId id="894" r:id="rId24"/>
    <p:sldId id="895" r:id="rId25"/>
    <p:sldId id="896" r:id="rId26"/>
    <p:sldId id="897" r:id="rId27"/>
    <p:sldId id="898" r:id="rId28"/>
    <p:sldId id="899" r:id="rId29"/>
    <p:sldId id="900" r:id="rId30"/>
    <p:sldId id="904" r:id="rId31"/>
    <p:sldId id="905" r:id="rId32"/>
    <p:sldId id="906" r:id="rId33"/>
    <p:sldId id="907" r:id="rId34"/>
    <p:sldId id="908" r:id="rId35"/>
    <p:sldId id="910" r:id="rId36"/>
    <p:sldId id="911" r:id="rId37"/>
    <p:sldId id="909" r:id="rId3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40" autoAdjust="0"/>
    <p:restoredTop sz="94660"/>
  </p:normalViewPr>
  <p:slideViewPr>
    <p:cSldViewPr snapToGrid="0" showGuides="1">
      <p:cViewPr varScale="1">
        <p:scale>
          <a:sx n="59" d="100"/>
          <a:sy n="59" d="100"/>
        </p:scale>
        <p:origin x="664" y="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81A88086-EB89-44F7-B9F7-C952C947694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DC63348-F33C-4E4E-8E30-892174ED6F7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F7C07B-0D3D-48D5-B7F7-06BD393FBD72}" type="datetimeFigureOut">
              <a:rPr lang="zh-CN" altLang="en-US" smtClean="0"/>
              <a:t>2025/4/22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174950D-D38C-47FD-ABE8-F8E521AF054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81B6614-184D-443C-9114-D3D449F4547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011025-A8B7-477D-AAF1-88C7F1067D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20239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ECF78F-BDF7-447E-8225-020C6459E9CF}" type="datetimeFigureOut">
              <a:rPr lang="zh-CN" altLang="en-US" smtClean="0"/>
              <a:t>2025/4/22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17F995-D62F-4FD8-BC16-512E2B34C5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8871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transparent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英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[trænsˈpærənt] 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Initial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英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[ɪˈnɪʃəl]</a:t>
            </a:r>
            <a:endParaRPr lang="en-US" altLang="zh-CN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17F995-D62F-4FD8-BC16-512E2B34C51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5738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666666"/>
                </a:solidFill>
                <a:effectLst/>
                <a:latin typeface="Poppins-Medium"/>
              </a:rPr>
              <a:t>英</a:t>
            </a:r>
            <a:r>
              <a:rPr lang="en-US" altLang="zh-CN" b="0" i="0" dirty="0">
                <a:solidFill>
                  <a:srgbClr val="A0A0A0"/>
                </a:solidFill>
                <a:effectLst/>
                <a:latin typeface="Poppins-Medium"/>
              </a:rPr>
              <a:t>/ </a:t>
            </a:r>
            <a:r>
              <a:rPr lang="en-US" altLang="zh-CN" b="0" i="0" dirty="0" err="1">
                <a:solidFill>
                  <a:srgbClr val="A0A0A0"/>
                </a:solidFill>
                <a:effectLst/>
                <a:latin typeface="Poppins-Medium"/>
              </a:rPr>
              <a:t>rɪˈpiːt</a:t>
            </a:r>
            <a:r>
              <a:rPr lang="en-US" altLang="zh-CN" b="0" i="0" dirty="0">
                <a:solidFill>
                  <a:srgbClr val="A0A0A0"/>
                </a:solidFill>
                <a:effectLst/>
                <a:latin typeface="Poppins-Medium"/>
              </a:rPr>
              <a:t> /</a:t>
            </a:r>
            <a:br>
              <a:rPr lang="en-US" altLang="zh-CN" b="0" i="0" dirty="0">
                <a:solidFill>
                  <a:srgbClr val="666666"/>
                </a:solidFill>
                <a:effectLst/>
                <a:latin typeface="Poppins-Medium"/>
              </a:rPr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17F995-D62F-4FD8-BC16-512E2B34C51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87798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32FC7D5-607C-4959-9A84-07DEA01FFBF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68B373-E2D3-4B01-B193-8B065CD448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76C530D-C9AC-4D45-831D-9E0C518AAC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ECDD8D-57FA-446E-A146-93E1EDF0C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E2C57-F495-45B2-A128-04A0940A3E3F}" type="datetime1">
              <a:rPr lang="zh-CN" altLang="en-US" smtClean="0"/>
              <a:t>2025/4/22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8309FC-0455-432A-9BB6-AE32C528F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BEB655-EDBE-4C05-B2E3-A5646C27D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1B76C-8D5D-454B-B46C-239CFA30E4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230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FF2495-1EC9-43CA-941D-07DDCF73E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4A3D91A-78E3-4CA5-8D82-9C43216C76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8F50E8-6185-48D7-9C80-A8B59681F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B0A16-0172-478A-A7FD-5BF9F03DD121}" type="datetime1">
              <a:rPr lang="zh-CN" altLang="en-US" smtClean="0"/>
              <a:t>2025/4/22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271621-0F9A-4842-8298-FB64BDC3A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F2EFC6-C2B2-4A81-8F6D-3F6D43067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1B76C-8D5D-454B-B46C-239CFA30E4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295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460DE07-0BFC-4DD3-9BA0-416DB5D916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EE63C8E-5E0B-4905-8C7D-E4B24EBFB9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DCBB82-A858-49AF-B1CB-0333C593A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9165B-CA21-4614-89DD-F93248F02633}" type="datetime1">
              <a:rPr lang="zh-CN" altLang="en-US" smtClean="0"/>
              <a:t>2025/4/22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3EF6C6-AD21-474E-B9DF-180BB3ED8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C9D598-3029-4947-8AFB-3FD80C7E0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1B76C-8D5D-454B-B46C-239CFA30E4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87358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175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FC9E86-DA94-4106-ACDF-B309B96D8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769C51-30E0-4D18-9829-36BC01FB8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285168-D072-40A5-8338-4439A3CFA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7BAD0-2B6E-4362-BFDE-8B42F5B63EDA}" type="datetime1">
              <a:rPr lang="zh-CN" altLang="en-US" smtClean="0"/>
              <a:t>2025/4/22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BC98B8-5736-4837-AE62-133FAC460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D6C048-B129-4792-8EEA-00C21ED2B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1B76C-8D5D-454B-B46C-239CFA30E4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294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BC5673-F8AB-4785-BA48-F82336799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86F4E8-E2B3-424E-9A3F-419BEF3FC9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5BC288-1E86-4B24-A519-648DF7FA5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E0A82-E9E7-4C2A-8295-6F0F926FB318}" type="datetime1">
              <a:rPr lang="zh-CN" altLang="en-US" smtClean="0"/>
              <a:t>2025/4/22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8AB65B-144C-4F3D-B54C-8F51FADF7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9EC3A4-E568-4A5A-9F49-459661191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1B76C-8D5D-454B-B46C-239CFA30E4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0678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D5FF24-F9DE-4A3B-B61E-12DB5AB18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E09D38-65AE-415F-8445-652F9B95DB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A2F6EF4-7980-40DE-ADBC-64294E8BC2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3749C2-7958-494D-8002-6BDA515D1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B8C39-640E-4F89-A3AC-5456514191A5}" type="datetime1">
              <a:rPr lang="zh-CN" altLang="en-US" smtClean="0"/>
              <a:t>2025/4/22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B11489-2ABE-4D8A-BFEF-D75F2A089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E4A14B-0B45-4F68-83CA-64BA8F75C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1B76C-8D5D-454B-B46C-239CFA30E4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8375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244E4D-B1F2-458C-9CE0-6FA377A39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8BBACF-ECF8-4758-A26E-821E8B34BD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88E40A-221A-4890-845B-F7ABD90ECD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0A76B6B-0226-4967-BAE7-D761BB73EE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D601AF7-4DF7-43B5-838B-5793B608FF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333E3CF-8576-48E0-A5B7-B60EB93AF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BF1B3-FE4E-417B-B72C-04C39944F675}" type="datetime1">
              <a:rPr lang="zh-CN" altLang="en-US" smtClean="0"/>
              <a:t>2025/4/22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24C5E83-851C-45EA-B5E6-B152BABDF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2F1EBA5-15DB-4E72-AEB9-E89DEB90B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1B76C-8D5D-454B-B46C-239CFA30E4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568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0E73E4-E96C-4CD0-AF08-2DE70FE98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82F8A67-483E-44BE-98D6-437F70CB4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F0E16-D85B-4327-BBCF-FB6868FD9CC9}" type="datetime1">
              <a:rPr lang="zh-CN" altLang="en-US" smtClean="0"/>
              <a:t>2025/4/22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0EAD42B-224F-4A97-8338-41422BA02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E155913-6F4E-427F-AE94-BAEB88397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1B76C-8D5D-454B-B46C-239CFA30E4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9029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3307DA4-F19C-4463-A4FC-FE3E82A47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761516E1-83CB-487F-8CDB-EE068E61D428}" type="datetime1">
              <a:rPr lang="zh-CN" altLang="en-US" smtClean="0"/>
              <a:t>2025/4/22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0522EAA-A8CA-4D98-ABF1-4BC20C2B6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248DE49-9C2E-4F5E-B2F6-34A5C6531BF5}"/>
              </a:ext>
            </a:extLst>
          </p:cNvPr>
          <p:cNvSpPr>
            <a:spLocks/>
          </p:cNvSpPr>
          <p:nvPr userDrawn="1"/>
        </p:nvSpPr>
        <p:spPr>
          <a:xfrm>
            <a:off x="607270" y="398365"/>
            <a:ext cx="468000" cy="468000"/>
          </a:xfrm>
          <a:prstGeom prst="ellipse">
            <a:avLst/>
          </a:prstGeom>
          <a:gradFill>
            <a:gsLst>
              <a:gs pos="7000">
                <a:schemeClr val="accent2">
                  <a:lumMod val="60000"/>
                  <a:lumOff val="40000"/>
                </a:schemeClr>
              </a:gs>
              <a:gs pos="86000">
                <a:schemeClr val="accent1"/>
              </a:gs>
            </a:gsLst>
            <a:path path="circle">
              <a:fillToRect r="100000" b="100000"/>
            </a:path>
          </a:gradFill>
        </p:spPr>
        <p:txBody>
          <a:bodyPr rot="0" spcFirstLastPara="0" vertOverflow="overflow" horzOverflow="overflow" vert="horz" wrap="square" lIns="72000" tIns="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400" b="1" dirty="0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654E4FF1-F69A-4486-9894-6B404F6AE49C}"/>
              </a:ext>
            </a:extLst>
          </p:cNvPr>
          <p:cNvCxnSpPr/>
          <p:nvPr userDrawn="1"/>
        </p:nvCxnSpPr>
        <p:spPr>
          <a:xfrm>
            <a:off x="0" y="584200"/>
            <a:ext cx="6096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23FA2889-3D68-4DBD-9B6F-C7F5633C13B9}"/>
              </a:ext>
            </a:extLst>
          </p:cNvPr>
          <p:cNvCxnSpPr>
            <a:cxnSpLocks/>
          </p:cNvCxnSpPr>
          <p:nvPr userDrawn="1"/>
        </p:nvCxnSpPr>
        <p:spPr>
          <a:xfrm flipV="1">
            <a:off x="2589171" y="951101"/>
            <a:ext cx="8986434" cy="1365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占位符 5">
            <a:extLst>
              <a:ext uri="{FF2B5EF4-FFF2-40B4-BE49-F238E27FC236}">
                <a16:creationId xmlns:a16="http://schemas.microsoft.com/office/drawing/2014/main" id="{F408DD7F-C4DD-4783-8BDB-DAC6EC7C93FA}"/>
              </a:ext>
            </a:extLst>
          </p:cNvPr>
          <p:cNvSpPr txBox="1">
            <a:spLocks/>
          </p:cNvSpPr>
          <p:nvPr userDrawn="1"/>
        </p:nvSpPr>
        <p:spPr>
          <a:xfrm>
            <a:off x="594426" y="898438"/>
            <a:ext cx="1985219" cy="123111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mar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800" kern="1200" spc="100" baseline="0">
                <a:solidFill>
                  <a:schemeClr val="bg2"/>
                </a:solidFill>
                <a:latin typeface="思源黑体 CN ExtraLight" panose="020B0200000000000000" pitchFamily="34" charset="-122"/>
                <a:ea typeface="思源黑体 CN ExtraLight" panose="020B0200000000000000" pitchFamily="34" charset="-122"/>
                <a:cs typeface="+mn-cs"/>
                <a:sym typeface="字魂111号-金榜招牌体" panose="00000500000000000000" pitchFamily="2" charset="-122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HTML5+CSS3 Web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前端开发与实例教程 </a:t>
            </a:r>
          </a:p>
        </p:txBody>
      </p:sp>
      <p:sp>
        <p:nvSpPr>
          <p:cNvPr id="14" name="标题 13">
            <a:extLst>
              <a:ext uri="{FF2B5EF4-FFF2-40B4-BE49-F238E27FC236}">
                <a16:creationId xmlns:a16="http://schemas.microsoft.com/office/drawing/2014/main" id="{67F72E7B-72F9-43D4-9176-906F759B2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870" y="254876"/>
            <a:ext cx="10515600" cy="744501"/>
          </a:xfrm>
        </p:spPr>
        <p:txBody>
          <a:bodyPr>
            <a:normAutofit/>
          </a:bodyPr>
          <a:lstStyle>
            <a:lvl1pPr>
              <a:defRPr sz="30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7" name="文本占位符 2">
            <a:extLst>
              <a:ext uri="{FF2B5EF4-FFF2-40B4-BE49-F238E27FC236}">
                <a16:creationId xmlns:a16="http://schemas.microsoft.com/office/drawing/2014/main" id="{CDC04F4A-1EA4-4C99-BC00-920CFC65FBE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30000"/>
              </a:lnSpc>
              <a:defRPr sz="20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lnSpc>
                <a:spcPct val="130000"/>
              </a:lnSpc>
              <a:defRPr sz="18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914400" indent="0">
              <a:buNone/>
              <a:defRPr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61A139F-F705-45BF-A8F8-DDA4761038F4}"/>
              </a:ext>
            </a:extLst>
          </p:cNvPr>
          <p:cNvSpPr/>
          <p:nvPr userDrawn="1"/>
        </p:nvSpPr>
        <p:spPr>
          <a:xfrm>
            <a:off x="0" y="6721475"/>
            <a:ext cx="12192000" cy="179376"/>
          </a:xfrm>
          <a:prstGeom prst="rect">
            <a:avLst/>
          </a:prstGeom>
          <a:gradFill>
            <a:gsLst>
              <a:gs pos="7000">
                <a:schemeClr val="accent2">
                  <a:lumMod val="60000"/>
                  <a:lumOff val="40000"/>
                </a:schemeClr>
              </a:gs>
              <a:gs pos="86000">
                <a:schemeClr val="accent1"/>
              </a:gs>
            </a:gsLst>
            <a:path path="circle">
              <a:fillToRect r="100000" b="100000"/>
            </a:path>
          </a:gradFill>
        </p:spPr>
        <p:txBody>
          <a:bodyPr rot="0" spcFirstLastPara="0" vertOverflow="overflow" horzOverflow="overflow" vert="horz" wrap="square" lIns="72000" tIns="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zh-CN" altLang="en-US" sz="2400" b="1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BA70417-B2D9-443D-9B13-260DE2906B8D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603124"/>
            <a:ext cx="12192000" cy="3950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37A926E-D380-4A52-9470-B8617B9A4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07501" y="6608296"/>
            <a:ext cx="2743200" cy="365125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7711B76C-8D5D-454B-B46C-239CFA30E46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905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499284-6AE6-4573-AB5B-626128A27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AB411A-F4F1-4525-A050-6FB79BC53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0AAB821-DDFA-4858-A190-CCDBE664BB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735CFF-4D7E-4859-AA75-FDE5001A6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DC761-99ED-49EF-9170-64046DE92795}" type="datetime1">
              <a:rPr lang="zh-CN" altLang="en-US" smtClean="0"/>
              <a:t>2025/4/22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49F6DE-357B-404B-BD68-256FEFB08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EA42A0B-ACAC-4466-9BD5-D1C384C9B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1B76C-8D5D-454B-B46C-239CFA30E4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7361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167DCC-B814-42C1-B89B-369C9EF3A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28DAA6D-6BE3-4127-A929-98E07A74EE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7C0D17-ED29-4C76-B32A-2FDD61E901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548EBF-0C06-4206-BBF2-212E76DC0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9A45E-2DDE-41EF-837C-656DABFB29F9}" type="datetime1">
              <a:rPr lang="zh-CN" altLang="en-US" smtClean="0"/>
              <a:t>2025/4/22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39AE44-DD19-4884-8FA4-BBED5B605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B7070F-0448-4474-A15C-493AB89F3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1B76C-8D5D-454B-B46C-239CFA30E4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9763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5F92424-04C3-4C20-A056-4F190B122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CAA7B9-A67B-4B17-8766-895EF957B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294321-4B32-4F3D-BBD1-E61FE67304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118174-F4B3-49D0-ADDD-D78B2D0F186D}" type="datetime1">
              <a:rPr lang="zh-CN" altLang="en-US" smtClean="0"/>
              <a:t>2025/4/22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16368A-3196-4294-AB50-E0E64DA3BD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C3967C-F2CF-408C-9593-B5F49E5203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1B76C-8D5D-454B-B46C-239CFA30E4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840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362" y="908050"/>
            <a:ext cx="10973276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362" y="1600201"/>
            <a:ext cx="10973276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dirty="0"/>
              <a:t>单击此处编辑母版文本样式</a:t>
            </a:r>
          </a:p>
          <a:p>
            <a:pPr lvl="1"/>
            <a:r>
              <a:rPr lang="zh-CN" dirty="0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3208691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3765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0965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165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1"/>
          </a:solidFill>
          <a:latin typeface="+mn-lt"/>
          <a:ea typeface="仿宋_GB2312" panose="02010609030101010101" pitchFamily="49" charset="-122"/>
        </a:defRPr>
      </a:lvl2pPr>
      <a:lvl3pPr marL="1142365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59956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056765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1333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297053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42773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88493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7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9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1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0.jpeg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7000">
              <a:schemeClr val="accent1"/>
            </a:gs>
            <a:gs pos="87000">
              <a:schemeClr val="accent1">
                <a:lumMod val="5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平行四边形 3">
            <a:extLst>
              <a:ext uri="{FF2B5EF4-FFF2-40B4-BE49-F238E27FC236}">
                <a16:creationId xmlns:a16="http://schemas.microsoft.com/office/drawing/2014/main" id="{42A5A719-6852-4E40-98F1-ABB1644ED116}"/>
              </a:ext>
            </a:extLst>
          </p:cNvPr>
          <p:cNvSpPr/>
          <p:nvPr/>
        </p:nvSpPr>
        <p:spPr>
          <a:xfrm rot="5400000">
            <a:off x="2987413" y="1822296"/>
            <a:ext cx="5280670" cy="4639376"/>
          </a:xfrm>
          <a:prstGeom prst="parallelogram">
            <a:avLst>
              <a:gd name="adj" fmla="val 22109"/>
            </a:avLst>
          </a:prstGeom>
          <a:gradFill flip="none" rotWithShape="0">
            <a:gsLst>
              <a:gs pos="54000">
                <a:schemeClr val="accent2">
                  <a:alpha val="0"/>
                </a:schemeClr>
              </a:gs>
              <a:gs pos="0">
                <a:schemeClr val="accent2">
                  <a:lumMod val="33000"/>
                  <a:lumOff val="67000"/>
                  <a:alpha val="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Regular"/>
              <a:ea typeface="思源黑体 CN Regular"/>
              <a:cs typeface="+mn-cs"/>
            </a:endParaRPr>
          </a:p>
        </p:txBody>
      </p:sp>
      <p:sp>
        <p:nvSpPr>
          <p:cNvPr id="5" name="平行四边形 4">
            <a:extLst>
              <a:ext uri="{FF2B5EF4-FFF2-40B4-BE49-F238E27FC236}">
                <a16:creationId xmlns:a16="http://schemas.microsoft.com/office/drawing/2014/main" id="{8FBD0195-4991-4645-89F6-D6B172A1753A}"/>
              </a:ext>
            </a:extLst>
          </p:cNvPr>
          <p:cNvSpPr/>
          <p:nvPr/>
        </p:nvSpPr>
        <p:spPr>
          <a:xfrm rot="5400000">
            <a:off x="372630" y="4233148"/>
            <a:ext cx="5280670" cy="4639376"/>
          </a:xfrm>
          <a:prstGeom prst="parallelogram">
            <a:avLst>
              <a:gd name="adj" fmla="val 22865"/>
            </a:avLst>
          </a:prstGeom>
          <a:gradFill flip="none" rotWithShape="0">
            <a:gsLst>
              <a:gs pos="100000">
                <a:schemeClr val="accent2">
                  <a:alpha val="0"/>
                </a:schemeClr>
              </a:gs>
              <a:gs pos="0">
                <a:schemeClr val="accent2">
                  <a:lumMod val="33000"/>
                  <a:lumOff val="67000"/>
                  <a:alpha val="12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Regular"/>
              <a:ea typeface="思源黑体 CN Regular"/>
              <a:cs typeface="+mn-cs"/>
            </a:endParaRPr>
          </a:p>
        </p:txBody>
      </p:sp>
      <p:sp>
        <p:nvSpPr>
          <p:cNvPr id="6" name="平行四边形 5">
            <a:extLst>
              <a:ext uri="{FF2B5EF4-FFF2-40B4-BE49-F238E27FC236}">
                <a16:creationId xmlns:a16="http://schemas.microsoft.com/office/drawing/2014/main" id="{43FBA64D-FD88-47D8-9BBD-38794094D072}"/>
              </a:ext>
            </a:extLst>
          </p:cNvPr>
          <p:cNvSpPr/>
          <p:nvPr/>
        </p:nvSpPr>
        <p:spPr>
          <a:xfrm rot="5400000">
            <a:off x="-320647" y="5816689"/>
            <a:ext cx="5280670" cy="4639376"/>
          </a:xfrm>
          <a:prstGeom prst="parallelogram">
            <a:avLst>
              <a:gd name="adj" fmla="val 22092"/>
            </a:avLst>
          </a:prstGeom>
          <a:gradFill flip="none" rotWithShape="0">
            <a:gsLst>
              <a:gs pos="100000">
                <a:schemeClr val="accent2">
                  <a:alpha val="0"/>
                </a:schemeClr>
              </a:gs>
              <a:gs pos="0">
                <a:schemeClr val="accent2">
                  <a:alpha val="3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Regular"/>
              <a:ea typeface="思源黑体 CN Regular"/>
              <a:cs typeface="+mn-cs"/>
            </a:endParaRPr>
          </a:p>
        </p:txBody>
      </p:sp>
      <p:sp>
        <p:nvSpPr>
          <p:cNvPr id="8" name="平行四边形 7">
            <a:extLst>
              <a:ext uri="{FF2B5EF4-FFF2-40B4-BE49-F238E27FC236}">
                <a16:creationId xmlns:a16="http://schemas.microsoft.com/office/drawing/2014/main" id="{E1165750-CAEB-4307-ABED-2BBAE852BCDD}"/>
              </a:ext>
            </a:extLst>
          </p:cNvPr>
          <p:cNvSpPr/>
          <p:nvPr/>
        </p:nvSpPr>
        <p:spPr>
          <a:xfrm rot="16200000" flipH="1">
            <a:off x="3805583" y="4233429"/>
            <a:ext cx="5280670" cy="4639376"/>
          </a:xfrm>
          <a:prstGeom prst="parallelogram">
            <a:avLst>
              <a:gd name="adj" fmla="val 22254"/>
            </a:avLst>
          </a:prstGeom>
          <a:gradFill flip="none" rotWithShape="0">
            <a:gsLst>
              <a:gs pos="100000">
                <a:schemeClr val="accent1"/>
              </a:gs>
              <a:gs pos="0">
                <a:schemeClr val="accent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Regular"/>
              <a:ea typeface="思源黑体 CN Regular"/>
              <a:cs typeface="+mn-cs"/>
            </a:endParaRPr>
          </a:p>
        </p:txBody>
      </p:sp>
      <p:sp>
        <p:nvSpPr>
          <p:cNvPr id="9" name="平行四边形 8">
            <a:extLst>
              <a:ext uri="{FF2B5EF4-FFF2-40B4-BE49-F238E27FC236}">
                <a16:creationId xmlns:a16="http://schemas.microsoft.com/office/drawing/2014/main" id="{5426EA14-D3CA-4DEA-A7D8-F72ACCBDCD16}"/>
              </a:ext>
            </a:extLst>
          </p:cNvPr>
          <p:cNvSpPr/>
          <p:nvPr/>
        </p:nvSpPr>
        <p:spPr>
          <a:xfrm rot="16200000" flipH="1">
            <a:off x="6706542" y="363595"/>
            <a:ext cx="6548126" cy="6289040"/>
          </a:xfrm>
          <a:prstGeom prst="parallelogram">
            <a:avLst>
              <a:gd name="adj" fmla="val 21979"/>
            </a:avLst>
          </a:prstGeom>
          <a:gradFill flip="none" rotWithShape="0">
            <a:gsLst>
              <a:gs pos="100000">
                <a:schemeClr val="accent1">
                  <a:alpha val="0"/>
                </a:schemeClr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Regular"/>
              <a:ea typeface="思源黑体 CN Regular"/>
              <a:cs typeface="+mn-cs"/>
            </a:endParaRPr>
          </a:p>
        </p:txBody>
      </p:sp>
      <p:pic>
        <p:nvPicPr>
          <p:cNvPr id="3" name="图片 2" descr="网站&#10;&#10;中度可信度描述已自动生成" hidden="1">
            <a:extLst>
              <a:ext uri="{FF2B5EF4-FFF2-40B4-BE49-F238E27FC236}">
                <a16:creationId xmlns:a16="http://schemas.microsoft.com/office/drawing/2014/main" id="{04F59B6F-C82B-483C-AC0B-4A5E8F24F1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" y="-808715"/>
            <a:ext cx="10931654" cy="7666716"/>
          </a:xfrm>
          <a:prstGeom prst="rect">
            <a:avLst/>
          </a:prstGeom>
        </p:spPr>
      </p:pic>
      <p:sp>
        <p:nvSpPr>
          <p:cNvPr id="15" name="平行四边形 14">
            <a:extLst>
              <a:ext uri="{FF2B5EF4-FFF2-40B4-BE49-F238E27FC236}">
                <a16:creationId xmlns:a16="http://schemas.microsoft.com/office/drawing/2014/main" id="{53B084FD-4F24-45BF-A11B-3455E843C868}"/>
              </a:ext>
            </a:extLst>
          </p:cNvPr>
          <p:cNvSpPr/>
          <p:nvPr/>
        </p:nvSpPr>
        <p:spPr>
          <a:xfrm rot="16200000" flipH="1">
            <a:off x="5905848" y="3690968"/>
            <a:ext cx="5653344" cy="6918960"/>
          </a:xfrm>
          <a:prstGeom prst="parallelogram">
            <a:avLst>
              <a:gd name="adj" fmla="val 26962"/>
            </a:avLst>
          </a:prstGeom>
          <a:gradFill flip="none" rotWithShape="0">
            <a:gsLst>
              <a:gs pos="100000">
                <a:schemeClr val="accent2">
                  <a:alpha val="0"/>
                </a:schemeClr>
              </a:gs>
              <a:gs pos="0">
                <a:schemeClr val="accent2">
                  <a:lumMod val="3000"/>
                  <a:lumOff val="97000"/>
                  <a:alpha val="4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Regular"/>
              <a:ea typeface="思源黑体 CN Regular"/>
              <a:cs typeface="+mn-cs"/>
            </a:endParaRPr>
          </a:p>
        </p:txBody>
      </p:sp>
      <p:sp>
        <p:nvSpPr>
          <p:cNvPr id="17" name="平行四边形 16">
            <a:extLst>
              <a:ext uri="{FF2B5EF4-FFF2-40B4-BE49-F238E27FC236}">
                <a16:creationId xmlns:a16="http://schemas.microsoft.com/office/drawing/2014/main" id="{75A1E1E3-A46D-413F-A69D-F9B7E641DBD2}"/>
              </a:ext>
            </a:extLst>
          </p:cNvPr>
          <p:cNvSpPr/>
          <p:nvPr/>
        </p:nvSpPr>
        <p:spPr>
          <a:xfrm rot="5400000">
            <a:off x="6499481" y="6532315"/>
            <a:ext cx="5280670" cy="2873487"/>
          </a:xfrm>
          <a:prstGeom prst="parallelogram">
            <a:avLst>
              <a:gd name="adj" fmla="val 22092"/>
            </a:avLst>
          </a:prstGeom>
          <a:gradFill flip="none" rotWithShape="0">
            <a:gsLst>
              <a:gs pos="100000">
                <a:schemeClr val="accent2">
                  <a:alpha val="24000"/>
                  <a:lumMod val="30000"/>
                  <a:lumOff val="70000"/>
                </a:schemeClr>
              </a:gs>
              <a:gs pos="0">
                <a:schemeClr val="accent2">
                  <a:alpha val="22000"/>
                  <a:lumMod val="44000"/>
                  <a:lumOff val="56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Regular"/>
              <a:ea typeface="思源黑体 CN Regular"/>
              <a:cs typeface="+mn-cs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130E17C-201F-4E3B-AE51-50493BE98A0E}"/>
              </a:ext>
            </a:extLst>
          </p:cNvPr>
          <p:cNvSpPr txBox="1"/>
          <p:nvPr/>
        </p:nvSpPr>
        <p:spPr>
          <a:xfrm>
            <a:off x="4845446" y="4356276"/>
            <a:ext cx="29320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88000"/>
                  </a:prst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</a:rPr>
              <a:t>主讲人：</a:t>
            </a:r>
            <a:r>
              <a:rPr lang="zh-CN" altLang="en-US" sz="2800" dirty="0">
                <a:solidFill>
                  <a:prstClr val="white">
                    <a:alpha val="88000"/>
                  </a:prst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奚梦喆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alpha val="88000"/>
                </a:prstClr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5" name="平行四边形 24">
            <a:extLst>
              <a:ext uri="{FF2B5EF4-FFF2-40B4-BE49-F238E27FC236}">
                <a16:creationId xmlns:a16="http://schemas.microsoft.com/office/drawing/2014/main" id="{A644B8F4-0FDF-4E9B-8160-CEF520C897F2}"/>
              </a:ext>
            </a:extLst>
          </p:cNvPr>
          <p:cNvSpPr/>
          <p:nvPr/>
        </p:nvSpPr>
        <p:spPr>
          <a:xfrm rot="16200000" flipH="1">
            <a:off x="10255913" y="2190425"/>
            <a:ext cx="5280670" cy="4639376"/>
          </a:xfrm>
          <a:prstGeom prst="parallelogram">
            <a:avLst>
              <a:gd name="adj" fmla="val 22254"/>
            </a:avLst>
          </a:prstGeom>
          <a:gradFill flip="none" rotWithShape="0">
            <a:gsLst>
              <a:gs pos="99000">
                <a:schemeClr val="accent1">
                  <a:alpha val="0"/>
                </a:schemeClr>
              </a:gs>
              <a:gs pos="0">
                <a:schemeClr val="accent2">
                  <a:alpha val="56000"/>
                </a:schemeClr>
              </a:gs>
            </a:gsLst>
            <a:lin ang="1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Regular"/>
              <a:ea typeface="思源黑体 CN Regular"/>
              <a:cs typeface="+mn-cs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732077F-981D-44CA-8F2E-577A3B9AB3D3}"/>
              </a:ext>
            </a:extLst>
          </p:cNvPr>
          <p:cNvSpPr txBox="1"/>
          <p:nvPr/>
        </p:nvSpPr>
        <p:spPr>
          <a:xfrm>
            <a:off x="4173172" y="2462755"/>
            <a:ext cx="46393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4800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CSS3</a:t>
            </a:r>
            <a:r>
              <a:rPr lang="zh-CN" altLang="en-US" sz="4800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高级选择器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EE6184-57A1-417C-9A8F-CA5B9DE27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1B76C-8D5D-454B-B46C-239CFA30E467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70DD00E-5380-4B86-B775-2B3EFAB2D5F3}"/>
              </a:ext>
            </a:extLst>
          </p:cNvPr>
          <p:cNvSpPr txBox="1"/>
          <p:nvPr/>
        </p:nvSpPr>
        <p:spPr>
          <a:xfrm>
            <a:off x="1615440" y="6412315"/>
            <a:ext cx="9253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dirty="0">
                <a:solidFill>
                  <a:prstClr val="whit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《 HTML5+CSS3 Web</a:t>
            </a:r>
            <a:r>
              <a:rPr lang="zh-CN" altLang="en-US" dirty="0">
                <a:solidFill>
                  <a:prstClr val="whit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前端开发与实例教程（微课视频版）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》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清华大学出版社 配套电子资源</a:t>
            </a:r>
          </a:p>
        </p:txBody>
      </p:sp>
    </p:spTree>
    <p:extLst>
      <p:ext uri="{BB962C8B-B14F-4D97-AF65-F5344CB8AC3E}">
        <p14:creationId xmlns:p14="http://schemas.microsoft.com/office/powerpoint/2010/main" val="763905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2480090-D896-4F67-A1DB-9C761684F11B}"/>
              </a:ext>
            </a:extLst>
          </p:cNvPr>
          <p:cNvSpPr txBox="1"/>
          <p:nvPr/>
        </p:nvSpPr>
        <p:spPr>
          <a:xfrm>
            <a:off x="1224782" y="333766"/>
            <a:ext cx="86116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30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背景属性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C91CFEE-C723-4981-9EAE-B466490AC75D}"/>
              </a:ext>
            </a:extLst>
          </p:cNvPr>
          <p:cNvSpPr txBox="1"/>
          <p:nvPr/>
        </p:nvSpPr>
        <p:spPr>
          <a:xfrm>
            <a:off x="619971" y="2017088"/>
            <a:ext cx="11076729" cy="4541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其中水平位置和垂直位置的值可以是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表示位置的关键词、百分比或具体的数值</a:t>
            </a:r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  <a:p>
            <a:pPr marL="342900" lvl="0" indent="-34290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n"/>
              <a:defRPr/>
            </a:pPr>
            <a:r>
              <a:rPr lang="zh-CN" altLang="en-US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关键词：控制水平方向位置的关键字有</a:t>
            </a:r>
            <a:r>
              <a:rPr lang="en-US" altLang="zh-CN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left</a:t>
            </a:r>
            <a:r>
              <a:rPr lang="zh-CN" altLang="en-US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center</a:t>
            </a:r>
            <a:r>
              <a:rPr lang="zh-CN" altLang="en-US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right</a:t>
            </a:r>
            <a:r>
              <a:rPr lang="zh-CN" altLang="en-US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，控制垂直方向位置的关键字有</a:t>
            </a:r>
            <a:r>
              <a:rPr lang="en-US" altLang="zh-CN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top</a:t>
            </a:r>
            <a:r>
              <a:rPr lang="zh-CN" altLang="en-US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center</a:t>
            </a:r>
            <a:r>
              <a:rPr lang="zh-CN" altLang="en-US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bottom</a:t>
            </a:r>
            <a:r>
              <a:rPr lang="zh-CN" altLang="en-US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。水平方向和垂直方向的关键字无顺序之分，可互相搭配使用，当省略其中某一个值时，取其默认值</a:t>
            </a:r>
            <a:r>
              <a:rPr lang="en-US" altLang="zh-CN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center</a:t>
            </a:r>
            <a:r>
              <a:rPr lang="zh-CN" altLang="en-US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  <a:p>
            <a:pPr marL="342900" lvl="0" indent="-34290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n"/>
              <a:defRPr/>
            </a:pPr>
            <a:r>
              <a:rPr lang="zh-CN" altLang="en-US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百分比：按背景图像和元素的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指定点对齐</a:t>
            </a:r>
            <a:r>
              <a:rPr lang="zh-CN" altLang="en-US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。如果只有一个百分数，则将其作为水平方向的值，垂直方向的值取默认值</a:t>
            </a:r>
            <a:r>
              <a:rPr lang="en-US" altLang="zh-CN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50%</a:t>
            </a:r>
            <a:r>
              <a:rPr lang="zh-CN" altLang="en-US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  <a:p>
            <a:pPr marL="342900" lvl="0" indent="-34290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n"/>
              <a:defRPr/>
            </a:pPr>
            <a:r>
              <a:rPr lang="zh-CN" altLang="en-US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具体的数值：以元素左上角的位置为坐标原点，将背景图像设置到指定的位置。其中，水平方向向右为正值，垂直方向向下为正值。</a:t>
            </a:r>
          </a:p>
          <a:p>
            <a:pPr lvl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使用关键词和具体数值定位时，是以背景图和元素的左上角为对齐基点。而使用百分比定位时，是将背景图片的百分比指定的位置和元素的百分比位置对齐。</a:t>
            </a:r>
            <a:endParaRPr lang="en-US" altLang="zh-CN" sz="2000" b="1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EF47BB7E-6D89-4ED0-BA88-753CD2ED8B95}"/>
              </a:ext>
            </a:extLst>
          </p:cNvPr>
          <p:cNvCxnSpPr/>
          <p:nvPr/>
        </p:nvCxnSpPr>
        <p:spPr>
          <a:xfrm>
            <a:off x="0" y="584200"/>
            <a:ext cx="6096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C4A9B34D-D2DF-4A3C-AF99-343A086E2D5C}"/>
              </a:ext>
            </a:extLst>
          </p:cNvPr>
          <p:cNvCxnSpPr>
            <a:cxnSpLocks/>
          </p:cNvCxnSpPr>
          <p:nvPr/>
        </p:nvCxnSpPr>
        <p:spPr>
          <a:xfrm flipV="1">
            <a:off x="2589171" y="951101"/>
            <a:ext cx="8986434" cy="1365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占位符 5">
            <a:extLst>
              <a:ext uri="{FF2B5EF4-FFF2-40B4-BE49-F238E27FC236}">
                <a16:creationId xmlns:a16="http://schemas.microsoft.com/office/drawing/2014/main" id="{B310AC14-4BF9-4F78-A8A0-BD7DF26F7054}"/>
              </a:ext>
            </a:extLst>
          </p:cNvPr>
          <p:cNvSpPr txBox="1">
            <a:spLocks/>
          </p:cNvSpPr>
          <p:nvPr/>
        </p:nvSpPr>
        <p:spPr>
          <a:xfrm>
            <a:off x="594426" y="898438"/>
            <a:ext cx="1985219" cy="123111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defPPr>
              <a:defRPr lang="zh-CN"/>
            </a:defPPr>
            <a:lvl1pPr indent="0" algn="dist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800" spc="100" baseline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/>
            </a:lvl2pPr>
            <a:lvl3pPr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3pPr>
            <a:lvl4pPr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4pPr>
            <a:lvl5pPr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dirty="0"/>
              <a:t>HTML5+CSS3 Web</a:t>
            </a:r>
            <a:r>
              <a:rPr lang="zh-CN" altLang="en-US" dirty="0"/>
              <a:t>前端开发与实例教程 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569CCF65-081D-47D8-BA1D-70A8FD9E06FD}"/>
              </a:ext>
            </a:extLst>
          </p:cNvPr>
          <p:cNvSpPr/>
          <p:nvPr/>
        </p:nvSpPr>
        <p:spPr>
          <a:xfrm>
            <a:off x="708025" y="1407160"/>
            <a:ext cx="2452034" cy="489600"/>
          </a:xfrm>
          <a:prstGeom prst="roundRect">
            <a:avLst>
              <a:gd name="adj" fmla="val 50000"/>
            </a:avLst>
          </a:prstGeom>
          <a:gradFill>
            <a:gsLst>
              <a:gs pos="7000">
                <a:schemeClr val="accent2">
                  <a:lumMod val="60000"/>
                  <a:lumOff val="40000"/>
                </a:schemeClr>
              </a:gs>
              <a:gs pos="86000">
                <a:schemeClr val="accent1"/>
              </a:gs>
            </a:gsLst>
            <a:path path="circle">
              <a:fillToRect r="100000" b="100000"/>
            </a:path>
          </a:gradFill>
          <a:ln>
            <a:noFill/>
          </a:ln>
          <a:effectLst>
            <a:outerShdw blurRad="381000" dist="215900" dir="4200000" algn="t" rotWithShape="0">
              <a:schemeClr val="accent1">
                <a:alpha val="1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zh-CN" altLang="en-US" b="1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背景图像位置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DC26118F-5704-4BEB-B07E-2E995CDE97EA}"/>
              </a:ext>
            </a:extLst>
          </p:cNvPr>
          <p:cNvSpPr>
            <a:spLocks/>
          </p:cNvSpPr>
          <p:nvPr/>
        </p:nvSpPr>
        <p:spPr>
          <a:xfrm>
            <a:off x="607270" y="398365"/>
            <a:ext cx="468000" cy="468000"/>
          </a:xfrm>
          <a:prstGeom prst="ellipse">
            <a:avLst/>
          </a:prstGeom>
          <a:gradFill>
            <a:gsLst>
              <a:gs pos="7000">
                <a:schemeClr val="accent2">
                  <a:lumMod val="60000"/>
                  <a:lumOff val="40000"/>
                </a:schemeClr>
              </a:gs>
              <a:gs pos="86000">
                <a:schemeClr val="accent1"/>
              </a:gs>
            </a:gsLst>
            <a:path path="circle">
              <a:fillToRect r="100000" b="100000"/>
            </a:path>
          </a:gradFill>
        </p:spPr>
        <p:txBody>
          <a:bodyPr rot="0" spcFirstLastPara="0" vertOverflow="overflow" horzOverflow="overflow" vert="horz" wrap="square" lIns="72000" tIns="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b="1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sz="2400" b="1" dirty="0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88797CB-F5A9-4935-B606-D6474211E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1B76C-8D5D-454B-B46C-239CFA30E46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296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2480090-D896-4F67-A1DB-9C761684F11B}"/>
              </a:ext>
            </a:extLst>
          </p:cNvPr>
          <p:cNvSpPr txBox="1"/>
          <p:nvPr/>
        </p:nvSpPr>
        <p:spPr>
          <a:xfrm>
            <a:off x="1224782" y="333766"/>
            <a:ext cx="86116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30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背景属性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C91CFEE-C723-4981-9EAE-B466490AC75D}"/>
              </a:ext>
            </a:extLst>
          </p:cNvPr>
          <p:cNvSpPr txBox="1"/>
          <p:nvPr/>
        </p:nvSpPr>
        <p:spPr>
          <a:xfrm>
            <a:off x="607270" y="2041439"/>
            <a:ext cx="110767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背景图像位置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EF47BB7E-6D89-4ED0-BA88-753CD2ED8B95}"/>
              </a:ext>
            </a:extLst>
          </p:cNvPr>
          <p:cNvCxnSpPr/>
          <p:nvPr/>
        </p:nvCxnSpPr>
        <p:spPr>
          <a:xfrm>
            <a:off x="0" y="584200"/>
            <a:ext cx="6096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C4A9B34D-D2DF-4A3C-AF99-343A086E2D5C}"/>
              </a:ext>
            </a:extLst>
          </p:cNvPr>
          <p:cNvCxnSpPr>
            <a:cxnSpLocks/>
          </p:cNvCxnSpPr>
          <p:nvPr/>
        </p:nvCxnSpPr>
        <p:spPr>
          <a:xfrm flipV="1">
            <a:off x="2589171" y="951101"/>
            <a:ext cx="8986434" cy="1365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占位符 5">
            <a:extLst>
              <a:ext uri="{FF2B5EF4-FFF2-40B4-BE49-F238E27FC236}">
                <a16:creationId xmlns:a16="http://schemas.microsoft.com/office/drawing/2014/main" id="{B310AC14-4BF9-4F78-A8A0-BD7DF26F7054}"/>
              </a:ext>
            </a:extLst>
          </p:cNvPr>
          <p:cNvSpPr txBox="1">
            <a:spLocks/>
          </p:cNvSpPr>
          <p:nvPr/>
        </p:nvSpPr>
        <p:spPr>
          <a:xfrm>
            <a:off x="594426" y="898438"/>
            <a:ext cx="1985219" cy="123111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defPPr>
              <a:defRPr lang="zh-CN"/>
            </a:defPPr>
            <a:lvl1pPr indent="0" algn="dist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800" spc="100" baseline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/>
            </a:lvl2pPr>
            <a:lvl3pPr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3pPr>
            <a:lvl4pPr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4pPr>
            <a:lvl5pPr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dirty="0"/>
              <a:t>HTML5+CSS3 Web</a:t>
            </a:r>
            <a:r>
              <a:rPr lang="zh-CN" altLang="en-US" dirty="0"/>
              <a:t>前端开发与实例教程 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784A1D16-A4B3-4669-AB78-82429E632D38}"/>
              </a:ext>
            </a:extLst>
          </p:cNvPr>
          <p:cNvSpPr>
            <a:spLocks/>
          </p:cNvSpPr>
          <p:nvPr/>
        </p:nvSpPr>
        <p:spPr>
          <a:xfrm>
            <a:off x="607270" y="398365"/>
            <a:ext cx="468000" cy="468000"/>
          </a:xfrm>
          <a:prstGeom prst="ellipse">
            <a:avLst/>
          </a:prstGeom>
          <a:gradFill>
            <a:gsLst>
              <a:gs pos="7000">
                <a:schemeClr val="accent2">
                  <a:lumMod val="60000"/>
                  <a:lumOff val="40000"/>
                </a:schemeClr>
              </a:gs>
              <a:gs pos="86000">
                <a:schemeClr val="accent1"/>
              </a:gs>
            </a:gsLst>
            <a:path path="circle">
              <a:fillToRect r="100000" b="100000"/>
            </a:path>
          </a:gradFill>
        </p:spPr>
        <p:txBody>
          <a:bodyPr rot="0" spcFirstLastPara="0" vertOverflow="overflow" horzOverflow="overflow" vert="horz" wrap="square" lIns="72000" tIns="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b="1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sz="2400" b="1" dirty="0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0D4F9C63-0F33-4C86-AF04-F517474DE756}"/>
              </a:ext>
            </a:extLst>
          </p:cNvPr>
          <p:cNvSpPr/>
          <p:nvPr/>
        </p:nvSpPr>
        <p:spPr>
          <a:xfrm>
            <a:off x="708025" y="1407160"/>
            <a:ext cx="2452034" cy="489600"/>
          </a:xfrm>
          <a:prstGeom prst="roundRect">
            <a:avLst>
              <a:gd name="adj" fmla="val 50000"/>
            </a:avLst>
          </a:prstGeom>
          <a:gradFill>
            <a:gsLst>
              <a:gs pos="7000">
                <a:schemeClr val="accent2">
                  <a:lumMod val="60000"/>
                  <a:lumOff val="40000"/>
                </a:schemeClr>
              </a:gs>
              <a:gs pos="86000">
                <a:schemeClr val="accent1"/>
              </a:gs>
            </a:gsLst>
            <a:path path="circle">
              <a:fillToRect r="100000" b="100000"/>
            </a:path>
          </a:gradFill>
          <a:ln>
            <a:noFill/>
          </a:ln>
          <a:effectLst>
            <a:outerShdw blurRad="381000" dist="215900" dir="4200000" algn="t" rotWithShape="0">
              <a:schemeClr val="accent1">
                <a:alpha val="1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zh-CN" altLang="en-US" b="1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背景图像位置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F3303B60-3915-4C24-B582-14D2CEA8C13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037280" y="2709073"/>
            <a:ext cx="6799103" cy="3824662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35B896-D394-4B27-A01D-764C8D8D7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1B76C-8D5D-454B-B46C-239CFA30E46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014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2480090-D896-4F67-A1DB-9C761684F11B}"/>
              </a:ext>
            </a:extLst>
          </p:cNvPr>
          <p:cNvSpPr txBox="1"/>
          <p:nvPr/>
        </p:nvSpPr>
        <p:spPr>
          <a:xfrm>
            <a:off x="1224782" y="333766"/>
            <a:ext cx="86116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30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背景属性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C91CFEE-C723-4981-9EAE-B466490AC75D}"/>
              </a:ext>
            </a:extLst>
          </p:cNvPr>
          <p:cNvSpPr txBox="1"/>
          <p:nvPr/>
        </p:nvSpPr>
        <p:spPr>
          <a:xfrm>
            <a:off x="607270" y="2023807"/>
            <a:ext cx="11076729" cy="1405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CSS</a:t>
            </a:r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精灵图（</a:t>
            </a:r>
            <a:r>
              <a:rPr lang="en-US" altLang="zh-CN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CSS Sprites</a:t>
            </a:r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）也称为</a:t>
            </a:r>
            <a:r>
              <a:rPr lang="en-US" altLang="zh-CN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CSS</a:t>
            </a:r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雪碧，是一个整合了许多个小背景图的大背景图。因为页面加载时每个小背景图都是一个</a:t>
            </a:r>
            <a:r>
              <a:rPr lang="en-US" altLang="zh-CN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HTTP</a:t>
            </a:r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请求，因此整合为一个大背景图后可以有效地减少请求和响应的次数，提高页面的加载速度。</a:t>
            </a:r>
            <a:endParaRPr lang="en-US" altLang="zh-CN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EF47BB7E-6D89-4ED0-BA88-753CD2ED8B95}"/>
              </a:ext>
            </a:extLst>
          </p:cNvPr>
          <p:cNvCxnSpPr/>
          <p:nvPr/>
        </p:nvCxnSpPr>
        <p:spPr>
          <a:xfrm>
            <a:off x="0" y="584200"/>
            <a:ext cx="6096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C4A9B34D-D2DF-4A3C-AF99-343A086E2D5C}"/>
              </a:ext>
            </a:extLst>
          </p:cNvPr>
          <p:cNvCxnSpPr>
            <a:cxnSpLocks/>
          </p:cNvCxnSpPr>
          <p:nvPr/>
        </p:nvCxnSpPr>
        <p:spPr>
          <a:xfrm flipV="1">
            <a:off x="2589171" y="951101"/>
            <a:ext cx="8986434" cy="1365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占位符 5">
            <a:extLst>
              <a:ext uri="{FF2B5EF4-FFF2-40B4-BE49-F238E27FC236}">
                <a16:creationId xmlns:a16="http://schemas.microsoft.com/office/drawing/2014/main" id="{B310AC14-4BF9-4F78-A8A0-BD7DF26F7054}"/>
              </a:ext>
            </a:extLst>
          </p:cNvPr>
          <p:cNvSpPr txBox="1">
            <a:spLocks/>
          </p:cNvSpPr>
          <p:nvPr/>
        </p:nvSpPr>
        <p:spPr>
          <a:xfrm>
            <a:off x="594426" y="898438"/>
            <a:ext cx="1985219" cy="123111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defPPr>
              <a:defRPr lang="zh-CN"/>
            </a:defPPr>
            <a:lvl1pPr indent="0" algn="dist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800" spc="100" baseline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/>
            </a:lvl2pPr>
            <a:lvl3pPr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3pPr>
            <a:lvl4pPr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4pPr>
            <a:lvl5pPr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dirty="0"/>
              <a:t>HTML5+CSS3 Web</a:t>
            </a:r>
            <a:r>
              <a:rPr lang="zh-CN" altLang="en-US" dirty="0"/>
              <a:t>前端开发与实例教程 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569CCF65-081D-47D8-BA1D-70A8FD9E06FD}"/>
              </a:ext>
            </a:extLst>
          </p:cNvPr>
          <p:cNvSpPr/>
          <p:nvPr/>
        </p:nvSpPr>
        <p:spPr>
          <a:xfrm>
            <a:off x="708025" y="1407160"/>
            <a:ext cx="2452034" cy="489600"/>
          </a:xfrm>
          <a:prstGeom prst="roundRect">
            <a:avLst>
              <a:gd name="adj" fmla="val 50000"/>
            </a:avLst>
          </a:prstGeom>
          <a:gradFill>
            <a:gsLst>
              <a:gs pos="7000">
                <a:schemeClr val="accent2">
                  <a:lumMod val="60000"/>
                  <a:lumOff val="40000"/>
                </a:schemeClr>
              </a:gs>
              <a:gs pos="86000">
                <a:schemeClr val="accent1"/>
              </a:gs>
            </a:gsLst>
            <a:path path="circle">
              <a:fillToRect r="100000" b="100000"/>
            </a:path>
          </a:gradFill>
          <a:ln>
            <a:noFill/>
          </a:ln>
          <a:effectLst>
            <a:outerShdw blurRad="381000" dist="215900" dir="4200000" algn="t" rotWithShape="0">
              <a:schemeClr val="accent1">
                <a:alpha val="1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altLang="zh-CN" b="1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CSS</a:t>
            </a:r>
            <a:r>
              <a:rPr lang="zh-CN" altLang="en-US" b="1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精灵图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DC26118F-5704-4BEB-B07E-2E995CDE97EA}"/>
              </a:ext>
            </a:extLst>
          </p:cNvPr>
          <p:cNvSpPr>
            <a:spLocks/>
          </p:cNvSpPr>
          <p:nvPr/>
        </p:nvSpPr>
        <p:spPr>
          <a:xfrm>
            <a:off x="607270" y="398365"/>
            <a:ext cx="468000" cy="468000"/>
          </a:xfrm>
          <a:prstGeom prst="ellipse">
            <a:avLst/>
          </a:prstGeom>
          <a:gradFill>
            <a:gsLst>
              <a:gs pos="7000">
                <a:schemeClr val="accent2">
                  <a:lumMod val="60000"/>
                  <a:lumOff val="40000"/>
                </a:schemeClr>
              </a:gs>
              <a:gs pos="86000">
                <a:schemeClr val="accent1"/>
              </a:gs>
            </a:gsLst>
            <a:path path="circle">
              <a:fillToRect r="100000" b="100000"/>
            </a:path>
          </a:gradFill>
        </p:spPr>
        <p:txBody>
          <a:bodyPr rot="0" spcFirstLastPara="0" vertOverflow="overflow" horzOverflow="overflow" vert="horz" wrap="square" lIns="72000" tIns="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b="1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sz="2400" b="1" dirty="0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6F944CE-81A7-4269-9554-825AA09E2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1B76C-8D5D-454B-B46C-239CFA30E467}" type="slidenum">
              <a:rPr lang="zh-CN" altLang="en-US" smtClean="0"/>
              <a:t>12</a:t>
            </a:fld>
            <a:endParaRPr lang="zh-CN" alt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07EC2B8E-94D6-4CFA-B5EA-D2386960BFEF}"/>
              </a:ext>
            </a:extLst>
          </p:cNvPr>
          <p:cNvGrpSpPr/>
          <p:nvPr/>
        </p:nvGrpSpPr>
        <p:grpSpPr>
          <a:xfrm>
            <a:off x="2241986" y="3699569"/>
            <a:ext cx="6753733" cy="2523344"/>
            <a:chOff x="1830094" y="3556047"/>
            <a:chExt cx="8169348" cy="3052249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56D6BEC7-2374-4251-B2DB-3FED28C08D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30094" y="3556047"/>
              <a:ext cx="8169348" cy="2072820"/>
            </a:xfrm>
            <a:prstGeom prst="rect">
              <a:avLst/>
            </a:prstGeom>
          </p:spPr>
        </p:pic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D2FD49E5-F9E5-4B96-A63B-7C7F4BAEE8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0094" y="5675698"/>
              <a:ext cx="7768281" cy="9325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447034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2480090-D896-4F67-A1DB-9C761684F11B}"/>
              </a:ext>
            </a:extLst>
          </p:cNvPr>
          <p:cNvSpPr txBox="1"/>
          <p:nvPr/>
        </p:nvSpPr>
        <p:spPr>
          <a:xfrm>
            <a:off x="1224782" y="333766"/>
            <a:ext cx="86116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30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背景属性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C91CFEE-C723-4981-9EAE-B466490AC75D}"/>
              </a:ext>
            </a:extLst>
          </p:cNvPr>
          <p:cNvSpPr txBox="1"/>
          <p:nvPr/>
        </p:nvSpPr>
        <p:spPr>
          <a:xfrm>
            <a:off x="841270" y="2171054"/>
            <a:ext cx="10608202" cy="2790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CSS</a:t>
            </a:r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精灵图的使用</a:t>
            </a:r>
            <a:endParaRPr lang="en-US" altLang="zh-CN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lvl="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n"/>
              <a:defRPr/>
            </a:pPr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小背景图自身的宽度和高度</a:t>
            </a:r>
            <a:endParaRPr lang="en-US" altLang="zh-CN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lvl="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n"/>
              <a:defRPr/>
            </a:pPr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小背景图在大背景图中的位置，即距离左上角位置的</a:t>
            </a:r>
            <a:r>
              <a:rPr lang="en-US" altLang="zh-CN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轴和</a:t>
            </a:r>
            <a:r>
              <a:rPr lang="en-US" altLang="zh-CN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y</a:t>
            </a:r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轴的值，以便于通过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background-position</a:t>
            </a:r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属性控制背景图像的位置</a:t>
            </a:r>
            <a:endParaRPr lang="en-US" altLang="zh-CN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lvl="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n"/>
              <a:defRPr/>
            </a:pPr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注意容器的大小一定要和这个图标的大小一样</a:t>
            </a:r>
            <a:endParaRPr lang="en-US" altLang="zh-CN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EF47BB7E-6D89-4ED0-BA88-753CD2ED8B95}"/>
              </a:ext>
            </a:extLst>
          </p:cNvPr>
          <p:cNvCxnSpPr/>
          <p:nvPr/>
        </p:nvCxnSpPr>
        <p:spPr>
          <a:xfrm>
            <a:off x="0" y="584200"/>
            <a:ext cx="6096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C4A9B34D-D2DF-4A3C-AF99-343A086E2D5C}"/>
              </a:ext>
            </a:extLst>
          </p:cNvPr>
          <p:cNvCxnSpPr>
            <a:cxnSpLocks/>
          </p:cNvCxnSpPr>
          <p:nvPr/>
        </p:nvCxnSpPr>
        <p:spPr>
          <a:xfrm flipV="1">
            <a:off x="2589171" y="951101"/>
            <a:ext cx="8986434" cy="1365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占位符 5">
            <a:extLst>
              <a:ext uri="{FF2B5EF4-FFF2-40B4-BE49-F238E27FC236}">
                <a16:creationId xmlns:a16="http://schemas.microsoft.com/office/drawing/2014/main" id="{B310AC14-4BF9-4F78-A8A0-BD7DF26F7054}"/>
              </a:ext>
            </a:extLst>
          </p:cNvPr>
          <p:cNvSpPr txBox="1">
            <a:spLocks/>
          </p:cNvSpPr>
          <p:nvPr/>
        </p:nvSpPr>
        <p:spPr>
          <a:xfrm>
            <a:off x="594426" y="898438"/>
            <a:ext cx="1985219" cy="123111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defPPr>
              <a:defRPr lang="zh-CN"/>
            </a:defPPr>
            <a:lvl1pPr indent="0" algn="dist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800" spc="100" baseline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/>
            </a:lvl2pPr>
            <a:lvl3pPr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3pPr>
            <a:lvl4pPr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4pPr>
            <a:lvl5pPr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dirty="0"/>
              <a:t>HTML5+CSS3 Web</a:t>
            </a:r>
            <a:r>
              <a:rPr lang="zh-CN" altLang="en-US" dirty="0"/>
              <a:t>前端开发与实例教程 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569CCF65-081D-47D8-BA1D-70A8FD9E06FD}"/>
              </a:ext>
            </a:extLst>
          </p:cNvPr>
          <p:cNvSpPr/>
          <p:nvPr/>
        </p:nvSpPr>
        <p:spPr>
          <a:xfrm>
            <a:off x="708025" y="1407160"/>
            <a:ext cx="2452034" cy="489600"/>
          </a:xfrm>
          <a:prstGeom prst="roundRect">
            <a:avLst>
              <a:gd name="adj" fmla="val 50000"/>
            </a:avLst>
          </a:prstGeom>
          <a:gradFill>
            <a:gsLst>
              <a:gs pos="7000">
                <a:schemeClr val="accent2">
                  <a:lumMod val="60000"/>
                  <a:lumOff val="40000"/>
                </a:schemeClr>
              </a:gs>
              <a:gs pos="86000">
                <a:schemeClr val="accent1"/>
              </a:gs>
            </a:gsLst>
            <a:path path="circle">
              <a:fillToRect r="100000" b="100000"/>
            </a:path>
          </a:gradFill>
          <a:ln>
            <a:noFill/>
          </a:ln>
          <a:effectLst>
            <a:outerShdw blurRad="381000" dist="215900" dir="4200000" algn="t" rotWithShape="0">
              <a:schemeClr val="accent1">
                <a:alpha val="1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altLang="zh-CN" b="1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CSS</a:t>
            </a:r>
            <a:r>
              <a:rPr lang="zh-CN" altLang="en-US" b="1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精灵图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DC26118F-5704-4BEB-B07E-2E995CDE97EA}"/>
              </a:ext>
            </a:extLst>
          </p:cNvPr>
          <p:cNvSpPr>
            <a:spLocks/>
          </p:cNvSpPr>
          <p:nvPr/>
        </p:nvSpPr>
        <p:spPr>
          <a:xfrm>
            <a:off x="607270" y="398365"/>
            <a:ext cx="468000" cy="468000"/>
          </a:xfrm>
          <a:prstGeom prst="ellipse">
            <a:avLst/>
          </a:prstGeom>
          <a:gradFill>
            <a:gsLst>
              <a:gs pos="7000">
                <a:schemeClr val="accent2">
                  <a:lumMod val="60000"/>
                  <a:lumOff val="40000"/>
                </a:schemeClr>
              </a:gs>
              <a:gs pos="86000">
                <a:schemeClr val="accent1"/>
              </a:gs>
            </a:gsLst>
            <a:path path="circle">
              <a:fillToRect r="100000" b="100000"/>
            </a:path>
          </a:gradFill>
        </p:spPr>
        <p:txBody>
          <a:bodyPr rot="0" spcFirstLastPara="0" vertOverflow="overflow" horzOverflow="overflow" vert="horz" wrap="square" lIns="72000" tIns="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b="1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sz="2400" b="1" dirty="0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6F944CE-81A7-4269-9554-825AA09E2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1B76C-8D5D-454B-B46C-239CFA30E46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96393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2480090-D896-4F67-A1DB-9C761684F11B}"/>
              </a:ext>
            </a:extLst>
          </p:cNvPr>
          <p:cNvSpPr txBox="1"/>
          <p:nvPr/>
        </p:nvSpPr>
        <p:spPr>
          <a:xfrm>
            <a:off x="1224782" y="333766"/>
            <a:ext cx="86116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30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背景属性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C91CFEE-C723-4981-9EAE-B466490AC75D}"/>
              </a:ext>
            </a:extLst>
          </p:cNvPr>
          <p:cNvSpPr txBox="1"/>
          <p:nvPr/>
        </p:nvSpPr>
        <p:spPr>
          <a:xfrm>
            <a:off x="607270" y="2061985"/>
            <a:ext cx="110767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精灵图</a:t>
            </a: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EF47BB7E-6D89-4ED0-BA88-753CD2ED8B95}"/>
              </a:ext>
            </a:extLst>
          </p:cNvPr>
          <p:cNvCxnSpPr/>
          <p:nvPr/>
        </p:nvCxnSpPr>
        <p:spPr>
          <a:xfrm>
            <a:off x="0" y="584200"/>
            <a:ext cx="6096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C4A9B34D-D2DF-4A3C-AF99-343A086E2D5C}"/>
              </a:ext>
            </a:extLst>
          </p:cNvPr>
          <p:cNvCxnSpPr>
            <a:cxnSpLocks/>
          </p:cNvCxnSpPr>
          <p:nvPr/>
        </p:nvCxnSpPr>
        <p:spPr>
          <a:xfrm flipV="1">
            <a:off x="2589171" y="951101"/>
            <a:ext cx="8986434" cy="1365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占位符 5">
            <a:extLst>
              <a:ext uri="{FF2B5EF4-FFF2-40B4-BE49-F238E27FC236}">
                <a16:creationId xmlns:a16="http://schemas.microsoft.com/office/drawing/2014/main" id="{B310AC14-4BF9-4F78-A8A0-BD7DF26F7054}"/>
              </a:ext>
            </a:extLst>
          </p:cNvPr>
          <p:cNvSpPr txBox="1">
            <a:spLocks/>
          </p:cNvSpPr>
          <p:nvPr/>
        </p:nvSpPr>
        <p:spPr>
          <a:xfrm>
            <a:off x="594426" y="898438"/>
            <a:ext cx="1985219" cy="123111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defPPr>
              <a:defRPr lang="zh-CN"/>
            </a:defPPr>
            <a:lvl1pPr indent="0" algn="dist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800" spc="100" baseline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/>
            </a:lvl2pPr>
            <a:lvl3pPr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3pPr>
            <a:lvl4pPr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4pPr>
            <a:lvl5pPr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dirty="0"/>
              <a:t>HTML5+CSS3 Web</a:t>
            </a:r>
            <a:r>
              <a:rPr lang="zh-CN" altLang="en-US" dirty="0"/>
              <a:t>前端开发与实例教程 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784A1D16-A4B3-4669-AB78-82429E632D38}"/>
              </a:ext>
            </a:extLst>
          </p:cNvPr>
          <p:cNvSpPr>
            <a:spLocks/>
          </p:cNvSpPr>
          <p:nvPr/>
        </p:nvSpPr>
        <p:spPr>
          <a:xfrm>
            <a:off x="607270" y="398365"/>
            <a:ext cx="468000" cy="468000"/>
          </a:xfrm>
          <a:prstGeom prst="ellipse">
            <a:avLst/>
          </a:prstGeom>
          <a:gradFill>
            <a:gsLst>
              <a:gs pos="7000">
                <a:schemeClr val="accent2">
                  <a:lumMod val="60000"/>
                  <a:lumOff val="40000"/>
                </a:schemeClr>
              </a:gs>
              <a:gs pos="86000">
                <a:schemeClr val="accent1"/>
              </a:gs>
            </a:gsLst>
            <a:path path="circle">
              <a:fillToRect r="100000" b="100000"/>
            </a:path>
          </a:gradFill>
        </p:spPr>
        <p:txBody>
          <a:bodyPr rot="0" spcFirstLastPara="0" vertOverflow="overflow" horzOverflow="overflow" vert="horz" wrap="square" lIns="72000" tIns="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b="1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sz="2400" b="1" dirty="0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0D4F9C63-0F33-4C86-AF04-F517474DE756}"/>
              </a:ext>
            </a:extLst>
          </p:cNvPr>
          <p:cNvSpPr/>
          <p:nvPr/>
        </p:nvSpPr>
        <p:spPr>
          <a:xfrm>
            <a:off x="708025" y="1407160"/>
            <a:ext cx="2452034" cy="489600"/>
          </a:xfrm>
          <a:prstGeom prst="roundRect">
            <a:avLst>
              <a:gd name="adj" fmla="val 50000"/>
            </a:avLst>
          </a:prstGeom>
          <a:gradFill>
            <a:gsLst>
              <a:gs pos="7000">
                <a:schemeClr val="accent2">
                  <a:lumMod val="60000"/>
                  <a:lumOff val="40000"/>
                </a:schemeClr>
              </a:gs>
              <a:gs pos="86000">
                <a:schemeClr val="accent1"/>
              </a:gs>
            </a:gsLst>
            <a:path path="circle">
              <a:fillToRect r="100000" b="100000"/>
            </a:path>
          </a:gradFill>
          <a:ln>
            <a:noFill/>
          </a:ln>
          <a:effectLst>
            <a:outerShdw blurRad="381000" dist="215900" dir="4200000" algn="t" rotWithShape="0">
              <a:schemeClr val="accent1">
                <a:alpha val="1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altLang="zh-CN" b="1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CSS</a:t>
            </a:r>
            <a:r>
              <a:rPr lang="zh-CN" altLang="en-US" b="1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精灵图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81F9865-139C-4C57-910C-7E023748EEC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905" y="2735061"/>
            <a:ext cx="3653456" cy="481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D7CC0D9E-08EE-43E1-8B7B-D313957111A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370988" y="3641076"/>
            <a:ext cx="7549291" cy="1891022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0DA87CD-55C1-4AFE-B761-0088CFA9D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1B76C-8D5D-454B-B46C-239CFA30E46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3525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52" t="4560" r="62217" b="-14"/>
          <a:stretch>
            <a:fillRect/>
          </a:stretch>
        </p:blipFill>
        <p:spPr>
          <a:xfrm>
            <a:off x="0" y="0"/>
            <a:ext cx="2667000" cy="6857999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 bwMode="auto">
          <a:xfrm>
            <a:off x="-1377" y="1"/>
            <a:ext cx="2668377" cy="6857999"/>
          </a:xfrm>
          <a:prstGeom prst="rect">
            <a:avLst/>
          </a:prstGeom>
          <a:solidFill>
            <a:srgbClr val="0080FF">
              <a:alpha val="59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04" tIns="45702" rIns="91404" bIns="45702" numCol="1" rtlCol="0" anchor="t" anchorCtr="0" compatLnSpc="1"/>
          <a:lstStyle/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5D7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707640" y="2262373"/>
            <a:ext cx="1492635" cy="14034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04" tIns="45702" rIns="91404" bIns="45702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marR="0" lvl="0" indent="0" algn="dist" defTabSz="913765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目录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419287" y="3437215"/>
            <a:ext cx="2069339" cy="0"/>
          </a:xfrm>
          <a:prstGeom prst="line">
            <a:avLst/>
          </a:prstGeom>
          <a:ln>
            <a:gradFill>
              <a:gsLst>
                <a:gs pos="46800">
                  <a:schemeClr val="accent2"/>
                </a:gs>
                <a:gs pos="0">
                  <a:schemeClr val="bg1">
                    <a:alpha val="5000"/>
                  </a:schemeClr>
                </a:gs>
                <a:gs pos="100000">
                  <a:schemeClr val="bg1">
                    <a:alpha val="5000"/>
                  </a:schemeClr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765678" y="3576399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CONTENTS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BD9165A9-A1D8-4BB1-BE4E-B3493326AD18}"/>
              </a:ext>
            </a:extLst>
          </p:cNvPr>
          <p:cNvGrpSpPr/>
          <p:nvPr/>
        </p:nvGrpSpPr>
        <p:grpSpPr>
          <a:xfrm>
            <a:off x="3332132" y="1820040"/>
            <a:ext cx="2626373" cy="555064"/>
            <a:chOff x="4143556" y="1232092"/>
            <a:chExt cx="2626373" cy="555064"/>
          </a:xfrm>
        </p:grpSpPr>
        <p:grpSp>
          <p:nvGrpSpPr>
            <p:cNvPr id="15" name="组合 14"/>
            <p:cNvGrpSpPr/>
            <p:nvPr/>
          </p:nvGrpSpPr>
          <p:grpSpPr>
            <a:xfrm>
              <a:off x="4781884" y="1232092"/>
              <a:ext cx="1988045" cy="555064"/>
              <a:chOff x="4231924" y="2559165"/>
              <a:chExt cx="1988045" cy="555064"/>
            </a:xfrm>
          </p:grpSpPr>
          <p:sp>
            <p:nvSpPr>
              <p:cNvPr id="12" name="文本框 11"/>
              <p:cNvSpPr txBox="1"/>
              <p:nvPr/>
            </p:nvSpPr>
            <p:spPr>
              <a:xfrm>
                <a:off x="4231924" y="2559165"/>
                <a:ext cx="198804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/>
                <a:r>
                  <a:rPr lang="zh-CN" altLang="en-US" sz="2800" b="1" dirty="0">
                    <a:solidFill>
                      <a:srgbClr val="595959">
                        <a:lumMod val="50000"/>
                      </a:srgb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组合选择器</a:t>
                </a:r>
                <a:endPara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595959">
                      <a:lumMod val="50000"/>
                    </a:srgbClr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4276622" y="2837230"/>
                <a:ext cx="1752703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65000"/>
                    </a:srgbClr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40" name="PA-椭圆 7">
              <a:extLst>
                <a:ext uri="{FF2B5EF4-FFF2-40B4-BE49-F238E27FC236}">
                  <a16:creationId xmlns:a16="http://schemas.microsoft.com/office/drawing/2014/main" id="{5E13CF16-E017-4B6A-83D8-2414EF59E7C6}"/>
                </a:ext>
              </a:extLst>
            </p:cNvPr>
            <p:cNvSpPr>
              <a:spLocks noChangeAspect="1"/>
            </p:cNvSpPr>
            <p:nvPr>
              <p:custDataLst>
                <p:tags r:id="rId3"/>
              </p:custDataLst>
            </p:nvPr>
          </p:nvSpPr>
          <p:spPr>
            <a:xfrm>
              <a:off x="4143556" y="1274739"/>
              <a:ext cx="499717" cy="499717"/>
            </a:xfrm>
            <a:prstGeom prst="ellipse">
              <a:avLst/>
            </a:prstGeom>
            <a:gradFill>
              <a:gsLst>
                <a:gs pos="7000">
                  <a:srgbClr val="00CCE2">
                    <a:lumMod val="60000"/>
                    <a:lumOff val="40000"/>
                  </a:srgbClr>
                </a:gs>
                <a:gs pos="86000">
                  <a:srgbClr val="006EFF"/>
                </a:gs>
              </a:gsLst>
              <a:path path="circle">
                <a:fillToRect r="100000" b="100000"/>
              </a:path>
            </a:gradFill>
            <a:ln w="25400" cap="flat" cmpd="sng" algn="ctr">
              <a:solidFill>
                <a:srgbClr val="006EFF">
                  <a:lumMod val="75000"/>
                </a:srgbClr>
              </a:solidFill>
              <a:prstDash val="solid"/>
              <a:miter lim="800000"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  <a:outerShdw blurRad="381000" dist="215900" dir="4200000" algn="t" rotWithShape="0">
                <a:srgbClr val="006EFF">
                  <a:alpha val="17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endPara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132F5672-BD0B-4206-893A-9EE3907E70F1}"/>
              </a:ext>
            </a:extLst>
          </p:cNvPr>
          <p:cNvGrpSpPr/>
          <p:nvPr/>
        </p:nvGrpSpPr>
        <p:grpSpPr>
          <a:xfrm>
            <a:off x="3332132" y="2659180"/>
            <a:ext cx="3618631" cy="560203"/>
            <a:chOff x="4143556" y="2877411"/>
            <a:chExt cx="3618631" cy="560203"/>
          </a:xfrm>
        </p:grpSpPr>
        <p:grpSp>
          <p:nvGrpSpPr>
            <p:cNvPr id="20" name="组合 19"/>
            <p:cNvGrpSpPr/>
            <p:nvPr/>
          </p:nvGrpSpPr>
          <p:grpSpPr>
            <a:xfrm>
              <a:off x="4807532" y="2877411"/>
              <a:ext cx="2954655" cy="560203"/>
              <a:chOff x="4257572" y="2554026"/>
              <a:chExt cx="2954655" cy="560203"/>
            </a:xfrm>
          </p:grpSpPr>
          <p:sp>
            <p:nvSpPr>
              <p:cNvPr id="22" name="文本框 21"/>
              <p:cNvSpPr txBox="1"/>
              <p:nvPr/>
            </p:nvSpPr>
            <p:spPr>
              <a:xfrm>
                <a:off x="4257572" y="2554026"/>
                <a:ext cx="198804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/>
                <a:r>
                  <a:rPr lang="zh-CN" altLang="en-US" sz="2800" b="1" dirty="0">
                    <a:solidFill>
                      <a:srgbClr val="595959">
                        <a:lumMod val="50000"/>
                      </a:srgb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伪类选择器</a:t>
                </a:r>
                <a:endPara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595959">
                      <a:lumMod val="50000"/>
                    </a:srgbClr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4276622" y="2837230"/>
                <a:ext cx="2935605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65000"/>
                    </a:srgbClr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42" name="PA-椭圆 7">
              <a:extLst>
                <a:ext uri="{FF2B5EF4-FFF2-40B4-BE49-F238E27FC236}">
                  <a16:creationId xmlns:a16="http://schemas.microsoft.com/office/drawing/2014/main" id="{92C16498-3B50-4968-8B08-9B0073049ADA}"/>
                </a:ext>
              </a:extLst>
            </p:cNvPr>
            <p:cNvSpPr>
              <a:spLocks noChangeAspect="1"/>
            </p:cNvSpPr>
            <p:nvPr>
              <p:custDataLst>
                <p:tags r:id="rId2"/>
              </p:custDataLst>
            </p:nvPr>
          </p:nvSpPr>
          <p:spPr>
            <a:xfrm>
              <a:off x="4143556" y="2912497"/>
              <a:ext cx="499717" cy="499717"/>
            </a:xfrm>
            <a:prstGeom prst="ellipse">
              <a:avLst/>
            </a:prstGeom>
            <a:gradFill>
              <a:gsLst>
                <a:gs pos="7000">
                  <a:srgbClr val="00CCE2">
                    <a:lumMod val="60000"/>
                    <a:lumOff val="40000"/>
                  </a:srgbClr>
                </a:gs>
                <a:gs pos="86000">
                  <a:srgbClr val="006EFF"/>
                </a:gs>
              </a:gsLst>
              <a:path path="circle">
                <a:fillToRect r="100000" b="100000"/>
              </a:path>
            </a:gradFill>
            <a:ln w="25400" cap="flat" cmpd="sng" algn="ctr">
              <a:solidFill>
                <a:srgbClr val="006EFF">
                  <a:lumMod val="75000"/>
                </a:srgbClr>
              </a:solidFill>
              <a:prstDash val="solid"/>
              <a:miter lim="800000"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  <a:outerShdw blurRad="381000" dist="215900" dir="4200000" algn="t" rotWithShape="0">
                <a:srgbClr val="006EFF">
                  <a:alpha val="17000"/>
                </a:srgbClr>
              </a:outerShdw>
            </a:effectLst>
          </p:spPr>
          <p:txBody>
            <a:bodyPr rtlCol="0" anchor="ctr"/>
            <a:lstStyle/>
            <a:p>
              <a:pPr algn="ctr"/>
              <a:r>
                <a:rPr lang="en-US" altLang="zh-CN" sz="2800" b="1" kern="0" dirty="0">
                  <a:solidFill>
                    <a:prstClr val="white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endParaRPr lang="zh-CN" altLang="en-US" sz="2800" b="1" kern="0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17AA5C78-C57B-46B3-93D3-16CDE927B7DE}"/>
              </a:ext>
            </a:extLst>
          </p:cNvPr>
          <p:cNvGrpSpPr/>
          <p:nvPr/>
        </p:nvGrpSpPr>
        <p:grpSpPr>
          <a:xfrm>
            <a:off x="3332132" y="3465359"/>
            <a:ext cx="3618631" cy="560203"/>
            <a:chOff x="4143556" y="3683590"/>
            <a:chExt cx="3618631" cy="560203"/>
          </a:xfrm>
        </p:grpSpPr>
        <p:grpSp>
          <p:nvGrpSpPr>
            <p:cNvPr id="2" name="组合 1"/>
            <p:cNvGrpSpPr/>
            <p:nvPr/>
          </p:nvGrpSpPr>
          <p:grpSpPr>
            <a:xfrm>
              <a:off x="4807532" y="3683590"/>
              <a:ext cx="2954655" cy="560203"/>
              <a:chOff x="4257572" y="2554026"/>
              <a:chExt cx="2954655" cy="560203"/>
            </a:xfrm>
          </p:grpSpPr>
          <p:sp>
            <p:nvSpPr>
              <p:cNvPr id="5" name="文本框 4"/>
              <p:cNvSpPr txBox="1"/>
              <p:nvPr/>
            </p:nvSpPr>
            <p:spPr>
              <a:xfrm>
                <a:off x="4257572" y="2554026"/>
                <a:ext cx="234872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/>
                <a:r>
                  <a:rPr lang="zh-CN" altLang="en-US" sz="2800" b="1" dirty="0">
                    <a:solidFill>
                      <a:srgbClr val="595959">
                        <a:lumMod val="50000"/>
                      </a:srgb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伪元素选择器</a:t>
                </a:r>
                <a:endPara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595959">
                      <a:lumMod val="50000"/>
                    </a:srgbClr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4276622" y="2837230"/>
                <a:ext cx="2935605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65000"/>
                    </a:srgbClr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43" name="PA-椭圆 7">
              <a:extLst>
                <a:ext uri="{FF2B5EF4-FFF2-40B4-BE49-F238E27FC236}">
                  <a16:creationId xmlns:a16="http://schemas.microsoft.com/office/drawing/2014/main" id="{CE64E684-2A3B-4C55-929E-565D29EA61CA}"/>
                </a:ext>
              </a:extLst>
            </p:cNvPr>
            <p:cNvSpPr>
              <a:spLocks noChangeAspect="1"/>
            </p:cNvSpPr>
            <p:nvPr>
              <p:custDataLst>
                <p:tags r:id="rId1"/>
              </p:custDataLst>
            </p:nvPr>
          </p:nvSpPr>
          <p:spPr>
            <a:xfrm>
              <a:off x="4143556" y="3731376"/>
              <a:ext cx="499717" cy="499717"/>
            </a:xfrm>
            <a:prstGeom prst="ellipse">
              <a:avLst/>
            </a:prstGeom>
            <a:gradFill>
              <a:gsLst>
                <a:gs pos="7000">
                  <a:srgbClr val="00CCE2">
                    <a:lumMod val="60000"/>
                    <a:lumOff val="40000"/>
                  </a:srgbClr>
                </a:gs>
                <a:gs pos="86000">
                  <a:srgbClr val="006EFF"/>
                </a:gs>
              </a:gsLst>
              <a:path path="circle">
                <a:fillToRect r="100000" b="100000"/>
              </a:path>
            </a:gradFill>
            <a:ln w="25400" cap="flat" cmpd="sng" algn="ctr">
              <a:solidFill>
                <a:srgbClr val="006EFF">
                  <a:lumMod val="75000"/>
                </a:srgbClr>
              </a:solidFill>
              <a:prstDash val="solid"/>
              <a:miter lim="800000"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  <a:outerShdw blurRad="381000" dist="215900" dir="4200000" algn="t" rotWithShape="0">
                <a:srgbClr val="006EFF">
                  <a:alpha val="17000"/>
                </a:srgbClr>
              </a:outerShdw>
            </a:effectLst>
          </p:spPr>
          <p:txBody>
            <a:bodyPr rtlCol="0" anchor="ctr"/>
            <a:lstStyle/>
            <a:p>
              <a:pPr algn="ctr"/>
              <a:r>
                <a:rPr lang="en-US" altLang="zh-CN" sz="2800" b="1" kern="0" dirty="0">
                  <a:solidFill>
                    <a:prstClr val="white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3</a:t>
              </a:r>
              <a:endParaRPr lang="zh-CN" altLang="en-US" sz="2800" b="1" kern="0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2480090-D896-4F67-A1DB-9C761684F11B}"/>
              </a:ext>
            </a:extLst>
          </p:cNvPr>
          <p:cNvSpPr txBox="1"/>
          <p:nvPr/>
        </p:nvSpPr>
        <p:spPr>
          <a:xfrm>
            <a:off x="1224782" y="333766"/>
            <a:ext cx="86116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30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组合选择器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C91CFEE-C723-4981-9EAE-B466490AC75D}"/>
              </a:ext>
            </a:extLst>
          </p:cNvPr>
          <p:cNvSpPr txBox="1"/>
          <p:nvPr/>
        </p:nvSpPr>
        <p:spPr>
          <a:xfrm>
            <a:off x="594425" y="1906546"/>
            <a:ext cx="11076729" cy="1405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组合选择器是两个或多个基本选择器，通过不同方式连接而成的选择器，可以根据元素之间的特定关系来选取元素。它包括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交集选择器、并集选择器、后代选择器、子选择器、相邻兄弟选择器、通用兄弟选择器。</a:t>
            </a: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EF47BB7E-6D89-4ED0-BA88-753CD2ED8B95}"/>
              </a:ext>
            </a:extLst>
          </p:cNvPr>
          <p:cNvCxnSpPr/>
          <p:nvPr/>
        </p:nvCxnSpPr>
        <p:spPr>
          <a:xfrm>
            <a:off x="0" y="584200"/>
            <a:ext cx="6096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C4A9B34D-D2DF-4A3C-AF99-343A086E2D5C}"/>
              </a:ext>
            </a:extLst>
          </p:cNvPr>
          <p:cNvCxnSpPr>
            <a:cxnSpLocks/>
          </p:cNvCxnSpPr>
          <p:nvPr/>
        </p:nvCxnSpPr>
        <p:spPr>
          <a:xfrm flipV="1">
            <a:off x="2589171" y="951101"/>
            <a:ext cx="8986434" cy="1365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占位符 5">
            <a:extLst>
              <a:ext uri="{FF2B5EF4-FFF2-40B4-BE49-F238E27FC236}">
                <a16:creationId xmlns:a16="http://schemas.microsoft.com/office/drawing/2014/main" id="{B310AC14-4BF9-4F78-A8A0-BD7DF26F7054}"/>
              </a:ext>
            </a:extLst>
          </p:cNvPr>
          <p:cNvSpPr txBox="1">
            <a:spLocks/>
          </p:cNvSpPr>
          <p:nvPr/>
        </p:nvSpPr>
        <p:spPr>
          <a:xfrm>
            <a:off x="594426" y="898438"/>
            <a:ext cx="1985219" cy="123111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defPPr>
              <a:defRPr lang="zh-CN"/>
            </a:defPPr>
            <a:lvl1pPr indent="0" algn="dist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800" spc="100" baseline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/>
            </a:lvl2pPr>
            <a:lvl3pPr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3pPr>
            <a:lvl4pPr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4pPr>
            <a:lvl5pPr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dirty="0"/>
              <a:t>HTML5+CSS3 Web</a:t>
            </a:r>
            <a:r>
              <a:rPr lang="zh-CN" altLang="en-US" dirty="0"/>
              <a:t>前端开发与实例教程 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51B6E4C4-AEF3-497B-8EB0-3B86C9778614}"/>
              </a:ext>
            </a:extLst>
          </p:cNvPr>
          <p:cNvSpPr>
            <a:spLocks/>
          </p:cNvSpPr>
          <p:nvPr/>
        </p:nvSpPr>
        <p:spPr>
          <a:xfrm>
            <a:off x="607270" y="398365"/>
            <a:ext cx="468000" cy="468000"/>
          </a:xfrm>
          <a:prstGeom prst="ellipse">
            <a:avLst/>
          </a:prstGeom>
          <a:gradFill>
            <a:gsLst>
              <a:gs pos="7000">
                <a:schemeClr val="accent2">
                  <a:lumMod val="60000"/>
                  <a:lumOff val="40000"/>
                </a:schemeClr>
              </a:gs>
              <a:gs pos="86000">
                <a:schemeClr val="accent1"/>
              </a:gs>
            </a:gsLst>
            <a:path path="circle">
              <a:fillToRect r="100000" b="100000"/>
            </a:path>
          </a:gradFill>
        </p:spPr>
        <p:txBody>
          <a:bodyPr rot="0" spcFirstLastPara="0" vertOverflow="overflow" horzOverflow="overflow" vert="horz" wrap="square" lIns="72000" tIns="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b="1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sz="2400" b="1" dirty="0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2E9584-8A4C-4AE9-BC3E-B7230B84B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1B76C-8D5D-454B-B46C-239CFA30E467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4429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2480090-D896-4F67-A1DB-9C761684F11B}"/>
              </a:ext>
            </a:extLst>
          </p:cNvPr>
          <p:cNvSpPr txBox="1"/>
          <p:nvPr/>
        </p:nvSpPr>
        <p:spPr>
          <a:xfrm>
            <a:off x="1224782" y="333766"/>
            <a:ext cx="86116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30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组合选择器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28722AD9-0204-4676-8F76-50BEC4F47DDA}"/>
              </a:ext>
            </a:extLst>
          </p:cNvPr>
          <p:cNvSpPr/>
          <p:nvPr/>
        </p:nvSpPr>
        <p:spPr>
          <a:xfrm>
            <a:off x="695325" y="1508760"/>
            <a:ext cx="1536887" cy="489600"/>
          </a:xfrm>
          <a:prstGeom prst="roundRect">
            <a:avLst>
              <a:gd name="adj" fmla="val 50000"/>
            </a:avLst>
          </a:prstGeom>
          <a:gradFill>
            <a:gsLst>
              <a:gs pos="7000">
                <a:schemeClr val="accent2">
                  <a:lumMod val="60000"/>
                  <a:lumOff val="40000"/>
                </a:schemeClr>
              </a:gs>
              <a:gs pos="86000">
                <a:schemeClr val="accent1"/>
              </a:gs>
            </a:gsLst>
            <a:path path="circle">
              <a:fillToRect r="100000" b="100000"/>
            </a:path>
          </a:gradFill>
          <a:ln>
            <a:noFill/>
          </a:ln>
          <a:effectLst>
            <a:outerShdw blurRad="381000" dist="215900" dir="4200000" algn="t" rotWithShape="0">
              <a:schemeClr val="accent1">
                <a:alpha val="1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defRPr/>
            </a:pPr>
            <a:r>
              <a:rPr lang="zh-CN" altLang="en-US" b="1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交集选择器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EF47BB7E-6D89-4ED0-BA88-753CD2ED8B95}"/>
              </a:ext>
            </a:extLst>
          </p:cNvPr>
          <p:cNvCxnSpPr/>
          <p:nvPr/>
        </p:nvCxnSpPr>
        <p:spPr>
          <a:xfrm>
            <a:off x="0" y="584200"/>
            <a:ext cx="6096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C4A9B34D-D2DF-4A3C-AF99-343A086E2D5C}"/>
              </a:ext>
            </a:extLst>
          </p:cNvPr>
          <p:cNvCxnSpPr>
            <a:cxnSpLocks/>
          </p:cNvCxnSpPr>
          <p:nvPr/>
        </p:nvCxnSpPr>
        <p:spPr>
          <a:xfrm flipV="1">
            <a:off x="2589171" y="951101"/>
            <a:ext cx="8986434" cy="1365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占位符 5">
            <a:extLst>
              <a:ext uri="{FF2B5EF4-FFF2-40B4-BE49-F238E27FC236}">
                <a16:creationId xmlns:a16="http://schemas.microsoft.com/office/drawing/2014/main" id="{B310AC14-4BF9-4F78-A8A0-BD7DF26F7054}"/>
              </a:ext>
            </a:extLst>
          </p:cNvPr>
          <p:cNvSpPr txBox="1">
            <a:spLocks/>
          </p:cNvSpPr>
          <p:nvPr/>
        </p:nvSpPr>
        <p:spPr>
          <a:xfrm>
            <a:off x="594426" y="898438"/>
            <a:ext cx="1985219" cy="123111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defPPr>
              <a:defRPr lang="zh-CN"/>
            </a:defPPr>
            <a:lvl1pPr indent="0" algn="dist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800" spc="100" baseline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/>
            </a:lvl2pPr>
            <a:lvl3pPr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3pPr>
            <a:lvl4pPr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4pPr>
            <a:lvl5pPr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dirty="0"/>
              <a:t>HTML5+CSS3 Web</a:t>
            </a:r>
            <a:r>
              <a:rPr lang="zh-CN" altLang="en-US" dirty="0"/>
              <a:t>前端开发与实例教程 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51B6E4C4-AEF3-497B-8EB0-3B86C9778614}"/>
              </a:ext>
            </a:extLst>
          </p:cNvPr>
          <p:cNvSpPr>
            <a:spLocks/>
          </p:cNvSpPr>
          <p:nvPr/>
        </p:nvSpPr>
        <p:spPr>
          <a:xfrm>
            <a:off x="607270" y="398365"/>
            <a:ext cx="468000" cy="468000"/>
          </a:xfrm>
          <a:prstGeom prst="ellipse">
            <a:avLst/>
          </a:prstGeom>
          <a:gradFill>
            <a:gsLst>
              <a:gs pos="7000">
                <a:schemeClr val="accent2">
                  <a:lumMod val="60000"/>
                  <a:lumOff val="40000"/>
                </a:schemeClr>
              </a:gs>
              <a:gs pos="86000">
                <a:schemeClr val="accent1"/>
              </a:gs>
            </a:gsLst>
            <a:path path="circle">
              <a:fillToRect r="100000" b="100000"/>
            </a:path>
          </a:gradFill>
        </p:spPr>
        <p:txBody>
          <a:bodyPr rot="0" spcFirstLastPara="0" vertOverflow="overflow" horzOverflow="overflow" vert="horz" wrap="square" lIns="72000" tIns="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b="1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sz="2400" b="1" dirty="0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2E9584-8A4C-4AE9-BC3E-B7230B84B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1B76C-8D5D-454B-B46C-239CFA30E467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13" name="文本框 5">
            <a:extLst>
              <a:ext uri="{FF2B5EF4-FFF2-40B4-BE49-F238E27FC236}">
                <a16:creationId xmlns:a16="http://schemas.microsoft.com/office/drawing/2014/main" id="{6C91CFEE-C723-4981-9EAE-B466490AC75D}"/>
              </a:ext>
            </a:extLst>
          </p:cNvPr>
          <p:cNvSpPr txBox="1"/>
          <p:nvPr/>
        </p:nvSpPr>
        <p:spPr>
          <a:xfrm>
            <a:off x="498876" y="2294534"/>
            <a:ext cx="11076729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交集选择器是由两个选择器直接连接构成，其中第一个选择器必须是标签选择器，第</a:t>
            </a:r>
            <a:r>
              <a:rPr lang="en-US" altLang="zh-CN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个必须是类选择器或者</a:t>
            </a:r>
            <a:r>
              <a:rPr lang="en-US" altLang="zh-CN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ID</a:t>
            </a:r>
            <a:r>
              <a:rPr lang="zh-CN" altLang="en-US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选择器。语法格式如下。</a:t>
            </a:r>
          </a:p>
          <a:p>
            <a:pPr lvl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标签选择器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类选择器 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| ID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选择器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属性名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1: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属性值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1;…}</a:t>
            </a:r>
          </a:p>
          <a:p>
            <a:pPr lvl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两个选择器之间必须连写，不能有空格。交集选择器选中的元素是由第一个标签选择器选中的元素类型，该元素必须包含第二个选择器对应的类名或</a:t>
            </a:r>
            <a:r>
              <a:rPr lang="en-US" altLang="zh-CN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ID</a:t>
            </a:r>
            <a:r>
              <a:rPr lang="zh-CN" altLang="en-US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名。</a:t>
            </a:r>
          </a:p>
          <a:p>
            <a:pPr lvl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endParaRPr lang="en-US" altLang="zh-CN" sz="2000" b="1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endParaRPr lang="zh-CN" altLang="en-US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40980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2480090-D896-4F67-A1DB-9C761684F11B}"/>
              </a:ext>
            </a:extLst>
          </p:cNvPr>
          <p:cNvSpPr txBox="1"/>
          <p:nvPr/>
        </p:nvSpPr>
        <p:spPr>
          <a:xfrm>
            <a:off x="1224782" y="333766"/>
            <a:ext cx="86116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30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组合选择器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28722AD9-0204-4676-8F76-50BEC4F47DDA}"/>
              </a:ext>
            </a:extLst>
          </p:cNvPr>
          <p:cNvSpPr/>
          <p:nvPr/>
        </p:nvSpPr>
        <p:spPr>
          <a:xfrm>
            <a:off x="695325" y="1508760"/>
            <a:ext cx="1632239" cy="489600"/>
          </a:xfrm>
          <a:prstGeom prst="roundRect">
            <a:avLst>
              <a:gd name="adj" fmla="val 50000"/>
            </a:avLst>
          </a:prstGeom>
          <a:gradFill>
            <a:gsLst>
              <a:gs pos="7000">
                <a:schemeClr val="accent2">
                  <a:lumMod val="60000"/>
                  <a:lumOff val="40000"/>
                </a:schemeClr>
              </a:gs>
              <a:gs pos="86000">
                <a:schemeClr val="accent1"/>
              </a:gs>
            </a:gsLst>
            <a:path path="circle">
              <a:fillToRect r="100000" b="100000"/>
            </a:path>
          </a:gradFill>
          <a:ln>
            <a:noFill/>
          </a:ln>
          <a:effectLst>
            <a:outerShdw blurRad="381000" dist="215900" dir="4200000" algn="t" rotWithShape="0">
              <a:schemeClr val="accent1">
                <a:alpha val="1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defRPr/>
            </a:pPr>
            <a:r>
              <a:rPr lang="zh-CN" altLang="en-US" b="1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交集选择器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EF47BB7E-6D89-4ED0-BA88-753CD2ED8B95}"/>
              </a:ext>
            </a:extLst>
          </p:cNvPr>
          <p:cNvCxnSpPr/>
          <p:nvPr/>
        </p:nvCxnSpPr>
        <p:spPr>
          <a:xfrm>
            <a:off x="0" y="584200"/>
            <a:ext cx="6096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C4A9B34D-D2DF-4A3C-AF99-343A086E2D5C}"/>
              </a:ext>
            </a:extLst>
          </p:cNvPr>
          <p:cNvCxnSpPr>
            <a:cxnSpLocks/>
          </p:cNvCxnSpPr>
          <p:nvPr/>
        </p:nvCxnSpPr>
        <p:spPr>
          <a:xfrm flipV="1">
            <a:off x="2589171" y="951101"/>
            <a:ext cx="8986434" cy="1365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占位符 5">
            <a:extLst>
              <a:ext uri="{FF2B5EF4-FFF2-40B4-BE49-F238E27FC236}">
                <a16:creationId xmlns:a16="http://schemas.microsoft.com/office/drawing/2014/main" id="{B310AC14-4BF9-4F78-A8A0-BD7DF26F7054}"/>
              </a:ext>
            </a:extLst>
          </p:cNvPr>
          <p:cNvSpPr txBox="1">
            <a:spLocks/>
          </p:cNvSpPr>
          <p:nvPr/>
        </p:nvSpPr>
        <p:spPr>
          <a:xfrm>
            <a:off x="594426" y="898438"/>
            <a:ext cx="1985219" cy="123111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defPPr>
              <a:defRPr lang="zh-CN"/>
            </a:defPPr>
            <a:lvl1pPr indent="0" algn="dist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800" spc="100" baseline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/>
            </a:lvl2pPr>
            <a:lvl3pPr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3pPr>
            <a:lvl4pPr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4pPr>
            <a:lvl5pPr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dirty="0"/>
              <a:t>HTML5+CSS3 Web</a:t>
            </a:r>
            <a:r>
              <a:rPr lang="zh-CN" altLang="en-US" dirty="0"/>
              <a:t>前端开发与实例教程 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51B6E4C4-AEF3-497B-8EB0-3B86C9778614}"/>
              </a:ext>
            </a:extLst>
          </p:cNvPr>
          <p:cNvSpPr>
            <a:spLocks/>
          </p:cNvSpPr>
          <p:nvPr/>
        </p:nvSpPr>
        <p:spPr>
          <a:xfrm>
            <a:off x="607270" y="398365"/>
            <a:ext cx="468000" cy="468000"/>
          </a:xfrm>
          <a:prstGeom prst="ellipse">
            <a:avLst/>
          </a:prstGeom>
          <a:gradFill>
            <a:gsLst>
              <a:gs pos="7000">
                <a:schemeClr val="accent2">
                  <a:lumMod val="60000"/>
                  <a:lumOff val="40000"/>
                </a:schemeClr>
              </a:gs>
              <a:gs pos="86000">
                <a:schemeClr val="accent1"/>
              </a:gs>
            </a:gsLst>
            <a:path path="circle">
              <a:fillToRect r="100000" b="100000"/>
            </a:path>
          </a:gradFill>
        </p:spPr>
        <p:txBody>
          <a:bodyPr rot="0" spcFirstLastPara="0" vertOverflow="overflow" horzOverflow="overflow" vert="horz" wrap="square" lIns="72000" tIns="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b="1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sz="2400" b="1" dirty="0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2E9584-8A4C-4AE9-BC3E-B7230B84B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1B76C-8D5D-454B-B46C-239CFA30E467}" type="slidenum">
              <a:rPr lang="zh-CN" altLang="en-US" smtClean="0"/>
              <a:t>18</a:t>
            </a:fld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1608" y="1910862"/>
            <a:ext cx="7686675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图片 11" descr="C:\Users\lenovo\Documents\WeChat Files\wxid_zpracq0rj1yn21\FileStorage\Temp\1699582368562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" y="2917898"/>
            <a:ext cx="3426069" cy="209371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6309904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2480090-D896-4F67-A1DB-9C761684F11B}"/>
              </a:ext>
            </a:extLst>
          </p:cNvPr>
          <p:cNvSpPr txBox="1"/>
          <p:nvPr/>
        </p:nvSpPr>
        <p:spPr>
          <a:xfrm>
            <a:off x="1224782" y="333766"/>
            <a:ext cx="86116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30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组合选择器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28722AD9-0204-4676-8F76-50BEC4F47DDA}"/>
              </a:ext>
            </a:extLst>
          </p:cNvPr>
          <p:cNvSpPr/>
          <p:nvPr/>
        </p:nvSpPr>
        <p:spPr>
          <a:xfrm>
            <a:off x="695325" y="1508760"/>
            <a:ext cx="1515860" cy="489600"/>
          </a:xfrm>
          <a:prstGeom prst="roundRect">
            <a:avLst>
              <a:gd name="adj" fmla="val 50000"/>
            </a:avLst>
          </a:prstGeom>
          <a:gradFill>
            <a:gsLst>
              <a:gs pos="7000">
                <a:schemeClr val="accent2">
                  <a:lumMod val="60000"/>
                  <a:lumOff val="40000"/>
                </a:schemeClr>
              </a:gs>
              <a:gs pos="86000">
                <a:schemeClr val="accent1"/>
              </a:gs>
            </a:gsLst>
            <a:path path="circle">
              <a:fillToRect r="100000" b="100000"/>
            </a:path>
          </a:gradFill>
          <a:ln>
            <a:noFill/>
          </a:ln>
          <a:effectLst>
            <a:outerShdw blurRad="381000" dist="215900" dir="4200000" algn="t" rotWithShape="0">
              <a:schemeClr val="accent1">
                <a:alpha val="1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defRPr/>
            </a:pPr>
            <a:r>
              <a:rPr lang="zh-CN" altLang="en-US" b="1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并集选择器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EF47BB7E-6D89-4ED0-BA88-753CD2ED8B95}"/>
              </a:ext>
            </a:extLst>
          </p:cNvPr>
          <p:cNvCxnSpPr/>
          <p:nvPr/>
        </p:nvCxnSpPr>
        <p:spPr>
          <a:xfrm>
            <a:off x="0" y="584200"/>
            <a:ext cx="6096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C4A9B34D-D2DF-4A3C-AF99-343A086E2D5C}"/>
              </a:ext>
            </a:extLst>
          </p:cNvPr>
          <p:cNvCxnSpPr>
            <a:cxnSpLocks/>
          </p:cNvCxnSpPr>
          <p:nvPr/>
        </p:nvCxnSpPr>
        <p:spPr>
          <a:xfrm flipV="1">
            <a:off x="2589171" y="951101"/>
            <a:ext cx="8986434" cy="1365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占位符 5">
            <a:extLst>
              <a:ext uri="{FF2B5EF4-FFF2-40B4-BE49-F238E27FC236}">
                <a16:creationId xmlns:a16="http://schemas.microsoft.com/office/drawing/2014/main" id="{B310AC14-4BF9-4F78-A8A0-BD7DF26F7054}"/>
              </a:ext>
            </a:extLst>
          </p:cNvPr>
          <p:cNvSpPr txBox="1">
            <a:spLocks/>
          </p:cNvSpPr>
          <p:nvPr/>
        </p:nvSpPr>
        <p:spPr>
          <a:xfrm>
            <a:off x="594426" y="898438"/>
            <a:ext cx="1985219" cy="123111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defPPr>
              <a:defRPr lang="zh-CN"/>
            </a:defPPr>
            <a:lvl1pPr indent="0" algn="dist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800" spc="100" baseline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/>
            </a:lvl2pPr>
            <a:lvl3pPr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3pPr>
            <a:lvl4pPr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4pPr>
            <a:lvl5pPr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dirty="0"/>
              <a:t>HTML5+CSS3 Web</a:t>
            </a:r>
            <a:r>
              <a:rPr lang="zh-CN" altLang="en-US" dirty="0"/>
              <a:t>前端开发与实例教程 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51B6E4C4-AEF3-497B-8EB0-3B86C9778614}"/>
              </a:ext>
            </a:extLst>
          </p:cNvPr>
          <p:cNvSpPr>
            <a:spLocks/>
          </p:cNvSpPr>
          <p:nvPr/>
        </p:nvSpPr>
        <p:spPr>
          <a:xfrm>
            <a:off x="607270" y="398365"/>
            <a:ext cx="468000" cy="468000"/>
          </a:xfrm>
          <a:prstGeom prst="ellipse">
            <a:avLst/>
          </a:prstGeom>
          <a:gradFill>
            <a:gsLst>
              <a:gs pos="7000">
                <a:schemeClr val="accent2">
                  <a:lumMod val="60000"/>
                  <a:lumOff val="40000"/>
                </a:schemeClr>
              </a:gs>
              <a:gs pos="86000">
                <a:schemeClr val="accent1"/>
              </a:gs>
            </a:gsLst>
            <a:path path="circle">
              <a:fillToRect r="100000" b="100000"/>
            </a:path>
          </a:gradFill>
        </p:spPr>
        <p:txBody>
          <a:bodyPr rot="0" spcFirstLastPara="0" vertOverflow="overflow" horzOverflow="overflow" vert="horz" wrap="square" lIns="72000" tIns="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b="1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sz="2400" b="1" dirty="0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2E9584-8A4C-4AE9-BC3E-B7230B84B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1B76C-8D5D-454B-B46C-239CFA30E467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13" name="文本框 5">
            <a:extLst>
              <a:ext uri="{FF2B5EF4-FFF2-40B4-BE49-F238E27FC236}">
                <a16:creationId xmlns:a16="http://schemas.microsoft.com/office/drawing/2014/main" id="{6C91CFEE-C723-4981-9EAE-B466490AC75D}"/>
              </a:ext>
            </a:extLst>
          </p:cNvPr>
          <p:cNvSpPr txBox="1"/>
          <p:nvPr/>
        </p:nvSpPr>
        <p:spPr>
          <a:xfrm>
            <a:off x="498876" y="2294534"/>
            <a:ext cx="11076729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并集选择器也叫分组选择器，是由任意的多个选择器通过逗号连接而成的，用于声明这些选择器的公共样式。语法格式如下。</a:t>
            </a:r>
          </a:p>
          <a:p>
            <a:pPr lvl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选择器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1,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选择器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2,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选择器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3,…{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属性名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1: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属性值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1;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属性名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2: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属性值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2;…}</a:t>
            </a:r>
          </a:p>
          <a:p>
            <a:pPr lvl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endParaRPr lang="en-US" altLang="zh-CN" sz="2000" b="1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endParaRPr lang="zh-CN" altLang="en-US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0990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2480090-D896-4F67-A1DB-9C761684F11B}"/>
              </a:ext>
            </a:extLst>
          </p:cNvPr>
          <p:cNvSpPr txBox="1"/>
          <p:nvPr/>
        </p:nvSpPr>
        <p:spPr>
          <a:xfrm>
            <a:off x="1224782" y="333766"/>
            <a:ext cx="86116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盒子模型相关属性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C91CFEE-C723-4981-9EAE-B466490AC75D}"/>
              </a:ext>
            </a:extLst>
          </p:cNvPr>
          <p:cNvSpPr txBox="1"/>
          <p:nvPr/>
        </p:nvSpPr>
        <p:spPr>
          <a:xfrm>
            <a:off x="619971" y="2017088"/>
            <a:ext cx="11076729" cy="3291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外边距指的是盒子与盒子之间的距离。在</a:t>
            </a:r>
            <a:r>
              <a:rPr lang="en-US" altLang="zh-CN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CSS</a:t>
            </a:r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中，</a:t>
            </a:r>
            <a:r>
              <a:rPr lang="en-US" altLang="zh-CN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margin</a:t>
            </a:r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属性用于设置外边距，语法如下。在</a:t>
            </a:r>
            <a:r>
              <a:rPr lang="en-US" altLang="zh-CN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CSS</a:t>
            </a:r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中通过</a:t>
            </a:r>
            <a:r>
              <a:rPr lang="en-US" altLang="zh-CN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padding</a:t>
            </a:r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属性用于设置内边距，语法如下。</a:t>
            </a:r>
            <a:endParaRPr lang="en-US" altLang="zh-CN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margin: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值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 [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值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 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值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 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值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4]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n"/>
              <a:defRPr/>
            </a:pPr>
            <a:r>
              <a:rPr lang="en-US" altLang="zh-CN" dirty="0"/>
              <a:t>margin</a:t>
            </a:r>
            <a:r>
              <a:rPr lang="zh-CN" altLang="en-US" dirty="0"/>
              <a:t>属性值可以是</a:t>
            </a:r>
            <a:r>
              <a:rPr lang="en-US" altLang="zh-CN" dirty="0"/>
              <a:t>auto</a:t>
            </a:r>
            <a:r>
              <a:rPr lang="zh-CN" altLang="en-US" dirty="0"/>
              <a:t>（默认值）、百分比或具体的数值。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n"/>
              <a:defRPr/>
            </a:pPr>
            <a:r>
              <a:rPr lang="zh-CN" altLang="en-US" dirty="0"/>
              <a:t>在已指定盒子宽度的前提下设置其左、右边距为</a:t>
            </a:r>
            <a:r>
              <a:rPr lang="en-US" altLang="zh-CN" dirty="0"/>
              <a:t>auto</a:t>
            </a:r>
            <a:r>
              <a:rPr lang="zh-CN" altLang="en-US" dirty="0"/>
              <a:t>，可以让盒子水平居中显示。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n"/>
              <a:defRPr/>
            </a:pPr>
            <a:r>
              <a:rPr lang="zh-CN" altLang="zh-CN" dirty="0"/>
              <a:t>与</a:t>
            </a:r>
            <a:r>
              <a:rPr lang="en-US" altLang="zh-CN" dirty="0"/>
              <a:t>padding</a:t>
            </a:r>
            <a:r>
              <a:rPr lang="zh-CN" altLang="zh-CN" dirty="0"/>
              <a:t>属性不同，</a:t>
            </a:r>
            <a:r>
              <a:rPr lang="en-US" altLang="zh-CN" dirty="0"/>
              <a:t>margin</a:t>
            </a:r>
            <a:r>
              <a:rPr lang="zh-CN" altLang="zh-CN" dirty="0"/>
              <a:t>属性值可以为负数。</a:t>
            </a:r>
            <a:endParaRPr lang="en-US" altLang="zh-CN" sz="2000" b="1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EF47BB7E-6D89-4ED0-BA88-753CD2ED8B95}"/>
              </a:ext>
            </a:extLst>
          </p:cNvPr>
          <p:cNvCxnSpPr/>
          <p:nvPr/>
        </p:nvCxnSpPr>
        <p:spPr>
          <a:xfrm>
            <a:off x="0" y="584200"/>
            <a:ext cx="6096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C4A9B34D-D2DF-4A3C-AF99-343A086E2D5C}"/>
              </a:ext>
            </a:extLst>
          </p:cNvPr>
          <p:cNvCxnSpPr>
            <a:cxnSpLocks/>
          </p:cNvCxnSpPr>
          <p:nvPr/>
        </p:nvCxnSpPr>
        <p:spPr>
          <a:xfrm flipV="1">
            <a:off x="2589171" y="951101"/>
            <a:ext cx="8986434" cy="1365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占位符 5">
            <a:extLst>
              <a:ext uri="{FF2B5EF4-FFF2-40B4-BE49-F238E27FC236}">
                <a16:creationId xmlns:a16="http://schemas.microsoft.com/office/drawing/2014/main" id="{B310AC14-4BF9-4F78-A8A0-BD7DF26F7054}"/>
              </a:ext>
            </a:extLst>
          </p:cNvPr>
          <p:cNvSpPr txBox="1">
            <a:spLocks/>
          </p:cNvSpPr>
          <p:nvPr/>
        </p:nvSpPr>
        <p:spPr>
          <a:xfrm>
            <a:off x="594426" y="898438"/>
            <a:ext cx="1985219" cy="123111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defPPr>
              <a:defRPr lang="zh-CN"/>
            </a:defPPr>
            <a:lvl1pPr indent="0" algn="dist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800" spc="100" baseline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/>
            </a:lvl2pPr>
            <a:lvl3pPr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3pPr>
            <a:lvl4pPr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4pPr>
            <a:lvl5pPr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dirty="0"/>
              <a:t>HTML5+CSS3 Web</a:t>
            </a:r>
            <a:r>
              <a:rPr lang="zh-CN" altLang="en-US" dirty="0"/>
              <a:t>前端开发与实例教程 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569CCF65-081D-47D8-BA1D-70A8FD9E06FD}"/>
              </a:ext>
            </a:extLst>
          </p:cNvPr>
          <p:cNvSpPr/>
          <p:nvPr/>
        </p:nvSpPr>
        <p:spPr>
          <a:xfrm>
            <a:off x="708025" y="1407160"/>
            <a:ext cx="2115857" cy="489600"/>
          </a:xfrm>
          <a:prstGeom prst="roundRect">
            <a:avLst>
              <a:gd name="adj" fmla="val 50000"/>
            </a:avLst>
          </a:prstGeom>
          <a:gradFill>
            <a:gsLst>
              <a:gs pos="7000">
                <a:schemeClr val="accent2">
                  <a:lumMod val="60000"/>
                  <a:lumOff val="40000"/>
                </a:schemeClr>
              </a:gs>
              <a:gs pos="86000">
                <a:schemeClr val="accent1"/>
              </a:gs>
            </a:gsLst>
            <a:path path="circle">
              <a:fillToRect r="100000" b="100000"/>
            </a:path>
          </a:gradFill>
          <a:ln>
            <a:noFill/>
          </a:ln>
          <a:effectLst>
            <a:outerShdw blurRad="381000" dist="215900" dir="4200000" algn="t" rotWithShape="0">
              <a:schemeClr val="accent1">
                <a:alpha val="1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外边距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DC26118F-5704-4BEB-B07E-2E995CDE97EA}"/>
              </a:ext>
            </a:extLst>
          </p:cNvPr>
          <p:cNvSpPr>
            <a:spLocks/>
          </p:cNvSpPr>
          <p:nvPr/>
        </p:nvSpPr>
        <p:spPr>
          <a:xfrm>
            <a:off x="607270" y="398365"/>
            <a:ext cx="468000" cy="468000"/>
          </a:xfrm>
          <a:prstGeom prst="ellipse">
            <a:avLst/>
          </a:prstGeom>
          <a:gradFill>
            <a:gsLst>
              <a:gs pos="7000">
                <a:schemeClr val="accent2">
                  <a:lumMod val="60000"/>
                  <a:lumOff val="40000"/>
                </a:schemeClr>
              </a:gs>
              <a:gs pos="86000">
                <a:schemeClr val="accent1"/>
              </a:gs>
            </a:gsLst>
            <a:path path="circle">
              <a:fillToRect r="100000" b="100000"/>
            </a:path>
          </a:gradFill>
        </p:spPr>
        <p:txBody>
          <a:bodyPr rot="0" spcFirstLastPara="0" vertOverflow="overflow" horzOverflow="overflow" vert="horz" wrap="square" lIns="72000" tIns="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b="1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sz="2400" b="1" dirty="0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D2A8144-AB2A-49CB-9787-56726F900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1B76C-8D5D-454B-B46C-239CFA30E46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2168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2480090-D896-4F67-A1DB-9C761684F11B}"/>
              </a:ext>
            </a:extLst>
          </p:cNvPr>
          <p:cNvSpPr txBox="1"/>
          <p:nvPr/>
        </p:nvSpPr>
        <p:spPr>
          <a:xfrm>
            <a:off x="1224782" y="333766"/>
            <a:ext cx="86116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30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组合选择器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28722AD9-0204-4676-8F76-50BEC4F47DDA}"/>
              </a:ext>
            </a:extLst>
          </p:cNvPr>
          <p:cNvSpPr/>
          <p:nvPr/>
        </p:nvSpPr>
        <p:spPr>
          <a:xfrm>
            <a:off x="695325" y="1508760"/>
            <a:ext cx="1532486" cy="489600"/>
          </a:xfrm>
          <a:prstGeom prst="roundRect">
            <a:avLst>
              <a:gd name="adj" fmla="val 50000"/>
            </a:avLst>
          </a:prstGeom>
          <a:gradFill>
            <a:gsLst>
              <a:gs pos="7000">
                <a:schemeClr val="accent2">
                  <a:lumMod val="60000"/>
                  <a:lumOff val="40000"/>
                </a:schemeClr>
              </a:gs>
              <a:gs pos="86000">
                <a:schemeClr val="accent1"/>
              </a:gs>
            </a:gsLst>
            <a:path path="circle">
              <a:fillToRect r="100000" b="100000"/>
            </a:path>
          </a:gradFill>
          <a:ln>
            <a:noFill/>
          </a:ln>
          <a:effectLst>
            <a:outerShdw blurRad="381000" dist="215900" dir="4200000" algn="t" rotWithShape="0">
              <a:schemeClr val="accent1">
                <a:alpha val="1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defRPr/>
            </a:pPr>
            <a:r>
              <a:rPr lang="zh-CN" altLang="en-US" b="1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并集选择器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EF47BB7E-6D89-4ED0-BA88-753CD2ED8B95}"/>
              </a:ext>
            </a:extLst>
          </p:cNvPr>
          <p:cNvCxnSpPr/>
          <p:nvPr/>
        </p:nvCxnSpPr>
        <p:spPr>
          <a:xfrm>
            <a:off x="0" y="584200"/>
            <a:ext cx="6096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C4A9B34D-D2DF-4A3C-AF99-343A086E2D5C}"/>
              </a:ext>
            </a:extLst>
          </p:cNvPr>
          <p:cNvCxnSpPr>
            <a:cxnSpLocks/>
          </p:cNvCxnSpPr>
          <p:nvPr/>
        </p:nvCxnSpPr>
        <p:spPr>
          <a:xfrm flipV="1">
            <a:off x="2589171" y="951101"/>
            <a:ext cx="8986434" cy="1365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占位符 5">
            <a:extLst>
              <a:ext uri="{FF2B5EF4-FFF2-40B4-BE49-F238E27FC236}">
                <a16:creationId xmlns:a16="http://schemas.microsoft.com/office/drawing/2014/main" id="{B310AC14-4BF9-4F78-A8A0-BD7DF26F7054}"/>
              </a:ext>
            </a:extLst>
          </p:cNvPr>
          <p:cNvSpPr txBox="1">
            <a:spLocks/>
          </p:cNvSpPr>
          <p:nvPr/>
        </p:nvSpPr>
        <p:spPr>
          <a:xfrm>
            <a:off x="594426" y="898438"/>
            <a:ext cx="1985219" cy="123111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defPPr>
              <a:defRPr lang="zh-CN"/>
            </a:defPPr>
            <a:lvl1pPr indent="0" algn="dist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800" spc="100" baseline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/>
            </a:lvl2pPr>
            <a:lvl3pPr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3pPr>
            <a:lvl4pPr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4pPr>
            <a:lvl5pPr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dirty="0"/>
              <a:t>HTML5+CSS3 Web</a:t>
            </a:r>
            <a:r>
              <a:rPr lang="zh-CN" altLang="en-US" dirty="0"/>
              <a:t>前端开发与实例教程 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51B6E4C4-AEF3-497B-8EB0-3B86C9778614}"/>
              </a:ext>
            </a:extLst>
          </p:cNvPr>
          <p:cNvSpPr>
            <a:spLocks/>
          </p:cNvSpPr>
          <p:nvPr/>
        </p:nvSpPr>
        <p:spPr>
          <a:xfrm>
            <a:off x="607270" y="398365"/>
            <a:ext cx="468000" cy="468000"/>
          </a:xfrm>
          <a:prstGeom prst="ellipse">
            <a:avLst/>
          </a:prstGeom>
          <a:gradFill>
            <a:gsLst>
              <a:gs pos="7000">
                <a:schemeClr val="accent2">
                  <a:lumMod val="60000"/>
                  <a:lumOff val="40000"/>
                </a:schemeClr>
              </a:gs>
              <a:gs pos="86000">
                <a:schemeClr val="accent1"/>
              </a:gs>
            </a:gsLst>
            <a:path path="circle">
              <a:fillToRect r="100000" b="100000"/>
            </a:path>
          </a:gradFill>
        </p:spPr>
        <p:txBody>
          <a:bodyPr rot="0" spcFirstLastPara="0" vertOverflow="overflow" horzOverflow="overflow" vert="horz" wrap="square" lIns="72000" tIns="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b="1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sz="2400" b="1" dirty="0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2E9584-8A4C-4AE9-BC3E-B7230B84B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1B76C-8D5D-454B-B46C-239CFA30E467}" type="slidenum">
              <a:rPr lang="zh-CN" altLang="en-US" smtClean="0"/>
              <a:t>20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5" y="2859341"/>
            <a:ext cx="5110946" cy="342508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1400" y="1453156"/>
            <a:ext cx="6834205" cy="2812370"/>
          </a:xfrm>
          <a:prstGeom prst="rect">
            <a:avLst/>
          </a:prstGeom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0427" y="5879915"/>
            <a:ext cx="7296150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08243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2480090-D896-4F67-A1DB-9C761684F11B}"/>
              </a:ext>
            </a:extLst>
          </p:cNvPr>
          <p:cNvSpPr txBox="1"/>
          <p:nvPr/>
        </p:nvSpPr>
        <p:spPr>
          <a:xfrm>
            <a:off x="1224782" y="333766"/>
            <a:ext cx="86116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30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组合选择器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28722AD9-0204-4676-8F76-50BEC4F47DDA}"/>
              </a:ext>
            </a:extLst>
          </p:cNvPr>
          <p:cNvSpPr/>
          <p:nvPr/>
        </p:nvSpPr>
        <p:spPr>
          <a:xfrm>
            <a:off x="695325" y="1508760"/>
            <a:ext cx="1598988" cy="489600"/>
          </a:xfrm>
          <a:prstGeom prst="roundRect">
            <a:avLst>
              <a:gd name="adj" fmla="val 50000"/>
            </a:avLst>
          </a:prstGeom>
          <a:gradFill>
            <a:gsLst>
              <a:gs pos="7000">
                <a:schemeClr val="accent2">
                  <a:lumMod val="60000"/>
                  <a:lumOff val="40000"/>
                </a:schemeClr>
              </a:gs>
              <a:gs pos="86000">
                <a:schemeClr val="accent1"/>
              </a:gs>
            </a:gsLst>
            <a:path path="circle">
              <a:fillToRect r="100000" b="100000"/>
            </a:path>
          </a:gradFill>
          <a:ln>
            <a:noFill/>
          </a:ln>
          <a:effectLst>
            <a:outerShdw blurRad="381000" dist="215900" dir="4200000" algn="t" rotWithShape="0">
              <a:schemeClr val="accent1">
                <a:alpha val="1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defRPr/>
            </a:pPr>
            <a:r>
              <a:rPr lang="zh-CN" altLang="en-US" b="1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后代选择器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EF47BB7E-6D89-4ED0-BA88-753CD2ED8B95}"/>
              </a:ext>
            </a:extLst>
          </p:cNvPr>
          <p:cNvCxnSpPr/>
          <p:nvPr/>
        </p:nvCxnSpPr>
        <p:spPr>
          <a:xfrm>
            <a:off x="0" y="584200"/>
            <a:ext cx="6096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C4A9B34D-D2DF-4A3C-AF99-343A086E2D5C}"/>
              </a:ext>
            </a:extLst>
          </p:cNvPr>
          <p:cNvCxnSpPr>
            <a:cxnSpLocks/>
          </p:cNvCxnSpPr>
          <p:nvPr/>
        </p:nvCxnSpPr>
        <p:spPr>
          <a:xfrm flipV="1">
            <a:off x="2589171" y="951101"/>
            <a:ext cx="8986434" cy="1365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占位符 5">
            <a:extLst>
              <a:ext uri="{FF2B5EF4-FFF2-40B4-BE49-F238E27FC236}">
                <a16:creationId xmlns:a16="http://schemas.microsoft.com/office/drawing/2014/main" id="{B310AC14-4BF9-4F78-A8A0-BD7DF26F7054}"/>
              </a:ext>
            </a:extLst>
          </p:cNvPr>
          <p:cNvSpPr txBox="1">
            <a:spLocks/>
          </p:cNvSpPr>
          <p:nvPr/>
        </p:nvSpPr>
        <p:spPr>
          <a:xfrm>
            <a:off x="594426" y="898438"/>
            <a:ext cx="1985219" cy="123111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defPPr>
              <a:defRPr lang="zh-CN"/>
            </a:defPPr>
            <a:lvl1pPr indent="0" algn="dist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800" spc="100" baseline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/>
            </a:lvl2pPr>
            <a:lvl3pPr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3pPr>
            <a:lvl4pPr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4pPr>
            <a:lvl5pPr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dirty="0"/>
              <a:t>HTML5+CSS3 Web</a:t>
            </a:r>
            <a:r>
              <a:rPr lang="zh-CN" altLang="en-US" dirty="0"/>
              <a:t>前端开发与实例教程 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51B6E4C4-AEF3-497B-8EB0-3B86C9778614}"/>
              </a:ext>
            </a:extLst>
          </p:cNvPr>
          <p:cNvSpPr>
            <a:spLocks/>
          </p:cNvSpPr>
          <p:nvPr/>
        </p:nvSpPr>
        <p:spPr>
          <a:xfrm>
            <a:off x="607270" y="398365"/>
            <a:ext cx="468000" cy="468000"/>
          </a:xfrm>
          <a:prstGeom prst="ellipse">
            <a:avLst/>
          </a:prstGeom>
          <a:gradFill>
            <a:gsLst>
              <a:gs pos="7000">
                <a:schemeClr val="accent2">
                  <a:lumMod val="60000"/>
                  <a:lumOff val="40000"/>
                </a:schemeClr>
              </a:gs>
              <a:gs pos="86000">
                <a:schemeClr val="accent1"/>
              </a:gs>
            </a:gsLst>
            <a:path path="circle">
              <a:fillToRect r="100000" b="100000"/>
            </a:path>
          </a:gradFill>
        </p:spPr>
        <p:txBody>
          <a:bodyPr rot="0" spcFirstLastPara="0" vertOverflow="overflow" horzOverflow="overflow" vert="horz" wrap="square" lIns="72000" tIns="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b="1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sz="2400" b="1" dirty="0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2E9584-8A4C-4AE9-BC3E-B7230B84B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1B76C-8D5D-454B-B46C-239CFA30E467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13" name="文本框 5">
            <a:extLst>
              <a:ext uri="{FF2B5EF4-FFF2-40B4-BE49-F238E27FC236}">
                <a16:creationId xmlns:a16="http://schemas.microsoft.com/office/drawing/2014/main" id="{6C91CFEE-C723-4981-9EAE-B466490AC75D}"/>
              </a:ext>
            </a:extLst>
          </p:cNvPr>
          <p:cNvSpPr txBox="1"/>
          <p:nvPr/>
        </p:nvSpPr>
        <p:spPr>
          <a:xfrm>
            <a:off x="498876" y="2294534"/>
            <a:ext cx="11076729" cy="3339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当标签发生嵌套时，内层的标签就成为外层标签的后代。后代选择器，又称包含选择器，用于选择某个元素的指定类型的所有后代元素。语法格式如下。</a:t>
            </a:r>
          </a:p>
          <a:p>
            <a:pPr lvl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选择器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 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选择器</a:t>
            </a:r>
            <a:r>
              <a:rPr lang="en-US" altLang="zh-CN" sz="2000" b="1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 </a:t>
            </a:r>
            <a:r>
              <a:rPr lang="zh-CN" altLang="en-US" sz="2000" b="1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选择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器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3…{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属性名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1: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属性值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1;…}</a:t>
            </a:r>
          </a:p>
          <a:p>
            <a:pPr lvl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选择器</a:t>
            </a:r>
            <a:r>
              <a:rPr lang="en-US" altLang="zh-CN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为外层选择器，选择器</a:t>
            </a:r>
            <a:r>
              <a:rPr lang="en-US" altLang="zh-CN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为内层选择器，依次类推。选择器之间使用空格分隔。</a:t>
            </a:r>
          </a:p>
          <a:p>
            <a:pPr lvl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endParaRPr lang="en-US" altLang="zh-CN" sz="2000" b="1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endParaRPr lang="zh-CN" altLang="en-US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08243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2480090-D896-4F67-A1DB-9C761684F11B}"/>
              </a:ext>
            </a:extLst>
          </p:cNvPr>
          <p:cNvSpPr txBox="1"/>
          <p:nvPr/>
        </p:nvSpPr>
        <p:spPr>
          <a:xfrm>
            <a:off x="1224782" y="333766"/>
            <a:ext cx="86116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30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组合选择器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28722AD9-0204-4676-8F76-50BEC4F47DDA}"/>
              </a:ext>
            </a:extLst>
          </p:cNvPr>
          <p:cNvSpPr/>
          <p:nvPr/>
        </p:nvSpPr>
        <p:spPr>
          <a:xfrm>
            <a:off x="695326" y="1508760"/>
            <a:ext cx="1532486" cy="489600"/>
          </a:xfrm>
          <a:prstGeom prst="roundRect">
            <a:avLst>
              <a:gd name="adj" fmla="val 50000"/>
            </a:avLst>
          </a:prstGeom>
          <a:gradFill>
            <a:gsLst>
              <a:gs pos="7000">
                <a:schemeClr val="accent2">
                  <a:lumMod val="60000"/>
                  <a:lumOff val="40000"/>
                </a:schemeClr>
              </a:gs>
              <a:gs pos="86000">
                <a:schemeClr val="accent1"/>
              </a:gs>
            </a:gsLst>
            <a:path path="circle">
              <a:fillToRect r="100000" b="100000"/>
            </a:path>
          </a:gradFill>
          <a:ln>
            <a:noFill/>
          </a:ln>
          <a:effectLst>
            <a:outerShdw blurRad="381000" dist="215900" dir="4200000" algn="t" rotWithShape="0">
              <a:schemeClr val="accent1">
                <a:alpha val="1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defRPr/>
            </a:pPr>
            <a:r>
              <a:rPr lang="zh-CN" altLang="en-US" b="1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后代选择器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EF47BB7E-6D89-4ED0-BA88-753CD2ED8B95}"/>
              </a:ext>
            </a:extLst>
          </p:cNvPr>
          <p:cNvCxnSpPr/>
          <p:nvPr/>
        </p:nvCxnSpPr>
        <p:spPr>
          <a:xfrm>
            <a:off x="0" y="584200"/>
            <a:ext cx="6096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C4A9B34D-D2DF-4A3C-AF99-343A086E2D5C}"/>
              </a:ext>
            </a:extLst>
          </p:cNvPr>
          <p:cNvCxnSpPr>
            <a:cxnSpLocks/>
          </p:cNvCxnSpPr>
          <p:nvPr/>
        </p:nvCxnSpPr>
        <p:spPr>
          <a:xfrm flipV="1">
            <a:off x="2589171" y="951101"/>
            <a:ext cx="8986434" cy="1365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占位符 5">
            <a:extLst>
              <a:ext uri="{FF2B5EF4-FFF2-40B4-BE49-F238E27FC236}">
                <a16:creationId xmlns:a16="http://schemas.microsoft.com/office/drawing/2014/main" id="{B310AC14-4BF9-4F78-A8A0-BD7DF26F7054}"/>
              </a:ext>
            </a:extLst>
          </p:cNvPr>
          <p:cNvSpPr txBox="1">
            <a:spLocks/>
          </p:cNvSpPr>
          <p:nvPr/>
        </p:nvSpPr>
        <p:spPr>
          <a:xfrm>
            <a:off x="594426" y="898438"/>
            <a:ext cx="1985219" cy="123111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defPPr>
              <a:defRPr lang="zh-CN"/>
            </a:defPPr>
            <a:lvl1pPr indent="0" algn="dist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800" spc="100" baseline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/>
            </a:lvl2pPr>
            <a:lvl3pPr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3pPr>
            <a:lvl4pPr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4pPr>
            <a:lvl5pPr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dirty="0"/>
              <a:t>HTML5+CSS3 Web</a:t>
            </a:r>
            <a:r>
              <a:rPr lang="zh-CN" altLang="en-US" dirty="0"/>
              <a:t>前端开发与实例教程 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51B6E4C4-AEF3-497B-8EB0-3B86C9778614}"/>
              </a:ext>
            </a:extLst>
          </p:cNvPr>
          <p:cNvSpPr>
            <a:spLocks/>
          </p:cNvSpPr>
          <p:nvPr/>
        </p:nvSpPr>
        <p:spPr>
          <a:xfrm>
            <a:off x="607270" y="398365"/>
            <a:ext cx="468000" cy="468000"/>
          </a:xfrm>
          <a:prstGeom prst="ellipse">
            <a:avLst/>
          </a:prstGeom>
          <a:gradFill>
            <a:gsLst>
              <a:gs pos="7000">
                <a:schemeClr val="accent2">
                  <a:lumMod val="60000"/>
                  <a:lumOff val="40000"/>
                </a:schemeClr>
              </a:gs>
              <a:gs pos="86000">
                <a:schemeClr val="accent1"/>
              </a:gs>
            </a:gsLst>
            <a:path path="circle">
              <a:fillToRect r="100000" b="100000"/>
            </a:path>
          </a:gradFill>
        </p:spPr>
        <p:txBody>
          <a:bodyPr rot="0" spcFirstLastPara="0" vertOverflow="overflow" horzOverflow="overflow" vert="horz" wrap="square" lIns="72000" tIns="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b="1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sz="2400" b="1" dirty="0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2E9584-8A4C-4AE9-BC3E-B7230B84B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1B76C-8D5D-454B-B46C-239CFA30E467}" type="slidenum">
              <a:rPr lang="zh-CN" altLang="en-US" smtClean="0"/>
              <a:t>22</a:t>
            </a:fld>
            <a:endParaRPr lang="zh-CN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0721" y="1201029"/>
            <a:ext cx="2682740" cy="5066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图片 11"/>
          <p:cNvPicPr/>
          <p:nvPr/>
        </p:nvPicPr>
        <p:blipFill>
          <a:blip r:embed="rId3"/>
          <a:stretch>
            <a:fillRect/>
          </a:stretch>
        </p:blipFill>
        <p:spPr>
          <a:xfrm>
            <a:off x="6814868" y="2334675"/>
            <a:ext cx="4324985" cy="3248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869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2480090-D896-4F67-A1DB-9C761684F11B}"/>
              </a:ext>
            </a:extLst>
          </p:cNvPr>
          <p:cNvSpPr txBox="1"/>
          <p:nvPr/>
        </p:nvSpPr>
        <p:spPr>
          <a:xfrm>
            <a:off x="1224782" y="333766"/>
            <a:ext cx="86116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30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组合选择器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28722AD9-0204-4676-8F76-50BEC4F47DDA}"/>
              </a:ext>
            </a:extLst>
          </p:cNvPr>
          <p:cNvSpPr/>
          <p:nvPr/>
        </p:nvSpPr>
        <p:spPr>
          <a:xfrm>
            <a:off x="695325" y="1508760"/>
            <a:ext cx="1893846" cy="489600"/>
          </a:xfrm>
          <a:prstGeom prst="roundRect">
            <a:avLst>
              <a:gd name="adj" fmla="val 50000"/>
            </a:avLst>
          </a:prstGeom>
          <a:gradFill>
            <a:gsLst>
              <a:gs pos="7000">
                <a:schemeClr val="accent2">
                  <a:lumMod val="60000"/>
                  <a:lumOff val="40000"/>
                </a:schemeClr>
              </a:gs>
              <a:gs pos="86000">
                <a:schemeClr val="accent1"/>
              </a:gs>
            </a:gsLst>
            <a:path path="circle">
              <a:fillToRect r="100000" b="100000"/>
            </a:path>
          </a:gradFill>
          <a:ln>
            <a:noFill/>
          </a:ln>
          <a:effectLst>
            <a:outerShdw blurRad="381000" dist="215900" dir="4200000" algn="t" rotWithShape="0">
              <a:schemeClr val="accent1">
                <a:alpha val="1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defRPr/>
            </a:pPr>
            <a:r>
              <a:rPr lang="zh-CN" altLang="en-US" b="1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子元素选择器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EF47BB7E-6D89-4ED0-BA88-753CD2ED8B95}"/>
              </a:ext>
            </a:extLst>
          </p:cNvPr>
          <p:cNvCxnSpPr/>
          <p:nvPr/>
        </p:nvCxnSpPr>
        <p:spPr>
          <a:xfrm>
            <a:off x="0" y="584200"/>
            <a:ext cx="6096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C4A9B34D-D2DF-4A3C-AF99-343A086E2D5C}"/>
              </a:ext>
            </a:extLst>
          </p:cNvPr>
          <p:cNvCxnSpPr>
            <a:cxnSpLocks/>
          </p:cNvCxnSpPr>
          <p:nvPr/>
        </p:nvCxnSpPr>
        <p:spPr>
          <a:xfrm flipV="1">
            <a:off x="2589171" y="951101"/>
            <a:ext cx="8986434" cy="1365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占位符 5">
            <a:extLst>
              <a:ext uri="{FF2B5EF4-FFF2-40B4-BE49-F238E27FC236}">
                <a16:creationId xmlns:a16="http://schemas.microsoft.com/office/drawing/2014/main" id="{B310AC14-4BF9-4F78-A8A0-BD7DF26F7054}"/>
              </a:ext>
            </a:extLst>
          </p:cNvPr>
          <p:cNvSpPr txBox="1">
            <a:spLocks/>
          </p:cNvSpPr>
          <p:nvPr/>
        </p:nvSpPr>
        <p:spPr>
          <a:xfrm>
            <a:off x="594426" y="898438"/>
            <a:ext cx="1985219" cy="123111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defPPr>
              <a:defRPr lang="zh-CN"/>
            </a:defPPr>
            <a:lvl1pPr indent="0" algn="dist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800" spc="100" baseline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/>
            </a:lvl2pPr>
            <a:lvl3pPr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3pPr>
            <a:lvl4pPr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4pPr>
            <a:lvl5pPr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dirty="0"/>
              <a:t>HTML5+CSS3 Web</a:t>
            </a:r>
            <a:r>
              <a:rPr lang="zh-CN" altLang="en-US" dirty="0"/>
              <a:t>前端开发与实例教程 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51B6E4C4-AEF3-497B-8EB0-3B86C9778614}"/>
              </a:ext>
            </a:extLst>
          </p:cNvPr>
          <p:cNvSpPr>
            <a:spLocks/>
          </p:cNvSpPr>
          <p:nvPr/>
        </p:nvSpPr>
        <p:spPr>
          <a:xfrm>
            <a:off x="607270" y="398365"/>
            <a:ext cx="468000" cy="468000"/>
          </a:xfrm>
          <a:prstGeom prst="ellipse">
            <a:avLst/>
          </a:prstGeom>
          <a:gradFill>
            <a:gsLst>
              <a:gs pos="7000">
                <a:schemeClr val="accent2">
                  <a:lumMod val="60000"/>
                  <a:lumOff val="40000"/>
                </a:schemeClr>
              </a:gs>
              <a:gs pos="86000">
                <a:schemeClr val="accent1"/>
              </a:gs>
            </a:gsLst>
            <a:path path="circle">
              <a:fillToRect r="100000" b="100000"/>
            </a:path>
          </a:gradFill>
        </p:spPr>
        <p:txBody>
          <a:bodyPr rot="0" spcFirstLastPara="0" vertOverflow="overflow" horzOverflow="overflow" vert="horz" wrap="square" lIns="72000" tIns="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b="1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sz="2400" b="1" dirty="0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2E9584-8A4C-4AE9-BC3E-B7230B84B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1B76C-8D5D-454B-B46C-239CFA30E467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13" name="文本框 5">
            <a:extLst>
              <a:ext uri="{FF2B5EF4-FFF2-40B4-BE49-F238E27FC236}">
                <a16:creationId xmlns:a16="http://schemas.microsoft.com/office/drawing/2014/main" id="{6C91CFEE-C723-4981-9EAE-B466490AC75D}"/>
              </a:ext>
            </a:extLst>
          </p:cNvPr>
          <p:cNvSpPr txBox="1"/>
          <p:nvPr/>
        </p:nvSpPr>
        <p:spPr>
          <a:xfrm>
            <a:off x="498876" y="2294534"/>
            <a:ext cx="11076729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子元素选择器，用于选择某个元素的所有子元素，如果元素不是父元素的直接子元素，则不会被选中。语法格式如下。</a:t>
            </a:r>
          </a:p>
          <a:p>
            <a:pPr lvl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选择器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1&gt;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选择器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 {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属性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：属性值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1; 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属性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：属性值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2;…}</a:t>
            </a:r>
          </a:p>
          <a:p>
            <a:pPr lvl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“&gt;”</a:t>
            </a:r>
            <a:r>
              <a:rPr lang="zh-CN" altLang="en-US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称为左结合符，在其左右两边是否有空格都正确，“选择器</a:t>
            </a:r>
            <a:r>
              <a:rPr lang="en-US" altLang="zh-CN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1&gt;</a:t>
            </a:r>
            <a:r>
              <a:rPr lang="zh-CN" altLang="en-US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选择器</a:t>
            </a:r>
            <a:r>
              <a:rPr lang="en-US" altLang="zh-CN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2”</a:t>
            </a:r>
            <a:r>
              <a:rPr lang="zh-CN" altLang="en-US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用来选取作为 </a:t>
            </a:r>
            <a:r>
              <a:rPr lang="en-US" altLang="zh-CN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"</a:t>
            </a:r>
            <a:r>
              <a:rPr lang="zh-CN" altLang="en-US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选择器</a:t>
            </a:r>
            <a:r>
              <a:rPr lang="en-US" altLang="zh-CN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1" </a:t>
            </a:r>
            <a:r>
              <a:rPr lang="zh-CN" altLang="en-US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元素直接子元素的 </a:t>
            </a:r>
            <a:r>
              <a:rPr lang="en-US" altLang="zh-CN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"</a:t>
            </a:r>
            <a:r>
              <a:rPr lang="zh-CN" altLang="en-US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选择器</a:t>
            </a:r>
            <a:r>
              <a:rPr lang="en-US" altLang="zh-CN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2" </a:t>
            </a:r>
            <a:r>
              <a:rPr lang="zh-CN" altLang="en-US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元素。</a:t>
            </a:r>
          </a:p>
          <a:p>
            <a:pPr lvl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endParaRPr lang="en-US" altLang="zh-CN" sz="2000" b="1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endParaRPr lang="zh-CN" altLang="en-US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4869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2480090-D896-4F67-A1DB-9C761684F11B}"/>
              </a:ext>
            </a:extLst>
          </p:cNvPr>
          <p:cNvSpPr txBox="1"/>
          <p:nvPr/>
        </p:nvSpPr>
        <p:spPr>
          <a:xfrm>
            <a:off x="1224782" y="333766"/>
            <a:ext cx="86116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30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组合选择器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28722AD9-0204-4676-8F76-50BEC4F47DDA}"/>
              </a:ext>
            </a:extLst>
          </p:cNvPr>
          <p:cNvSpPr/>
          <p:nvPr/>
        </p:nvSpPr>
        <p:spPr>
          <a:xfrm>
            <a:off x="695325" y="1508760"/>
            <a:ext cx="1884320" cy="489600"/>
          </a:xfrm>
          <a:prstGeom prst="roundRect">
            <a:avLst>
              <a:gd name="adj" fmla="val 50000"/>
            </a:avLst>
          </a:prstGeom>
          <a:gradFill>
            <a:gsLst>
              <a:gs pos="7000">
                <a:schemeClr val="accent2">
                  <a:lumMod val="60000"/>
                  <a:lumOff val="40000"/>
                </a:schemeClr>
              </a:gs>
              <a:gs pos="86000">
                <a:schemeClr val="accent1"/>
              </a:gs>
            </a:gsLst>
            <a:path path="circle">
              <a:fillToRect r="100000" b="100000"/>
            </a:path>
          </a:gradFill>
          <a:ln>
            <a:noFill/>
          </a:ln>
          <a:effectLst>
            <a:outerShdw blurRad="381000" dist="215900" dir="4200000" algn="t" rotWithShape="0">
              <a:schemeClr val="accent1">
                <a:alpha val="1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defRPr/>
            </a:pPr>
            <a:r>
              <a:rPr lang="zh-CN" altLang="en-US" b="1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子元素选择器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EF47BB7E-6D89-4ED0-BA88-753CD2ED8B95}"/>
              </a:ext>
            </a:extLst>
          </p:cNvPr>
          <p:cNvCxnSpPr/>
          <p:nvPr/>
        </p:nvCxnSpPr>
        <p:spPr>
          <a:xfrm>
            <a:off x="0" y="584200"/>
            <a:ext cx="6096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C4A9B34D-D2DF-4A3C-AF99-343A086E2D5C}"/>
              </a:ext>
            </a:extLst>
          </p:cNvPr>
          <p:cNvCxnSpPr>
            <a:cxnSpLocks/>
          </p:cNvCxnSpPr>
          <p:nvPr/>
        </p:nvCxnSpPr>
        <p:spPr>
          <a:xfrm flipV="1">
            <a:off x="2589171" y="951101"/>
            <a:ext cx="8986434" cy="1365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占位符 5">
            <a:extLst>
              <a:ext uri="{FF2B5EF4-FFF2-40B4-BE49-F238E27FC236}">
                <a16:creationId xmlns:a16="http://schemas.microsoft.com/office/drawing/2014/main" id="{B310AC14-4BF9-4F78-A8A0-BD7DF26F7054}"/>
              </a:ext>
            </a:extLst>
          </p:cNvPr>
          <p:cNvSpPr txBox="1">
            <a:spLocks/>
          </p:cNvSpPr>
          <p:nvPr/>
        </p:nvSpPr>
        <p:spPr>
          <a:xfrm>
            <a:off x="594426" y="898438"/>
            <a:ext cx="1985219" cy="123111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defPPr>
              <a:defRPr lang="zh-CN"/>
            </a:defPPr>
            <a:lvl1pPr indent="0" algn="dist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800" spc="100" baseline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/>
            </a:lvl2pPr>
            <a:lvl3pPr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3pPr>
            <a:lvl4pPr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4pPr>
            <a:lvl5pPr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dirty="0"/>
              <a:t>HTML5+CSS3 Web</a:t>
            </a:r>
            <a:r>
              <a:rPr lang="zh-CN" altLang="en-US" dirty="0"/>
              <a:t>前端开发与实例教程 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51B6E4C4-AEF3-497B-8EB0-3B86C9778614}"/>
              </a:ext>
            </a:extLst>
          </p:cNvPr>
          <p:cNvSpPr>
            <a:spLocks/>
          </p:cNvSpPr>
          <p:nvPr/>
        </p:nvSpPr>
        <p:spPr>
          <a:xfrm>
            <a:off x="607270" y="398365"/>
            <a:ext cx="468000" cy="468000"/>
          </a:xfrm>
          <a:prstGeom prst="ellipse">
            <a:avLst/>
          </a:prstGeom>
          <a:gradFill>
            <a:gsLst>
              <a:gs pos="7000">
                <a:schemeClr val="accent2">
                  <a:lumMod val="60000"/>
                  <a:lumOff val="40000"/>
                </a:schemeClr>
              </a:gs>
              <a:gs pos="86000">
                <a:schemeClr val="accent1"/>
              </a:gs>
            </a:gsLst>
            <a:path path="circle">
              <a:fillToRect r="100000" b="100000"/>
            </a:path>
          </a:gradFill>
        </p:spPr>
        <p:txBody>
          <a:bodyPr rot="0" spcFirstLastPara="0" vertOverflow="overflow" horzOverflow="overflow" vert="horz" wrap="square" lIns="72000" tIns="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b="1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sz="2400" b="1" dirty="0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2E9584-8A4C-4AE9-BC3E-B7230B84B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1B76C-8D5D-454B-B46C-239CFA30E467}" type="slidenum">
              <a:rPr lang="zh-CN" altLang="en-US" smtClean="0"/>
              <a:t>24</a:t>
            </a:fld>
            <a:endParaRPr lang="zh-CN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160" y="2143125"/>
            <a:ext cx="7648575" cy="394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图片 11" descr="C:\Users\lenovo\Documents\WeChat Files\wxid_zpracq0rj1yn21\FileStorage\Temp\1699670707385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5835" y="3726350"/>
            <a:ext cx="3239770" cy="11461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279401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2480090-D896-4F67-A1DB-9C761684F11B}"/>
              </a:ext>
            </a:extLst>
          </p:cNvPr>
          <p:cNvSpPr txBox="1"/>
          <p:nvPr/>
        </p:nvSpPr>
        <p:spPr>
          <a:xfrm>
            <a:off x="1224782" y="333766"/>
            <a:ext cx="86116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30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组合选择器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28722AD9-0204-4676-8F76-50BEC4F47DDA}"/>
              </a:ext>
            </a:extLst>
          </p:cNvPr>
          <p:cNvSpPr/>
          <p:nvPr/>
        </p:nvSpPr>
        <p:spPr>
          <a:xfrm>
            <a:off x="695325" y="1508760"/>
            <a:ext cx="2047875" cy="489600"/>
          </a:xfrm>
          <a:prstGeom prst="roundRect">
            <a:avLst>
              <a:gd name="adj" fmla="val 50000"/>
            </a:avLst>
          </a:prstGeom>
          <a:gradFill>
            <a:gsLst>
              <a:gs pos="7000">
                <a:schemeClr val="accent2">
                  <a:lumMod val="60000"/>
                  <a:lumOff val="40000"/>
                </a:schemeClr>
              </a:gs>
              <a:gs pos="86000">
                <a:schemeClr val="accent1"/>
              </a:gs>
            </a:gsLst>
            <a:path path="circle">
              <a:fillToRect r="100000" b="100000"/>
            </a:path>
          </a:gradFill>
          <a:ln>
            <a:noFill/>
          </a:ln>
          <a:effectLst>
            <a:outerShdw blurRad="381000" dist="215900" dir="4200000" algn="t" rotWithShape="0">
              <a:schemeClr val="accent1">
                <a:alpha val="1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defRPr/>
            </a:pPr>
            <a:r>
              <a:rPr lang="zh-CN" altLang="en-US" b="1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相邻兄弟选择器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EF47BB7E-6D89-4ED0-BA88-753CD2ED8B95}"/>
              </a:ext>
            </a:extLst>
          </p:cNvPr>
          <p:cNvCxnSpPr/>
          <p:nvPr/>
        </p:nvCxnSpPr>
        <p:spPr>
          <a:xfrm>
            <a:off x="0" y="584200"/>
            <a:ext cx="6096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C4A9B34D-D2DF-4A3C-AF99-343A086E2D5C}"/>
              </a:ext>
            </a:extLst>
          </p:cNvPr>
          <p:cNvCxnSpPr>
            <a:cxnSpLocks/>
          </p:cNvCxnSpPr>
          <p:nvPr/>
        </p:nvCxnSpPr>
        <p:spPr>
          <a:xfrm flipV="1">
            <a:off x="2589171" y="951101"/>
            <a:ext cx="8986434" cy="1365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占位符 5">
            <a:extLst>
              <a:ext uri="{FF2B5EF4-FFF2-40B4-BE49-F238E27FC236}">
                <a16:creationId xmlns:a16="http://schemas.microsoft.com/office/drawing/2014/main" id="{B310AC14-4BF9-4F78-A8A0-BD7DF26F7054}"/>
              </a:ext>
            </a:extLst>
          </p:cNvPr>
          <p:cNvSpPr txBox="1">
            <a:spLocks/>
          </p:cNvSpPr>
          <p:nvPr/>
        </p:nvSpPr>
        <p:spPr>
          <a:xfrm>
            <a:off x="594426" y="898438"/>
            <a:ext cx="1985219" cy="123111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defPPr>
              <a:defRPr lang="zh-CN"/>
            </a:defPPr>
            <a:lvl1pPr indent="0" algn="dist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800" spc="100" baseline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/>
            </a:lvl2pPr>
            <a:lvl3pPr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3pPr>
            <a:lvl4pPr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4pPr>
            <a:lvl5pPr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dirty="0"/>
              <a:t>HTML5+CSS3 Web</a:t>
            </a:r>
            <a:r>
              <a:rPr lang="zh-CN" altLang="en-US" dirty="0"/>
              <a:t>前端开发与实例教程 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51B6E4C4-AEF3-497B-8EB0-3B86C9778614}"/>
              </a:ext>
            </a:extLst>
          </p:cNvPr>
          <p:cNvSpPr>
            <a:spLocks/>
          </p:cNvSpPr>
          <p:nvPr/>
        </p:nvSpPr>
        <p:spPr>
          <a:xfrm>
            <a:off x="607270" y="398365"/>
            <a:ext cx="468000" cy="468000"/>
          </a:xfrm>
          <a:prstGeom prst="ellipse">
            <a:avLst/>
          </a:prstGeom>
          <a:gradFill>
            <a:gsLst>
              <a:gs pos="7000">
                <a:schemeClr val="accent2">
                  <a:lumMod val="60000"/>
                  <a:lumOff val="40000"/>
                </a:schemeClr>
              </a:gs>
              <a:gs pos="86000">
                <a:schemeClr val="accent1"/>
              </a:gs>
            </a:gsLst>
            <a:path path="circle">
              <a:fillToRect r="100000" b="100000"/>
            </a:path>
          </a:gradFill>
        </p:spPr>
        <p:txBody>
          <a:bodyPr rot="0" spcFirstLastPara="0" vertOverflow="overflow" horzOverflow="overflow" vert="horz" wrap="square" lIns="72000" tIns="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b="1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sz="2400" b="1" dirty="0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2E9584-8A4C-4AE9-BC3E-B7230B84B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1B76C-8D5D-454B-B46C-239CFA30E467}" type="slidenum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13" name="文本框 5">
            <a:extLst>
              <a:ext uri="{FF2B5EF4-FFF2-40B4-BE49-F238E27FC236}">
                <a16:creationId xmlns:a16="http://schemas.microsoft.com/office/drawing/2014/main" id="{6C91CFEE-C723-4981-9EAE-B466490AC75D}"/>
              </a:ext>
            </a:extLst>
          </p:cNvPr>
          <p:cNvSpPr txBox="1"/>
          <p:nvPr/>
        </p:nvSpPr>
        <p:spPr>
          <a:xfrm>
            <a:off x="498876" y="2294534"/>
            <a:ext cx="11076729" cy="3339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相邻兄弟选择器，用于选择和某个元素具有相同的父元素且紧接在该元素后面的元素。语法格式如下。</a:t>
            </a:r>
          </a:p>
          <a:p>
            <a:pPr lvl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选择器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1+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选择器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 {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属性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：属性值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1; 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属性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：属性值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2;…}</a:t>
            </a:r>
          </a:p>
          <a:p>
            <a:pPr lvl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“+”</a:t>
            </a:r>
            <a:r>
              <a:rPr lang="zh-CN" altLang="en-US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称为相邻兄弟结合符，在其左右两边是否有空格都正确，“兄弟（同级）元素必须具有相同的父元素，“相邻”的意思是“紧随其后”。</a:t>
            </a:r>
          </a:p>
          <a:p>
            <a:pPr lvl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endParaRPr lang="en-US" altLang="zh-CN" sz="2000" b="1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endParaRPr lang="zh-CN" altLang="en-US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79401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2480090-D896-4F67-A1DB-9C761684F11B}"/>
              </a:ext>
            </a:extLst>
          </p:cNvPr>
          <p:cNvSpPr txBox="1"/>
          <p:nvPr/>
        </p:nvSpPr>
        <p:spPr>
          <a:xfrm>
            <a:off x="1224782" y="333766"/>
            <a:ext cx="86116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30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组合选择器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28722AD9-0204-4676-8F76-50BEC4F47DDA}"/>
              </a:ext>
            </a:extLst>
          </p:cNvPr>
          <p:cNvSpPr/>
          <p:nvPr/>
        </p:nvSpPr>
        <p:spPr>
          <a:xfrm>
            <a:off x="695325" y="1508760"/>
            <a:ext cx="2064500" cy="489600"/>
          </a:xfrm>
          <a:prstGeom prst="roundRect">
            <a:avLst>
              <a:gd name="adj" fmla="val 50000"/>
            </a:avLst>
          </a:prstGeom>
          <a:gradFill>
            <a:gsLst>
              <a:gs pos="7000">
                <a:schemeClr val="accent2">
                  <a:lumMod val="60000"/>
                  <a:lumOff val="40000"/>
                </a:schemeClr>
              </a:gs>
              <a:gs pos="86000">
                <a:schemeClr val="accent1"/>
              </a:gs>
            </a:gsLst>
            <a:path path="circle">
              <a:fillToRect r="100000" b="100000"/>
            </a:path>
          </a:gradFill>
          <a:ln>
            <a:noFill/>
          </a:ln>
          <a:effectLst>
            <a:outerShdw blurRad="381000" dist="215900" dir="4200000" algn="t" rotWithShape="0">
              <a:schemeClr val="accent1">
                <a:alpha val="1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defRPr/>
            </a:pPr>
            <a:r>
              <a:rPr lang="zh-CN" altLang="en-US" b="1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相邻兄弟选择器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EF47BB7E-6D89-4ED0-BA88-753CD2ED8B95}"/>
              </a:ext>
            </a:extLst>
          </p:cNvPr>
          <p:cNvCxnSpPr/>
          <p:nvPr/>
        </p:nvCxnSpPr>
        <p:spPr>
          <a:xfrm>
            <a:off x="0" y="584200"/>
            <a:ext cx="6096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C4A9B34D-D2DF-4A3C-AF99-343A086E2D5C}"/>
              </a:ext>
            </a:extLst>
          </p:cNvPr>
          <p:cNvCxnSpPr>
            <a:cxnSpLocks/>
          </p:cNvCxnSpPr>
          <p:nvPr/>
        </p:nvCxnSpPr>
        <p:spPr>
          <a:xfrm flipV="1">
            <a:off x="2589171" y="951101"/>
            <a:ext cx="8986434" cy="1365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占位符 5">
            <a:extLst>
              <a:ext uri="{FF2B5EF4-FFF2-40B4-BE49-F238E27FC236}">
                <a16:creationId xmlns:a16="http://schemas.microsoft.com/office/drawing/2014/main" id="{B310AC14-4BF9-4F78-A8A0-BD7DF26F7054}"/>
              </a:ext>
            </a:extLst>
          </p:cNvPr>
          <p:cNvSpPr txBox="1">
            <a:spLocks/>
          </p:cNvSpPr>
          <p:nvPr/>
        </p:nvSpPr>
        <p:spPr>
          <a:xfrm>
            <a:off x="594426" y="898438"/>
            <a:ext cx="1985219" cy="123111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defPPr>
              <a:defRPr lang="zh-CN"/>
            </a:defPPr>
            <a:lvl1pPr indent="0" algn="dist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800" spc="100" baseline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/>
            </a:lvl2pPr>
            <a:lvl3pPr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3pPr>
            <a:lvl4pPr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4pPr>
            <a:lvl5pPr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dirty="0"/>
              <a:t>HTML5+CSS3 Web</a:t>
            </a:r>
            <a:r>
              <a:rPr lang="zh-CN" altLang="en-US" dirty="0"/>
              <a:t>前端开发与实例教程 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51B6E4C4-AEF3-497B-8EB0-3B86C9778614}"/>
              </a:ext>
            </a:extLst>
          </p:cNvPr>
          <p:cNvSpPr>
            <a:spLocks/>
          </p:cNvSpPr>
          <p:nvPr/>
        </p:nvSpPr>
        <p:spPr>
          <a:xfrm>
            <a:off x="607270" y="398365"/>
            <a:ext cx="468000" cy="468000"/>
          </a:xfrm>
          <a:prstGeom prst="ellipse">
            <a:avLst/>
          </a:prstGeom>
          <a:gradFill>
            <a:gsLst>
              <a:gs pos="7000">
                <a:schemeClr val="accent2">
                  <a:lumMod val="60000"/>
                  <a:lumOff val="40000"/>
                </a:schemeClr>
              </a:gs>
              <a:gs pos="86000">
                <a:schemeClr val="accent1"/>
              </a:gs>
            </a:gsLst>
            <a:path path="circle">
              <a:fillToRect r="100000" b="100000"/>
            </a:path>
          </a:gradFill>
        </p:spPr>
        <p:txBody>
          <a:bodyPr rot="0" spcFirstLastPara="0" vertOverflow="overflow" horzOverflow="overflow" vert="horz" wrap="square" lIns="72000" tIns="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b="1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sz="2400" b="1" dirty="0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2E9584-8A4C-4AE9-BC3E-B7230B84B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1B76C-8D5D-454B-B46C-239CFA30E467}" type="slidenum">
              <a:rPr lang="zh-CN" altLang="en-US" smtClean="0"/>
              <a:t>26</a:t>
            </a:fld>
            <a:endParaRPr lang="zh-CN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0830" y="1339728"/>
            <a:ext cx="3914775" cy="505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图片 11" descr="C:\Users\lenovo\Documents\WeChat Files\wxid_zpracq0rj1yn21\FileStorage\Temp\1699672759125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811" y="2449120"/>
            <a:ext cx="3784673" cy="26504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657794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2480090-D896-4F67-A1DB-9C761684F11B}"/>
              </a:ext>
            </a:extLst>
          </p:cNvPr>
          <p:cNvSpPr txBox="1"/>
          <p:nvPr/>
        </p:nvSpPr>
        <p:spPr>
          <a:xfrm>
            <a:off x="1224782" y="333766"/>
            <a:ext cx="86116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30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组合选择器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28722AD9-0204-4676-8F76-50BEC4F47DDA}"/>
              </a:ext>
            </a:extLst>
          </p:cNvPr>
          <p:cNvSpPr/>
          <p:nvPr/>
        </p:nvSpPr>
        <p:spPr>
          <a:xfrm>
            <a:off x="695325" y="1508760"/>
            <a:ext cx="2092699" cy="489600"/>
          </a:xfrm>
          <a:prstGeom prst="roundRect">
            <a:avLst>
              <a:gd name="adj" fmla="val 50000"/>
            </a:avLst>
          </a:prstGeom>
          <a:gradFill>
            <a:gsLst>
              <a:gs pos="7000">
                <a:schemeClr val="accent2">
                  <a:lumMod val="60000"/>
                  <a:lumOff val="40000"/>
                </a:schemeClr>
              </a:gs>
              <a:gs pos="86000">
                <a:schemeClr val="accent1"/>
              </a:gs>
            </a:gsLst>
            <a:path path="circle">
              <a:fillToRect r="100000" b="100000"/>
            </a:path>
          </a:gradFill>
          <a:ln>
            <a:noFill/>
          </a:ln>
          <a:effectLst>
            <a:outerShdw blurRad="381000" dist="215900" dir="4200000" algn="t" rotWithShape="0">
              <a:schemeClr val="accent1">
                <a:alpha val="1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defRPr/>
            </a:pPr>
            <a:r>
              <a:rPr lang="zh-CN" altLang="en-US" b="1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通用兄弟选择器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EF47BB7E-6D89-4ED0-BA88-753CD2ED8B95}"/>
              </a:ext>
            </a:extLst>
          </p:cNvPr>
          <p:cNvCxnSpPr/>
          <p:nvPr/>
        </p:nvCxnSpPr>
        <p:spPr>
          <a:xfrm>
            <a:off x="0" y="584200"/>
            <a:ext cx="6096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C4A9B34D-D2DF-4A3C-AF99-343A086E2D5C}"/>
              </a:ext>
            </a:extLst>
          </p:cNvPr>
          <p:cNvCxnSpPr>
            <a:cxnSpLocks/>
          </p:cNvCxnSpPr>
          <p:nvPr/>
        </p:nvCxnSpPr>
        <p:spPr>
          <a:xfrm flipV="1">
            <a:off x="2589171" y="951101"/>
            <a:ext cx="8986434" cy="1365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占位符 5">
            <a:extLst>
              <a:ext uri="{FF2B5EF4-FFF2-40B4-BE49-F238E27FC236}">
                <a16:creationId xmlns:a16="http://schemas.microsoft.com/office/drawing/2014/main" id="{B310AC14-4BF9-4F78-A8A0-BD7DF26F7054}"/>
              </a:ext>
            </a:extLst>
          </p:cNvPr>
          <p:cNvSpPr txBox="1">
            <a:spLocks/>
          </p:cNvSpPr>
          <p:nvPr/>
        </p:nvSpPr>
        <p:spPr>
          <a:xfrm>
            <a:off x="594426" y="898438"/>
            <a:ext cx="1985219" cy="123111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defPPr>
              <a:defRPr lang="zh-CN"/>
            </a:defPPr>
            <a:lvl1pPr indent="0" algn="dist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800" spc="100" baseline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/>
            </a:lvl2pPr>
            <a:lvl3pPr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3pPr>
            <a:lvl4pPr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4pPr>
            <a:lvl5pPr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dirty="0"/>
              <a:t>HTML5+CSS3 Web</a:t>
            </a:r>
            <a:r>
              <a:rPr lang="zh-CN" altLang="en-US" dirty="0"/>
              <a:t>前端开发与实例教程 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51B6E4C4-AEF3-497B-8EB0-3B86C9778614}"/>
              </a:ext>
            </a:extLst>
          </p:cNvPr>
          <p:cNvSpPr>
            <a:spLocks/>
          </p:cNvSpPr>
          <p:nvPr/>
        </p:nvSpPr>
        <p:spPr>
          <a:xfrm>
            <a:off x="607270" y="398365"/>
            <a:ext cx="468000" cy="468000"/>
          </a:xfrm>
          <a:prstGeom prst="ellipse">
            <a:avLst/>
          </a:prstGeom>
          <a:gradFill>
            <a:gsLst>
              <a:gs pos="7000">
                <a:schemeClr val="accent2">
                  <a:lumMod val="60000"/>
                  <a:lumOff val="40000"/>
                </a:schemeClr>
              </a:gs>
              <a:gs pos="86000">
                <a:schemeClr val="accent1"/>
              </a:gs>
            </a:gsLst>
            <a:path path="circle">
              <a:fillToRect r="100000" b="100000"/>
            </a:path>
          </a:gradFill>
        </p:spPr>
        <p:txBody>
          <a:bodyPr rot="0" spcFirstLastPara="0" vertOverflow="overflow" horzOverflow="overflow" vert="horz" wrap="square" lIns="72000" tIns="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b="1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sz="2400" b="1" dirty="0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2E9584-8A4C-4AE9-BC3E-B7230B84B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1B76C-8D5D-454B-B46C-239CFA30E467}" type="slidenum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13" name="文本框 5">
            <a:extLst>
              <a:ext uri="{FF2B5EF4-FFF2-40B4-BE49-F238E27FC236}">
                <a16:creationId xmlns:a16="http://schemas.microsoft.com/office/drawing/2014/main" id="{6C91CFEE-C723-4981-9EAE-B466490AC75D}"/>
              </a:ext>
            </a:extLst>
          </p:cNvPr>
          <p:cNvSpPr txBox="1"/>
          <p:nvPr/>
        </p:nvSpPr>
        <p:spPr>
          <a:xfrm>
            <a:off x="498876" y="2294534"/>
            <a:ext cx="11076729" cy="3339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通用兄弟选择器，用于选择和某个元素具有相同的父元素且在该元素后面的元素。语法格式如下。</a:t>
            </a:r>
          </a:p>
          <a:p>
            <a:pPr lvl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选择器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1~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选择器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 {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属性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：属性值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1; 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属性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：属性值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2;…}</a:t>
            </a:r>
          </a:p>
          <a:p>
            <a:pPr lvl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“~”</a:t>
            </a:r>
            <a:r>
              <a:rPr lang="zh-CN" altLang="en-US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称为通用兄弟结合符，在其左右两边是否有空格都正确。两种元素必须拥有相同的父元素，但是选择器</a:t>
            </a:r>
            <a:r>
              <a:rPr lang="en-US" altLang="zh-CN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选中的元素不必直接紧随选择器</a:t>
            </a:r>
            <a:r>
              <a:rPr lang="en-US" altLang="zh-CN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选中的元素。</a:t>
            </a:r>
          </a:p>
          <a:p>
            <a:pPr lvl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endParaRPr lang="en-US" altLang="zh-CN" sz="2000" b="1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endParaRPr lang="zh-CN" altLang="en-US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7794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2480090-D896-4F67-A1DB-9C761684F11B}"/>
              </a:ext>
            </a:extLst>
          </p:cNvPr>
          <p:cNvSpPr txBox="1"/>
          <p:nvPr/>
        </p:nvSpPr>
        <p:spPr>
          <a:xfrm>
            <a:off x="1224782" y="333766"/>
            <a:ext cx="86116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30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组合选择器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28722AD9-0204-4676-8F76-50BEC4F47DDA}"/>
              </a:ext>
            </a:extLst>
          </p:cNvPr>
          <p:cNvSpPr/>
          <p:nvPr/>
        </p:nvSpPr>
        <p:spPr>
          <a:xfrm>
            <a:off x="695325" y="1508760"/>
            <a:ext cx="2003051" cy="489600"/>
          </a:xfrm>
          <a:prstGeom prst="roundRect">
            <a:avLst>
              <a:gd name="adj" fmla="val 50000"/>
            </a:avLst>
          </a:prstGeom>
          <a:gradFill>
            <a:gsLst>
              <a:gs pos="7000">
                <a:schemeClr val="accent2">
                  <a:lumMod val="60000"/>
                  <a:lumOff val="40000"/>
                </a:schemeClr>
              </a:gs>
              <a:gs pos="86000">
                <a:schemeClr val="accent1"/>
              </a:gs>
            </a:gsLst>
            <a:path path="circle">
              <a:fillToRect r="100000" b="100000"/>
            </a:path>
          </a:gradFill>
          <a:ln>
            <a:noFill/>
          </a:ln>
          <a:effectLst>
            <a:outerShdw blurRad="381000" dist="215900" dir="4200000" algn="t" rotWithShape="0">
              <a:schemeClr val="accent1">
                <a:alpha val="1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defRPr/>
            </a:pPr>
            <a:r>
              <a:rPr lang="zh-CN" altLang="en-US" b="1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通用兄弟选择器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EF47BB7E-6D89-4ED0-BA88-753CD2ED8B95}"/>
              </a:ext>
            </a:extLst>
          </p:cNvPr>
          <p:cNvCxnSpPr/>
          <p:nvPr/>
        </p:nvCxnSpPr>
        <p:spPr>
          <a:xfrm>
            <a:off x="0" y="584200"/>
            <a:ext cx="6096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C4A9B34D-D2DF-4A3C-AF99-343A086E2D5C}"/>
              </a:ext>
            </a:extLst>
          </p:cNvPr>
          <p:cNvCxnSpPr>
            <a:cxnSpLocks/>
          </p:cNvCxnSpPr>
          <p:nvPr/>
        </p:nvCxnSpPr>
        <p:spPr>
          <a:xfrm flipV="1">
            <a:off x="2589171" y="951101"/>
            <a:ext cx="8986434" cy="1365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占位符 5">
            <a:extLst>
              <a:ext uri="{FF2B5EF4-FFF2-40B4-BE49-F238E27FC236}">
                <a16:creationId xmlns:a16="http://schemas.microsoft.com/office/drawing/2014/main" id="{B310AC14-4BF9-4F78-A8A0-BD7DF26F7054}"/>
              </a:ext>
            </a:extLst>
          </p:cNvPr>
          <p:cNvSpPr txBox="1">
            <a:spLocks/>
          </p:cNvSpPr>
          <p:nvPr/>
        </p:nvSpPr>
        <p:spPr>
          <a:xfrm>
            <a:off x="594426" y="898438"/>
            <a:ext cx="1985219" cy="123111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defPPr>
              <a:defRPr lang="zh-CN"/>
            </a:defPPr>
            <a:lvl1pPr indent="0" algn="dist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800" spc="100" baseline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/>
            </a:lvl2pPr>
            <a:lvl3pPr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3pPr>
            <a:lvl4pPr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4pPr>
            <a:lvl5pPr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dirty="0"/>
              <a:t>HTML5+CSS3 Web</a:t>
            </a:r>
            <a:r>
              <a:rPr lang="zh-CN" altLang="en-US" dirty="0"/>
              <a:t>前端开发与实例教程 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51B6E4C4-AEF3-497B-8EB0-3B86C9778614}"/>
              </a:ext>
            </a:extLst>
          </p:cNvPr>
          <p:cNvSpPr>
            <a:spLocks/>
          </p:cNvSpPr>
          <p:nvPr/>
        </p:nvSpPr>
        <p:spPr>
          <a:xfrm>
            <a:off x="607270" y="398365"/>
            <a:ext cx="468000" cy="468000"/>
          </a:xfrm>
          <a:prstGeom prst="ellipse">
            <a:avLst/>
          </a:prstGeom>
          <a:gradFill>
            <a:gsLst>
              <a:gs pos="7000">
                <a:schemeClr val="accent2">
                  <a:lumMod val="60000"/>
                  <a:lumOff val="40000"/>
                </a:schemeClr>
              </a:gs>
              <a:gs pos="86000">
                <a:schemeClr val="accent1"/>
              </a:gs>
            </a:gsLst>
            <a:path path="circle">
              <a:fillToRect r="100000" b="100000"/>
            </a:path>
          </a:gradFill>
        </p:spPr>
        <p:txBody>
          <a:bodyPr rot="0" spcFirstLastPara="0" vertOverflow="overflow" horzOverflow="overflow" vert="horz" wrap="square" lIns="72000" tIns="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b="1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sz="2400" b="1" dirty="0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2E9584-8A4C-4AE9-BC3E-B7230B84B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1B76C-8D5D-454B-B46C-239CFA30E467}" type="slidenum">
              <a:rPr lang="zh-CN" altLang="en-US" smtClean="0"/>
              <a:t>28</a:t>
            </a:fld>
            <a:endParaRPr lang="zh-CN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6552" y="2132135"/>
            <a:ext cx="3676650" cy="422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图片 11" descr="C:\Users\lenovo\Documents\WeChat Files\wxid_zpracq0rj1yn21\FileStorage\Temp\1699672848194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076" y="3240868"/>
            <a:ext cx="3239770" cy="22929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7819824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2480090-D896-4F67-A1DB-9C761684F11B}"/>
              </a:ext>
            </a:extLst>
          </p:cNvPr>
          <p:cNvSpPr txBox="1"/>
          <p:nvPr/>
        </p:nvSpPr>
        <p:spPr>
          <a:xfrm>
            <a:off x="1224782" y="333766"/>
            <a:ext cx="86116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30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伪类选择器</a:t>
            </a: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EF47BB7E-6D89-4ED0-BA88-753CD2ED8B95}"/>
              </a:ext>
            </a:extLst>
          </p:cNvPr>
          <p:cNvCxnSpPr/>
          <p:nvPr/>
        </p:nvCxnSpPr>
        <p:spPr>
          <a:xfrm>
            <a:off x="0" y="584200"/>
            <a:ext cx="6096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C4A9B34D-D2DF-4A3C-AF99-343A086E2D5C}"/>
              </a:ext>
            </a:extLst>
          </p:cNvPr>
          <p:cNvCxnSpPr>
            <a:cxnSpLocks/>
          </p:cNvCxnSpPr>
          <p:nvPr/>
        </p:nvCxnSpPr>
        <p:spPr>
          <a:xfrm flipV="1">
            <a:off x="2589171" y="951101"/>
            <a:ext cx="8986434" cy="1365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占位符 5">
            <a:extLst>
              <a:ext uri="{FF2B5EF4-FFF2-40B4-BE49-F238E27FC236}">
                <a16:creationId xmlns:a16="http://schemas.microsoft.com/office/drawing/2014/main" id="{B310AC14-4BF9-4F78-A8A0-BD7DF26F7054}"/>
              </a:ext>
            </a:extLst>
          </p:cNvPr>
          <p:cNvSpPr txBox="1">
            <a:spLocks/>
          </p:cNvSpPr>
          <p:nvPr/>
        </p:nvSpPr>
        <p:spPr>
          <a:xfrm>
            <a:off x="594426" y="898438"/>
            <a:ext cx="1985219" cy="123111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defPPr>
              <a:defRPr lang="zh-CN"/>
            </a:defPPr>
            <a:lvl1pPr indent="0" algn="dist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800" spc="100" baseline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/>
            </a:lvl2pPr>
            <a:lvl3pPr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3pPr>
            <a:lvl4pPr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4pPr>
            <a:lvl5pPr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dirty="0"/>
              <a:t>HTML5+CSS3 Web</a:t>
            </a:r>
            <a:r>
              <a:rPr lang="zh-CN" altLang="en-US" dirty="0"/>
              <a:t>前端开发与实例教程 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51B6E4C4-AEF3-497B-8EB0-3B86C9778614}"/>
              </a:ext>
            </a:extLst>
          </p:cNvPr>
          <p:cNvSpPr>
            <a:spLocks/>
          </p:cNvSpPr>
          <p:nvPr/>
        </p:nvSpPr>
        <p:spPr>
          <a:xfrm>
            <a:off x="607270" y="398365"/>
            <a:ext cx="468000" cy="468000"/>
          </a:xfrm>
          <a:prstGeom prst="ellipse">
            <a:avLst/>
          </a:prstGeom>
          <a:gradFill>
            <a:gsLst>
              <a:gs pos="7000">
                <a:schemeClr val="accent2">
                  <a:lumMod val="60000"/>
                  <a:lumOff val="40000"/>
                </a:schemeClr>
              </a:gs>
              <a:gs pos="86000">
                <a:schemeClr val="accent1"/>
              </a:gs>
            </a:gsLst>
            <a:path path="circle">
              <a:fillToRect r="100000" b="100000"/>
            </a:path>
          </a:gradFill>
        </p:spPr>
        <p:txBody>
          <a:bodyPr rot="0" spcFirstLastPara="0" vertOverflow="overflow" horzOverflow="overflow" vert="horz" wrap="square" lIns="72000" tIns="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b="1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sz="2400" b="1" dirty="0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2E9584-8A4C-4AE9-BC3E-B7230B84B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1B76C-8D5D-454B-B46C-239CFA30E467}" type="slidenum">
              <a:rPr lang="zh-CN" altLang="en-US" smtClean="0"/>
              <a:t>29</a:t>
            </a:fld>
            <a:endParaRPr lang="zh-CN" altLang="en-US"/>
          </a:p>
        </p:txBody>
      </p:sp>
      <p:sp>
        <p:nvSpPr>
          <p:cNvPr id="13" name="文本框 5">
            <a:extLst>
              <a:ext uri="{FF2B5EF4-FFF2-40B4-BE49-F238E27FC236}">
                <a16:creationId xmlns:a16="http://schemas.microsoft.com/office/drawing/2014/main" id="{6C91CFEE-C723-4981-9EAE-B466490AC75D}"/>
              </a:ext>
            </a:extLst>
          </p:cNvPr>
          <p:cNvSpPr txBox="1"/>
          <p:nvPr/>
        </p:nvSpPr>
        <p:spPr>
          <a:xfrm>
            <a:off x="498876" y="2294534"/>
            <a:ext cx="1107672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伪类用于定义元素的特殊状态。例如设置鼠标悬停在元素上的样式、为已访问和未访问链接设置不同的样式、设置元素获得焦点时的样式等。语法格式如下。</a:t>
            </a:r>
          </a:p>
          <a:p>
            <a:pPr lvl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选择器名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伪类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属性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：属性值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1; 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属性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：属性值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2;…}</a:t>
            </a:r>
          </a:p>
          <a:p>
            <a:pPr lvl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选择器可以是任意类型的选择器。当选择器是</a:t>
            </a:r>
            <a:r>
              <a:rPr lang="en-US" altLang="zh-CN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标签选择器时，也可以省略选择器名，比如写成</a:t>
            </a:r>
            <a:r>
              <a:rPr lang="en-US" altLang="zh-CN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:link</a:t>
            </a:r>
            <a:r>
              <a:rPr lang="zh-CN" altLang="en-US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；另外，伪类前的“</a:t>
            </a:r>
            <a:r>
              <a:rPr lang="en-US" altLang="zh-CN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:”</a:t>
            </a:r>
            <a:r>
              <a:rPr lang="zh-CN" altLang="en-US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是伪类选择器的标识，不能省略。</a:t>
            </a:r>
            <a:endParaRPr lang="en-US" altLang="zh-CN" sz="2000" b="1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endParaRPr lang="zh-CN" altLang="en-US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396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2480090-D896-4F67-A1DB-9C761684F11B}"/>
              </a:ext>
            </a:extLst>
          </p:cNvPr>
          <p:cNvSpPr txBox="1"/>
          <p:nvPr/>
        </p:nvSpPr>
        <p:spPr>
          <a:xfrm>
            <a:off x="1224782" y="333766"/>
            <a:ext cx="86116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盒子模型相关属性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C91CFEE-C723-4981-9EAE-B466490AC75D}"/>
              </a:ext>
            </a:extLst>
          </p:cNvPr>
          <p:cNvSpPr txBox="1"/>
          <p:nvPr/>
        </p:nvSpPr>
        <p:spPr>
          <a:xfrm>
            <a:off x="607270" y="2061985"/>
            <a:ext cx="110767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外边距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EF47BB7E-6D89-4ED0-BA88-753CD2ED8B95}"/>
              </a:ext>
            </a:extLst>
          </p:cNvPr>
          <p:cNvCxnSpPr/>
          <p:nvPr/>
        </p:nvCxnSpPr>
        <p:spPr>
          <a:xfrm>
            <a:off x="0" y="584200"/>
            <a:ext cx="6096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C4A9B34D-D2DF-4A3C-AF99-343A086E2D5C}"/>
              </a:ext>
            </a:extLst>
          </p:cNvPr>
          <p:cNvCxnSpPr>
            <a:cxnSpLocks/>
          </p:cNvCxnSpPr>
          <p:nvPr/>
        </p:nvCxnSpPr>
        <p:spPr>
          <a:xfrm flipV="1">
            <a:off x="2589171" y="951101"/>
            <a:ext cx="8986434" cy="1365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占位符 5">
            <a:extLst>
              <a:ext uri="{FF2B5EF4-FFF2-40B4-BE49-F238E27FC236}">
                <a16:creationId xmlns:a16="http://schemas.microsoft.com/office/drawing/2014/main" id="{B310AC14-4BF9-4F78-A8A0-BD7DF26F7054}"/>
              </a:ext>
            </a:extLst>
          </p:cNvPr>
          <p:cNvSpPr txBox="1">
            <a:spLocks/>
          </p:cNvSpPr>
          <p:nvPr/>
        </p:nvSpPr>
        <p:spPr>
          <a:xfrm>
            <a:off x="594426" y="898438"/>
            <a:ext cx="1985219" cy="123111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defPPr>
              <a:defRPr lang="zh-CN"/>
            </a:defPPr>
            <a:lvl1pPr indent="0" algn="dist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800" spc="100" baseline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/>
            </a:lvl2pPr>
            <a:lvl3pPr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3pPr>
            <a:lvl4pPr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4pPr>
            <a:lvl5pPr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dirty="0"/>
              <a:t>HTML5+CSS3 Web</a:t>
            </a:r>
            <a:r>
              <a:rPr lang="zh-CN" altLang="en-US" dirty="0"/>
              <a:t>前端开发与实例教程 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FE7813EB-9D77-4828-9819-D386F1B97906}"/>
              </a:ext>
            </a:extLst>
          </p:cNvPr>
          <p:cNvSpPr/>
          <p:nvPr/>
        </p:nvSpPr>
        <p:spPr>
          <a:xfrm>
            <a:off x="695324" y="1452057"/>
            <a:ext cx="1704975" cy="489600"/>
          </a:xfrm>
          <a:prstGeom prst="roundRect">
            <a:avLst>
              <a:gd name="adj" fmla="val 50000"/>
            </a:avLst>
          </a:prstGeom>
          <a:gradFill>
            <a:gsLst>
              <a:gs pos="7000">
                <a:schemeClr val="accent2">
                  <a:lumMod val="60000"/>
                  <a:lumOff val="40000"/>
                </a:schemeClr>
              </a:gs>
              <a:gs pos="86000">
                <a:schemeClr val="accent1"/>
              </a:gs>
            </a:gsLst>
            <a:path path="circle">
              <a:fillToRect r="100000" b="100000"/>
            </a:path>
          </a:gradFill>
          <a:ln>
            <a:noFill/>
          </a:ln>
          <a:effectLst>
            <a:outerShdw blurRad="381000" dist="215900" dir="4200000" algn="t" rotWithShape="0">
              <a:schemeClr val="accent1">
                <a:alpha val="1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外边距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784A1D16-A4B3-4669-AB78-82429E632D38}"/>
              </a:ext>
            </a:extLst>
          </p:cNvPr>
          <p:cNvSpPr>
            <a:spLocks/>
          </p:cNvSpPr>
          <p:nvPr/>
        </p:nvSpPr>
        <p:spPr>
          <a:xfrm>
            <a:off x="607270" y="398365"/>
            <a:ext cx="468000" cy="468000"/>
          </a:xfrm>
          <a:prstGeom prst="ellipse">
            <a:avLst/>
          </a:prstGeom>
          <a:gradFill>
            <a:gsLst>
              <a:gs pos="7000">
                <a:schemeClr val="accent2">
                  <a:lumMod val="60000"/>
                  <a:lumOff val="40000"/>
                </a:schemeClr>
              </a:gs>
              <a:gs pos="86000">
                <a:schemeClr val="accent1"/>
              </a:gs>
            </a:gsLst>
            <a:path path="circle">
              <a:fillToRect r="100000" b="100000"/>
            </a:path>
          </a:gradFill>
        </p:spPr>
        <p:txBody>
          <a:bodyPr rot="0" spcFirstLastPara="0" vertOverflow="overflow" horzOverflow="overflow" vert="horz" wrap="square" lIns="72000" tIns="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b="1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sz="2400" b="1" dirty="0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3BB3773-8D85-41B0-A4FC-CD5115ABBCF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542191" y="2664176"/>
            <a:ext cx="5107618" cy="3745119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44CFBF4-F7C6-49F7-870F-90E82C893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1B76C-8D5D-454B-B46C-239CFA30E46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75264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2480090-D896-4F67-A1DB-9C761684F11B}"/>
              </a:ext>
            </a:extLst>
          </p:cNvPr>
          <p:cNvSpPr txBox="1"/>
          <p:nvPr/>
        </p:nvSpPr>
        <p:spPr>
          <a:xfrm>
            <a:off x="1224782" y="333766"/>
            <a:ext cx="86116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30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伪类选择器</a:t>
            </a: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EF47BB7E-6D89-4ED0-BA88-753CD2ED8B95}"/>
              </a:ext>
            </a:extLst>
          </p:cNvPr>
          <p:cNvCxnSpPr/>
          <p:nvPr/>
        </p:nvCxnSpPr>
        <p:spPr>
          <a:xfrm>
            <a:off x="0" y="584200"/>
            <a:ext cx="6096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C4A9B34D-D2DF-4A3C-AF99-343A086E2D5C}"/>
              </a:ext>
            </a:extLst>
          </p:cNvPr>
          <p:cNvCxnSpPr>
            <a:cxnSpLocks/>
          </p:cNvCxnSpPr>
          <p:nvPr/>
        </p:nvCxnSpPr>
        <p:spPr>
          <a:xfrm flipV="1">
            <a:off x="2589171" y="951101"/>
            <a:ext cx="8986434" cy="1365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占位符 5">
            <a:extLst>
              <a:ext uri="{FF2B5EF4-FFF2-40B4-BE49-F238E27FC236}">
                <a16:creationId xmlns:a16="http://schemas.microsoft.com/office/drawing/2014/main" id="{B310AC14-4BF9-4F78-A8A0-BD7DF26F7054}"/>
              </a:ext>
            </a:extLst>
          </p:cNvPr>
          <p:cNvSpPr txBox="1">
            <a:spLocks/>
          </p:cNvSpPr>
          <p:nvPr/>
        </p:nvSpPr>
        <p:spPr>
          <a:xfrm>
            <a:off x="594426" y="898438"/>
            <a:ext cx="1985219" cy="123111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defPPr>
              <a:defRPr lang="zh-CN"/>
            </a:defPPr>
            <a:lvl1pPr indent="0" algn="dist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800" spc="100" baseline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/>
            </a:lvl2pPr>
            <a:lvl3pPr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3pPr>
            <a:lvl4pPr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4pPr>
            <a:lvl5pPr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dirty="0"/>
              <a:t>HTML5+CSS3 Web</a:t>
            </a:r>
            <a:r>
              <a:rPr lang="zh-CN" altLang="en-US" dirty="0"/>
              <a:t>前端开发与实例教程 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51B6E4C4-AEF3-497B-8EB0-3B86C9778614}"/>
              </a:ext>
            </a:extLst>
          </p:cNvPr>
          <p:cNvSpPr>
            <a:spLocks/>
          </p:cNvSpPr>
          <p:nvPr/>
        </p:nvSpPr>
        <p:spPr>
          <a:xfrm>
            <a:off x="607270" y="398365"/>
            <a:ext cx="468000" cy="468000"/>
          </a:xfrm>
          <a:prstGeom prst="ellipse">
            <a:avLst/>
          </a:prstGeom>
          <a:gradFill>
            <a:gsLst>
              <a:gs pos="7000">
                <a:schemeClr val="accent2">
                  <a:lumMod val="60000"/>
                  <a:lumOff val="40000"/>
                </a:schemeClr>
              </a:gs>
              <a:gs pos="86000">
                <a:schemeClr val="accent1"/>
              </a:gs>
            </a:gsLst>
            <a:path path="circle">
              <a:fillToRect r="100000" b="100000"/>
            </a:path>
          </a:gradFill>
        </p:spPr>
        <p:txBody>
          <a:bodyPr rot="0" spcFirstLastPara="0" vertOverflow="overflow" horzOverflow="overflow" vert="horz" wrap="square" lIns="72000" tIns="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b="1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sz="2400" b="1" dirty="0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2E9584-8A4C-4AE9-BC3E-B7230B84B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1B76C-8D5D-454B-B46C-239CFA30E467}" type="slidenum">
              <a:rPr lang="zh-CN" altLang="en-US" smtClean="0"/>
              <a:t>30</a:t>
            </a:fld>
            <a:endParaRPr lang="zh-CN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063" y="1352550"/>
            <a:ext cx="5857875" cy="415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46829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2480090-D896-4F67-A1DB-9C761684F11B}"/>
              </a:ext>
            </a:extLst>
          </p:cNvPr>
          <p:cNvSpPr txBox="1"/>
          <p:nvPr/>
        </p:nvSpPr>
        <p:spPr>
          <a:xfrm>
            <a:off x="1224782" y="333766"/>
            <a:ext cx="86116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30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伪类选择器</a:t>
            </a: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EF47BB7E-6D89-4ED0-BA88-753CD2ED8B95}"/>
              </a:ext>
            </a:extLst>
          </p:cNvPr>
          <p:cNvCxnSpPr/>
          <p:nvPr/>
        </p:nvCxnSpPr>
        <p:spPr>
          <a:xfrm>
            <a:off x="0" y="584200"/>
            <a:ext cx="6096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C4A9B34D-D2DF-4A3C-AF99-343A086E2D5C}"/>
              </a:ext>
            </a:extLst>
          </p:cNvPr>
          <p:cNvCxnSpPr>
            <a:cxnSpLocks/>
          </p:cNvCxnSpPr>
          <p:nvPr/>
        </p:nvCxnSpPr>
        <p:spPr>
          <a:xfrm flipV="1">
            <a:off x="2589171" y="951101"/>
            <a:ext cx="8986434" cy="1365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占位符 5">
            <a:extLst>
              <a:ext uri="{FF2B5EF4-FFF2-40B4-BE49-F238E27FC236}">
                <a16:creationId xmlns:a16="http://schemas.microsoft.com/office/drawing/2014/main" id="{B310AC14-4BF9-4F78-A8A0-BD7DF26F7054}"/>
              </a:ext>
            </a:extLst>
          </p:cNvPr>
          <p:cNvSpPr txBox="1">
            <a:spLocks/>
          </p:cNvSpPr>
          <p:nvPr/>
        </p:nvSpPr>
        <p:spPr>
          <a:xfrm>
            <a:off x="594426" y="898438"/>
            <a:ext cx="1985219" cy="123111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defPPr>
              <a:defRPr lang="zh-CN"/>
            </a:defPPr>
            <a:lvl1pPr indent="0" algn="dist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800" spc="100" baseline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/>
            </a:lvl2pPr>
            <a:lvl3pPr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3pPr>
            <a:lvl4pPr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4pPr>
            <a:lvl5pPr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dirty="0"/>
              <a:t>HTML5+CSS3 Web</a:t>
            </a:r>
            <a:r>
              <a:rPr lang="zh-CN" altLang="en-US" dirty="0"/>
              <a:t>前端开发与实例教程 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51B6E4C4-AEF3-497B-8EB0-3B86C9778614}"/>
              </a:ext>
            </a:extLst>
          </p:cNvPr>
          <p:cNvSpPr>
            <a:spLocks/>
          </p:cNvSpPr>
          <p:nvPr/>
        </p:nvSpPr>
        <p:spPr>
          <a:xfrm>
            <a:off x="607270" y="398365"/>
            <a:ext cx="468000" cy="468000"/>
          </a:xfrm>
          <a:prstGeom prst="ellipse">
            <a:avLst/>
          </a:prstGeom>
          <a:gradFill>
            <a:gsLst>
              <a:gs pos="7000">
                <a:schemeClr val="accent2">
                  <a:lumMod val="60000"/>
                  <a:lumOff val="40000"/>
                </a:schemeClr>
              </a:gs>
              <a:gs pos="86000">
                <a:schemeClr val="accent1"/>
              </a:gs>
            </a:gsLst>
            <a:path path="circle">
              <a:fillToRect r="100000" b="100000"/>
            </a:path>
          </a:gradFill>
        </p:spPr>
        <p:txBody>
          <a:bodyPr rot="0" spcFirstLastPara="0" vertOverflow="overflow" horzOverflow="overflow" vert="horz" wrap="square" lIns="72000" tIns="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b="1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sz="2400" b="1" dirty="0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2E9584-8A4C-4AE9-BC3E-B7230B84B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1B76C-8D5D-454B-B46C-239CFA30E467}" type="slidenum">
              <a:rPr lang="zh-CN" altLang="en-US" smtClean="0"/>
              <a:t>31</a:t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906713" y="1477080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伪类选择器</a:t>
            </a:r>
          </a:p>
        </p:txBody>
      </p:sp>
      <p:pic>
        <p:nvPicPr>
          <p:cNvPr id="10" name="图片 9"/>
          <p:cNvPicPr/>
          <p:nvPr/>
        </p:nvPicPr>
        <p:blipFill>
          <a:blip r:embed="rId2"/>
          <a:stretch>
            <a:fillRect/>
          </a:stretch>
        </p:blipFill>
        <p:spPr>
          <a:xfrm>
            <a:off x="841270" y="2606052"/>
            <a:ext cx="3239770" cy="14376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4682" y="1477080"/>
            <a:ext cx="6000119" cy="4800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6829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2480090-D896-4F67-A1DB-9C761684F11B}"/>
              </a:ext>
            </a:extLst>
          </p:cNvPr>
          <p:cNvSpPr txBox="1"/>
          <p:nvPr/>
        </p:nvSpPr>
        <p:spPr>
          <a:xfrm>
            <a:off x="1224782" y="333766"/>
            <a:ext cx="86116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30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伪元素选择器</a:t>
            </a: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EF47BB7E-6D89-4ED0-BA88-753CD2ED8B95}"/>
              </a:ext>
            </a:extLst>
          </p:cNvPr>
          <p:cNvCxnSpPr/>
          <p:nvPr/>
        </p:nvCxnSpPr>
        <p:spPr>
          <a:xfrm>
            <a:off x="0" y="584200"/>
            <a:ext cx="6096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C4A9B34D-D2DF-4A3C-AF99-343A086E2D5C}"/>
              </a:ext>
            </a:extLst>
          </p:cNvPr>
          <p:cNvCxnSpPr>
            <a:cxnSpLocks/>
          </p:cNvCxnSpPr>
          <p:nvPr/>
        </p:nvCxnSpPr>
        <p:spPr>
          <a:xfrm flipV="1">
            <a:off x="2589171" y="951101"/>
            <a:ext cx="8986434" cy="1365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占位符 5">
            <a:extLst>
              <a:ext uri="{FF2B5EF4-FFF2-40B4-BE49-F238E27FC236}">
                <a16:creationId xmlns:a16="http://schemas.microsoft.com/office/drawing/2014/main" id="{B310AC14-4BF9-4F78-A8A0-BD7DF26F7054}"/>
              </a:ext>
            </a:extLst>
          </p:cNvPr>
          <p:cNvSpPr txBox="1">
            <a:spLocks/>
          </p:cNvSpPr>
          <p:nvPr/>
        </p:nvSpPr>
        <p:spPr>
          <a:xfrm>
            <a:off x="594426" y="898438"/>
            <a:ext cx="1985219" cy="123111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defPPr>
              <a:defRPr lang="zh-CN"/>
            </a:defPPr>
            <a:lvl1pPr indent="0" algn="dist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800" spc="100" baseline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/>
            </a:lvl2pPr>
            <a:lvl3pPr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3pPr>
            <a:lvl4pPr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4pPr>
            <a:lvl5pPr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dirty="0"/>
              <a:t>HTML5+CSS3 Web</a:t>
            </a:r>
            <a:r>
              <a:rPr lang="zh-CN" altLang="en-US" dirty="0"/>
              <a:t>前端开发与实例教程 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51B6E4C4-AEF3-497B-8EB0-3B86C9778614}"/>
              </a:ext>
            </a:extLst>
          </p:cNvPr>
          <p:cNvSpPr>
            <a:spLocks/>
          </p:cNvSpPr>
          <p:nvPr/>
        </p:nvSpPr>
        <p:spPr>
          <a:xfrm>
            <a:off x="609600" y="430438"/>
            <a:ext cx="468000" cy="468000"/>
          </a:xfrm>
          <a:prstGeom prst="ellipse">
            <a:avLst/>
          </a:prstGeom>
          <a:gradFill>
            <a:gsLst>
              <a:gs pos="7000">
                <a:schemeClr val="accent2">
                  <a:lumMod val="60000"/>
                  <a:lumOff val="40000"/>
                </a:schemeClr>
              </a:gs>
              <a:gs pos="86000">
                <a:schemeClr val="accent1"/>
              </a:gs>
            </a:gsLst>
            <a:path path="circle">
              <a:fillToRect r="100000" b="100000"/>
            </a:path>
          </a:gradFill>
        </p:spPr>
        <p:txBody>
          <a:bodyPr rot="0" spcFirstLastPara="0" vertOverflow="overflow" horzOverflow="overflow" vert="horz" wrap="square" lIns="72000" tIns="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b="1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lang="zh-CN" altLang="en-US" sz="2400" b="1" dirty="0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2E9584-8A4C-4AE9-BC3E-B7230B84B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1B76C-8D5D-454B-B46C-239CFA30E467}" type="slidenum">
              <a:rPr lang="zh-CN" altLang="en-US" smtClean="0"/>
              <a:t>32</a:t>
            </a:fld>
            <a:endParaRPr lang="zh-CN" altLang="en-US"/>
          </a:p>
        </p:txBody>
      </p:sp>
      <p:sp>
        <p:nvSpPr>
          <p:cNvPr id="13" name="文本框 5">
            <a:extLst>
              <a:ext uri="{FF2B5EF4-FFF2-40B4-BE49-F238E27FC236}">
                <a16:creationId xmlns:a16="http://schemas.microsoft.com/office/drawing/2014/main" id="{6C91CFEE-C723-4981-9EAE-B466490AC75D}"/>
              </a:ext>
            </a:extLst>
          </p:cNvPr>
          <p:cNvSpPr txBox="1"/>
          <p:nvPr/>
        </p:nvSpPr>
        <p:spPr>
          <a:xfrm>
            <a:off x="498876" y="2294534"/>
            <a:ext cx="11076729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伪元素选择器用于设置元素指定部分的样式。例如设置元素的首字母及首行的样式、在元素的内容之前或之后插入内容。语法格式如下。</a:t>
            </a:r>
          </a:p>
          <a:p>
            <a:pPr lvl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选择器名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::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伪元素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属性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：属性值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1; 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属性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：属性值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2;…}</a:t>
            </a:r>
          </a:p>
          <a:p>
            <a:pPr lvl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选择器可以是任意类型的选择器；伪元素前的“</a:t>
            </a:r>
            <a:r>
              <a:rPr lang="en-US" altLang="zh-CN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::”</a:t>
            </a:r>
            <a:r>
              <a:rPr lang="zh-CN" altLang="en-US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是伪元素选择器的标识，不能省略。</a:t>
            </a:r>
            <a:endParaRPr lang="en-US" altLang="zh-CN" sz="2000" b="1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endParaRPr lang="zh-CN" altLang="en-US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46829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2480090-D896-4F67-A1DB-9C761684F11B}"/>
              </a:ext>
            </a:extLst>
          </p:cNvPr>
          <p:cNvSpPr txBox="1"/>
          <p:nvPr/>
        </p:nvSpPr>
        <p:spPr>
          <a:xfrm>
            <a:off x="1224782" y="333766"/>
            <a:ext cx="86116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30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伪元素选择器</a:t>
            </a: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EF47BB7E-6D89-4ED0-BA88-753CD2ED8B95}"/>
              </a:ext>
            </a:extLst>
          </p:cNvPr>
          <p:cNvCxnSpPr/>
          <p:nvPr/>
        </p:nvCxnSpPr>
        <p:spPr>
          <a:xfrm>
            <a:off x="0" y="584200"/>
            <a:ext cx="6096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C4A9B34D-D2DF-4A3C-AF99-343A086E2D5C}"/>
              </a:ext>
            </a:extLst>
          </p:cNvPr>
          <p:cNvCxnSpPr>
            <a:cxnSpLocks/>
          </p:cNvCxnSpPr>
          <p:nvPr/>
        </p:nvCxnSpPr>
        <p:spPr>
          <a:xfrm flipV="1">
            <a:off x="2589171" y="951101"/>
            <a:ext cx="8986434" cy="1365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占位符 5">
            <a:extLst>
              <a:ext uri="{FF2B5EF4-FFF2-40B4-BE49-F238E27FC236}">
                <a16:creationId xmlns:a16="http://schemas.microsoft.com/office/drawing/2014/main" id="{B310AC14-4BF9-4F78-A8A0-BD7DF26F7054}"/>
              </a:ext>
            </a:extLst>
          </p:cNvPr>
          <p:cNvSpPr txBox="1">
            <a:spLocks/>
          </p:cNvSpPr>
          <p:nvPr/>
        </p:nvSpPr>
        <p:spPr>
          <a:xfrm>
            <a:off x="594426" y="898438"/>
            <a:ext cx="1985219" cy="123111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defPPr>
              <a:defRPr lang="zh-CN"/>
            </a:defPPr>
            <a:lvl1pPr indent="0" algn="dist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800" spc="100" baseline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/>
            </a:lvl2pPr>
            <a:lvl3pPr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3pPr>
            <a:lvl4pPr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4pPr>
            <a:lvl5pPr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dirty="0"/>
              <a:t>HTML5+CSS3 Web</a:t>
            </a:r>
            <a:r>
              <a:rPr lang="zh-CN" altLang="en-US" dirty="0"/>
              <a:t>前端开发与实例教程 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51B6E4C4-AEF3-497B-8EB0-3B86C9778614}"/>
              </a:ext>
            </a:extLst>
          </p:cNvPr>
          <p:cNvSpPr>
            <a:spLocks/>
          </p:cNvSpPr>
          <p:nvPr/>
        </p:nvSpPr>
        <p:spPr>
          <a:xfrm>
            <a:off x="607270" y="398365"/>
            <a:ext cx="468000" cy="468000"/>
          </a:xfrm>
          <a:prstGeom prst="ellipse">
            <a:avLst/>
          </a:prstGeom>
          <a:gradFill>
            <a:gsLst>
              <a:gs pos="7000">
                <a:schemeClr val="accent2">
                  <a:lumMod val="60000"/>
                  <a:lumOff val="40000"/>
                </a:schemeClr>
              </a:gs>
              <a:gs pos="86000">
                <a:schemeClr val="accent1"/>
              </a:gs>
            </a:gsLst>
            <a:path path="circle">
              <a:fillToRect r="100000" b="100000"/>
            </a:path>
          </a:gradFill>
        </p:spPr>
        <p:txBody>
          <a:bodyPr rot="0" spcFirstLastPara="0" vertOverflow="overflow" horzOverflow="overflow" vert="horz" wrap="square" lIns="72000" tIns="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b="1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lang="zh-CN" altLang="en-US" sz="2400" b="1" dirty="0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2E9584-8A4C-4AE9-BC3E-B7230B84B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1B76C-8D5D-454B-B46C-239CFA30E467}" type="slidenum">
              <a:rPr lang="zh-CN" altLang="en-US" smtClean="0"/>
              <a:t>33</a:t>
            </a:fld>
            <a:endParaRPr lang="zh-CN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3313" y="2557463"/>
            <a:ext cx="4905375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74132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2480090-D896-4F67-A1DB-9C761684F11B}"/>
              </a:ext>
            </a:extLst>
          </p:cNvPr>
          <p:cNvSpPr txBox="1"/>
          <p:nvPr/>
        </p:nvSpPr>
        <p:spPr>
          <a:xfrm>
            <a:off x="1224782" y="333766"/>
            <a:ext cx="86116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30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伪元素选择器</a:t>
            </a: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EF47BB7E-6D89-4ED0-BA88-753CD2ED8B95}"/>
              </a:ext>
            </a:extLst>
          </p:cNvPr>
          <p:cNvCxnSpPr/>
          <p:nvPr/>
        </p:nvCxnSpPr>
        <p:spPr>
          <a:xfrm>
            <a:off x="0" y="584200"/>
            <a:ext cx="6096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C4A9B34D-D2DF-4A3C-AF99-343A086E2D5C}"/>
              </a:ext>
            </a:extLst>
          </p:cNvPr>
          <p:cNvCxnSpPr>
            <a:cxnSpLocks/>
          </p:cNvCxnSpPr>
          <p:nvPr/>
        </p:nvCxnSpPr>
        <p:spPr>
          <a:xfrm flipV="1">
            <a:off x="2589171" y="951101"/>
            <a:ext cx="8986434" cy="1365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占位符 5">
            <a:extLst>
              <a:ext uri="{FF2B5EF4-FFF2-40B4-BE49-F238E27FC236}">
                <a16:creationId xmlns:a16="http://schemas.microsoft.com/office/drawing/2014/main" id="{B310AC14-4BF9-4F78-A8A0-BD7DF26F7054}"/>
              </a:ext>
            </a:extLst>
          </p:cNvPr>
          <p:cNvSpPr txBox="1">
            <a:spLocks/>
          </p:cNvSpPr>
          <p:nvPr/>
        </p:nvSpPr>
        <p:spPr>
          <a:xfrm>
            <a:off x="594426" y="898438"/>
            <a:ext cx="1985219" cy="123111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defPPr>
              <a:defRPr lang="zh-CN"/>
            </a:defPPr>
            <a:lvl1pPr indent="0" algn="dist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800" spc="100" baseline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/>
            </a:lvl2pPr>
            <a:lvl3pPr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3pPr>
            <a:lvl4pPr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4pPr>
            <a:lvl5pPr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dirty="0"/>
              <a:t>HTML5+CSS3 Web</a:t>
            </a:r>
            <a:r>
              <a:rPr lang="zh-CN" altLang="en-US" dirty="0"/>
              <a:t>前端开发与实例教程 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51B6E4C4-AEF3-497B-8EB0-3B86C9778614}"/>
              </a:ext>
            </a:extLst>
          </p:cNvPr>
          <p:cNvSpPr>
            <a:spLocks/>
          </p:cNvSpPr>
          <p:nvPr/>
        </p:nvSpPr>
        <p:spPr>
          <a:xfrm>
            <a:off x="607270" y="398365"/>
            <a:ext cx="468000" cy="468000"/>
          </a:xfrm>
          <a:prstGeom prst="ellipse">
            <a:avLst/>
          </a:prstGeom>
          <a:gradFill>
            <a:gsLst>
              <a:gs pos="7000">
                <a:schemeClr val="accent2">
                  <a:lumMod val="60000"/>
                  <a:lumOff val="40000"/>
                </a:schemeClr>
              </a:gs>
              <a:gs pos="86000">
                <a:schemeClr val="accent1"/>
              </a:gs>
            </a:gsLst>
            <a:path path="circle">
              <a:fillToRect r="100000" b="100000"/>
            </a:path>
          </a:gradFill>
        </p:spPr>
        <p:txBody>
          <a:bodyPr rot="0" spcFirstLastPara="0" vertOverflow="overflow" horzOverflow="overflow" vert="horz" wrap="square" lIns="72000" tIns="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b="1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lang="zh-CN" altLang="en-US" sz="2400" b="1" dirty="0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2E9584-8A4C-4AE9-BC3E-B7230B84B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1B76C-8D5D-454B-B46C-239CFA30E467}" type="slidenum">
              <a:rPr lang="zh-CN" altLang="en-US" smtClean="0"/>
              <a:t>34</a:t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841270" y="1327611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::before</a:t>
            </a:r>
            <a:r>
              <a:rPr lang="zh-CN" altLang="zh-CN" dirty="0"/>
              <a:t>和</a:t>
            </a:r>
            <a:r>
              <a:rPr lang="en-US" altLang="zh-CN" dirty="0"/>
              <a:t>::after</a:t>
            </a:r>
            <a:endParaRPr lang="zh-CN" altLang="zh-CN" dirty="0"/>
          </a:p>
        </p:txBody>
      </p:sp>
      <p:pic>
        <p:nvPicPr>
          <p:cNvPr id="10" name="图片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652" y="2299139"/>
            <a:ext cx="4623923" cy="24662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74132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2480090-D896-4F67-A1DB-9C761684F11B}"/>
              </a:ext>
            </a:extLst>
          </p:cNvPr>
          <p:cNvSpPr txBox="1"/>
          <p:nvPr/>
        </p:nvSpPr>
        <p:spPr>
          <a:xfrm>
            <a:off x="1224782" y="333766"/>
            <a:ext cx="86116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30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伪元素选择器</a:t>
            </a: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EF47BB7E-6D89-4ED0-BA88-753CD2ED8B95}"/>
              </a:ext>
            </a:extLst>
          </p:cNvPr>
          <p:cNvCxnSpPr/>
          <p:nvPr/>
        </p:nvCxnSpPr>
        <p:spPr>
          <a:xfrm>
            <a:off x="0" y="584200"/>
            <a:ext cx="6096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C4A9B34D-D2DF-4A3C-AF99-343A086E2D5C}"/>
              </a:ext>
            </a:extLst>
          </p:cNvPr>
          <p:cNvCxnSpPr>
            <a:cxnSpLocks/>
          </p:cNvCxnSpPr>
          <p:nvPr/>
        </p:nvCxnSpPr>
        <p:spPr>
          <a:xfrm flipV="1">
            <a:off x="2589171" y="951101"/>
            <a:ext cx="8986434" cy="1365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占位符 5">
            <a:extLst>
              <a:ext uri="{FF2B5EF4-FFF2-40B4-BE49-F238E27FC236}">
                <a16:creationId xmlns:a16="http://schemas.microsoft.com/office/drawing/2014/main" id="{B310AC14-4BF9-4F78-A8A0-BD7DF26F7054}"/>
              </a:ext>
            </a:extLst>
          </p:cNvPr>
          <p:cNvSpPr txBox="1">
            <a:spLocks/>
          </p:cNvSpPr>
          <p:nvPr/>
        </p:nvSpPr>
        <p:spPr>
          <a:xfrm>
            <a:off x="594426" y="898438"/>
            <a:ext cx="1985219" cy="123111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defPPr>
              <a:defRPr lang="zh-CN"/>
            </a:defPPr>
            <a:lvl1pPr indent="0" algn="dist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800" spc="100" baseline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/>
            </a:lvl2pPr>
            <a:lvl3pPr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3pPr>
            <a:lvl4pPr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4pPr>
            <a:lvl5pPr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dirty="0"/>
              <a:t>HTML5+CSS3 Web</a:t>
            </a:r>
            <a:r>
              <a:rPr lang="zh-CN" altLang="en-US" dirty="0"/>
              <a:t>前端开发与实例教程 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51B6E4C4-AEF3-497B-8EB0-3B86C9778614}"/>
              </a:ext>
            </a:extLst>
          </p:cNvPr>
          <p:cNvSpPr>
            <a:spLocks/>
          </p:cNvSpPr>
          <p:nvPr/>
        </p:nvSpPr>
        <p:spPr>
          <a:xfrm>
            <a:off x="607270" y="398365"/>
            <a:ext cx="468000" cy="468000"/>
          </a:xfrm>
          <a:prstGeom prst="ellipse">
            <a:avLst/>
          </a:prstGeom>
          <a:gradFill>
            <a:gsLst>
              <a:gs pos="7000">
                <a:schemeClr val="accent2">
                  <a:lumMod val="60000"/>
                  <a:lumOff val="40000"/>
                </a:schemeClr>
              </a:gs>
              <a:gs pos="86000">
                <a:schemeClr val="accent1"/>
              </a:gs>
            </a:gsLst>
            <a:path path="circle">
              <a:fillToRect r="100000" b="100000"/>
            </a:path>
          </a:gradFill>
        </p:spPr>
        <p:txBody>
          <a:bodyPr rot="0" spcFirstLastPara="0" vertOverflow="overflow" horzOverflow="overflow" vert="horz" wrap="square" lIns="72000" tIns="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b="1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lang="zh-CN" altLang="en-US" sz="2400" b="1" dirty="0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2E9584-8A4C-4AE9-BC3E-B7230B84B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1B76C-8D5D-454B-B46C-239CFA30E467}" type="slidenum">
              <a:rPr lang="zh-CN" altLang="en-US" smtClean="0"/>
              <a:t>35</a:t>
            </a:fld>
            <a:endParaRPr lang="zh-CN" alt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0775" y="2786063"/>
            <a:ext cx="7410450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35682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2480090-D896-4F67-A1DB-9C761684F11B}"/>
              </a:ext>
            </a:extLst>
          </p:cNvPr>
          <p:cNvSpPr txBox="1"/>
          <p:nvPr/>
        </p:nvSpPr>
        <p:spPr>
          <a:xfrm>
            <a:off x="1224782" y="333766"/>
            <a:ext cx="86116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30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伪元素选择器</a:t>
            </a: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EF47BB7E-6D89-4ED0-BA88-753CD2ED8B95}"/>
              </a:ext>
            </a:extLst>
          </p:cNvPr>
          <p:cNvCxnSpPr/>
          <p:nvPr/>
        </p:nvCxnSpPr>
        <p:spPr>
          <a:xfrm>
            <a:off x="0" y="584200"/>
            <a:ext cx="6096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C4A9B34D-D2DF-4A3C-AF99-343A086E2D5C}"/>
              </a:ext>
            </a:extLst>
          </p:cNvPr>
          <p:cNvCxnSpPr>
            <a:cxnSpLocks/>
          </p:cNvCxnSpPr>
          <p:nvPr/>
        </p:nvCxnSpPr>
        <p:spPr>
          <a:xfrm flipV="1">
            <a:off x="2589171" y="951101"/>
            <a:ext cx="8986434" cy="1365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占位符 5">
            <a:extLst>
              <a:ext uri="{FF2B5EF4-FFF2-40B4-BE49-F238E27FC236}">
                <a16:creationId xmlns:a16="http://schemas.microsoft.com/office/drawing/2014/main" id="{B310AC14-4BF9-4F78-A8A0-BD7DF26F7054}"/>
              </a:ext>
            </a:extLst>
          </p:cNvPr>
          <p:cNvSpPr txBox="1">
            <a:spLocks/>
          </p:cNvSpPr>
          <p:nvPr/>
        </p:nvSpPr>
        <p:spPr>
          <a:xfrm>
            <a:off x="594426" y="898438"/>
            <a:ext cx="1985219" cy="123111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defPPr>
              <a:defRPr lang="zh-CN"/>
            </a:defPPr>
            <a:lvl1pPr indent="0" algn="dist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800" spc="100" baseline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/>
            </a:lvl2pPr>
            <a:lvl3pPr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3pPr>
            <a:lvl4pPr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4pPr>
            <a:lvl5pPr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dirty="0"/>
              <a:t>HTML5+CSS3 Web</a:t>
            </a:r>
            <a:r>
              <a:rPr lang="zh-CN" altLang="en-US" dirty="0"/>
              <a:t>前端开发与实例教程 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51B6E4C4-AEF3-497B-8EB0-3B86C9778614}"/>
              </a:ext>
            </a:extLst>
          </p:cNvPr>
          <p:cNvSpPr>
            <a:spLocks/>
          </p:cNvSpPr>
          <p:nvPr/>
        </p:nvSpPr>
        <p:spPr>
          <a:xfrm>
            <a:off x="607270" y="398365"/>
            <a:ext cx="468000" cy="468000"/>
          </a:xfrm>
          <a:prstGeom prst="ellipse">
            <a:avLst/>
          </a:prstGeom>
          <a:gradFill>
            <a:gsLst>
              <a:gs pos="7000">
                <a:schemeClr val="accent2">
                  <a:lumMod val="60000"/>
                  <a:lumOff val="40000"/>
                </a:schemeClr>
              </a:gs>
              <a:gs pos="86000">
                <a:schemeClr val="accent1"/>
              </a:gs>
            </a:gsLst>
            <a:path path="circle">
              <a:fillToRect r="100000" b="100000"/>
            </a:path>
          </a:gradFill>
        </p:spPr>
        <p:txBody>
          <a:bodyPr rot="0" spcFirstLastPara="0" vertOverflow="overflow" horzOverflow="overflow" vert="horz" wrap="square" lIns="72000" tIns="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b="1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lang="zh-CN" altLang="en-US" sz="2400" b="1" dirty="0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2E9584-8A4C-4AE9-BC3E-B7230B84B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1B76C-8D5D-454B-B46C-239CFA30E467}" type="slidenum">
              <a:rPr lang="zh-CN" altLang="en-US" smtClean="0"/>
              <a:t>36</a:t>
            </a:fld>
            <a:endParaRPr lang="zh-CN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911" y="1541218"/>
            <a:ext cx="5229225" cy="393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图片 9" descr="C:\Users\lenovo\Documents\WeChat Files\wxid_zpracq0rj1yn21\FileStorage\Temp\1699880900790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045" y="2728717"/>
            <a:ext cx="3806239" cy="165864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807413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2480090-D896-4F67-A1DB-9C761684F11B}"/>
              </a:ext>
            </a:extLst>
          </p:cNvPr>
          <p:cNvSpPr txBox="1"/>
          <p:nvPr/>
        </p:nvSpPr>
        <p:spPr>
          <a:xfrm>
            <a:off x="1224782" y="333766"/>
            <a:ext cx="86116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背景属性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C91CFEE-C723-4981-9EAE-B466490AC75D}"/>
              </a:ext>
            </a:extLst>
          </p:cNvPr>
          <p:cNvSpPr txBox="1"/>
          <p:nvPr/>
        </p:nvSpPr>
        <p:spPr>
          <a:xfrm>
            <a:off x="619971" y="2017088"/>
            <a:ext cx="11076729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设置背景颜色可以吸引用户的注意力，也可以让页面的布局更为清晰。在</a:t>
            </a:r>
            <a:r>
              <a:rPr lang="en-US" altLang="zh-CN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CSS</a:t>
            </a:r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中通过</a:t>
            </a:r>
            <a:r>
              <a:rPr lang="en-US" altLang="zh-CN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background-color</a:t>
            </a:r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属性设置背景颜色，语法如下。</a:t>
            </a:r>
            <a:endParaRPr lang="en-US" altLang="zh-CN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background-color: color;</a:t>
            </a:r>
          </a:p>
          <a:p>
            <a:pPr lvl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属性值可以是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预定义的颜色单词、十六进制的颜色、</a:t>
            </a: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rgb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()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或者</a:t>
            </a:r>
            <a:r>
              <a:rPr lang="en-US" altLang="zh-CN" sz="2000" dirty="0" err="1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rgba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()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，在使用时注意与设置文本颜色的属性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color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予以区分。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EF47BB7E-6D89-4ED0-BA88-753CD2ED8B95}"/>
              </a:ext>
            </a:extLst>
          </p:cNvPr>
          <p:cNvCxnSpPr/>
          <p:nvPr/>
        </p:nvCxnSpPr>
        <p:spPr>
          <a:xfrm>
            <a:off x="0" y="584200"/>
            <a:ext cx="6096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C4A9B34D-D2DF-4A3C-AF99-343A086E2D5C}"/>
              </a:ext>
            </a:extLst>
          </p:cNvPr>
          <p:cNvCxnSpPr>
            <a:cxnSpLocks/>
          </p:cNvCxnSpPr>
          <p:nvPr/>
        </p:nvCxnSpPr>
        <p:spPr>
          <a:xfrm flipV="1">
            <a:off x="2589171" y="951101"/>
            <a:ext cx="8986434" cy="1365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占位符 5">
            <a:extLst>
              <a:ext uri="{FF2B5EF4-FFF2-40B4-BE49-F238E27FC236}">
                <a16:creationId xmlns:a16="http://schemas.microsoft.com/office/drawing/2014/main" id="{B310AC14-4BF9-4F78-A8A0-BD7DF26F7054}"/>
              </a:ext>
            </a:extLst>
          </p:cNvPr>
          <p:cNvSpPr txBox="1">
            <a:spLocks/>
          </p:cNvSpPr>
          <p:nvPr/>
        </p:nvSpPr>
        <p:spPr>
          <a:xfrm>
            <a:off x="594426" y="898438"/>
            <a:ext cx="1985219" cy="123111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defPPr>
              <a:defRPr lang="zh-CN"/>
            </a:defPPr>
            <a:lvl1pPr indent="0" algn="dist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800" spc="100" baseline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/>
            </a:lvl2pPr>
            <a:lvl3pPr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3pPr>
            <a:lvl4pPr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4pPr>
            <a:lvl5pPr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dirty="0"/>
              <a:t>HTML5+CSS3 Web</a:t>
            </a:r>
            <a:r>
              <a:rPr lang="zh-CN" altLang="en-US" dirty="0"/>
              <a:t>前端开发与实例教程 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569CCF65-081D-47D8-BA1D-70A8FD9E06FD}"/>
              </a:ext>
            </a:extLst>
          </p:cNvPr>
          <p:cNvSpPr/>
          <p:nvPr/>
        </p:nvSpPr>
        <p:spPr>
          <a:xfrm>
            <a:off x="708025" y="1407160"/>
            <a:ext cx="2115857" cy="489600"/>
          </a:xfrm>
          <a:prstGeom prst="roundRect">
            <a:avLst>
              <a:gd name="adj" fmla="val 50000"/>
            </a:avLst>
          </a:prstGeom>
          <a:gradFill>
            <a:gsLst>
              <a:gs pos="7000">
                <a:schemeClr val="accent2">
                  <a:lumMod val="60000"/>
                  <a:lumOff val="40000"/>
                </a:schemeClr>
              </a:gs>
              <a:gs pos="86000">
                <a:schemeClr val="accent1"/>
              </a:gs>
            </a:gsLst>
            <a:path path="circle">
              <a:fillToRect r="100000" b="100000"/>
            </a:path>
          </a:gradFill>
          <a:ln>
            <a:noFill/>
          </a:ln>
          <a:effectLst>
            <a:outerShdw blurRad="381000" dist="215900" dir="4200000" algn="t" rotWithShape="0">
              <a:schemeClr val="accent1">
                <a:alpha val="1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zh-CN" altLang="en-US" b="1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背景颜色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DC26118F-5704-4BEB-B07E-2E995CDE97EA}"/>
              </a:ext>
            </a:extLst>
          </p:cNvPr>
          <p:cNvSpPr>
            <a:spLocks/>
          </p:cNvSpPr>
          <p:nvPr/>
        </p:nvSpPr>
        <p:spPr>
          <a:xfrm>
            <a:off x="607270" y="398365"/>
            <a:ext cx="468000" cy="468000"/>
          </a:xfrm>
          <a:prstGeom prst="ellipse">
            <a:avLst/>
          </a:prstGeom>
          <a:gradFill>
            <a:gsLst>
              <a:gs pos="7000">
                <a:schemeClr val="accent2">
                  <a:lumMod val="60000"/>
                  <a:lumOff val="40000"/>
                </a:schemeClr>
              </a:gs>
              <a:gs pos="86000">
                <a:schemeClr val="accent1"/>
              </a:gs>
            </a:gsLst>
            <a:path path="circle">
              <a:fillToRect r="100000" b="100000"/>
            </a:path>
          </a:gradFill>
        </p:spPr>
        <p:txBody>
          <a:bodyPr rot="0" spcFirstLastPara="0" vertOverflow="overflow" horzOverflow="overflow" vert="horz" wrap="square" lIns="72000" tIns="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b="1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sz="2400" b="1" dirty="0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712C78E-BE64-468A-8426-F16FB46145A3}"/>
              </a:ext>
            </a:extLst>
          </p:cNvPr>
          <p:cNvSpPr/>
          <p:nvPr/>
        </p:nvSpPr>
        <p:spPr>
          <a:xfrm>
            <a:off x="2823882" y="4913131"/>
            <a:ext cx="6096000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pPr indent="228600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01   background-color: red;</a:t>
            </a:r>
            <a:endParaRPr lang="zh-CN" altLang="zh-CN" kern="100" dirty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28600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02   background-color: #ff0000;</a:t>
            </a:r>
            <a:endParaRPr lang="zh-CN" altLang="zh-CN" kern="100" dirty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28600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03   background-color: 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rgb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(255, 255, 128);</a:t>
            </a:r>
            <a:endParaRPr lang="zh-CN" altLang="zh-CN" kern="100" dirty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28600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04   background-color: 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rgba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(255, 0, 0,0.5);</a:t>
            </a:r>
            <a:endParaRPr lang="zh-CN" altLang="zh-CN" kern="100" dirty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36CAF6-56A2-4335-8989-E01D8388A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1B76C-8D5D-454B-B46C-239CFA30E46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0067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2480090-D896-4F67-A1DB-9C761684F11B}"/>
              </a:ext>
            </a:extLst>
          </p:cNvPr>
          <p:cNvSpPr txBox="1"/>
          <p:nvPr/>
        </p:nvSpPr>
        <p:spPr>
          <a:xfrm>
            <a:off x="1224782" y="333766"/>
            <a:ext cx="86116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30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背景属性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C91CFEE-C723-4981-9EAE-B466490AC75D}"/>
              </a:ext>
            </a:extLst>
          </p:cNvPr>
          <p:cNvSpPr txBox="1"/>
          <p:nvPr/>
        </p:nvSpPr>
        <p:spPr>
          <a:xfrm>
            <a:off x="619971" y="2017088"/>
            <a:ext cx="11076729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与背景颜色相比，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图像的内容和形式更为丰富</a:t>
            </a:r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，因此背景图像的表现力更为突出。在</a:t>
            </a:r>
            <a:r>
              <a:rPr lang="en-US" altLang="zh-CN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CSS</a:t>
            </a:r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中通过</a:t>
            </a:r>
            <a:r>
              <a:rPr lang="en-US" altLang="zh-CN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background-image</a:t>
            </a:r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属性设置背景图像，语法如下。</a:t>
            </a:r>
            <a:endParaRPr lang="en-US" altLang="zh-CN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background-image: url|none</a:t>
            </a:r>
          </a:p>
          <a:p>
            <a:pPr lvl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属性值</a:t>
            </a:r>
            <a:r>
              <a:rPr lang="en-US" altLang="zh-CN" sz="2000" dirty="0" err="1">
                <a:latin typeface="黑体" panose="02010609060101010101" pitchFamily="49" charset="-122"/>
                <a:ea typeface="黑体" panose="02010609060101010101" pitchFamily="49" charset="-122"/>
              </a:rPr>
              <a:t>url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代表背景图像的地址，可以是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相对路径、绝对路径或者网络地址（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URL</a:t>
            </a:r>
            <a:r>
              <a:rPr lang="zh-CN" altLang="en-US" sz="2000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。在使用背景图像时，也可以同时为其设置背景颜色，当背景图像无法显示时，会显示背景颜色。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EF47BB7E-6D89-4ED0-BA88-753CD2ED8B95}"/>
              </a:ext>
            </a:extLst>
          </p:cNvPr>
          <p:cNvCxnSpPr/>
          <p:nvPr/>
        </p:nvCxnSpPr>
        <p:spPr>
          <a:xfrm>
            <a:off x="0" y="584200"/>
            <a:ext cx="6096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C4A9B34D-D2DF-4A3C-AF99-343A086E2D5C}"/>
              </a:ext>
            </a:extLst>
          </p:cNvPr>
          <p:cNvCxnSpPr>
            <a:cxnSpLocks/>
          </p:cNvCxnSpPr>
          <p:nvPr/>
        </p:nvCxnSpPr>
        <p:spPr>
          <a:xfrm flipV="1">
            <a:off x="2589171" y="951101"/>
            <a:ext cx="8986434" cy="1365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占位符 5">
            <a:extLst>
              <a:ext uri="{FF2B5EF4-FFF2-40B4-BE49-F238E27FC236}">
                <a16:creationId xmlns:a16="http://schemas.microsoft.com/office/drawing/2014/main" id="{B310AC14-4BF9-4F78-A8A0-BD7DF26F7054}"/>
              </a:ext>
            </a:extLst>
          </p:cNvPr>
          <p:cNvSpPr txBox="1">
            <a:spLocks/>
          </p:cNvSpPr>
          <p:nvPr/>
        </p:nvSpPr>
        <p:spPr>
          <a:xfrm>
            <a:off x="594426" y="898438"/>
            <a:ext cx="1985219" cy="123111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defPPr>
              <a:defRPr lang="zh-CN"/>
            </a:defPPr>
            <a:lvl1pPr indent="0" algn="dist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800" spc="100" baseline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/>
            </a:lvl2pPr>
            <a:lvl3pPr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3pPr>
            <a:lvl4pPr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4pPr>
            <a:lvl5pPr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dirty="0"/>
              <a:t>HTML5+CSS3 Web</a:t>
            </a:r>
            <a:r>
              <a:rPr lang="zh-CN" altLang="en-US" dirty="0"/>
              <a:t>前端开发与实例教程 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569CCF65-081D-47D8-BA1D-70A8FD9E06FD}"/>
              </a:ext>
            </a:extLst>
          </p:cNvPr>
          <p:cNvSpPr/>
          <p:nvPr/>
        </p:nvSpPr>
        <p:spPr>
          <a:xfrm>
            <a:off x="708025" y="1407160"/>
            <a:ext cx="2115857" cy="489600"/>
          </a:xfrm>
          <a:prstGeom prst="roundRect">
            <a:avLst>
              <a:gd name="adj" fmla="val 50000"/>
            </a:avLst>
          </a:prstGeom>
          <a:gradFill>
            <a:gsLst>
              <a:gs pos="7000">
                <a:schemeClr val="accent2">
                  <a:lumMod val="60000"/>
                  <a:lumOff val="40000"/>
                </a:schemeClr>
              </a:gs>
              <a:gs pos="86000">
                <a:schemeClr val="accent1"/>
              </a:gs>
            </a:gsLst>
            <a:path path="circle">
              <a:fillToRect r="100000" b="100000"/>
            </a:path>
          </a:gradFill>
          <a:ln>
            <a:noFill/>
          </a:ln>
          <a:effectLst>
            <a:outerShdw blurRad="381000" dist="215900" dir="4200000" algn="t" rotWithShape="0">
              <a:schemeClr val="accent1">
                <a:alpha val="1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zh-CN" altLang="en-US" b="1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背景图像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DC26118F-5704-4BEB-B07E-2E995CDE97EA}"/>
              </a:ext>
            </a:extLst>
          </p:cNvPr>
          <p:cNvSpPr>
            <a:spLocks/>
          </p:cNvSpPr>
          <p:nvPr/>
        </p:nvSpPr>
        <p:spPr>
          <a:xfrm>
            <a:off x="607270" y="398365"/>
            <a:ext cx="468000" cy="468000"/>
          </a:xfrm>
          <a:prstGeom prst="ellipse">
            <a:avLst/>
          </a:prstGeom>
          <a:gradFill>
            <a:gsLst>
              <a:gs pos="7000">
                <a:schemeClr val="accent2">
                  <a:lumMod val="60000"/>
                  <a:lumOff val="40000"/>
                </a:schemeClr>
              </a:gs>
              <a:gs pos="86000">
                <a:schemeClr val="accent1"/>
              </a:gs>
            </a:gsLst>
            <a:path path="circle">
              <a:fillToRect r="100000" b="100000"/>
            </a:path>
          </a:gradFill>
        </p:spPr>
        <p:txBody>
          <a:bodyPr rot="0" spcFirstLastPara="0" vertOverflow="overflow" horzOverflow="overflow" vert="horz" wrap="square" lIns="72000" tIns="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b="1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sz="2400" b="1" dirty="0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EE0C6AE-177C-47B6-BC2F-645F355A8BF2}"/>
              </a:ext>
            </a:extLst>
          </p:cNvPr>
          <p:cNvSpPr/>
          <p:nvPr/>
        </p:nvSpPr>
        <p:spPr>
          <a:xfrm>
            <a:off x="2388453" y="5002595"/>
            <a:ext cx="7266535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indent="228600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01   background-image: 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url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("images/poster.jpg");</a:t>
            </a:r>
            <a:endParaRPr lang="zh-CN" altLang="zh-CN" kern="100" dirty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28600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02   background-image: 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url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("https://www.***.com/img/logo.png");</a:t>
            </a:r>
            <a:endParaRPr lang="zh-CN" altLang="zh-CN" kern="100" dirty="0"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79FDE52-DB0F-4209-8668-B08198EB4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1B76C-8D5D-454B-B46C-239CFA30E46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4308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2480090-D896-4F67-A1DB-9C761684F11B}"/>
              </a:ext>
            </a:extLst>
          </p:cNvPr>
          <p:cNvSpPr txBox="1"/>
          <p:nvPr/>
        </p:nvSpPr>
        <p:spPr>
          <a:xfrm>
            <a:off x="1224782" y="333766"/>
            <a:ext cx="86116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30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背景属性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C91CFEE-C723-4981-9EAE-B466490AC75D}"/>
              </a:ext>
            </a:extLst>
          </p:cNvPr>
          <p:cNvSpPr txBox="1"/>
          <p:nvPr/>
        </p:nvSpPr>
        <p:spPr>
          <a:xfrm>
            <a:off x="619971" y="2017088"/>
            <a:ext cx="110767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背景图像默认会在水平和垂直方向上进行平铺显示，在</a:t>
            </a:r>
            <a:r>
              <a:rPr lang="en-US" altLang="zh-CN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CSS</a:t>
            </a:r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中可以通过</a:t>
            </a:r>
            <a:r>
              <a:rPr lang="en-US" altLang="zh-CN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background-repeat </a:t>
            </a:r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属性设置是否及如何重复背景图像。语法如下。</a:t>
            </a:r>
            <a:endParaRPr lang="en-US" altLang="zh-CN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background-repeat: repeat|repeat-x|repeat-y|no-repeat;</a:t>
            </a: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EF47BB7E-6D89-4ED0-BA88-753CD2ED8B95}"/>
              </a:ext>
            </a:extLst>
          </p:cNvPr>
          <p:cNvCxnSpPr/>
          <p:nvPr/>
        </p:nvCxnSpPr>
        <p:spPr>
          <a:xfrm>
            <a:off x="0" y="584200"/>
            <a:ext cx="6096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C4A9B34D-D2DF-4A3C-AF99-343A086E2D5C}"/>
              </a:ext>
            </a:extLst>
          </p:cNvPr>
          <p:cNvCxnSpPr>
            <a:cxnSpLocks/>
          </p:cNvCxnSpPr>
          <p:nvPr/>
        </p:nvCxnSpPr>
        <p:spPr>
          <a:xfrm flipV="1">
            <a:off x="2589171" y="951101"/>
            <a:ext cx="8986434" cy="1365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占位符 5">
            <a:extLst>
              <a:ext uri="{FF2B5EF4-FFF2-40B4-BE49-F238E27FC236}">
                <a16:creationId xmlns:a16="http://schemas.microsoft.com/office/drawing/2014/main" id="{B310AC14-4BF9-4F78-A8A0-BD7DF26F7054}"/>
              </a:ext>
            </a:extLst>
          </p:cNvPr>
          <p:cNvSpPr txBox="1">
            <a:spLocks/>
          </p:cNvSpPr>
          <p:nvPr/>
        </p:nvSpPr>
        <p:spPr>
          <a:xfrm>
            <a:off x="594426" y="898438"/>
            <a:ext cx="1985219" cy="123111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defPPr>
              <a:defRPr lang="zh-CN"/>
            </a:defPPr>
            <a:lvl1pPr indent="0" algn="dist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800" spc="100" baseline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/>
            </a:lvl2pPr>
            <a:lvl3pPr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3pPr>
            <a:lvl4pPr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4pPr>
            <a:lvl5pPr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dirty="0"/>
              <a:t>HTML5+CSS3 Web</a:t>
            </a:r>
            <a:r>
              <a:rPr lang="zh-CN" altLang="en-US" dirty="0"/>
              <a:t>前端开发与实例教程 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569CCF65-081D-47D8-BA1D-70A8FD9E06FD}"/>
              </a:ext>
            </a:extLst>
          </p:cNvPr>
          <p:cNvSpPr/>
          <p:nvPr/>
        </p:nvSpPr>
        <p:spPr>
          <a:xfrm>
            <a:off x="708025" y="1407160"/>
            <a:ext cx="2452034" cy="489600"/>
          </a:xfrm>
          <a:prstGeom prst="roundRect">
            <a:avLst>
              <a:gd name="adj" fmla="val 50000"/>
            </a:avLst>
          </a:prstGeom>
          <a:gradFill>
            <a:gsLst>
              <a:gs pos="7000">
                <a:schemeClr val="accent2">
                  <a:lumMod val="60000"/>
                  <a:lumOff val="40000"/>
                </a:schemeClr>
              </a:gs>
              <a:gs pos="86000">
                <a:schemeClr val="accent1"/>
              </a:gs>
            </a:gsLst>
            <a:path path="circle">
              <a:fillToRect r="100000" b="100000"/>
            </a:path>
          </a:gradFill>
          <a:ln>
            <a:noFill/>
          </a:ln>
          <a:effectLst>
            <a:outerShdw blurRad="381000" dist="215900" dir="4200000" algn="t" rotWithShape="0">
              <a:schemeClr val="accent1">
                <a:alpha val="1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zh-CN" altLang="en-US" b="1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图像平铺方式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DC26118F-5704-4BEB-B07E-2E995CDE97EA}"/>
              </a:ext>
            </a:extLst>
          </p:cNvPr>
          <p:cNvSpPr>
            <a:spLocks/>
          </p:cNvSpPr>
          <p:nvPr/>
        </p:nvSpPr>
        <p:spPr>
          <a:xfrm>
            <a:off x="607270" y="398365"/>
            <a:ext cx="468000" cy="468000"/>
          </a:xfrm>
          <a:prstGeom prst="ellipse">
            <a:avLst/>
          </a:prstGeom>
          <a:gradFill>
            <a:gsLst>
              <a:gs pos="7000">
                <a:schemeClr val="accent2">
                  <a:lumMod val="60000"/>
                  <a:lumOff val="40000"/>
                </a:schemeClr>
              </a:gs>
              <a:gs pos="86000">
                <a:schemeClr val="accent1"/>
              </a:gs>
            </a:gsLst>
            <a:path path="circle">
              <a:fillToRect r="100000" b="100000"/>
            </a:path>
          </a:gradFill>
        </p:spPr>
        <p:txBody>
          <a:bodyPr rot="0" spcFirstLastPara="0" vertOverflow="overflow" horzOverflow="overflow" vert="horz" wrap="square" lIns="72000" tIns="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b="1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sz="2400" b="1" dirty="0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C1CA594-E9EF-4E42-AD46-02FDB9CB6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1B76C-8D5D-454B-B46C-239CFA30E46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7416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2480090-D896-4F67-A1DB-9C761684F11B}"/>
              </a:ext>
            </a:extLst>
          </p:cNvPr>
          <p:cNvSpPr txBox="1"/>
          <p:nvPr/>
        </p:nvSpPr>
        <p:spPr>
          <a:xfrm>
            <a:off x="1224782" y="333766"/>
            <a:ext cx="86116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30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背景属性</a:t>
            </a: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EF47BB7E-6D89-4ED0-BA88-753CD2ED8B95}"/>
              </a:ext>
            </a:extLst>
          </p:cNvPr>
          <p:cNvCxnSpPr/>
          <p:nvPr/>
        </p:nvCxnSpPr>
        <p:spPr>
          <a:xfrm>
            <a:off x="0" y="584200"/>
            <a:ext cx="6096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C4A9B34D-D2DF-4A3C-AF99-343A086E2D5C}"/>
              </a:ext>
            </a:extLst>
          </p:cNvPr>
          <p:cNvCxnSpPr>
            <a:cxnSpLocks/>
          </p:cNvCxnSpPr>
          <p:nvPr/>
        </p:nvCxnSpPr>
        <p:spPr>
          <a:xfrm flipV="1">
            <a:off x="2589171" y="951101"/>
            <a:ext cx="8986434" cy="1365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占位符 5">
            <a:extLst>
              <a:ext uri="{FF2B5EF4-FFF2-40B4-BE49-F238E27FC236}">
                <a16:creationId xmlns:a16="http://schemas.microsoft.com/office/drawing/2014/main" id="{B310AC14-4BF9-4F78-A8A0-BD7DF26F7054}"/>
              </a:ext>
            </a:extLst>
          </p:cNvPr>
          <p:cNvSpPr txBox="1">
            <a:spLocks/>
          </p:cNvSpPr>
          <p:nvPr/>
        </p:nvSpPr>
        <p:spPr>
          <a:xfrm>
            <a:off x="594426" y="898438"/>
            <a:ext cx="1985219" cy="123111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defPPr>
              <a:defRPr lang="zh-CN"/>
            </a:defPPr>
            <a:lvl1pPr indent="0" algn="dist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800" spc="100" baseline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/>
            </a:lvl2pPr>
            <a:lvl3pPr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3pPr>
            <a:lvl4pPr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4pPr>
            <a:lvl5pPr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dirty="0"/>
              <a:t>HTML5+CSS3 Web</a:t>
            </a:r>
            <a:r>
              <a:rPr lang="zh-CN" altLang="en-US" dirty="0"/>
              <a:t>前端开发与实例教程 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569CCF65-081D-47D8-BA1D-70A8FD9E06FD}"/>
              </a:ext>
            </a:extLst>
          </p:cNvPr>
          <p:cNvSpPr/>
          <p:nvPr/>
        </p:nvSpPr>
        <p:spPr>
          <a:xfrm>
            <a:off x="708025" y="1407160"/>
            <a:ext cx="2452034" cy="489600"/>
          </a:xfrm>
          <a:prstGeom prst="roundRect">
            <a:avLst>
              <a:gd name="adj" fmla="val 50000"/>
            </a:avLst>
          </a:prstGeom>
          <a:gradFill>
            <a:gsLst>
              <a:gs pos="7000">
                <a:schemeClr val="accent2">
                  <a:lumMod val="60000"/>
                  <a:lumOff val="40000"/>
                </a:schemeClr>
              </a:gs>
              <a:gs pos="86000">
                <a:schemeClr val="accent1"/>
              </a:gs>
            </a:gsLst>
            <a:path path="circle">
              <a:fillToRect r="100000" b="100000"/>
            </a:path>
          </a:gradFill>
          <a:ln>
            <a:noFill/>
          </a:ln>
          <a:effectLst>
            <a:outerShdw blurRad="381000" dist="215900" dir="4200000" algn="t" rotWithShape="0">
              <a:schemeClr val="accent1">
                <a:alpha val="1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zh-CN" altLang="en-US" b="1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图像平铺方式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DC26118F-5704-4BEB-B07E-2E995CDE97EA}"/>
              </a:ext>
            </a:extLst>
          </p:cNvPr>
          <p:cNvSpPr>
            <a:spLocks/>
          </p:cNvSpPr>
          <p:nvPr/>
        </p:nvSpPr>
        <p:spPr>
          <a:xfrm>
            <a:off x="609600" y="376765"/>
            <a:ext cx="468000" cy="468000"/>
          </a:xfrm>
          <a:prstGeom prst="ellipse">
            <a:avLst/>
          </a:prstGeom>
          <a:gradFill>
            <a:gsLst>
              <a:gs pos="7000">
                <a:schemeClr val="accent2">
                  <a:lumMod val="60000"/>
                  <a:lumOff val="40000"/>
                </a:schemeClr>
              </a:gs>
              <a:gs pos="86000">
                <a:schemeClr val="accent1"/>
              </a:gs>
            </a:gsLst>
            <a:path path="circle">
              <a:fillToRect r="100000" b="100000"/>
            </a:path>
          </a:gradFill>
        </p:spPr>
        <p:txBody>
          <a:bodyPr rot="0" spcFirstLastPara="0" vertOverflow="overflow" horzOverflow="overflow" vert="horz" wrap="square" lIns="72000" tIns="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b="1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sz="2400" b="1" dirty="0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CAFA65E-C972-4311-A669-93B8CD3599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20066" y="2446033"/>
            <a:ext cx="12814204" cy="3540423"/>
          </a:xfrm>
          <a:prstGeom prst="rect">
            <a:avLst/>
          </a:prstGeom>
        </p:spPr>
      </p:pic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6704793-B812-4CC3-88FD-992477194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1B76C-8D5D-454B-B46C-239CFA30E46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3563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2480090-D896-4F67-A1DB-9C761684F11B}"/>
              </a:ext>
            </a:extLst>
          </p:cNvPr>
          <p:cNvSpPr txBox="1"/>
          <p:nvPr/>
        </p:nvSpPr>
        <p:spPr>
          <a:xfrm>
            <a:off x="1224782" y="333766"/>
            <a:ext cx="86116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30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背景属性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C91CFEE-C723-4981-9EAE-B466490AC75D}"/>
              </a:ext>
            </a:extLst>
          </p:cNvPr>
          <p:cNvSpPr txBox="1"/>
          <p:nvPr/>
        </p:nvSpPr>
        <p:spPr>
          <a:xfrm>
            <a:off x="607270" y="2061985"/>
            <a:ext cx="110767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水印背景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EF47BB7E-6D89-4ED0-BA88-753CD2ED8B95}"/>
              </a:ext>
            </a:extLst>
          </p:cNvPr>
          <p:cNvCxnSpPr/>
          <p:nvPr/>
        </p:nvCxnSpPr>
        <p:spPr>
          <a:xfrm>
            <a:off x="0" y="584200"/>
            <a:ext cx="6096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C4A9B34D-D2DF-4A3C-AF99-343A086E2D5C}"/>
              </a:ext>
            </a:extLst>
          </p:cNvPr>
          <p:cNvCxnSpPr>
            <a:cxnSpLocks/>
          </p:cNvCxnSpPr>
          <p:nvPr/>
        </p:nvCxnSpPr>
        <p:spPr>
          <a:xfrm flipV="1">
            <a:off x="2589171" y="951101"/>
            <a:ext cx="8986434" cy="1365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占位符 5">
            <a:extLst>
              <a:ext uri="{FF2B5EF4-FFF2-40B4-BE49-F238E27FC236}">
                <a16:creationId xmlns:a16="http://schemas.microsoft.com/office/drawing/2014/main" id="{B310AC14-4BF9-4F78-A8A0-BD7DF26F7054}"/>
              </a:ext>
            </a:extLst>
          </p:cNvPr>
          <p:cNvSpPr txBox="1">
            <a:spLocks/>
          </p:cNvSpPr>
          <p:nvPr/>
        </p:nvSpPr>
        <p:spPr>
          <a:xfrm>
            <a:off x="594426" y="898438"/>
            <a:ext cx="1985219" cy="123111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defPPr>
              <a:defRPr lang="zh-CN"/>
            </a:defPPr>
            <a:lvl1pPr indent="0" algn="dist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800" spc="100" baseline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/>
            </a:lvl2pPr>
            <a:lvl3pPr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3pPr>
            <a:lvl4pPr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4pPr>
            <a:lvl5pPr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dirty="0"/>
              <a:t>HTML5+CSS3 Web</a:t>
            </a:r>
            <a:r>
              <a:rPr lang="zh-CN" altLang="en-US" dirty="0"/>
              <a:t>前端开发与实例教程 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784A1D16-A4B3-4669-AB78-82429E632D38}"/>
              </a:ext>
            </a:extLst>
          </p:cNvPr>
          <p:cNvSpPr>
            <a:spLocks/>
          </p:cNvSpPr>
          <p:nvPr/>
        </p:nvSpPr>
        <p:spPr>
          <a:xfrm>
            <a:off x="607270" y="398365"/>
            <a:ext cx="468000" cy="468000"/>
          </a:xfrm>
          <a:prstGeom prst="ellipse">
            <a:avLst/>
          </a:prstGeom>
          <a:gradFill>
            <a:gsLst>
              <a:gs pos="7000">
                <a:schemeClr val="accent2">
                  <a:lumMod val="60000"/>
                  <a:lumOff val="40000"/>
                </a:schemeClr>
              </a:gs>
              <a:gs pos="86000">
                <a:schemeClr val="accent1"/>
              </a:gs>
            </a:gsLst>
            <a:path path="circle">
              <a:fillToRect r="100000" b="100000"/>
            </a:path>
          </a:gradFill>
        </p:spPr>
        <p:txBody>
          <a:bodyPr rot="0" spcFirstLastPara="0" vertOverflow="overflow" horzOverflow="overflow" vert="horz" wrap="square" lIns="72000" tIns="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b="1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sz="2400" b="1" dirty="0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0D4F9C63-0F33-4C86-AF04-F517474DE756}"/>
              </a:ext>
            </a:extLst>
          </p:cNvPr>
          <p:cNvSpPr/>
          <p:nvPr/>
        </p:nvSpPr>
        <p:spPr>
          <a:xfrm>
            <a:off x="708025" y="1407160"/>
            <a:ext cx="2452034" cy="489600"/>
          </a:xfrm>
          <a:prstGeom prst="roundRect">
            <a:avLst>
              <a:gd name="adj" fmla="val 50000"/>
            </a:avLst>
          </a:prstGeom>
          <a:gradFill>
            <a:gsLst>
              <a:gs pos="7000">
                <a:schemeClr val="accent2">
                  <a:lumMod val="60000"/>
                  <a:lumOff val="40000"/>
                </a:schemeClr>
              </a:gs>
              <a:gs pos="86000">
                <a:schemeClr val="accent1"/>
              </a:gs>
            </a:gsLst>
            <a:path path="circle">
              <a:fillToRect r="100000" b="100000"/>
            </a:path>
          </a:gradFill>
          <a:ln>
            <a:noFill/>
          </a:ln>
          <a:effectLst>
            <a:outerShdw blurRad="381000" dist="215900" dir="4200000" algn="t" rotWithShape="0">
              <a:schemeClr val="accent1">
                <a:alpha val="1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zh-CN" altLang="en-US" b="1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图像平铺方式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B6BAE35-9658-4DCE-82FB-DE675FF9F60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455053" y="2993988"/>
            <a:ext cx="6753456" cy="3329075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4D4A4A5-3F69-45EF-BCAB-A616D4F12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1B76C-8D5D-454B-B46C-239CFA30E46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776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2480090-D896-4F67-A1DB-9C761684F11B}"/>
              </a:ext>
            </a:extLst>
          </p:cNvPr>
          <p:cNvSpPr txBox="1"/>
          <p:nvPr/>
        </p:nvSpPr>
        <p:spPr>
          <a:xfrm>
            <a:off x="1224782" y="333766"/>
            <a:ext cx="86116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30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背景属性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C91CFEE-C723-4981-9EAE-B466490AC75D}"/>
              </a:ext>
            </a:extLst>
          </p:cNvPr>
          <p:cNvSpPr txBox="1"/>
          <p:nvPr/>
        </p:nvSpPr>
        <p:spPr>
          <a:xfrm>
            <a:off x="619971" y="2017088"/>
            <a:ext cx="11076729" cy="1559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设置背景图像不重复时，背景图像默认只在左上角显示，如果要控制背景图像显示的位置，可以通过</a:t>
            </a:r>
            <a:r>
              <a:rPr lang="en-US" altLang="zh-CN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CSS</a:t>
            </a:r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中的</a:t>
            </a:r>
            <a:r>
              <a:rPr lang="en-US" altLang="zh-CN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background-position</a:t>
            </a:r>
            <a:r>
              <a:rPr lang="zh-CN" altLang="en-US" sz="20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属性来设置，语法如下。</a:t>
            </a:r>
            <a:endParaRPr lang="en-US" altLang="zh-CN" sz="20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background-position: 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水平位置 垂直位置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EF47BB7E-6D89-4ED0-BA88-753CD2ED8B95}"/>
              </a:ext>
            </a:extLst>
          </p:cNvPr>
          <p:cNvCxnSpPr/>
          <p:nvPr/>
        </p:nvCxnSpPr>
        <p:spPr>
          <a:xfrm>
            <a:off x="0" y="584200"/>
            <a:ext cx="6096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C4A9B34D-D2DF-4A3C-AF99-343A086E2D5C}"/>
              </a:ext>
            </a:extLst>
          </p:cNvPr>
          <p:cNvCxnSpPr>
            <a:cxnSpLocks/>
          </p:cNvCxnSpPr>
          <p:nvPr/>
        </p:nvCxnSpPr>
        <p:spPr>
          <a:xfrm flipV="1">
            <a:off x="2589171" y="951101"/>
            <a:ext cx="8986434" cy="1365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占位符 5">
            <a:extLst>
              <a:ext uri="{FF2B5EF4-FFF2-40B4-BE49-F238E27FC236}">
                <a16:creationId xmlns:a16="http://schemas.microsoft.com/office/drawing/2014/main" id="{B310AC14-4BF9-4F78-A8A0-BD7DF26F7054}"/>
              </a:ext>
            </a:extLst>
          </p:cNvPr>
          <p:cNvSpPr txBox="1">
            <a:spLocks/>
          </p:cNvSpPr>
          <p:nvPr/>
        </p:nvSpPr>
        <p:spPr>
          <a:xfrm>
            <a:off x="594426" y="898438"/>
            <a:ext cx="1985219" cy="123111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defPPr>
              <a:defRPr lang="zh-CN"/>
            </a:defPPr>
            <a:lvl1pPr indent="0" algn="dist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800" spc="100" baseline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/>
            </a:lvl2pPr>
            <a:lvl3pPr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3pPr>
            <a:lvl4pPr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4pPr>
            <a:lvl5pPr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dirty="0"/>
              <a:t>HTML5+CSS3 Web</a:t>
            </a:r>
            <a:r>
              <a:rPr lang="zh-CN" altLang="en-US" dirty="0"/>
              <a:t>前端开发与实例教程 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569CCF65-081D-47D8-BA1D-70A8FD9E06FD}"/>
              </a:ext>
            </a:extLst>
          </p:cNvPr>
          <p:cNvSpPr/>
          <p:nvPr/>
        </p:nvSpPr>
        <p:spPr>
          <a:xfrm>
            <a:off x="708025" y="1407160"/>
            <a:ext cx="2452034" cy="489600"/>
          </a:xfrm>
          <a:prstGeom prst="roundRect">
            <a:avLst>
              <a:gd name="adj" fmla="val 50000"/>
            </a:avLst>
          </a:prstGeom>
          <a:gradFill>
            <a:gsLst>
              <a:gs pos="7000">
                <a:schemeClr val="accent2">
                  <a:lumMod val="60000"/>
                  <a:lumOff val="40000"/>
                </a:schemeClr>
              </a:gs>
              <a:gs pos="86000">
                <a:schemeClr val="accent1"/>
              </a:gs>
            </a:gsLst>
            <a:path path="circle">
              <a:fillToRect r="100000" b="100000"/>
            </a:path>
          </a:gradFill>
          <a:ln>
            <a:noFill/>
          </a:ln>
          <a:effectLst>
            <a:outerShdw blurRad="381000" dist="215900" dir="4200000" algn="t" rotWithShape="0">
              <a:schemeClr val="accent1">
                <a:alpha val="1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zh-CN" altLang="en-US" b="1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背景图像位置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DC26118F-5704-4BEB-B07E-2E995CDE97EA}"/>
              </a:ext>
            </a:extLst>
          </p:cNvPr>
          <p:cNvSpPr>
            <a:spLocks/>
          </p:cNvSpPr>
          <p:nvPr/>
        </p:nvSpPr>
        <p:spPr>
          <a:xfrm>
            <a:off x="607270" y="398365"/>
            <a:ext cx="468000" cy="468000"/>
          </a:xfrm>
          <a:prstGeom prst="ellipse">
            <a:avLst/>
          </a:prstGeom>
          <a:gradFill>
            <a:gsLst>
              <a:gs pos="7000">
                <a:schemeClr val="accent2">
                  <a:lumMod val="60000"/>
                  <a:lumOff val="40000"/>
                </a:schemeClr>
              </a:gs>
              <a:gs pos="86000">
                <a:schemeClr val="accent1"/>
              </a:gs>
            </a:gsLst>
            <a:path path="circle">
              <a:fillToRect r="100000" b="100000"/>
            </a:path>
          </a:gradFill>
        </p:spPr>
        <p:txBody>
          <a:bodyPr rot="0" spcFirstLastPara="0" vertOverflow="overflow" horzOverflow="overflow" vert="horz" wrap="square" lIns="72000" tIns="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b="1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sz="2400" b="1" dirty="0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E88B084-FBD2-46FB-9632-3B57E8E27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1B76C-8D5D-454B-B46C-239CFA30E46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412888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heme/theme1.xml><?xml version="1.0" encoding="utf-8"?>
<a:theme xmlns:a="http://schemas.openxmlformats.org/drawingml/2006/main" name="1_Office 主题​​">
  <a:themeElements>
    <a:clrScheme name="活动策划-天青蓝">
      <a:dk1>
        <a:sysClr val="windowText" lastClr="000000"/>
      </a:dk1>
      <a:lt1>
        <a:sysClr val="window" lastClr="FFFFFF"/>
      </a:lt1>
      <a:dk2>
        <a:srgbClr val="2D3847"/>
      </a:dk2>
      <a:lt2>
        <a:srgbClr val="E7E6E6"/>
      </a:lt2>
      <a:accent1>
        <a:srgbClr val="006EFF"/>
      </a:accent1>
      <a:accent2>
        <a:srgbClr val="00CCE2"/>
      </a:accent2>
      <a:accent3>
        <a:srgbClr val="D8D8D8"/>
      </a:accent3>
      <a:accent4>
        <a:srgbClr val="BFBFBF"/>
      </a:accent4>
      <a:accent5>
        <a:srgbClr val="A5A5A5"/>
      </a:accent5>
      <a:accent6>
        <a:srgbClr val="7F7F7F"/>
      </a:accent6>
      <a:hlink>
        <a:srgbClr val="0563C1"/>
      </a:hlink>
      <a:folHlink>
        <a:srgbClr val="954F72"/>
      </a:folHlink>
    </a:clrScheme>
    <a:fontScheme name="思源黑体&amp;Roboto">
      <a:majorFont>
        <a:latin typeface="Roboto Bold"/>
        <a:ea typeface="思源黑体 CN Bold"/>
        <a:cs typeface=""/>
      </a:majorFont>
      <a:minorFont>
        <a:latin typeface="Roboto Regular"/>
        <a:ea typeface="思源黑体 CN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默认设计模板">
  <a:themeElements>
    <a:clrScheme name="自定义 28">
      <a:dk1>
        <a:srgbClr val="005D7F"/>
      </a:dk1>
      <a:lt1>
        <a:srgbClr val="1DB5CD"/>
      </a:lt1>
      <a:dk2>
        <a:srgbClr val="FFB530"/>
      </a:dk2>
      <a:lt2>
        <a:srgbClr val="FD7B3F"/>
      </a:lt2>
      <a:accent1>
        <a:srgbClr val="595959"/>
      </a:accent1>
      <a:accent2>
        <a:srgbClr val="FFFFFF"/>
      </a:accent2>
      <a:accent3>
        <a:srgbClr val="969696"/>
      </a:accent3>
      <a:accent4>
        <a:srgbClr val="005D7F"/>
      </a:accent4>
      <a:accent5>
        <a:srgbClr val="1DB5CD"/>
      </a:accent5>
      <a:accent6>
        <a:srgbClr val="FFB530"/>
      </a:accent6>
      <a:hlink>
        <a:srgbClr val="FD7B3F"/>
      </a:hlink>
      <a:folHlink>
        <a:srgbClr val="484849"/>
      </a:folHlink>
    </a:clrScheme>
    <a:fontScheme name="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3">
        <a:dk1>
          <a:srgbClr val="000000"/>
        </a:dk1>
        <a:lt1>
          <a:srgbClr val="FFFFD9"/>
        </a:lt1>
        <a:dk2>
          <a:srgbClr val="2B2E30"/>
        </a:dk2>
        <a:lt2>
          <a:srgbClr val="777777"/>
        </a:lt2>
        <a:accent1>
          <a:srgbClr val="7FBA00"/>
        </a:accent1>
        <a:accent2>
          <a:srgbClr val="FCDB00"/>
        </a:accent2>
        <a:accent3>
          <a:srgbClr val="FFFFE9"/>
        </a:accent3>
        <a:accent4>
          <a:srgbClr val="000000"/>
        </a:accent4>
        <a:accent5>
          <a:srgbClr val="C0D9AA"/>
        </a:accent5>
        <a:accent6>
          <a:srgbClr val="E4C600"/>
        </a:accent6>
        <a:hlink>
          <a:srgbClr val="21A3D0"/>
        </a:hlink>
        <a:folHlink>
          <a:srgbClr val="DA25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1379</TotalTime>
  <Words>2190</Words>
  <Application>Microsoft Office PowerPoint</Application>
  <PresentationFormat>宽屏</PresentationFormat>
  <Paragraphs>253</Paragraphs>
  <Slides>36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36</vt:i4>
      </vt:variant>
    </vt:vector>
  </HeadingPairs>
  <TitlesOfParts>
    <vt:vector size="49" baseType="lpstr">
      <vt:lpstr>Poppins-Medium</vt:lpstr>
      <vt:lpstr>Roboto Bold</vt:lpstr>
      <vt:lpstr>Roboto Regular</vt:lpstr>
      <vt:lpstr>等线</vt:lpstr>
      <vt:lpstr>黑体</vt:lpstr>
      <vt:lpstr>楷体</vt:lpstr>
      <vt:lpstr>隶书</vt:lpstr>
      <vt:lpstr>Arial</vt:lpstr>
      <vt:lpstr>Courier New</vt:lpstr>
      <vt:lpstr>Times New Roman</vt:lpstr>
      <vt:lpstr>Wingdings</vt:lpstr>
      <vt:lpstr>1_Office 主题​​</vt:lpstr>
      <vt:lpstr>1_默认设计模板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zhe meng</cp:lastModifiedBy>
  <cp:revision>234</cp:revision>
  <dcterms:created xsi:type="dcterms:W3CDTF">2024-03-23T05:19:05Z</dcterms:created>
  <dcterms:modified xsi:type="dcterms:W3CDTF">2025-04-22T01:57:07Z</dcterms:modified>
</cp:coreProperties>
</file>