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2"/>
    <p:sldId id="412" r:id="rId3"/>
    <p:sldId id="447" r:id="rId4"/>
    <p:sldId id="411" r:id="rId5"/>
    <p:sldId id="414" r:id="rId6"/>
    <p:sldId id="448" r:id="rId7"/>
    <p:sldId id="428" r:id="rId8"/>
    <p:sldId id="430" r:id="rId9"/>
    <p:sldId id="429" r:id="rId10"/>
    <p:sldId id="418" r:id="rId11"/>
    <p:sldId id="449" r:id="rId12"/>
    <p:sldId id="421" r:id="rId13"/>
    <p:sldId id="440" r:id="rId14"/>
    <p:sldId id="441" r:id="rId15"/>
    <p:sldId id="422" r:id="rId16"/>
    <p:sldId id="423" r:id="rId17"/>
    <p:sldId id="425" r:id="rId18"/>
    <p:sldId id="424" r:id="rId19"/>
    <p:sldId id="467" r:id="rId20"/>
    <p:sldId id="468" r:id="rId21"/>
    <p:sldId id="469" r:id="rId22"/>
    <p:sldId id="470" r:id="rId23"/>
    <p:sldId id="472" r:id="rId24"/>
    <p:sldId id="471" r:id="rId25"/>
    <p:sldId id="466" r:id="rId26"/>
    <p:sldId id="427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9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18344" initials="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483F"/>
    <a:srgbClr val="FFFFFF"/>
    <a:srgbClr val="519F53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204" y="132"/>
      </p:cViewPr>
      <p:guideLst>
        <p:guide orient="horz" pos="2159"/>
        <p:guide pos="391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2021/6/4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7.xml"/><Relationship Id="rId1" Type="http://schemas.openxmlformats.org/officeDocument/2006/relationships/tags" Target="../tags/tag9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1.xml"/><Relationship Id="rId1" Type="http://schemas.openxmlformats.org/officeDocument/2006/relationships/tags" Target="../tags/tag10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3.xml"/><Relationship Id="rId1" Type="http://schemas.openxmlformats.org/officeDocument/2006/relationships/tags" Target="../tags/tag10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1.xml"/><Relationship Id="rId1" Type="http://schemas.openxmlformats.org/officeDocument/2006/relationships/tags" Target="../tags/tag1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3.xml"/><Relationship Id="rId1" Type="http://schemas.openxmlformats.org/officeDocument/2006/relationships/tags" Target="../tags/tag1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13" Type="http://schemas.openxmlformats.org/officeDocument/2006/relationships/tags" Target="../tags/tag78.xml"/><Relationship Id="rId3" Type="http://schemas.openxmlformats.org/officeDocument/2006/relationships/tags" Target="../tags/tag68.xml"/><Relationship Id="rId7" Type="http://schemas.openxmlformats.org/officeDocument/2006/relationships/tags" Target="../tags/tag72.xml"/><Relationship Id="rId12" Type="http://schemas.openxmlformats.org/officeDocument/2006/relationships/tags" Target="../tags/tag77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11" Type="http://schemas.openxmlformats.org/officeDocument/2006/relationships/tags" Target="../tags/tag76.xml"/><Relationship Id="rId5" Type="http://schemas.openxmlformats.org/officeDocument/2006/relationships/tags" Target="../tags/tag70.xml"/><Relationship Id="rId15" Type="http://schemas.openxmlformats.org/officeDocument/2006/relationships/slideLayout" Target="../slideLayouts/slideLayout7.xml"/><Relationship Id="rId10" Type="http://schemas.openxmlformats.org/officeDocument/2006/relationships/tags" Target="../tags/tag75.xml"/><Relationship Id="rId4" Type="http://schemas.openxmlformats.org/officeDocument/2006/relationships/tags" Target="../tags/tag69.xml"/><Relationship Id="rId9" Type="http://schemas.openxmlformats.org/officeDocument/2006/relationships/tags" Target="../tags/tag74.xml"/><Relationship Id="rId14" Type="http://schemas.openxmlformats.org/officeDocument/2006/relationships/tags" Target="../tags/tag7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7.xml"/><Relationship Id="rId1" Type="http://schemas.openxmlformats.org/officeDocument/2006/relationships/tags" Target="../tags/tag1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9.xml"/><Relationship Id="rId1" Type="http://schemas.openxmlformats.org/officeDocument/2006/relationships/tags" Target="../tags/tag1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1.xml"/><Relationship Id="rId1" Type="http://schemas.openxmlformats.org/officeDocument/2006/relationships/tags" Target="../tags/tag1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3.xml"/><Relationship Id="rId1" Type="http://schemas.openxmlformats.org/officeDocument/2006/relationships/tags" Target="../tags/tag12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6.xml"/><Relationship Id="rId1" Type="http://schemas.openxmlformats.org/officeDocument/2006/relationships/tags" Target="../tags/tag1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1.xml"/><Relationship Id="rId1" Type="http://schemas.openxmlformats.org/officeDocument/2006/relationships/tags" Target="../tags/tag8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5.xml"/><Relationship Id="rId1" Type="http://schemas.openxmlformats.org/officeDocument/2006/relationships/tags" Target="../tags/tag8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7.xml"/><Relationship Id="rId1" Type="http://schemas.openxmlformats.org/officeDocument/2006/relationships/tags" Target="../tags/tag8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zh-CN" dirty="0"/>
              <a:t>深入理解</a:t>
            </a:r>
            <a:r>
              <a:rPr lang="en-US" altLang="zh-CN" dirty="0" err="1"/>
              <a:t>Nginx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2800" b="1" spc="300" dirty="0">
                <a:solidFill>
                  <a:schemeClr val="tx1">
                    <a:lumMod val="85000"/>
                    <a:lumOff val="15000"/>
                  </a:schemeClr>
                </a:solidFill>
                <a:cs typeface="+mj-cs"/>
              </a:rPr>
              <a:t>凡冲</a:t>
            </a:r>
            <a:r>
              <a:rPr lang="en-US" altLang="zh-CN" sz="2800" b="1" spc="300" dirty="0">
                <a:solidFill>
                  <a:schemeClr val="tx1">
                    <a:lumMod val="85000"/>
                    <a:lumOff val="15000"/>
                  </a:schemeClr>
                </a:solidFill>
                <a:cs typeface="+mj-cs"/>
              </a:rPr>
              <a:t>@CC</a:t>
            </a:r>
            <a:r>
              <a:rPr lang="zh-CN" altLang="en-US" sz="2800" b="1" spc="300" dirty="0">
                <a:solidFill>
                  <a:schemeClr val="tx1">
                    <a:lumMod val="85000"/>
                    <a:lumOff val="15000"/>
                  </a:schemeClr>
                </a:solidFill>
                <a:cs typeface="+mj-cs"/>
              </a:rPr>
              <a:t>直播</a:t>
            </a:r>
            <a:endParaRPr lang="en-US" altLang="zh-CN" sz="2800" b="1" spc="300" dirty="0">
              <a:solidFill>
                <a:schemeClr val="tx1">
                  <a:lumMod val="85000"/>
                  <a:lumOff val="15000"/>
                </a:schemeClr>
              </a:solidFill>
              <a:cs typeface="+mj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959702" y="5684873"/>
            <a:ext cx="1984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2021.06.04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6"/>
    </mc:Choice>
    <mc:Fallback xmlns="">
      <p:transition spd="slow" advTm="1156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请求多阶段处理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2155" y="1350010"/>
            <a:ext cx="4180840" cy="558165"/>
          </a:xfrm>
        </p:spPr>
        <p:txBody>
          <a:bodyPr>
            <a:normAutofit fontScale="97500" lnSpcReduction="10000"/>
          </a:bodyPr>
          <a:lstStyle/>
          <a:p>
            <a:pPr marL="0" indent="0">
              <a:buNone/>
            </a:pPr>
            <a:r>
              <a:rPr lang="zh-CN" altLang="en-US"/>
              <a:t>简单分析一个静态文件的</a:t>
            </a:r>
            <a:r>
              <a:rPr lang="en-US" altLang="zh-CN"/>
              <a:t>HTTP</a:t>
            </a:r>
            <a:r>
              <a:t>请求</a:t>
            </a:r>
          </a:p>
          <a:p>
            <a:pPr marL="0" indent="0">
              <a:buNone/>
            </a:pPr>
            <a:endParaRPr/>
          </a:p>
        </p:txBody>
      </p:sp>
      <p:graphicFrame>
        <p:nvGraphicFramePr>
          <p:cNvPr id="4" name="表格 3"/>
          <p:cNvGraphicFramePr/>
          <p:nvPr>
            <p:custDataLst>
              <p:tags r:id="rId2"/>
            </p:custDataLst>
          </p:nvPr>
        </p:nvGraphicFramePr>
        <p:xfrm>
          <a:off x="721995" y="1965960"/>
          <a:ext cx="11057890" cy="43623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8945"/>
                <a:gridCol w="5528945"/>
              </a:tblGrid>
              <a:tr h="506730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1400" dirty="0">
                          <a:solidFill>
                            <a:srgbClr val="FFFFFF"/>
                          </a:solidFill>
                        </a:rPr>
                        <a:t>阶段意义</a:t>
                      </a:r>
                    </a:p>
                  </a:txBody>
                  <a:tcPr>
                    <a:lnL w="19050" cap="rnd">
                      <a:solidFill>
                        <a:srgbClr val="848587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848587"/>
                      </a:solidFill>
                      <a:prstDash val="solid"/>
                    </a:lnT>
                    <a:lnB w="19050">
                      <a:solidFill>
                        <a:srgbClr val="848587"/>
                      </a:solidFill>
                      <a:prstDash val="solid"/>
                    </a:lnB>
                    <a:solidFill>
                      <a:srgbClr val="84858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1400" dirty="0">
                          <a:solidFill>
                            <a:srgbClr val="FFFFFF"/>
                          </a:solidFill>
                        </a:rPr>
                        <a:t>触发事件</a:t>
                      </a:r>
                    </a:p>
                  </a:txBody>
                  <a:tcPr>
                    <a:lnL w="3175">
                      <a:solidFill>
                        <a:srgbClr val="FFFFFF"/>
                      </a:solidFill>
                      <a:prstDash val="dot"/>
                    </a:lnL>
                    <a:lnR w="19050" cap="rnd">
                      <a:solidFill>
                        <a:srgbClr val="848587"/>
                      </a:solidFill>
                      <a:prstDash val="solid"/>
                    </a:lnR>
                    <a:lnT w="19050" cap="rnd">
                      <a:solidFill>
                        <a:srgbClr val="848587"/>
                      </a:solidFill>
                      <a:prstDash val="solid"/>
                    </a:lnT>
                    <a:lnB w="19050">
                      <a:solidFill>
                        <a:srgbClr val="848587"/>
                      </a:solidFill>
                      <a:prstDash val="solid"/>
                    </a:lnB>
                    <a:solidFill>
                      <a:srgbClr val="848587"/>
                    </a:solidFill>
                  </a:tcPr>
                </a:tc>
              </a:tr>
              <a:tr h="529590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rgbClr val="404040"/>
                          </a:solidFill>
                        </a:rPr>
                        <a:t>建立</a:t>
                      </a:r>
                      <a:r>
                        <a:rPr lang="en-US" altLang="zh-CN" sz="1400">
                          <a:solidFill>
                            <a:srgbClr val="404040"/>
                          </a:solidFill>
                        </a:rPr>
                        <a:t>TCP</a:t>
                      </a:r>
                      <a:r>
                        <a:rPr lang="zh-CN" altLang="en-US" sz="1400">
                          <a:solidFill>
                            <a:srgbClr val="404040"/>
                          </a:solidFill>
                        </a:rPr>
                        <a:t>连接</a:t>
                      </a:r>
                    </a:p>
                  </a:txBody>
                  <a:tcPr>
                    <a:lnL w="19050" cap="rnd">
                      <a:solidFill>
                        <a:srgbClr val="848587"/>
                      </a:solidFill>
                      <a:prstDash val="solid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19050">
                      <a:solidFill>
                        <a:srgbClr val="848587"/>
                      </a:solidFill>
                      <a:prstDash val="solid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rgbClr val="404040"/>
                          </a:solidFill>
                        </a:rPr>
                        <a:t>接收到</a:t>
                      </a:r>
                      <a:r>
                        <a:rPr lang="en-US" altLang="zh-CN" sz="1400">
                          <a:solidFill>
                            <a:srgbClr val="404040"/>
                          </a:solidFill>
                        </a:rPr>
                        <a:t>TCP</a:t>
                      </a:r>
                      <a:r>
                        <a:rPr lang="zh-CN" altLang="en-US" sz="1400">
                          <a:solidFill>
                            <a:srgbClr val="404040"/>
                          </a:solidFill>
                        </a:rPr>
                        <a:t>的</a:t>
                      </a:r>
                      <a:r>
                        <a:rPr lang="en-US" altLang="zh-CN" sz="1400">
                          <a:solidFill>
                            <a:srgbClr val="404040"/>
                          </a:solidFill>
                        </a:rPr>
                        <a:t>SYN</a:t>
                      </a:r>
                      <a:r>
                        <a:rPr lang="zh-CN" altLang="en-US" sz="1400">
                          <a:solidFill>
                            <a:srgbClr val="404040"/>
                          </a:solidFill>
                        </a:rPr>
                        <a:t>包</a:t>
                      </a:r>
                    </a:p>
                  </a:txBody>
                  <a:tcPr>
                    <a:lnL w="3175">
                      <a:solidFill>
                        <a:srgbClr val="848587"/>
                      </a:solidFill>
                      <a:prstDash val="dot"/>
                    </a:lnL>
                    <a:lnR w="19050" cap="rnd">
                      <a:solidFill>
                        <a:srgbClr val="848587"/>
                      </a:solidFill>
                      <a:prstDash val="solid"/>
                    </a:lnR>
                    <a:lnT w="19050">
                      <a:solidFill>
                        <a:srgbClr val="848587"/>
                      </a:solidFill>
                      <a:prstDash val="solid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</a:tr>
              <a:tr h="520065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1400" dirty="0">
                          <a:solidFill>
                            <a:srgbClr val="404040"/>
                          </a:solidFill>
                        </a:rPr>
                        <a:t>开始接收用户请求</a:t>
                      </a:r>
                    </a:p>
                  </a:txBody>
                  <a:tcPr>
                    <a:lnL w="19050" cap="rnd">
                      <a:solidFill>
                        <a:srgbClr val="848587"/>
                      </a:solidFill>
                      <a:prstDash val="solid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rgbClr val="404040"/>
                          </a:solidFill>
                        </a:rPr>
                        <a:t>接收到</a:t>
                      </a:r>
                      <a:r>
                        <a:rPr lang="en-US" altLang="zh-CN" sz="1400">
                          <a:solidFill>
                            <a:srgbClr val="404040"/>
                          </a:solidFill>
                        </a:rPr>
                        <a:t>TCP</a:t>
                      </a:r>
                      <a:r>
                        <a:rPr lang="zh-CN" altLang="en-US" sz="1400">
                          <a:solidFill>
                            <a:srgbClr val="404040"/>
                          </a:solidFill>
                        </a:rPr>
                        <a:t>中的</a:t>
                      </a:r>
                      <a:r>
                        <a:rPr lang="en-US" altLang="zh-CN" sz="1400">
                          <a:solidFill>
                            <a:srgbClr val="404040"/>
                          </a:solidFill>
                        </a:rPr>
                        <a:t>ACK</a:t>
                      </a:r>
                      <a:r>
                        <a:rPr lang="zh-CN" altLang="en-US" sz="1400">
                          <a:solidFill>
                            <a:srgbClr val="404040"/>
                          </a:solidFill>
                        </a:rPr>
                        <a:t>包表示连接建立成功</a:t>
                      </a:r>
                    </a:p>
                  </a:txBody>
                  <a:tcPr>
                    <a:lnL w="3175">
                      <a:solidFill>
                        <a:srgbClr val="848587"/>
                      </a:solidFill>
                      <a:prstDash val="dot"/>
                    </a:lnL>
                    <a:lnR w="19050" cap="rnd">
                      <a:solidFill>
                        <a:srgbClr val="848587"/>
                      </a:solidFill>
                      <a:prstDash val="solid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</a:tr>
              <a:tr h="529590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rgbClr val="404040"/>
                          </a:solidFill>
                        </a:rPr>
                        <a:t>接收到用户请求并分析已接收请求是否完整</a:t>
                      </a:r>
                    </a:p>
                  </a:txBody>
                  <a:tcPr>
                    <a:lnL w="19050" cap="rnd">
                      <a:solidFill>
                        <a:srgbClr val="848587"/>
                      </a:solidFill>
                      <a:prstDash val="solid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rgbClr val="404040"/>
                          </a:solidFill>
                        </a:rPr>
                        <a:t>接收到用户的数据包</a:t>
                      </a:r>
                    </a:p>
                  </a:txBody>
                  <a:tcPr>
                    <a:lnL w="3175">
                      <a:solidFill>
                        <a:srgbClr val="848587"/>
                      </a:solidFill>
                      <a:prstDash val="dot"/>
                    </a:lnL>
                    <a:lnR w="19050" cap="rnd">
                      <a:solidFill>
                        <a:srgbClr val="848587"/>
                      </a:solidFill>
                      <a:prstDash val="solid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</a:tr>
              <a:tr h="528320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rgbClr val="404040"/>
                          </a:solidFill>
                        </a:rPr>
                        <a:t>接收到完整的用户请求后开始处理用户请求</a:t>
                      </a:r>
                    </a:p>
                  </a:txBody>
                  <a:tcPr>
                    <a:lnL w="19050" cap="rnd">
                      <a:solidFill>
                        <a:srgbClr val="848587"/>
                      </a:solidFill>
                      <a:prstDash val="solid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rgbClr val="404040"/>
                          </a:solidFill>
                          <a:sym typeface="+mn-ea"/>
                        </a:rPr>
                        <a:t>接收到用户的数据包</a:t>
                      </a:r>
                    </a:p>
                  </a:txBody>
                  <a:tcPr>
                    <a:lnL w="3175">
                      <a:solidFill>
                        <a:srgbClr val="848587"/>
                      </a:solidFill>
                      <a:prstDash val="dot"/>
                    </a:lnL>
                    <a:lnR w="19050" cap="rnd">
                      <a:solidFill>
                        <a:srgbClr val="848587"/>
                      </a:solidFill>
                      <a:prstDash val="solid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</a:tr>
              <a:tr h="529590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rgbClr val="404040"/>
                          </a:solidFill>
                        </a:rPr>
                        <a:t>由目标静态文件中读取部分内容</a:t>
                      </a:r>
                      <a:r>
                        <a:rPr lang="en-US" altLang="zh-CN" sz="1400">
                          <a:solidFill>
                            <a:srgbClr val="404040"/>
                          </a:solidFill>
                        </a:rPr>
                        <a:t>(</a:t>
                      </a:r>
                      <a:r>
                        <a:rPr lang="zh-CN" altLang="en-US" sz="1400">
                          <a:solidFill>
                            <a:srgbClr val="404040"/>
                          </a:solidFill>
                        </a:rPr>
                        <a:t>避免阻塞分发者进程</a:t>
                      </a:r>
                      <a:r>
                        <a:rPr lang="en-US" altLang="zh-CN" sz="1400">
                          <a:solidFill>
                            <a:srgbClr val="404040"/>
                          </a:solidFill>
                        </a:rPr>
                        <a:t>)</a:t>
                      </a:r>
                      <a:r>
                        <a:rPr lang="zh-CN" altLang="en-US" sz="1400">
                          <a:solidFill>
                            <a:srgbClr val="404040"/>
                          </a:solidFill>
                        </a:rPr>
                        <a:t>并直接发送给用户</a:t>
                      </a:r>
                    </a:p>
                  </a:txBody>
                  <a:tcPr>
                    <a:lnL w="19050" cap="rnd">
                      <a:solidFill>
                        <a:srgbClr val="848587"/>
                      </a:solidFill>
                      <a:prstDash val="solid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rgbClr val="404040"/>
                          </a:solidFill>
                        </a:rPr>
                        <a:t>接收到用户的数据包</a:t>
                      </a:r>
                      <a:r>
                        <a:rPr lang="en-US" altLang="zh-CN" sz="1400">
                          <a:solidFill>
                            <a:srgbClr val="404040"/>
                          </a:solidFill>
                        </a:rPr>
                        <a:t>, </a:t>
                      </a:r>
                      <a:r>
                        <a:rPr lang="zh-CN" altLang="en-US" sz="1400">
                          <a:solidFill>
                            <a:srgbClr val="404040"/>
                          </a:solidFill>
                        </a:rPr>
                        <a:t>或者接收到</a:t>
                      </a:r>
                      <a:r>
                        <a:rPr lang="en-US" altLang="zh-CN" sz="1400">
                          <a:solidFill>
                            <a:srgbClr val="404040"/>
                          </a:solidFill>
                        </a:rPr>
                        <a:t>TCP</a:t>
                      </a:r>
                      <a:r>
                        <a:rPr lang="zh-CN" altLang="en-US" sz="1400">
                          <a:solidFill>
                            <a:srgbClr val="404040"/>
                          </a:solidFill>
                        </a:rPr>
                        <a:t>中的</a:t>
                      </a:r>
                      <a:r>
                        <a:rPr lang="en-US" altLang="zh-CN" sz="1400">
                          <a:solidFill>
                            <a:srgbClr val="404040"/>
                          </a:solidFill>
                        </a:rPr>
                        <a:t>ACK</a:t>
                      </a:r>
                      <a:r>
                        <a:rPr lang="zh-CN" altLang="en-US" sz="1400">
                          <a:solidFill>
                            <a:srgbClr val="404040"/>
                          </a:solidFill>
                        </a:rPr>
                        <a:t>包表示用户已接收到上次发送的数据包</a:t>
                      </a:r>
                    </a:p>
                  </a:txBody>
                  <a:tcPr>
                    <a:lnL w="3175">
                      <a:solidFill>
                        <a:srgbClr val="848587"/>
                      </a:solidFill>
                      <a:prstDash val="dot"/>
                    </a:lnL>
                    <a:lnR w="19050" cap="rnd">
                      <a:solidFill>
                        <a:srgbClr val="848587"/>
                      </a:solidFill>
                      <a:prstDash val="solid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</a:tr>
              <a:tr h="529590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rgbClr val="404040"/>
                          </a:solidFill>
                        </a:rPr>
                        <a:t>对非</a:t>
                      </a:r>
                      <a:r>
                        <a:rPr lang="en-US" altLang="zh-CN" sz="1400">
                          <a:solidFill>
                            <a:srgbClr val="404040"/>
                          </a:solidFill>
                        </a:rPr>
                        <a:t>keep-alive</a:t>
                      </a:r>
                      <a:r>
                        <a:rPr lang="zh-CN" altLang="en-US" sz="1400">
                          <a:solidFill>
                            <a:srgbClr val="404040"/>
                          </a:solidFill>
                        </a:rPr>
                        <a:t>请求</a:t>
                      </a:r>
                      <a:r>
                        <a:rPr lang="en-US" altLang="zh-CN" sz="1400">
                          <a:solidFill>
                            <a:srgbClr val="404040"/>
                          </a:solidFill>
                        </a:rPr>
                        <a:t>, </a:t>
                      </a:r>
                      <a:r>
                        <a:rPr lang="zh-CN" altLang="en-US" sz="1400">
                          <a:solidFill>
                            <a:srgbClr val="404040"/>
                          </a:solidFill>
                        </a:rPr>
                        <a:t>在发送完静态文件后主动关闭连接</a:t>
                      </a:r>
                    </a:p>
                  </a:txBody>
                  <a:tcPr>
                    <a:lnL w="19050" cap="rnd">
                      <a:solidFill>
                        <a:srgbClr val="848587"/>
                      </a:solidFill>
                      <a:prstDash val="solid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rgbClr val="404040"/>
                          </a:solidFill>
                        </a:rPr>
                        <a:t>接收到</a:t>
                      </a:r>
                      <a:r>
                        <a:rPr lang="en-US" altLang="zh-CN" sz="1400">
                          <a:solidFill>
                            <a:srgbClr val="404040"/>
                          </a:solidFill>
                        </a:rPr>
                        <a:t>TCP</a:t>
                      </a:r>
                      <a:r>
                        <a:rPr lang="zh-CN" altLang="en-US" sz="1400">
                          <a:solidFill>
                            <a:srgbClr val="404040"/>
                          </a:solidFill>
                        </a:rPr>
                        <a:t>中的</a:t>
                      </a:r>
                      <a:r>
                        <a:rPr lang="en-US" altLang="zh-CN" sz="1400">
                          <a:solidFill>
                            <a:srgbClr val="404040"/>
                          </a:solidFill>
                        </a:rPr>
                        <a:t>ACK</a:t>
                      </a:r>
                      <a:r>
                        <a:rPr lang="zh-CN" altLang="en-US" sz="1400">
                          <a:solidFill>
                            <a:srgbClr val="404040"/>
                          </a:solidFill>
                        </a:rPr>
                        <a:t>包表示用户已接收到之前发送的所有数据包</a:t>
                      </a:r>
                    </a:p>
                  </a:txBody>
                  <a:tcPr>
                    <a:lnL w="3175">
                      <a:solidFill>
                        <a:srgbClr val="848587"/>
                      </a:solidFill>
                      <a:prstDash val="dot"/>
                    </a:lnL>
                    <a:lnR w="19050" cap="rnd">
                      <a:solidFill>
                        <a:srgbClr val="848587"/>
                      </a:solidFill>
                      <a:prstDash val="solid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</a:tr>
              <a:tr h="529590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rgbClr val="404040"/>
                          </a:solidFill>
                        </a:rPr>
                        <a:t>由于用户关闭连接而结束请求</a:t>
                      </a:r>
                    </a:p>
                  </a:txBody>
                  <a:tcPr>
                    <a:lnL w="19050" cap="rnd">
                      <a:solidFill>
                        <a:srgbClr val="848587"/>
                      </a:solidFill>
                      <a:prstDash val="solid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19050" cap="rnd">
                      <a:solidFill>
                        <a:srgbClr val="848587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rgbClr val="404040"/>
                          </a:solidFill>
                        </a:rPr>
                        <a:t>接收到</a:t>
                      </a:r>
                      <a:r>
                        <a:rPr lang="en-US" altLang="zh-CN" sz="1400">
                          <a:solidFill>
                            <a:srgbClr val="404040"/>
                          </a:solidFill>
                        </a:rPr>
                        <a:t>TCP</a:t>
                      </a:r>
                      <a:r>
                        <a:rPr lang="zh-CN" altLang="en-US" sz="1400">
                          <a:solidFill>
                            <a:srgbClr val="404040"/>
                          </a:solidFill>
                        </a:rPr>
                        <a:t>中的</a:t>
                      </a:r>
                      <a:r>
                        <a:rPr lang="en-US" altLang="zh-CN" sz="1400">
                          <a:solidFill>
                            <a:srgbClr val="404040"/>
                          </a:solidFill>
                        </a:rPr>
                        <a:t>FIN</a:t>
                      </a:r>
                      <a:r>
                        <a:rPr lang="zh-CN" altLang="en-US" sz="1400">
                          <a:solidFill>
                            <a:srgbClr val="404040"/>
                          </a:solidFill>
                        </a:rPr>
                        <a:t>包</a:t>
                      </a:r>
                    </a:p>
                  </a:txBody>
                  <a:tcPr>
                    <a:lnL w="3175">
                      <a:solidFill>
                        <a:srgbClr val="848587"/>
                      </a:solidFill>
                      <a:prstDash val="dot"/>
                    </a:lnL>
                    <a:lnR w="19050" cap="rnd">
                      <a:solidFill>
                        <a:srgbClr val="848587"/>
                      </a:solidFill>
                      <a:prstDash val="solid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19050" cap="rnd">
                      <a:solidFill>
                        <a:srgbClr val="848587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pSp>
        <p:nvGrpSpPr>
          <p:cNvPr id="25" name="组合 24"/>
          <p:cNvGrpSpPr/>
          <p:nvPr/>
        </p:nvGrpSpPr>
        <p:grpSpPr>
          <a:xfrm>
            <a:off x="451485" y="53975"/>
            <a:ext cx="11563350" cy="554990"/>
            <a:chOff x="711" y="85"/>
            <a:chExt cx="18210" cy="874"/>
          </a:xfrm>
        </p:grpSpPr>
        <p:sp>
          <p:nvSpPr>
            <p:cNvPr id="9" name="标题 1"/>
            <p:cNvSpPr>
              <a:spLocks noGrp="1"/>
            </p:cNvSpPr>
            <p:nvPr/>
          </p:nvSpPr>
          <p:spPr>
            <a:xfrm>
              <a:off x="15370" y="85"/>
              <a:ext cx="3551" cy="873"/>
            </a:xfrm>
            <a:prstGeom prst="rect">
              <a:avLst/>
            </a:prstGeom>
          </p:spPr>
          <p:txBody>
            <a:bodyPr vert="horz" lIns="90000" tIns="46800" rIns="90000" bIns="46800" rtlCol="0" anchor="ctr" anchorCtr="0">
              <a:normAutofit/>
            </a:bodyPr>
            <a:lstStyle>
              <a:lvl1pPr marL="0" marR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buNone/>
                <a:defRPr kumimoji="0" lang="zh-CN" altLang="en-US" sz="3600" b="1" i="0" u="none" strike="noStrike" kern="1200" cap="none" spc="300" normalizeH="0" baseline="0" noProof="1" dirty="0">
                  <a:solidFill>
                    <a:schemeClr val="tx1">
                      <a:lumMod val="85000"/>
                      <a:lumOff val="15000"/>
                    </a:schemeClr>
                  </a:solidFill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j-cs"/>
                  <a:sym typeface="+mn-ea"/>
                </a:defRPr>
              </a:lvl1pPr>
            </a:lstStyle>
            <a:p>
              <a:r>
                <a:rPr lang="en-US" altLang="zh-CN" sz="2400" dirty="0">
                  <a:sym typeface="+mn-ea"/>
                </a:rPr>
                <a:t>02. </a:t>
              </a:r>
              <a:r>
                <a:rPr sz="2400" dirty="0" smtClean="0">
                  <a:sym typeface="+mn-ea"/>
                </a:rPr>
                <a:t>事件驱动</a:t>
              </a:r>
              <a:endParaRPr sz="2400" dirty="0"/>
            </a:p>
          </p:txBody>
        </p:sp>
        <p:cxnSp>
          <p:nvCxnSpPr>
            <p:cNvPr id="24" name="直接连接符 23"/>
            <p:cNvCxnSpPr/>
            <p:nvPr>
              <p:custDataLst>
                <p:tags r:id="rId3"/>
              </p:custDataLst>
            </p:nvPr>
          </p:nvCxnSpPr>
          <p:spPr>
            <a:xfrm>
              <a:off x="711" y="928"/>
              <a:ext cx="17866" cy="3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/>
              <a:t>03. </a:t>
            </a:r>
            <a:r>
              <a:rPr lang="zh-CN" altLang="en-US" dirty="0" smtClean="0"/>
              <a:t>多</a:t>
            </a:r>
            <a:r>
              <a:rPr lang="zh-CN" altLang="en-US" dirty="0"/>
              <a:t>进程模型</a:t>
            </a:r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1525537"/>
            <a:ext cx="7391315" cy="685649"/>
          </a:xfrm>
        </p:spPr>
        <p:txBody>
          <a:bodyPr>
            <a:normAutofit/>
          </a:bodyPr>
          <a:lstStyle/>
          <a:p>
            <a:r>
              <a:rPr lang="zh-CN" altLang="en-US" sz="1800" b="0" spc="150" dirty="0">
                <a:solidFill>
                  <a:schemeClr val="tx1">
                    <a:lumMod val="65000"/>
                    <a:lumOff val="35000"/>
                  </a:schemeClr>
                </a:solidFill>
                <a:cs typeface="+mn-cs"/>
              </a:rPr>
              <a:t>采用一个</a:t>
            </a:r>
            <a:r>
              <a:rPr lang="en-US" altLang="zh-CN" sz="1800" b="0" spc="150" dirty="0">
                <a:solidFill>
                  <a:schemeClr val="tx1">
                    <a:lumMod val="65000"/>
                    <a:lumOff val="35000"/>
                  </a:schemeClr>
                </a:solidFill>
                <a:cs typeface="+mn-cs"/>
              </a:rPr>
              <a:t>Master</a:t>
            </a:r>
            <a:r>
              <a:rPr lang="zh-CN" altLang="en-US" sz="1800" b="0" spc="150" dirty="0">
                <a:solidFill>
                  <a:schemeClr val="tx1">
                    <a:lumMod val="65000"/>
                    <a:lumOff val="35000"/>
                  </a:schemeClr>
                </a:solidFill>
                <a:cs typeface="+mn-cs"/>
              </a:rPr>
              <a:t>管理进程，多个</a:t>
            </a:r>
            <a:r>
              <a:rPr lang="en-US" altLang="zh-CN" sz="1800" b="0" spc="150" dirty="0">
                <a:solidFill>
                  <a:schemeClr val="tx1">
                    <a:lumMod val="65000"/>
                    <a:lumOff val="35000"/>
                  </a:schemeClr>
                </a:solidFill>
                <a:cs typeface="+mn-cs"/>
              </a:rPr>
              <a:t>Worker</a:t>
            </a:r>
            <a:r>
              <a:rPr lang="zh-CN" altLang="en-US" sz="1800" b="0" spc="150" dirty="0">
                <a:solidFill>
                  <a:schemeClr val="tx1">
                    <a:lumMod val="65000"/>
                    <a:lumOff val="35000"/>
                  </a:schemeClr>
                </a:solidFill>
                <a:cs typeface="+mn-cs"/>
              </a:rPr>
              <a:t>工作进程的架构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2422723"/>
            <a:ext cx="6570743" cy="35755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优势</a:t>
            </a:r>
            <a:endParaRPr lang="en-US" altLang="zh-CN" dirty="0"/>
          </a:p>
          <a:p>
            <a:r>
              <a:rPr lang="zh-CN" altLang="en-US" dirty="0" smtClean="0"/>
              <a:t>充分利用</a:t>
            </a:r>
            <a:r>
              <a:rPr lang="zh-CN" altLang="en-US" dirty="0"/>
              <a:t>多核系统的并发处理能力</a:t>
            </a:r>
          </a:p>
          <a:p>
            <a:r>
              <a:rPr lang="zh-CN" altLang="en-US" dirty="0"/>
              <a:t>负载均衡</a:t>
            </a:r>
          </a:p>
          <a:p>
            <a:r>
              <a:rPr lang="zh-CN" altLang="en-US" dirty="0" smtClean="0"/>
              <a:t>提高</a:t>
            </a:r>
            <a:r>
              <a:rPr lang="zh-CN" altLang="en-US" dirty="0"/>
              <a:t>系统可靠性</a:t>
            </a:r>
          </a:p>
          <a:p>
            <a:pPr marL="0" indent="0">
              <a:buNone/>
            </a:pPr>
            <a:r>
              <a:rPr dirty="0">
                <a:sym typeface="+mn-ea"/>
              </a:rPr>
              <a:t>   管理进程负责监控工作进程的状态，并负责管理其行为</a:t>
            </a:r>
            <a:endParaRPr lang="zh-CN" altLang="en-US" dirty="0"/>
          </a:p>
          <a:p>
            <a:r>
              <a:rPr dirty="0"/>
              <a:t>热更新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451485" y="0"/>
            <a:ext cx="11740515" cy="554990"/>
            <a:chOff x="711" y="85"/>
            <a:chExt cx="18489" cy="874"/>
          </a:xfrm>
        </p:grpSpPr>
        <p:sp>
          <p:nvSpPr>
            <p:cNvPr id="9" name="标题 1"/>
            <p:cNvSpPr>
              <a:spLocks noGrp="1"/>
            </p:cNvSpPr>
            <p:nvPr/>
          </p:nvSpPr>
          <p:spPr>
            <a:xfrm>
              <a:off x="15113" y="85"/>
              <a:ext cx="4087" cy="873"/>
            </a:xfrm>
            <a:prstGeom prst="rect">
              <a:avLst/>
            </a:prstGeom>
          </p:spPr>
          <p:txBody>
            <a:bodyPr vert="horz" lIns="90000" tIns="46800" rIns="90000" bIns="46800" rtlCol="0" anchor="ctr" anchorCtr="0">
              <a:normAutofit/>
            </a:bodyPr>
            <a:lstStyle>
              <a:lvl1pPr marL="0" marR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buNone/>
                <a:defRPr kumimoji="0" lang="zh-CN" altLang="en-US" sz="3600" b="1" i="0" u="none" strike="noStrike" kern="1200" cap="none" spc="300" normalizeH="0" baseline="0" noProof="1" dirty="0">
                  <a:solidFill>
                    <a:schemeClr val="tx1">
                      <a:lumMod val="85000"/>
                      <a:lumOff val="15000"/>
                    </a:schemeClr>
                  </a:solidFill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j-cs"/>
                  <a:sym typeface="+mn-ea"/>
                </a:defRPr>
              </a:lvl1pPr>
            </a:lstStyle>
            <a:p>
              <a:r>
                <a:rPr lang="en-US" altLang="zh-CN" sz="2400" dirty="0">
                  <a:sym typeface="+mn-ea"/>
                </a:rPr>
                <a:t>03. </a:t>
              </a:r>
              <a:r>
                <a:rPr sz="2400" dirty="0" smtClean="0">
                  <a:sym typeface="+mn-ea"/>
                </a:rPr>
                <a:t>多进程模型</a:t>
              </a:r>
              <a:endParaRPr sz="2400" dirty="0">
                <a:sym typeface="+mn-ea"/>
              </a:endParaRPr>
            </a:p>
          </p:txBody>
        </p:sp>
        <p:cxnSp>
          <p:nvCxnSpPr>
            <p:cNvPr id="24" name="直接连接符 23"/>
            <p:cNvCxnSpPr/>
            <p:nvPr>
              <p:custDataLst>
                <p:tags r:id="rId2"/>
              </p:custDataLst>
            </p:nvPr>
          </p:nvCxnSpPr>
          <p:spPr>
            <a:xfrm>
              <a:off x="711" y="928"/>
              <a:ext cx="17866" cy="3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标题 1"/>
          <p:cNvSpPr txBox="1">
            <a:spLocks/>
          </p:cNvSpPr>
          <p:nvPr/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基础架构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1169" y="2504863"/>
            <a:ext cx="4868692" cy="266765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3117" y="1633841"/>
            <a:ext cx="1479499" cy="705485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Master</a:t>
            </a:r>
            <a:endParaRPr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3117" y="2412745"/>
            <a:ext cx="5951382" cy="3093678"/>
          </a:xfrm>
        </p:spPr>
        <p:txBody>
          <a:bodyPr>
            <a:normAutofit fontScale="97500"/>
          </a:bodyPr>
          <a:lstStyle/>
          <a:p>
            <a:r>
              <a:rPr lang="zh-CN" altLang="en-US" dirty="0" smtClean="0"/>
              <a:t>接收外界信号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zh-CN" altLang="en-US" dirty="0" smtClean="0"/>
              <a:t>如</a:t>
            </a:r>
            <a:r>
              <a:rPr lang="en-US" altLang="zh-CN" dirty="0" smtClean="0"/>
              <a:t>HUP(</a:t>
            </a:r>
            <a:r>
              <a:rPr lang="zh-CN" altLang="en-US" dirty="0" smtClean="0"/>
              <a:t>重读配置并生效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监控</a:t>
            </a:r>
            <a:r>
              <a:rPr lang="en-US" altLang="zh-CN" dirty="0" smtClean="0"/>
              <a:t>Worker</a:t>
            </a:r>
            <a:r>
              <a:rPr dirty="0" smtClean="0"/>
              <a:t>进程</a:t>
            </a:r>
            <a:endParaRPr lang="en-US" dirty="0" smtClean="0"/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zh-CN" altLang="en-US" dirty="0" smtClean="0"/>
              <a:t>若某个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进程挂掉</a:t>
            </a:r>
            <a:r>
              <a:rPr lang="en-US" altLang="zh-CN" dirty="0" smtClean="0"/>
              <a:t>, </a:t>
            </a:r>
            <a:r>
              <a:rPr lang="zh-CN" altLang="en-US" dirty="0" smtClean="0"/>
              <a:t>会自动启动新的</a:t>
            </a:r>
            <a:r>
              <a:rPr lang="en-US" altLang="zh-CN" dirty="0" smtClean="0"/>
              <a:t>Worker</a:t>
            </a:r>
            <a:endParaRPr lang="en-US" altLang="zh-CN" dirty="0"/>
          </a:p>
          <a:p>
            <a:r>
              <a:rPr dirty="0"/>
              <a:t>管理</a:t>
            </a:r>
            <a:r>
              <a:rPr lang="en-US" altLang="zh-CN" dirty="0"/>
              <a:t>Worker</a:t>
            </a:r>
            <a:r>
              <a:rPr dirty="0" smtClean="0"/>
              <a:t>进程</a:t>
            </a:r>
            <a:endParaRPr lang="en-US" dirty="0" smtClean="0"/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zh-CN" altLang="en-US" dirty="0" smtClean="0"/>
              <a:t>通过向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发送信号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25" name="组合 24"/>
          <p:cNvGrpSpPr/>
          <p:nvPr/>
        </p:nvGrpSpPr>
        <p:grpSpPr>
          <a:xfrm>
            <a:off x="451485" y="26035"/>
            <a:ext cx="11421745" cy="582930"/>
            <a:chOff x="711" y="41"/>
            <a:chExt cx="17987" cy="918"/>
          </a:xfrm>
        </p:grpSpPr>
        <p:sp>
          <p:nvSpPr>
            <p:cNvPr id="9" name="标题 1"/>
            <p:cNvSpPr>
              <a:spLocks noGrp="1"/>
            </p:cNvSpPr>
            <p:nvPr/>
          </p:nvSpPr>
          <p:spPr>
            <a:xfrm>
              <a:off x="14667" y="41"/>
              <a:ext cx="4031" cy="873"/>
            </a:xfrm>
            <a:prstGeom prst="rect">
              <a:avLst/>
            </a:prstGeom>
          </p:spPr>
          <p:txBody>
            <a:bodyPr vert="horz" lIns="90000" tIns="46800" rIns="90000" bIns="46800" rtlCol="0" anchor="ctr" anchorCtr="0">
              <a:normAutofit/>
            </a:bodyPr>
            <a:lstStyle>
              <a:lvl1pPr marL="0" marR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buNone/>
                <a:defRPr kumimoji="0" lang="zh-CN" altLang="en-US" sz="3600" b="1" i="0" u="none" strike="noStrike" kern="1200" cap="none" spc="300" normalizeH="0" baseline="0" noProof="1" dirty="0">
                  <a:solidFill>
                    <a:schemeClr val="tx1">
                      <a:lumMod val="85000"/>
                      <a:lumOff val="15000"/>
                    </a:schemeClr>
                  </a:solidFill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j-cs"/>
                  <a:sym typeface="+mn-ea"/>
                </a:defRPr>
              </a:lvl1pPr>
            </a:lstStyle>
            <a:p>
              <a:r>
                <a:rPr lang="en-US" altLang="zh-CN" sz="2400" dirty="0">
                  <a:sym typeface="+mn-ea"/>
                </a:rPr>
                <a:t>03. </a:t>
              </a:r>
              <a:r>
                <a:rPr sz="2400" dirty="0" smtClean="0">
                  <a:sym typeface="+mn-ea"/>
                </a:rPr>
                <a:t>多进程模型</a:t>
              </a:r>
              <a:endParaRPr sz="2400" dirty="0">
                <a:sym typeface="+mn-ea"/>
              </a:endParaRPr>
            </a:p>
          </p:txBody>
        </p:sp>
        <p:cxnSp>
          <p:nvCxnSpPr>
            <p:cNvPr id="24" name="直接连接符 23"/>
            <p:cNvCxnSpPr/>
            <p:nvPr>
              <p:custDataLst>
                <p:tags r:id="rId2"/>
              </p:custDataLst>
            </p:nvPr>
          </p:nvCxnSpPr>
          <p:spPr>
            <a:xfrm>
              <a:off x="711" y="928"/>
              <a:ext cx="17866" cy="3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内容占位符 2"/>
          <p:cNvSpPr>
            <a:spLocks noGrp="1"/>
          </p:cNvSpPr>
          <p:nvPr/>
        </p:nvSpPr>
        <p:spPr>
          <a:xfrm>
            <a:off x="7080567" y="2589595"/>
            <a:ext cx="4041775" cy="179552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/>
              <a:t>接收信号， 如</a:t>
            </a:r>
            <a:r>
              <a:rPr lang="en-US" altLang="zh-CN" dirty="0"/>
              <a:t>QUIT</a:t>
            </a:r>
            <a:r>
              <a:rPr dirty="0"/>
              <a:t>信号等</a:t>
            </a:r>
          </a:p>
          <a:p>
            <a:r>
              <a:rPr dirty="0"/>
              <a:t>事件循环</a:t>
            </a:r>
            <a:r>
              <a:rPr dirty="0" smtClean="0"/>
              <a:t>，</a:t>
            </a:r>
            <a:r>
              <a:rPr lang="zh-CN" altLang="en-US" dirty="0" smtClean="0"/>
              <a:t>处理网络事件</a:t>
            </a:r>
            <a:endParaRPr lang="en-US" altLang="zh-CN" dirty="0"/>
          </a:p>
        </p:txBody>
      </p:sp>
      <p:sp>
        <p:nvSpPr>
          <p:cNvPr id="8" name="标题 1"/>
          <p:cNvSpPr>
            <a:spLocks noGrp="1"/>
          </p:cNvSpPr>
          <p:nvPr/>
        </p:nvSpPr>
        <p:spPr>
          <a:xfrm>
            <a:off x="7194032" y="1884110"/>
            <a:ext cx="1476081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lang="en-US" altLang="zh-CN" sz="2000" dirty="0" smtClean="0"/>
              <a:t>Worker</a:t>
            </a:r>
            <a:endParaRPr sz="2000" dirty="0"/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575027" y="725740"/>
            <a:ext cx="10969200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进程功能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如何平滑重启？</a:t>
            </a:r>
            <a:endParaRPr dirty="0"/>
          </a:p>
        </p:txBody>
      </p:sp>
      <p:grpSp>
        <p:nvGrpSpPr>
          <p:cNvPr id="25" name="组合 24"/>
          <p:cNvGrpSpPr/>
          <p:nvPr/>
        </p:nvGrpSpPr>
        <p:grpSpPr>
          <a:xfrm>
            <a:off x="451485" y="59690"/>
            <a:ext cx="11740488" cy="554355"/>
            <a:chOff x="711" y="94"/>
            <a:chExt cx="18445" cy="873"/>
          </a:xfrm>
        </p:grpSpPr>
        <p:sp>
          <p:nvSpPr>
            <p:cNvPr id="9" name="标题 1"/>
            <p:cNvSpPr>
              <a:spLocks noGrp="1"/>
            </p:cNvSpPr>
            <p:nvPr/>
          </p:nvSpPr>
          <p:spPr>
            <a:xfrm>
              <a:off x="15062" y="94"/>
              <a:ext cx="4094" cy="873"/>
            </a:xfrm>
            <a:prstGeom prst="rect">
              <a:avLst/>
            </a:prstGeom>
          </p:spPr>
          <p:txBody>
            <a:bodyPr vert="horz" lIns="90000" tIns="46800" rIns="90000" bIns="46800" rtlCol="0" anchor="ctr" anchorCtr="0">
              <a:normAutofit/>
            </a:bodyPr>
            <a:lstStyle>
              <a:lvl1pPr marL="0" marR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buNone/>
                <a:defRPr kumimoji="0" lang="zh-CN" altLang="en-US" sz="3600" b="1" i="0" u="none" strike="noStrike" kern="1200" cap="none" spc="300" normalizeH="0" baseline="0" noProof="1" dirty="0">
                  <a:solidFill>
                    <a:schemeClr val="tx1">
                      <a:lumMod val="85000"/>
                      <a:lumOff val="15000"/>
                    </a:schemeClr>
                  </a:solidFill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j-cs"/>
                  <a:sym typeface="+mn-ea"/>
                </a:defRPr>
              </a:lvl1pPr>
            </a:lstStyle>
            <a:p>
              <a:r>
                <a:rPr lang="en-US" altLang="zh-CN" sz="2400" dirty="0">
                  <a:sym typeface="+mn-ea"/>
                </a:rPr>
                <a:t>03. </a:t>
              </a:r>
              <a:r>
                <a:rPr sz="2400" dirty="0" smtClean="0">
                  <a:sym typeface="+mn-ea"/>
                </a:rPr>
                <a:t>多进程模型</a:t>
              </a:r>
              <a:endParaRPr sz="2400" dirty="0">
                <a:sym typeface="+mn-ea"/>
              </a:endParaRPr>
            </a:p>
          </p:txBody>
        </p:sp>
        <p:cxnSp>
          <p:nvCxnSpPr>
            <p:cNvPr id="24" name="直接连接符 23"/>
            <p:cNvCxnSpPr/>
            <p:nvPr>
              <p:custDataLst>
                <p:tags r:id="rId2"/>
              </p:custDataLst>
            </p:nvPr>
          </p:nvCxnSpPr>
          <p:spPr>
            <a:xfrm>
              <a:off x="711" y="928"/>
              <a:ext cx="17866" cy="3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内容占位符 2"/>
          <p:cNvSpPr>
            <a:spLocks noGrp="1"/>
          </p:cNvSpPr>
          <p:nvPr/>
        </p:nvSpPr>
        <p:spPr>
          <a:xfrm>
            <a:off x="608330" y="1585595"/>
            <a:ext cx="6729730" cy="425196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nginx</a:t>
            </a:r>
            <a:r>
              <a:rPr lang="en-US" altLang="zh-CN" dirty="0"/>
              <a:t> -s reload</a:t>
            </a:r>
            <a:endParaRPr lang="zh-CN" altLang="en-US" dirty="0"/>
          </a:p>
          <a:p>
            <a:r>
              <a:rPr lang="en-US" altLang="zh-CN" dirty="0"/>
              <a:t>Master</a:t>
            </a:r>
            <a:r>
              <a:rPr lang="zh-CN" altLang="en-US" dirty="0"/>
              <a:t>收到</a:t>
            </a:r>
            <a:r>
              <a:rPr lang="en-US" altLang="zh-CN" dirty="0"/>
              <a:t>HUP</a:t>
            </a:r>
            <a:r>
              <a:rPr dirty="0"/>
              <a:t>信号</a:t>
            </a:r>
            <a:r>
              <a:rPr lang="en-US" altLang="zh-CN" dirty="0"/>
              <a:t>(reload</a:t>
            </a:r>
            <a:r>
              <a:rPr dirty="0"/>
              <a:t>命令</a:t>
            </a:r>
            <a:r>
              <a:rPr lang="en-US" altLang="zh-CN" dirty="0"/>
              <a:t>)</a:t>
            </a:r>
          </a:p>
          <a:p>
            <a:r>
              <a:rPr dirty="0"/>
              <a:t>检验配置语法是否正确</a:t>
            </a:r>
          </a:p>
          <a:p>
            <a:r>
              <a:rPr dirty="0"/>
              <a:t>打开新的监听端口</a:t>
            </a:r>
            <a:r>
              <a:rPr lang="en-US" altLang="zh-CN" dirty="0"/>
              <a:t>(</a:t>
            </a:r>
            <a:r>
              <a:rPr dirty="0"/>
              <a:t>若有</a:t>
            </a:r>
            <a:r>
              <a:rPr lang="en-US" altLang="zh-CN" dirty="0"/>
              <a:t>)</a:t>
            </a:r>
          </a:p>
          <a:p>
            <a:r>
              <a:rPr dirty="0"/>
              <a:t>用新配置启动新的</a:t>
            </a:r>
            <a:r>
              <a:rPr lang="en-US" altLang="zh-CN" dirty="0"/>
              <a:t>Worker</a:t>
            </a:r>
            <a:r>
              <a:rPr dirty="0"/>
              <a:t>进程</a:t>
            </a:r>
            <a:endParaRPr lang="en-US" altLang="zh-CN" dirty="0"/>
          </a:p>
          <a:p>
            <a:r>
              <a:rPr lang="zh-CN" altLang="en-US" dirty="0" smtClean="0"/>
              <a:t>向旧的</a:t>
            </a:r>
            <a:r>
              <a:rPr lang="en-US" altLang="zh-CN" dirty="0"/>
              <a:t>Worker</a:t>
            </a:r>
            <a:r>
              <a:rPr dirty="0"/>
              <a:t>进程发送</a:t>
            </a:r>
            <a:r>
              <a:rPr lang="en-US" altLang="zh-CN" dirty="0"/>
              <a:t>QUIT</a:t>
            </a:r>
            <a:r>
              <a:rPr dirty="0"/>
              <a:t>信号</a:t>
            </a:r>
          </a:p>
          <a:p>
            <a:r>
              <a:rPr lang="zh-CN" altLang="en-US" dirty="0" smtClean="0"/>
              <a:t>旧</a:t>
            </a:r>
            <a:r>
              <a:rPr dirty="0" smtClean="0"/>
              <a:t>的</a:t>
            </a:r>
            <a:r>
              <a:rPr lang="en-US" altLang="zh-CN" dirty="0"/>
              <a:t>Worker</a:t>
            </a:r>
            <a:r>
              <a:rPr dirty="0"/>
              <a:t>进程关闭监听句柄</a:t>
            </a:r>
            <a:r>
              <a:rPr lang="en-US" altLang="zh-CN" dirty="0"/>
              <a:t>, </a:t>
            </a:r>
            <a:r>
              <a:rPr dirty="0"/>
              <a:t>处理完连接后结束进程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Worker</a:t>
            </a:r>
            <a:r>
              <a:rPr lang="zh-CN" altLang="en-US" dirty="0" smtClean="0"/>
              <a:t>多</a:t>
            </a:r>
            <a:r>
              <a:rPr dirty="0" smtClean="0"/>
              <a:t>进程</a:t>
            </a:r>
            <a:endParaRPr dirty="0"/>
          </a:p>
        </p:txBody>
      </p:sp>
      <p:sp>
        <p:nvSpPr>
          <p:cNvPr id="5" name="文本框 4"/>
          <p:cNvSpPr txBox="1"/>
          <p:nvPr/>
        </p:nvSpPr>
        <p:spPr>
          <a:xfrm>
            <a:off x="1970405" y="1391285"/>
            <a:ext cx="927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单进程</a:t>
            </a:r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129665" y="2112645"/>
            <a:ext cx="2609850" cy="3238500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5243195" y="1313815"/>
            <a:ext cx="6496050" cy="5080000"/>
            <a:chOff x="8257" y="2069"/>
            <a:chExt cx="10230" cy="8000"/>
          </a:xfrm>
        </p:grpSpPr>
        <p:sp>
          <p:nvSpPr>
            <p:cNvPr id="10" name="文本框 9"/>
            <p:cNvSpPr txBox="1"/>
            <p:nvPr/>
          </p:nvSpPr>
          <p:spPr>
            <a:xfrm>
              <a:off x="12648" y="2069"/>
              <a:ext cx="14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多进程</a:t>
              </a: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57" y="2975"/>
              <a:ext cx="10230" cy="7095"/>
            </a:xfrm>
            <a:prstGeom prst="rect">
              <a:avLst/>
            </a:prstGeom>
          </p:spPr>
        </p:pic>
      </p:grpSp>
      <p:sp>
        <p:nvSpPr>
          <p:cNvPr id="13" name="文本框 12"/>
          <p:cNvSpPr txBox="1"/>
          <p:nvPr/>
        </p:nvSpPr>
        <p:spPr>
          <a:xfrm>
            <a:off x="4317365" y="2956560"/>
            <a:ext cx="2026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惊群</a:t>
            </a:r>
            <a:r>
              <a:rPr lang="en-US" altLang="zh-CN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!!!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451485" y="53975"/>
            <a:ext cx="11740515" cy="554990"/>
            <a:chOff x="711" y="85"/>
            <a:chExt cx="18489" cy="874"/>
          </a:xfrm>
        </p:grpSpPr>
        <p:sp>
          <p:nvSpPr>
            <p:cNvPr id="15" name="标题 1"/>
            <p:cNvSpPr>
              <a:spLocks noGrp="1"/>
            </p:cNvSpPr>
            <p:nvPr/>
          </p:nvSpPr>
          <p:spPr>
            <a:xfrm>
              <a:off x="15102" y="85"/>
              <a:ext cx="4098" cy="873"/>
            </a:xfrm>
            <a:prstGeom prst="rect">
              <a:avLst/>
            </a:prstGeom>
          </p:spPr>
          <p:txBody>
            <a:bodyPr vert="horz" lIns="90000" tIns="46800" rIns="90000" bIns="46800" rtlCol="0" anchor="ctr" anchorCtr="0">
              <a:normAutofit/>
            </a:bodyPr>
            <a:lstStyle>
              <a:lvl1pPr marL="0" marR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buNone/>
                <a:defRPr kumimoji="0" lang="zh-CN" altLang="en-US" sz="3600" b="1" i="0" u="none" strike="noStrike" kern="1200" cap="none" spc="300" normalizeH="0" baseline="0" noProof="1" dirty="0">
                  <a:solidFill>
                    <a:schemeClr val="tx1">
                      <a:lumMod val="85000"/>
                      <a:lumOff val="15000"/>
                    </a:schemeClr>
                  </a:solidFill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j-cs"/>
                  <a:sym typeface="+mn-ea"/>
                </a:defRPr>
              </a:lvl1pPr>
            </a:lstStyle>
            <a:p>
              <a:r>
                <a:rPr lang="en-US" altLang="zh-CN" sz="2400" dirty="0">
                  <a:sym typeface="+mn-ea"/>
                </a:rPr>
                <a:t>03. </a:t>
              </a:r>
              <a:r>
                <a:rPr sz="2400" dirty="0" smtClean="0">
                  <a:sym typeface="+mn-ea"/>
                </a:rPr>
                <a:t>多进程模型</a:t>
              </a:r>
              <a:endParaRPr sz="2400" dirty="0">
                <a:sym typeface="+mn-ea"/>
              </a:endParaRPr>
            </a:p>
          </p:txBody>
        </p:sp>
        <p:cxnSp>
          <p:nvCxnSpPr>
            <p:cNvPr id="24" name="直接连接符 23"/>
            <p:cNvCxnSpPr/>
            <p:nvPr>
              <p:custDataLst>
                <p:tags r:id="rId2"/>
              </p:custDataLst>
            </p:nvPr>
          </p:nvCxnSpPr>
          <p:spPr>
            <a:xfrm>
              <a:off x="711" y="928"/>
              <a:ext cx="17866" cy="3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如何解决惊群问题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4320" y="1040130"/>
            <a:ext cx="5172075" cy="54590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46100" y="4355465"/>
            <a:ext cx="5141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惊群问题解决了，那么多进程还会有什么问题呢？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451485" y="25400"/>
            <a:ext cx="11549380" cy="583565"/>
            <a:chOff x="711" y="40"/>
            <a:chExt cx="18188" cy="919"/>
          </a:xfrm>
        </p:grpSpPr>
        <p:sp>
          <p:nvSpPr>
            <p:cNvPr id="15" name="标题 1"/>
            <p:cNvSpPr>
              <a:spLocks noGrp="1"/>
            </p:cNvSpPr>
            <p:nvPr/>
          </p:nvSpPr>
          <p:spPr>
            <a:xfrm>
              <a:off x="14812" y="40"/>
              <a:ext cx="4087" cy="873"/>
            </a:xfrm>
            <a:prstGeom prst="rect">
              <a:avLst/>
            </a:prstGeom>
          </p:spPr>
          <p:txBody>
            <a:bodyPr vert="horz" lIns="90000" tIns="46800" rIns="90000" bIns="46800" rtlCol="0" anchor="ctr" anchorCtr="0">
              <a:normAutofit/>
            </a:bodyPr>
            <a:lstStyle>
              <a:lvl1pPr marL="0" marR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buNone/>
                <a:defRPr kumimoji="0" lang="zh-CN" altLang="en-US" sz="3600" b="1" i="0" u="none" strike="noStrike" kern="1200" cap="none" spc="300" normalizeH="0" baseline="0" noProof="1" dirty="0">
                  <a:solidFill>
                    <a:schemeClr val="tx1">
                      <a:lumMod val="85000"/>
                      <a:lumOff val="15000"/>
                    </a:schemeClr>
                  </a:solidFill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j-cs"/>
                  <a:sym typeface="+mn-ea"/>
                </a:defRPr>
              </a:lvl1pPr>
            </a:lstStyle>
            <a:p>
              <a:r>
                <a:rPr lang="en-US" altLang="zh-CN" sz="2400" dirty="0">
                  <a:sym typeface="+mn-ea"/>
                </a:rPr>
                <a:t>03. </a:t>
              </a:r>
              <a:r>
                <a:rPr sz="2400" dirty="0" smtClean="0">
                  <a:sym typeface="+mn-ea"/>
                </a:rPr>
                <a:t>多进程模型</a:t>
              </a:r>
              <a:endParaRPr sz="2400" dirty="0">
                <a:sym typeface="+mn-ea"/>
              </a:endParaRPr>
            </a:p>
          </p:txBody>
        </p:sp>
        <p:cxnSp>
          <p:nvCxnSpPr>
            <p:cNvPr id="24" name="直接连接符 23"/>
            <p:cNvCxnSpPr/>
            <p:nvPr>
              <p:custDataLst>
                <p:tags r:id="rId2"/>
              </p:custDataLst>
            </p:nvPr>
          </p:nvCxnSpPr>
          <p:spPr>
            <a:xfrm>
              <a:off x="711" y="928"/>
              <a:ext cx="17866" cy="3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/>
          <p:cNvSpPr txBox="1"/>
          <p:nvPr/>
        </p:nvSpPr>
        <p:spPr>
          <a:xfrm>
            <a:off x="608330" y="1540510"/>
            <a:ext cx="5141595" cy="865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zh-CN" altLang="en-US"/>
              <a:t>通过进程间的共享锁</a:t>
            </a:r>
            <a:r>
              <a:rPr lang="en-US" altLang="zh-CN"/>
              <a:t>accep_mutex</a:t>
            </a:r>
            <a:r>
              <a:rPr lang="zh-CN" altLang="en-US"/>
              <a:t>，保证同一时刻只有一个</a:t>
            </a:r>
            <a:r>
              <a:rPr lang="en-US" altLang="zh-CN"/>
              <a:t>Worker</a:t>
            </a:r>
            <a:r>
              <a:rPr lang="zh-CN" altLang="en-US"/>
              <a:t>在监听新的连接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ym typeface="+mn-ea"/>
              </a:rPr>
              <a:t>Worker</a:t>
            </a:r>
            <a:r>
              <a:rPr dirty="0">
                <a:sym typeface="+mn-ea"/>
              </a:rPr>
              <a:t>进程负载均衡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291715" y="2423795"/>
            <a:ext cx="3797935" cy="399415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492125" y="93345"/>
            <a:ext cx="11699875" cy="554355"/>
            <a:chOff x="711" y="86"/>
            <a:chExt cx="18425" cy="873"/>
          </a:xfrm>
        </p:grpSpPr>
        <p:sp>
          <p:nvSpPr>
            <p:cNvPr id="15" name="标题 1"/>
            <p:cNvSpPr>
              <a:spLocks noGrp="1"/>
            </p:cNvSpPr>
            <p:nvPr/>
          </p:nvSpPr>
          <p:spPr>
            <a:xfrm>
              <a:off x="15136" y="86"/>
              <a:ext cx="4000" cy="873"/>
            </a:xfrm>
            <a:prstGeom prst="rect">
              <a:avLst/>
            </a:prstGeom>
          </p:spPr>
          <p:txBody>
            <a:bodyPr vert="horz" lIns="90000" tIns="46800" rIns="90000" bIns="46800" rtlCol="0" anchor="ctr" anchorCtr="0">
              <a:normAutofit fontScale="92500"/>
            </a:bodyPr>
            <a:lstStyle>
              <a:lvl1pPr marL="0" marR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buNone/>
                <a:defRPr kumimoji="0" lang="zh-CN" altLang="en-US" sz="3600" b="1" i="0" u="none" strike="noStrike" kern="1200" cap="none" spc="300" normalizeH="0" baseline="0" noProof="1" dirty="0">
                  <a:solidFill>
                    <a:schemeClr val="tx1">
                      <a:lumMod val="85000"/>
                      <a:lumOff val="15000"/>
                    </a:schemeClr>
                  </a:solidFill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j-cs"/>
                  <a:sym typeface="+mn-ea"/>
                </a:defRPr>
              </a:lvl1pPr>
            </a:lstStyle>
            <a:p>
              <a:r>
                <a:rPr lang="en-US" altLang="zh-CN" sz="2400" dirty="0">
                  <a:sym typeface="+mn-ea"/>
                </a:rPr>
                <a:t>03. </a:t>
              </a:r>
              <a:r>
                <a:rPr sz="2400" dirty="0" smtClean="0">
                  <a:sym typeface="+mn-ea"/>
                </a:rPr>
                <a:t>多进程模型</a:t>
              </a:r>
              <a:endParaRPr sz="2400" dirty="0">
                <a:sym typeface="+mn-ea"/>
              </a:endParaRPr>
            </a:p>
          </p:txBody>
        </p:sp>
        <p:cxnSp>
          <p:nvCxnSpPr>
            <p:cNvPr id="24" name="直接连接符 23"/>
            <p:cNvCxnSpPr/>
            <p:nvPr>
              <p:custDataLst>
                <p:tags r:id="rId2"/>
              </p:custDataLst>
            </p:nvPr>
          </p:nvCxnSpPr>
          <p:spPr>
            <a:xfrm>
              <a:off x="711" y="928"/>
              <a:ext cx="17866" cy="3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文本框 10"/>
          <p:cNvSpPr txBox="1"/>
          <p:nvPr/>
        </p:nvSpPr>
        <p:spPr>
          <a:xfrm>
            <a:off x="603884" y="2420937"/>
            <a:ext cx="6269511" cy="2554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+mn-ea"/>
                <a:cs typeface="+mn-lt"/>
                <a:sym typeface="+mn-ea"/>
              </a:rPr>
              <a:t>尽量减少</a:t>
            </a:r>
            <a:r>
              <a:rPr sz="2000" dirty="0" err="1" smtClean="0">
                <a:latin typeface="+mn-ea"/>
                <a:cs typeface="+mn-lt"/>
                <a:sym typeface="+mn-ea"/>
              </a:rPr>
              <a:t>锁占用时间</a:t>
            </a:r>
            <a:endParaRPr lang="en-US" sz="2000" dirty="0" smtClean="0">
              <a:latin typeface="+mn-ea"/>
              <a:cs typeface="+mn-lt"/>
              <a:sym typeface="+mn-ea"/>
            </a:endParaRPr>
          </a:p>
          <a:p>
            <a:endParaRPr lang="en-US" sz="2000" dirty="0">
              <a:latin typeface="+mn-ea"/>
              <a:cs typeface="+mn-lt"/>
              <a:sym typeface="+mn-ea"/>
            </a:endParaRPr>
          </a:p>
          <a:p>
            <a:r>
              <a:rPr lang="en-US" altLang="zh-CN" sz="2000" dirty="0">
                <a:latin typeface="+mn-ea"/>
                <a:cs typeface="+mn-lt"/>
                <a:sym typeface="+mn-ea"/>
              </a:rPr>
              <a:t> </a:t>
            </a:r>
            <a:r>
              <a:rPr lang="en-US" altLang="zh-CN" sz="2000" dirty="0" smtClean="0">
                <a:latin typeface="+mn-ea"/>
                <a:cs typeface="+mn-lt"/>
                <a:sym typeface="+mn-ea"/>
              </a:rPr>
              <a:t>   </a:t>
            </a:r>
            <a:r>
              <a:rPr lang="zh-CN" altLang="en-US" sz="2000" dirty="0" smtClean="0">
                <a:latin typeface="+mn-ea"/>
                <a:cs typeface="+mn-lt"/>
                <a:sym typeface="+mn-ea"/>
              </a:rPr>
              <a:t>将事件分为两类</a:t>
            </a:r>
            <a:r>
              <a:rPr lang="en-US" altLang="zh-CN" sz="2000" dirty="0" smtClean="0">
                <a:latin typeface="+mn-ea"/>
                <a:cs typeface="+mn-lt"/>
                <a:sym typeface="+mn-ea"/>
              </a:rPr>
              <a:t>: </a:t>
            </a:r>
          </a:p>
          <a:p>
            <a:r>
              <a:rPr lang="en-US" altLang="zh-CN" sz="2000" dirty="0" smtClean="0">
                <a:latin typeface="+mn-ea"/>
                <a:cs typeface="+mn-lt"/>
                <a:sym typeface="+mn-ea"/>
              </a:rPr>
              <a:t>    </a:t>
            </a:r>
            <a:r>
              <a:rPr lang="zh-CN" altLang="en-US" sz="2000" dirty="0" smtClean="0">
                <a:latin typeface="+mn-ea"/>
                <a:cs typeface="+mn-lt"/>
                <a:sym typeface="+mn-ea"/>
              </a:rPr>
              <a:t>连接事件队列</a:t>
            </a:r>
            <a:r>
              <a:rPr lang="en-US" altLang="zh-CN" sz="2000" dirty="0" smtClean="0">
                <a:latin typeface="+mn-ea"/>
                <a:cs typeface="+mn-lt"/>
                <a:sym typeface="+mn-ea"/>
              </a:rPr>
              <a:t>(</a:t>
            </a:r>
            <a:r>
              <a:rPr lang="en-US" altLang="zh-CN" sz="2000" dirty="0" err="1" smtClean="0">
                <a:latin typeface="+mn-ea"/>
                <a:cs typeface="+mn-lt"/>
                <a:sym typeface="+mn-ea"/>
              </a:rPr>
              <a:t>ngx_posted_accept_events</a:t>
            </a:r>
            <a:r>
              <a:rPr lang="en-US" altLang="zh-CN" sz="2000" dirty="0" smtClean="0">
                <a:latin typeface="+mn-ea"/>
                <a:cs typeface="+mn-lt"/>
                <a:sym typeface="+mn-ea"/>
              </a:rPr>
              <a:t>)</a:t>
            </a:r>
          </a:p>
          <a:p>
            <a:r>
              <a:rPr lang="en-US" altLang="zh-CN" sz="2000" dirty="0">
                <a:latin typeface="+mn-ea"/>
                <a:cs typeface="+mn-lt"/>
                <a:sym typeface="+mn-ea"/>
              </a:rPr>
              <a:t> </a:t>
            </a:r>
            <a:r>
              <a:rPr lang="en-US" altLang="zh-CN" sz="2000" dirty="0" smtClean="0">
                <a:latin typeface="+mn-ea"/>
                <a:cs typeface="+mn-lt"/>
                <a:sym typeface="+mn-ea"/>
              </a:rPr>
              <a:t>   </a:t>
            </a:r>
            <a:r>
              <a:rPr lang="zh-CN" altLang="en-US" sz="2000" dirty="0" smtClean="0">
                <a:latin typeface="+mn-ea"/>
                <a:cs typeface="+mn-lt"/>
                <a:sym typeface="+mn-ea"/>
              </a:rPr>
              <a:t>读写事件队列</a:t>
            </a:r>
            <a:r>
              <a:rPr lang="en-US" altLang="zh-CN" sz="2000" dirty="0" smtClean="0">
                <a:latin typeface="+mn-ea"/>
                <a:cs typeface="+mn-lt"/>
                <a:sym typeface="+mn-ea"/>
              </a:rPr>
              <a:t>(</a:t>
            </a:r>
            <a:r>
              <a:rPr lang="en-US" altLang="zh-CN" sz="2000" dirty="0" err="1" smtClean="0">
                <a:latin typeface="+mn-ea"/>
                <a:cs typeface="+mn-lt"/>
                <a:sym typeface="+mn-ea"/>
              </a:rPr>
              <a:t>ngx_posted_events</a:t>
            </a:r>
            <a:r>
              <a:rPr lang="en-US" altLang="zh-CN" sz="2000" dirty="0" smtClean="0">
                <a:latin typeface="+mn-ea"/>
                <a:cs typeface="+mn-lt"/>
                <a:sym typeface="+mn-ea"/>
              </a:rPr>
              <a:t>)</a:t>
            </a:r>
            <a:endParaRPr sz="2000" dirty="0" smtClean="0">
              <a:latin typeface="+mn-ea"/>
              <a:cs typeface="+mn-lt"/>
              <a:sym typeface="+mn-ea"/>
            </a:endParaRPr>
          </a:p>
          <a:p>
            <a:endParaRPr lang="en-US" altLang="zh-CN" sz="2000" dirty="0">
              <a:latin typeface="+mn-ea"/>
              <a:cs typeface="+mn-lt"/>
            </a:endParaRPr>
          </a:p>
          <a:p>
            <a:pPr marL="0" indent="0">
              <a:buNone/>
            </a:pPr>
            <a:r>
              <a:rPr lang="en-US" sz="2000" dirty="0" smtClean="0">
                <a:latin typeface="+mn-ea"/>
                <a:cs typeface="+mn-lt"/>
                <a:sym typeface="+mn-ea"/>
              </a:rPr>
              <a:t>    </a:t>
            </a:r>
            <a:r>
              <a:rPr lang="zh-CN" altLang="en-US" sz="2000" dirty="0" smtClean="0">
                <a:latin typeface="+mn-ea"/>
                <a:cs typeface="+mn-lt"/>
                <a:sym typeface="+mn-ea"/>
              </a:rPr>
              <a:t>进程</a:t>
            </a:r>
            <a:r>
              <a:rPr sz="2000" dirty="0" err="1" smtClean="0">
                <a:latin typeface="+mn-ea"/>
                <a:cs typeface="+mn-lt"/>
                <a:sym typeface="+mn-ea"/>
              </a:rPr>
              <a:t>处理完</a:t>
            </a:r>
            <a:r>
              <a:rPr lang="zh-CN" altLang="en-US" sz="2000" dirty="0" smtClean="0">
                <a:latin typeface="+mn-ea"/>
                <a:cs typeface="+mn-lt"/>
                <a:sym typeface="+mn-ea"/>
              </a:rPr>
              <a:t>连接事件队列</a:t>
            </a:r>
            <a:r>
              <a:rPr sz="2000" dirty="0" err="1" smtClean="0">
                <a:latin typeface="+mn-ea"/>
                <a:cs typeface="+mn-lt"/>
                <a:sym typeface="+mn-ea"/>
              </a:rPr>
              <a:t>后释放锁</a:t>
            </a:r>
            <a:r>
              <a:rPr lang="en-US" altLang="zh-CN" sz="2000" dirty="0">
                <a:latin typeface="+mn-ea"/>
                <a:cs typeface="+mn-lt"/>
                <a:sym typeface="+mn-ea"/>
              </a:rPr>
              <a:t>, </a:t>
            </a:r>
            <a:r>
              <a:rPr lang="zh-CN" altLang="en-US" sz="2000" dirty="0" smtClean="0">
                <a:latin typeface="+mn-ea"/>
                <a:cs typeface="+mn-lt"/>
                <a:sym typeface="+mn-ea"/>
              </a:rPr>
              <a:t>再处理</a:t>
            </a:r>
            <a:r>
              <a:rPr lang="zh-CN" altLang="en-US" sz="2000" dirty="0">
                <a:latin typeface="+mn-ea"/>
                <a:cs typeface="+mn-lt"/>
                <a:sym typeface="+mn-ea"/>
              </a:rPr>
              <a:t>读写</a:t>
            </a:r>
            <a:r>
              <a:rPr lang="zh-CN" altLang="en-US" sz="2000" dirty="0" smtClean="0">
                <a:latin typeface="+mn-ea"/>
                <a:cs typeface="+mn-lt"/>
                <a:sym typeface="+mn-ea"/>
              </a:rPr>
              <a:t>事件队列</a:t>
            </a:r>
            <a:endParaRPr lang="zh-CN" altLang="en-US" sz="2000" dirty="0">
              <a:latin typeface="+mn-ea"/>
              <a:cs typeface="+mn-lt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8400" y="1505823"/>
            <a:ext cx="754951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+mn-ea"/>
                <a:cs typeface="+mn-lt"/>
                <a:sym typeface="+mn-ea"/>
              </a:rPr>
              <a:t>问题</a:t>
            </a:r>
            <a:r>
              <a:rPr lang="en-US" altLang="zh-CN" sz="2000" dirty="0" smtClean="0">
                <a:latin typeface="+mn-ea"/>
                <a:cs typeface="+mn-lt"/>
                <a:sym typeface="+mn-ea"/>
              </a:rPr>
              <a:t>: </a:t>
            </a:r>
            <a:r>
              <a:rPr lang="zh-CN" altLang="en-US" sz="2000" dirty="0" smtClean="0">
                <a:latin typeface="+mn-ea"/>
                <a:cs typeface="+mn-lt"/>
                <a:sym typeface="+mn-ea"/>
              </a:rPr>
              <a:t>如果</a:t>
            </a:r>
            <a:r>
              <a:rPr lang="zh-CN" altLang="en-US" sz="2000" dirty="0" smtClean="0">
                <a:latin typeface="+mn-ea"/>
                <a:cs typeface="+mn-lt"/>
              </a:rPr>
              <a:t>某个进程长时间</a:t>
            </a:r>
            <a:r>
              <a:rPr lang="zh-CN" altLang="en-US" sz="2000" dirty="0">
                <a:latin typeface="+mn-ea"/>
                <a:cs typeface="+mn-lt"/>
              </a:rPr>
              <a:t>占用锁，退化成单进程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1358" y="887780"/>
            <a:ext cx="4095304" cy="586235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492125" y="53975"/>
            <a:ext cx="11643360" cy="555625"/>
            <a:chOff x="711" y="84"/>
            <a:chExt cx="18336" cy="875"/>
          </a:xfrm>
        </p:grpSpPr>
        <p:sp>
          <p:nvSpPr>
            <p:cNvPr id="15" name="标题 1"/>
            <p:cNvSpPr>
              <a:spLocks noGrp="1"/>
            </p:cNvSpPr>
            <p:nvPr/>
          </p:nvSpPr>
          <p:spPr>
            <a:xfrm>
              <a:off x="14991" y="84"/>
              <a:ext cx="4056" cy="873"/>
            </a:xfrm>
            <a:prstGeom prst="rect">
              <a:avLst/>
            </a:prstGeom>
          </p:spPr>
          <p:txBody>
            <a:bodyPr vert="horz" lIns="90000" tIns="46800" rIns="90000" bIns="46800" rtlCol="0" anchor="ctr" anchorCtr="0">
              <a:normAutofit/>
            </a:bodyPr>
            <a:lstStyle>
              <a:lvl1pPr marL="0" marR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buNone/>
                <a:defRPr kumimoji="0" lang="zh-CN" altLang="en-US" sz="3600" b="1" i="0" u="none" strike="noStrike" kern="1200" cap="none" spc="300" normalizeH="0" baseline="0" noProof="1" dirty="0">
                  <a:solidFill>
                    <a:schemeClr val="tx1">
                      <a:lumMod val="85000"/>
                      <a:lumOff val="15000"/>
                    </a:schemeClr>
                  </a:solidFill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j-cs"/>
                  <a:sym typeface="+mn-ea"/>
                </a:defRPr>
              </a:lvl1pPr>
            </a:lstStyle>
            <a:p>
              <a:r>
                <a:rPr lang="en-US" altLang="zh-CN" sz="2400" dirty="0">
                  <a:sym typeface="+mn-ea"/>
                </a:rPr>
                <a:t>03. </a:t>
              </a:r>
              <a:r>
                <a:rPr sz="2400" dirty="0" smtClean="0">
                  <a:sym typeface="+mn-ea"/>
                </a:rPr>
                <a:t>多进程模型</a:t>
              </a:r>
              <a:endParaRPr sz="2400" dirty="0">
                <a:sym typeface="+mn-ea"/>
              </a:endParaRPr>
            </a:p>
          </p:txBody>
        </p:sp>
        <p:cxnSp>
          <p:nvCxnSpPr>
            <p:cNvPr id="24" name="直接连接符 23"/>
            <p:cNvCxnSpPr/>
            <p:nvPr>
              <p:custDataLst>
                <p:tags r:id="rId2"/>
              </p:custDataLst>
            </p:nvPr>
          </p:nvCxnSpPr>
          <p:spPr>
            <a:xfrm>
              <a:off x="711" y="928"/>
              <a:ext cx="17866" cy="3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Worker</a:t>
            </a:r>
            <a:r>
              <a:rPr dirty="0"/>
              <a:t>进程负载均衡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92125" y="1490953"/>
            <a:ext cx="754951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-22860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lang="zh-CN" altLang="en-US" sz="2000" dirty="0" smtClean="0">
                <a:uFillTx/>
                <a:latin typeface="+mn-ea"/>
                <a:cs typeface="+mn-ea"/>
                <a:sym typeface="+mn-ea"/>
              </a:rPr>
              <a:t>问题</a:t>
            </a:r>
            <a:r>
              <a:rPr lang="en-US" altLang="zh-CN" sz="2000" dirty="0" smtClean="0">
                <a:uFillTx/>
                <a:latin typeface="+mn-ea"/>
                <a:cs typeface="+mn-ea"/>
                <a:sym typeface="+mn-ea"/>
              </a:rPr>
              <a:t>: </a:t>
            </a:r>
            <a:r>
              <a:rPr lang="zh-CN" altLang="en-US" sz="2000" dirty="0" smtClean="0">
                <a:uFillTx/>
                <a:latin typeface="+mn-ea"/>
                <a:cs typeface="+mn-ea"/>
              </a:rPr>
              <a:t>某个进程</a:t>
            </a:r>
            <a:r>
              <a:rPr lang="en-US" altLang="zh-CN" sz="2000" dirty="0">
                <a:uFillTx/>
                <a:latin typeface="+mn-ea"/>
                <a:cs typeface="+mn-ea"/>
              </a:rPr>
              <a:t>“</a:t>
            </a:r>
            <a:r>
              <a:rPr lang="zh-CN" altLang="en-US" sz="2000" dirty="0">
                <a:uFillTx/>
                <a:latin typeface="+mn-ea"/>
                <a:cs typeface="+mn-ea"/>
              </a:rPr>
              <a:t>运气</a:t>
            </a:r>
            <a:r>
              <a:rPr lang="zh-CN" altLang="en-US" sz="2000" dirty="0" smtClean="0">
                <a:uFillTx/>
                <a:latin typeface="+mn-ea"/>
                <a:cs typeface="+mn-ea"/>
              </a:rPr>
              <a:t>好</a:t>
            </a:r>
            <a:r>
              <a:rPr lang="zh-CN" altLang="en-US" sz="2000" dirty="0" smtClean="0">
                <a:latin typeface="+mn-ea"/>
                <a:cs typeface="+mn-ea"/>
              </a:rPr>
              <a:t>”</a:t>
            </a:r>
            <a:r>
              <a:rPr lang="en-US" altLang="zh-CN" sz="2000" dirty="0" smtClean="0">
                <a:uFillTx/>
                <a:latin typeface="+mn-ea"/>
                <a:cs typeface="+mn-ea"/>
              </a:rPr>
              <a:t>, </a:t>
            </a:r>
            <a:r>
              <a:rPr lang="zh-CN" altLang="en-US" sz="2000" dirty="0">
                <a:uFillTx/>
                <a:latin typeface="+mn-ea"/>
                <a:cs typeface="+mn-ea"/>
              </a:rPr>
              <a:t>长期获取到锁，退化成单进程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92125" y="2528343"/>
            <a:ext cx="10904220" cy="20774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-22860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</a:pPr>
            <a:r>
              <a:rPr lang="zh-CN" altLang="en-US" sz="2000" dirty="0" smtClean="0"/>
              <a:t>配置项</a:t>
            </a:r>
            <a:r>
              <a:rPr lang="en-US" altLang="zh-CN" sz="2000" dirty="0" smtClean="0"/>
              <a:t>: </a:t>
            </a:r>
            <a:r>
              <a:rPr lang="en-US" altLang="zh-CN" sz="2000" dirty="0" err="1" smtClean="0"/>
              <a:t>worker_connections</a:t>
            </a:r>
            <a:r>
              <a:rPr lang="en-US" altLang="zh-CN" sz="2000" dirty="0" smtClean="0"/>
              <a:t> (worker</a:t>
            </a:r>
            <a:r>
              <a:rPr lang="zh-CN" altLang="en-US" sz="2000" dirty="0" smtClean="0"/>
              <a:t>最大连接数</a:t>
            </a:r>
            <a:r>
              <a:rPr lang="en-US" altLang="zh-CN" sz="2000" dirty="0" smtClean="0"/>
              <a:t>)</a:t>
            </a:r>
            <a:endParaRPr lang="en-US" altLang="zh-CN" sz="2000" dirty="0" smtClean="0">
              <a:uFillTx/>
              <a:latin typeface="+mn-ea"/>
              <a:cs typeface="+mn-ea"/>
            </a:endParaRPr>
          </a:p>
          <a:p>
            <a:pPr indent="-22860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lang="zh-CN" altLang="en-US" sz="2000" dirty="0" smtClean="0">
                <a:uFillTx/>
                <a:latin typeface="+mn-ea"/>
                <a:cs typeface="+mn-ea"/>
              </a:rPr>
              <a:t>通过全局变量</a:t>
            </a:r>
            <a:r>
              <a:rPr lang="en-US" altLang="zh-CN" sz="2000" dirty="0" err="1" smtClean="0">
                <a:uFillTx/>
                <a:latin typeface="+mn-ea"/>
                <a:cs typeface="+mn-ea"/>
              </a:rPr>
              <a:t>ngx_accept_disabled</a:t>
            </a:r>
            <a:r>
              <a:rPr lang="zh-CN" altLang="en-US" sz="2000" dirty="0">
                <a:uFillTx/>
                <a:latin typeface="+mn-ea"/>
                <a:cs typeface="+mn-ea"/>
              </a:rPr>
              <a:t>控制</a:t>
            </a:r>
            <a:r>
              <a:rPr lang="en-US" altLang="zh-CN" sz="2000" dirty="0">
                <a:uFillTx/>
                <a:latin typeface="+mn-ea"/>
                <a:cs typeface="+mn-ea"/>
              </a:rPr>
              <a:t>Worker</a:t>
            </a:r>
            <a:r>
              <a:rPr lang="zh-CN" altLang="en-US" sz="2000" dirty="0">
                <a:uFillTx/>
                <a:latin typeface="+mn-ea"/>
                <a:cs typeface="+mn-ea"/>
              </a:rPr>
              <a:t>进程是否接收新连接事件</a:t>
            </a:r>
          </a:p>
          <a:p>
            <a:pPr indent="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uFillTx/>
                <a:latin typeface="+mn-ea"/>
                <a:cs typeface="+mn-ea"/>
              </a:rPr>
              <a:t>   </a:t>
            </a:r>
            <a:r>
              <a:rPr lang="zh-CN" altLang="en-US" sz="2000" dirty="0" smtClean="0">
                <a:uFillTx/>
                <a:latin typeface="+mn-ea"/>
                <a:cs typeface="+mn-ea"/>
              </a:rPr>
              <a:t>若空闲</a:t>
            </a:r>
            <a:r>
              <a:rPr lang="zh-CN" altLang="en-US" sz="2000" dirty="0">
                <a:uFillTx/>
                <a:latin typeface="+mn-ea"/>
                <a:cs typeface="+mn-ea"/>
              </a:rPr>
              <a:t>连接数小于总数</a:t>
            </a:r>
            <a:r>
              <a:rPr lang="en-US" altLang="zh-CN" sz="2000" dirty="0">
                <a:uFillTx/>
                <a:latin typeface="+mn-ea"/>
                <a:cs typeface="+mn-ea"/>
              </a:rPr>
              <a:t>1/8, </a:t>
            </a:r>
            <a:r>
              <a:rPr lang="zh-CN" altLang="en-US" sz="2000" dirty="0">
                <a:uFillTx/>
                <a:latin typeface="+mn-ea"/>
                <a:cs typeface="+mn-ea"/>
              </a:rPr>
              <a:t>则会触发负载均衡，该进程不再接收新的连接事件</a:t>
            </a:r>
          </a:p>
          <a:p>
            <a:pPr indent="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uFillTx/>
                <a:latin typeface="+mn-ea"/>
                <a:cs typeface="+mn-ea"/>
              </a:rPr>
              <a:t>   当空闲连接数大于总数</a:t>
            </a:r>
            <a:r>
              <a:rPr lang="en-US" altLang="zh-CN" sz="2000" dirty="0">
                <a:uFillTx/>
                <a:latin typeface="+mn-ea"/>
                <a:cs typeface="+mn-ea"/>
              </a:rPr>
              <a:t>1/8</a:t>
            </a:r>
            <a:r>
              <a:rPr lang="zh-CN" altLang="en-US" sz="2000" dirty="0">
                <a:uFillTx/>
                <a:latin typeface="+mn-ea"/>
                <a:cs typeface="+mn-ea"/>
              </a:rPr>
              <a:t>后，重新开始接收新的连接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 smtClean="0"/>
              <a:t>04. </a:t>
            </a:r>
            <a:r>
              <a:rPr lang="zh-CN" altLang="en-US" dirty="0" smtClean="0"/>
              <a:t>反向代理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052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>
            <p:custDataLst>
              <p:tags r:id="rId2"/>
            </p:custDataLst>
          </p:nvPr>
        </p:nvSpPr>
        <p:spPr>
          <a:xfrm>
            <a:off x="5481320" y="1936215"/>
            <a:ext cx="1010345" cy="80961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01.</a:t>
            </a:r>
          </a:p>
        </p:txBody>
      </p:sp>
      <p:sp>
        <p:nvSpPr>
          <p:cNvPr id="18" name="文本框 17"/>
          <p:cNvSpPr txBox="1"/>
          <p:nvPr>
            <p:custDataLst>
              <p:tags r:id="rId3"/>
            </p:custDataLst>
          </p:nvPr>
        </p:nvSpPr>
        <p:spPr>
          <a:xfrm>
            <a:off x="6650911" y="1934208"/>
            <a:ext cx="4474289" cy="811774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 sz="3200" dirty="0" smtClean="0">
                <a:sym typeface="+mn-ea"/>
              </a:rPr>
              <a:t>简介</a:t>
            </a:r>
            <a:r>
              <a:rPr sz="3200" dirty="0">
                <a:sym typeface="+mn-ea"/>
              </a:rPr>
              <a:t>及</a:t>
            </a:r>
            <a:r>
              <a:rPr lang="zh-CN" sz="3200" dirty="0">
                <a:sym typeface="+mn-ea"/>
              </a:rPr>
              <a:t>特性</a:t>
            </a:r>
            <a:endParaRPr lang="zh-CN" sz="3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6" name="文本框 25"/>
          <p:cNvSpPr txBox="1"/>
          <p:nvPr>
            <p:custDataLst>
              <p:tags r:id="rId4"/>
            </p:custDataLst>
          </p:nvPr>
        </p:nvSpPr>
        <p:spPr>
          <a:xfrm>
            <a:off x="5481320" y="3002767"/>
            <a:ext cx="1010345" cy="80961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02.</a:t>
            </a:r>
          </a:p>
        </p:txBody>
      </p:sp>
      <p:sp>
        <p:nvSpPr>
          <p:cNvPr id="29" name="文本框 28"/>
          <p:cNvSpPr txBox="1"/>
          <p:nvPr>
            <p:custDataLst>
              <p:tags r:id="rId5"/>
            </p:custDataLst>
          </p:nvPr>
        </p:nvSpPr>
        <p:spPr>
          <a:xfrm>
            <a:off x="5481320" y="4069315"/>
            <a:ext cx="1010345" cy="80961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03.</a:t>
            </a:r>
          </a:p>
        </p:txBody>
      </p:sp>
      <p:sp>
        <p:nvSpPr>
          <p:cNvPr id="32" name="文本框 31"/>
          <p:cNvSpPr txBox="1"/>
          <p:nvPr>
            <p:custDataLst>
              <p:tags r:id="rId6"/>
            </p:custDataLst>
          </p:nvPr>
        </p:nvSpPr>
        <p:spPr>
          <a:xfrm>
            <a:off x="5481320" y="5135866"/>
            <a:ext cx="1010345" cy="80961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endParaRPr lang="en-US" altLang="zh-CN" sz="4400" b="1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38" name="直接连接符 37"/>
          <p:cNvCxnSpPr/>
          <p:nvPr>
            <p:custDataLst>
              <p:tags r:id="rId7"/>
            </p:custDataLst>
          </p:nvPr>
        </p:nvCxnSpPr>
        <p:spPr>
          <a:xfrm>
            <a:off x="5876925" y="1515110"/>
            <a:ext cx="52482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>
            <p:custDataLst>
              <p:tags r:id="rId8"/>
            </p:custDataLst>
          </p:nvPr>
        </p:nvSpPr>
        <p:spPr>
          <a:xfrm>
            <a:off x="887096" y="1393190"/>
            <a:ext cx="1851660" cy="768350"/>
          </a:xfrm>
          <a:prstGeom prst="rect">
            <a:avLst/>
          </a:prstGeom>
          <a:noFill/>
        </p:spPr>
        <p:txBody>
          <a:bodyPr wrap="square" rtlCol="0">
            <a:normAutofit fontScale="97500"/>
          </a:bodyPr>
          <a:lstStyle/>
          <a:p>
            <a:pPr algn="r"/>
            <a:r>
              <a:rPr lang="zh-CN" altLang="en-US" sz="44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</a:p>
        </p:txBody>
      </p:sp>
      <p:sp>
        <p:nvSpPr>
          <p:cNvPr id="15" name="文本框 14"/>
          <p:cNvSpPr txBox="1"/>
          <p:nvPr>
            <p:custDataLst>
              <p:tags r:id="rId9"/>
            </p:custDataLst>
          </p:nvPr>
        </p:nvSpPr>
        <p:spPr>
          <a:xfrm>
            <a:off x="887095" y="2161540"/>
            <a:ext cx="1851660" cy="3683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r"/>
            <a:r>
              <a:rPr lang="en-US" altLang="zh-CN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CONTENTS</a:t>
            </a:r>
          </a:p>
        </p:txBody>
      </p:sp>
      <p:sp>
        <p:nvSpPr>
          <p:cNvPr id="16" name="矩形 15"/>
          <p:cNvSpPr/>
          <p:nvPr>
            <p:custDataLst>
              <p:tags r:id="rId10"/>
            </p:custDataLst>
          </p:nvPr>
        </p:nvSpPr>
        <p:spPr>
          <a:xfrm>
            <a:off x="2897505" y="1515110"/>
            <a:ext cx="76200" cy="9226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11"/>
            </p:custDataLst>
          </p:nvPr>
        </p:nvSpPr>
        <p:spPr>
          <a:xfrm>
            <a:off x="6650990" y="3001010"/>
            <a:ext cx="4754245" cy="811530"/>
          </a:xfrm>
          <a:prstGeom prst="rect">
            <a:avLst/>
          </a:prstGeom>
          <a:noFill/>
        </p:spPr>
        <p:txBody>
          <a:bodyPr wrap="square" bIns="46990" rtlCol="0" anchor="ctr" anchorCtr="0">
            <a:no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 sz="3100" dirty="0" smtClean="0">
                <a:sym typeface="+mn-ea"/>
              </a:rPr>
              <a:t>事件驱动</a:t>
            </a:r>
            <a:endParaRPr lang="en-US" altLang="zh-CN" sz="3100" dirty="0">
              <a:sym typeface="+mn-ea"/>
            </a:endParaRPr>
          </a:p>
        </p:txBody>
      </p:sp>
      <p:sp>
        <p:nvSpPr>
          <p:cNvPr id="20" name="文本框 19"/>
          <p:cNvSpPr txBox="1"/>
          <p:nvPr>
            <p:custDataLst>
              <p:tags r:id="rId12"/>
            </p:custDataLst>
          </p:nvPr>
        </p:nvSpPr>
        <p:spPr>
          <a:xfrm>
            <a:off x="6650990" y="4069080"/>
            <a:ext cx="3479165" cy="811530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 sz="3200" dirty="0" smtClean="0">
                <a:sym typeface="+mn-ea"/>
              </a:rPr>
              <a:t>多</a:t>
            </a:r>
            <a:r>
              <a:rPr lang="en-US" altLang="zh-CN" sz="3200" dirty="0" err="1">
                <a:sym typeface="+mn-ea"/>
              </a:rPr>
              <a:t>进程模型</a:t>
            </a:r>
            <a:endParaRPr lang="en-US" altLang="zh-CN" sz="3200" dirty="0"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>
            <p:custDataLst>
              <p:tags r:id="rId13"/>
            </p:custDataLst>
          </p:nvPr>
        </p:nvSpPr>
        <p:spPr>
          <a:xfrm>
            <a:off x="5449430" y="5008522"/>
            <a:ext cx="1010345" cy="80961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400" b="1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04.</a:t>
            </a:r>
            <a:endParaRPr lang="en-US" altLang="zh-CN" sz="44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>
            <p:custDataLst>
              <p:tags r:id="rId14"/>
            </p:custDataLst>
          </p:nvPr>
        </p:nvSpPr>
        <p:spPr>
          <a:xfrm>
            <a:off x="6619100" y="5008287"/>
            <a:ext cx="3479165" cy="811530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 sz="3200" dirty="0" smtClean="0">
                <a:sym typeface="+mn-ea"/>
              </a:rPr>
              <a:t>反向代理</a:t>
            </a:r>
            <a:endParaRPr lang="en-US" altLang="zh-CN" sz="3200" dirty="0">
              <a:sym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492125" y="53975"/>
            <a:ext cx="11643360" cy="555625"/>
            <a:chOff x="711" y="84"/>
            <a:chExt cx="18336" cy="875"/>
          </a:xfrm>
        </p:grpSpPr>
        <p:sp>
          <p:nvSpPr>
            <p:cNvPr id="15" name="标题 1"/>
            <p:cNvSpPr>
              <a:spLocks noGrp="1"/>
            </p:cNvSpPr>
            <p:nvPr/>
          </p:nvSpPr>
          <p:spPr>
            <a:xfrm>
              <a:off x="14991" y="84"/>
              <a:ext cx="4056" cy="873"/>
            </a:xfrm>
            <a:prstGeom prst="rect">
              <a:avLst/>
            </a:prstGeom>
          </p:spPr>
          <p:txBody>
            <a:bodyPr vert="horz" lIns="90000" tIns="46800" rIns="90000" bIns="46800" rtlCol="0" anchor="ctr" anchorCtr="0">
              <a:normAutofit/>
            </a:bodyPr>
            <a:lstStyle>
              <a:lvl1pPr marL="0" marR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buNone/>
                <a:defRPr kumimoji="0" lang="zh-CN" altLang="en-US" sz="3600" b="1" i="0" u="none" strike="noStrike" kern="1200" cap="none" spc="300" normalizeH="0" baseline="0" noProof="1" dirty="0">
                  <a:solidFill>
                    <a:schemeClr val="tx1">
                      <a:lumMod val="85000"/>
                      <a:lumOff val="15000"/>
                    </a:schemeClr>
                  </a:solidFill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j-cs"/>
                  <a:sym typeface="+mn-ea"/>
                </a:defRPr>
              </a:lvl1pPr>
            </a:lstStyle>
            <a:p>
              <a:r>
                <a:rPr lang="en-US" altLang="zh-CN" sz="2400" dirty="0" smtClean="0">
                  <a:sym typeface="+mn-ea"/>
                </a:rPr>
                <a:t>04. </a:t>
              </a:r>
              <a:r>
                <a:rPr lang="zh-CN" altLang="en-US" sz="2400" dirty="0" smtClean="0">
                  <a:sym typeface="+mn-ea"/>
                </a:rPr>
                <a:t>反向代理</a:t>
              </a:r>
              <a:endParaRPr sz="2400" dirty="0">
                <a:sym typeface="+mn-ea"/>
              </a:endParaRPr>
            </a:p>
          </p:txBody>
        </p:sp>
        <p:cxnSp>
          <p:nvCxnSpPr>
            <p:cNvPr id="24" name="直接连接符 23"/>
            <p:cNvCxnSpPr/>
            <p:nvPr>
              <p:custDataLst>
                <p:tags r:id="rId2"/>
              </p:custDataLst>
            </p:nvPr>
          </p:nvCxnSpPr>
          <p:spPr>
            <a:xfrm>
              <a:off x="711" y="928"/>
              <a:ext cx="17866" cy="3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7349222" y="3023357"/>
            <a:ext cx="2809296" cy="1748878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 </a:t>
            </a:r>
            <a:r>
              <a:rPr lang="zh-CN" altLang="en-US" sz="2400" dirty="0" smtClean="0"/>
              <a:t>流量均匀分配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zh-CN" altLang="en-US" sz="2400" dirty="0"/>
              <a:t> 节点故障检测</a:t>
            </a:r>
            <a:br>
              <a:rPr lang="zh-CN" altLang="en-US" sz="2400" dirty="0"/>
            </a:b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125" y="1756697"/>
            <a:ext cx="5715000" cy="4733925"/>
          </a:xfrm>
          <a:prstGeom prst="rect">
            <a:avLst/>
          </a:prstGeom>
        </p:spPr>
      </p:pic>
      <p:sp>
        <p:nvSpPr>
          <p:cNvPr id="11" name="标题 1"/>
          <p:cNvSpPr txBox="1">
            <a:spLocks/>
          </p:cNvSpPr>
          <p:nvPr/>
        </p:nvSpPr>
        <p:spPr>
          <a:xfrm>
            <a:off x="760800" y="760800"/>
            <a:ext cx="4856735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什么是反向代理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3104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492125" y="53975"/>
            <a:ext cx="11643360" cy="555625"/>
            <a:chOff x="711" y="84"/>
            <a:chExt cx="18336" cy="875"/>
          </a:xfrm>
        </p:grpSpPr>
        <p:sp>
          <p:nvSpPr>
            <p:cNvPr id="15" name="标题 1"/>
            <p:cNvSpPr>
              <a:spLocks noGrp="1"/>
            </p:cNvSpPr>
            <p:nvPr/>
          </p:nvSpPr>
          <p:spPr>
            <a:xfrm>
              <a:off x="14991" y="84"/>
              <a:ext cx="4056" cy="873"/>
            </a:xfrm>
            <a:prstGeom prst="rect">
              <a:avLst/>
            </a:prstGeom>
          </p:spPr>
          <p:txBody>
            <a:bodyPr vert="horz" lIns="90000" tIns="46800" rIns="90000" bIns="46800" rtlCol="0" anchor="ctr" anchorCtr="0">
              <a:normAutofit/>
            </a:bodyPr>
            <a:lstStyle>
              <a:lvl1pPr marL="0" marR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buNone/>
                <a:defRPr kumimoji="0" lang="zh-CN" altLang="en-US" sz="3600" b="1" i="0" u="none" strike="noStrike" kern="1200" cap="none" spc="300" normalizeH="0" baseline="0" noProof="1" dirty="0">
                  <a:solidFill>
                    <a:schemeClr val="tx1">
                      <a:lumMod val="85000"/>
                      <a:lumOff val="15000"/>
                    </a:schemeClr>
                  </a:solidFill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j-cs"/>
                  <a:sym typeface="+mn-ea"/>
                </a:defRPr>
              </a:lvl1pPr>
            </a:lstStyle>
            <a:p>
              <a:r>
                <a:rPr lang="en-US" altLang="zh-CN" sz="2400" dirty="0" smtClean="0">
                  <a:sym typeface="+mn-ea"/>
                </a:rPr>
                <a:t>04. </a:t>
              </a:r>
              <a:r>
                <a:rPr lang="zh-CN" altLang="en-US" sz="2400" dirty="0" smtClean="0"/>
                <a:t>反向代理</a:t>
              </a:r>
              <a:endParaRPr sz="2400" dirty="0">
                <a:sym typeface="+mn-ea"/>
              </a:endParaRPr>
            </a:p>
          </p:txBody>
        </p:sp>
        <p:cxnSp>
          <p:nvCxnSpPr>
            <p:cNvPr id="24" name="直接连接符 23"/>
            <p:cNvCxnSpPr/>
            <p:nvPr>
              <p:custDataLst>
                <p:tags r:id="rId2"/>
              </p:custDataLst>
            </p:nvPr>
          </p:nvCxnSpPr>
          <p:spPr>
            <a:xfrm>
              <a:off x="711" y="928"/>
              <a:ext cx="17866" cy="3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标题 1"/>
          <p:cNvSpPr txBox="1">
            <a:spLocks/>
          </p:cNvSpPr>
          <p:nvPr/>
        </p:nvSpPr>
        <p:spPr>
          <a:xfrm>
            <a:off x="760799" y="703344"/>
            <a:ext cx="4856735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lang="en-US" altLang="zh-CN" dirty="0" smtClean="0"/>
              <a:t>5</a:t>
            </a:r>
            <a:r>
              <a:rPr lang="zh-CN" altLang="en-US" dirty="0"/>
              <a:t>种</a:t>
            </a:r>
            <a:r>
              <a:rPr lang="zh-CN" altLang="en-US" dirty="0" smtClean="0"/>
              <a:t>策略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60799" y="1408944"/>
            <a:ext cx="1035376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Round-Robin(RR)</a:t>
            </a:r>
          </a:p>
          <a:p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普通的轮训策略，每个请求按时间顺序逐一分配给不同的上游服务器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加权</a:t>
            </a:r>
            <a:r>
              <a:rPr lang="en-US" altLang="zh-CN" dirty="0" smtClean="0"/>
              <a:t>RR</a:t>
            </a:r>
          </a:p>
          <a:p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zh-CN" altLang="en-US" dirty="0" smtClean="0"/>
              <a:t>带权重的轮训策略，按权重分配流量给上游服务器，可用于上游服务器性能不均的情况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ip_hash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     </a:t>
            </a:r>
            <a:r>
              <a:rPr lang="zh-CN" altLang="en-US" dirty="0" smtClean="0"/>
              <a:t>根据客户端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的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结果分配，每个客户端固定到某台上游服务器</a:t>
            </a:r>
            <a:endParaRPr lang="en-US" altLang="zh-CN" dirty="0" smtClean="0"/>
          </a:p>
          <a:p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url_hash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按访问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的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结果分配</a:t>
            </a:r>
            <a:r>
              <a:rPr lang="en-US" altLang="zh-CN" dirty="0" smtClean="0"/>
              <a:t>, </a:t>
            </a:r>
            <a:r>
              <a:rPr lang="zh-CN" altLang="en-US" dirty="0" smtClean="0"/>
              <a:t>上游服务器有缓存时比较有效</a:t>
            </a:r>
            <a:endParaRPr lang="en-US" altLang="zh-CN" dirty="0"/>
          </a:p>
          <a:p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fair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根据上游服务器响应时间分配，响应时间短优先分配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917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492125" y="53975"/>
            <a:ext cx="11643360" cy="555625"/>
            <a:chOff x="711" y="84"/>
            <a:chExt cx="18336" cy="875"/>
          </a:xfrm>
        </p:grpSpPr>
        <p:sp>
          <p:nvSpPr>
            <p:cNvPr id="15" name="标题 1"/>
            <p:cNvSpPr>
              <a:spLocks noGrp="1"/>
            </p:cNvSpPr>
            <p:nvPr/>
          </p:nvSpPr>
          <p:spPr>
            <a:xfrm>
              <a:off x="14991" y="84"/>
              <a:ext cx="4056" cy="873"/>
            </a:xfrm>
            <a:prstGeom prst="rect">
              <a:avLst/>
            </a:prstGeom>
          </p:spPr>
          <p:txBody>
            <a:bodyPr vert="horz" lIns="90000" tIns="46800" rIns="90000" bIns="46800" rtlCol="0" anchor="ctr" anchorCtr="0">
              <a:normAutofit/>
            </a:bodyPr>
            <a:lstStyle>
              <a:lvl1pPr marL="0" marR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buNone/>
                <a:defRPr kumimoji="0" lang="zh-CN" altLang="en-US" sz="3600" b="1" i="0" u="none" strike="noStrike" kern="1200" cap="none" spc="300" normalizeH="0" baseline="0" noProof="1" dirty="0">
                  <a:solidFill>
                    <a:schemeClr val="tx1">
                      <a:lumMod val="85000"/>
                      <a:lumOff val="15000"/>
                    </a:schemeClr>
                  </a:solidFill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j-cs"/>
                  <a:sym typeface="+mn-ea"/>
                </a:defRPr>
              </a:lvl1pPr>
            </a:lstStyle>
            <a:p>
              <a:r>
                <a:rPr lang="en-US" altLang="zh-CN" sz="2400" dirty="0" smtClean="0">
                  <a:sym typeface="+mn-ea"/>
                </a:rPr>
                <a:t>04. </a:t>
              </a:r>
              <a:r>
                <a:rPr lang="zh-CN" altLang="en-US" sz="2400" dirty="0" smtClean="0">
                  <a:sym typeface="+mn-ea"/>
                </a:rPr>
                <a:t>反向代理</a:t>
              </a:r>
              <a:endParaRPr sz="2400" dirty="0">
                <a:sym typeface="+mn-ea"/>
              </a:endParaRPr>
            </a:p>
          </p:txBody>
        </p:sp>
        <p:cxnSp>
          <p:nvCxnSpPr>
            <p:cNvPr id="24" name="直接连接符 23"/>
            <p:cNvCxnSpPr/>
            <p:nvPr>
              <p:custDataLst>
                <p:tags r:id="rId2"/>
              </p:custDataLst>
            </p:nvPr>
          </p:nvCxnSpPr>
          <p:spPr>
            <a:xfrm>
              <a:off x="711" y="928"/>
              <a:ext cx="17866" cy="3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标题 1"/>
          <p:cNvSpPr txBox="1">
            <a:spLocks/>
          </p:cNvSpPr>
          <p:nvPr/>
        </p:nvSpPr>
        <p:spPr>
          <a:xfrm>
            <a:off x="760800" y="760800"/>
            <a:ext cx="4856735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流量均匀分配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60799" y="1793358"/>
            <a:ext cx="55762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假设配置中的</a:t>
            </a:r>
            <a:r>
              <a:rPr lang="en-US" altLang="zh-CN" dirty="0" smtClean="0"/>
              <a:t>upstream</a:t>
            </a:r>
            <a:r>
              <a:rPr lang="zh-CN" altLang="en-US" dirty="0" smtClean="0"/>
              <a:t>如下</a:t>
            </a:r>
            <a:r>
              <a:rPr lang="en-US" altLang="zh-CN" dirty="0" smtClean="0"/>
              <a:t>: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upstream backend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server a weight=5;</a:t>
            </a:r>
          </a:p>
          <a:p>
            <a:r>
              <a:rPr lang="en-US" altLang="zh-CN" dirty="0" smtClean="0"/>
              <a:t>     </a:t>
            </a:r>
            <a:r>
              <a:rPr lang="en-US" altLang="zh-CN" dirty="0"/>
              <a:t>server </a:t>
            </a:r>
            <a:r>
              <a:rPr lang="en-US" altLang="zh-CN" dirty="0" smtClean="0"/>
              <a:t>b weight=1;</a:t>
            </a:r>
            <a:endParaRPr lang="en-US" altLang="zh-CN" dirty="0"/>
          </a:p>
          <a:p>
            <a:r>
              <a:rPr lang="en-US" altLang="zh-CN" dirty="0" smtClean="0"/>
              <a:t>     </a:t>
            </a:r>
            <a:r>
              <a:rPr lang="en-US" altLang="zh-CN" dirty="0"/>
              <a:t>server </a:t>
            </a:r>
            <a:r>
              <a:rPr lang="en-US" altLang="zh-CN" dirty="0" smtClean="0"/>
              <a:t>c weight=2;	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07637" y="4024050"/>
            <a:ext cx="43605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简单考虑下如何实现</a:t>
            </a:r>
            <a:r>
              <a:rPr lang="en-US" altLang="zh-CN" dirty="0" smtClean="0"/>
              <a:t>:</a:t>
            </a:r>
          </a:p>
          <a:p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 smtClean="0"/>
              <a:t>按权重依次轮训</a:t>
            </a:r>
            <a:endParaRPr lang="en-US" altLang="zh-CN" dirty="0" smtClean="0"/>
          </a:p>
          <a:p>
            <a:r>
              <a:rPr lang="en-US" altLang="zh-CN" dirty="0" smtClean="0"/>
              <a:t>      a, a, a, a, a, b, c, c</a:t>
            </a:r>
          </a:p>
          <a:p>
            <a:endParaRPr lang="en-US" altLang="zh-CN" dirty="0"/>
          </a:p>
          <a:p>
            <a:r>
              <a:rPr lang="en-US" altLang="zh-CN" dirty="0" smtClean="0"/>
              <a:t>2.  </a:t>
            </a:r>
            <a:r>
              <a:rPr lang="zh-CN" altLang="en-US" dirty="0" smtClean="0"/>
              <a:t>按</a:t>
            </a:r>
            <a:r>
              <a:rPr lang="zh-CN" altLang="en-US" dirty="0" smtClean="0"/>
              <a:t>顺序</a:t>
            </a:r>
            <a:r>
              <a:rPr lang="zh-CN" altLang="en-US" dirty="0"/>
              <a:t>依次</a:t>
            </a:r>
            <a:r>
              <a:rPr lang="zh-CN" altLang="en-US" dirty="0" smtClean="0"/>
              <a:t>轮训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a, b, c, a, c, a, a, a</a:t>
            </a:r>
          </a:p>
          <a:p>
            <a:endParaRPr lang="en-US" altLang="zh-CN" dirty="0"/>
          </a:p>
          <a:p>
            <a:r>
              <a:rPr lang="en-US" altLang="zh-CN" dirty="0" smtClean="0"/>
              <a:t>    a, b, c, a, a, a, a (a=5, b=1,c=1)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086662" y="2809020"/>
            <a:ext cx="55762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Nginx</a:t>
            </a:r>
            <a:r>
              <a:rPr lang="zh-CN" altLang="en-US" dirty="0" smtClean="0"/>
              <a:t>使用了一种平滑</a:t>
            </a:r>
            <a:r>
              <a:rPr lang="zh-CN" altLang="en-US" dirty="0"/>
              <a:t>的</a:t>
            </a:r>
            <a:r>
              <a:rPr lang="zh-CN" altLang="en-US" dirty="0" smtClean="0"/>
              <a:t>加权轮训算法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a, c, a , a, b, a, c, a (a=5, b=1, c=2)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a, a, b, a, c, a, a (a=5, b=1, c=1)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734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492125" y="53975"/>
            <a:ext cx="11643360" cy="555625"/>
            <a:chOff x="711" y="84"/>
            <a:chExt cx="18336" cy="875"/>
          </a:xfrm>
        </p:grpSpPr>
        <p:sp>
          <p:nvSpPr>
            <p:cNvPr id="15" name="标题 1"/>
            <p:cNvSpPr>
              <a:spLocks noGrp="1"/>
            </p:cNvSpPr>
            <p:nvPr/>
          </p:nvSpPr>
          <p:spPr>
            <a:xfrm>
              <a:off x="14991" y="84"/>
              <a:ext cx="4056" cy="873"/>
            </a:xfrm>
            <a:prstGeom prst="rect">
              <a:avLst/>
            </a:prstGeom>
          </p:spPr>
          <p:txBody>
            <a:bodyPr vert="horz" lIns="90000" tIns="46800" rIns="90000" bIns="46800" rtlCol="0" anchor="ctr" anchorCtr="0">
              <a:normAutofit/>
            </a:bodyPr>
            <a:lstStyle>
              <a:lvl1pPr marL="0" marR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buNone/>
                <a:defRPr kumimoji="0" lang="zh-CN" altLang="en-US" sz="3600" b="1" i="0" u="none" strike="noStrike" kern="1200" cap="none" spc="300" normalizeH="0" baseline="0" noProof="1" dirty="0">
                  <a:solidFill>
                    <a:schemeClr val="tx1">
                      <a:lumMod val="85000"/>
                      <a:lumOff val="15000"/>
                    </a:schemeClr>
                  </a:solidFill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j-cs"/>
                  <a:sym typeface="+mn-ea"/>
                </a:defRPr>
              </a:lvl1pPr>
            </a:lstStyle>
            <a:p>
              <a:r>
                <a:rPr lang="en-US" altLang="zh-CN" sz="2400" dirty="0" smtClean="0">
                  <a:sym typeface="+mn-ea"/>
                </a:rPr>
                <a:t>04. </a:t>
              </a:r>
              <a:r>
                <a:rPr lang="zh-CN" altLang="en-US" sz="2400" dirty="0" smtClean="0">
                  <a:sym typeface="+mn-ea"/>
                </a:rPr>
                <a:t>反向代理</a:t>
              </a:r>
              <a:endParaRPr sz="2400" dirty="0">
                <a:sym typeface="+mn-ea"/>
              </a:endParaRPr>
            </a:p>
          </p:txBody>
        </p:sp>
        <p:cxnSp>
          <p:nvCxnSpPr>
            <p:cNvPr id="24" name="直接连接符 23"/>
            <p:cNvCxnSpPr/>
            <p:nvPr>
              <p:custDataLst>
                <p:tags r:id="rId2"/>
              </p:custDataLst>
            </p:nvPr>
          </p:nvCxnSpPr>
          <p:spPr>
            <a:xfrm>
              <a:off x="711" y="928"/>
              <a:ext cx="17866" cy="3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标题 1"/>
          <p:cNvSpPr txBox="1">
            <a:spLocks/>
          </p:cNvSpPr>
          <p:nvPr/>
        </p:nvSpPr>
        <p:spPr>
          <a:xfrm>
            <a:off x="760800" y="760800"/>
            <a:ext cx="4856735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流量均匀分配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60800" y="1617600"/>
            <a:ext cx="3969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权重高的优先选中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权重低的慢慢提升优先级</a:t>
            </a:r>
            <a:endParaRPr lang="en-US" altLang="zh-CN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4990"/>
              </p:ext>
            </p:extLst>
          </p:nvPr>
        </p:nvGraphicFramePr>
        <p:xfrm>
          <a:off x="3717076" y="1784543"/>
          <a:ext cx="7809704" cy="3980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610"/>
                <a:gridCol w="2887706"/>
                <a:gridCol w="290338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selected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before_selected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current_weight</a:t>
                      </a:r>
                      <a:endParaRPr lang="zh-CN" altLang="en-US" dirty="0"/>
                    </a:p>
                  </a:txBody>
                  <a:tcPr/>
                </a:tc>
              </a:tr>
              <a:tr h="45189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{5,1,2</a:t>
                      </a:r>
                      <a:r>
                        <a:rPr lang="en-US" altLang="zh-CN" dirty="0" smtClean="0"/>
                        <a:t>} = {5,1,2}+{0,0,0}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{-3,1,2</a:t>
                      </a:r>
                      <a:r>
                        <a:rPr lang="en-US" altLang="zh-CN" dirty="0" smtClean="0"/>
                        <a:t>} = {5-8,1,2}</a:t>
                      </a:r>
                      <a:endParaRPr lang="zh-CN" altLang="en-US" dirty="0"/>
                    </a:p>
                  </a:txBody>
                  <a:tcPr/>
                </a:tc>
              </a:tr>
              <a:tr h="45189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{2,2,4</a:t>
                      </a:r>
                      <a:r>
                        <a:rPr lang="en-US" altLang="zh-CN" dirty="0" smtClean="0"/>
                        <a:t>} = {5,1,2}+{-3,1,2}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{2,2,-4}</a:t>
                      </a:r>
                      <a:endParaRPr lang="zh-CN" altLang="en-US" dirty="0"/>
                    </a:p>
                  </a:txBody>
                  <a:tcPr/>
                </a:tc>
              </a:tr>
              <a:tr h="45189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{7,3,-2</a:t>
                      </a:r>
                      <a:r>
                        <a:rPr lang="en-US" altLang="zh-CN" dirty="0" smtClean="0"/>
                        <a:t>} = {5,1,2}+{2,2,-4}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{-1,3,-2}</a:t>
                      </a:r>
                      <a:endParaRPr lang="zh-CN" altLang="en-US" dirty="0"/>
                    </a:p>
                  </a:txBody>
                  <a:tcPr/>
                </a:tc>
              </a:tr>
              <a:tr h="45189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{4,4,0} = {5,1,2}+{-1,3,-2}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{-4,4,0}</a:t>
                      </a:r>
                      <a:endParaRPr lang="zh-CN" altLang="en-US" dirty="0"/>
                    </a:p>
                  </a:txBody>
                  <a:tcPr/>
                </a:tc>
              </a:tr>
              <a:tr h="45189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{1,5,2</a:t>
                      </a:r>
                      <a:r>
                        <a:rPr lang="en-US" altLang="zh-CN" dirty="0" smtClean="0"/>
                        <a:t>} = {5,1,2}+{-4,4,0}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{1,-3,2}</a:t>
                      </a:r>
                      <a:endParaRPr lang="zh-CN" altLang="en-US" dirty="0"/>
                    </a:p>
                  </a:txBody>
                  <a:tcPr/>
                </a:tc>
              </a:tr>
              <a:tr h="45189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{6,-2,4</a:t>
                      </a:r>
                      <a:r>
                        <a:rPr lang="en-US" altLang="zh-CN" dirty="0" smtClean="0"/>
                        <a:t>} = {5,1,2}+{1,-3,2}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{-2,-2,4}</a:t>
                      </a:r>
                      <a:endParaRPr lang="zh-CN" altLang="en-US" dirty="0"/>
                    </a:p>
                  </a:txBody>
                  <a:tcPr/>
                </a:tc>
              </a:tr>
              <a:tr h="45189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{3,-1,6</a:t>
                      </a:r>
                      <a:r>
                        <a:rPr lang="en-US" altLang="zh-CN" dirty="0" smtClean="0"/>
                        <a:t>} = {5,1,2}+{-2,-2,4}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{3,-1,-2}</a:t>
                      </a:r>
                      <a:endParaRPr lang="zh-CN" altLang="en-US" dirty="0"/>
                    </a:p>
                  </a:txBody>
                  <a:tcPr/>
                </a:tc>
              </a:tr>
              <a:tr h="45189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{8,0,0</a:t>
                      </a:r>
                      <a:r>
                        <a:rPr lang="en-US" altLang="zh-CN" dirty="0" smtClean="0"/>
                        <a:t>} = {5,1,2}+{3,-1,-2}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{0,0,0}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95881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492125" y="53975"/>
            <a:ext cx="11643360" cy="555625"/>
            <a:chOff x="711" y="84"/>
            <a:chExt cx="18336" cy="875"/>
          </a:xfrm>
        </p:grpSpPr>
        <p:sp>
          <p:nvSpPr>
            <p:cNvPr id="15" name="标题 1"/>
            <p:cNvSpPr>
              <a:spLocks noGrp="1"/>
            </p:cNvSpPr>
            <p:nvPr/>
          </p:nvSpPr>
          <p:spPr>
            <a:xfrm>
              <a:off x="14991" y="84"/>
              <a:ext cx="4056" cy="873"/>
            </a:xfrm>
            <a:prstGeom prst="rect">
              <a:avLst/>
            </a:prstGeom>
          </p:spPr>
          <p:txBody>
            <a:bodyPr vert="horz" lIns="90000" tIns="46800" rIns="90000" bIns="46800" rtlCol="0" anchor="ctr" anchorCtr="0">
              <a:normAutofit/>
            </a:bodyPr>
            <a:lstStyle>
              <a:lvl1pPr marL="0" marR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buNone/>
                <a:defRPr kumimoji="0" lang="zh-CN" altLang="en-US" sz="3600" b="1" i="0" u="none" strike="noStrike" kern="1200" cap="none" spc="300" normalizeH="0" baseline="0" noProof="1" dirty="0">
                  <a:solidFill>
                    <a:schemeClr val="tx1">
                      <a:lumMod val="85000"/>
                      <a:lumOff val="15000"/>
                    </a:schemeClr>
                  </a:solidFill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j-cs"/>
                  <a:sym typeface="+mn-ea"/>
                </a:defRPr>
              </a:lvl1pPr>
            </a:lstStyle>
            <a:p>
              <a:r>
                <a:rPr lang="en-US" altLang="zh-CN" sz="2400" dirty="0" smtClean="0">
                  <a:sym typeface="+mn-ea"/>
                </a:rPr>
                <a:t>04. </a:t>
              </a:r>
              <a:r>
                <a:rPr lang="zh-CN" altLang="en-US" sz="2400" dirty="0" smtClean="0"/>
                <a:t>反向代理</a:t>
              </a:r>
              <a:endParaRPr sz="2400" dirty="0">
                <a:sym typeface="+mn-ea"/>
              </a:endParaRPr>
            </a:p>
          </p:txBody>
        </p:sp>
        <p:cxnSp>
          <p:nvCxnSpPr>
            <p:cNvPr id="24" name="直接连接符 23"/>
            <p:cNvCxnSpPr/>
            <p:nvPr>
              <p:custDataLst>
                <p:tags r:id="rId2"/>
              </p:custDataLst>
            </p:nvPr>
          </p:nvCxnSpPr>
          <p:spPr>
            <a:xfrm>
              <a:off x="711" y="928"/>
              <a:ext cx="17866" cy="3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标题 1"/>
          <p:cNvSpPr txBox="1">
            <a:spLocks/>
          </p:cNvSpPr>
          <p:nvPr/>
        </p:nvSpPr>
        <p:spPr>
          <a:xfrm>
            <a:off x="760800" y="760800"/>
            <a:ext cx="4856735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节点故障检测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760800" y="1752279"/>
            <a:ext cx="62354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upstream backend {</a:t>
            </a:r>
          </a:p>
          <a:p>
            <a:r>
              <a:rPr lang="en-US" altLang="zh-CN" dirty="0"/>
              <a:t>     server </a:t>
            </a:r>
            <a:r>
              <a:rPr lang="en-US" altLang="zh-CN" dirty="0" smtClean="0"/>
              <a:t>127.0.0.1:8080 </a:t>
            </a:r>
            <a:r>
              <a:rPr lang="en-US" altLang="zh-CN" dirty="0" err="1" smtClean="0"/>
              <a:t>max_fails</a:t>
            </a:r>
            <a:r>
              <a:rPr lang="en-US" altLang="zh-CN" dirty="0" smtClean="0"/>
              <a:t>=3 </a:t>
            </a:r>
            <a:r>
              <a:rPr lang="en-US" altLang="zh-CN" dirty="0" err="1" smtClean="0"/>
              <a:t>fail_timeout</a:t>
            </a:r>
            <a:r>
              <a:rPr lang="en-US" altLang="zh-CN" dirty="0" smtClean="0"/>
              <a:t>=30s;</a:t>
            </a:r>
            <a:endParaRPr lang="en-US" altLang="zh-CN" dirty="0"/>
          </a:p>
          <a:p>
            <a:r>
              <a:rPr lang="en-US" altLang="zh-CN" dirty="0" smtClean="0"/>
              <a:t>}</a:t>
            </a:r>
          </a:p>
          <a:p>
            <a:endParaRPr lang="en-US" altLang="zh-CN" dirty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30s</a:t>
            </a:r>
            <a:r>
              <a:rPr lang="zh-CN" altLang="en-US" dirty="0" smtClean="0"/>
              <a:t>内失败次数达到</a:t>
            </a:r>
            <a:r>
              <a:rPr lang="en-US" altLang="zh-CN" dirty="0" smtClean="0"/>
              <a:t>3</a:t>
            </a:r>
            <a:r>
              <a:rPr lang="zh-CN" altLang="en-US" dirty="0" smtClean="0"/>
              <a:t>次，认为服务不可用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默认 </a:t>
            </a:r>
            <a:r>
              <a:rPr lang="en-US" altLang="zh-CN" dirty="0" err="1" smtClean="0"/>
              <a:t>max_fails</a:t>
            </a:r>
            <a:r>
              <a:rPr lang="en-US" altLang="zh-CN" dirty="0" smtClean="0"/>
              <a:t>=1</a:t>
            </a:r>
          </a:p>
          <a:p>
            <a:r>
              <a:rPr lang="zh-CN" altLang="en-US" dirty="0" smtClean="0"/>
              <a:t>默认 </a:t>
            </a:r>
            <a:r>
              <a:rPr lang="en-US" altLang="zh-CN" dirty="0" err="1" smtClean="0"/>
              <a:t>fail_timeout</a:t>
            </a:r>
            <a:r>
              <a:rPr lang="en-US" altLang="zh-CN" dirty="0" smtClean="0"/>
              <a:t>=10s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7201786" y="1368774"/>
            <a:ext cx="44278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故障发生时，对于失败的请求，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如何处理</a:t>
            </a:r>
            <a:r>
              <a:rPr lang="en-US" altLang="zh-CN" dirty="0" smtClean="0"/>
              <a:t>?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r>
              <a:rPr lang="en-US" altLang="zh-CN" dirty="0"/>
              <a:t>2. </a:t>
            </a:r>
            <a:r>
              <a:rPr lang="en-US" altLang="zh-CN" dirty="0" smtClean="0"/>
              <a:t> </a:t>
            </a:r>
            <a:r>
              <a:rPr lang="zh-CN" altLang="en-US" dirty="0" smtClean="0"/>
              <a:t>故障恢复后，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如何处理</a:t>
            </a:r>
            <a:r>
              <a:rPr lang="en-US" altLang="zh-CN" dirty="0" smtClean="0"/>
              <a:t>?</a:t>
            </a:r>
            <a:endParaRPr lang="en-US" altLang="zh-CN" dirty="0"/>
          </a:p>
        </p:txBody>
      </p:sp>
      <p:sp>
        <p:nvSpPr>
          <p:cNvPr id="14" name="文本框 13"/>
          <p:cNvSpPr txBox="1"/>
          <p:nvPr/>
        </p:nvSpPr>
        <p:spPr>
          <a:xfrm>
            <a:off x="7201786" y="3208206"/>
            <a:ext cx="4692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如果请求失败，会轮训下一个节点，若所有节点均失败，返回最后一个节点的内容</a:t>
            </a:r>
            <a:endParaRPr lang="en-US" altLang="zh-CN" dirty="0"/>
          </a:p>
        </p:txBody>
      </p:sp>
      <p:sp>
        <p:nvSpPr>
          <p:cNvPr id="16" name="文本框 15"/>
          <p:cNvSpPr txBox="1"/>
          <p:nvPr/>
        </p:nvSpPr>
        <p:spPr>
          <a:xfrm>
            <a:off x="7213673" y="4244379"/>
            <a:ext cx="4692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  </a:t>
            </a:r>
            <a:r>
              <a:rPr lang="zh-CN" altLang="en-US" dirty="0" smtClean="0"/>
              <a:t>超过</a:t>
            </a:r>
            <a:r>
              <a:rPr lang="en-US" altLang="zh-CN" dirty="0" err="1" smtClean="0"/>
              <a:t>fail_timeout</a:t>
            </a:r>
            <a:r>
              <a:rPr lang="zh-CN" altLang="en-US" dirty="0" smtClean="0"/>
              <a:t>后，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会尝试请求失败的节点</a:t>
            </a:r>
            <a:r>
              <a:rPr lang="en-US" altLang="zh-CN" dirty="0" smtClean="0"/>
              <a:t> 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311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9206230" cy="4636770"/>
          </a:xfrm>
        </p:spPr>
        <p:txBody>
          <a:bodyPr/>
          <a:lstStyle/>
          <a:p>
            <a:r>
              <a:rPr dirty="0" smtClean="0"/>
              <a:t>事件驱动和多进程模型</a:t>
            </a:r>
            <a:endParaRPr dirty="0"/>
          </a:p>
          <a:p>
            <a:r>
              <a:rPr dirty="0" smtClean="0"/>
              <a:t>热更新流程</a:t>
            </a:r>
            <a:endParaRPr dirty="0"/>
          </a:p>
          <a:p>
            <a:r>
              <a:rPr dirty="0" smtClean="0"/>
              <a:t>多进程的惊群问题</a:t>
            </a:r>
            <a:endParaRPr lang="en-US" dirty="0" smtClean="0"/>
          </a:p>
          <a:p>
            <a:r>
              <a:rPr lang="en-US" dirty="0" smtClean="0"/>
              <a:t>Work</a:t>
            </a:r>
            <a:r>
              <a:rPr lang="zh-CN" altLang="en-US" dirty="0" smtClean="0"/>
              <a:t>进程负载均衡</a:t>
            </a:r>
            <a:endParaRPr dirty="0"/>
          </a:p>
          <a:p>
            <a:r>
              <a:rPr lang="zh-CN" altLang="en-US" smtClean="0"/>
              <a:t>反向代理策略</a:t>
            </a:r>
            <a:r>
              <a:rPr lang="zh-CN" altLang="en-US" dirty="0" smtClean="0"/>
              <a:t>及原理简单分析</a:t>
            </a:r>
            <a:endParaRPr lang="en-US" altLang="zh-CN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总</a:t>
            </a:r>
            <a:r>
              <a:t>结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Thank You All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/>
              <a:t>01. </a:t>
            </a:r>
            <a:r>
              <a:rPr lang="zh-CN" altLang="en-US" dirty="0" smtClean="0"/>
              <a:t>简介</a:t>
            </a:r>
            <a:r>
              <a:rPr lang="zh-CN" altLang="en-US" dirty="0"/>
              <a:t>及特性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703650"/>
            <a:ext cx="10969200" cy="705600"/>
          </a:xfrm>
        </p:spPr>
        <p:txBody>
          <a:bodyPr/>
          <a:lstStyle/>
          <a:p>
            <a:r>
              <a:rPr dirty="0"/>
              <a:t>简介</a:t>
            </a:r>
          </a:p>
        </p:txBody>
      </p:sp>
      <p:sp>
        <p:nvSpPr>
          <p:cNvPr id="7" name="内容占位符 4"/>
          <p:cNvSpPr/>
          <p:nvPr/>
        </p:nvSpPr>
        <p:spPr>
          <a:xfrm>
            <a:off x="451485" y="1713230"/>
            <a:ext cx="4307205" cy="354965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Nginx</a:t>
            </a:r>
            <a:r>
              <a:rPr dirty="0"/>
              <a:t>是一个高性能的</a:t>
            </a:r>
            <a:r>
              <a:rPr lang="en-US" altLang="zh-CN" dirty="0"/>
              <a:t>HTTP</a:t>
            </a:r>
            <a:r>
              <a:rPr dirty="0"/>
              <a:t>和反向代理服务器</a:t>
            </a:r>
            <a:r>
              <a:rPr lang="en-US" altLang="zh-CN" dirty="0"/>
              <a:t>, </a:t>
            </a:r>
            <a:r>
              <a:rPr dirty="0"/>
              <a:t>也是一个邮件代理服务器</a:t>
            </a:r>
          </a:p>
          <a:p>
            <a:r>
              <a:rPr dirty="0" smtClean="0"/>
              <a:t>根据</a:t>
            </a:r>
            <a:r>
              <a:rPr lang="en-US" altLang="zh-CN" dirty="0" err="1"/>
              <a:t>Netcraft</a:t>
            </a:r>
            <a:r>
              <a:rPr dirty="0"/>
              <a:t>的的数据，截止</a:t>
            </a:r>
            <a:r>
              <a:rPr lang="en-US" altLang="zh-CN" dirty="0" smtClean="0"/>
              <a:t>2021</a:t>
            </a:r>
            <a:r>
              <a:rPr dirty="0" smtClean="0"/>
              <a:t>年</a:t>
            </a:r>
            <a:r>
              <a:rPr lang="en-US" dirty="0"/>
              <a:t>4</a:t>
            </a:r>
            <a:r>
              <a:rPr dirty="0" smtClean="0"/>
              <a:t>月</a:t>
            </a:r>
            <a:r>
              <a:rPr lang="en-US" altLang="zh-CN" dirty="0"/>
              <a:t>, </a:t>
            </a:r>
            <a:r>
              <a:rPr dirty="0"/>
              <a:t>在前百万的活跃站点中</a:t>
            </a:r>
            <a:r>
              <a:rPr lang="en-US" altLang="zh-CN" dirty="0" err="1"/>
              <a:t>Nginx</a:t>
            </a:r>
            <a:r>
              <a:rPr dirty="0" smtClean="0"/>
              <a:t>已经有</a:t>
            </a:r>
            <a:r>
              <a:rPr lang="en-US" dirty="0" smtClean="0"/>
              <a:t>35.65</a:t>
            </a:r>
            <a:r>
              <a:rPr lang="en-US" altLang="zh-CN" dirty="0" smtClean="0"/>
              <a:t>%</a:t>
            </a:r>
            <a:r>
              <a:rPr dirty="0" smtClean="0"/>
              <a:t>的市场占有量</a:t>
            </a:r>
            <a:endParaRPr lang="en-US" dirty="0" smtClean="0"/>
          </a:p>
          <a:p>
            <a:r>
              <a:rPr lang="zh-CN" altLang="en-US" dirty="0" smtClean="0"/>
              <a:t>通常用作</a:t>
            </a:r>
            <a:r>
              <a:rPr lang="en-US" altLang="zh-CN" dirty="0" smtClean="0"/>
              <a:t>Web</a:t>
            </a:r>
            <a:r>
              <a:rPr lang="zh-CN" altLang="en-US" dirty="0" smtClean="0"/>
              <a:t>静态资源服务器和反向代理负载均衡</a:t>
            </a:r>
            <a:endParaRPr dirty="0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9533255" y="54610"/>
            <a:ext cx="2658745" cy="55435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lang="en-US" altLang="zh-CN" sz="2400" dirty="0"/>
              <a:t>01. </a:t>
            </a:r>
            <a:r>
              <a:rPr sz="2400" dirty="0" smtClean="0"/>
              <a:t>简介及特性</a:t>
            </a:r>
            <a:endParaRPr sz="2400" dirty="0"/>
          </a:p>
        </p:txBody>
      </p:sp>
      <p:cxnSp>
        <p:nvCxnSpPr>
          <p:cNvPr id="38" name="直接连接符 37"/>
          <p:cNvCxnSpPr/>
          <p:nvPr>
            <p:custDataLst>
              <p:tags r:id="rId2"/>
            </p:custDataLst>
          </p:nvPr>
        </p:nvCxnSpPr>
        <p:spPr>
          <a:xfrm>
            <a:off x="451485" y="589280"/>
            <a:ext cx="11344910" cy="196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1114" y="1143634"/>
            <a:ext cx="6641868" cy="475201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特性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683895" y="1388745"/>
            <a:ext cx="7917815" cy="850900"/>
            <a:chOff x="1077" y="2187"/>
            <a:chExt cx="12469" cy="1340"/>
          </a:xfrm>
        </p:grpSpPr>
        <p:sp>
          <p:nvSpPr>
            <p:cNvPr id="4" name="内容占位符 2"/>
            <p:cNvSpPr>
              <a:spLocks noGrp="1"/>
            </p:cNvSpPr>
            <p:nvPr/>
          </p:nvSpPr>
          <p:spPr>
            <a:xfrm>
              <a:off x="1548" y="2857"/>
              <a:ext cx="11998" cy="671"/>
            </a:xfrm>
            <a:prstGeom prst="rect">
              <a:avLst/>
            </a:prstGeom>
          </p:spPr>
          <p:txBody>
            <a:bodyPr vert="horz" lIns="90000" tIns="46800" rIns="90000" bIns="46800" rtlCol="0">
              <a:noAutofit/>
            </a:bodyPr>
            <a:lstStyle>
              <a:lvl1pPr marL="228600" marR="0" lvl="0" indent="-22860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1000"/>
                </a:spcAft>
                <a:buFont typeface="Arial" panose="020B0604020202020204" pitchFamily="34" charset="0"/>
                <a:buChar char="●"/>
                <a:defRPr kumimoji="0" lang="zh-CN" altLang="en-US" sz="1800" b="0" i="0" u="none" strike="noStrike" kern="1200" cap="none" spc="150" normalizeH="0" baseline="0" noProof="1" dirty="0">
                  <a:solidFill>
                    <a:schemeClr val="tx1">
                      <a:lumMod val="65000"/>
                      <a:lumOff val="35000"/>
                    </a:schemeClr>
                  </a:solidFill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+mn-ea"/>
                </a:defRPr>
              </a:lvl1pPr>
              <a:lvl2pPr marL="685800" marR="0" lvl="1" indent="-22860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●"/>
                <a:tabLst>
                  <a:tab pos="1609725" algn="l"/>
                </a:tabLst>
                <a:defRPr kumimoji="0" lang="zh-CN" altLang="en-US" sz="1600" b="0" i="0" u="none" strike="noStrike" kern="1200" cap="none" spc="150" normalizeH="0" baseline="0" noProof="1" dirty="0">
                  <a:solidFill>
                    <a:schemeClr val="tx1">
                      <a:lumMod val="65000"/>
                      <a:lumOff val="35000"/>
                    </a:schemeClr>
                  </a:solidFill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+mn-ea"/>
                </a:defRPr>
              </a:lvl2pPr>
              <a:lvl3pPr marL="1143000" marR="0" lvl="2" indent="-22860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●"/>
                <a:defRPr kumimoji="0" lang="zh-CN" altLang="en-US" sz="1600" b="0" i="0" u="none" strike="noStrike" kern="1200" cap="none" spc="150" normalizeH="0" baseline="0" noProof="1" dirty="0">
                  <a:solidFill>
                    <a:schemeClr val="tx1">
                      <a:lumMod val="65000"/>
                      <a:lumOff val="35000"/>
                    </a:schemeClr>
                  </a:solidFill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+mn-ea"/>
                </a:defRPr>
              </a:lvl3pPr>
              <a:lvl4pPr marL="1600200" marR="0" lvl="3" indent="-22860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charset="0"/>
                <a:buChar char=""/>
                <a:defRPr kumimoji="0" lang="zh-CN" altLang="en-US" sz="1400" b="0" i="0" u="none" strike="noStrike" kern="1200" cap="none" spc="150" normalizeH="0" baseline="0" noProof="1" dirty="0">
                  <a:solidFill>
                    <a:schemeClr val="tx1">
                      <a:lumMod val="65000"/>
                      <a:lumOff val="35000"/>
                    </a:schemeClr>
                  </a:solidFill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+mn-ea"/>
                </a:defRPr>
              </a:lvl4pPr>
              <a:lvl5pPr marL="2057400" marR="0" lvl="4" indent="-22860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  <a:defRPr kumimoji="0" lang="zh-CN" altLang="en-US" sz="1400" b="0" i="0" u="none" strike="noStrike" kern="1200" cap="none" spc="150" normalizeH="0" baseline="0" noProof="1" dirty="0">
                  <a:solidFill>
                    <a:schemeClr val="tx1">
                      <a:lumMod val="65000"/>
                      <a:lumOff val="35000"/>
                    </a:schemeClr>
                  </a:solidFill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+mn-ea"/>
                </a:defRPr>
              </a:lvl5pPr>
              <a:lvl6pPr marL="22860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>
                <a:buNone/>
              </a:pPr>
              <a:r>
                <a:rPr lang="zh-CN" altLang="en-US" sz="1600" dirty="0"/>
                <a:t>正常情况下，单次请求更快得到响应。高峰期，比其他</a:t>
              </a:r>
              <a:r>
                <a:rPr lang="en-US" altLang="zh-CN" sz="1600" dirty="0"/>
                <a:t>Web</a:t>
              </a:r>
              <a:r>
                <a:rPr sz="1600" dirty="0"/>
                <a:t>服务器也更快响应请求</a:t>
              </a:r>
            </a:p>
          </p:txBody>
        </p:sp>
        <p:sp>
          <p:nvSpPr>
            <p:cNvPr id="5" name="内容占位符 2"/>
            <p:cNvSpPr>
              <a:spLocks noGrp="1"/>
            </p:cNvSpPr>
            <p:nvPr/>
          </p:nvSpPr>
          <p:spPr>
            <a:xfrm>
              <a:off x="1077" y="2187"/>
              <a:ext cx="1580" cy="670"/>
            </a:xfrm>
            <a:prstGeom prst="rect">
              <a:avLst/>
            </a:prstGeom>
          </p:spPr>
          <p:txBody>
            <a:bodyPr vert="horz" lIns="90000" tIns="46800" rIns="90000" bIns="46800" rtlCol="0">
              <a:normAutofit/>
            </a:bodyPr>
            <a:lstStyle>
              <a:lvl1pPr marL="228600" marR="0" lvl="0" indent="-22860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1000"/>
                </a:spcAft>
                <a:buFont typeface="Arial" panose="020B0604020202020204" pitchFamily="34" charset="0"/>
                <a:buChar char="●"/>
                <a:defRPr kumimoji="0" lang="zh-CN" altLang="en-US" sz="1800" b="0" i="0" u="none" strike="noStrike" kern="1200" cap="none" spc="150" normalizeH="0" baseline="0" noProof="1" dirty="0">
                  <a:solidFill>
                    <a:schemeClr val="tx1">
                      <a:lumMod val="65000"/>
                      <a:lumOff val="35000"/>
                    </a:schemeClr>
                  </a:solidFill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+mn-ea"/>
                </a:defRPr>
              </a:lvl1pPr>
              <a:lvl2pPr marL="685800" marR="0" lvl="1" indent="-22860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●"/>
                <a:tabLst>
                  <a:tab pos="1609725" algn="l"/>
                </a:tabLst>
                <a:defRPr kumimoji="0" lang="zh-CN" altLang="en-US" sz="1600" b="0" i="0" u="none" strike="noStrike" kern="1200" cap="none" spc="150" normalizeH="0" baseline="0" noProof="1" dirty="0">
                  <a:solidFill>
                    <a:schemeClr val="tx1">
                      <a:lumMod val="65000"/>
                      <a:lumOff val="35000"/>
                    </a:schemeClr>
                  </a:solidFill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+mn-ea"/>
                </a:defRPr>
              </a:lvl2pPr>
              <a:lvl3pPr marL="1143000" marR="0" lvl="2" indent="-22860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●"/>
                <a:defRPr kumimoji="0" lang="zh-CN" altLang="en-US" sz="1600" b="0" i="0" u="none" strike="noStrike" kern="1200" cap="none" spc="150" normalizeH="0" baseline="0" noProof="1" dirty="0">
                  <a:solidFill>
                    <a:schemeClr val="tx1">
                      <a:lumMod val="65000"/>
                      <a:lumOff val="35000"/>
                    </a:schemeClr>
                  </a:solidFill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+mn-ea"/>
                </a:defRPr>
              </a:lvl3pPr>
              <a:lvl4pPr marL="1600200" marR="0" lvl="3" indent="-22860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charset="0"/>
                <a:buChar char=""/>
                <a:defRPr kumimoji="0" lang="zh-CN" altLang="en-US" sz="1400" b="0" i="0" u="none" strike="noStrike" kern="1200" cap="none" spc="150" normalizeH="0" baseline="0" noProof="1" dirty="0">
                  <a:solidFill>
                    <a:schemeClr val="tx1">
                      <a:lumMod val="65000"/>
                      <a:lumOff val="35000"/>
                    </a:schemeClr>
                  </a:solidFill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+mn-ea"/>
                </a:defRPr>
              </a:lvl4pPr>
              <a:lvl5pPr marL="2057400" marR="0" lvl="4" indent="-22860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  <a:defRPr kumimoji="0" lang="zh-CN" altLang="en-US" sz="1400" b="0" i="0" u="none" strike="noStrike" kern="1200" cap="none" spc="150" normalizeH="0" baseline="0" noProof="1" dirty="0">
                  <a:solidFill>
                    <a:schemeClr val="tx1">
                      <a:lumMod val="65000"/>
                      <a:lumOff val="35000"/>
                    </a:schemeClr>
                  </a:solidFill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+mn-ea"/>
                </a:defRPr>
              </a:lvl5pPr>
              <a:lvl6pPr marL="22860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sz="1400" b="1" dirty="0">
                  <a:sym typeface="+mn-ea"/>
                </a:rPr>
                <a:t>更快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718397" y="4031236"/>
            <a:ext cx="9410065" cy="851535"/>
            <a:chOff x="1077" y="3529"/>
            <a:chExt cx="13073" cy="1341"/>
          </a:xfrm>
        </p:grpSpPr>
        <p:sp>
          <p:nvSpPr>
            <p:cNvPr id="6" name="内容占位符 2"/>
            <p:cNvSpPr>
              <a:spLocks noGrp="1"/>
            </p:cNvSpPr>
            <p:nvPr/>
          </p:nvSpPr>
          <p:spPr>
            <a:xfrm>
              <a:off x="1548" y="4200"/>
              <a:ext cx="12602" cy="671"/>
            </a:xfrm>
            <a:prstGeom prst="rect">
              <a:avLst/>
            </a:prstGeom>
          </p:spPr>
          <p:txBody>
            <a:bodyPr vert="horz" lIns="90000" tIns="46800" rIns="90000" bIns="46800" rtlCol="0">
              <a:noAutofit/>
            </a:bodyPr>
            <a:lstStyle>
              <a:lvl1pPr marL="228600" marR="0" lvl="0" indent="-22860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1000"/>
                </a:spcAft>
                <a:buFont typeface="Arial" panose="020B0604020202020204" pitchFamily="34" charset="0"/>
                <a:buChar char="●"/>
                <a:defRPr kumimoji="0" lang="zh-CN" altLang="en-US" sz="1800" b="0" i="0" u="none" strike="noStrike" kern="1200" cap="none" spc="150" normalizeH="0" baseline="0" noProof="1" dirty="0">
                  <a:solidFill>
                    <a:schemeClr val="tx1">
                      <a:lumMod val="65000"/>
                      <a:lumOff val="35000"/>
                    </a:schemeClr>
                  </a:solidFill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+mn-ea"/>
                </a:defRPr>
              </a:lvl1pPr>
              <a:lvl2pPr marL="685800" marR="0" lvl="1" indent="-22860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●"/>
                <a:tabLst>
                  <a:tab pos="1609725" algn="l"/>
                </a:tabLst>
                <a:defRPr kumimoji="0" lang="zh-CN" altLang="en-US" sz="1600" b="0" i="0" u="none" strike="noStrike" kern="1200" cap="none" spc="150" normalizeH="0" baseline="0" noProof="1" dirty="0">
                  <a:solidFill>
                    <a:schemeClr val="tx1">
                      <a:lumMod val="65000"/>
                      <a:lumOff val="35000"/>
                    </a:schemeClr>
                  </a:solidFill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+mn-ea"/>
                </a:defRPr>
              </a:lvl2pPr>
              <a:lvl3pPr marL="1143000" marR="0" lvl="2" indent="-22860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●"/>
                <a:defRPr kumimoji="0" lang="zh-CN" altLang="en-US" sz="1600" b="0" i="0" u="none" strike="noStrike" kern="1200" cap="none" spc="150" normalizeH="0" baseline="0" noProof="1" dirty="0">
                  <a:solidFill>
                    <a:schemeClr val="tx1">
                      <a:lumMod val="65000"/>
                      <a:lumOff val="35000"/>
                    </a:schemeClr>
                  </a:solidFill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+mn-ea"/>
                </a:defRPr>
              </a:lvl3pPr>
              <a:lvl4pPr marL="1600200" marR="0" lvl="3" indent="-22860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charset="0"/>
                <a:buChar char=""/>
                <a:defRPr kumimoji="0" lang="zh-CN" altLang="en-US" sz="1400" b="0" i="0" u="none" strike="noStrike" kern="1200" cap="none" spc="150" normalizeH="0" baseline="0" noProof="1" dirty="0">
                  <a:solidFill>
                    <a:schemeClr val="tx1">
                      <a:lumMod val="65000"/>
                      <a:lumOff val="35000"/>
                    </a:schemeClr>
                  </a:solidFill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+mn-ea"/>
                </a:defRPr>
              </a:lvl4pPr>
              <a:lvl5pPr marL="2057400" marR="0" lvl="4" indent="-22860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  <a:defRPr kumimoji="0" lang="zh-CN" altLang="en-US" sz="1400" b="0" i="0" u="none" strike="noStrike" kern="1200" cap="none" spc="150" normalizeH="0" baseline="0" noProof="1" dirty="0">
                  <a:solidFill>
                    <a:schemeClr val="tx1">
                      <a:lumMod val="65000"/>
                      <a:lumOff val="35000"/>
                    </a:schemeClr>
                  </a:solidFill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+mn-ea"/>
                </a:defRPr>
              </a:lvl5pPr>
              <a:lvl6pPr marL="22860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>
                <a:buNone/>
              </a:pPr>
              <a:r>
                <a:rPr sz="1600" dirty="0">
                  <a:sym typeface="+mn-ea"/>
                </a:rPr>
                <a:t>来自于其核心框架代码的优秀设计、模块设计的简单性。官方提供的常用模块都非常稳定</a:t>
              </a:r>
              <a:r>
                <a:rPr lang="en-US" altLang="zh-CN" sz="1600" dirty="0">
                  <a:sym typeface="+mn-ea"/>
                </a:rPr>
                <a:t>, </a:t>
              </a:r>
              <a:r>
                <a:rPr sz="1600" dirty="0">
                  <a:sym typeface="+mn-ea"/>
                </a:rPr>
                <a:t>采用了多进程架构</a:t>
              </a:r>
              <a:endParaRPr sz="1600" dirty="0"/>
            </a:p>
            <a:p>
              <a:pPr marL="0" indent="0" algn="l">
                <a:buNone/>
              </a:pPr>
              <a:endParaRPr sz="1600" dirty="0"/>
            </a:p>
          </p:txBody>
        </p:sp>
        <p:sp>
          <p:nvSpPr>
            <p:cNvPr id="7" name="内容占位符 2"/>
            <p:cNvSpPr>
              <a:spLocks noGrp="1"/>
            </p:cNvSpPr>
            <p:nvPr/>
          </p:nvSpPr>
          <p:spPr>
            <a:xfrm>
              <a:off x="1077" y="3529"/>
              <a:ext cx="1968" cy="671"/>
            </a:xfrm>
            <a:prstGeom prst="rect">
              <a:avLst/>
            </a:prstGeom>
          </p:spPr>
          <p:txBody>
            <a:bodyPr vert="horz" lIns="90000" tIns="46800" rIns="90000" bIns="46800" rtlCol="0">
              <a:normAutofit/>
            </a:bodyPr>
            <a:lstStyle>
              <a:lvl1pPr marL="228600" marR="0" lvl="0" indent="-22860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1000"/>
                </a:spcAft>
                <a:buFont typeface="Arial" panose="020B0604020202020204" pitchFamily="34" charset="0"/>
                <a:buChar char="●"/>
                <a:defRPr kumimoji="0" lang="zh-CN" altLang="en-US" sz="1800" b="0" i="0" u="none" strike="noStrike" kern="1200" cap="none" spc="150" normalizeH="0" baseline="0" noProof="1" dirty="0">
                  <a:solidFill>
                    <a:schemeClr val="tx1">
                      <a:lumMod val="65000"/>
                      <a:lumOff val="35000"/>
                    </a:schemeClr>
                  </a:solidFill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+mn-ea"/>
                </a:defRPr>
              </a:lvl1pPr>
              <a:lvl2pPr marL="685800" marR="0" lvl="1" indent="-22860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●"/>
                <a:tabLst>
                  <a:tab pos="1609725" algn="l"/>
                </a:tabLst>
                <a:defRPr kumimoji="0" lang="zh-CN" altLang="en-US" sz="1600" b="0" i="0" u="none" strike="noStrike" kern="1200" cap="none" spc="150" normalizeH="0" baseline="0" noProof="1" dirty="0">
                  <a:solidFill>
                    <a:schemeClr val="tx1">
                      <a:lumMod val="65000"/>
                      <a:lumOff val="35000"/>
                    </a:schemeClr>
                  </a:solidFill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+mn-ea"/>
                </a:defRPr>
              </a:lvl2pPr>
              <a:lvl3pPr marL="1143000" marR="0" lvl="2" indent="-22860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●"/>
                <a:defRPr kumimoji="0" lang="zh-CN" altLang="en-US" sz="1600" b="0" i="0" u="none" strike="noStrike" kern="1200" cap="none" spc="150" normalizeH="0" baseline="0" noProof="1" dirty="0">
                  <a:solidFill>
                    <a:schemeClr val="tx1">
                      <a:lumMod val="65000"/>
                      <a:lumOff val="35000"/>
                    </a:schemeClr>
                  </a:solidFill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+mn-ea"/>
                </a:defRPr>
              </a:lvl3pPr>
              <a:lvl4pPr marL="1600200" marR="0" lvl="3" indent="-22860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charset="0"/>
                <a:buChar char=""/>
                <a:defRPr kumimoji="0" lang="zh-CN" altLang="en-US" sz="1400" b="0" i="0" u="none" strike="noStrike" kern="1200" cap="none" spc="150" normalizeH="0" baseline="0" noProof="1" dirty="0">
                  <a:solidFill>
                    <a:schemeClr val="tx1">
                      <a:lumMod val="65000"/>
                      <a:lumOff val="35000"/>
                    </a:schemeClr>
                  </a:solidFill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+mn-ea"/>
                </a:defRPr>
              </a:lvl4pPr>
              <a:lvl5pPr marL="2057400" marR="0" lvl="4" indent="-22860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  <a:defRPr kumimoji="0" lang="zh-CN" altLang="en-US" sz="1400" b="0" i="0" u="none" strike="noStrike" kern="1200" cap="none" spc="150" normalizeH="0" baseline="0" noProof="1" dirty="0">
                  <a:solidFill>
                    <a:schemeClr val="tx1">
                      <a:lumMod val="65000"/>
                      <a:lumOff val="35000"/>
                    </a:schemeClr>
                  </a:solidFill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+mn-ea"/>
                </a:defRPr>
              </a:lvl5pPr>
              <a:lvl6pPr marL="22860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sz="1400" b="1" dirty="0">
                  <a:sym typeface="+mn-ea"/>
                </a:rPr>
                <a:t>高可靠性</a:t>
              </a:r>
              <a:endParaRPr sz="1400" b="1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18397" y="2746962"/>
            <a:ext cx="7917815" cy="835025"/>
            <a:chOff x="1077" y="6564"/>
            <a:chExt cx="12469" cy="1315"/>
          </a:xfrm>
        </p:grpSpPr>
        <p:sp>
          <p:nvSpPr>
            <p:cNvPr id="10" name="内容占位符 2"/>
            <p:cNvSpPr>
              <a:spLocks noGrp="1"/>
            </p:cNvSpPr>
            <p:nvPr/>
          </p:nvSpPr>
          <p:spPr>
            <a:xfrm>
              <a:off x="1548" y="7208"/>
              <a:ext cx="11998" cy="671"/>
            </a:xfrm>
            <a:prstGeom prst="rect">
              <a:avLst/>
            </a:prstGeom>
          </p:spPr>
          <p:txBody>
            <a:bodyPr vert="horz" lIns="90000" tIns="46800" rIns="90000" bIns="46800" rtlCol="0">
              <a:noAutofit/>
            </a:bodyPr>
            <a:lstStyle>
              <a:lvl1pPr marL="228600" marR="0" lvl="0" indent="-22860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1000"/>
                </a:spcAft>
                <a:buFont typeface="Arial" panose="020B0604020202020204" pitchFamily="34" charset="0"/>
                <a:buChar char="●"/>
                <a:defRPr kumimoji="0" lang="zh-CN" altLang="en-US" sz="1800" b="0" i="0" u="none" strike="noStrike" kern="1200" cap="none" spc="150" normalizeH="0" baseline="0" noProof="1" dirty="0">
                  <a:solidFill>
                    <a:schemeClr val="tx1">
                      <a:lumMod val="65000"/>
                      <a:lumOff val="35000"/>
                    </a:schemeClr>
                  </a:solidFill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+mn-ea"/>
                </a:defRPr>
              </a:lvl1pPr>
              <a:lvl2pPr marL="685800" marR="0" lvl="1" indent="-22860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●"/>
                <a:tabLst>
                  <a:tab pos="1609725" algn="l"/>
                </a:tabLst>
                <a:defRPr kumimoji="0" lang="zh-CN" altLang="en-US" sz="1600" b="0" i="0" u="none" strike="noStrike" kern="1200" cap="none" spc="150" normalizeH="0" baseline="0" noProof="1" dirty="0">
                  <a:solidFill>
                    <a:schemeClr val="tx1">
                      <a:lumMod val="65000"/>
                      <a:lumOff val="35000"/>
                    </a:schemeClr>
                  </a:solidFill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+mn-ea"/>
                </a:defRPr>
              </a:lvl2pPr>
              <a:lvl3pPr marL="1143000" marR="0" lvl="2" indent="-22860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●"/>
                <a:defRPr kumimoji="0" lang="zh-CN" altLang="en-US" sz="1600" b="0" i="0" u="none" strike="noStrike" kern="1200" cap="none" spc="150" normalizeH="0" baseline="0" noProof="1" dirty="0">
                  <a:solidFill>
                    <a:schemeClr val="tx1">
                      <a:lumMod val="65000"/>
                      <a:lumOff val="35000"/>
                    </a:schemeClr>
                  </a:solidFill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+mn-ea"/>
                </a:defRPr>
              </a:lvl3pPr>
              <a:lvl4pPr marL="1600200" marR="0" lvl="3" indent="-22860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charset="0"/>
                <a:buChar char=""/>
                <a:defRPr kumimoji="0" lang="zh-CN" altLang="en-US" sz="1400" b="0" i="0" u="none" strike="noStrike" kern="1200" cap="none" spc="150" normalizeH="0" baseline="0" noProof="1" dirty="0">
                  <a:solidFill>
                    <a:schemeClr val="tx1">
                      <a:lumMod val="65000"/>
                      <a:lumOff val="35000"/>
                    </a:schemeClr>
                  </a:solidFill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+mn-ea"/>
                </a:defRPr>
              </a:lvl4pPr>
              <a:lvl5pPr marL="2057400" marR="0" lvl="4" indent="-22860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  <a:defRPr kumimoji="0" lang="zh-CN" altLang="en-US" sz="1400" b="0" i="0" u="none" strike="noStrike" kern="1200" cap="none" spc="150" normalizeH="0" baseline="0" noProof="1" dirty="0">
                  <a:solidFill>
                    <a:schemeClr val="tx1">
                      <a:lumMod val="65000"/>
                      <a:lumOff val="35000"/>
                    </a:schemeClr>
                  </a:solidFill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+mn-ea"/>
                </a:defRPr>
              </a:lvl5pPr>
              <a:lvl6pPr marL="22860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>
                <a:buNone/>
              </a:pPr>
              <a:r>
                <a:rPr sz="1600" dirty="0">
                  <a:sym typeface="+mn-ea"/>
                </a:rPr>
                <a:t>单机支持10W以上并发，理论上Nginx支持的并发连接取决于内存，10W尚未封顶</a:t>
              </a:r>
              <a:endParaRPr sz="1600" dirty="0"/>
            </a:p>
            <a:p>
              <a:pPr marL="0" indent="0" algn="l">
                <a:buNone/>
              </a:pPr>
              <a:endParaRPr sz="1600" dirty="0"/>
            </a:p>
            <a:p>
              <a:pPr marL="0" indent="0" algn="l">
                <a:buNone/>
              </a:pPr>
              <a:endParaRPr sz="1600" dirty="0"/>
            </a:p>
          </p:txBody>
        </p:sp>
        <p:sp>
          <p:nvSpPr>
            <p:cNvPr id="11" name="内容占位符 2"/>
            <p:cNvSpPr>
              <a:spLocks noGrp="1"/>
            </p:cNvSpPr>
            <p:nvPr/>
          </p:nvSpPr>
          <p:spPr>
            <a:xfrm>
              <a:off x="1077" y="6564"/>
              <a:ext cx="4437" cy="670"/>
            </a:xfrm>
            <a:prstGeom prst="rect">
              <a:avLst/>
            </a:prstGeom>
          </p:spPr>
          <p:txBody>
            <a:bodyPr vert="horz" lIns="90000" tIns="46800" rIns="90000" bIns="46800" rtlCol="0">
              <a:noAutofit/>
            </a:bodyPr>
            <a:lstStyle>
              <a:lvl1pPr marL="228600" marR="0" lvl="0" indent="-22860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1000"/>
                </a:spcAft>
                <a:buFont typeface="Arial" panose="020B0604020202020204" pitchFamily="34" charset="0"/>
                <a:buChar char="●"/>
                <a:defRPr kumimoji="0" lang="zh-CN" altLang="en-US" sz="1800" b="0" i="0" u="none" strike="noStrike" kern="1200" cap="none" spc="150" normalizeH="0" baseline="0" noProof="1" dirty="0">
                  <a:solidFill>
                    <a:schemeClr val="tx1">
                      <a:lumMod val="65000"/>
                      <a:lumOff val="35000"/>
                    </a:schemeClr>
                  </a:solidFill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+mn-ea"/>
                </a:defRPr>
              </a:lvl1pPr>
              <a:lvl2pPr marL="685800" marR="0" lvl="1" indent="-22860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●"/>
                <a:tabLst>
                  <a:tab pos="1609725" algn="l"/>
                </a:tabLst>
                <a:defRPr kumimoji="0" lang="zh-CN" altLang="en-US" sz="1600" b="0" i="0" u="none" strike="noStrike" kern="1200" cap="none" spc="150" normalizeH="0" baseline="0" noProof="1" dirty="0">
                  <a:solidFill>
                    <a:schemeClr val="tx1">
                      <a:lumMod val="65000"/>
                      <a:lumOff val="35000"/>
                    </a:schemeClr>
                  </a:solidFill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+mn-ea"/>
                </a:defRPr>
              </a:lvl2pPr>
              <a:lvl3pPr marL="1143000" marR="0" lvl="2" indent="-22860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●"/>
                <a:defRPr kumimoji="0" lang="zh-CN" altLang="en-US" sz="1600" b="0" i="0" u="none" strike="noStrike" kern="1200" cap="none" spc="150" normalizeH="0" baseline="0" noProof="1" dirty="0">
                  <a:solidFill>
                    <a:schemeClr val="tx1">
                      <a:lumMod val="65000"/>
                      <a:lumOff val="35000"/>
                    </a:schemeClr>
                  </a:solidFill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+mn-ea"/>
                </a:defRPr>
              </a:lvl3pPr>
              <a:lvl4pPr marL="1600200" marR="0" lvl="3" indent="-22860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charset="0"/>
                <a:buChar char=""/>
                <a:defRPr kumimoji="0" lang="zh-CN" altLang="en-US" sz="1400" b="0" i="0" u="none" strike="noStrike" kern="1200" cap="none" spc="150" normalizeH="0" baseline="0" noProof="1" dirty="0">
                  <a:solidFill>
                    <a:schemeClr val="tx1">
                      <a:lumMod val="65000"/>
                      <a:lumOff val="35000"/>
                    </a:schemeClr>
                  </a:solidFill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+mn-ea"/>
                </a:defRPr>
              </a:lvl4pPr>
              <a:lvl5pPr marL="2057400" marR="0" lvl="4" indent="-22860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  <a:defRPr kumimoji="0" lang="zh-CN" altLang="en-US" sz="1400" b="0" i="0" u="none" strike="noStrike" kern="1200" cap="none" spc="150" normalizeH="0" baseline="0" noProof="1" dirty="0">
                  <a:solidFill>
                    <a:schemeClr val="tx1">
                      <a:lumMod val="65000"/>
                      <a:lumOff val="35000"/>
                    </a:schemeClr>
                  </a:solidFill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+mn-ea"/>
                </a:defRPr>
              </a:lvl5pPr>
              <a:lvl6pPr marL="22860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sz="1400" b="1" dirty="0">
                  <a:sym typeface="+mn-ea"/>
                </a:rPr>
                <a:t>高并发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83895" y="5355818"/>
            <a:ext cx="9621520" cy="1134819"/>
            <a:chOff x="1077" y="7958"/>
            <a:chExt cx="14912" cy="1526"/>
          </a:xfrm>
        </p:grpSpPr>
        <p:sp>
          <p:nvSpPr>
            <p:cNvPr id="12" name="内容占位符 2"/>
            <p:cNvSpPr>
              <a:spLocks noGrp="1"/>
            </p:cNvSpPr>
            <p:nvPr/>
          </p:nvSpPr>
          <p:spPr>
            <a:xfrm>
              <a:off x="1548" y="8629"/>
              <a:ext cx="14441" cy="855"/>
            </a:xfrm>
            <a:prstGeom prst="rect">
              <a:avLst/>
            </a:prstGeom>
          </p:spPr>
          <p:txBody>
            <a:bodyPr vert="horz" lIns="90000" tIns="46800" rIns="90000" bIns="46800" rtlCol="0">
              <a:normAutofit fontScale="40000" lnSpcReduction="20000"/>
            </a:bodyPr>
            <a:lstStyle>
              <a:lvl1pPr marL="228600" marR="0" lvl="0" indent="-22860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1000"/>
                </a:spcAft>
                <a:buFont typeface="Arial" panose="020B0604020202020204" pitchFamily="34" charset="0"/>
                <a:buChar char="●"/>
                <a:defRPr kumimoji="0" lang="zh-CN" altLang="en-US" sz="1800" b="0" i="0" u="none" strike="noStrike" kern="1200" cap="none" spc="150" normalizeH="0" baseline="0" noProof="1" dirty="0">
                  <a:solidFill>
                    <a:schemeClr val="tx1">
                      <a:lumMod val="65000"/>
                      <a:lumOff val="35000"/>
                    </a:schemeClr>
                  </a:solidFill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+mn-ea"/>
                </a:defRPr>
              </a:lvl1pPr>
              <a:lvl2pPr marL="685800" marR="0" lvl="1" indent="-22860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●"/>
                <a:tabLst>
                  <a:tab pos="1609725" algn="l"/>
                </a:tabLst>
                <a:defRPr kumimoji="0" lang="zh-CN" altLang="en-US" sz="1600" b="0" i="0" u="none" strike="noStrike" kern="1200" cap="none" spc="150" normalizeH="0" baseline="0" noProof="1" dirty="0">
                  <a:solidFill>
                    <a:schemeClr val="tx1">
                      <a:lumMod val="65000"/>
                      <a:lumOff val="35000"/>
                    </a:schemeClr>
                  </a:solidFill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+mn-ea"/>
                </a:defRPr>
              </a:lvl2pPr>
              <a:lvl3pPr marL="1143000" marR="0" lvl="2" indent="-22860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●"/>
                <a:defRPr kumimoji="0" lang="zh-CN" altLang="en-US" sz="1600" b="0" i="0" u="none" strike="noStrike" kern="1200" cap="none" spc="150" normalizeH="0" baseline="0" noProof="1" dirty="0">
                  <a:solidFill>
                    <a:schemeClr val="tx1">
                      <a:lumMod val="65000"/>
                      <a:lumOff val="35000"/>
                    </a:schemeClr>
                  </a:solidFill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+mn-ea"/>
                </a:defRPr>
              </a:lvl3pPr>
              <a:lvl4pPr marL="1600200" marR="0" lvl="3" indent="-22860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charset="0"/>
                <a:buChar char=""/>
                <a:defRPr kumimoji="0" lang="zh-CN" altLang="en-US" sz="1400" b="0" i="0" u="none" strike="noStrike" kern="1200" cap="none" spc="150" normalizeH="0" baseline="0" noProof="1" dirty="0">
                  <a:solidFill>
                    <a:schemeClr val="tx1">
                      <a:lumMod val="65000"/>
                      <a:lumOff val="35000"/>
                    </a:schemeClr>
                  </a:solidFill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+mn-ea"/>
                </a:defRPr>
              </a:lvl4pPr>
              <a:lvl5pPr marL="2057400" marR="0" lvl="4" indent="-22860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  <a:defRPr kumimoji="0" lang="zh-CN" altLang="en-US" sz="1400" b="0" i="0" u="none" strike="noStrike" kern="1200" cap="none" spc="150" normalizeH="0" baseline="0" noProof="1" dirty="0">
                  <a:solidFill>
                    <a:schemeClr val="tx1">
                      <a:lumMod val="65000"/>
                      <a:lumOff val="35000"/>
                    </a:schemeClr>
                  </a:solidFill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+mn-ea"/>
                </a:defRPr>
              </a:lvl5pPr>
              <a:lvl6pPr marL="22860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>
                <a:buNone/>
              </a:pPr>
              <a:r>
                <a:rPr sz="5600" dirty="0">
                  <a:sym typeface="+mn-ea"/>
                </a:rPr>
                <a:t> </a:t>
              </a:r>
              <a:r>
                <a:rPr lang="zh-CN" altLang="en-US" sz="4000" dirty="0" smtClean="0"/>
                <a:t>多进程架构的设计</a:t>
              </a:r>
              <a:r>
                <a:rPr lang="zh-CN" altLang="en-US" sz="4000" dirty="0"/>
                <a:t>，使得Nginx能支持热更新, 可在不停服的情况</a:t>
              </a:r>
              <a:r>
                <a:rPr lang="zh-CN" altLang="en-US" sz="4000" dirty="0" smtClean="0"/>
                <a:t>下更新配置或升级</a:t>
              </a:r>
              <a:r>
                <a:rPr lang="en-US" altLang="zh-CN" sz="4000" dirty="0" err="1"/>
                <a:t>Nginx</a:t>
              </a:r>
              <a:endParaRPr lang="zh-CN" altLang="en-US" sz="4000" dirty="0"/>
            </a:p>
            <a:p>
              <a:pPr marL="0" indent="0" algn="l">
                <a:buNone/>
              </a:pPr>
              <a:endParaRPr sz="5600" dirty="0"/>
            </a:p>
            <a:p>
              <a:pPr marL="0" indent="0" algn="l">
                <a:buNone/>
              </a:pPr>
              <a:endParaRPr sz="5600" dirty="0"/>
            </a:p>
          </p:txBody>
        </p:sp>
        <p:sp>
          <p:nvSpPr>
            <p:cNvPr id="13" name="内容占位符 2"/>
            <p:cNvSpPr>
              <a:spLocks noGrp="1"/>
            </p:cNvSpPr>
            <p:nvPr/>
          </p:nvSpPr>
          <p:spPr>
            <a:xfrm>
              <a:off x="1077" y="7958"/>
              <a:ext cx="1580" cy="671"/>
            </a:xfrm>
            <a:prstGeom prst="rect">
              <a:avLst/>
            </a:prstGeom>
          </p:spPr>
          <p:txBody>
            <a:bodyPr vert="horz" lIns="90000" tIns="46800" rIns="90000" bIns="46800" rtlCol="0">
              <a:normAutofit/>
            </a:bodyPr>
            <a:lstStyle>
              <a:lvl1pPr marL="228600" marR="0" lvl="0" indent="-22860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1000"/>
                </a:spcAft>
                <a:buFont typeface="Arial" panose="020B0604020202020204" pitchFamily="34" charset="0"/>
                <a:buChar char="●"/>
                <a:defRPr kumimoji="0" lang="zh-CN" altLang="en-US" sz="1800" b="0" i="0" u="none" strike="noStrike" kern="1200" cap="none" spc="150" normalizeH="0" baseline="0" noProof="1" dirty="0">
                  <a:solidFill>
                    <a:schemeClr val="tx1">
                      <a:lumMod val="65000"/>
                      <a:lumOff val="35000"/>
                    </a:schemeClr>
                  </a:solidFill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+mn-ea"/>
                </a:defRPr>
              </a:lvl1pPr>
              <a:lvl2pPr marL="685800" marR="0" lvl="1" indent="-22860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●"/>
                <a:tabLst>
                  <a:tab pos="1609725" algn="l"/>
                </a:tabLst>
                <a:defRPr kumimoji="0" lang="zh-CN" altLang="en-US" sz="1600" b="0" i="0" u="none" strike="noStrike" kern="1200" cap="none" spc="150" normalizeH="0" baseline="0" noProof="1" dirty="0">
                  <a:solidFill>
                    <a:schemeClr val="tx1">
                      <a:lumMod val="65000"/>
                      <a:lumOff val="35000"/>
                    </a:schemeClr>
                  </a:solidFill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+mn-ea"/>
                </a:defRPr>
              </a:lvl2pPr>
              <a:lvl3pPr marL="1143000" marR="0" lvl="2" indent="-22860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●"/>
                <a:defRPr kumimoji="0" lang="zh-CN" altLang="en-US" sz="1600" b="0" i="0" u="none" strike="noStrike" kern="1200" cap="none" spc="150" normalizeH="0" baseline="0" noProof="1" dirty="0">
                  <a:solidFill>
                    <a:schemeClr val="tx1">
                      <a:lumMod val="65000"/>
                      <a:lumOff val="35000"/>
                    </a:schemeClr>
                  </a:solidFill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+mn-ea"/>
                </a:defRPr>
              </a:lvl3pPr>
              <a:lvl4pPr marL="1600200" marR="0" lvl="3" indent="-22860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charset="0"/>
                <a:buChar char=""/>
                <a:defRPr kumimoji="0" lang="zh-CN" altLang="en-US" sz="1400" b="0" i="0" u="none" strike="noStrike" kern="1200" cap="none" spc="150" normalizeH="0" baseline="0" noProof="1" dirty="0">
                  <a:solidFill>
                    <a:schemeClr val="tx1">
                      <a:lumMod val="65000"/>
                      <a:lumOff val="35000"/>
                    </a:schemeClr>
                  </a:solidFill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+mn-ea"/>
                </a:defRPr>
              </a:lvl4pPr>
              <a:lvl5pPr marL="2057400" marR="0" lvl="4" indent="-22860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  <a:defRPr kumimoji="0" lang="zh-CN" altLang="en-US" sz="1400" b="0" i="0" u="none" strike="noStrike" kern="1200" cap="none" spc="150" normalizeH="0" baseline="0" noProof="1" dirty="0">
                  <a:solidFill>
                    <a:schemeClr val="tx1">
                      <a:lumMod val="65000"/>
                      <a:lumOff val="35000"/>
                    </a:schemeClr>
                  </a:solidFill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+mn-ea"/>
                </a:defRPr>
              </a:lvl5pPr>
              <a:lvl6pPr marL="22860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sz="1400" b="1" dirty="0" smtClean="0">
                  <a:sym typeface="+mn-ea"/>
                </a:rPr>
                <a:t>热</a:t>
              </a:r>
              <a:r>
                <a:rPr lang="zh-CN" altLang="en-US" sz="1400" b="1" dirty="0"/>
                <a:t>更新</a:t>
              </a:r>
              <a:endParaRPr sz="1400" b="1" dirty="0">
                <a:sym typeface="+mn-ea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51485" y="25400"/>
            <a:ext cx="11577320" cy="583565"/>
            <a:chOff x="711" y="40"/>
            <a:chExt cx="18232" cy="919"/>
          </a:xfrm>
        </p:grpSpPr>
        <p:sp>
          <p:nvSpPr>
            <p:cNvPr id="23" name="标题 1"/>
            <p:cNvSpPr>
              <a:spLocks noGrp="1"/>
            </p:cNvSpPr>
            <p:nvPr/>
          </p:nvSpPr>
          <p:spPr>
            <a:xfrm>
              <a:off x="14734" y="40"/>
              <a:ext cx="4209" cy="873"/>
            </a:xfrm>
            <a:prstGeom prst="rect">
              <a:avLst/>
            </a:prstGeom>
          </p:spPr>
          <p:txBody>
            <a:bodyPr vert="horz" lIns="90000" tIns="46800" rIns="90000" bIns="46800" rtlCol="0" anchor="ctr" anchorCtr="0">
              <a:normAutofit/>
            </a:bodyPr>
            <a:lstStyle>
              <a:lvl1pPr marL="0" marR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buNone/>
                <a:defRPr kumimoji="0" lang="zh-CN" altLang="en-US" sz="3600" b="1" i="0" u="none" strike="noStrike" kern="1200" cap="none" spc="300" normalizeH="0" baseline="0" noProof="1" dirty="0">
                  <a:solidFill>
                    <a:schemeClr val="tx1">
                      <a:lumMod val="85000"/>
                      <a:lumOff val="15000"/>
                    </a:schemeClr>
                  </a:solidFill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j-cs"/>
                  <a:sym typeface="+mn-ea"/>
                </a:defRPr>
              </a:lvl1pPr>
            </a:lstStyle>
            <a:p>
              <a:r>
                <a:rPr lang="en-US" altLang="zh-CN" sz="2400" dirty="0"/>
                <a:t>01. </a:t>
              </a:r>
              <a:r>
                <a:rPr sz="2400" dirty="0" smtClean="0"/>
                <a:t>简介及特性</a:t>
              </a:r>
              <a:endParaRPr sz="2400" dirty="0"/>
            </a:p>
          </p:txBody>
        </p:sp>
        <p:cxnSp>
          <p:nvCxnSpPr>
            <p:cNvPr id="24" name="直接连接符 23"/>
            <p:cNvCxnSpPr/>
            <p:nvPr>
              <p:custDataLst>
                <p:tags r:id="rId2"/>
              </p:custDataLst>
            </p:nvPr>
          </p:nvCxnSpPr>
          <p:spPr>
            <a:xfrm>
              <a:off x="711" y="928"/>
              <a:ext cx="17866" cy="3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8816340" y="2551954"/>
            <a:ext cx="32124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高性能、</a:t>
            </a:r>
            <a:r>
              <a:rPr lang="zh-CN" altLang="en-US" sz="2800" dirty="0" smtClean="0"/>
              <a:t>高</a:t>
            </a:r>
            <a:r>
              <a:rPr lang="zh-CN" altLang="en-US" sz="2800" dirty="0" smtClean="0"/>
              <a:t>可靠</a:t>
            </a:r>
            <a:endParaRPr lang="zh-CN" altLang="en-US" sz="28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/>
              <a:t>02. </a:t>
            </a:r>
            <a:r>
              <a:rPr lang="zh-CN" altLang="en-US" dirty="0" smtClean="0"/>
              <a:t>事件驱动</a:t>
            </a:r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事件驱动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9670415" cy="2052320"/>
          </a:xfrm>
        </p:spPr>
        <p:txBody>
          <a:bodyPr>
            <a:normAutofit/>
          </a:bodyPr>
          <a:lstStyle/>
          <a:p>
            <a:r>
              <a:rPr lang="zh-CN" altLang="en-US" dirty="0"/>
              <a:t>简单理解，即产生某个事件，执行对应的操作。</a:t>
            </a:r>
          </a:p>
          <a:p>
            <a:r>
              <a:rPr lang="zh-CN" altLang="en-US" dirty="0"/>
              <a:t>事件驱动架构通常由事件发生源产生事件，事件收集和分发，然后事件处理器执行对应的操作</a:t>
            </a:r>
          </a:p>
          <a:p>
            <a:r>
              <a:rPr dirty="0">
                <a:sym typeface="+mn-ea"/>
              </a:rPr>
              <a:t>事件驱动是支撑高并发的一个重要因素</a:t>
            </a:r>
            <a:endParaRPr lang="zh-CN" altLang="en-US" dirty="0"/>
          </a:p>
        </p:txBody>
      </p:sp>
      <p:sp>
        <p:nvSpPr>
          <p:cNvPr id="23" name="标题 1"/>
          <p:cNvSpPr>
            <a:spLocks noGrp="1"/>
          </p:cNvSpPr>
          <p:nvPr/>
        </p:nvSpPr>
        <p:spPr>
          <a:xfrm>
            <a:off x="9745907" y="54045"/>
            <a:ext cx="2304326" cy="55435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lang="en-US" altLang="zh-CN" sz="2400" dirty="0"/>
              <a:t>02. </a:t>
            </a:r>
            <a:r>
              <a:rPr sz="2400" dirty="0" smtClean="0"/>
              <a:t>事件驱动</a:t>
            </a:r>
            <a:endParaRPr sz="2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127" y="2750525"/>
            <a:ext cx="5791200" cy="36576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事件循环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451485" y="53975"/>
            <a:ext cx="11470005" cy="554990"/>
            <a:chOff x="711" y="85"/>
            <a:chExt cx="18063" cy="874"/>
          </a:xfrm>
        </p:grpSpPr>
        <p:sp>
          <p:nvSpPr>
            <p:cNvPr id="23" name="标题 1"/>
            <p:cNvSpPr>
              <a:spLocks noGrp="1"/>
            </p:cNvSpPr>
            <p:nvPr/>
          </p:nvSpPr>
          <p:spPr>
            <a:xfrm>
              <a:off x="15290" y="85"/>
              <a:ext cx="3484" cy="873"/>
            </a:xfrm>
            <a:prstGeom prst="rect">
              <a:avLst/>
            </a:prstGeom>
          </p:spPr>
          <p:txBody>
            <a:bodyPr vert="horz" lIns="90000" tIns="46800" rIns="90000" bIns="46800" rtlCol="0" anchor="ctr" anchorCtr="0">
              <a:normAutofit/>
            </a:bodyPr>
            <a:lstStyle>
              <a:lvl1pPr marL="0" marR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buNone/>
                <a:defRPr kumimoji="0" lang="zh-CN" altLang="en-US" sz="3600" b="1" i="0" u="none" strike="noStrike" kern="1200" cap="none" spc="300" normalizeH="0" baseline="0" noProof="1" dirty="0">
                  <a:solidFill>
                    <a:schemeClr val="tx1">
                      <a:lumMod val="85000"/>
                      <a:lumOff val="15000"/>
                    </a:schemeClr>
                  </a:solidFill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j-cs"/>
                  <a:sym typeface="+mn-ea"/>
                </a:defRPr>
              </a:lvl1pPr>
            </a:lstStyle>
            <a:p>
              <a:r>
                <a:rPr lang="en-US" altLang="zh-CN" sz="2400" dirty="0">
                  <a:sym typeface="+mn-ea"/>
                </a:rPr>
                <a:t>02. </a:t>
              </a:r>
              <a:r>
                <a:rPr sz="2400" dirty="0" smtClean="0">
                  <a:sym typeface="+mn-ea"/>
                </a:rPr>
                <a:t>事件驱动</a:t>
              </a:r>
              <a:endParaRPr sz="2400" dirty="0"/>
            </a:p>
          </p:txBody>
        </p:sp>
        <p:cxnSp>
          <p:nvCxnSpPr>
            <p:cNvPr id="24" name="直接连接符 23"/>
            <p:cNvCxnSpPr/>
            <p:nvPr>
              <p:custDataLst>
                <p:tags r:id="rId2"/>
              </p:custDataLst>
            </p:nvPr>
          </p:nvCxnSpPr>
          <p:spPr>
            <a:xfrm>
              <a:off x="711" y="928"/>
              <a:ext cx="17866" cy="3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330" y="1545590"/>
            <a:ext cx="3419475" cy="34099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27075" y="5440045"/>
            <a:ext cx="8120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handler</a:t>
            </a:r>
            <a:r>
              <a:rPr lang="zh-CN" altLang="en-US"/>
              <a:t>如果做大量的</a:t>
            </a:r>
            <a:r>
              <a:rPr lang="en-US" altLang="zh-CN"/>
              <a:t>CPU</a:t>
            </a:r>
            <a:r>
              <a:rPr lang="zh-CN" altLang="en-US"/>
              <a:t>计算或阻塞调用， 会导致队列的其他事件得不到处理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9385" y="702310"/>
            <a:ext cx="4048125" cy="4629150"/>
          </a:xfrm>
          <a:prstGeom prst="rect">
            <a:avLst/>
          </a:prstGeom>
        </p:spPr>
      </p:pic>
      <p:sp>
        <p:nvSpPr>
          <p:cNvPr id="13" name="燕尾形箭头 12"/>
          <p:cNvSpPr/>
          <p:nvPr/>
        </p:nvSpPr>
        <p:spPr>
          <a:xfrm>
            <a:off x="4538980" y="3893820"/>
            <a:ext cx="2052955" cy="671830"/>
          </a:xfrm>
          <a:prstGeom prst="notch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事件驱动库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451485" y="103505"/>
            <a:ext cx="11454130" cy="554355"/>
            <a:chOff x="711" y="163"/>
            <a:chExt cx="18038" cy="873"/>
          </a:xfrm>
        </p:grpSpPr>
        <p:sp>
          <p:nvSpPr>
            <p:cNvPr id="23" name="标题 1"/>
            <p:cNvSpPr>
              <a:spLocks noGrp="1"/>
            </p:cNvSpPr>
            <p:nvPr/>
          </p:nvSpPr>
          <p:spPr>
            <a:xfrm>
              <a:off x="15198" y="163"/>
              <a:ext cx="3551" cy="873"/>
            </a:xfrm>
            <a:prstGeom prst="rect">
              <a:avLst/>
            </a:prstGeom>
          </p:spPr>
          <p:txBody>
            <a:bodyPr vert="horz" lIns="90000" tIns="46800" rIns="90000" bIns="46800" rtlCol="0" anchor="ctr" anchorCtr="0">
              <a:normAutofit/>
            </a:bodyPr>
            <a:lstStyle>
              <a:lvl1pPr marL="0" marR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buNone/>
                <a:defRPr kumimoji="0" lang="zh-CN" altLang="en-US" sz="3600" b="1" i="0" u="none" strike="noStrike" kern="1200" cap="none" spc="300" normalizeH="0" baseline="0" noProof="1" dirty="0">
                  <a:solidFill>
                    <a:schemeClr val="tx1">
                      <a:lumMod val="85000"/>
                      <a:lumOff val="15000"/>
                    </a:schemeClr>
                  </a:solidFill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j-cs"/>
                  <a:sym typeface="+mn-ea"/>
                </a:defRPr>
              </a:lvl1pPr>
            </a:lstStyle>
            <a:p>
              <a:r>
                <a:rPr lang="en-US" altLang="zh-CN" sz="2400" dirty="0">
                  <a:sym typeface="+mn-ea"/>
                </a:rPr>
                <a:t>02. </a:t>
              </a:r>
              <a:r>
                <a:rPr sz="2400" dirty="0" smtClean="0">
                  <a:sym typeface="+mn-ea"/>
                </a:rPr>
                <a:t>事件驱动</a:t>
              </a:r>
              <a:endParaRPr sz="2400" dirty="0"/>
            </a:p>
          </p:txBody>
        </p:sp>
        <p:cxnSp>
          <p:nvCxnSpPr>
            <p:cNvPr id="24" name="直接连接符 23"/>
            <p:cNvCxnSpPr/>
            <p:nvPr>
              <p:custDataLst>
                <p:tags r:id="rId2"/>
              </p:custDataLst>
            </p:nvPr>
          </p:nvCxnSpPr>
          <p:spPr>
            <a:xfrm>
              <a:off x="711" y="928"/>
              <a:ext cx="17866" cy="3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8340" y="1313815"/>
            <a:ext cx="6820535" cy="4762500"/>
          </a:xfrm>
          <a:prstGeom prst="rect">
            <a:avLst/>
          </a:prstGeom>
        </p:spPr>
      </p:pic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21360" y="1818640"/>
            <a:ext cx="3776980" cy="2271395"/>
          </a:xfrm>
        </p:spPr>
        <p:txBody>
          <a:bodyPr>
            <a:normAutofit/>
          </a:bodyPr>
          <a:lstStyle/>
          <a:p>
            <a:r>
              <a:rPr lang="en-US" altLang="zh-CN" dirty="0"/>
              <a:t>Select</a:t>
            </a:r>
          </a:p>
          <a:p>
            <a:r>
              <a:rPr lang="en-US" altLang="zh-CN" dirty="0"/>
              <a:t>Poll</a:t>
            </a:r>
          </a:p>
          <a:p>
            <a:r>
              <a:rPr lang="en-US" altLang="zh-CN" dirty="0" err="1"/>
              <a:t>Kqueue</a:t>
            </a:r>
            <a:endParaRPr lang="en-US" altLang="zh-CN" dirty="0"/>
          </a:p>
          <a:p>
            <a:r>
              <a:rPr lang="en-US" altLang="zh-CN" dirty="0" err="1"/>
              <a:t>Epoll</a:t>
            </a:r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E483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05081_4*i*2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05081_4*i*2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05081_4*i*2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05081_4*i*2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05081_4*i*2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05081_4*i*2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05081_4*i*2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05081_4*i*2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05081_4*i*2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05081_4*i*2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0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05081_4*i*2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4"/>
  <p:tag name="KSO_WM_TEMPLATE_SUBCATEGORY" val="19"/>
  <p:tag name="KSO_WM_TEMPLATE_MASTER_TYPE" val="0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5081"/>
  <p:tag name="KSO_WM_SLIDE_LAYOUT" val="a_b_l"/>
  <p:tag name="KSO_WM_SLIDE_LAYOUT_CNT" val="1_1_1"/>
  <p:tag name="KSO_WM_UNIT_SHOW_EDIT_AREA_INDICATION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5081_4*l_h_i*1_1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5081_4*l_h_f*1_1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5081_4*l_h_i*1_2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5081_4*l_h_i*1_3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05081_4*l_h_i*1_4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05081_4*i*2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PRESET_TEXT" val="目录"/>
  <p:tag name="KSO_WM_UNIT_NOCLEAR" val="1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5081_4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1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5081_4*b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5081_4*i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5081_4*l_h_f*1_2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5081_4*l_h_f*1_3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5081_4*l_h_i*1_3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5081_4*l_h_f*1_3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05081_4*i*2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05081_4*i*2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05081_4*i*2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05081_4*i*2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0cdcad5f-7111-4d46-b192-07fd32d7f607}"/>
  <p:tag name="TABLE_RECT" val="58.9*176.95*671.9*208.8"/>
  <p:tag name="TABLE_EMPHASIZE_COLOR" val="8684935"/>
  <p:tag name="TABLE_ONEKEY_SKIN_IDX" val="0"/>
  <p:tag name="TABLE_SKINIDX" val="0"/>
  <p:tag name="TABLE_COLORIDX" val="l"/>
  <p:tag name="TABLE_COLOR_RGB" val="0x000000*0xFFFFFF*0x44546A*0xE6E5E5*0x848587*0x738499*0x817CA0*0x9B819F*0xA7878C*0xAB968B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05081_4*i*2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05081_4*i*2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0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</TotalTime>
  <Words>1245</Words>
  <Application>Microsoft Office PowerPoint</Application>
  <PresentationFormat>宽屏</PresentationFormat>
  <Paragraphs>222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0" baseType="lpstr">
      <vt:lpstr>微软雅黑</vt:lpstr>
      <vt:lpstr>Arial</vt:lpstr>
      <vt:lpstr>Wingdings</vt:lpstr>
      <vt:lpstr>Office 主题​​</vt:lpstr>
      <vt:lpstr>深入理解Nginx</vt:lpstr>
      <vt:lpstr>PowerPoint 演示文稿</vt:lpstr>
      <vt:lpstr>01. 简介及特性</vt:lpstr>
      <vt:lpstr>简介</vt:lpstr>
      <vt:lpstr>特性</vt:lpstr>
      <vt:lpstr>02. 事件驱动</vt:lpstr>
      <vt:lpstr>事件驱动</vt:lpstr>
      <vt:lpstr>事件循环</vt:lpstr>
      <vt:lpstr>事件驱动库</vt:lpstr>
      <vt:lpstr>请求多阶段处理</vt:lpstr>
      <vt:lpstr>03. 多进程模型</vt:lpstr>
      <vt:lpstr>采用一个Master管理进程，多个Worker工作进程的架构</vt:lpstr>
      <vt:lpstr>Master</vt:lpstr>
      <vt:lpstr>如何平滑重启？</vt:lpstr>
      <vt:lpstr>Worker多进程</vt:lpstr>
      <vt:lpstr>如何解决惊群问题</vt:lpstr>
      <vt:lpstr>Worker进程负载均衡</vt:lpstr>
      <vt:lpstr>Worker进程负载均衡</vt:lpstr>
      <vt:lpstr>04. 反向代理</vt:lpstr>
      <vt:lpstr> 流量均匀分配   节点故障检测 </vt:lpstr>
      <vt:lpstr>PowerPoint 演示文稿</vt:lpstr>
      <vt:lpstr>PowerPoint 演示文稿</vt:lpstr>
      <vt:lpstr>PowerPoint 演示文稿</vt:lpstr>
      <vt:lpstr>PowerPoint 演示文稿</vt:lpstr>
      <vt:lpstr>总结</vt:lpstr>
      <vt:lpstr>Thank You All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凡冲</cp:lastModifiedBy>
  <cp:revision>751</cp:revision>
  <dcterms:created xsi:type="dcterms:W3CDTF">2019-06-19T02:08:00Z</dcterms:created>
  <dcterms:modified xsi:type="dcterms:W3CDTF">2021-06-04T06:01:31Z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