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D2E2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D2E2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D2E2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598" y="4296107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 h="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38099">
            <a:solidFill>
              <a:srgbClr val="E0DC3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163" y="1"/>
            <a:ext cx="7097986" cy="683966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8046" y="453092"/>
            <a:ext cx="9835906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D2E2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404" y="1623198"/>
            <a:ext cx="10927191" cy="404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116" y="3226430"/>
            <a:ext cx="3939540" cy="922019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396875" marR="5080" indent="-384810">
              <a:lnSpc>
                <a:spcPts val="3460"/>
              </a:lnSpc>
              <a:spcBef>
                <a:spcPts val="330"/>
              </a:spcBef>
            </a:pPr>
            <a:r>
              <a:rPr dirty="0" sz="3000" spc="-20" b="1">
                <a:solidFill>
                  <a:srgbClr val="358F52"/>
                </a:solidFill>
                <a:latin typeface="Arial"/>
                <a:cs typeface="Arial"/>
              </a:rPr>
              <a:t>Transforming </a:t>
            </a:r>
            <a:r>
              <a:rPr dirty="0" sz="3000" spc="-5" b="1">
                <a:solidFill>
                  <a:srgbClr val="358F52"/>
                </a:solidFill>
                <a:latin typeface="Arial"/>
                <a:cs typeface="Arial"/>
              </a:rPr>
              <a:t>Homes, </a:t>
            </a:r>
            <a:r>
              <a:rPr dirty="0" sz="3000" spc="-819" b="1">
                <a:solidFill>
                  <a:srgbClr val="358F52"/>
                </a:solidFill>
                <a:latin typeface="Arial"/>
                <a:cs typeface="Arial"/>
              </a:rPr>
              <a:t> </a:t>
            </a:r>
            <a:r>
              <a:rPr dirty="0" sz="3000" spc="-10" b="1">
                <a:solidFill>
                  <a:srgbClr val="358F52"/>
                </a:solidFill>
                <a:latin typeface="Arial"/>
                <a:cs typeface="Arial"/>
              </a:rPr>
              <a:t>Elevating</a:t>
            </a:r>
            <a:r>
              <a:rPr dirty="0" sz="3000" spc="-25" b="1">
                <a:solidFill>
                  <a:srgbClr val="358F52"/>
                </a:solidFill>
                <a:latin typeface="Arial"/>
                <a:cs typeface="Arial"/>
              </a:rPr>
              <a:t> </a:t>
            </a:r>
            <a:r>
              <a:rPr dirty="0" sz="3000" spc="-35" b="1">
                <a:solidFill>
                  <a:srgbClr val="358F52"/>
                </a:solidFill>
                <a:latin typeface="Arial"/>
                <a:cs typeface="Arial"/>
              </a:rPr>
              <a:t>Values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179" y="342253"/>
            <a:ext cx="88512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44900" marR="5080" indent="-36328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Identifying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 spc="-5"/>
              <a:t>most</a:t>
            </a:r>
            <a:r>
              <a:rPr dirty="0" spc="-15"/>
              <a:t> </a:t>
            </a:r>
            <a:r>
              <a:rPr dirty="0" spc="-5"/>
              <a:t>influential</a:t>
            </a:r>
            <a:r>
              <a:rPr dirty="0" spc="-20"/>
              <a:t> </a:t>
            </a:r>
            <a:r>
              <a:rPr dirty="0"/>
              <a:t>features</a:t>
            </a:r>
            <a:r>
              <a:rPr dirty="0" spc="-20"/>
              <a:t> </a:t>
            </a:r>
            <a:r>
              <a:rPr dirty="0"/>
              <a:t>through</a:t>
            </a:r>
            <a:r>
              <a:rPr dirty="0" spc="-15"/>
              <a:t> </a:t>
            </a:r>
            <a:r>
              <a:rPr dirty="0" spc="-5"/>
              <a:t>analysis</a:t>
            </a:r>
            <a:r>
              <a:rPr dirty="0" spc="-15"/>
              <a:t> </a:t>
            </a:r>
            <a:r>
              <a:rPr dirty="0" spc="-5"/>
              <a:t>and </a:t>
            </a:r>
            <a:r>
              <a:rPr dirty="0" spc="-650"/>
              <a:t> </a:t>
            </a:r>
            <a:r>
              <a:rPr dirty="0" spc="-5"/>
              <a:t>correlation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531110" cy="301625"/>
          </a:xfrm>
          <a:custGeom>
            <a:avLst/>
            <a:gdLst/>
            <a:ahLst/>
            <a:cxnLst/>
            <a:rect l="l" t="t" r="r" b="b"/>
            <a:pathLst>
              <a:path w="2531110" h="301625">
                <a:moveTo>
                  <a:pt x="2355955" y="301381"/>
                </a:moveTo>
                <a:lnTo>
                  <a:pt x="0" y="301381"/>
                </a:lnTo>
                <a:lnTo>
                  <a:pt x="0" y="0"/>
                </a:lnTo>
                <a:lnTo>
                  <a:pt x="2530949" y="0"/>
                </a:lnTo>
                <a:lnTo>
                  <a:pt x="2355955" y="301381"/>
                </a:lnTo>
                <a:close/>
              </a:path>
            </a:pathLst>
          </a:custGeom>
          <a:solidFill>
            <a:srgbClr val="358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8832" y="49448"/>
            <a:ext cx="11360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r>
              <a:rPr dirty="0" sz="105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2899" y="1441451"/>
            <a:ext cx="4309110" cy="4956810"/>
          </a:xfrm>
          <a:prstGeom prst="rect">
            <a:avLst/>
          </a:prstGeom>
          <a:solidFill>
            <a:srgbClr val="CEEED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542925" marR="534670">
              <a:lnSpc>
                <a:spcPct val="100099"/>
              </a:lnSpc>
            </a:pPr>
            <a:r>
              <a:rPr dirty="0" sz="2400">
                <a:solidFill>
                  <a:srgbClr val="4D4D4D"/>
                </a:solidFill>
                <a:latin typeface="Arial MT"/>
                <a:cs typeface="Arial MT"/>
              </a:rPr>
              <a:t>U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sing</a:t>
            </a:r>
            <a:r>
              <a:rPr dirty="0" sz="2000" spc="-4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Pearson</a:t>
            </a:r>
            <a:r>
              <a:rPr dirty="0" sz="2000" spc="-4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correlation</a:t>
            </a:r>
            <a:r>
              <a:rPr dirty="0" sz="2000" spc="-3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in </a:t>
            </a:r>
            <a:r>
              <a:rPr dirty="0" sz="2000" spc="-54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pandas, we obtained the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 correlation matrix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for all the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numerical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columns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in the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dataset.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542925" marR="133350">
              <a:lnSpc>
                <a:spcPct val="100000"/>
              </a:lnSpc>
            </a:pPr>
            <a:r>
              <a:rPr dirty="0" sz="2000" spc="-114">
                <a:solidFill>
                  <a:srgbClr val="4D4D4D"/>
                </a:solidFill>
                <a:latin typeface="Arial MT"/>
                <a:cs typeface="Arial MT"/>
              </a:rPr>
              <a:t>To</a:t>
            </a:r>
            <a:r>
              <a:rPr dirty="0" sz="2000" spc="-2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right</a:t>
            </a:r>
            <a:r>
              <a:rPr dirty="0" sz="20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is</a:t>
            </a:r>
            <a:r>
              <a:rPr dirty="0" sz="20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representation </a:t>
            </a:r>
            <a:r>
              <a:rPr dirty="0" sz="2000" spc="-54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of the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correlation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in the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 correlation</a:t>
            </a:r>
            <a:r>
              <a:rPr dirty="0" sz="2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matrix;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079699"/>
            <a:ext cx="6386474" cy="56935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892" y="453092"/>
            <a:ext cx="85172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Train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5"/>
              <a:t>multiple</a:t>
            </a:r>
            <a:r>
              <a:rPr dirty="0" spc="-15"/>
              <a:t> </a:t>
            </a:r>
            <a:r>
              <a:rPr dirty="0" spc="-5"/>
              <a:t>linear</a:t>
            </a:r>
            <a:r>
              <a:rPr dirty="0" spc="-20"/>
              <a:t> </a:t>
            </a:r>
            <a:r>
              <a:rPr dirty="0" spc="-5"/>
              <a:t>regression</a:t>
            </a:r>
            <a:r>
              <a:rPr dirty="0" spc="-10"/>
              <a:t> </a:t>
            </a:r>
            <a:r>
              <a:rPr dirty="0" spc="-5"/>
              <a:t>model</a:t>
            </a:r>
            <a:r>
              <a:rPr dirty="0" spc="-15"/>
              <a:t> </a:t>
            </a:r>
            <a:r>
              <a:rPr dirty="0" spc="-5"/>
              <a:t>using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 spc="-5"/>
              <a:t>selected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5459" y="818853"/>
            <a:ext cx="12115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2D2E2F"/>
                </a:solidFill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531110" cy="301625"/>
          </a:xfrm>
          <a:custGeom>
            <a:avLst/>
            <a:gdLst/>
            <a:ahLst/>
            <a:cxnLst/>
            <a:rect l="l" t="t" r="r" b="b"/>
            <a:pathLst>
              <a:path w="2531110" h="301625">
                <a:moveTo>
                  <a:pt x="2355955" y="301381"/>
                </a:moveTo>
                <a:lnTo>
                  <a:pt x="0" y="301381"/>
                </a:lnTo>
                <a:lnTo>
                  <a:pt x="0" y="0"/>
                </a:lnTo>
                <a:lnTo>
                  <a:pt x="2530949" y="0"/>
                </a:lnTo>
                <a:lnTo>
                  <a:pt x="2355955" y="301381"/>
                </a:lnTo>
                <a:close/>
              </a:path>
            </a:pathLst>
          </a:custGeom>
          <a:solidFill>
            <a:srgbClr val="358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5303" y="49448"/>
            <a:ext cx="11811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Modeling</a:t>
            </a:r>
            <a:r>
              <a:rPr dirty="0" sz="105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Building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401" y="1606017"/>
            <a:ext cx="6935971" cy="445522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13675" y="1104650"/>
            <a:ext cx="4627880" cy="5049520"/>
          </a:xfrm>
          <a:prstGeom prst="rect">
            <a:avLst/>
          </a:prstGeom>
          <a:solidFill>
            <a:srgbClr val="CEEED9"/>
          </a:solidFill>
        </p:spPr>
        <p:txBody>
          <a:bodyPr wrap="square" lIns="0" tIns="228600" rIns="0" bIns="0" rtlCol="0" vert="horz">
            <a:spAutoFit/>
          </a:bodyPr>
          <a:lstStyle/>
          <a:p>
            <a:pPr marL="85725" marR="181610">
              <a:lnSpc>
                <a:spcPct val="100000"/>
              </a:lnSpc>
              <a:spcBef>
                <a:spcPts val="1800"/>
              </a:spcBef>
            </a:pP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Split data into training and testing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sets, </a:t>
            </a:r>
            <a:r>
              <a:rPr dirty="0" sz="2000" spc="-54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trained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model,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and assessed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performance.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371475" indent="-285750">
              <a:lnSpc>
                <a:spcPct val="100000"/>
              </a:lnSpc>
              <a:buChar char="•"/>
              <a:tabLst>
                <a:tab pos="370840" algn="l"/>
                <a:tab pos="371475" algn="l"/>
              </a:tabLst>
            </a:pP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Mean</a:t>
            </a:r>
            <a:r>
              <a:rPr dirty="0" sz="20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Squared</a:t>
            </a:r>
            <a:r>
              <a:rPr dirty="0" sz="2000" spc="-2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Error</a:t>
            </a:r>
            <a:r>
              <a:rPr dirty="0" sz="20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(MSE)</a:t>
            </a:r>
            <a:r>
              <a:rPr dirty="0" sz="2000" spc="-2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at</a:t>
            </a:r>
            <a:endParaRPr sz="2000">
              <a:latin typeface="Arial MT"/>
              <a:cs typeface="Arial MT"/>
            </a:endParaRPr>
          </a:p>
          <a:p>
            <a:pPr marL="371475" marR="636905">
              <a:lnSpc>
                <a:spcPct val="100000"/>
              </a:lnSpc>
            </a:pP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58.3</a:t>
            </a:r>
            <a:r>
              <a:rPr dirty="0" sz="2000" spc="-3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billion</a:t>
            </a:r>
            <a:r>
              <a:rPr dirty="0" sz="2000" spc="-2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signifies</a:t>
            </a:r>
            <a:r>
              <a:rPr dirty="0" sz="2000" spc="-2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the</a:t>
            </a:r>
            <a:r>
              <a:rPr dirty="0" sz="2000" spc="-2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average </a:t>
            </a:r>
            <a:r>
              <a:rPr dirty="0" sz="2000" spc="-54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squared </a:t>
            </a:r>
            <a:r>
              <a:rPr dirty="0" sz="2000" spc="-10">
                <a:solidFill>
                  <a:srgbClr val="4D4D4D"/>
                </a:solidFill>
                <a:latin typeface="Arial MT"/>
                <a:cs typeface="Arial MT"/>
              </a:rPr>
              <a:t>difference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between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predicted</a:t>
            </a:r>
            <a:r>
              <a:rPr dirty="0" sz="2000" spc="-1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and</a:t>
            </a:r>
            <a:r>
              <a:rPr dirty="0" sz="2000" spc="-1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actual</a:t>
            </a:r>
            <a:r>
              <a:rPr dirty="0" sz="2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prices.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371475" marR="327660" indent="-285750">
              <a:lnSpc>
                <a:spcPct val="100000"/>
              </a:lnSpc>
              <a:spcBef>
                <a:spcPts val="5"/>
              </a:spcBef>
              <a:buChar char="•"/>
              <a:tabLst>
                <a:tab pos="370840" algn="l"/>
                <a:tab pos="371475" algn="l"/>
              </a:tabLst>
            </a:pP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R-squared at 0.55 implies the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proportion of house price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variance </a:t>
            </a:r>
            <a:r>
              <a:rPr dirty="0" sz="2000" spc="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explained by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selected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features,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higher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values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indicating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a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better fit; </a:t>
            </a:r>
            <a:r>
              <a:rPr dirty="0" sz="2000" spc="-54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refer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to the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scatter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plot for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visual </a:t>
            </a:r>
            <a:r>
              <a:rPr dirty="0" sz="2000" spc="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representation.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85845" marR="5080" indent="-3573779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Assessing </a:t>
            </a:r>
            <a:r>
              <a:rPr dirty="0"/>
              <a:t>the </a:t>
            </a:r>
            <a:r>
              <a:rPr dirty="0" spc="-5"/>
              <a:t>performance of </a:t>
            </a:r>
            <a:r>
              <a:rPr dirty="0"/>
              <a:t>the </a:t>
            </a:r>
            <a:r>
              <a:rPr dirty="0" spc="-5"/>
              <a:t>model and interpreting </a:t>
            </a:r>
            <a:r>
              <a:rPr dirty="0"/>
              <a:t>the </a:t>
            </a:r>
            <a:r>
              <a:rPr dirty="0" spc="-655"/>
              <a:t> </a:t>
            </a:r>
            <a:r>
              <a:rPr dirty="0" spc="-5"/>
              <a:t>coefficients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531110" cy="301625"/>
          </a:xfrm>
          <a:custGeom>
            <a:avLst/>
            <a:gdLst/>
            <a:ahLst/>
            <a:cxnLst/>
            <a:rect l="l" t="t" r="r" b="b"/>
            <a:pathLst>
              <a:path w="2531110" h="301625">
                <a:moveTo>
                  <a:pt x="2355955" y="301381"/>
                </a:moveTo>
                <a:lnTo>
                  <a:pt x="0" y="301381"/>
                </a:lnTo>
                <a:lnTo>
                  <a:pt x="0" y="0"/>
                </a:lnTo>
                <a:lnTo>
                  <a:pt x="2530949" y="0"/>
                </a:lnTo>
                <a:lnTo>
                  <a:pt x="2355955" y="301381"/>
                </a:lnTo>
                <a:close/>
              </a:path>
            </a:pathLst>
          </a:custGeom>
          <a:solidFill>
            <a:srgbClr val="358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4786" y="49448"/>
            <a:ext cx="13208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Modeling</a:t>
            </a:r>
            <a:r>
              <a:rPr dirty="0" sz="105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Evaluation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09775" y="1295400"/>
            <a:ext cx="4449445" cy="5102860"/>
          </a:xfrm>
          <a:custGeom>
            <a:avLst/>
            <a:gdLst/>
            <a:ahLst/>
            <a:cxnLst/>
            <a:rect l="l" t="t" r="r" b="b"/>
            <a:pathLst>
              <a:path w="4449445" h="5102860">
                <a:moveTo>
                  <a:pt x="4449299" y="5102399"/>
                </a:moveTo>
                <a:lnTo>
                  <a:pt x="0" y="5102399"/>
                </a:lnTo>
                <a:lnTo>
                  <a:pt x="0" y="0"/>
                </a:lnTo>
                <a:lnTo>
                  <a:pt x="4449299" y="0"/>
                </a:lnTo>
                <a:lnTo>
                  <a:pt x="4449299" y="5102399"/>
                </a:lnTo>
                <a:close/>
              </a:path>
            </a:pathLst>
          </a:custGeom>
          <a:solidFill>
            <a:srgbClr val="CEEE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82800" y="2206268"/>
            <a:ext cx="4036060" cy="3258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22019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4D4D4D"/>
                </a:solidFill>
                <a:latin typeface="Arial"/>
                <a:cs typeface="Arial"/>
              </a:rPr>
              <a:t>Coefficients</a:t>
            </a:r>
            <a:r>
              <a:rPr dirty="0" sz="2400" spc="-50" b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D4D4D"/>
                </a:solidFill>
                <a:latin typeface="Arial"/>
                <a:cs typeface="Arial"/>
              </a:rPr>
              <a:t>in</a:t>
            </a:r>
            <a:r>
              <a:rPr dirty="0" sz="2400" spc="-55" b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D4D4D"/>
                </a:solidFill>
                <a:latin typeface="Arial"/>
                <a:cs typeface="Arial"/>
              </a:rPr>
              <a:t>Linear </a:t>
            </a:r>
            <a:r>
              <a:rPr dirty="0" sz="2400" spc="-650" b="1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D4D4D"/>
                </a:solidFill>
                <a:latin typeface="Arial"/>
                <a:cs typeface="Arial"/>
              </a:rPr>
              <a:t>Regression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Arial"/>
              <a:cs typeface="Arial"/>
            </a:endParaRPr>
          </a:p>
          <a:p>
            <a:pPr marL="469900" marR="102870" indent="-38227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Positive </a:t>
            </a:r>
            <a:r>
              <a:rPr dirty="0" sz="2000" spc="-10">
                <a:solidFill>
                  <a:srgbClr val="4D4D4D"/>
                </a:solidFill>
                <a:latin typeface="Arial MT"/>
                <a:cs typeface="Arial MT"/>
              </a:rPr>
              <a:t>coefficients: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Positive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 correlation</a:t>
            </a:r>
            <a:r>
              <a:rPr dirty="0" sz="2000" spc="-3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with</a:t>
            </a:r>
            <a:r>
              <a:rPr dirty="0" sz="2000" spc="-3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target</a:t>
            </a:r>
            <a:r>
              <a:rPr dirty="0" sz="2000" spc="-3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variable.</a:t>
            </a:r>
            <a:endParaRPr sz="2000">
              <a:latin typeface="Arial MT"/>
              <a:cs typeface="Arial MT"/>
            </a:endParaRPr>
          </a:p>
          <a:p>
            <a:pPr marL="469900" marR="80645" indent="-38227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Negative </a:t>
            </a:r>
            <a:r>
              <a:rPr dirty="0" sz="2000" spc="-10">
                <a:solidFill>
                  <a:srgbClr val="4D4D4D"/>
                </a:solidFill>
                <a:latin typeface="Arial MT"/>
                <a:cs typeface="Arial MT"/>
              </a:rPr>
              <a:t>coefficients: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Negative </a:t>
            </a:r>
            <a:r>
              <a:rPr dirty="0" sz="2000" spc="-54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correlation.</a:t>
            </a:r>
            <a:endParaRPr sz="2000">
              <a:latin typeface="Arial MT"/>
              <a:cs typeface="Arial MT"/>
            </a:endParaRPr>
          </a:p>
          <a:p>
            <a:pPr marL="469900" marR="5080" indent="-38227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Intercept: Estimated target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 variable</a:t>
            </a:r>
            <a:r>
              <a:rPr dirty="0" sz="2000" spc="-3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value</a:t>
            </a:r>
            <a:r>
              <a:rPr dirty="0" sz="2000" spc="-2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when</a:t>
            </a:r>
            <a:r>
              <a:rPr dirty="0" sz="2000" spc="-3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all</a:t>
            </a:r>
            <a:r>
              <a:rPr dirty="0" sz="2000" spc="-2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features </a:t>
            </a:r>
            <a:r>
              <a:rPr dirty="0" sz="2000" spc="-54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are</a:t>
            </a:r>
            <a:r>
              <a:rPr dirty="0" sz="2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zero.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397" y="1781162"/>
            <a:ext cx="7199190" cy="42528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02715" marR="5080" indent="-6102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Developing </a:t>
            </a:r>
            <a:r>
              <a:rPr dirty="0"/>
              <a:t>a </a:t>
            </a:r>
            <a:r>
              <a:rPr dirty="0" spc="-5"/>
              <a:t>system </a:t>
            </a:r>
            <a:r>
              <a:rPr dirty="0"/>
              <a:t>to </a:t>
            </a:r>
            <a:r>
              <a:rPr dirty="0" spc="-5"/>
              <a:t>recommend specific renovations </a:t>
            </a:r>
            <a:r>
              <a:rPr dirty="0" spc="-655"/>
              <a:t> </a:t>
            </a:r>
            <a:r>
              <a:rPr dirty="0" spc="-5"/>
              <a:t>based</a:t>
            </a:r>
            <a:r>
              <a:rPr dirty="0" spc="-15"/>
              <a:t> </a:t>
            </a:r>
            <a:r>
              <a:rPr dirty="0" spc="-5"/>
              <a:t>on</a:t>
            </a:r>
            <a:r>
              <a:rPr dirty="0" spc="-15"/>
              <a:t> </a:t>
            </a:r>
            <a:r>
              <a:rPr dirty="0"/>
              <a:t>their</a:t>
            </a:r>
            <a:r>
              <a:rPr dirty="0" spc="-10"/>
              <a:t> </a:t>
            </a:r>
            <a:r>
              <a:rPr dirty="0" spc="-5"/>
              <a:t>predicted</a:t>
            </a:r>
            <a:r>
              <a:rPr dirty="0" spc="-15"/>
              <a:t> </a:t>
            </a:r>
            <a:r>
              <a:rPr dirty="0" spc="-5"/>
              <a:t>impact</a:t>
            </a:r>
            <a:r>
              <a:rPr dirty="0" spc="-15"/>
              <a:t> </a:t>
            </a:r>
            <a:r>
              <a:rPr dirty="0" spc="-5"/>
              <a:t>on</a:t>
            </a:r>
            <a:r>
              <a:rPr dirty="0" spc="-15"/>
              <a:t> </a:t>
            </a:r>
            <a:r>
              <a:rPr dirty="0" spc="-5"/>
              <a:t>house</a:t>
            </a:r>
            <a:r>
              <a:rPr dirty="0" spc="-15"/>
              <a:t> </a:t>
            </a:r>
            <a:r>
              <a:rPr dirty="0" spc="-5"/>
              <a:t>prices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531110" cy="301625"/>
          </a:xfrm>
          <a:custGeom>
            <a:avLst/>
            <a:gdLst/>
            <a:ahLst/>
            <a:cxnLst/>
            <a:rect l="l" t="t" r="r" b="b"/>
            <a:pathLst>
              <a:path w="2531110" h="301625">
                <a:moveTo>
                  <a:pt x="2355955" y="301381"/>
                </a:moveTo>
                <a:lnTo>
                  <a:pt x="0" y="301381"/>
                </a:lnTo>
                <a:lnTo>
                  <a:pt x="0" y="0"/>
                </a:lnTo>
                <a:lnTo>
                  <a:pt x="2530949" y="0"/>
                </a:lnTo>
                <a:lnTo>
                  <a:pt x="2355955" y="301381"/>
                </a:lnTo>
                <a:close/>
              </a:path>
            </a:pathLst>
          </a:custGeom>
          <a:solidFill>
            <a:srgbClr val="358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9490" y="49448"/>
            <a:ext cx="16554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Recommendation</a:t>
            </a:r>
            <a:r>
              <a:rPr dirty="0" sz="105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0" y="1392298"/>
            <a:ext cx="5000625" cy="4561205"/>
          </a:xfrm>
          <a:prstGeom prst="rect">
            <a:avLst/>
          </a:prstGeom>
          <a:solidFill>
            <a:srgbClr val="CEEED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85725" marR="426084">
              <a:lnSpc>
                <a:spcPct val="100000"/>
              </a:lnSpc>
              <a:spcBef>
                <a:spcPts val="1775"/>
              </a:spcBef>
            </a:pP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Sqft_living holds the highest importance </a:t>
            </a:r>
            <a:r>
              <a:rPr dirty="0" sz="2000" spc="-54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score, signifying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that alterations in living </a:t>
            </a:r>
            <a:r>
              <a:rPr dirty="0" sz="2000" spc="-54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area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square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footage have the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most </a:t>
            </a:r>
            <a:r>
              <a:rPr dirty="0" sz="2000" spc="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significant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potential impact on house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prices.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L="85725" marR="589280" indent="69850">
              <a:lnSpc>
                <a:spcPct val="108000"/>
              </a:lnSpc>
            </a:pP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Bathrooms exhibit an extremely low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importance</a:t>
            </a:r>
            <a:r>
              <a:rPr dirty="0" sz="2000" spc="-3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score,</a:t>
            </a:r>
            <a:r>
              <a:rPr dirty="0" sz="2000" spc="-2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indicating</a:t>
            </a:r>
            <a:r>
              <a:rPr dirty="0" sz="2000" spc="-2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a</a:t>
            </a:r>
            <a:r>
              <a:rPr dirty="0" sz="2000" spc="-3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minimal </a:t>
            </a:r>
            <a:r>
              <a:rPr dirty="0" sz="2000" spc="-54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impact</a:t>
            </a:r>
            <a:r>
              <a:rPr dirty="0" sz="2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on</a:t>
            </a:r>
            <a:r>
              <a:rPr dirty="0" sz="2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house prices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573" y="1283200"/>
            <a:ext cx="5947075" cy="4689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9893" y="395344"/>
            <a:ext cx="18542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Conclusions</a:t>
            </a:r>
          </a:p>
        </p:txBody>
      </p:sp>
      <p:sp>
        <p:nvSpPr>
          <p:cNvPr id="3" name="object 3"/>
          <p:cNvSpPr/>
          <p:nvPr/>
        </p:nvSpPr>
        <p:spPr>
          <a:xfrm>
            <a:off x="628720" y="2668433"/>
            <a:ext cx="10970260" cy="0"/>
          </a:xfrm>
          <a:custGeom>
            <a:avLst/>
            <a:gdLst/>
            <a:ahLst/>
            <a:cxnLst/>
            <a:rect l="l" t="t" r="r" b="b"/>
            <a:pathLst>
              <a:path w="10970260" h="0">
                <a:moveTo>
                  <a:pt x="0" y="0"/>
                </a:moveTo>
                <a:lnTo>
                  <a:pt x="10970099" y="0"/>
                </a:lnTo>
              </a:path>
            </a:pathLst>
          </a:custGeom>
          <a:ln w="28574">
            <a:solidFill>
              <a:srgbClr val="B5B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7158" y="4649821"/>
            <a:ext cx="10970260" cy="0"/>
          </a:xfrm>
          <a:custGeom>
            <a:avLst/>
            <a:gdLst/>
            <a:ahLst/>
            <a:cxnLst/>
            <a:rect l="l" t="t" r="r" b="b"/>
            <a:pathLst>
              <a:path w="10970260" h="0">
                <a:moveTo>
                  <a:pt x="0" y="0"/>
                </a:moveTo>
                <a:lnTo>
                  <a:pt x="10970099" y="0"/>
                </a:lnTo>
              </a:path>
            </a:pathLst>
          </a:custGeom>
          <a:ln w="28574">
            <a:solidFill>
              <a:srgbClr val="B5B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40705" y="1574800"/>
            <a:ext cx="508634" cy="514350"/>
          </a:xfrm>
          <a:prstGeom prst="rect">
            <a:avLst/>
          </a:prstGeom>
          <a:solidFill>
            <a:srgbClr val="CEEED9"/>
          </a:solidFill>
        </p:spPr>
        <p:txBody>
          <a:bodyPr wrap="square" lIns="0" tIns="61594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484"/>
              </a:spcBef>
            </a:pPr>
            <a:r>
              <a:rPr dirty="0" sz="2400" spc="-300" b="1">
                <a:solidFill>
                  <a:srgbClr val="2D2E2F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4675" y="1490615"/>
            <a:ext cx="906462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H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ouse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size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in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square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ft holds the highest importance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score, meaning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that the the </a:t>
            </a:r>
            <a:r>
              <a:rPr dirty="0" sz="2000" spc="-54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more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square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 feet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a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 house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has the higher its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price is.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2531110" cy="301625"/>
          </a:xfrm>
          <a:custGeom>
            <a:avLst/>
            <a:gdLst/>
            <a:ahLst/>
            <a:cxnLst/>
            <a:rect l="l" t="t" r="r" b="b"/>
            <a:pathLst>
              <a:path w="2531110" h="301625">
                <a:moveTo>
                  <a:pt x="2355955" y="301381"/>
                </a:moveTo>
                <a:lnTo>
                  <a:pt x="0" y="301381"/>
                </a:lnTo>
                <a:lnTo>
                  <a:pt x="0" y="0"/>
                </a:lnTo>
                <a:lnTo>
                  <a:pt x="2530949" y="0"/>
                </a:lnTo>
                <a:lnTo>
                  <a:pt x="2355955" y="301381"/>
                </a:lnTo>
                <a:close/>
              </a:path>
            </a:pathLst>
          </a:custGeom>
          <a:solidFill>
            <a:srgbClr val="358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54549" y="49448"/>
            <a:ext cx="82550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Conclusions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4675" y="3442302"/>
            <a:ext cx="87693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A</a:t>
            </a:r>
            <a:r>
              <a:rPr dirty="0" sz="2000" spc="-12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35">
                <a:solidFill>
                  <a:srgbClr val="2D2E2F"/>
                </a:solidFill>
                <a:latin typeface="Arial MT"/>
                <a:cs typeface="Arial MT"/>
              </a:rPr>
              <a:t>Very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Good grade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increases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the house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price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compared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 to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the baseline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grade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0705" y="5289350"/>
            <a:ext cx="508634" cy="514350"/>
          </a:xfrm>
          <a:prstGeom prst="rect">
            <a:avLst/>
          </a:prstGeom>
          <a:solidFill>
            <a:srgbClr val="CEEED9"/>
          </a:solidFill>
        </p:spPr>
        <p:txBody>
          <a:bodyPr wrap="square" lIns="0" tIns="61594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484"/>
              </a:spcBef>
            </a:pPr>
            <a:r>
              <a:rPr dirty="0" sz="2400" spc="-60" b="1">
                <a:solidFill>
                  <a:srgbClr val="2D2E2F"/>
                </a:solidFill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9655" y="3362112"/>
            <a:ext cx="508634" cy="514350"/>
          </a:xfrm>
          <a:prstGeom prst="rect">
            <a:avLst/>
          </a:prstGeom>
          <a:solidFill>
            <a:srgbClr val="CEEED9"/>
          </a:solidFill>
        </p:spPr>
        <p:txBody>
          <a:bodyPr wrap="square" lIns="0" tIns="61594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484"/>
              </a:spcBef>
            </a:pPr>
            <a:r>
              <a:rPr dirty="0" sz="2400" spc="-90" b="1">
                <a:solidFill>
                  <a:srgbClr val="2D2E2F"/>
                </a:solidFill>
                <a:latin typeface="Arial"/>
                <a:cs typeface="Arial"/>
              </a:rPr>
              <a:t>2.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6300" y="5369539"/>
            <a:ext cx="846010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Bathrooms</a:t>
            </a:r>
            <a:r>
              <a:rPr dirty="0" sz="2000" spc="-2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have</a:t>
            </a:r>
            <a:r>
              <a:rPr dirty="0" sz="2000" spc="-1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a</a:t>
            </a:r>
            <a:r>
              <a:rPr dirty="0" sz="2000" spc="-1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significantly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low</a:t>
            </a:r>
            <a:r>
              <a:rPr dirty="0" sz="2000" spc="-1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importance</a:t>
            </a:r>
            <a:r>
              <a:rPr dirty="0" sz="2000" spc="-1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score,</a:t>
            </a:r>
            <a:r>
              <a:rPr dirty="0" sz="2000" spc="-1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suggesting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a</a:t>
            </a:r>
            <a:r>
              <a:rPr dirty="0" sz="2000" spc="-1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minimal </a:t>
            </a:r>
            <a:r>
              <a:rPr dirty="0" sz="2000" spc="-54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influence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on house prices.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0953" y="395344"/>
            <a:ext cx="27508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Recommendations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4401" y="1737799"/>
            <a:ext cx="8118475" cy="329565"/>
          </a:xfrm>
          <a:prstGeom prst="rect">
            <a:avLst/>
          </a:prstGeom>
          <a:solidFill>
            <a:srgbClr val="358F52"/>
          </a:solidFill>
        </p:spPr>
        <p:txBody>
          <a:bodyPr wrap="square" lIns="0" tIns="19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2000" spc="-105" b="1">
                <a:solidFill>
                  <a:srgbClr val="FFFFFF"/>
                </a:solidFill>
                <a:latin typeface="Arial"/>
                <a:cs typeface="Arial"/>
              </a:rPr>
              <a:t>Explanation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900" y="1737799"/>
            <a:ext cx="2559050" cy="329565"/>
          </a:xfrm>
          <a:prstGeom prst="rect">
            <a:avLst/>
          </a:prstGeom>
          <a:solidFill>
            <a:srgbClr val="358F52"/>
          </a:solidFill>
        </p:spPr>
        <p:txBody>
          <a:bodyPr wrap="square" lIns="0" tIns="190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15"/>
              </a:spcBef>
            </a:pPr>
            <a:r>
              <a:rPr dirty="0" sz="2000" spc="-114" b="1">
                <a:solidFill>
                  <a:srgbClr val="FFFFFF"/>
                </a:solidFill>
                <a:latin typeface="Arial"/>
                <a:cs typeface="Arial"/>
              </a:rPr>
              <a:t>Recommendation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7" y="3660682"/>
            <a:ext cx="10970260" cy="0"/>
          </a:xfrm>
          <a:custGeom>
            <a:avLst/>
            <a:gdLst/>
            <a:ahLst/>
            <a:cxnLst/>
            <a:rect l="l" t="t" r="r" b="b"/>
            <a:pathLst>
              <a:path w="10970260" h="0">
                <a:moveTo>
                  <a:pt x="0" y="0"/>
                </a:moveTo>
                <a:lnTo>
                  <a:pt x="10970099" y="0"/>
                </a:lnTo>
              </a:path>
            </a:pathLst>
          </a:custGeom>
          <a:ln w="9524">
            <a:solidFill>
              <a:srgbClr val="B5B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9070" y="5268640"/>
            <a:ext cx="10970260" cy="0"/>
          </a:xfrm>
          <a:custGeom>
            <a:avLst/>
            <a:gdLst/>
            <a:ahLst/>
            <a:cxnLst/>
            <a:rect l="l" t="t" r="r" b="b"/>
            <a:pathLst>
              <a:path w="10970260" h="0">
                <a:moveTo>
                  <a:pt x="0" y="0"/>
                </a:moveTo>
                <a:lnTo>
                  <a:pt x="10970099" y="0"/>
                </a:lnTo>
              </a:path>
            </a:pathLst>
          </a:custGeom>
          <a:ln w="9524">
            <a:solidFill>
              <a:srgbClr val="B5B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4762" y="2524225"/>
            <a:ext cx="2550160" cy="708025"/>
          </a:xfrm>
          <a:prstGeom prst="rect">
            <a:avLst/>
          </a:prstGeom>
          <a:solidFill>
            <a:srgbClr val="CEEED9"/>
          </a:solidFill>
        </p:spPr>
        <p:txBody>
          <a:bodyPr wrap="square" lIns="0" tIns="38735" rIns="0" bIns="0" rtlCol="0" vert="horz">
            <a:spAutoFit/>
          </a:bodyPr>
          <a:lstStyle/>
          <a:p>
            <a:pPr marL="85725" marR="693420">
              <a:lnSpc>
                <a:spcPct val="100000"/>
              </a:lnSpc>
              <a:spcBef>
                <a:spcPts val="305"/>
              </a:spcBef>
            </a:pPr>
            <a:r>
              <a:rPr dirty="0" sz="2000" spc="75" b="1">
                <a:solidFill>
                  <a:srgbClr val="2D2E2F"/>
                </a:solidFill>
                <a:latin typeface="Arial"/>
                <a:cs typeface="Arial"/>
              </a:rPr>
              <a:t>M</a:t>
            </a:r>
            <a:r>
              <a:rPr dirty="0" sz="2000" spc="-105" b="1">
                <a:solidFill>
                  <a:srgbClr val="2D2E2F"/>
                </a:solidFill>
                <a:latin typeface="Arial"/>
                <a:cs typeface="Arial"/>
              </a:rPr>
              <a:t>aximi</a:t>
            </a:r>
            <a:r>
              <a:rPr dirty="0" sz="2000" spc="-110" b="1">
                <a:solidFill>
                  <a:srgbClr val="2D2E2F"/>
                </a:solidFill>
                <a:latin typeface="Arial"/>
                <a:cs typeface="Arial"/>
              </a:rPr>
              <a:t>z</a:t>
            </a:r>
            <a:r>
              <a:rPr dirty="0" sz="2000" spc="-105" b="1">
                <a:solidFill>
                  <a:srgbClr val="2D2E2F"/>
                </a:solidFill>
                <a:latin typeface="Arial"/>
                <a:cs typeface="Arial"/>
              </a:rPr>
              <a:t>e</a:t>
            </a:r>
            <a:r>
              <a:rPr dirty="0" sz="2000" spc="-70" b="1">
                <a:solidFill>
                  <a:srgbClr val="2D2E2F"/>
                </a:solidFill>
                <a:latin typeface="Arial"/>
                <a:cs typeface="Arial"/>
              </a:rPr>
              <a:t> </a:t>
            </a:r>
            <a:r>
              <a:rPr dirty="0" sz="2000" spc="-114" b="1">
                <a:solidFill>
                  <a:srgbClr val="2D2E2F"/>
                </a:solidFill>
                <a:latin typeface="Arial"/>
                <a:cs typeface="Arial"/>
              </a:rPr>
              <a:t>Living  </a:t>
            </a:r>
            <a:r>
              <a:rPr dirty="0" sz="2000" spc="-140" b="1">
                <a:solidFill>
                  <a:srgbClr val="2D2E2F"/>
                </a:solidFill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1048" y="2573678"/>
            <a:ext cx="8011159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1F2328"/>
                </a:solidFill>
                <a:latin typeface="Arial MT"/>
                <a:cs typeface="Arial MT"/>
              </a:rPr>
              <a:t>Expanding the living </a:t>
            </a:r>
            <a:r>
              <a:rPr dirty="0" sz="2000">
                <a:solidFill>
                  <a:srgbClr val="1F2328"/>
                </a:solidFill>
                <a:latin typeface="Arial MT"/>
                <a:cs typeface="Arial MT"/>
              </a:rPr>
              <a:t>space </a:t>
            </a:r>
            <a:r>
              <a:rPr dirty="0" sz="2000" spc="-5">
                <a:solidFill>
                  <a:srgbClr val="1F2328"/>
                </a:solidFill>
                <a:latin typeface="Arial MT"/>
                <a:cs typeface="Arial MT"/>
              </a:rPr>
              <a:t>is </a:t>
            </a:r>
            <a:r>
              <a:rPr dirty="0" sz="2000">
                <a:solidFill>
                  <a:srgbClr val="1F2328"/>
                </a:solidFill>
                <a:latin typeface="Arial MT"/>
                <a:cs typeface="Arial MT"/>
              </a:rPr>
              <a:t>a key strategy </a:t>
            </a:r>
            <a:r>
              <a:rPr dirty="0" sz="2000" spc="-5">
                <a:solidFill>
                  <a:srgbClr val="1F2328"/>
                </a:solidFill>
                <a:latin typeface="Arial MT"/>
                <a:cs typeface="Arial MT"/>
              </a:rPr>
              <a:t>for </a:t>
            </a:r>
            <a:r>
              <a:rPr dirty="0" sz="2000">
                <a:solidFill>
                  <a:srgbClr val="1F2328"/>
                </a:solidFill>
                <a:latin typeface="Arial MT"/>
                <a:cs typeface="Arial MT"/>
              </a:rPr>
              <a:t>maximizing </a:t>
            </a:r>
            <a:r>
              <a:rPr dirty="0" sz="2000" spc="-5">
                <a:solidFill>
                  <a:srgbClr val="1F2328"/>
                </a:solidFill>
                <a:latin typeface="Arial MT"/>
                <a:cs typeface="Arial MT"/>
              </a:rPr>
              <a:t>the house's </a:t>
            </a:r>
            <a:r>
              <a:rPr dirty="0" sz="2000" spc="-545">
                <a:solidFill>
                  <a:srgbClr val="1F2328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F2328"/>
                </a:solidFill>
                <a:latin typeface="Arial MT"/>
                <a:cs typeface="Arial MT"/>
              </a:rPr>
              <a:t>value. </a:t>
            </a:r>
            <a:r>
              <a:rPr dirty="0" sz="2000" spc="-5">
                <a:solidFill>
                  <a:srgbClr val="1F2328"/>
                </a:solidFill>
                <a:latin typeface="Arial MT"/>
                <a:cs typeface="Arial MT"/>
              </a:rPr>
              <a:t>Consider options like </a:t>
            </a:r>
            <a:r>
              <a:rPr dirty="0" sz="2000">
                <a:solidFill>
                  <a:srgbClr val="1F2328"/>
                </a:solidFill>
                <a:latin typeface="Arial MT"/>
                <a:cs typeface="Arial MT"/>
              </a:rPr>
              <a:t>room </a:t>
            </a:r>
            <a:r>
              <a:rPr dirty="0" sz="2000" spc="-5">
                <a:solidFill>
                  <a:srgbClr val="1F2328"/>
                </a:solidFill>
                <a:latin typeface="Arial MT"/>
                <a:cs typeface="Arial MT"/>
              </a:rPr>
              <a:t>additions, finishing basements, or </a:t>
            </a:r>
            <a:r>
              <a:rPr dirty="0" sz="2000">
                <a:solidFill>
                  <a:srgbClr val="1F2328"/>
                </a:solidFill>
                <a:latin typeface="Arial MT"/>
                <a:cs typeface="Arial MT"/>
              </a:rPr>
              <a:t> creating</a:t>
            </a:r>
            <a:r>
              <a:rPr dirty="0" sz="2000" spc="-10">
                <a:solidFill>
                  <a:srgbClr val="1F2328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1F2328"/>
                </a:solidFill>
                <a:latin typeface="Arial MT"/>
                <a:cs typeface="Arial MT"/>
              </a:rPr>
              <a:t>open floor plans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9070" y="3977278"/>
            <a:ext cx="2554605" cy="571500"/>
          </a:xfrm>
          <a:prstGeom prst="rect">
            <a:avLst/>
          </a:prstGeom>
          <a:solidFill>
            <a:srgbClr val="CEEED9"/>
          </a:solidFill>
        </p:spPr>
        <p:txBody>
          <a:bodyPr wrap="square" lIns="0" tIns="0" rIns="0" bIns="0" rtlCol="0" vert="horz">
            <a:spAutoFit/>
          </a:bodyPr>
          <a:lstStyle/>
          <a:p>
            <a:pPr marL="85725">
              <a:lnSpc>
                <a:spcPts val="2170"/>
              </a:lnSpc>
            </a:pPr>
            <a:r>
              <a:rPr dirty="0" sz="2000" spc="-275" b="1">
                <a:solidFill>
                  <a:srgbClr val="2D2E2F"/>
                </a:solidFill>
                <a:latin typeface="Arial"/>
                <a:cs typeface="Arial"/>
              </a:rPr>
              <a:t>S</a:t>
            </a:r>
            <a:r>
              <a:rPr dirty="0" sz="2000" spc="-15" b="1">
                <a:solidFill>
                  <a:srgbClr val="2D2E2F"/>
                </a:solidFill>
                <a:latin typeface="Arial"/>
                <a:cs typeface="Arial"/>
              </a:rPr>
              <a:t>t</a:t>
            </a:r>
            <a:r>
              <a:rPr dirty="0" sz="2000" spc="-30" b="1">
                <a:solidFill>
                  <a:srgbClr val="2D2E2F"/>
                </a:solidFill>
                <a:latin typeface="Arial"/>
                <a:cs typeface="Arial"/>
              </a:rPr>
              <a:t>r</a:t>
            </a:r>
            <a:r>
              <a:rPr dirty="0" sz="2000" spc="-125" b="1">
                <a:solidFill>
                  <a:srgbClr val="2D2E2F"/>
                </a:solidFill>
                <a:latin typeface="Arial"/>
                <a:cs typeface="Arial"/>
              </a:rPr>
              <a:t>a</a:t>
            </a:r>
            <a:r>
              <a:rPr dirty="0" sz="2000" spc="-105" b="1">
                <a:solidFill>
                  <a:srgbClr val="2D2E2F"/>
                </a:solidFill>
                <a:latin typeface="Arial"/>
                <a:cs typeface="Arial"/>
              </a:rPr>
              <a:t>tegic</a:t>
            </a:r>
            <a:r>
              <a:rPr dirty="0" sz="2000" spc="-70" b="1">
                <a:solidFill>
                  <a:srgbClr val="2D2E2F"/>
                </a:solidFill>
                <a:latin typeface="Arial"/>
                <a:cs typeface="Arial"/>
              </a:rPr>
              <a:t> </a:t>
            </a:r>
            <a:r>
              <a:rPr dirty="0" sz="2000" spc="-235" b="1">
                <a:solidFill>
                  <a:srgbClr val="2D2E2F"/>
                </a:solidFill>
                <a:latin typeface="Arial"/>
                <a:cs typeface="Arial"/>
              </a:rPr>
              <a:t>B</a:t>
            </a:r>
            <a:r>
              <a:rPr dirty="0" sz="2000" spc="-195" b="1">
                <a:solidFill>
                  <a:srgbClr val="2D2E2F"/>
                </a:solidFill>
                <a:latin typeface="Arial"/>
                <a:cs typeface="Arial"/>
              </a:rPr>
              <a:t>a</a:t>
            </a:r>
            <a:r>
              <a:rPr dirty="0" sz="2000" spc="-55" b="1">
                <a:solidFill>
                  <a:srgbClr val="2D2E2F"/>
                </a:solidFill>
                <a:latin typeface="Arial"/>
                <a:cs typeface="Arial"/>
              </a:rPr>
              <a:t>th</a:t>
            </a:r>
            <a:r>
              <a:rPr dirty="0" sz="2000" spc="-65" b="1">
                <a:solidFill>
                  <a:srgbClr val="2D2E2F"/>
                </a:solidFill>
                <a:latin typeface="Arial"/>
                <a:cs typeface="Arial"/>
              </a:rPr>
              <a:t>r</a:t>
            </a:r>
            <a:r>
              <a:rPr dirty="0" sz="2000" spc="-120" b="1">
                <a:solidFill>
                  <a:srgbClr val="2D2E2F"/>
                </a:solidFill>
                <a:latin typeface="Arial"/>
                <a:cs typeface="Arial"/>
              </a:rPr>
              <a:t>oom</a:t>
            </a:r>
            <a:endParaRPr sz="2000">
              <a:latin typeface="Arial"/>
              <a:cs typeface="Arial"/>
            </a:endParaRPr>
          </a:p>
          <a:p>
            <a:pPr marL="85725">
              <a:lnSpc>
                <a:spcPts val="2330"/>
              </a:lnSpc>
            </a:pPr>
            <a:r>
              <a:rPr dirty="0" sz="2000" spc="-110" b="1">
                <a:solidFill>
                  <a:srgbClr val="2D2E2F"/>
                </a:solidFill>
                <a:latin typeface="Arial"/>
                <a:cs typeface="Arial"/>
              </a:rPr>
              <a:t>Additions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5361" y="4005777"/>
            <a:ext cx="7988934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1F2328"/>
                </a:solidFill>
                <a:latin typeface="Arial MT"/>
                <a:cs typeface="Arial MT"/>
              </a:rPr>
              <a:t>Strategically adding bathrooms </a:t>
            </a:r>
            <a:r>
              <a:rPr dirty="0" sz="2000">
                <a:solidFill>
                  <a:srgbClr val="1F2328"/>
                </a:solidFill>
                <a:latin typeface="Arial MT"/>
                <a:cs typeface="Arial MT"/>
              </a:rPr>
              <a:t>can </a:t>
            </a:r>
            <a:r>
              <a:rPr dirty="0" sz="2000" spc="-5">
                <a:solidFill>
                  <a:srgbClr val="1F2328"/>
                </a:solidFill>
                <a:latin typeface="Arial MT"/>
                <a:cs typeface="Arial MT"/>
              </a:rPr>
              <a:t>be </a:t>
            </a:r>
            <a:r>
              <a:rPr dirty="0" sz="2000">
                <a:solidFill>
                  <a:srgbClr val="1F2328"/>
                </a:solidFill>
                <a:latin typeface="Arial MT"/>
                <a:cs typeface="Arial MT"/>
              </a:rPr>
              <a:t>a valuable </a:t>
            </a:r>
            <a:r>
              <a:rPr dirty="0" sz="2000" spc="-5">
                <a:solidFill>
                  <a:srgbClr val="1F2328"/>
                </a:solidFill>
                <a:latin typeface="Arial MT"/>
                <a:cs typeface="Arial MT"/>
              </a:rPr>
              <a:t>investment. Evaluate </a:t>
            </a:r>
            <a:r>
              <a:rPr dirty="0" sz="2000" spc="-545">
                <a:solidFill>
                  <a:srgbClr val="1F2328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1F2328"/>
                </a:solidFill>
                <a:latin typeface="Arial MT"/>
                <a:cs typeface="Arial MT"/>
              </a:rPr>
              <a:t>the existing layout and identify </a:t>
            </a:r>
            <a:r>
              <a:rPr dirty="0" sz="2000">
                <a:solidFill>
                  <a:srgbClr val="1F2328"/>
                </a:solidFill>
                <a:latin typeface="Arial MT"/>
                <a:cs typeface="Arial MT"/>
              </a:rPr>
              <a:t>spaces </a:t>
            </a:r>
            <a:r>
              <a:rPr dirty="0" sz="2000" spc="-5">
                <a:solidFill>
                  <a:srgbClr val="1F2328"/>
                </a:solidFill>
                <a:latin typeface="Arial MT"/>
                <a:cs typeface="Arial MT"/>
              </a:rPr>
              <a:t>where an additional bathroom </a:t>
            </a:r>
            <a:r>
              <a:rPr dirty="0" sz="2000">
                <a:solidFill>
                  <a:srgbClr val="1F2328"/>
                </a:solidFill>
                <a:latin typeface="Arial MT"/>
                <a:cs typeface="Arial MT"/>
              </a:rPr>
              <a:t> could</a:t>
            </a:r>
            <a:r>
              <a:rPr dirty="0" sz="2000" spc="-10">
                <a:solidFill>
                  <a:srgbClr val="1F2328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1F2328"/>
                </a:solidFill>
                <a:latin typeface="Arial MT"/>
                <a:cs typeface="Arial MT"/>
              </a:rPr>
              <a:t>enhance </a:t>
            </a:r>
            <a:r>
              <a:rPr dirty="0" sz="2000">
                <a:solidFill>
                  <a:srgbClr val="1F2328"/>
                </a:solidFill>
                <a:latin typeface="Arial MT"/>
                <a:cs typeface="Arial MT"/>
              </a:rPr>
              <a:t>convenience</a:t>
            </a:r>
            <a:r>
              <a:rPr dirty="0" sz="2000" spc="-10">
                <a:solidFill>
                  <a:srgbClr val="1F2328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1F2328"/>
                </a:solidFill>
                <a:latin typeface="Arial MT"/>
                <a:cs typeface="Arial MT"/>
              </a:rPr>
              <a:t>and appeal.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359" y="5500511"/>
            <a:ext cx="2554605" cy="554355"/>
          </a:xfrm>
          <a:prstGeom prst="rect">
            <a:avLst/>
          </a:prstGeom>
          <a:solidFill>
            <a:srgbClr val="CEEED9"/>
          </a:solidFill>
        </p:spPr>
        <p:txBody>
          <a:bodyPr wrap="square" lIns="0" tIns="11430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900"/>
              </a:spcBef>
            </a:pPr>
            <a:r>
              <a:rPr dirty="0" sz="2000" spc="-260" b="1">
                <a:solidFill>
                  <a:srgbClr val="2D2E2F"/>
                </a:solidFill>
                <a:latin typeface="Arial"/>
                <a:cs typeface="Arial"/>
              </a:rPr>
              <a:t>G</a:t>
            </a:r>
            <a:r>
              <a:rPr dirty="0" sz="2000" spc="-45" b="1">
                <a:solidFill>
                  <a:srgbClr val="2D2E2F"/>
                </a:solidFill>
                <a:latin typeface="Arial"/>
                <a:cs typeface="Arial"/>
              </a:rPr>
              <a:t>r</a:t>
            </a:r>
            <a:r>
              <a:rPr dirty="0" sz="2000" spc="-100" b="1">
                <a:solidFill>
                  <a:srgbClr val="2D2E2F"/>
                </a:solidFill>
                <a:latin typeface="Arial"/>
                <a:cs typeface="Arial"/>
              </a:rPr>
              <a:t>ade</a:t>
            </a:r>
            <a:r>
              <a:rPr dirty="0" sz="2000" spc="-70" b="1">
                <a:solidFill>
                  <a:srgbClr val="2D2E2F"/>
                </a:solidFill>
                <a:latin typeface="Arial"/>
                <a:cs typeface="Arial"/>
              </a:rPr>
              <a:t> </a:t>
            </a:r>
            <a:r>
              <a:rPr dirty="0" sz="2000" spc="-55" b="1">
                <a:solidFill>
                  <a:srgbClr val="2D2E2F"/>
                </a:solidFill>
                <a:latin typeface="Arial"/>
                <a:cs typeface="Arial"/>
              </a:rPr>
              <a:t>U</a:t>
            </a:r>
            <a:r>
              <a:rPr dirty="0" sz="2000" spc="-125" b="1">
                <a:solidFill>
                  <a:srgbClr val="2D2E2F"/>
                </a:solidFill>
                <a:latin typeface="Arial"/>
                <a:cs typeface="Arial"/>
              </a:rPr>
              <a:t>pg</a:t>
            </a:r>
            <a:r>
              <a:rPr dirty="0" sz="2000" spc="-90" b="1">
                <a:solidFill>
                  <a:srgbClr val="2D2E2F"/>
                </a:solidFill>
                <a:latin typeface="Arial"/>
                <a:cs typeface="Arial"/>
              </a:rPr>
              <a:t>r</a:t>
            </a:r>
            <a:r>
              <a:rPr dirty="0" sz="2000" spc="-135" b="1">
                <a:solidFill>
                  <a:srgbClr val="2D2E2F"/>
                </a:solidFill>
                <a:latin typeface="Arial"/>
                <a:cs typeface="Arial"/>
              </a:rPr>
              <a:t>ades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1948" y="5477650"/>
            <a:ext cx="7763509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1F2328"/>
                </a:solidFill>
                <a:latin typeface="Arial MT"/>
                <a:cs typeface="Arial MT"/>
              </a:rPr>
              <a:t>Upgrading the house grade, especially to 'Excellent,' </a:t>
            </a:r>
            <a:r>
              <a:rPr dirty="0" sz="2000">
                <a:solidFill>
                  <a:srgbClr val="1F2328"/>
                </a:solidFill>
                <a:latin typeface="Arial MT"/>
                <a:cs typeface="Arial MT"/>
              </a:rPr>
              <a:t>can significantly </a:t>
            </a:r>
            <a:r>
              <a:rPr dirty="0" sz="2000" spc="-545">
                <a:solidFill>
                  <a:srgbClr val="1F2328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1F2328"/>
                </a:solidFill>
                <a:latin typeface="Arial MT"/>
                <a:cs typeface="Arial MT"/>
              </a:rPr>
              <a:t>increase the property's </a:t>
            </a:r>
            <a:r>
              <a:rPr dirty="0" sz="2000">
                <a:solidFill>
                  <a:srgbClr val="1F2328"/>
                </a:solidFill>
                <a:latin typeface="Arial MT"/>
                <a:cs typeface="Arial MT"/>
              </a:rPr>
              <a:t>market value. </a:t>
            </a:r>
            <a:r>
              <a:rPr dirty="0" sz="2000" spc="-5">
                <a:solidFill>
                  <a:srgbClr val="1F2328"/>
                </a:solidFill>
                <a:latin typeface="Arial MT"/>
                <a:cs typeface="Arial MT"/>
              </a:rPr>
              <a:t>Explore ways to enhance the </a:t>
            </a:r>
            <a:r>
              <a:rPr dirty="0" sz="2000">
                <a:solidFill>
                  <a:srgbClr val="1F2328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1F2328"/>
                </a:solidFill>
                <a:latin typeface="Arial MT"/>
                <a:cs typeface="Arial MT"/>
              </a:rPr>
              <a:t>quality</a:t>
            </a:r>
            <a:r>
              <a:rPr dirty="0" sz="2000" spc="-10">
                <a:solidFill>
                  <a:srgbClr val="1F2328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1F2328"/>
                </a:solidFill>
                <a:latin typeface="Arial MT"/>
                <a:cs typeface="Arial MT"/>
              </a:rPr>
              <a:t>of </a:t>
            </a:r>
            <a:r>
              <a:rPr dirty="0" sz="2000">
                <a:solidFill>
                  <a:srgbClr val="1F2328"/>
                </a:solidFill>
                <a:latin typeface="Arial MT"/>
                <a:cs typeface="Arial MT"/>
              </a:rPr>
              <a:t>materials</a:t>
            </a:r>
            <a:r>
              <a:rPr dirty="0" sz="2000" spc="-10">
                <a:solidFill>
                  <a:srgbClr val="1F2328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1F2328"/>
                </a:solidFill>
                <a:latin typeface="Arial MT"/>
                <a:cs typeface="Arial MT"/>
              </a:rPr>
              <a:t>and finishes in</a:t>
            </a:r>
            <a:r>
              <a:rPr dirty="0" sz="2000" spc="-10">
                <a:solidFill>
                  <a:srgbClr val="1F2328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F2328"/>
                </a:solidFill>
                <a:latin typeface="Arial MT"/>
                <a:cs typeface="Arial MT"/>
              </a:rPr>
              <a:t>your</a:t>
            </a:r>
            <a:r>
              <a:rPr dirty="0" sz="2000" spc="-5">
                <a:solidFill>
                  <a:srgbClr val="1F2328"/>
                </a:solidFill>
                <a:latin typeface="Arial MT"/>
                <a:cs typeface="Arial MT"/>
              </a:rPr>
              <a:t> home.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2625" y="864270"/>
            <a:ext cx="1051877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374151"/>
                </a:solidFill>
                <a:latin typeface="Arial MT"/>
                <a:cs typeface="Arial MT"/>
              </a:rPr>
              <a:t>Based on the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model </a:t>
            </a:r>
            <a:r>
              <a:rPr dirty="0" sz="2000" spc="-5">
                <a:solidFill>
                  <a:srgbClr val="374151"/>
                </a:solidFill>
                <a:latin typeface="Arial MT"/>
                <a:cs typeface="Arial MT"/>
              </a:rPr>
              <a:t>insights, here is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clear </a:t>
            </a:r>
            <a:r>
              <a:rPr dirty="0" sz="2000" spc="-5">
                <a:solidFill>
                  <a:srgbClr val="374151"/>
                </a:solidFill>
                <a:latin typeface="Arial MT"/>
                <a:cs typeface="Arial MT"/>
              </a:rPr>
              <a:t>and actionable advice for homeowners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considering </a:t>
            </a:r>
            <a:r>
              <a:rPr dirty="0" sz="2000" spc="-545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renovations</a:t>
            </a:r>
            <a:r>
              <a:rPr dirty="0" sz="2000" spc="-1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374151"/>
                </a:solidFill>
                <a:latin typeface="Arial MT"/>
                <a:cs typeface="Arial MT"/>
              </a:rPr>
              <a:t>to increase their house's 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value: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2529840" cy="302260"/>
          </a:xfrm>
          <a:custGeom>
            <a:avLst/>
            <a:gdLst/>
            <a:ahLst/>
            <a:cxnLst/>
            <a:rect l="l" t="t" r="r" b="b"/>
            <a:pathLst>
              <a:path w="2529840" h="302260">
                <a:moveTo>
                  <a:pt x="2354459" y="301702"/>
                </a:moveTo>
                <a:lnTo>
                  <a:pt x="0" y="301702"/>
                </a:lnTo>
                <a:lnTo>
                  <a:pt x="0" y="0"/>
                </a:lnTo>
                <a:lnTo>
                  <a:pt x="2529346" y="0"/>
                </a:lnTo>
                <a:lnTo>
                  <a:pt x="2354459" y="301702"/>
                </a:lnTo>
                <a:close/>
              </a:path>
            </a:pathLst>
          </a:custGeom>
          <a:solidFill>
            <a:srgbClr val="358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57333" y="49609"/>
            <a:ext cx="121856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Recommendations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6335" y="178317"/>
            <a:ext cx="27514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Recommendations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3600" y="889225"/>
            <a:ext cx="8118475" cy="512445"/>
          </a:xfrm>
          <a:prstGeom prst="rect">
            <a:avLst/>
          </a:prstGeom>
          <a:solidFill>
            <a:srgbClr val="358F52"/>
          </a:solidFill>
        </p:spPr>
        <p:txBody>
          <a:bodyPr wrap="square" lIns="0" tIns="93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dirty="0" sz="2000" spc="-105" b="1">
                <a:solidFill>
                  <a:srgbClr val="FFFFFF"/>
                </a:solidFill>
                <a:latin typeface="Arial"/>
                <a:cs typeface="Arial"/>
              </a:rPr>
              <a:t>Explanation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100" y="889225"/>
            <a:ext cx="2559050" cy="512445"/>
          </a:xfrm>
          <a:prstGeom prst="rect">
            <a:avLst/>
          </a:prstGeom>
          <a:solidFill>
            <a:srgbClr val="358F52"/>
          </a:solidFill>
        </p:spPr>
        <p:txBody>
          <a:bodyPr wrap="square" lIns="0" tIns="93345" rIns="0" bIns="0" rtlCol="0" vert="horz">
            <a:spAutoFit/>
          </a:bodyPr>
          <a:lstStyle/>
          <a:p>
            <a:pPr marL="314960">
              <a:lnSpc>
                <a:spcPct val="100000"/>
              </a:lnSpc>
              <a:spcBef>
                <a:spcPts val="735"/>
              </a:spcBef>
            </a:pPr>
            <a:r>
              <a:rPr dirty="0" sz="2000" spc="-114" b="1">
                <a:solidFill>
                  <a:srgbClr val="FFFFFF"/>
                </a:solidFill>
                <a:latin typeface="Arial"/>
                <a:cs typeface="Arial"/>
              </a:rPr>
              <a:t>Recommendation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4483" y="2848369"/>
            <a:ext cx="10970260" cy="0"/>
          </a:xfrm>
          <a:custGeom>
            <a:avLst/>
            <a:gdLst/>
            <a:ahLst/>
            <a:cxnLst/>
            <a:rect l="l" t="t" r="r" b="b"/>
            <a:pathLst>
              <a:path w="10970260" h="0">
                <a:moveTo>
                  <a:pt x="0" y="0"/>
                </a:moveTo>
                <a:lnTo>
                  <a:pt x="10970099" y="0"/>
                </a:lnTo>
              </a:path>
            </a:pathLst>
          </a:custGeom>
          <a:ln w="28574">
            <a:solidFill>
              <a:srgbClr val="B5B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3870" y="4033984"/>
            <a:ext cx="10970260" cy="0"/>
          </a:xfrm>
          <a:custGeom>
            <a:avLst/>
            <a:gdLst/>
            <a:ahLst/>
            <a:cxnLst/>
            <a:rect l="l" t="t" r="r" b="b"/>
            <a:pathLst>
              <a:path w="10970260" h="0">
                <a:moveTo>
                  <a:pt x="0" y="0"/>
                </a:moveTo>
                <a:lnTo>
                  <a:pt x="10970099" y="0"/>
                </a:lnTo>
              </a:path>
            </a:pathLst>
          </a:custGeom>
          <a:ln w="28574">
            <a:solidFill>
              <a:srgbClr val="B5B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3921" y="5399640"/>
            <a:ext cx="10970260" cy="0"/>
          </a:xfrm>
          <a:custGeom>
            <a:avLst/>
            <a:gdLst/>
            <a:ahLst/>
            <a:cxnLst/>
            <a:rect l="l" t="t" r="r" b="b"/>
            <a:pathLst>
              <a:path w="10970260" h="0">
                <a:moveTo>
                  <a:pt x="0" y="0"/>
                </a:moveTo>
                <a:lnTo>
                  <a:pt x="10969966" y="0"/>
                </a:lnTo>
              </a:path>
            </a:pathLst>
          </a:custGeom>
          <a:ln w="28574">
            <a:solidFill>
              <a:srgbClr val="B5B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6100" y="1765679"/>
            <a:ext cx="2554605" cy="757555"/>
          </a:xfrm>
          <a:prstGeom prst="rect">
            <a:avLst/>
          </a:prstGeom>
          <a:solidFill>
            <a:srgbClr val="CEEED9"/>
          </a:solidFill>
        </p:spPr>
        <p:txBody>
          <a:bodyPr wrap="square" lIns="0" tIns="21590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700"/>
              </a:spcBef>
            </a:pPr>
            <a:r>
              <a:rPr dirty="0" sz="2000" spc="-315" b="1">
                <a:solidFill>
                  <a:srgbClr val="2D2E2F"/>
                </a:solidFill>
                <a:latin typeface="Arial"/>
                <a:cs typeface="Arial"/>
              </a:rPr>
              <a:t>B</a:t>
            </a:r>
            <a:r>
              <a:rPr dirty="0" sz="2000" spc="-150" b="1">
                <a:solidFill>
                  <a:srgbClr val="2D2E2F"/>
                </a:solidFill>
                <a:latin typeface="Arial"/>
                <a:cs typeface="Arial"/>
              </a:rPr>
              <a:t>ud</a:t>
            </a:r>
            <a:r>
              <a:rPr dirty="0" sz="2000" spc="-160" b="1">
                <a:solidFill>
                  <a:srgbClr val="2D2E2F"/>
                </a:solidFill>
                <a:latin typeface="Arial"/>
                <a:cs typeface="Arial"/>
              </a:rPr>
              <a:t>g</a:t>
            </a:r>
            <a:r>
              <a:rPr dirty="0" sz="2000" spc="-55" b="1">
                <a:solidFill>
                  <a:srgbClr val="2D2E2F"/>
                </a:solidFill>
                <a:latin typeface="Arial"/>
                <a:cs typeface="Arial"/>
              </a:rPr>
              <a:t>et</a:t>
            </a:r>
            <a:r>
              <a:rPr dirty="0" sz="2000" spc="-5" b="1">
                <a:solidFill>
                  <a:srgbClr val="2D2E2F"/>
                </a:solidFill>
                <a:latin typeface="Arial"/>
                <a:cs typeface="Arial"/>
              </a:rPr>
              <a:t> </a:t>
            </a:r>
            <a:r>
              <a:rPr dirty="0" sz="2000" spc="-165" b="1">
                <a:solidFill>
                  <a:srgbClr val="2D2E2F"/>
                </a:solidFill>
                <a:latin typeface="Arial"/>
                <a:cs typeface="Arial"/>
              </a:rPr>
              <a:t>Assessment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2398" y="1794164"/>
            <a:ext cx="7852409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Assess the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return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on investment for each proposed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renovation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in line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with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your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budget; prioritize projects aligned with financial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capacity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and </a:t>
            </a:r>
            <a:r>
              <a:rPr dirty="0" sz="2000" spc="-54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long-term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goals.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725" y="3034375"/>
            <a:ext cx="2559050" cy="688975"/>
          </a:xfrm>
          <a:prstGeom prst="rect">
            <a:avLst/>
          </a:prstGeom>
          <a:solidFill>
            <a:srgbClr val="CEEED9"/>
          </a:solidFill>
        </p:spPr>
        <p:txBody>
          <a:bodyPr wrap="square" lIns="0" tIns="29209" rIns="0" bIns="0" rtlCol="0" vert="horz">
            <a:spAutoFit/>
          </a:bodyPr>
          <a:lstStyle/>
          <a:p>
            <a:pPr marL="85725" marR="523875">
              <a:lnSpc>
                <a:spcPct val="100000"/>
              </a:lnSpc>
              <a:spcBef>
                <a:spcPts val="229"/>
              </a:spcBef>
            </a:pPr>
            <a:r>
              <a:rPr dirty="0" sz="2000" spc="-55" b="1">
                <a:solidFill>
                  <a:srgbClr val="2D2E2F"/>
                </a:solidFill>
                <a:latin typeface="Arial"/>
                <a:cs typeface="Arial"/>
              </a:rPr>
              <a:t>U</a:t>
            </a:r>
            <a:r>
              <a:rPr dirty="0" sz="2000" spc="-100" b="1">
                <a:solidFill>
                  <a:srgbClr val="2D2E2F"/>
                </a:solidFill>
                <a:latin typeface="Arial"/>
                <a:cs typeface="Arial"/>
              </a:rPr>
              <a:t>nderstand</a:t>
            </a:r>
            <a:r>
              <a:rPr dirty="0" sz="2000" spc="-10" b="1">
                <a:solidFill>
                  <a:srgbClr val="2D2E2F"/>
                </a:solidFill>
                <a:latin typeface="Arial"/>
                <a:cs typeface="Arial"/>
              </a:rPr>
              <a:t> </a:t>
            </a:r>
            <a:r>
              <a:rPr dirty="0" sz="2000" spc="-245" b="1">
                <a:solidFill>
                  <a:srgbClr val="2D2E2F"/>
                </a:solidFill>
                <a:latin typeface="Arial"/>
                <a:cs typeface="Arial"/>
              </a:rPr>
              <a:t>L</a:t>
            </a:r>
            <a:r>
              <a:rPr dirty="0" sz="2000" spc="-135" b="1">
                <a:solidFill>
                  <a:srgbClr val="2D2E2F"/>
                </a:solidFill>
                <a:latin typeface="Arial"/>
                <a:cs typeface="Arial"/>
              </a:rPr>
              <a:t>o</a:t>
            </a:r>
            <a:r>
              <a:rPr dirty="0" sz="2000" spc="-135" b="1">
                <a:solidFill>
                  <a:srgbClr val="2D2E2F"/>
                </a:solidFill>
                <a:latin typeface="Arial"/>
                <a:cs typeface="Arial"/>
              </a:rPr>
              <a:t>c</a:t>
            </a:r>
            <a:r>
              <a:rPr dirty="0" sz="2000" spc="-65" b="1">
                <a:solidFill>
                  <a:srgbClr val="2D2E2F"/>
                </a:solidFill>
                <a:latin typeface="Arial"/>
                <a:cs typeface="Arial"/>
              </a:rPr>
              <a:t>al  </a:t>
            </a:r>
            <a:r>
              <a:rPr dirty="0" sz="2000" spc="-60" b="1">
                <a:solidFill>
                  <a:srgbClr val="2D2E2F"/>
                </a:solidFill>
                <a:latin typeface="Arial"/>
                <a:cs typeface="Arial"/>
              </a:rPr>
              <a:t>Market</a:t>
            </a:r>
            <a:r>
              <a:rPr dirty="0" sz="2000" spc="-15" b="1">
                <a:solidFill>
                  <a:srgbClr val="2D2E2F"/>
                </a:solidFill>
                <a:latin typeface="Arial"/>
                <a:cs typeface="Arial"/>
              </a:rPr>
              <a:t> </a:t>
            </a:r>
            <a:r>
              <a:rPr dirty="0" sz="2000" spc="-155" b="1">
                <a:solidFill>
                  <a:srgbClr val="2D2E2F"/>
                </a:solidFill>
                <a:latin typeface="Arial"/>
                <a:cs typeface="Arial"/>
              </a:rPr>
              <a:t>Trends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51073" y="3011513"/>
            <a:ext cx="794385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Factors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such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as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market conditions,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neighborhood trends, and buyer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preferences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can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influence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the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impact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of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renovations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 on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property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value</a:t>
            </a:r>
            <a:r>
              <a:rPr dirty="0" sz="2000">
                <a:solidFill>
                  <a:srgbClr val="374151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3559" y="4279506"/>
            <a:ext cx="2554605" cy="524510"/>
          </a:xfrm>
          <a:prstGeom prst="rect">
            <a:avLst/>
          </a:prstGeom>
          <a:solidFill>
            <a:srgbClr val="CEEED9"/>
          </a:solidFill>
        </p:spPr>
        <p:txBody>
          <a:bodyPr wrap="square" lIns="0" tIns="9906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780"/>
              </a:spcBef>
            </a:pPr>
            <a:r>
              <a:rPr dirty="0" sz="2000" spc="-290" b="1">
                <a:solidFill>
                  <a:srgbClr val="2D2E2F"/>
                </a:solidFill>
                <a:latin typeface="Arial"/>
                <a:cs typeface="Arial"/>
              </a:rPr>
              <a:t>E</a:t>
            </a:r>
            <a:r>
              <a:rPr dirty="0" sz="2000" spc="-130" b="1">
                <a:solidFill>
                  <a:srgbClr val="2D2E2F"/>
                </a:solidFill>
                <a:latin typeface="Arial"/>
                <a:cs typeface="Arial"/>
              </a:rPr>
              <a:t>mphasi</a:t>
            </a:r>
            <a:r>
              <a:rPr dirty="0" sz="2000" spc="-120" b="1">
                <a:solidFill>
                  <a:srgbClr val="2D2E2F"/>
                </a:solidFill>
                <a:latin typeface="Arial"/>
                <a:cs typeface="Arial"/>
              </a:rPr>
              <a:t>z</a:t>
            </a:r>
            <a:r>
              <a:rPr dirty="0" sz="2000" spc="-105" b="1">
                <a:solidFill>
                  <a:srgbClr val="2D2E2F"/>
                </a:solidFill>
                <a:latin typeface="Arial"/>
                <a:cs typeface="Arial"/>
              </a:rPr>
              <a:t>e</a:t>
            </a:r>
            <a:r>
              <a:rPr dirty="0" sz="2000" spc="-10" b="1">
                <a:solidFill>
                  <a:srgbClr val="2D2E2F"/>
                </a:solidFill>
                <a:latin typeface="Arial"/>
                <a:cs typeface="Arial"/>
              </a:rPr>
              <a:t> </a:t>
            </a:r>
            <a:r>
              <a:rPr dirty="0" sz="2000" spc="-85" b="1">
                <a:solidFill>
                  <a:srgbClr val="2D2E2F"/>
                </a:solidFill>
                <a:latin typeface="Arial"/>
                <a:cs typeface="Arial"/>
              </a:rPr>
              <a:t>Q</a:t>
            </a:r>
            <a:r>
              <a:rPr dirty="0" sz="2000" spc="-75" b="1">
                <a:solidFill>
                  <a:srgbClr val="2D2E2F"/>
                </a:solidFill>
                <a:latin typeface="Arial"/>
                <a:cs typeface="Arial"/>
              </a:rPr>
              <a:t>uality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9849" y="4329437"/>
            <a:ext cx="775271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Prioritize quality over quantity in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renovations; strategic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improvements </a:t>
            </a:r>
            <a:r>
              <a:rPr dirty="0" sz="2000" spc="-54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enhancing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functionality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and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aesthetics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yield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favorable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returns.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600" y="5654550"/>
            <a:ext cx="2554605" cy="713105"/>
          </a:xfrm>
          <a:prstGeom prst="rect">
            <a:avLst/>
          </a:prstGeom>
          <a:solidFill>
            <a:srgbClr val="CEEED9"/>
          </a:solidFill>
        </p:spPr>
        <p:txBody>
          <a:bodyPr wrap="square" lIns="0" tIns="41275" rIns="0" bIns="0" rtlCol="0" vert="horz">
            <a:spAutoFit/>
          </a:bodyPr>
          <a:lstStyle/>
          <a:p>
            <a:pPr marL="85725" marR="706120">
              <a:lnSpc>
                <a:spcPct val="100000"/>
              </a:lnSpc>
              <a:spcBef>
                <a:spcPts val="325"/>
              </a:spcBef>
            </a:pPr>
            <a:r>
              <a:rPr dirty="0" sz="2000" spc="-204" b="1">
                <a:solidFill>
                  <a:srgbClr val="2D2E2F"/>
                </a:solidFill>
                <a:latin typeface="Arial"/>
                <a:cs typeface="Arial"/>
              </a:rPr>
              <a:t>A</a:t>
            </a:r>
            <a:r>
              <a:rPr dirty="0" sz="2000" spc="-90" b="1">
                <a:solidFill>
                  <a:srgbClr val="2D2E2F"/>
                </a:solidFill>
                <a:latin typeface="Arial"/>
                <a:cs typeface="Arial"/>
              </a:rPr>
              <a:t>do</a:t>
            </a:r>
            <a:r>
              <a:rPr dirty="0" sz="2000" spc="-100" b="1">
                <a:solidFill>
                  <a:srgbClr val="2D2E2F"/>
                </a:solidFill>
                <a:latin typeface="Arial"/>
                <a:cs typeface="Arial"/>
              </a:rPr>
              <a:t>p</a:t>
            </a:r>
            <a:r>
              <a:rPr dirty="0" sz="2000" spc="-5" b="1">
                <a:solidFill>
                  <a:srgbClr val="2D2E2F"/>
                </a:solidFill>
                <a:latin typeface="Arial"/>
                <a:cs typeface="Arial"/>
              </a:rPr>
              <a:t>t</a:t>
            </a:r>
            <a:r>
              <a:rPr dirty="0" sz="2000" spc="-70" b="1">
                <a:solidFill>
                  <a:srgbClr val="2D2E2F"/>
                </a:solidFill>
                <a:latin typeface="Arial"/>
                <a:cs typeface="Arial"/>
              </a:rPr>
              <a:t> </a:t>
            </a:r>
            <a:r>
              <a:rPr dirty="0" sz="2000" spc="-114" b="1">
                <a:solidFill>
                  <a:srgbClr val="2D2E2F"/>
                </a:solidFill>
                <a:latin typeface="Arial"/>
                <a:cs typeface="Arial"/>
              </a:rPr>
              <a:t>a</a:t>
            </a:r>
            <a:r>
              <a:rPr dirty="0" sz="2000" spc="-70" b="1">
                <a:solidFill>
                  <a:srgbClr val="2D2E2F"/>
                </a:solidFill>
                <a:latin typeface="Arial"/>
                <a:cs typeface="Arial"/>
              </a:rPr>
              <a:t> </a:t>
            </a:r>
            <a:r>
              <a:rPr dirty="0" sz="2000" spc="-30" b="1">
                <a:solidFill>
                  <a:srgbClr val="2D2E2F"/>
                </a:solidFill>
                <a:latin typeface="Arial"/>
                <a:cs typeface="Arial"/>
              </a:rPr>
              <a:t>H</a:t>
            </a:r>
            <a:r>
              <a:rPr dirty="0" sz="2000" spc="-90" b="1">
                <a:solidFill>
                  <a:srgbClr val="2D2E2F"/>
                </a:solidFill>
                <a:latin typeface="Arial"/>
                <a:cs typeface="Arial"/>
              </a:rPr>
              <a:t>olistic  </a:t>
            </a:r>
            <a:r>
              <a:rPr dirty="0" sz="2000" spc="-110" b="1">
                <a:solidFill>
                  <a:srgbClr val="2D2E2F"/>
                </a:solidFill>
                <a:latin typeface="Arial"/>
                <a:cs typeface="Arial"/>
              </a:rPr>
              <a:t>Approach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93811" y="5508232"/>
            <a:ext cx="813054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Comprehensive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renovations,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accounting for features like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square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footage </a:t>
            </a:r>
            <a:r>
              <a:rPr dirty="0" sz="2000" spc="-54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and bathrooms, alongside overall appeal,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significantly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boost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a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property's </a:t>
            </a:r>
            <a:r>
              <a:rPr dirty="0" sz="2000" spc="-54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market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value.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2531110" cy="301625"/>
          </a:xfrm>
          <a:custGeom>
            <a:avLst/>
            <a:gdLst/>
            <a:ahLst/>
            <a:cxnLst/>
            <a:rect l="l" t="t" r="r" b="b"/>
            <a:pathLst>
              <a:path w="2531110" h="301625">
                <a:moveTo>
                  <a:pt x="2355955" y="301381"/>
                </a:moveTo>
                <a:lnTo>
                  <a:pt x="0" y="301381"/>
                </a:lnTo>
                <a:lnTo>
                  <a:pt x="0" y="0"/>
                </a:lnTo>
                <a:lnTo>
                  <a:pt x="2530949" y="0"/>
                </a:lnTo>
                <a:lnTo>
                  <a:pt x="2355955" y="301381"/>
                </a:lnTo>
                <a:close/>
              </a:path>
            </a:pathLst>
          </a:custGeom>
          <a:solidFill>
            <a:srgbClr val="358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58137" y="49448"/>
            <a:ext cx="121856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Recommendations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7614" y="2959793"/>
            <a:ext cx="421068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"/>
              <a:t>Questions?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534920" cy="307975"/>
          </a:xfrm>
          <a:custGeom>
            <a:avLst/>
            <a:gdLst/>
            <a:ahLst/>
            <a:cxnLst/>
            <a:rect l="l" t="t" r="r" b="b"/>
            <a:pathLst>
              <a:path w="2534920" h="307975">
                <a:moveTo>
                  <a:pt x="2355955" y="307776"/>
                </a:moveTo>
                <a:lnTo>
                  <a:pt x="0" y="307776"/>
                </a:lnTo>
                <a:lnTo>
                  <a:pt x="0" y="2724"/>
                </a:lnTo>
                <a:lnTo>
                  <a:pt x="2534662" y="0"/>
                </a:lnTo>
                <a:lnTo>
                  <a:pt x="2355955" y="307776"/>
                </a:lnTo>
                <a:close/>
              </a:path>
            </a:pathLst>
          </a:custGeom>
          <a:solidFill>
            <a:srgbClr val="358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06468" y="55844"/>
            <a:ext cx="3219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Q&amp;A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8" y="4296107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 h="0">
                <a:moveTo>
                  <a:pt x="0" y="0"/>
                </a:moveTo>
                <a:lnTo>
                  <a:pt x="2743200" y="0"/>
                </a:lnTo>
              </a:path>
            </a:pathLst>
          </a:custGeom>
          <a:ln w="38099">
            <a:solidFill>
              <a:srgbClr val="E0DC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7615" y="173992"/>
            <a:ext cx="339788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>
                <a:solidFill>
                  <a:srgbClr val="358F52"/>
                </a:solidFill>
              </a:rPr>
              <a:t>Group</a:t>
            </a:r>
            <a:r>
              <a:rPr dirty="0" sz="4000" spc="-50">
                <a:solidFill>
                  <a:srgbClr val="358F52"/>
                </a:solidFill>
              </a:rPr>
              <a:t> </a:t>
            </a:r>
            <a:r>
              <a:rPr dirty="0" sz="4000">
                <a:solidFill>
                  <a:srgbClr val="358F52"/>
                </a:solidFill>
              </a:rPr>
              <a:t>6</a:t>
            </a:r>
            <a:r>
              <a:rPr dirty="0" sz="4000" spc="-50">
                <a:solidFill>
                  <a:srgbClr val="358F52"/>
                </a:solidFill>
              </a:rPr>
              <a:t> </a:t>
            </a:r>
            <a:r>
              <a:rPr dirty="0" sz="4000" spc="-80">
                <a:solidFill>
                  <a:srgbClr val="358F52"/>
                </a:solidFill>
              </a:rPr>
              <a:t>Team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562824" y="1540629"/>
            <a:ext cx="4115435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358F52"/>
                </a:solidFill>
                <a:latin typeface="Arial"/>
                <a:cs typeface="Arial"/>
              </a:rPr>
              <a:t>Caroline</a:t>
            </a:r>
            <a:r>
              <a:rPr dirty="0" sz="4000" spc="-95" b="1">
                <a:solidFill>
                  <a:srgbClr val="358F52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358F52"/>
                </a:solidFill>
                <a:latin typeface="Arial"/>
                <a:cs typeface="Arial"/>
              </a:rPr>
              <a:t>Njoroge </a:t>
            </a:r>
            <a:r>
              <a:rPr dirty="0" sz="4000" spc="-1100" b="1">
                <a:solidFill>
                  <a:srgbClr val="358F52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358F52"/>
                </a:solidFill>
                <a:latin typeface="Arial"/>
                <a:cs typeface="Arial"/>
              </a:rPr>
              <a:t>Amadi </a:t>
            </a:r>
            <a:r>
              <a:rPr dirty="0" sz="4000" spc="-10" b="1">
                <a:solidFill>
                  <a:srgbClr val="358F52"/>
                </a:solidFill>
                <a:latin typeface="Arial"/>
                <a:cs typeface="Arial"/>
              </a:rPr>
              <a:t>Growman </a:t>
            </a:r>
            <a:r>
              <a:rPr dirty="0" sz="4000" spc="-1100" b="1">
                <a:solidFill>
                  <a:srgbClr val="358F52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358F52"/>
                </a:solidFill>
                <a:latin typeface="Arial"/>
                <a:cs typeface="Arial"/>
              </a:rPr>
              <a:t>James Nyamu </a:t>
            </a:r>
            <a:r>
              <a:rPr dirty="0" sz="4000" b="1">
                <a:solidFill>
                  <a:srgbClr val="358F52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358F52"/>
                </a:solidFill>
                <a:latin typeface="Arial"/>
                <a:cs typeface="Arial"/>
              </a:rPr>
              <a:t>Robert </a:t>
            </a:r>
            <a:r>
              <a:rPr dirty="0" sz="4000" spc="-10" b="1">
                <a:solidFill>
                  <a:srgbClr val="358F52"/>
                </a:solidFill>
                <a:latin typeface="Arial"/>
                <a:cs typeface="Arial"/>
              </a:rPr>
              <a:t>Gesembe </a:t>
            </a:r>
            <a:r>
              <a:rPr dirty="0" sz="4000" spc="-1100" b="1">
                <a:solidFill>
                  <a:srgbClr val="358F52"/>
                </a:solidFill>
                <a:latin typeface="Arial"/>
                <a:cs typeface="Arial"/>
              </a:rPr>
              <a:t> </a:t>
            </a:r>
            <a:r>
              <a:rPr dirty="0" sz="4000" spc="-35" b="1">
                <a:solidFill>
                  <a:srgbClr val="358F52"/>
                </a:solidFill>
                <a:latin typeface="Arial"/>
                <a:cs typeface="Arial"/>
              </a:rPr>
              <a:t>Lynns</a:t>
            </a:r>
            <a:r>
              <a:rPr dirty="0" sz="4000" spc="-20" b="1">
                <a:solidFill>
                  <a:srgbClr val="358F52"/>
                </a:solidFill>
                <a:latin typeface="Arial"/>
                <a:cs typeface="Arial"/>
              </a:rPr>
              <a:t> </a:t>
            </a:r>
            <a:r>
              <a:rPr dirty="0" sz="4000" spc="-35" b="1">
                <a:solidFill>
                  <a:srgbClr val="358F52"/>
                </a:solidFill>
                <a:latin typeface="Arial"/>
                <a:cs typeface="Arial"/>
              </a:rPr>
              <a:t>Waswa </a:t>
            </a:r>
            <a:r>
              <a:rPr dirty="0" sz="4000" spc="-30" b="1">
                <a:solidFill>
                  <a:srgbClr val="358F52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358F52"/>
                </a:solidFill>
                <a:latin typeface="Arial"/>
                <a:cs typeface="Arial"/>
              </a:rPr>
              <a:t>David</a:t>
            </a:r>
            <a:r>
              <a:rPr dirty="0" sz="4000" spc="-25" b="1">
                <a:solidFill>
                  <a:srgbClr val="358F52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358F52"/>
                </a:solidFill>
                <a:latin typeface="Arial"/>
                <a:cs typeface="Arial"/>
              </a:rPr>
              <a:t>Kirianja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9384" y="397214"/>
            <a:ext cx="28181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Business</a:t>
            </a:r>
            <a:r>
              <a:rPr dirty="0" spc="-85"/>
              <a:t> </a:t>
            </a:r>
            <a:r>
              <a:rPr dirty="0" spc="-5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514600" cy="273050"/>
          </a:xfrm>
          <a:custGeom>
            <a:avLst/>
            <a:gdLst/>
            <a:ahLst/>
            <a:cxnLst/>
            <a:rect l="l" t="t" r="r" b="b"/>
            <a:pathLst>
              <a:path w="2514600" h="273050">
                <a:moveTo>
                  <a:pt x="2355559" y="272850"/>
                </a:moveTo>
                <a:lnTo>
                  <a:pt x="0" y="272850"/>
                </a:lnTo>
                <a:lnTo>
                  <a:pt x="0" y="0"/>
                </a:lnTo>
                <a:lnTo>
                  <a:pt x="2513987" y="0"/>
                </a:lnTo>
                <a:lnTo>
                  <a:pt x="2355559" y="272850"/>
                </a:lnTo>
                <a:close/>
              </a:path>
            </a:pathLst>
          </a:custGeom>
          <a:solidFill>
            <a:srgbClr val="358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629" y="20917"/>
            <a:ext cx="17849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dirty="0" sz="105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05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5174" y="1615440"/>
            <a:ext cx="9046210" cy="3073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2141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Welcome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to Reno Strategix, where the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realms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of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real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estate and home </a:t>
            </a:r>
            <a:r>
              <a:rPr dirty="0" sz="2000" spc="-54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renovations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converge.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This project addresses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a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pressing issue faced by CasaCrafters Realty Solutions: </a:t>
            </a:r>
            <a:r>
              <a:rPr dirty="0" sz="2000" spc="-54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the need to provide data-driven guidance on home improvements for increased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property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value.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algn="just" marL="12700" marR="320040">
              <a:lnSpc>
                <a:spcPct val="100000"/>
              </a:lnSpc>
            </a:pP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Our focus is not only on boosting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value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but also on enhancing overall appeal,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guided by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multiple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linear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regression modelling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using King County house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sales </a:t>
            </a:r>
            <a:r>
              <a:rPr dirty="0" sz="2000" spc="-54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data.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2088" y="397214"/>
            <a:ext cx="36125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Background</a:t>
            </a:r>
            <a:r>
              <a:rPr dirty="0" spc="-35"/>
              <a:t> </a:t>
            </a:r>
            <a:r>
              <a:rPr dirty="0" spc="-5"/>
              <a:t>of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 spc="-5"/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1325" y="1173765"/>
            <a:ext cx="820928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Homeowners often grapple with the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challenge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of deciding on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renovations </a:t>
            </a:r>
            <a:r>
              <a:rPr dirty="0" sz="2000" spc="-54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that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significantly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enhance property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values.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CasaCrafters aims to fill this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 void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by 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offering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tailored advice grounded in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a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thorough analysis of the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King</a:t>
            </a:r>
            <a:r>
              <a:rPr dirty="0" sz="2000" spc="-1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County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real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 estate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market.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6612" y="2875090"/>
            <a:ext cx="718629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14">
                <a:solidFill>
                  <a:srgbClr val="2D2E2F"/>
                </a:solidFill>
                <a:latin typeface="Arial MT"/>
                <a:cs typeface="Arial MT"/>
              </a:rPr>
              <a:t>To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develop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a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multiple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linear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regression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model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to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identify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and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quantify the impact of features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(e.g., square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footage, bedrooms) </a:t>
            </a:r>
            <a:r>
              <a:rPr dirty="0" sz="2000" spc="-54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on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house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sale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 prices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in King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2D2E2F"/>
                </a:solidFill>
                <a:latin typeface="Arial MT"/>
                <a:cs typeface="Arial MT"/>
              </a:rPr>
              <a:t>County.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6600" y="4206240"/>
            <a:ext cx="767334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14">
                <a:solidFill>
                  <a:srgbClr val="2D2E2F"/>
                </a:solidFill>
                <a:latin typeface="Arial MT"/>
                <a:cs typeface="Arial MT"/>
              </a:rPr>
              <a:t>To</a:t>
            </a:r>
            <a:r>
              <a:rPr dirty="0" sz="2000" spc="-1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Construct</a:t>
            </a:r>
            <a:r>
              <a:rPr dirty="0" sz="2000" spc="-1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a</a:t>
            </a:r>
            <a:r>
              <a:rPr dirty="0" sz="2000" spc="-1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robust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regression</a:t>
            </a:r>
            <a:r>
              <a:rPr dirty="0" sz="2000" spc="-1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model</a:t>
            </a:r>
            <a:r>
              <a:rPr dirty="0" sz="2000" spc="-1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predicting</a:t>
            </a:r>
            <a:r>
              <a:rPr dirty="0" sz="2000" spc="-1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house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sale</a:t>
            </a:r>
            <a:r>
              <a:rPr dirty="0" sz="2000" spc="-1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prices </a:t>
            </a:r>
            <a:r>
              <a:rPr dirty="0" sz="2000" spc="-54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based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on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selected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features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for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personalized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property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valuation.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6600" y="5620890"/>
            <a:ext cx="7236459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14">
                <a:solidFill>
                  <a:srgbClr val="2D2E2F"/>
                </a:solidFill>
                <a:latin typeface="Arial MT"/>
                <a:cs typeface="Arial MT"/>
              </a:rPr>
              <a:t>To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utilize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the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regression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model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to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generate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personalized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 recommendations,</a:t>
            </a:r>
            <a:r>
              <a:rPr dirty="0" sz="2000" spc="-2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suggesting</a:t>
            </a:r>
            <a:r>
              <a:rPr dirty="0" sz="2000" spc="-2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renovations</a:t>
            </a:r>
            <a:r>
              <a:rPr dirty="0" sz="2000" spc="-2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predicted</a:t>
            </a:r>
            <a:r>
              <a:rPr dirty="0" sz="2000" spc="-2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to</a:t>
            </a:r>
            <a:r>
              <a:rPr dirty="0" sz="2000" spc="-1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have</a:t>
            </a:r>
            <a:r>
              <a:rPr dirty="0" sz="2000" spc="-2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the </a:t>
            </a:r>
            <a:r>
              <a:rPr dirty="0" sz="2000" spc="-54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highest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positive impact</a:t>
            </a:r>
            <a:r>
              <a:rPr dirty="0" sz="20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2D2E2F"/>
                </a:solidFill>
                <a:latin typeface="Arial MT"/>
                <a:cs typeface="Arial MT"/>
              </a:rPr>
              <a:t>on property </a:t>
            </a:r>
            <a:r>
              <a:rPr dirty="0" sz="2000">
                <a:solidFill>
                  <a:srgbClr val="2D2E2F"/>
                </a:solidFill>
                <a:latin typeface="Arial MT"/>
                <a:cs typeface="Arial MT"/>
              </a:rPr>
              <a:t>values.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2512695" cy="273685"/>
          </a:xfrm>
          <a:custGeom>
            <a:avLst/>
            <a:gdLst/>
            <a:ahLst/>
            <a:cxnLst/>
            <a:rect l="l" t="t" r="r" b="b"/>
            <a:pathLst>
              <a:path w="2512695" h="273685">
                <a:moveTo>
                  <a:pt x="2354063" y="273171"/>
                </a:moveTo>
                <a:lnTo>
                  <a:pt x="0" y="273171"/>
                </a:lnTo>
                <a:lnTo>
                  <a:pt x="0" y="0"/>
                </a:lnTo>
                <a:lnTo>
                  <a:pt x="2512411" y="0"/>
                </a:lnTo>
                <a:lnTo>
                  <a:pt x="2354063" y="273171"/>
                </a:lnTo>
                <a:close/>
              </a:path>
            </a:pathLst>
          </a:custGeom>
          <a:solidFill>
            <a:srgbClr val="358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2629" y="21078"/>
            <a:ext cx="17849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dirty="0" sz="105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05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Objectives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8974" y="1395385"/>
            <a:ext cx="2576195" cy="665480"/>
            <a:chOff x="438974" y="1395385"/>
            <a:chExt cx="2576195" cy="665480"/>
          </a:xfrm>
        </p:grpSpPr>
        <p:sp>
          <p:nvSpPr>
            <p:cNvPr id="10" name="object 10"/>
            <p:cNvSpPr/>
            <p:nvPr/>
          </p:nvSpPr>
          <p:spPr>
            <a:xfrm>
              <a:off x="445324" y="1401735"/>
              <a:ext cx="2563495" cy="652780"/>
            </a:xfrm>
            <a:custGeom>
              <a:avLst/>
              <a:gdLst/>
              <a:ahLst/>
              <a:cxnLst/>
              <a:rect l="l" t="t" r="r" b="b"/>
              <a:pathLst>
                <a:path w="2563495" h="652780">
                  <a:moveTo>
                    <a:pt x="2291722" y="652652"/>
                  </a:moveTo>
                  <a:lnTo>
                    <a:pt x="0" y="652652"/>
                  </a:lnTo>
                  <a:lnTo>
                    <a:pt x="0" y="0"/>
                  </a:lnTo>
                  <a:lnTo>
                    <a:pt x="2291722" y="0"/>
                  </a:lnTo>
                  <a:lnTo>
                    <a:pt x="2563185" y="326326"/>
                  </a:lnTo>
                  <a:lnTo>
                    <a:pt x="2291722" y="652652"/>
                  </a:lnTo>
                  <a:close/>
                </a:path>
              </a:pathLst>
            </a:custGeom>
            <a:solidFill>
              <a:srgbClr val="358F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5324" y="1401735"/>
              <a:ext cx="2563495" cy="652780"/>
            </a:xfrm>
            <a:custGeom>
              <a:avLst/>
              <a:gdLst/>
              <a:ahLst/>
              <a:cxnLst/>
              <a:rect l="l" t="t" r="r" b="b"/>
              <a:pathLst>
                <a:path w="2563495" h="652780">
                  <a:moveTo>
                    <a:pt x="0" y="0"/>
                  </a:moveTo>
                  <a:lnTo>
                    <a:pt x="2291722" y="0"/>
                  </a:lnTo>
                  <a:lnTo>
                    <a:pt x="2563185" y="326326"/>
                  </a:lnTo>
                  <a:lnTo>
                    <a:pt x="2291722" y="652652"/>
                  </a:lnTo>
                  <a:lnTo>
                    <a:pt x="0" y="65265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CACBC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82900" y="1543658"/>
            <a:ext cx="19462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15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000" spc="-170" b="1">
                <a:solidFill>
                  <a:srgbClr val="FFFFFF"/>
                </a:solidFill>
                <a:latin typeface="Arial"/>
                <a:cs typeface="Arial"/>
              </a:rPr>
              <a:t>usiness</a:t>
            </a:r>
            <a:r>
              <a:rPr dirty="0" sz="20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9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2000" spc="-5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000" spc="-90" b="1">
                <a:solidFill>
                  <a:srgbClr val="FFFFFF"/>
                </a:solidFill>
                <a:latin typeface="Arial"/>
                <a:cs typeface="Arial"/>
              </a:rPr>
              <a:t>oblem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4549" y="2810061"/>
            <a:ext cx="2576195" cy="665480"/>
            <a:chOff x="414549" y="2810061"/>
            <a:chExt cx="2576195" cy="665480"/>
          </a:xfrm>
        </p:grpSpPr>
        <p:sp>
          <p:nvSpPr>
            <p:cNvPr id="14" name="object 14"/>
            <p:cNvSpPr/>
            <p:nvPr/>
          </p:nvSpPr>
          <p:spPr>
            <a:xfrm>
              <a:off x="420899" y="2816411"/>
              <a:ext cx="2563495" cy="652780"/>
            </a:xfrm>
            <a:custGeom>
              <a:avLst/>
              <a:gdLst/>
              <a:ahLst/>
              <a:cxnLst/>
              <a:rect l="l" t="t" r="r" b="b"/>
              <a:pathLst>
                <a:path w="2563495" h="652779">
                  <a:moveTo>
                    <a:pt x="2291722" y="652652"/>
                  </a:moveTo>
                  <a:lnTo>
                    <a:pt x="0" y="652652"/>
                  </a:lnTo>
                  <a:lnTo>
                    <a:pt x="0" y="0"/>
                  </a:lnTo>
                  <a:lnTo>
                    <a:pt x="2291722" y="0"/>
                  </a:lnTo>
                  <a:lnTo>
                    <a:pt x="2563185" y="326326"/>
                  </a:lnTo>
                  <a:lnTo>
                    <a:pt x="2291722" y="652652"/>
                  </a:lnTo>
                  <a:close/>
                </a:path>
              </a:pathLst>
            </a:custGeom>
            <a:solidFill>
              <a:srgbClr val="358F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20899" y="2816411"/>
              <a:ext cx="2563495" cy="652780"/>
            </a:xfrm>
            <a:custGeom>
              <a:avLst/>
              <a:gdLst/>
              <a:ahLst/>
              <a:cxnLst/>
              <a:rect l="l" t="t" r="r" b="b"/>
              <a:pathLst>
                <a:path w="2563495" h="652779">
                  <a:moveTo>
                    <a:pt x="0" y="0"/>
                  </a:moveTo>
                  <a:lnTo>
                    <a:pt x="2291722" y="0"/>
                  </a:lnTo>
                  <a:lnTo>
                    <a:pt x="2563185" y="326326"/>
                  </a:lnTo>
                  <a:lnTo>
                    <a:pt x="2291722" y="652652"/>
                  </a:lnTo>
                  <a:lnTo>
                    <a:pt x="0" y="65265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CACBC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917489" y="2958333"/>
            <a:ext cx="12280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70" b="1">
                <a:solidFill>
                  <a:srgbClr val="FFFFFF"/>
                </a:solidFill>
                <a:latin typeface="Arial"/>
                <a:cs typeface="Arial"/>
              </a:rPr>
              <a:t>bjecti</a:t>
            </a:r>
            <a:r>
              <a:rPr dirty="0" sz="2000" spc="-100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000" spc="-10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4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4537" y="4184648"/>
            <a:ext cx="2576195" cy="665480"/>
            <a:chOff x="414537" y="4184648"/>
            <a:chExt cx="2576195" cy="665480"/>
          </a:xfrm>
        </p:grpSpPr>
        <p:sp>
          <p:nvSpPr>
            <p:cNvPr id="18" name="object 18"/>
            <p:cNvSpPr/>
            <p:nvPr/>
          </p:nvSpPr>
          <p:spPr>
            <a:xfrm>
              <a:off x="420887" y="4190998"/>
              <a:ext cx="2563495" cy="652780"/>
            </a:xfrm>
            <a:custGeom>
              <a:avLst/>
              <a:gdLst/>
              <a:ahLst/>
              <a:cxnLst/>
              <a:rect l="l" t="t" r="r" b="b"/>
              <a:pathLst>
                <a:path w="2563495" h="652779">
                  <a:moveTo>
                    <a:pt x="2291722" y="652652"/>
                  </a:moveTo>
                  <a:lnTo>
                    <a:pt x="0" y="652652"/>
                  </a:lnTo>
                  <a:lnTo>
                    <a:pt x="0" y="0"/>
                  </a:lnTo>
                  <a:lnTo>
                    <a:pt x="2291722" y="0"/>
                  </a:lnTo>
                  <a:lnTo>
                    <a:pt x="2563185" y="326326"/>
                  </a:lnTo>
                  <a:lnTo>
                    <a:pt x="2291722" y="652652"/>
                  </a:lnTo>
                  <a:close/>
                </a:path>
              </a:pathLst>
            </a:custGeom>
            <a:solidFill>
              <a:srgbClr val="358F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20887" y="4190998"/>
              <a:ext cx="2563495" cy="652780"/>
            </a:xfrm>
            <a:custGeom>
              <a:avLst/>
              <a:gdLst/>
              <a:ahLst/>
              <a:cxnLst/>
              <a:rect l="l" t="t" r="r" b="b"/>
              <a:pathLst>
                <a:path w="2563495" h="652779">
                  <a:moveTo>
                    <a:pt x="0" y="0"/>
                  </a:moveTo>
                  <a:lnTo>
                    <a:pt x="2291722" y="0"/>
                  </a:lnTo>
                  <a:lnTo>
                    <a:pt x="2563185" y="326326"/>
                  </a:lnTo>
                  <a:lnTo>
                    <a:pt x="2291722" y="652652"/>
                  </a:lnTo>
                  <a:lnTo>
                    <a:pt x="0" y="65265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CACBC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95768" y="4332920"/>
            <a:ext cx="12719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70" b="1">
                <a:solidFill>
                  <a:srgbClr val="FFFFFF"/>
                </a:solidFill>
                <a:latin typeface="Arial"/>
                <a:cs typeface="Arial"/>
              </a:rPr>
              <a:t>bjecti</a:t>
            </a:r>
            <a:r>
              <a:rPr dirty="0" sz="2000" spc="-100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000" spc="-10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4549" y="5599298"/>
            <a:ext cx="2576195" cy="665480"/>
            <a:chOff x="414549" y="5599298"/>
            <a:chExt cx="2576195" cy="665480"/>
          </a:xfrm>
        </p:grpSpPr>
        <p:sp>
          <p:nvSpPr>
            <p:cNvPr id="22" name="object 22"/>
            <p:cNvSpPr/>
            <p:nvPr/>
          </p:nvSpPr>
          <p:spPr>
            <a:xfrm>
              <a:off x="420899" y="5605648"/>
              <a:ext cx="2563495" cy="652780"/>
            </a:xfrm>
            <a:custGeom>
              <a:avLst/>
              <a:gdLst/>
              <a:ahLst/>
              <a:cxnLst/>
              <a:rect l="l" t="t" r="r" b="b"/>
              <a:pathLst>
                <a:path w="2563495" h="652779">
                  <a:moveTo>
                    <a:pt x="2291722" y="652652"/>
                  </a:moveTo>
                  <a:lnTo>
                    <a:pt x="0" y="652652"/>
                  </a:lnTo>
                  <a:lnTo>
                    <a:pt x="0" y="0"/>
                  </a:lnTo>
                  <a:lnTo>
                    <a:pt x="2291722" y="0"/>
                  </a:lnTo>
                  <a:lnTo>
                    <a:pt x="2563185" y="326326"/>
                  </a:lnTo>
                  <a:lnTo>
                    <a:pt x="2291722" y="652652"/>
                  </a:lnTo>
                  <a:close/>
                </a:path>
              </a:pathLst>
            </a:custGeom>
            <a:solidFill>
              <a:srgbClr val="358F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0899" y="5605648"/>
              <a:ext cx="2563495" cy="652780"/>
            </a:xfrm>
            <a:custGeom>
              <a:avLst/>
              <a:gdLst/>
              <a:ahLst/>
              <a:cxnLst/>
              <a:rect l="l" t="t" r="r" b="b"/>
              <a:pathLst>
                <a:path w="2563495" h="652779">
                  <a:moveTo>
                    <a:pt x="0" y="0"/>
                  </a:moveTo>
                  <a:lnTo>
                    <a:pt x="2291722" y="0"/>
                  </a:lnTo>
                  <a:lnTo>
                    <a:pt x="2563185" y="326326"/>
                  </a:lnTo>
                  <a:lnTo>
                    <a:pt x="2291722" y="652652"/>
                  </a:lnTo>
                  <a:lnTo>
                    <a:pt x="0" y="65265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CACBC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892607" y="5747571"/>
            <a:ext cx="12782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000" spc="-70" b="1">
                <a:solidFill>
                  <a:srgbClr val="FFFFFF"/>
                </a:solidFill>
                <a:latin typeface="Arial"/>
                <a:cs typeface="Arial"/>
              </a:rPr>
              <a:t>bjecti</a:t>
            </a:r>
            <a:r>
              <a:rPr dirty="0" sz="2000" spc="-100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000" spc="-10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5" b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5320" y="2545707"/>
            <a:ext cx="10970260" cy="0"/>
          </a:xfrm>
          <a:custGeom>
            <a:avLst/>
            <a:gdLst/>
            <a:ahLst/>
            <a:cxnLst/>
            <a:rect l="l" t="t" r="r" b="b"/>
            <a:pathLst>
              <a:path w="10970260" h="0">
                <a:moveTo>
                  <a:pt x="0" y="0"/>
                </a:moveTo>
                <a:lnTo>
                  <a:pt x="10970099" y="0"/>
                </a:lnTo>
              </a:path>
            </a:pathLst>
          </a:custGeom>
          <a:ln w="28574">
            <a:solidFill>
              <a:srgbClr val="B5B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5320" y="3925482"/>
            <a:ext cx="10970260" cy="0"/>
          </a:xfrm>
          <a:custGeom>
            <a:avLst/>
            <a:gdLst/>
            <a:ahLst/>
            <a:cxnLst/>
            <a:rect l="l" t="t" r="r" b="b"/>
            <a:pathLst>
              <a:path w="10970260" h="0">
                <a:moveTo>
                  <a:pt x="0" y="0"/>
                </a:moveTo>
                <a:lnTo>
                  <a:pt x="10970099" y="0"/>
                </a:lnTo>
              </a:path>
            </a:pathLst>
          </a:custGeom>
          <a:ln w="28574">
            <a:solidFill>
              <a:srgbClr val="B5B6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0895" y="5243907"/>
            <a:ext cx="10970260" cy="0"/>
          </a:xfrm>
          <a:custGeom>
            <a:avLst/>
            <a:gdLst/>
            <a:ahLst/>
            <a:cxnLst/>
            <a:rect l="l" t="t" r="r" b="b"/>
            <a:pathLst>
              <a:path w="10970260" h="0">
                <a:moveTo>
                  <a:pt x="0" y="0"/>
                </a:moveTo>
                <a:lnTo>
                  <a:pt x="10970099" y="0"/>
                </a:lnTo>
              </a:path>
            </a:pathLst>
          </a:custGeom>
          <a:ln w="28574">
            <a:solidFill>
              <a:srgbClr val="B5B6B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8005" y="6481275"/>
            <a:ext cx="908573" cy="256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1770" y="529255"/>
            <a:ext cx="54914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Rationale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 spc="-5"/>
              <a:t>achieving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 spc="-5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600" y="1614845"/>
            <a:ext cx="2603500" cy="1887855"/>
          </a:xfrm>
          <a:prstGeom prst="rect">
            <a:avLst/>
          </a:prstGeom>
          <a:solidFill>
            <a:srgbClr val="358F52"/>
          </a:solidFill>
        </p:spPr>
        <p:txBody>
          <a:bodyPr wrap="square" lIns="0" tIns="200025" rIns="0" bIns="0" rtlCol="0" vert="horz">
            <a:spAutoFit/>
          </a:bodyPr>
          <a:lstStyle/>
          <a:p>
            <a:pPr algn="ctr" marL="166370" marR="163195">
              <a:lnSpc>
                <a:spcPct val="100000"/>
              </a:lnSpc>
              <a:spcBef>
                <a:spcPts val="1575"/>
              </a:spcBef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Identify Key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influencing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property</a:t>
            </a:r>
            <a:r>
              <a:rPr dirty="0" sz="24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530475" cy="300990"/>
          </a:xfrm>
          <a:custGeom>
            <a:avLst/>
            <a:gdLst/>
            <a:ahLst/>
            <a:cxnLst/>
            <a:rect l="l" t="t" r="r" b="b"/>
            <a:pathLst>
              <a:path w="2530475" h="300990">
                <a:moveTo>
                  <a:pt x="2355559" y="300560"/>
                </a:moveTo>
                <a:lnTo>
                  <a:pt x="0" y="300560"/>
                </a:lnTo>
                <a:lnTo>
                  <a:pt x="0" y="0"/>
                </a:lnTo>
                <a:lnTo>
                  <a:pt x="2530076" y="0"/>
                </a:lnTo>
                <a:lnTo>
                  <a:pt x="2355559" y="300560"/>
                </a:lnTo>
                <a:close/>
              </a:path>
            </a:pathLst>
          </a:custGeom>
          <a:solidFill>
            <a:srgbClr val="358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4132" y="48627"/>
            <a:ext cx="62547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Rationale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5425" y="4172999"/>
            <a:ext cx="3055620" cy="1887855"/>
          </a:xfrm>
          <a:prstGeom prst="rect">
            <a:avLst/>
          </a:prstGeom>
          <a:solidFill>
            <a:srgbClr val="358F52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Times New Roman"/>
              <a:cs typeface="Times New Roman"/>
            </a:endParaRPr>
          </a:p>
          <a:p>
            <a:pPr marL="163830" marR="156845" indent="803910">
              <a:lnSpc>
                <a:spcPct val="100000"/>
              </a:lnSpc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0625" y="2561545"/>
            <a:ext cx="2603500" cy="1887855"/>
          </a:xfrm>
          <a:prstGeom prst="rect">
            <a:avLst/>
          </a:prstGeom>
          <a:solidFill>
            <a:srgbClr val="358F52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850">
              <a:latin typeface="Times New Roman"/>
              <a:cs typeface="Times New Roman"/>
            </a:endParaRPr>
          </a:p>
          <a:p>
            <a:pPr marL="90170" marR="88900" indent="431800">
              <a:lnSpc>
                <a:spcPct val="100000"/>
              </a:lnSpc>
              <a:tabLst>
                <a:tab pos="1909445" algn="l"/>
              </a:tabLst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Building	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Predictive</a:t>
            </a:r>
            <a:r>
              <a:rPr dirty="0" sz="24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92237" y="1949657"/>
            <a:ext cx="2726690" cy="584835"/>
            <a:chOff x="3192237" y="1949657"/>
            <a:chExt cx="2726690" cy="584835"/>
          </a:xfrm>
        </p:grpSpPr>
        <p:sp>
          <p:nvSpPr>
            <p:cNvPr id="10" name="object 10"/>
            <p:cNvSpPr/>
            <p:nvPr/>
          </p:nvSpPr>
          <p:spPr>
            <a:xfrm>
              <a:off x="3206525" y="1963945"/>
              <a:ext cx="2666365" cy="499745"/>
            </a:xfrm>
            <a:custGeom>
              <a:avLst/>
              <a:gdLst/>
              <a:ahLst/>
              <a:cxnLst/>
              <a:rect l="l" t="t" r="r" b="b"/>
              <a:pathLst>
                <a:path w="2666365" h="499744">
                  <a:moveTo>
                    <a:pt x="0" y="0"/>
                  </a:moveTo>
                  <a:lnTo>
                    <a:pt x="2665800" y="0"/>
                  </a:lnTo>
                  <a:lnTo>
                    <a:pt x="2665800" y="499671"/>
                  </a:lnTo>
                </a:path>
              </a:pathLst>
            </a:custGeom>
            <a:ln w="28574">
              <a:solidFill>
                <a:srgbClr val="21472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5902" y="2417193"/>
              <a:ext cx="92845" cy="11686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159737" y="3490908"/>
            <a:ext cx="2590165" cy="654685"/>
            <a:chOff x="7159737" y="3490908"/>
            <a:chExt cx="2590165" cy="654685"/>
          </a:xfrm>
        </p:grpSpPr>
        <p:sp>
          <p:nvSpPr>
            <p:cNvPr id="13" name="object 13"/>
            <p:cNvSpPr/>
            <p:nvPr/>
          </p:nvSpPr>
          <p:spPr>
            <a:xfrm>
              <a:off x="7174024" y="3505195"/>
              <a:ext cx="2529205" cy="570230"/>
            </a:xfrm>
            <a:custGeom>
              <a:avLst/>
              <a:gdLst/>
              <a:ahLst/>
              <a:cxnLst/>
              <a:rect l="l" t="t" r="r" b="b"/>
              <a:pathLst>
                <a:path w="2529204" h="570229">
                  <a:moveTo>
                    <a:pt x="0" y="0"/>
                  </a:moveTo>
                  <a:lnTo>
                    <a:pt x="2528999" y="0"/>
                  </a:lnTo>
                  <a:lnTo>
                    <a:pt x="2528999" y="569870"/>
                  </a:lnTo>
                </a:path>
              </a:pathLst>
            </a:custGeom>
            <a:ln w="28574">
              <a:solidFill>
                <a:srgbClr val="21472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6602" y="4028644"/>
              <a:ext cx="92844" cy="1168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6516" y="521192"/>
            <a:ext cx="49282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4915" algn="l"/>
              </a:tabLst>
            </a:pPr>
            <a:r>
              <a:rPr dirty="0" spc="-5"/>
              <a:t>Data source,</a:t>
            </a:r>
            <a:r>
              <a:rPr dirty="0"/>
              <a:t> </a:t>
            </a:r>
            <a:r>
              <a:rPr dirty="0" spc="-5"/>
              <a:t>preparation	and</a:t>
            </a:r>
            <a:r>
              <a:rPr dirty="0" spc="-85"/>
              <a:t> </a:t>
            </a:r>
            <a:r>
              <a:rPr dirty="0" spc="-5"/>
              <a:t>use</a:t>
            </a:r>
          </a:p>
        </p:txBody>
      </p:sp>
      <p:sp>
        <p:nvSpPr>
          <p:cNvPr id="3" name="object 3"/>
          <p:cNvSpPr/>
          <p:nvPr/>
        </p:nvSpPr>
        <p:spPr>
          <a:xfrm>
            <a:off x="5722675" y="1181349"/>
            <a:ext cx="6086475" cy="5170805"/>
          </a:xfrm>
          <a:custGeom>
            <a:avLst/>
            <a:gdLst/>
            <a:ahLst/>
            <a:cxnLst/>
            <a:rect l="l" t="t" r="r" b="b"/>
            <a:pathLst>
              <a:path w="6086475" h="5170805">
                <a:moveTo>
                  <a:pt x="6086399" y="5170199"/>
                </a:moveTo>
                <a:lnTo>
                  <a:pt x="0" y="5170199"/>
                </a:lnTo>
                <a:lnTo>
                  <a:pt x="0" y="0"/>
                </a:lnTo>
                <a:lnTo>
                  <a:pt x="6086399" y="0"/>
                </a:lnTo>
                <a:lnTo>
                  <a:pt x="6086399" y="5170199"/>
                </a:lnTo>
                <a:close/>
              </a:path>
            </a:pathLst>
          </a:custGeom>
          <a:solidFill>
            <a:srgbClr val="CEEE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17588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</a:t>
            </a:r>
            <a:r>
              <a:rPr dirty="0" spc="-50"/>
              <a:t> </a:t>
            </a:r>
            <a:r>
              <a:rPr dirty="0" spc="-5"/>
              <a:t>Source:</a:t>
            </a:r>
          </a:p>
          <a:p>
            <a:pPr marL="5175885">
              <a:lnSpc>
                <a:spcPct val="100000"/>
              </a:lnSpc>
            </a:pPr>
            <a:r>
              <a:rPr dirty="0" spc="-5" b="0">
                <a:latin typeface="Arial MT"/>
                <a:cs typeface="Arial MT"/>
              </a:rPr>
              <a:t>Kings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county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housing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data</a:t>
            </a:r>
          </a:p>
          <a:p>
            <a:pPr marL="5163185"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5175885">
              <a:lnSpc>
                <a:spcPct val="100000"/>
              </a:lnSpc>
            </a:pPr>
            <a:r>
              <a:rPr dirty="0" spc="-5"/>
              <a:t>Data</a:t>
            </a:r>
            <a:r>
              <a:rPr dirty="0" spc="-50"/>
              <a:t> </a:t>
            </a:r>
            <a:r>
              <a:rPr dirty="0" spc="-5"/>
              <a:t>Preparation:</a:t>
            </a:r>
          </a:p>
          <a:p>
            <a:pPr marL="5175885" marR="128270">
              <a:lnSpc>
                <a:spcPct val="100000"/>
              </a:lnSpc>
            </a:pPr>
            <a:r>
              <a:rPr dirty="0" spc="-5" b="0">
                <a:latin typeface="Arial MT"/>
                <a:cs typeface="Arial MT"/>
              </a:rPr>
              <a:t>Import data, explore, understand dataset, </a:t>
            </a:r>
            <a:r>
              <a:rPr dirty="0" spc="-655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identify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wrangling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techniques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for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analysis.</a:t>
            </a:r>
          </a:p>
          <a:p>
            <a:pPr marL="5163185"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5175885">
              <a:lnSpc>
                <a:spcPct val="100000"/>
              </a:lnSpc>
            </a:pPr>
            <a:r>
              <a:rPr dirty="0" spc="-5"/>
              <a:t>Exploratory</a:t>
            </a:r>
            <a:r>
              <a:rPr dirty="0" spc="-40"/>
              <a:t> </a:t>
            </a:r>
            <a:r>
              <a:rPr dirty="0" spc="-5"/>
              <a:t>Data</a:t>
            </a:r>
            <a:r>
              <a:rPr dirty="0" spc="-120"/>
              <a:t> </a:t>
            </a:r>
            <a:r>
              <a:rPr dirty="0" spc="-5"/>
              <a:t>Analysis</a:t>
            </a:r>
          </a:p>
          <a:p>
            <a:pPr marL="5175885" marR="5080">
              <a:lnSpc>
                <a:spcPct val="100000"/>
              </a:lnSpc>
            </a:pPr>
            <a:r>
              <a:rPr dirty="0" spc="-5" b="0">
                <a:latin typeface="Arial MT"/>
                <a:cs typeface="Arial MT"/>
              </a:rPr>
              <a:t>Examine </a:t>
            </a:r>
            <a:r>
              <a:rPr dirty="0" b="0">
                <a:latin typeface="Arial MT"/>
                <a:cs typeface="Arial MT"/>
              </a:rPr>
              <a:t>structure, scrutinize </a:t>
            </a:r>
            <a:r>
              <a:rPr dirty="0" spc="-5" b="0">
                <a:latin typeface="Arial MT"/>
                <a:cs typeface="Arial MT"/>
              </a:rPr>
              <a:t>properties, </a:t>
            </a:r>
            <a:r>
              <a:rPr dirty="0" b="0">
                <a:latin typeface="Arial MT"/>
                <a:cs typeface="Arial MT"/>
              </a:rPr>
              <a:t> comprehend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description,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sample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initial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five </a:t>
            </a:r>
            <a:r>
              <a:rPr dirty="0" spc="-65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rows.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049" y="1181350"/>
            <a:ext cx="5339624" cy="51701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0"/>
            <a:ext cx="2526030" cy="301625"/>
          </a:xfrm>
          <a:custGeom>
            <a:avLst/>
            <a:gdLst/>
            <a:ahLst/>
            <a:cxnLst/>
            <a:rect l="l" t="t" r="r" b="b"/>
            <a:pathLst>
              <a:path w="2526030" h="301625">
                <a:moveTo>
                  <a:pt x="2350770" y="301496"/>
                </a:moveTo>
                <a:lnTo>
                  <a:pt x="0" y="301496"/>
                </a:lnTo>
                <a:lnTo>
                  <a:pt x="0" y="0"/>
                </a:lnTo>
                <a:lnTo>
                  <a:pt x="2525831" y="0"/>
                </a:lnTo>
                <a:lnTo>
                  <a:pt x="2350770" y="301496"/>
                </a:lnTo>
                <a:close/>
              </a:path>
            </a:pathLst>
          </a:custGeom>
          <a:solidFill>
            <a:srgbClr val="358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5968" y="49563"/>
            <a:ext cx="129222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05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Understanding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8427" y="626640"/>
            <a:ext cx="25095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55"/>
              <a:t> </a:t>
            </a:r>
            <a:r>
              <a:rPr dirty="0" spc="-5"/>
              <a:t>process</a:t>
            </a:r>
            <a:r>
              <a:rPr dirty="0" spc="-50"/>
              <a:t> </a:t>
            </a:r>
            <a:r>
              <a:rPr dirty="0"/>
              <a:t>flow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87535" y="2655238"/>
            <a:ext cx="10511155" cy="1273175"/>
            <a:chOff x="1087535" y="2655238"/>
            <a:chExt cx="10511155" cy="1273175"/>
          </a:xfrm>
        </p:grpSpPr>
        <p:sp>
          <p:nvSpPr>
            <p:cNvPr id="4" name="object 4"/>
            <p:cNvSpPr/>
            <p:nvPr/>
          </p:nvSpPr>
          <p:spPr>
            <a:xfrm>
              <a:off x="1101823" y="3822332"/>
              <a:ext cx="10309860" cy="0"/>
            </a:xfrm>
            <a:custGeom>
              <a:avLst/>
              <a:gdLst/>
              <a:ahLst/>
              <a:cxnLst/>
              <a:rect l="l" t="t" r="r" b="b"/>
              <a:pathLst>
                <a:path w="10309860" h="0">
                  <a:moveTo>
                    <a:pt x="0" y="0"/>
                  </a:moveTo>
                  <a:lnTo>
                    <a:pt x="10309587" y="0"/>
                  </a:lnTo>
                </a:path>
              </a:pathLst>
            </a:custGeom>
            <a:ln w="28574">
              <a:solidFill>
                <a:srgbClr val="73737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7123" y="3745246"/>
              <a:ext cx="201113" cy="1541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9255" y="3732031"/>
              <a:ext cx="188040" cy="1959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73275" y="2777486"/>
              <a:ext cx="0" cy="955040"/>
            </a:xfrm>
            <a:custGeom>
              <a:avLst/>
              <a:gdLst/>
              <a:ahLst/>
              <a:cxnLst/>
              <a:rect l="l" t="t" r="r" b="b"/>
              <a:pathLst>
                <a:path w="0" h="955039">
                  <a:moveTo>
                    <a:pt x="0" y="954541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358F5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0823" y="3732032"/>
              <a:ext cx="188040" cy="19593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344842" y="2778790"/>
              <a:ext cx="0" cy="955040"/>
            </a:xfrm>
            <a:custGeom>
              <a:avLst/>
              <a:gdLst/>
              <a:ahLst/>
              <a:cxnLst/>
              <a:rect l="l" t="t" r="r" b="b"/>
              <a:pathLst>
                <a:path w="0" h="955039">
                  <a:moveTo>
                    <a:pt x="0" y="954543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358F5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4556" y="2655238"/>
              <a:ext cx="160571" cy="16557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439113" y="3941219"/>
            <a:ext cx="38354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solidFill>
                  <a:srgbClr val="358F52"/>
                </a:solidFill>
                <a:latin typeface="Arial"/>
                <a:cs typeface="Arial"/>
              </a:rPr>
              <a:t>Data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1099" y="3943491"/>
            <a:ext cx="93980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solidFill>
                  <a:srgbClr val="358F52"/>
                </a:solidFill>
                <a:latin typeface="Arial"/>
                <a:cs typeface="Arial"/>
              </a:rPr>
              <a:t>Exploratory  </a:t>
            </a:r>
            <a:r>
              <a:rPr dirty="0" sz="1300" spc="-5" b="1">
                <a:solidFill>
                  <a:srgbClr val="358F52"/>
                </a:solidFill>
                <a:latin typeface="Arial"/>
                <a:cs typeface="Arial"/>
              </a:rPr>
              <a:t>data </a:t>
            </a:r>
            <a:r>
              <a:rPr dirty="0" sz="1300" b="1">
                <a:solidFill>
                  <a:srgbClr val="358F52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58F52"/>
                </a:solidFill>
                <a:latin typeface="Arial"/>
                <a:cs typeface="Arial"/>
              </a:rPr>
              <a:t>analysis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70431" y="3277638"/>
            <a:ext cx="113411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6990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solidFill>
                  <a:srgbClr val="358F52"/>
                </a:solidFill>
                <a:latin typeface="Arial"/>
                <a:cs typeface="Arial"/>
              </a:rPr>
              <a:t>Data</a:t>
            </a:r>
            <a:endParaRPr sz="1300">
              <a:latin typeface="Arial"/>
              <a:cs typeface="Arial"/>
            </a:endParaRPr>
          </a:p>
          <a:p>
            <a:pPr algn="ctr" marL="12700" marR="5080">
              <a:lnSpc>
                <a:spcPct val="100000"/>
              </a:lnSpc>
            </a:pPr>
            <a:r>
              <a:rPr dirty="0" sz="1300" spc="-5" b="1">
                <a:solidFill>
                  <a:srgbClr val="358F52"/>
                </a:solidFill>
                <a:latin typeface="Arial"/>
                <a:cs typeface="Arial"/>
              </a:rPr>
              <a:t>Pre-Processin  </a:t>
            </a:r>
            <a:r>
              <a:rPr dirty="0" sz="1300" b="1">
                <a:solidFill>
                  <a:srgbClr val="358F52"/>
                </a:solidFill>
                <a:latin typeface="Arial"/>
                <a:cs typeface="Arial"/>
              </a:rPr>
              <a:t>g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5545" y="3199927"/>
            <a:ext cx="143764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9550" marR="5080" indent="-197485">
              <a:lnSpc>
                <a:spcPct val="100000"/>
              </a:lnSpc>
              <a:spcBef>
                <a:spcPts val="100"/>
              </a:spcBef>
            </a:pPr>
            <a:r>
              <a:rPr dirty="0" sz="1300" spc="-5" b="1">
                <a:solidFill>
                  <a:srgbClr val="358F52"/>
                </a:solidFill>
                <a:latin typeface="Arial"/>
                <a:cs typeface="Arial"/>
              </a:rPr>
              <a:t>Data</a:t>
            </a:r>
            <a:r>
              <a:rPr dirty="0" sz="1300" spc="-50" b="1">
                <a:solidFill>
                  <a:srgbClr val="358F52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58F52"/>
                </a:solidFill>
                <a:latin typeface="Arial"/>
                <a:cs typeface="Arial"/>
              </a:rPr>
              <a:t>cleaning</a:t>
            </a:r>
            <a:r>
              <a:rPr dirty="0" sz="1300" spc="-45" b="1">
                <a:solidFill>
                  <a:srgbClr val="358F52"/>
                </a:solidFill>
                <a:latin typeface="Arial"/>
                <a:cs typeface="Arial"/>
              </a:rPr>
              <a:t> </a:t>
            </a:r>
            <a:r>
              <a:rPr dirty="0" sz="1300" spc="-5" b="1">
                <a:solidFill>
                  <a:srgbClr val="358F52"/>
                </a:solidFill>
                <a:latin typeface="Arial"/>
                <a:cs typeface="Arial"/>
              </a:rPr>
              <a:t>and </a:t>
            </a:r>
            <a:r>
              <a:rPr dirty="0" sz="1300" spc="-345" b="1">
                <a:solidFill>
                  <a:srgbClr val="358F52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358F52"/>
                </a:solidFill>
                <a:latin typeface="Arial"/>
                <a:cs typeface="Arial"/>
              </a:rPr>
              <a:t>Manipulation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07236" y="2670082"/>
            <a:ext cx="9204960" cy="2319655"/>
            <a:chOff x="1607236" y="2670082"/>
            <a:chExt cx="9204960" cy="231965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9963" y="3731977"/>
              <a:ext cx="188040" cy="19593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540343" y="3903624"/>
              <a:ext cx="0" cy="955040"/>
            </a:xfrm>
            <a:custGeom>
              <a:avLst/>
              <a:gdLst/>
              <a:ahLst/>
              <a:cxnLst/>
              <a:rect l="l" t="t" r="r" b="b"/>
              <a:pathLst>
                <a:path w="0" h="955039">
                  <a:moveTo>
                    <a:pt x="0" y="954544"/>
                  </a:moveTo>
                  <a:lnTo>
                    <a:pt x="0" y="0"/>
                  </a:lnTo>
                </a:path>
              </a:pathLst>
            </a:custGeom>
            <a:ln w="12699">
              <a:solidFill>
                <a:srgbClr val="358F5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0055" y="4823844"/>
              <a:ext cx="160572" cy="1655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6322" y="3731978"/>
              <a:ext cx="188040" cy="1959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0074" y="3732032"/>
              <a:ext cx="188040" cy="19593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897921" y="2777487"/>
              <a:ext cx="1546225" cy="2083435"/>
            </a:xfrm>
            <a:custGeom>
              <a:avLst/>
              <a:gdLst/>
              <a:ahLst/>
              <a:cxnLst/>
              <a:rect l="l" t="t" r="r" b="b"/>
              <a:pathLst>
                <a:path w="1546225" h="2083435">
                  <a:moveTo>
                    <a:pt x="1546173" y="954541"/>
                  </a:moveTo>
                  <a:lnTo>
                    <a:pt x="1546173" y="0"/>
                  </a:lnTo>
                </a:path>
                <a:path w="1546225" h="2083435">
                  <a:moveTo>
                    <a:pt x="0" y="2083231"/>
                  </a:moveTo>
                  <a:lnTo>
                    <a:pt x="0" y="1128688"/>
                  </a:lnTo>
                </a:path>
              </a:pathLst>
            </a:custGeom>
            <a:ln w="12699">
              <a:solidFill>
                <a:srgbClr val="358F5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8511" y="2711865"/>
              <a:ext cx="160572" cy="16557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3696" y="4810505"/>
              <a:ext cx="160572" cy="16557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7236" y="2670082"/>
              <a:ext cx="160572" cy="16557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23993" y="3673322"/>
              <a:ext cx="188048" cy="19593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718017" y="3867957"/>
              <a:ext cx="0" cy="955040"/>
            </a:xfrm>
            <a:custGeom>
              <a:avLst/>
              <a:gdLst/>
              <a:ahLst/>
              <a:cxnLst/>
              <a:rect l="l" t="t" r="r" b="b"/>
              <a:pathLst>
                <a:path w="0" h="955039">
                  <a:moveTo>
                    <a:pt x="0" y="0"/>
                  </a:moveTo>
                  <a:lnTo>
                    <a:pt x="0" y="954544"/>
                  </a:lnTo>
                </a:path>
              </a:pathLst>
            </a:custGeom>
            <a:ln w="12699">
              <a:solidFill>
                <a:srgbClr val="358F5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37729" y="4780478"/>
              <a:ext cx="160576" cy="16557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081025" y="1995187"/>
            <a:ext cx="321627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Checking </a:t>
            </a:r>
            <a:r>
              <a:rPr dirty="0" sz="1400">
                <a:solidFill>
                  <a:srgbClr val="2D2E2F"/>
                </a:solidFill>
                <a:latin typeface="Arial MT"/>
                <a:cs typeface="Arial MT"/>
              </a:rPr>
              <a:t>shape,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inspecting properties, </a:t>
            </a:r>
            <a:r>
              <a:rPr dirty="0" sz="140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understanding description, and </a:t>
            </a:r>
            <a:r>
              <a:rPr dirty="0" sz="1400">
                <a:solidFill>
                  <a:srgbClr val="2D2E2F"/>
                </a:solidFill>
                <a:latin typeface="Arial MT"/>
                <a:cs typeface="Arial MT"/>
              </a:rPr>
              <a:t>sampling </a:t>
            </a:r>
            <a:r>
              <a:rPr dirty="0" sz="1400" spc="-37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D2E2F"/>
                </a:solidFill>
                <a:latin typeface="Arial MT"/>
                <a:cs typeface="Arial MT"/>
              </a:rPr>
              <a:t>rows.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58249" y="5001560"/>
            <a:ext cx="335152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Importing, exploring, and determining data </a:t>
            </a:r>
            <a:r>
              <a:rPr dirty="0" sz="1400" spc="-37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wrangling</a:t>
            </a:r>
            <a:r>
              <a:rPr dirty="0" sz="1400" spc="-1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for</a:t>
            </a:r>
            <a:r>
              <a:rPr dirty="0" sz="14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analysis</a:t>
            </a:r>
            <a:r>
              <a:rPr dirty="0" sz="14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and</a:t>
            </a:r>
            <a:r>
              <a:rPr dirty="0" sz="14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D2E2F"/>
                </a:solidFill>
                <a:latin typeface="Arial MT"/>
                <a:cs typeface="Arial MT"/>
              </a:rPr>
              <a:t>modeling.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68349" y="5106363"/>
            <a:ext cx="39744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Assessed</a:t>
            </a:r>
            <a:r>
              <a:rPr dirty="0" sz="1400" spc="-2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nulls,</a:t>
            </a:r>
            <a:r>
              <a:rPr dirty="0" sz="1400" spc="-2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D2E2F"/>
                </a:solidFill>
                <a:latin typeface="Arial MT"/>
                <a:cs typeface="Arial MT"/>
              </a:rPr>
              <a:t>replaced</a:t>
            </a:r>
            <a:r>
              <a:rPr dirty="0" sz="1400" spc="-2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D2E2F"/>
                </a:solidFill>
                <a:latin typeface="Arial MT"/>
                <a:cs typeface="Arial MT"/>
              </a:rPr>
              <a:t>missing</a:t>
            </a:r>
            <a:r>
              <a:rPr dirty="0" sz="1400" spc="-2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D2E2F"/>
                </a:solidFill>
                <a:latin typeface="Arial MT"/>
                <a:cs typeface="Arial MT"/>
              </a:rPr>
              <a:t>values,</a:t>
            </a:r>
            <a:r>
              <a:rPr dirty="0" sz="1400" spc="-2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adjusted </a:t>
            </a:r>
            <a:r>
              <a:rPr dirty="0" sz="1400" spc="-37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data</a:t>
            </a:r>
            <a:r>
              <a:rPr dirty="0" sz="14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types, </a:t>
            </a:r>
            <a:r>
              <a:rPr dirty="0" sz="1400">
                <a:solidFill>
                  <a:srgbClr val="2D2E2F"/>
                </a:solidFill>
                <a:latin typeface="Arial MT"/>
                <a:cs typeface="Arial MT"/>
              </a:rPr>
              <a:t>created</a:t>
            </a:r>
            <a:r>
              <a:rPr dirty="0" sz="14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D2E2F"/>
                </a:solidFill>
                <a:latin typeface="Arial MT"/>
                <a:cs typeface="Arial MT"/>
              </a:rPr>
              <a:t>column.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68750" y="2131012"/>
            <a:ext cx="27387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Conclusions drawn; detected </a:t>
            </a:r>
            <a:r>
              <a:rPr dirty="0" sz="1400" spc="-30">
                <a:solidFill>
                  <a:srgbClr val="2D2E2F"/>
                </a:solidFill>
                <a:latin typeface="Arial MT"/>
                <a:cs typeface="Arial MT"/>
              </a:rPr>
              <a:t>1153 </a:t>
            </a:r>
            <a:r>
              <a:rPr dirty="0" sz="1400" spc="-37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outliers</a:t>
            </a:r>
            <a:r>
              <a:rPr dirty="0" sz="1400" spc="-2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in</a:t>
            </a:r>
            <a:r>
              <a:rPr dirty="0" sz="1400" spc="-2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price</a:t>
            </a:r>
            <a:r>
              <a:rPr dirty="0" sz="1400" spc="-2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using</a:t>
            </a:r>
            <a:r>
              <a:rPr dirty="0" sz="1400" spc="-2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interquartile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68750" y="2557733"/>
            <a:ext cx="5295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D2E2F"/>
                </a:solidFill>
                <a:latin typeface="Arial MT"/>
                <a:cs typeface="Arial MT"/>
              </a:rPr>
              <a:t>range.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2625" y="2188959"/>
            <a:ext cx="19513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Historical</a:t>
            </a:r>
            <a:r>
              <a:rPr dirty="0" sz="1400" spc="-3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data</a:t>
            </a:r>
            <a:r>
              <a:rPr dirty="0" sz="1400" spc="-3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was</a:t>
            </a:r>
            <a:r>
              <a:rPr dirty="0" sz="1400" spc="-3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used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67303" y="4002310"/>
            <a:ext cx="720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16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58F52"/>
                </a:solidFill>
                <a:latin typeface="Arial"/>
                <a:cs typeface="Arial"/>
              </a:rPr>
              <a:t>Outlier </a:t>
            </a:r>
            <a:r>
              <a:rPr dirty="0" sz="1200" b="1">
                <a:solidFill>
                  <a:srgbClr val="358F52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358F52"/>
                </a:solidFill>
                <a:latin typeface="Arial"/>
                <a:cs typeface="Arial"/>
              </a:rPr>
              <a:t>Detection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90337" y="3174453"/>
            <a:ext cx="8553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" marR="5080" indent="-80645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solidFill>
                  <a:srgbClr val="358F52"/>
                </a:solidFill>
                <a:latin typeface="Arial"/>
                <a:cs typeface="Arial"/>
              </a:rPr>
              <a:t>Categorical  </a:t>
            </a:r>
            <a:r>
              <a:rPr dirty="0" sz="1200" spc="-15" b="1">
                <a:solidFill>
                  <a:srgbClr val="358F52"/>
                </a:solidFill>
                <a:latin typeface="Arial"/>
                <a:cs typeface="Arial"/>
              </a:rPr>
              <a:t>Variables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529750" y="5122063"/>
            <a:ext cx="2119630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Identified </a:t>
            </a:r>
            <a:r>
              <a:rPr dirty="0" sz="1400">
                <a:solidFill>
                  <a:srgbClr val="2D2E2F"/>
                </a:solidFill>
                <a:latin typeface="Arial MT"/>
                <a:cs typeface="Arial MT"/>
              </a:rPr>
              <a:t>categorical </a:t>
            </a:r>
            <a:r>
              <a:rPr dirty="0" sz="1400" spc="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D2E2F"/>
                </a:solidFill>
                <a:latin typeface="Arial MT"/>
                <a:cs typeface="Arial MT"/>
              </a:rPr>
              <a:t>variables:</a:t>
            </a:r>
            <a:r>
              <a:rPr dirty="0" sz="1400" spc="-4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waterfront,</a:t>
            </a:r>
            <a:r>
              <a:rPr dirty="0" sz="1400" spc="-4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2D2E2F"/>
                </a:solidFill>
                <a:latin typeface="Arial MT"/>
                <a:cs typeface="Arial MT"/>
              </a:rPr>
              <a:t>view, </a:t>
            </a:r>
            <a:r>
              <a:rPr dirty="0" sz="1400" spc="-37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D2E2F"/>
                </a:solidFill>
                <a:latin typeface="Arial MT"/>
                <a:cs typeface="Arial MT"/>
              </a:rPr>
              <a:t>condition,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and grade </a:t>
            </a:r>
            <a:r>
              <a:rPr dirty="0" sz="1400">
                <a:solidFill>
                  <a:srgbClr val="2D2E2F"/>
                </a:solidFill>
                <a:latin typeface="Arial MT"/>
                <a:cs typeface="Arial MT"/>
              </a:rPr>
              <a:t> columns, representing </a:t>
            </a:r>
            <a:r>
              <a:rPr dirty="0" sz="1400" spc="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discrete </a:t>
            </a:r>
            <a:r>
              <a:rPr dirty="0" sz="1400">
                <a:solidFill>
                  <a:srgbClr val="2D2E2F"/>
                </a:solidFill>
                <a:latin typeface="Arial MT"/>
                <a:cs typeface="Arial MT"/>
              </a:rPr>
              <a:t>categories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or </a:t>
            </a:r>
            <a:r>
              <a:rPr dirty="0" sz="140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labels</a:t>
            </a:r>
            <a:r>
              <a:rPr dirty="0" sz="1400" spc="-15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in</a:t>
            </a:r>
            <a:r>
              <a:rPr dirty="0" sz="14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the</a:t>
            </a:r>
            <a:r>
              <a:rPr dirty="0" sz="1400" spc="-10">
                <a:solidFill>
                  <a:srgbClr val="2D2E2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D2E2F"/>
                </a:solidFill>
                <a:latin typeface="Arial MT"/>
                <a:cs typeface="Arial MT"/>
              </a:rPr>
              <a:t>dataset.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0"/>
            <a:ext cx="2531110" cy="301625"/>
          </a:xfrm>
          <a:custGeom>
            <a:avLst/>
            <a:gdLst/>
            <a:ahLst/>
            <a:cxnLst/>
            <a:rect l="l" t="t" r="r" b="b"/>
            <a:pathLst>
              <a:path w="2531110" h="301625">
                <a:moveTo>
                  <a:pt x="2355955" y="301381"/>
                </a:moveTo>
                <a:lnTo>
                  <a:pt x="0" y="301381"/>
                </a:lnTo>
                <a:lnTo>
                  <a:pt x="0" y="0"/>
                </a:lnTo>
                <a:lnTo>
                  <a:pt x="2530949" y="0"/>
                </a:lnTo>
                <a:lnTo>
                  <a:pt x="2355955" y="301381"/>
                </a:lnTo>
                <a:close/>
              </a:path>
            </a:pathLst>
          </a:custGeom>
          <a:solidFill>
            <a:srgbClr val="358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80471" y="49448"/>
            <a:ext cx="1174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105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b="1">
                <a:solidFill>
                  <a:srgbClr val="FFFFFF"/>
                </a:solidFill>
                <a:latin typeface="Arial"/>
                <a:cs typeface="Arial"/>
              </a:rPr>
              <a:t>Manipulation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042" y="1331955"/>
            <a:ext cx="6329608" cy="54395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7703" y="626640"/>
            <a:ext cx="19513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Price</a:t>
            </a:r>
            <a:r>
              <a:rPr dirty="0" spc="-90"/>
              <a:t> </a:t>
            </a:r>
            <a:r>
              <a:rPr dirty="0" spc="-5"/>
              <a:t>outliers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42899" y="1600199"/>
            <a:ext cx="4309110" cy="4552315"/>
          </a:xfrm>
          <a:prstGeom prst="rect">
            <a:avLst/>
          </a:prstGeom>
          <a:solidFill>
            <a:srgbClr val="CEEED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542925">
              <a:lnSpc>
                <a:spcPct val="100000"/>
              </a:lnSpc>
            </a:pP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Identified</a:t>
            </a:r>
            <a:r>
              <a:rPr dirty="0" sz="2000" spc="-3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40">
                <a:solidFill>
                  <a:srgbClr val="4D4D4D"/>
                </a:solidFill>
                <a:latin typeface="Arial MT"/>
                <a:cs typeface="Arial MT"/>
              </a:rPr>
              <a:t>1153</a:t>
            </a:r>
            <a:r>
              <a:rPr dirty="0" sz="2000" spc="-3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outliers.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542925">
              <a:lnSpc>
                <a:spcPct val="100000"/>
              </a:lnSpc>
            </a:pP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Lower</a:t>
            </a:r>
            <a:r>
              <a:rPr dirty="0" sz="2000" spc="-3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bound:</a:t>
            </a:r>
            <a:r>
              <a:rPr dirty="0" sz="2000" spc="-3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-162,500.0,</a:t>
            </a:r>
            <a:endParaRPr sz="2000">
              <a:latin typeface="Arial MT"/>
              <a:cs typeface="Arial MT"/>
            </a:endParaRPr>
          </a:p>
          <a:p>
            <a:pPr marL="542925">
              <a:lnSpc>
                <a:spcPct val="100000"/>
              </a:lnSpc>
            </a:pP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Upper</a:t>
            </a:r>
            <a:r>
              <a:rPr dirty="0" sz="2000" spc="-3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bound:</a:t>
            </a:r>
            <a:r>
              <a:rPr dirty="0" sz="2000" spc="-3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1,129,500.0.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2531110" cy="301625"/>
          </a:xfrm>
          <a:custGeom>
            <a:avLst/>
            <a:gdLst/>
            <a:ahLst/>
            <a:cxnLst/>
            <a:rect l="l" t="t" r="r" b="b"/>
            <a:pathLst>
              <a:path w="2531110" h="301625">
                <a:moveTo>
                  <a:pt x="2355955" y="301381"/>
                </a:moveTo>
                <a:lnTo>
                  <a:pt x="0" y="301381"/>
                </a:lnTo>
                <a:lnTo>
                  <a:pt x="0" y="0"/>
                </a:lnTo>
                <a:lnTo>
                  <a:pt x="2530949" y="0"/>
                </a:lnTo>
                <a:lnTo>
                  <a:pt x="2355955" y="301381"/>
                </a:lnTo>
                <a:close/>
              </a:path>
            </a:pathLst>
          </a:custGeom>
          <a:solidFill>
            <a:srgbClr val="358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02679" y="49448"/>
            <a:ext cx="52895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Outliers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0427" y="344892"/>
            <a:ext cx="30905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Categorical</a:t>
            </a:r>
            <a:r>
              <a:rPr dirty="0" spc="-80"/>
              <a:t> </a:t>
            </a:r>
            <a:r>
              <a:rPr dirty="0" spc="-5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531110" cy="301625"/>
          </a:xfrm>
          <a:custGeom>
            <a:avLst/>
            <a:gdLst/>
            <a:ahLst/>
            <a:cxnLst/>
            <a:rect l="l" t="t" r="r" b="b"/>
            <a:pathLst>
              <a:path w="2531110" h="301625">
                <a:moveTo>
                  <a:pt x="2355955" y="301381"/>
                </a:moveTo>
                <a:lnTo>
                  <a:pt x="0" y="301381"/>
                </a:lnTo>
                <a:lnTo>
                  <a:pt x="0" y="0"/>
                </a:lnTo>
                <a:lnTo>
                  <a:pt x="2530949" y="0"/>
                </a:lnTo>
                <a:lnTo>
                  <a:pt x="2355955" y="301381"/>
                </a:lnTo>
                <a:close/>
              </a:path>
            </a:pathLst>
          </a:custGeom>
          <a:solidFill>
            <a:srgbClr val="358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7587" y="49448"/>
            <a:ext cx="119507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Grouped</a:t>
            </a:r>
            <a:r>
              <a:rPr dirty="0" sz="105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5" b="1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2924" y="5841848"/>
            <a:ext cx="9690735" cy="793750"/>
          </a:xfrm>
          <a:prstGeom prst="rect">
            <a:avLst/>
          </a:prstGeom>
          <a:solidFill>
            <a:srgbClr val="CEEED9"/>
          </a:solidFill>
        </p:spPr>
        <p:txBody>
          <a:bodyPr wrap="square" lIns="0" tIns="0" rIns="0" bIns="0" rtlCol="0" vert="horz">
            <a:spAutoFit/>
          </a:bodyPr>
          <a:lstStyle/>
          <a:p>
            <a:pPr marL="85090">
              <a:lnSpc>
                <a:spcPts val="2205"/>
              </a:lnSpc>
            </a:pP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There</a:t>
            </a:r>
            <a:r>
              <a:rPr dirty="0" sz="2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were</a:t>
            </a:r>
            <a:r>
              <a:rPr dirty="0" sz="2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40">
                <a:solidFill>
                  <a:srgbClr val="4D4D4D"/>
                </a:solidFill>
                <a:latin typeface="Arial MT"/>
                <a:cs typeface="Arial MT"/>
              </a:rPr>
              <a:t>1153</a:t>
            </a:r>
            <a:r>
              <a:rPr dirty="0" sz="2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outliers, with</a:t>
            </a:r>
            <a:r>
              <a:rPr dirty="0" sz="2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the</a:t>
            </a:r>
            <a:r>
              <a:rPr dirty="0" sz="2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lower bound</a:t>
            </a:r>
            <a:r>
              <a:rPr dirty="0" sz="2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set</a:t>
            </a:r>
            <a:r>
              <a:rPr dirty="0" sz="2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at</a:t>
            </a:r>
            <a:r>
              <a:rPr dirty="0" sz="2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4D4D4D"/>
                </a:solidFill>
                <a:latin typeface="Arial MT"/>
                <a:cs typeface="Arial MT"/>
              </a:rPr>
              <a:t>-162,500.0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 and</a:t>
            </a:r>
            <a:r>
              <a:rPr dirty="0" sz="2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the</a:t>
            </a:r>
            <a:r>
              <a:rPr dirty="0" sz="2000" spc="-1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upper</a:t>
            </a:r>
            <a:endParaRPr sz="2000">
              <a:latin typeface="Arial MT"/>
              <a:cs typeface="Arial MT"/>
            </a:endParaRPr>
          </a:p>
          <a:p>
            <a:pPr marL="85090">
              <a:lnSpc>
                <a:spcPct val="100000"/>
              </a:lnSpc>
            </a:pP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bound</a:t>
            </a:r>
            <a:r>
              <a:rPr dirty="0" sz="2000" spc="-3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at</a:t>
            </a:r>
            <a:r>
              <a:rPr dirty="0" sz="2000" spc="-3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4D4D4D"/>
                </a:solidFill>
                <a:latin typeface="Arial MT"/>
                <a:cs typeface="Arial MT"/>
              </a:rPr>
              <a:t>1,129,500.0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355" y="1055170"/>
            <a:ext cx="10585392" cy="47574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2024-01-04T06:52:52Z</dcterms:created>
  <dcterms:modified xsi:type="dcterms:W3CDTF">2024-01-04T06:52:52Z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2024-01-04T00:00:00Z</vt:filetime>
  </property>
  <property fmtid="{D5CDD505-2E9C-101B-9397-08002B2CF9AE}" pid="3" name="Creator">
    <vt:lpwstr>PDFium</vt:lpwstr>
  </property>
  <property fmtid="{D5CDD505-2E9C-101B-9397-08002B2CF9AE}" pid="4" name="LastSaved">
    <vt:filetime>2024-01-04T00:00:00Z</vt:filetime>
  </property>
</Properties>
</file>