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7" r:id="rId8"/>
    <p:sldId id="263" r:id="rId9"/>
    <p:sldId id="266" r:id="rId10"/>
    <p:sldId id="264" r:id="rId11"/>
    <p:sldId id="265"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odec Pro ExtraBold" panose="020B0604020202020204" charset="0"/>
      <p:regular r:id="rId17"/>
    </p:embeddedFont>
    <p:embeddedFont>
      <p:font typeface="Open Sauce" panose="020B0604020202020204" charset="0"/>
      <p:regular r:id="rId18"/>
    </p:embeddedFont>
    <p:embeddedFont>
      <p:font typeface="Open Sauce Bold" panose="020B0604020202020204" charset="0"/>
      <p:regular r:id="rId19"/>
    </p:embeddedFont>
    <p:embeddedFont>
      <p:font typeface="Open Sauce Italics" panose="020B0604020202020204" charset="0"/>
      <p:regular r:id="rId20"/>
    </p:embeddedFont>
    <p:embeddedFont>
      <p:font typeface="Segoe UI Variable Small" pitchFamily="2"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73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2" d="100"/>
          <a:sy n="42" d="100"/>
        </p:scale>
        <p:origin x="78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9" name="Group 9"/>
          <p:cNvGrpSpPr/>
          <p:nvPr/>
        </p:nvGrpSpPr>
        <p:grpSpPr>
          <a:xfrm>
            <a:off x="1227773" y="4163622"/>
            <a:ext cx="110236" cy="2818996"/>
            <a:chOff x="0" y="0"/>
            <a:chExt cx="26312" cy="672855"/>
          </a:xfrm>
        </p:grpSpPr>
        <p:sp>
          <p:nvSpPr>
            <p:cNvPr id="10" name="Freeform 10"/>
            <p:cNvSpPr/>
            <p:nvPr/>
          </p:nvSpPr>
          <p:spPr>
            <a:xfrm>
              <a:off x="0" y="0"/>
              <a:ext cx="26312" cy="672855"/>
            </a:xfrm>
            <a:custGeom>
              <a:avLst/>
              <a:gdLst/>
              <a:ahLst/>
              <a:cxnLst/>
              <a:rect l="l" t="t" r="r" b="b"/>
              <a:pathLst>
                <a:path w="26312" h="672855">
                  <a:moveTo>
                    <a:pt x="0" y="0"/>
                  </a:moveTo>
                  <a:lnTo>
                    <a:pt x="26312" y="0"/>
                  </a:lnTo>
                  <a:lnTo>
                    <a:pt x="26312" y="672855"/>
                  </a:lnTo>
                  <a:lnTo>
                    <a:pt x="0" y="672855"/>
                  </a:lnTo>
                  <a:close/>
                </a:path>
              </a:pathLst>
            </a:custGeom>
            <a:solidFill>
              <a:srgbClr val="FFFFFF"/>
            </a:solidFill>
          </p:spPr>
        </p:sp>
        <p:sp>
          <p:nvSpPr>
            <p:cNvPr id="11" name="TextBox 11"/>
            <p:cNvSpPr txBox="1"/>
            <p:nvPr/>
          </p:nvSpPr>
          <p:spPr>
            <a:xfrm>
              <a:off x="0" y="-19050"/>
              <a:ext cx="26312" cy="691905"/>
            </a:xfrm>
            <a:prstGeom prst="rect">
              <a:avLst/>
            </a:prstGeom>
          </p:spPr>
          <p:txBody>
            <a:bodyPr lIns="50800" tIns="50800" rIns="50800" bIns="50800" rtlCol="0" anchor="ctr"/>
            <a:lstStyle/>
            <a:p>
              <a:pPr algn="ctr">
                <a:lnSpc>
                  <a:spcPts val="2859"/>
                </a:lnSpc>
              </a:pPr>
              <a:endParaRPr dirty="0"/>
            </a:p>
          </p:txBody>
        </p:sp>
      </p:grpSp>
      <p:sp>
        <p:nvSpPr>
          <p:cNvPr id="13" name="Freeform 13"/>
          <p:cNvSpPr/>
          <p:nvPr/>
        </p:nvSpPr>
        <p:spPr>
          <a:xfrm>
            <a:off x="8314373" y="0"/>
            <a:ext cx="10202227" cy="10287000"/>
          </a:xfrm>
          <a:custGeom>
            <a:avLst/>
            <a:gdLst/>
            <a:ahLst/>
            <a:cxnLst/>
            <a:rect l="l" t="t" r="r" b="b"/>
            <a:pathLst>
              <a:path w="11375850" h="10379280">
                <a:moveTo>
                  <a:pt x="0" y="0"/>
                </a:moveTo>
                <a:lnTo>
                  <a:pt x="11375850" y="0"/>
                </a:lnTo>
                <a:lnTo>
                  <a:pt x="11375850" y="10379280"/>
                </a:lnTo>
                <a:lnTo>
                  <a:pt x="0" y="10379280"/>
                </a:lnTo>
                <a:lnTo>
                  <a:pt x="0" y="0"/>
                </a:lnTo>
                <a:close/>
              </a:path>
            </a:pathLst>
          </a:custGeom>
          <a:blipFill>
            <a:blip r:embed="rId2"/>
            <a:stretch>
              <a:fillRect l="-36340" t="-6127" r="-15840" b="-5106"/>
            </a:stretch>
          </a:blipFill>
        </p:spPr>
      </p:sp>
      <p:sp>
        <p:nvSpPr>
          <p:cNvPr id="14" name="TextBox 14"/>
          <p:cNvSpPr txBox="1"/>
          <p:nvPr/>
        </p:nvSpPr>
        <p:spPr>
          <a:xfrm>
            <a:off x="685800" y="898386"/>
            <a:ext cx="7467600" cy="2790059"/>
          </a:xfrm>
          <a:prstGeom prst="rect">
            <a:avLst/>
          </a:prstGeom>
        </p:spPr>
        <p:txBody>
          <a:bodyPr wrap="square" lIns="0" tIns="0" rIns="0" bIns="0" rtlCol="0" anchor="t">
            <a:spAutoFit/>
          </a:bodyPr>
          <a:lstStyle/>
          <a:p>
            <a:pPr>
              <a:lnSpc>
                <a:spcPts val="7200"/>
              </a:lnSpc>
            </a:pPr>
            <a:r>
              <a:rPr lang="en-US" sz="6000" b="1" dirty="0">
                <a:solidFill>
                  <a:srgbClr val="231F20"/>
                </a:solidFill>
                <a:latin typeface="Segoe UI Variable Small" pitchFamily="2" charset="0"/>
              </a:rPr>
              <a:t>SMART RETAIL </a:t>
            </a:r>
          </a:p>
          <a:p>
            <a:pPr>
              <a:lnSpc>
                <a:spcPts val="7200"/>
              </a:lnSpc>
            </a:pPr>
            <a:r>
              <a:rPr lang="en-US" sz="6000" b="1" dirty="0">
                <a:solidFill>
                  <a:srgbClr val="231F20"/>
                </a:solidFill>
                <a:latin typeface="Segoe UI Variable Small" pitchFamily="2" charset="0"/>
              </a:rPr>
              <a:t>SOLUTIONS </a:t>
            </a:r>
          </a:p>
          <a:p>
            <a:pPr>
              <a:lnSpc>
                <a:spcPts val="7200"/>
              </a:lnSpc>
            </a:pPr>
            <a:r>
              <a:rPr lang="en-US" sz="6000" b="1" dirty="0">
                <a:solidFill>
                  <a:srgbClr val="231F20"/>
                </a:solidFill>
                <a:latin typeface="Segoe UI Variable Small" pitchFamily="2" charset="0"/>
              </a:rPr>
              <a:t>LIMITED</a:t>
            </a:r>
          </a:p>
        </p:txBody>
      </p:sp>
      <p:grpSp>
        <p:nvGrpSpPr>
          <p:cNvPr id="15" name="Group 2">
            <a:extLst>
              <a:ext uri="{FF2B5EF4-FFF2-40B4-BE49-F238E27FC236}">
                <a16:creationId xmlns:a16="http://schemas.microsoft.com/office/drawing/2014/main" id="{CEA2829E-51D4-4B4E-8CEA-299BB06798ED}"/>
              </a:ext>
            </a:extLst>
          </p:cNvPr>
          <p:cNvGrpSpPr/>
          <p:nvPr/>
        </p:nvGrpSpPr>
        <p:grpSpPr>
          <a:xfrm rot="16200000">
            <a:off x="4295050" y="189398"/>
            <a:ext cx="218623" cy="7467600"/>
            <a:chOff x="0" y="0"/>
            <a:chExt cx="812800" cy="2976105"/>
          </a:xfrm>
        </p:grpSpPr>
        <p:sp>
          <p:nvSpPr>
            <p:cNvPr id="16" name="Freeform 3">
              <a:extLst>
                <a:ext uri="{FF2B5EF4-FFF2-40B4-BE49-F238E27FC236}">
                  <a16:creationId xmlns:a16="http://schemas.microsoft.com/office/drawing/2014/main" id="{4366F615-EEF9-4932-B44F-2D48BEBCAD93}"/>
                </a:ext>
              </a:extLst>
            </p:cNvPr>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sp>
        <p:sp>
          <p:nvSpPr>
            <p:cNvPr id="17" name="TextBox 4">
              <a:extLst>
                <a:ext uri="{FF2B5EF4-FFF2-40B4-BE49-F238E27FC236}">
                  <a16:creationId xmlns:a16="http://schemas.microsoft.com/office/drawing/2014/main" id="{40B6E27D-1F32-4312-8013-E08CFC817C39}"/>
                </a:ext>
              </a:extLst>
            </p:cNvPr>
            <p:cNvSpPr txBox="1"/>
            <p:nvPr/>
          </p:nvSpPr>
          <p:spPr>
            <a:xfrm>
              <a:off x="0" y="-19050"/>
              <a:ext cx="812800" cy="2995155"/>
            </a:xfrm>
            <a:prstGeom prst="rect">
              <a:avLst/>
            </a:prstGeom>
          </p:spPr>
          <p:txBody>
            <a:bodyPr lIns="50800" tIns="50800" rIns="50800" bIns="50800" rtlCol="0" anchor="ctr"/>
            <a:lstStyle/>
            <a:p>
              <a:pPr algn="ctr">
                <a:lnSpc>
                  <a:spcPts val="2859"/>
                </a:lnSpc>
              </a:pPr>
              <a:endParaRPr dirty="0"/>
            </a:p>
          </p:txBody>
        </p:sp>
      </p:grpSp>
      <p:sp>
        <p:nvSpPr>
          <p:cNvPr id="21" name="TextBox 14">
            <a:extLst>
              <a:ext uri="{FF2B5EF4-FFF2-40B4-BE49-F238E27FC236}">
                <a16:creationId xmlns:a16="http://schemas.microsoft.com/office/drawing/2014/main" id="{89CADF0B-97BF-433A-BA24-49325365870A}"/>
              </a:ext>
            </a:extLst>
          </p:cNvPr>
          <p:cNvSpPr txBox="1"/>
          <p:nvPr/>
        </p:nvSpPr>
        <p:spPr>
          <a:xfrm>
            <a:off x="622761" y="4610100"/>
            <a:ext cx="7086600" cy="2790059"/>
          </a:xfrm>
          <a:prstGeom prst="rect">
            <a:avLst/>
          </a:prstGeom>
        </p:spPr>
        <p:txBody>
          <a:bodyPr wrap="square" lIns="0" tIns="0" rIns="0" bIns="0" rtlCol="0" anchor="t">
            <a:spAutoFit/>
          </a:bodyPr>
          <a:lstStyle/>
          <a:p>
            <a:pPr>
              <a:lnSpc>
                <a:spcPts val="7200"/>
              </a:lnSpc>
            </a:pPr>
            <a:r>
              <a:rPr lang="en-US" sz="4400" b="1" dirty="0">
                <a:solidFill>
                  <a:srgbClr val="231F20"/>
                </a:solidFill>
                <a:latin typeface="Segoe UI Variable Small" pitchFamily="2" charset="0"/>
              </a:rPr>
              <a:t>Recommendation </a:t>
            </a:r>
          </a:p>
          <a:p>
            <a:pPr>
              <a:lnSpc>
                <a:spcPts val="7200"/>
              </a:lnSpc>
            </a:pPr>
            <a:r>
              <a:rPr lang="en-US" sz="4400" b="1" dirty="0">
                <a:solidFill>
                  <a:srgbClr val="231F20"/>
                </a:solidFill>
                <a:latin typeface="Segoe UI Variable Small" pitchFamily="2" charset="0"/>
              </a:rPr>
              <a:t>system</a:t>
            </a:r>
          </a:p>
          <a:p>
            <a:pPr>
              <a:lnSpc>
                <a:spcPts val="7200"/>
              </a:lnSpc>
            </a:pPr>
            <a:endParaRPr lang="en-US" sz="7500" b="1" dirty="0">
              <a:solidFill>
                <a:srgbClr val="231F20"/>
              </a:solidFill>
              <a:latin typeface="Codec Pr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7" name="Group 3">
            <a:extLst>
              <a:ext uri="{FF2B5EF4-FFF2-40B4-BE49-F238E27FC236}">
                <a16:creationId xmlns:a16="http://schemas.microsoft.com/office/drawing/2014/main" id="{0F9B21B8-EFAA-4EB7-BDAC-930B62183B5F}"/>
              </a:ext>
            </a:extLst>
          </p:cNvPr>
          <p:cNvGrpSpPr/>
          <p:nvPr/>
        </p:nvGrpSpPr>
        <p:grpSpPr>
          <a:xfrm>
            <a:off x="0" y="-38100"/>
            <a:ext cx="18288000" cy="1963203"/>
            <a:chOff x="0" y="0"/>
            <a:chExt cx="5016842" cy="517058"/>
          </a:xfrm>
        </p:grpSpPr>
        <p:sp>
          <p:nvSpPr>
            <p:cNvPr id="8" name="Freeform 4">
              <a:extLst>
                <a:ext uri="{FF2B5EF4-FFF2-40B4-BE49-F238E27FC236}">
                  <a16:creationId xmlns:a16="http://schemas.microsoft.com/office/drawing/2014/main" id="{A6FC75D1-853D-41B0-B318-F818EA8C9CAA}"/>
                </a:ext>
              </a:extLst>
            </p:cNvPr>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sp>
        <p:sp>
          <p:nvSpPr>
            <p:cNvPr id="9" name="TextBox 5">
              <a:extLst>
                <a:ext uri="{FF2B5EF4-FFF2-40B4-BE49-F238E27FC236}">
                  <a16:creationId xmlns:a16="http://schemas.microsoft.com/office/drawing/2014/main" id="{B7E7F8FE-63CA-49BA-AFB2-14A61B128D24}"/>
                </a:ext>
              </a:extLst>
            </p:cNvPr>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p>
          </p:txBody>
        </p:sp>
      </p:grpSp>
      <p:sp>
        <p:nvSpPr>
          <p:cNvPr id="4" name="TextBox 4"/>
          <p:cNvSpPr txBox="1"/>
          <p:nvPr/>
        </p:nvSpPr>
        <p:spPr>
          <a:xfrm>
            <a:off x="7467600" y="577918"/>
            <a:ext cx="3352800" cy="658835"/>
          </a:xfrm>
          <a:prstGeom prst="rect">
            <a:avLst/>
          </a:prstGeom>
        </p:spPr>
        <p:txBody>
          <a:bodyPr wrap="square" lIns="0" tIns="0" rIns="0" bIns="0" rtlCol="0" anchor="t">
            <a:spAutoFit/>
          </a:bodyPr>
          <a:lstStyle/>
          <a:p>
            <a:pPr>
              <a:lnSpc>
                <a:spcPts val="5514"/>
              </a:lnSpc>
            </a:pPr>
            <a:r>
              <a:rPr lang="en-US" sz="4470" b="1" spc="194" dirty="0">
                <a:solidFill>
                  <a:schemeClr val="bg1"/>
                </a:solidFill>
                <a:latin typeface="Segoe UI Variable Small" pitchFamily="2" charset="0"/>
              </a:rPr>
              <a:t>Conclusion</a:t>
            </a:r>
          </a:p>
        </p:txBody>
      </p:sp>
      <p:sp>
        <p:nvSpPr>
          <p:cNvPr id="5" name="TextBox 5"/>
          <p:cNvSpPr txBox="1"/>
          <p:nvPr/>
        </p:nvSpPr>
        <p:spPr>
          <a:xfrm>
            <a:off x="2286000" y="3032917"/>
            <a:ext cx="13716000" cy="6032421"/>
          </a:xfrm>
          <a:prstGeom prst="rect">
            <a:avLst/>
          </a:prstGeom>
        </p:spPr>
        <p:txBody>
          <a:bodyPr wrap="square" lIns="0" tIns="0" rIns="0" bIns="0" rtlCol="0" anchor="ctr">
            <a:spAutoFit/>
          </a:bodyPr>
          <a:lstStyle/>
          <a:p>
            <a:r>
              <a:rPr lang="en-US" sz="2800" spc="180" dirty="0">
                <a:solidFill>
                  <a:srgbClr val="231F20"/>
                </a:solidFill>
                <a:latin typeface="Segoe UI Variable Small" pitchFamily="2" charset="0"/>
              </a:rPr>
              <a:t>1. </a:t>
            </a:r>
            <a:r>
              <a:rPr lang="en-US" sz="2800" b="1" spc="180" dirty="0">
                <a:solidFill>
                  <a:srgbClr val="231F20"/>
                </a:solidFill>
                <a:latin typeface="Segoe UI Variable Small" pitchFamily="2" charset="0"/>
              </a:rPr>
              <a:t>Effective Segmentation: </a:t>
            </a:r>
            <a:r>
              <a:rPr lang="en-US" sz="2800" spc="180" dirty="0">
                <a:solidFill>
                  <a:srgbClr val="231F20"/>
                </a:solidFill>
                <a:latin typeface="Segoe UI Variable Small" pitchFamily="2" charset="0"/>
              </a:rPr>
              <a:t>The 3 different customer segments have different item preferences.</a:t>
            </a:r>
          </a:p>
          <a:p>
            <a:endParaRPr lang="en-US" sz="2800" spc="180" dirty="0">
              <a:solidFill>
                <a:srgbClr val="231F20"/>
              </a:solidFill>
              <a:latin typeface="Segoe UI Variable Small" pitchFamily="2" charset="0"/>
            </a:endParaRPr>
          </a:p>
          <a:p>
            <a:r>
              <a:rPr lang="en-US" sz="2800" b="1" spc="180" dirty="0">
                <a:solidFill>
                  <a:srgbClr val="231F20"/>
                </a:solidFill>
                <a:latin typeface="Segoe UI Variable Small" pitchFamily="2" charset="0"/>
              </a:rPr>
              <a:t>2. Feature Engineering: </a:t>
            </a:r>
            <a:r>
              <a:rPr lang="en-US" sz="2800" spc="180" dirty="0">
                <a:solidFill>
                  <a:srgbClr val="231F20"/>
                </a:solidFill>
                <a:latin typeface="Segoe UI Variable Small" pitchFamily="2" charset="0"/>
              </a:rPr>
              <a:t>The use of RFM(Recency, Frequency and Monetary) allowed us to establish customer behavior and preferences.</a:t>
            </a:r>
          </a:p>
          <a:p>
            <a:r>
              <a:rPr lang="en-US" sz="2800" spc="180" dirty="0">
                <a:solidFill>
                  <a:srgbClr val="231F20"/>
                </a:solidFill>
                <a:latin typeface="Segoe UI Variable Small" pitchFamily="2" charset="0"/>
              </a:rPr>
              <a:t> </a:t>
            </a:r>
          </a:p>
          <a:p>
            <a:r>
              <a:rPr lang="en-US" sz="2800" b="1" spc="180" dirty="0">
                <a:solidFill>
                  <a:srgbClr val="231F20"/>
                </a:solidFill>
                <a:latin typeface="Segoe UI Variable Small" pitchFamily="2" charset="0"/>
              </a:rPr>
              <a:t>3. Recommendation System: </a:t>
            </a:r>
            <a:r>
              <a:rPr lang="en-US" sz="2800" spc="180" dirty="0">
                <a:solidFill>
                  <a:srgbClr val="231F20"/>
                </a:solidFill>
                <a:latin typeface="Segoe UI Variable Small" pitchFamily="2" charset="0"/>
              </a:rPr>
              <a:t>The developed recommendation system, provides personalized recommendations tailored to the preferences of individual customer segments.</a:t>
            </a:r>
          </a:p>
          <a:p>
            <a:endParaRPr lang="en-US" sz="2800" b="1" spc="180" dirty="0">
              <a:solidFill>
                <a:srgbClr val="231F20"/>
              </a:solidFill>
              <a:latin typeface="Segoe UI Variable Small" pitchFamily="2" charset="0"/>
            </a:endParaRPr>
          </a:p>
          <a:p>
            <a:r>
              <a:rPr lang="en-US" sz="2800" b="1" spc="180" dirty="0">
                <a:solidFill>
                  <a:srgbClr val="231F20"/>
                </a:solidFill>
                <a:latin typeface="Segoe UI Variable Small" pitchFamily="2" charset="0"/>
              </a:rPr>
              <a:t>4. Cold Start: </a:t>
            </a:r>
            <a:r>
              <a:rPr lang="en-US" sz="2800" spc="180" dirty="0">
                <a:solidFill>
                  <a:srgbClr val="231F20"/>
                </a:solidFill>
                <a:latin typeface="Segoe UI Variable Small" pitchFamily="2" charset="0"/>
              </a:rPr>
              <a:t>The Model used demographic information for initial recommendations for users who have not yet interacted with the system. Customers from UK and those not from the UK have different item preferences.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A70609BC-EFBD-4FCE-85C1-2BA23A783664}"/>
              </a:ext>
            </a:extLst>
          </p:cNvPr>
          <p:cNvGrpSpPr/>
          <p:nvPr/>
        </p:nvGrpSpPr>
        <p:grpSpPr>
          <a:xfrm>
            <a:off x="0" y="0"/>
            <a:ext cx="18288000" cy="1963203"/>
            <a:chOff x="0" y="0"/>
            <a:chExt cx="5016842" cy="517058"/>
          </a:xfrm>
        </p:grpSpPr>
        <p:sp>
          <p:nvSpPr>
            <p:cNvPr id="7" name="Freeform 4">
              <a:extLst>
                <a:ext uri="{FF2B5EF4-FFF2-40B4-BE49-F238E27FC236}">
                  <a16:creationId xmlns:a16="http://schemas.microsoft.com/office/drawing/2014/main" id="{39C568F7-A250-4218-B43E-ACDB78B7E83E}"/>
                </a:ext>
              </a:extLst>
            </p:cNvPr>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sp>
        <p:sp>
          <p:nvSpPr>
            <p:cNvPr id="8" name="TextBox 5">
              <a:extLst>
                <a:ext uri="{FF2B5EF4-FFF2-40B4-BE49-F238E27FC236}">
                  <a16:creationId xmlns:a16="http://schemas.microsoft.com/office/drawing/2014/main" id="{8605AB21-28D7-4C0F-82C8-9E5DC19673F7}"/>
                </a:ext>
              </a:extLst>
            </p:cNvPr>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p>
          </p:txBody>
        </p:sp>
      </p:grpSp>
      <p:sp>
        <p:nvSpPr>
          <p:cNvPr id="4" name="TextBox 4"/>
          <p:cNvSpPr txBox="1"/>
          <p:nvPr/>
        </p:nvSpPr>
        <p:spPr>
          <a:xfrm>
            <a:off x="6395868" y="723900"/>
            <a:ext cx="7607249" cy="705321"/>
          </a:xfrm>
          <a:prstGeom prst="rect">
            <a:avLst/>
          </a:prstGeom>
        </p:spPr>
        <p:txBody>
          <a:bodyPr lIns="0" tIns="0" rIns="0" bIns="0" rtlCol="0" anchor="t">
            <a:spAutoFit/>
          </a:bodyPr>
          <a:lstStyle/>
          <a:p>
            <a:pPr>
              <a:lnSpc>
                <a:spcPts val="5514"/>
              </a:lnSpc>
            </a:pPr>
            <a:r>
              <a:rPr lang="en-US" sz="5570" b="1" spc="194" dirty="0">
                <a:solidFill>
                  <a:schemeClr val="bg1"/>
                </a:solidFill>
                <a:latin typeface="Segoe UI Variable Small" pitchFamily="2" charset="0"/>
              </a:rPr>
              <a:t>Recommendations</a:t>
            </a:r>
          </a:p>
        </p:txBody>
      </p:sp>
      <p:sp>
        <p:nvSpPr>
          <p:cNvPr id="5" name="TextBox 5"/>
          <p:cNvSpPr txBox="1"/>
          <p:nvPr/>
        </p:nvSpPr>
        <p:spPr>
          <a:xfrm>
            <a:off x="3657600" y="3695700"/>
            <a:ext cx="12778986" cy="5170646"/>
          </a:xfrm>
          <a:prstGeom prst="rect">
            <a:avLst/>
          </a:prstGeom>
        </p:spPr>
        <p:txBody>
          <a:bodyPr wrap="square" lIns="0" tIns="0" rIns="0" bIns="0" rtlCol="0" anchor="t">
            <a:spAutoFit/>
          </a:bodyPr>
          <a:lstStyle/>
          <a:p>
            <a:pPr marL="398206" lvl="1" indent="-199103">
              <a:buAutoNum type="arabicPeriod"/>
            </a:pPr>
            <a:r>
              <a:rPr lang="en-US" sz="2800" b="1" spc="180" dirty="0">
                <a:solidFill>
                  <a:srgbClr val="231F20"/>
                </a:solidFill>
                <a:latin typeface="Segoe UI Variable Small" pitchFamily="2" charset="0"/>
              </a:rPr>
              <a:t>Evaluation Metrics</a:t>
            </a:r>
            <a:r>
              <a:rPr lang="en-US" sz="2800" spc="180" dirty="0">
                <a:solidFill>
                  <a:srgbClr val="231F20"/>
                </a:solidFill>
                <a:latin typeface="Segoe UI Variable Small" pitchFamily="2" charset="0"/>
              </a:rPr>
              <a:t>: Evaluate the performance of the segmentation and recommendation system after collecting more customer data and item descriptions</a:t>
            </a:r>
          </a:p>
          <a:p>
            <a:pPr marL="199103" lvl="1"/>
            <a:endParaRPr lang="en-US" sz="2800" spc="180" dirty="0">
              <a:solidFill>
                <a:srgbClr val="231F20"/>
              </a:solidFill>
              <a:latin typeface="Segoe UI Variable Small" pitchFamily="2" charset="0"/>
            </a:endParaRPr>
          </a:p>
          <a:p>
            <a:pPr marL="199103" lvl="1"/>
            <a:r>
              <a:rPr lang="en-US" sz="2800" b="1" spc="180" dirty="0">
                <a:solidFill>
                  <a:srgbClr val="231F20"/>
                </a:solidFill>
                <a:latin typeface="Segoe UI Variable Small" pitchFamily="2" charset="0"/>
              </a:rPr>
              <a:t>2.Cold Start Problem</a:t>
            </a:r>
            <a:r>
              <a:rPr lang="en-US" sz="2800" spc="180" dirty="0">
                <a:solidFill>
                  <a:srgbClr val="231F20"/>
                </a:solidFill>
                <a:latin typeface="Segoe UI Variable Small" pitchFamily="2" charset="0"/>
              </a:rPr>
              <a:t>: Asking for more personalized information about the users as they register on the system such as age and gender, to give new customers more tailored recommendations. </a:t>
            </a:r>
          </a:p>
          <a:p>
            <a:pPr marL="199103" lvl="1"/>
            <a:endParaRPr lang="en-US" sz="2800" spc="180" dirty="0">
              <a:solidFill>
                <a:srgbClr val="231F20"/>
              </a:solidFill>
              <a:latin typeface="Segoe UI Variable Small" pitchFamily="2" charset="0"/>
            </a:endParaRPr>
          </a:p>
          <a:p>
            <a:pPr marL="199103" lvl="1"/>
            <a:r>
              <a:rPr lang="en-US" sz="2800" b="1" spc="180" dirty="0">
                <a:solidFill>
                  <a:srgbClr val="231F20"/>
                </a:solidFill>
                <a:latin typeface="Segoe UI Variable Small" pitchFamily="2" charset="0"/>
              </a:rPr>
              <a:t>3.Feedback Mechanism: </a:t>
            </a:r>
            <a:r>
              <a:rPr lang="en-US" sz="2800" spc="180" dirty="0">
                <a:solidFill>
                  <a:srgbClr val="231F20"/>
                </a:solidFill>
                <a:latin typeface="Segoe UI Variable Small" pitchFamily="2" charset="0"/>
              </a:rPr>
              <a:t>Implement a feedback mechanism to collect customer reviews for further analysis and improve the recommendation system </a:t>
            </a:r>
          </a:p>
          <a:p>
            <a:endParaRPr lang="en-US" sz="2800" spc="180" dirty="0">
              <a:solidFill>
                <a:srgbClr val="231F20"/>
              </a:solidFill>
              <a:latin typeface="Segoe UI Variable Small"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508760" y="3162300"/>
            <a:ext cx="15270480" cy="4642233"/>
          </a:xfrm>
          <a:prstGeom prst="rect">
            <a:avLst/>
          </a:prstGeom>
        </p:spPr>
        <p:txBody>
          <a:bodyPr wrap="square" lIns="0" tIns="0" rIns="0" bIns="0" rtlCol="0" anchor="t">
            <a:spAutoFit/>
          </a:bodyPr>
          <a:lstStyle/>
          <a:p>
            <a:pPr algn="ctr"/>
            <a:r>
              <a:rPr lang="en-US" sz="2800" b="1" spc="180" dirty="0">
                <a:solidFill>
                  <a:srgbClr val="231F20"/>
                </a:solidFill>
                <a:latin typeface="Segoe UI Variable Small" pitchFamily="2" charset="0"/>
              </a:rPr>
              <a:t>A retail company aims to:</a:t>
            </a:r>
          </a:p>
          <a:p>
            <a:endParaRPr lang="en-US" sz="2800" spc="180" dirty="0">
              <a:solidFill>
                <a:srgbClr val="231F20"/>
              </a:solidFill>
              <a:latin typeface="Segoe UI Variable Small" pitchFamily="2" charset="0"/>
            </a:endParaRPr>
          </a:p>
          <a:p>
            <a:pPr marL="398206" lvl="1" indent="-199103">
              <a:buFont typeface="Arial"/>
              <a:buChar char="•"/>
            </a:pPr>
            <a:r>
              <a:rPr lang="en-US" sz="2800" spc="180" dirty="0">
                <a:solidFill>
                  <a:srgbClr val="231F20"/>
                </a:solidFill>
                <a:latin typeface="Segoe UI Variable Small" pitchFamily="2" charset="0"/>
              </a:rPr>
              <a:t>Implement a Customer Segmentation &amp; Recommendation System using Machine Learning (ML) techniques. </a:t>
            </a:r>
          </a:p>
          <a:p>
            <a:pPr marL="199103" lvl="1"/>
            <a:endParaRPr lang="en-US" sz="2800" spc="180" dirty="0">
              <a:solidFill>
                <a:srgbClr val="231F20"/>
              </a:solidFill>
              <a:latin typeface="Segoe UI Variable Small" pitchFamily="2" charset="0"/>
            </a:endParaRPr>
          </a:p>
          <a:p>
            <a:pPr marL="398206" lvl="1" indent="-199103">
              <a:buFont typeface="Arial"/>
              <a:buChar char="•"/>
            </a:pPr>
            <a:r>
              <a:rPr lang="en-US" sz="2800" spc="180" dirty="0">
                <a:solidFill>
                  <a:srgbClr val="231F20"/>
                </a:solidFill>
                <a:latin typeface="Segoe UI Variable Small" pitchFamily="2" charset="0"/>
              </a:rPr>
              <a:t>Divide its customer base into distinct segments based on their purchasing behavior and preferences. </a:t>
            </a:r>
          </a:p>
          <a:p>
            <a:pPr marL="199103" lvl="1"/>
            <a:endParaRPr lang="en-US" sz="2800" spc="180" dirty="0">
              <a:solidFill>
                <a:srgbClr val="231F20"/>
              </a:solidFill>
              <a:latin typeface="Segoe UI Variable Small" pitchFamily="2" charset="0"/>
            </a:endParaRPr>
          </a:p>
          <a:p>
            <a:pPr marL="398206" lvl="1" indent="-199103">
              <a:buFont typeface="Arial"/>
              <a:buChar char="•"/>
            </a:pPr>
            <a:r>
              <a:rPr lang="en-US" sz="2800" spc="180" dirty="0">
                <a:solidFill>
                  <a:srgbClr val="231F20"/>
                </a:solidFill>
                <a:latin typeface="Segoe UI Variable Small" pitchFamily="2" charset="0"/>
              </a:rPr>
              <a:t>Develop a recommendation system that provides personalized product recommendations to customers within each segment</a:t>
            </a:r>
          </a:p>
          <a:p>
            <a:pPr>
              <a:lnSpc>
                <a:spcPts val="2545"/>
              </a:lnSpc>
            </a:pPr>
            <a:endParaRPr lang="en-US" sz="3200" spc="180" dirty="0">
              <a:solidFill>
                <a:srgbClr val="231F20"/>
              </a:solidFill>
              <a:latin typeface="Segoe UI Variable Small" pitchFamily="2" charset="0"/>
            </a:endParaRPr>
          </a:p>
        </p:txBody>
      </p:sp>
      <p:grpSp>
        <p:nvGrpSpPr>
          <p:cNvPr id="6" name="Group 3">
            <a:extLst>
              <a:ext uri="{FF2B5EF4-FFF2-40B4-BE49-F238E27FC236}">
                <a16:creationId xmlns:a16="http://schemas.microsoft.com/office/drawing/2014/main" id="{568346D3-B22B-4F48-ABF3-A9A40CC98E0F}"/>
              </a:ext>
            </a:extLst>
          </p:cNvPr>
          <p:cNvGrpSpPr/>
          <p:nvPr/>
        </p:nvGrpSpPr>
        <p:grpSpPr>
          <a:xfrm>
            <a:off x="0" y="-38100"/>
            <a:ext cx="18288000" cy="1963203"/>
            <a:chOff x="0" y="0"/>
            <a:chExt cx="5016842" cy="517058"/>
          </a:xfrm>
        </p:grpSpPr>
        <p:sp>
          <p:nvSpPr>
            <p:cNvPr id="7" name="Freeform 4">
              <a:extLst>
                <a:ext uri="{FF2B5EF4-FFF2-40B4-BE49-F238E27FC236}">
                  <a16:creationId xmlns:a16="http://schemas.microsoft.com/office/drawing/2014/main" id="{B5DAD245-1FEF-43FA-A04D-B2498CDAB9DF}"/>
                </a:ext>
              </a:extLst>
            </p:cNvPr>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sp>
        <p:sp>
          <p:nvSpPr>
            <p:cNvPr id="8" name="TextBox 5">
              <a:extLst>
                <a:ext uri="{FF2B5EF4-FFF2-40B4-BE49-F238E27FC236}">
                  <a16:creationId xmlns:a16="http://schemas.microsoft.com/office/drawing/2014/main" id="{AFA8BB77-CBC5-4D74-BF93-84EA01C1E248}"/>
                </a:ext>
              </a:extLst>
            </p:cNvPr>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p>
          </p:txBody>
        </p:sp>
      </p:grpSp>
      <p:sp>
        <p:nvSpPr>
          <p:cNvPr id="4" name="TextBox 4"/>
          <p:cNvSpPr txBox="1"/>
          <p:nvPr/>
        </p:nvSpPr>
        <p:spPr>
          <a:xfrm>
            <a:off x="6477000" y="568044"/>
            <a:ext cx="7607249" cy="678584"/>
          </a:xfrm>
          <a:prstGeom prst="rect">
            <a:avLst/>
          </a:prstGeom>
        </p:spPr>
        <p:txBody>
          <a:bodyPr lIns="0" tIns="0" rIns="0" bIns="0" rtlCol="0" anchor="t">
            <a:spAutoFit/>
          </a:bodyPr>
          <a:lstStyle/>
          <a:p>
            <a:pPr>
              <a:lnSpc>
                <a:spcPts val="5514"/>
              </a:lnSpc>
            </a:pPr>
            <a:r>
              <a:rPr lang="en-US" sz="4470" b="1" spc="194" dirty="0">
                <a:solidFill>
                  <a:schemeClr val="bg1"/>
                </a:solidFill>
                <a:latin typeface="Segoe UI Variable Small" pitchFamily="2" charset="0"/>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16" name="Group 3">
            <a:extLst>
              <a:ext uri="{FF2B5EF4-FFF2-40B4-BE49-F238E27FC236}">
                <a16:creationId xmlns:a16="http://schemas.microsoft.com/office/drawing/2014/main" id="{BF9D86CD-760E-4686-BB12-5973857C8C21}"/>
              </a:ext>
            </a:extLst>
          </p:cNvPr>
          <p:cNvGrpSpPr/>
          <p:nvPr/>
        </p:nvGrpSpPr>
        <p:grpSpPr>
          <a:xfrm>
            <a:off x="0" y="-38100"/>
            <a:ext cx="18288000" cy="1963203"/>
            <a:chOff x="0" y="0"/>
            <a:chExt cx="5016842" cy="517058"/>
          </a:xfrm>
        </p:grpSpPr>
        <p:sp>
          <p:nvSpPr>
            <p:cNvPr id="17" name="Freeform 4">
              <a:extLst>
                <a:ext uri="{FF2B5EF4-FFF2-40B4-BE49-F238E27FC236}">
                  <a16:creationId xmlns:a16="http://schemas.microsoft.com/office/drawing/2014/main" id="{D46675D9-4324-4718-94F8-03399FA91DB3}"/>
                </a:ext>
              </a:extLst>
            </p:cNvPr>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sp>
        <p:sp>
          <p:nvSpPr>
            <p:cNvPr id="18" name="TextBox 5">
              <a:extLst>
                <a:ext uri="{FF2B5EF4-FFF2-40B4-BE49-F238E27FC236}">
                  <a16:creationId xmlns:a16="http://schemas.microsoft.com/office/drawing/2014/main" id="{30852E21-B44B-4DBC-97AA-26661FEB3C26}"/>
                </a:ext>
              </a:extLst>
            </p:cNvPr>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latin typeface="Segoe UI Variable Small" pitchFamily="2" charset="0"/>
              </a:endParaRPr>
            </a:p>
          </p:txBody>
        </p:sp>
      </p:grpSp>
      <p:sp>
        <p:nvSpPr>
          <p:cNvPr id="34" name="Freeform 34"/>
          <p:cNvSpPr/>
          <p:nvPr/>
        </p:nvSpPr>
        <p:spPr>
          <a:xfrm>
            <a:off x="6987774" y="2605605"/>
            <a:ext cx="1408888" cy="1280807"/>
          </a:xfrm>
          <a:custGeom>
            <a:avLst/>
            <a:gdLst/>
            <a:ahLst/>
            <a:cxnLst/>
            <a:rect l="l" t="t" r="r" b="b"/>
            <a:pathLst>
              <a:path w="1408888" h="1280807">
                <a:moveTo>
                  <a:pt x="0" y="0"/>
                </a:moveTo>
                <a:lnTo>
                  <a:pt x="1408888" y="0"/>
                </a:lnTo>
                <a:lnTo>
                  <a:pt x="1408888" y="1280807"/>
                </a:lnTo>
                <a:lnTo>
                  <a:pt x="0" y="128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a:off x="6927575" y="7587964"/>
            <a:ext cx="1469087" cy="1268924"/>
          </a:xfrm>
          <a:custGeom>
            <a:avLst/>
            <a:gdLst/>
            <a:ahLst/>
            <a:cxnLst/>
            <a:rect l="l" t="t" r="r" b="b"/>
            <a:pathLst>
              <a:path w="1469087" h="1268924">
                <a:moveTo>
                  <a:pt x="0" y="0"/>
                </a:moveTo>
                <a:lnTo>
                  <a:pt x="1469087" y="0"/>
                </a:lnTo>
                <a:lnTo>
                  <a:pt x="1469087" y="1268924"/>
                </a:lnTo>
                <a:lnTo>
                  <a:pt x="0" y="1268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TextBox 39"/>
          <p:cNvSpPr txBox="1"/>
          <p:nvPr/>
        </p:nvSpPr>
        <p:spPr>
          <a:xfrm>
            <a:off x="5849952" y="523980"/>
            <a:ext cx="6588096" cy="747064"/>
          </a:xfrm>
          <a:prstGeom prst="rect">
            <a:avLst/>
          </a:prstGeom>
        </p:spPr>
        <p:txBody>
          <a:bodyPr lIns="0" tIns="0" rIns="0" bIns="0" rtlCol="0" anchor="t">
            <a:spAutoFit/>
          </a:bodyPr>
          <a:lstStyle/>
          <a:p>
            <a:pPr marL="0" lvl="0" indent="0" algn="l">
              <a:lnSpc>
                <a:spcPts val="6162"/>
              </a:lnSpc>
              <a:spcBef>
                <a:spcPct val="0"/>
              </a:spcBef>
            </a:pPr>
            <a:r>
              <a:rPr lang="en-US" sz="4465" b="1" spc="437" dirty="0">
                <a:solidFill>
                  <a:schemeClr val="bg1"/>
                </a:solidFill>
                <a:latin typeface="Segoe UI Variable Small" pitchFamily="2" charset="0"/>
              </a:rPr>
              <a:t>Business Questions</a:t>
            </a:r>
          </a:p>
        </p:txBody>
      </p:sp>
      <p:grpSp>
        <p:nvGrpSpPr>
          <p:cNvPr id="52" name="Group 51">
            <a:extLst>
              <a:ext uri="{FF2B5EF4-FFF2-40B4-BE49-F238E27FC236}">
                <a16:creationId xmlns:a16="http://schemas.microsoft.com/office/drawing/2014/main" id="{D743C9EC-D51A-4831-90B1-13FC1EFAB124}"/>
              </a:ext>
            </a:extLst>
          </p:cNvPr>
          <p:cNvGrpSpPr/>
          <p:nvPr/>
        </p:nvGrpSpPr>
        <p:grpSpPr>
          <a:xfrm>
            <a:off x="1482178" y="3063518"/>
            <a:ext cx="14169302" cy="4524027"/>
            <a:chOff x="1482178" y="4764615"/>
            <a:chExt cx="4492006" cy="3486242"/>
          </a:xfrm>
        </p:grpSpPr>
        <p:grpSp>
          <p:nvGrpSpPr>
            <p:cNvPr id="51" name="Group 50">
              <a:extLst>
                <a:ext uri="{FF2B5EF4-FFF2-40B4-BE49-F238E27FC236}">
                  <a16:creationId xmlns:a16="http://schemas.microsoft.com/office/drawing/2014/main" id="{F2F57029-D916-4914-B175-C8A0C463597A}"/>
                </a:ext>
              </a:extLst>
            </p:cNvPr>
            <p:cNvGrpSpPr/>
            <p:nvPr/>
          </p:nvGrpSpPr>
          <p:grpSpPr>
            <a:xfrm>
              <a:off x="1482178" y="4764615"/>
              <a:ext cx="4482343" cy="1759191"/>
              <a:chOff x="1482178" y="4764615"/>
              <a:chExt cx="4482343" cy="1759191"/>
            </a:xfrm>
          </p:grpSpPr>
          <p:sp>
            <p:nvSpPr>
              <p:cNvPr id="42" name="TextBox 42"/>
              <p:cNvSpPr txBox="1"/>
              <p:nvPr/>
            </p:nvSpPr>
            <p:spPr>
              <a:xfrm>
                <a:off x="1482178" y="4764615"/>
                <a:ext cx="4482343" cy="245195"/>
              </a:xfrm>
              <a:prstGeom prst="rect">
                <a:avLst/>
              </a:prstGeom>
            </p:spPr>
            <p:txBody>
              <a:bodyPr lIns="0" tIns="0" rIns="0" bIns="0" rtlCol="0" anchor="t">
                <a:spAutoFit/>
              </a:bodyPr>
              <a:lstStyle/>
              <a:p>
                <a:pPr marL="0" lvl="0" indent="0">
                  <a:lnSpc>
                    <a:spcPts val="2055"/>
                  </a:lnSpc>
                  <a:spcBef>
                    <a:spcPct val="0"/>
                  </a:spcBef>
                </a:pPr>
                <a:endParaRPr lang="en-US" sz="1489" spc="145" dirty="0">
                  <a:solidFill>
                    <a:srgbClr val="231F20"/>
                  </a:solidFill>
                  <a:latin typeface="Segoe UI Variable Small" pitchFamily="2" charset="0"/>
                </a:endParaRPr>
              </a:p>
            </p:txBody>
          </p:sp>
          <p:sp>
            <p:nvSpPr>
              <p:cNvPr id="44" name="TextBox 44"/>
              <p:cNvSpPr txBox="1"/>
              <p:nvPr/>
            </p:nvSpPr>
            <p:spPr>
              <a:xfrm>
                <a:off x="1482178" y="6278611"/>
                <a:ext cx="4482343" cy="245195"/>
              </a:xfrm>
              <a:prstGeom prst="rect">
                <a:avLst/>
              </a:prstGeom>
            </p:spPr>
            <p:txBody>
              <a:bodyPr lIns="0" tIns="0" rIns="0" bIns="0" rtlCol="0" anchor="t">
                <a:spAutoFit/>
              </a:bodyPr>
              <a:lstStyle/>
              <a:p>
                <a:pPr marL="0" lvl="0" indent="0">
                  <a:lnSpc>
                    <a:spcPts val="2055"/>
                  </a:lnSpc>
                  <a:spcBef>
                    <a:spcPct val="0"/>
                  </a:spcBef>
                </a:pPr>
                <a:endParaRPr lang="en-US" sz="1489" spc="145" dirty="0">
                  <a:solidFill>
                    <a:srgbClr val="231F20"/>
                  </a:solidFill>
                  <a:latin typeface="Segoe UI Variable Small" pitchFamily="2" charset="0"/>
                </a:endParaRPr>
              </a:p>
            </p:txBody>
          </p:sp>
        </p:grpSp>
        <p:sp>
          <p:nvSpPr>
            <p:cNvPr id="49" name="TextBox 49"/>
            <p:cNvSpPr txBox="1"/>
            <p:nvPr/>
          </p:nvSpPr>
          <p:spPr>
            <a:xfrm>
              <a:off x="1491841" y="8004956"/>
              <a:ext cx="4482343" cy="245901"/>
            </a:xfrm>
            <a:prstGeom prst="rect">
              <a:avLst/>
            </a:prstGeom>
          </p:spPr>
          <p:txBody>
            <a:bodyPr lIns="0" tIns="0" rIns="0" bIns="0" rtlCol="0" anchor="t">
              <a:spAutoFit/>
            </a:bodyPr>
            <a:lstStyle/>
            <a:p>
              <a:pPr marL="0" lvl="0" indent="0">
                <a:lnSpc>
                  <a:spcPts val="2055"/>
                </a:lnSpc>
                <a:spcBef>
                  <a:spcPct val="0"/>
                </a:spcBef>
              </a:pPr>
              <a:endParaRPr lang="en-US" sz="1489" spc="145" dirty="0">
                <a:solidFill>
                  <a:srgbClr val="231F20"/>
                </a:solidFill>
                <a:latin typeface="Open Sauce Bold"/>
              </a:endParaRPr>
            </a:p>
          </p:txBody>
        </p:sp>
      </p:grpSp>
      <p:sp>
        <p:nvSpPr>
          <p:cNvPr id="2" name="Rectangle 1">
            <a:extLst>
              <a:ext uri="{FF2B5EF4-FFF2-40B4-BE49-F238E27FC236}">
                <a16:creationId xmlns:a16="http://schemas.microsoft.com/office/drawing/2014/main" id="{7C8009D9-062C-4794-AE85-2F223FB49BE0}"/>
              </a:ext>
            </a:extLst>
          </p:cNvPr>
          <p:cNvSpPr/>
          <p:nvPr/>
        </p:nvSpPr>
        <p:spPr>
          <a:xfrm>
            <a:off x="914400" y="3063083"/>
            <a:ext cx="16992600" cy="6801862"/>
          </a:xfrm>
          <a:prstGeom prst="rect">
            <a:avLst/>
          </a:prstGeom>
        </p:spPr>
        <p:txBody>
          <a:bodyPr wrap="square">
            <a:spAutoFit/>
          </a:bodyPr>
          <a:lstStyle/>
          <a:p>
            <a:pPr marL="675113" lvl="1" indent="-514350">
              <a:spcBef>
                <a:spcPct val="0"/>
              </a:spcBef>
              <a:buFont typeface="+mj-lt"/>
              <a:buAutoNum type="arabicPeriod"/>
            </a:pPr>
            <a:r>
              <a:rPr lang="en-US" sz="2800" spc="145" dirty="0">
                <a:latin typeface="Segoe UI Variable Small" pitchFamily="2" charset="0"/>
              </a:rPr>
              <a:t>How can customer segmentation techniques (clustering algorithms) effectively divide the customer base into distinct segments?</a:t>
            </a:r>
          </a:p>
          <a:p>
            <a:pPr marL="675113" lvl="1" indent="-514350">
              <a:spcBef>
                <a:spcPct val="0"/>
              </a:spcBef>
              <a:buFont typeface="+mj-lt"/>
              <a:buAutoNum type="arabicPeriod"/>
            </a:pPr>
            <a:endParaRPr lang="en-US" sz="2800" spc="145" dirty="0">
              <a:latin typeface="Segoe UI Variable Small" pitchFamily="2" charset="0"/>
            </a:endParaRPr>
          </a:p>
          <a:p>
            <a:pPr marL="675113" lvl="1" indent="-514350">
              <a:buFont typeface="+mj-lt"/>
              <a:buAutoNum type="arabicPeriod"/>
            </a:pPr>
            <a:r>
              <a:rPr lang="en-US" sz="2800" spc="145" dirty="0">
                <a:latin typeface="Segoe UI Variable Small" pitchFamily="2" charset="0"/>
              </a:rPr>
              <a:t>What are the characteristics and preferences of each customer segment, and how do they differ?</a:t>
            </a:r>
          </a:p>
          <a:p>
            <a:pPr marL="675113" lvl="1" indent="-514350">
              <a:buFont typeface="+mj-lt"/>
              <a:buAutoNum type="arabicPeriod"/>
            </a:pPr>
            <a:endParaRPr lang="en-US" sz="2800" spc="145" dirty="0">
              <a:latin typeface="Segoe UI Variable Small" pitchFamily="2" charset="0"/>
            </a:endParaRPr>
          </a:p>
          <a:p>
            <a:pPr marL="675113" lvl="1" indent="-514350">
              <a:buFont typeface="+mj-lt"/>
              <a:buAutoNum type="arabicPeriod"/>
            </a:pPr>
            <a:r>
              <a:rPr lang="en-US" sz="2800" spc="145" dirty="0">
                <a:latin typeface="Segoe UI Variable Small" pitchFamily="2" charset="0"/>
              </a:rPr>
              <a:t>How can User-based collaborative Filtering and Content based Filtering be integrated to provide more accurate and diverse recommendations to a customer?</a:t>
            </a:r>
          </a:p>
          <a:p>
            <a:pPr marL="675113" lvl="1" indent="-514350">
              <a:buFont typeface="+mj-lt"/>
              <a:buAutoNum type="arabicPeriod"/>
            </a:pPr>
            <a:endParaRPr lang="en-US" sz="2800" spc="145" dirty="0">
              <a:latin typeface="Segoe UI Variable Small" pitchFamily="2" charset="0"/>
            </a:endParaRPr>
          </a:p>
          <a:p>
            <a:pPr marL="675113" lvl="1" indent="-514350">
              <a:buFont typeface="+mj-lt"/>
              <a:buAutoNum type="arabicPeriod"/>
            </a:pPr>
            <a:r>
              <a:rPr lang="en-US" sz="2800" spc="145" dirty="0">
                <a:latin typeface="Segoe UI Variable Small" pitchFamily="2" charset="0"/>
              </a:rPr>
              <a:t>How can the recommendation system address the cold start problem for new users or items with limited interaction history?</a:t>
            </a:r>
          </a:p>
          <a:p>
            <a:pPr marL="321525" lvl="1" indent="-160762">
              <a:buFont typeface="Arial"/>
              <a:buChar char="•"/>
            </a:pPr>
            <a:endParaRPr lang="en-US" sz="3200" spc="145" dirty="0">
              <a:latin typeface="Segoe UI Variable Small" pitchFamily="2" charset="0"/>
            </a:endParaRPr>
          </a:p>
          <a:p>
            <a:pPr marL="160763" lvl="1"/>
            <a:endParaRPr lang="en-US" sz="3200" spc="145" dirty="0">
              <a:latin typeface="Segoe UI Variable Small" pitchFamily="2" charset="0"/>
            </a:endParaRPr>
          </a:p>
          <a:p>
            <a:pPr lvl="0">
              <a:spcBef>
                <a:spcPct val="0"/>
              </a:spcBef>
            </a:pPr>
            <a:endParaRPr lang="en-US" sz="3200" spc="145" dirty="0">
              <a:latin typeface="Segoe UI Variable Small" pitchFamily="2" charset="0"/>
            </a:endParaRPr>
          </a:p>
          <a:p>
            <a:pPr marL="321525" lvl="1" indent="-160762">
              <a:spcBef>
                <a:spcPct val="0"/>
              </a:spcBef>
              <a:buFont typeface="Arial"/>
              <a:buChar char="•"/>
            </a:pPr>
            <a:endParaRPr lang="en-US" sz="3200" b="1" spc="145" dirty="0">
              <a:latin typeface="Segoe UI Variable Small"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14" name="Group 3">
            <a:extLst>
              <a:ext uri="{FF2B5EF4-FFF2-40B4-BE49-F238E27FC236}">
                <a16:creationId xmlns:a16="http://schemas.microsoft.com/office/drawing/2014/main" id="{FF2BCE99-7AE6-4371-B19E-2BE3CCF00450}"/>
              </a:ext>
            </a:extLst>
          </p:cNvPr>
          <p:cNvGrpSpPr/>
          <p:nvPr/>
        </p:nvGrpSpPr>
        <p:grpSpPr>
          <a:xfrm>
            <a:off x="0" y="-96425"/>
            <a:ext cx="18288000" cy="1963203"/>
            <a:chOff x="0" y="0"/>
            <a:chExt cx="5016842" cy="517058"/>
          </a:xfrm>
        </p:grpSpPr>
        <p:sp>
          <p:nvSpPr>
            <p:cNvPr id="15" name="Freeform 4">
              <a:extLst>
                <a:ext uri="{FF2B5EF4-FFF2-40B4-BE49-F238E27FC236}">
                  <a16:creationId xmlns:a16="http://schemas.microsoft.com/office/drawing/2014/main" id="{562D7D7E-9DC1-45EF-88F1-149E9D491AE6}"/>
                </a:ext>
              </a:extLst>
            </p:cNvPr>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txBody>
            <a:bodyPr/>
            <a:lstStyle/>
            <a:p>
              <a:endParaRPr lang="en-KE" dirty="0"/>
            </a:p>
          </p:txBody>
        </p:sp>
        <p:sp>
          <p:nvSpPr>
            <p:cNvPr id="16" name="TextBox 5">
              <a:extLst>
                <a:ext uri="{FF2B5EF4-FFF2-40B4-BE49-F238E27FC236}">
                  <a16:creationId xmlns:a16="http://schemas.microsoft.com/office/drawing/2014/main" id="{5E7A7E63-9FE5-40DA-8FA7-C1C0A14D1184}"/>
                </a:ext>
              </a:extLst>
            </p:cNvPr>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p>
          </p:txBody>
        </p:sp>
      </p:grpSp>
      <p:sp>
        <p:nvSpPr>
          <p:cNvPr id="10" name="Freeform 10"/>
          <p:cNvSpPr/>
          <p:nvPr/>
        </p:nvSpPr>
        <p:spPr>
          <a:xfrm>
            <a:off x="9889965" y="3595131"/>
            <a:ext cx="976021" cy="1071481"/>
          </a:xfrm>
          <a:custGeom>
            <a:avLst/>
            <a:gdLst/>
            <a:ahLst/>
            <a:cxnLst/>
            <a:rect l="l" t="t" r="r" b="b"/>
            <a:pathLst>
              <a:path w="976021" h="1071481">
                <a:moveTo>
                  <a:pt x="0" y="0"/>
                </a:moveTo>
                <a:lnTo>
                  <a:pt x="976021" y="0"/>
                </a:lnTo>
                <a:lnTo>
                  <a:pt x="976021" y="1071480"/>
                </a:lnTo>
                <a:lnTo>
                  <a:pt x="0" y="107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9835982" y="7870488"/>
            <a:ext cx="877197" cy="877197"/>
          </a:xfrm>
          <a:custGeom>
            <a:avLst/>
            <a:gdLst/>
            <a:ahLst/>
            <a:cxnLst/>
            <a:rect l="l" t="t" r="r" b="b"/>
            <a:pathLst>
              <a:path w="877197" h="877197">
                <a:moveTo>
                  <a:pt x="0" y="0"/>
                </a:moveTo>
                <a:lnTo>
                  <a:pt x="877197" y="0"/>
                </a:lnTo>
                <a:lnTo>
                  <a:pt x="877197" y="877197"/>
                </a:lnTo>
                <a:lnTo>
                  <a:pt x="0" y="8771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502455" y="2705100"/>
            <a:ext cx="9906000" cy="6504000"/>
          </a:xfrm>
          <a:custGeom>
            <a:avLst/>
            <a:gdLst/>
            <a:ahLst/>
            <a:cxnLst/>
            <a:rect l="l" t="t" r="r" b="b"/>
            <a:pathLst>
              <a:path w="11314226" h="5186454">
                <a:moveTo>
                  <a:pt x="0" y="0"/>
                </a:moveTo>
                <a:lnTo>
                  <a:pt x="11314226" y="0"/>
                </a:lnTo>
                <a:lnTo>
                  <a:pt x="11314226" y="5186454"/>
                </a:lnTo>
                <a:lnTo>
                  <a:pt x="0" y="5186454"/>
                </a:lnTo>
                <a:lnTo>
                  <a:pt x="0" y="0"/>
                </a:lnTo>
                <a:close/>
              </a:path>
            </a:pathLst>
          </a:custGeom>
          <a:blipFill>
            <a:blip r:embed="rId6"/>
            <a:stretch>
              <a:fillRect t="-1004" b="-46"/>
            </a:stretch>
          </a:blipFill>
        </p:spPr>
      </p:sp>
      <p:sp>
        <p:nvSpPr>
          <p:cNvPr id="13" name="TextBox 13"/>
          <p:cNvSpPr txBox="1"/>
          <p:nvPr/>
        </p:nvSpPr>
        <p:spPr>
          <a:xfrm>
            <a:off x="6019800" y="473780"/>
            <a:ext cx="7467600" cy="750462"/>
          </a:xfrm>
          <a:prstGeom prst="rect">
            <a:avLst/>
          </a:prstGeom>
        </p:spPr>
        <p:txBody>
          <a:bodyPr wrap="square" lIns="0" tIns="0" rIns="0" bIns="0" rtlCol="0" anchor="t">
            <a:spAutoFit/>
          </a:bodyPr>
          <a:lstStyle/>
          <a:p>
            <a:pPr marL="0" lvl="0" indent="0" algn="l">
              <a:lnSpc>
                <a:spcPts val="6412"/>
              </a:lnSpc>
              <a:spcBef>
                <a:spcPct val="0"/>
              </a:spcBef>
            </a:pPr>
            <a:r>
              <a:rPr lang="en-US" sz="4470" b="1" spc="455" dirty="0">
                <a:solidFill>
                  <a:srgbClr val="FFFFFF"/>
                </a:solidFill>
                <a:latin typeface="Segoe UI Variable Small" pitchFamily="2" charset="0"/>
              </a:rPr>
              <a:t>Cluster Distribution</a:t>
            </a:r>
          </a:p>
        </p:txBody>
      </p:sp>
      <p:sp>
        <p:nvSpPr>
          <p:cNvPr id="2" name="Rectangle 1">
            <a:extLst>
              <a:ext uri="{FF2B5EF4-FFF2-40B4-BE49-F238E27FC236}">
                <a16:creationId xmlns:a16="http://schemas.microsoft.com/office/drawing/2014/main" id="{50E69027-5FB3-41F1-95EF-4BBB9E702979}"/>
              </a:ext>
            </a:extLst>
          </p:cNvPr>
          <p:cNvSpPr/>
          <p:nvPr/>
        </p:nvSpPr>
        <p:spPr>
          <a:xfrm>
            <a:off x="11049000" y="3595131"/>
            <a:ext cx="6629399" cy="3108543"/>
          </a:xfrm>
          <a:prstGeom prst="rect">
            <a:avLst/>
          </a:prstGeom>
        </p:spPr>
        <p:txBody>
          <a:bodyPr wrap="square">
            <a:spAutoFit/>
          </a:bodyPr>
          <a:lstStyle/>
          <a:p>
            <a:pPr marL="457200" indent="-457200">
              <a:buFont typeface="Arial" panose="020B0604020202020204" pitchFamily="34" charset="0"/>
              <a:buChar char="•"/>
            </a:pPr>
            <a:r>
              <a:rPr lang="en-US" sz="2800" spc="145" dirty="0">
                <a:latin typeface="Segoe UI Variable Small" pitchFamily="2" charset="0"/>
              </a:rPr>
              <a:t>Cluster 1 has the highest distribution of customers at 43.71%</a:t>
            </a:r>
          </a:p>
          <a:p>
            <a:pPr marL="457200" indent="-457200">
              <a:buFont typeface="Arial" panose="020B0604020202020204" pitchFamily="34" charset="0"/>
              <a:buChar char="•"/>
            </a:pPr>
            <a:r>
              <a:rPr lang="en-US" sz="2800" spc="145" dirty="0">
                <a:latin typeface="Segoe UI Variable Small" pitchFamily="2" charset="0"/>
              </a:rPr>
              <a:t>Cluster 0 has the lowest percentage of customers at 15.42%</a:t>
            </a:r>
          </a:p>
          <a:p>
            <a:endParaRPr lang="en-KE"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14017"/>
            <a:ext cx="18288000" cy="1963203"/>
            <a:chOff x="0" y="0"/>
            <a:chExt cx="5016842" cy="517058"/>
          </a:xfrm>
        </p:grpSpPr>
        <p:sp>
          <p:nvSpPr>
            <p:cNvPr id="4" name="Freeform 4"/>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sp>
        <p:sp>
          <p:nvSpPr>
            <p:cNvPr id="5" name="TextBox 5"/>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p>
          </p:txBody>
        </p:sp>
      </p:grpSp>
      <p:grpSp>
        <p:nvGrpSpPr>
          <p:cNvPr id="6" name="Group 6"/>
          <p:cNvGrpSpPr/>
          <p:nvPr/>
        </p:nvGrpSpPr>
        <p:grpSpPr>
          <a:xfrm>
            <a:off x="1929623" y="3488316"/>
            <a:ext cx="4473739" cy="1039880"/>
            <a:chOff x="0" y="0"/>
            <a:chExt cx="1178269" cy="273878"/>
          </a:xfrm>
        </p:grpSpPr>
        <p:sp>
          <p:nvSpPr>
            <p:cNvPr id="7" name="Freeform 7"/>
            <p:cNvSpPr/>
            <p:nvPr/>
          </p:nvSpPr>
          <p:spPr>
            <a:xfrm>
              <a:off x="0" y="0"/>
              <a:ext cx="1178269" cy="273878"/>
            </a:xfrm>
            <a:custGeom>
              <a:avLst/>
              <a:gdLst/>
              <a:ahLst/>
              <a:cxnLst/>
              <a:rect l="l" t="t" r="r" b="b"/>
              <a:pathLst>
                <a:path w="1178269" h="273878">
                  <a:moveTo>
                    <a:pt x="0" y="0"/>
                  </a:moveTo>
                  <a:lnTo>
                    <a:pt x="1178269" y="0"/>
                  </a:lnTo>
                  <a:lnTo>
                    <a:pt x="1178269" y="273878"/>
                  </a:lnTo>
                  <a:lnTo>
                    <a:pt x="0" y="273878"/>
                  </a:lnTo>
                  <a:close/>
                </a:path>
              </a:pathLst>
            </a:custGeom>
            <a:solidFill>
              <a:srgbClr val="1C5739"/>
            </a:solidFill>
          </p:spPr>
        </p:sp>
        <p:sp>
          <p:nvSpPr>
            <p:cNvPr id="8" name="TextBox 8"/>
            <p:cNvSpPr txBox="1"/>
            <p:nvPr/>
          </p:nvSpPr>
          <p:spPr>
            <a:xfrm>
              <a:off x="0" y="-47625"/>
              <a:ext cx="1178269" cy="321503"/>
            </a:xfrm>
            <a:prstGeom prst="rect">
              <a:avLst/>
            </a:prstGeom>
          </p:spPr>
          <p:txBody>
            <a:bodyPr lIns="50800" tIns="50800" rIns="50800" bIns="50800" rtlCol="0" anchor="ctr"/>
            <a:lstStyle/>
            <a:p>
              <a:pPr algn="ctr">
                <a:lnSpc>
                  <a:spcPts val="3424"/>
                </a:lnSpc>
              </a:pPr>
              <a:r>
                <a:rPr lang="en-US" sz="2481" b="1" spc="24" dirty="0">
                  <a:solidFill>
                    <a:srgbClr val="FFFFFF"/>
                  </a:solidFill>
                  <a:latin typeface="Segoe UI Variable Small" pitchFamily="2" charset="0"/>
                </a:rPr>
                <a:t>First Customer Segment</a:t>
              </a:r>
            </a:p>
            <a:p>
              <a:pPr marL="0" lvl="0" indent="0" algn="ctr">
                <a:lnSpc>
                  <a:spcPts val="3424"/>
                </a:lnSpc>
                <a:spcBef>
                  <a:spcPct val="0"/>
                </a:spcBef>
              </a:pPr>
              <a:r>
                <a:rPr lang="en-US" sz="2481" b="1" spc="24" dirty="0">
                  <a:solidFill>
                    <a:srgbClr val="FFFFFF"/>
                  </a:solidFill>
                  <a:latin typeface="Segoe UI Variable Small" pitchFamily="2" charset="0"/>
                </a:rPr>
                <a:t>“Early Bird Shoppers”</a:t>
              </a:r>
            </a:p>
          </p:txBody>
        </p:sp>
      </p:grpSp>
      <p:grpSp>
        <p:nvGrpSpPr>
          <p:cNvPr id="10" name="Group 10"/>
          <p:cNvGrpSpPr/>
          <p:nvPr/>
        </p:nvGrpSpPr>
        <p:grpSpPr>
          <a:xfrm>
            <a:off x="1929623" y="4482475"/>
            <a:ext cx="4473739" cy="4775825"/>
            <a:chOff x="0" y="0"/>
            <a:chExt cx="1178269" cy="1257830"/>
          </a:xfrm>
        </p:grpSpPr>
        <p:sp>
          <p:nvSpPr>
            <p:cNvPr id="11" name="Freeform 11"/>
            <p:cNvSpPr/>
            <p:nvPr/>
          </p:nvSpPr>
          <p:spPr>
            <a:xfrm>
              <a:off x="0" y="0"/>
              <a:ext cx="1178269" cy="1257830"/>
            </a:xfrm>
            <a:custGeom>
              <a:avLst/>
              <a:gdLst/>
              <a:ahLst/>
              <a:cxnLst/>
              <a:rect l="l" t="t" r="r" b="b"/>
              <a:pathLst>
                <a:path w="1178269" h="1257830">
                  <a:moveTo>
                    <a:pt x="0" y="0"/>
                  </a:moveTo>
                  <a:lnTo>
                    <a:pt x="1178269" y="0"/>
                  </a:lnTo>
                  <a:lnTo>
                    <a:pt x="1178269" y="1257830"/>
                  </a:lnTo>
                  <a:lnTo>
                    <a:pt x="0" y="1257830"/>
                  </a:lnTo>
                  <a:close/>
                </a:path>
              </a:pathLst>
            </a:custGeom>
            <a:solidFill>
              <a:srgbClr val="397D5A"/>
            </a:solidFill>
          </p:spPr>
        </p:sp>
        <p:sp>
          <p:nvSpPr>
            <p:cNvPr id="12" name="TextBox 12"/>
            <p:cNvSpPr txBox="1"/>
            <p:nvPr/>
          </p:nvSpPr>
          <p:spPr>
            <a:xfrm>
              <a:off x="0" y="-19050"/>
              <a:ext cx="1178269" cy="1276880"/>
            </a:xfrm>
            <a:prstGeom prst="rect">
              <a:avLst/>
            </a:prstGeom>
          </p:spPr>
          <p:txBody>
            <a:bodyPr lIns="114300" tIns="114300" rIns="114300" bIns="114300" rtlCol="0" anchor="ctr"/>
            <a:lstStyle/>
            <a:p>
              <a:pPr marL="323850" lvl="1" indent="-161925">
                <a:buFont typeface="Arial"/>
                <a:buChar char="•"/>
              </a:pPr>
              <a:r>
                <a:rPr lang="en-US" sz="2800" spc="15" dirty="0">
                  <a:solidFill>
                    <a:srgbClr val="FFFFFF"/>
                  </a:solidFill>
                  <a:latin typeface="Segoe UI Variable Small" pitchFamily="2" charset="0"/>
                </a:rPr>
                <a:t>High spending habits on wide array of products</a:t>
              </a:r>
            </a:p>
            <a:p>
              <a:pPr marL="323850" lvl="1" indent="-161925">
                <a:buFont typeface="Arial"/>
                <a:buChar char="•"/>
              </a:pPr>
              <a:r>
                <a:rPr lang="en-US" sz="2800" spc="15" dirty="0">
                  <a:solidFill>
                    <a:srgbClr val="FFFFFF"/>
                  </a:solidFill>
                  <a:latin typeface="Segoe UI Variable Small" pitchFamily="2" charset="0"/>
                </a:rPr>
                <a:t>Shop during early hours of the day</a:t>
              </a:r>
            </a:p>
            <a:p>
              <a:pPr marL="323850" lvl="1" indent="-161925">
                <a:buFont typeface="Arial"/>
                <a:buChar char="•"/>
              </a:pPr>
              <a:r>
                <a:rPr lang="en-US" sz="2800" spc="15" dirty="0">
                  <a:solidFill>
                    <a:srgbClr val="FFFFFF"/>
                  </a:solidFill>
                  <a:latin typeface="Segoe UI Variable Small" pitchFamily="2" charset="0"/>
                </a:rPr>
                <a:t>High Fluctuations in their monthly spending</a:t>
              </a:r>
            </a:p>
            <a:p>
              <a:pPr>
                <a:lnSpc>
                  <a:spcPts val="2070"/>
                </a:lnSpc>
              </a:pPr>
              <a:endParaRPr lang="en-US" sz="1500" spc="15" dirty="0">
                <a:solidFill>
                  <a:srgbClr val="FFFFFF"/>
                </a:solidFill>
                <a:latin typeface="Open Sauce Italics"/>
              </a:endParaRPr>
            </a:p>
          </p:txBody>
        </p:sp>
      </p:grpSp>
      <p:grpSp>
        <p:nvGrpSpPr>
          <p:cNvPr id="13" name="Group 13"/>
          <p:cNvGrpSpPr/>
          <p:nvPr/>
        </p:nvGrpSpPr>
        <p:grpSpPr>
          <a:xfrm>
            <a:off x="6906074" y="3442596"/>
            <a:ext cx="4473739" cy="960870"/>
            <a:chOff x="0" y="0"/>
            <a:chExt cx="1178269" cy="253069"/>
          </a:xfrm>
        </p:grpSpPr>
        <p:sp>
          <p:nvSpPr>
            <p:cNvPr id="14" name="Freeform 14"/>
            <p:cNvSpPr/>
            <p:nvPr/>
          </p:nvSpPr>
          <p:spPr>
            <a:xfrm>
              <a:off x="0" y="0"/>
              <a:ext cx="1178269" cy="253069"/>
            </a:xfrm>
            <a:custGeom>
              <a:avLst/>
              <a:gdLst/>
              <a:ahLst/>
              <a:cxnLst/>
              <a:rect l="l" t="t" r="r" b="b"/>
              <a:pathLst>
                <a:path w="1178269" h="253069">
                  <a:moveTo>
                    <a:pt x="0" y="0"/>
                  </a:moveTo>
                  <a:lnTo>
                    <a:pt x="1178269" y="0"/>
                  </a:lnTo>
                  <a:lnTo>
                    <a:pt x="1178269" y="253069"/>
                  </a:lnTo>
                  <a:lnTo>
                    <a:pt x="0" y="253069"/>
                  </a:lnTo>
                  <a:close/>
                </a:path>
              </a:pathLst>
            </a:custGeom>
            <a:solidFill>
              <a:srgbClr val="1C5739"/>
            </a:solidFill>
          </p:spPr>
        </p:sp>
        <p:sp>
          <p:nvSpPr>
            <p:cNvPr id="15" name="TextBox 15"/>
            <p:cNvSpPr txBox="1"/>
            <p:nvPr/>
          </p:nvSpPr>
          <p:spPr>
            <a:xfrm>
              <a:off x="0" y="-47625"/>
              <a:ext cx="1178269" cy="300694"/>
            </a:xfrm>
            <a:prstGeom prst="rect">
              <a:avLst/>
            </a:prstGeom>
          </p:spPr>
          <p:txBody>
            <a:bodyPr lIns="50800" tIns="50800" rIns="50800" bIns="50800" rtlCol="0" anchor="ctr"/>
            <a:lstStyle/>
            <a:p>
              <a:pPr algn="ctr">
                <a:lnSpc>
                  <a:spcPts val="3424"/>
                </a:lnSpc>
              </a:pPr>
              <a:r>
                <a:rPr lang="en-US" sz="2481" b="1" spc="24" dirty="0">
                  <a:solidFill>
                    <a:srgbClr val="FFFFFF"/>
                  </a:solidFill>
                  <a:latin typeface="Segoe UI Variable Small" pitchFamily="2" charset="0"/>
                </a:rPr>
                <a:t>Second Customer Segment</a:t>
              </a:r>
            </a:p>
            <a:p>
              <a:pPr marL="0" lvl="0" indent="0" algn="ctr">
                <a:lnSpc>
                  <a:spcPts val="3424"/>
                </a:lnSpc>
                <a:spcBef>
                  <a:spcPct val="0"/>
                </a:spcBef>
              </a:pPr>
              <a:r>
                <a:rPr lang="en-US" sz="2481" b="1" spc="24" dirty="0">
                  <a:solidFill>
                    <a:srgbClr val="FFFFFF"/>
                  </a:solidFill>
                  <a:latin typeface="Segoe UI Variable Small" pitchFamily="2" charset="0"/>
                </a:rPr>
                <a:t>“Occasional Big spenders”</a:t>
              </a:r>
            </a:p>
          </p:txBody>
        </p:sp>
      </p:grpSp>
      <p:grpSp>
        <p:nvGrpSpPr>
          <p:cNvPr id="16" name="Group 16"/>
          <p:cNvGrpSpPr/>
          <p:nvPr/>
        </p:nvGrpSpPr>
        <p:grpSpPr>
          <a:xfrm>
            <a:off x="6906074" y="4363778"/>
            <a:ext cx="4473739" cy="4894522"/>
            <a:chOff x="0" y="0"/>
            <a:chExt cx="1178269" cy="1289092"/>
          </a:xfrm>
        </p:grpSpPr>
        <p:sp>
          <p:nvSpPr>
            <p:cNvPr id="17" name="Freeform 17"/>
            <p:cNvSpPr/>
            <p:nvPr/>
          </p:nvSpPr>
          <p:spPr>
            <a:xfrm>
              <a:off x="0" y="0"/>
              <a:ext cx="1178269" cy="1289092"/>
            </a:xfrm>
            <a:custGeom>
              <a:avLst/>
              <a:gdLst/>
              <a:ahLst/>
              <a:cxnLst/>
              <a:rect l="l" t="t" r="r" b="b"/>
              <a:pathLst>
                <a:path w="1178269" h="1289092">
                  <a:moveTo>
                    <a:pt x="0" y="0"/>
                  </a:moveTo>
                  <a:lnTo>
                    <a:pt x="1178269" y="0"/>
                  </a:lnTo>
                  <a:lnTo>
                    <a:pt x="1178269" y="1289092"/>
                  </a:lnTo>
                  <a:lnTo>
                    <a:pt x="0" y="1289092"/>
                  </a:lnTo>
                  <a:close/>
                </a:path>
              </a:pathLst>
            </a:custGeom>
            <a:solidFill>
              <a:srgbClr val="397D5A"/>
            </a:solidFill>
          </p:spPr>
        </p:sp>
        <p:sp>
          <p:nvSpPr>
            <p:cNvPr id="18" name="TextBox 18"/>
            <p:cNvSpPr txBox="1"/>
            <p:nvPr/>
          </p:nvSpPr>
          <p:spPr>
            <a:xfrm>
              <a:off x="0" y="-19050"/>
              <a:ext cx="1178269" cy="1308142"/>
            </a:xfrm>
            <a:prstGeom prst="rect">
              <a:avLst/>
            </a:prstGeom>
          </p:spPr>
          <p:txBody>
            <a:bodyPr lIns="114300" tIns="114300" rIns="114300" bIns="114300" rtlCol="0" anchor="ctr"/>
            <a:lstStyle/>
            <a:p>
              <a:pPr marL="323850" lvl="1" indent="-161925">
                <a:buFont typeface="Arial"/>
                <a:buChar char="•"/>
              </a:pPr>
              <a:r>
                <a:rPr lang="en-US" sz="2800" spc="15" dirty="0">
                  <a:solidFill>
                    <a:srgbClr val="FFFFFF"/>
                  </a:solidFill>
                  <a:latin typeface="Segoe UI Variable Small" pitchFamily="2" charset="0"/>
                </a:rPr>
                <a:t>Less frequent shoppers</a:t>
              </a:r>
            </a:p>
            <a:p>
              <a:pPr marL="323850" lvl="1" indent="-161925">
                <a:buFont typeface="Arial"/>
                <a:buChar char="•"/>
              </a:pPr>
              <a:r>
                <a:rPr lang="en-US" sz="2800" spc="15" dirty="0">
                  <a:solidFill>
                    <a:srgbClr val="FFFFFF"/>
                  </a:solidFill>
                  <a:latin typeface="Segoe UI Variable Small" pitchFamily="2" charset="0"/>
                </a:rPr>
                <a:t>Biggest spenders</a:t>
              </a:r>
            </a:p>
            <a:p>
              <a:pPr marL="323850" lvl="1" indent="-161925">
                <a:buFont typeface="Arial"/>
                <a:buChar char="•"/>
              </a:pPr>
              <a:r>
                <a:rPr lang="en-US" sz="2800" spc="15" dirty="0">
                  <a:solidFill>
                    <a:srgbClr val="FFFFFF"/>
                  </a:solidFill>
                  <a:latin typeface="Segoe UI Variable Small" pitchFamily="2" charset="0"/>
                </a:rPr>
                <a:t>Shop later in the Day</a:t>
              </a:r>
            </a:p>
            <a:p>
              <a:pPr marL="323850" lvl="1" indent="-161925">
                <a:buFont typeface="Arial"/>
                <a:buChar char="•"/>
              </a:pPr>
              <a:r>
                <a:rPr lang="en-US" sz="2800" spc="15" dirty="0">
                  <a:solidFill>
                    <a:srgbClr val="FFFFFF"/>
                  </a:solidFill>
                  <a:latin typeface="Segoe UI Variable Small" pitchFamily="2" charset="0"/>
                </a:rPr>
                <a:t>They make large Purchases</a:t>
              </a:r>
            </a:p>
          </p:txBody>
        </p:sp>
      </p:grpSp>
      <p:grpSp>
        <p:nvGrpSpPr>
          <p:cNvPr id="19" name="Group 19"/>
          <p:cNvGrpSpPr/>
          <p:nvPr/>
        </p:nvGrpSpPr>
        <p:grpSpPr>
          <a:xfrm>
            <a:off x="11884638" y="3442596"/>
            <a:ext cx="4473739" cy="1389495"/>
            <a:chOff x="0" y="0"/>
            <a:chExt cx="1178269" cy="365958"/>
          </a:xfrm>
        </p:grpSpPr>
        <p:sp>
          <p:nvSpPr>
            <p:cNvPr id="20" name="Freeform 20"/>
            <p:cNvSpPr/>
            <p:nvPr/>
          </p:nvSpPr>
          <p:spPr>
            <a:xfrm>
              <a:off x="0" y="0"/>
              <a:ext cx="1178269" cy="365958"/>
            </a:xfrm>
            <a:custGeom>
              <a:avLst/>
              <a:gdLst/>
              <a:ahLst/>
              <a:cxnLst/>
              <a:rect l="l" t="t" r="r" b="b"/>
              <a:pathLst>
                <a:path w="1178269" h="365958">
                  <a:moveTo>
                    <a:pt x="0" y="0"/>
                  </a:moveTo>
                  <a:lnTo>
                    <a:pt x="1178269" y="0"/>
                  </a:lnTo>
                  <a:lnTo>
                    <a:pt x="1178269" y="365958"/>
                  </a:lnTo>
                  <a:lnTo>
                    <a:pt x="0" y="365958"/>
                  </a:lnTo>
                  <a:close/>
                </a:path>
              </a:pathLst>
            </a:custGeom>
            <a:solidFill>
              <a:srgbClr val="1C5739"/>
            </a:solidFill>
          </p:spPr>
        </p:sp>
        <p:sp>
          <p:nvSpPr>
            <p:cNvPr id="21" name="TextBox 21"/>
            <p:cNvSpPr txBox="1"/>
            <p:nvPr/>
          </p:nvSpPr>
          <p:spPr>
            <a:xfrm>
              <a:off x="0" y="-47625"/>
              <a:ext cx="1178269" cy="413583"/>
            </a:xfrm>
            <a:prstGeom prst="rect">
              <a:avLst/>
            </a:prstGeom>
          </p:spPr>
          <p:txBody>
            <a:bodyPr lIns="50800" tIns="50800" rIns="50800" bIns="50800" rtlCol="0" anchor="ctr"/>
            <a:lstStyle/>
            <a:p>
              <a:pPr algn="ctr">
                <a:lnSpc>
                  <a:spcPts val="3424"/>
                </a:lnSpc>
              </a:pPr>
              <a:r>
                <a:rPr lang="en-US" sz="2481" b="1" spc="24" dirty="0">
                  <a:solidFill>
                    <a:srgbClr val="FFFFFF"/>
                  </a:solidFill>
                  <a:latin typeface="Segoe UI Variable Small" pitchFamily="2" charset="0"/>
                </a:rPr>
                <a:t>Third Customer Segment</a:t>
              </a:r>
            </a:p>
            <a:p>
              <a:pPr marL="0" lvl="0" indent="0" algn="ctr">
                <a:lnSpc>
                  <a:spcPts val="3424"/>
                </a:lnSpc>
                <a:spcBef>
                  <a:spcPct val="0"/>
                </a:spcBef>
              </a:pPr>
              <a:r>
                <a:rPr lang="en-US" sz="2481" b="1" spc="24" dirty="0">
                  <a:solidFill>
                    <a:srgbClr val="FFFFFF"/>
                  </a:solidFill>
                  <a:latin typeface="Segoe UI Variable Small" pitchFamily="2" charset="0"/>
                </a:rPr>
                <a:t>“Casual Weekend Shoppers”</a:t>
              </a:r>
            </a:p>
          </p:txBody>
        </p:sp>
      </p:grpSp>
      <p:grpSp>
        <p:nvGrpSpPr>
          <p:cNvPr id="22" name="Group 22"/>
          <p:cNvGrpSpPr/>
          <p:nvPr/>
        </p:nvGrpSpPr>
        <p:grpSpPr>
          <a:xfrm>
            <a:off x="11884638" y="4832091"/>
            <a:ext cx="4473739" cy="4426209"/>
            <a:chOff x="0" y="0"/>
            <a:chExt cx="1178269" cy="1165751"/>
          </a:xfrm>
        </p:grpSpPr>
        <p:sp>
          <p:nvSpPr>
            <p:cNvPr id="23" name="Freeform 23"/>
            <p:cNvSpPr/>
            <p:nvPr/>
          </p:nvSpPr>
          <p:spPr>
            <a:xfrm>
              <a:off x="0" y="0"/>
              <a:ext cx="1178269" cy="1165751"/>
            </a:xfrm>
            <a:custGeom>
              <a:avLst/>
              <a:gdLst/>
              <a:ahLst/>
              <a:cxnLst/>
              <a:rect l="l" t="t" r="r" b="b"/>
              <a:pathLst>
                <a:path w="1178269" h="1165751">
                  <a:moveTo>
                    <a:pt x="0" y="0"/>
                  </a:moveTo>
                  <a:lnTo>
                    <a:pt x="1178269" y="0"/>
                  </a:lnTo>
                  <a:lnTo>
                    <a:pt x="1178269" y="1165751"/>
                  </a:lnTo>
                  <a:lnTo>
                    <a:pt x="0" y="1165751"/>
                  </a:lnTo>
                  <a:close/>
                </a:path>
              </a:pathLst>
            </a:custGeom>
            <a:solidFill>
              <a:srgbClr val="397D5A"/>
            </a:solidFill>
          </p:spPr>
        </p:sp>
        <p:sp>
          <p:nvSpPr>
            <p:cNvPr id="24" name="TextBox 24"/>
            <p:cNvSpPr txBox="1"/>
            <p:nvPr/>
          </p:nvSpPr>
          <p:spPr>
            <a:xfrm>
              <a:off x="0" y="-19050"/>
              <a:ext cx="1178269" cy="1184801"/>
            </a:xfrm>
            <a:prstGeom prst="rect">
              <a:avLst/>
            </a:prstGeom>
          </p:spPr>
          <p:txBody>
            <a:bodyPr lIns="114300" tIns="114300" rIns="114300" bIns="114300" rtlCol="0" anchor="ctr"/>
            <a:lstStyle/>
            <a:p>
              <a:pPr marL="323850" lvl="1" indent="-161925">
                <a:buFont typeface="Arial"/>
                <a:buChar char="•"/>
              </a:pPr>
              <a:r>
                <a:rPr lang="en-US" sz="2800" spc="15" dirty="0">
                  <a:solidFill>
                    <a:srgbClr val="FFFFFF"/>
                  </a:solidFill>
                  <a:latin typeface="Segoe UI Variable Small" pitchFamily="2" charset="0"/>
                </a:rPr>
                <a:t>Lowest spenders</a:t>
              </a:r>
            </a:p>
            <a:p>
              <a:pPr marL="323850" lvl="1" indent="-161925">
                <a:buFont typeface="Arial"/>
                <a:buChar char="•"/>
              </a:pPr>
              <a:r>
                <a:rPr lang="en-US" sz="2800" spc="15" dirty="0">
                  <a:solidFill>
                    <a:srgbClr val="FFFFFF"/>
                  </a:solidFill>
                  <a:latin typeface="Segoe UI Variable Small" pitchFamily="2" charset="0"/>
                </a:rPr>
                <a:t>Less Frequent spenders</a:t>
              </a:r>
            </a:p>
            <a:p>
              <a:pPr marL="323850" lvl="1" indent="-161925">
                <a:buFont typeface="Arial"/>
                <a:buChar char="•"/>
              </a:pPr>
              <a:r>
                <a:rPr lang="en-US" sz="2800" spc="15" dirty="0">
                  <a:solidFill>
                    <a:srgbClr val="FFFFFF"/>
                  </a:solidFill>
                  <a:latin typeface="Segoe UI Variable Small" pitchFamily="2" charset="0"/>
                </a:rPr>
                <a:t>Preference of shopping over the weekend</a:t>
              </a:r>
            </a:p>
            <a:p>
              <a:pPr marL="323850" lvl="1" indent="-161925">
                <a:buFont typeface="Arial"/>
                <a:buChar char="•"/>
              </a:pPr>
              <a:r>
                <a:rPr lang="en-US" sz="2800" spc="15" dirty="0">
                  <a:solidFill>
                    <a:srgbClr val="FFFFFF"/>
                  </a:solidFill>
                  <a:latin typeface="Segoe UI Variable Small" pitchFamily="2" charset="0"/>
                </a:rPr>
                <a:t>Low fluctuations in their Monthly spending</a:t>
              </a:r>
            </a:p>
            <a:p>
              <a:pPr marL="323850" lvl="1" indent="-161925">
                <a:buFont typeface="Arial"/>
                <a:buChar char="•"/>
              </a:pPr>
              <a:r>
                <a:rPr lang="en-US" sz="2800" spc="15" dirty="0">
                  <a:solidFill>
                    <a:srgbClr val="FFFFFF"/>
                  </a:solidFill>
                  <a:latin typeface="Segoe UI Variable Small" pitchFamily="2" charset="0"/>
                </a:rPr>
                <a:t>Least spending per Transactions</a:t>
              </a:r>
            </a:p>
          </p:txBody>
        </p:sp>
      </p:grpSp>
      <p:sp>
        <p:nvSpPr>
          <p:cNvPr id="27" name="Rectangle 26">
            <a:extLst>
              <a:ext uri="{FF2B5EF4-FFF2-40B4-BE49-F238E27FC236}">
                <a16:creationId xmlns:a16="http://schemas.microsoft.com/office/drawing/2014/main" id="{C8E8E92F-27ED-4FA3-9A13-DC4BE070484D}"/>
              </a:ext>
            </a:extLst>
          </p:cNvPr>
          <p:cNvSpPr/>
          <p:nvPr/>
        </p:nvSpPr>
        <p:spPr>
          <a:xfrm>
            <a:off x="4505263" y="569346"/>
            <a:ext cx="9275360" cy="780214"/>
          </a:xfrm>
          <a:prstGeom prst="rect">
            <a:avLst/>
          </a:prstGeom>
        </p:spPr>
        <p:txBody>
          <a:bodyPr wrap="none">
            <a:spAutoFit/>
          </a:bodyPr>
          <a:lstStyle/>
          <a:p>
            <a:r>
              <a:rPr lang="en-US" sz="4470" b="1" spc="194" dirty="0">
                <a:solidFill>
                  <a:schemeClr val="bg1"/>
                </a:solidFill>
                <a:latin typeface="Segoe UI Variable Small" pitchFamily="2" charset="0"/>
              </a:rPr>
              <a:t>Customer Segments Behaviors</a:t>
            </a:r>
            <a:endParaRPr lang="en-KE" sz="447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3">
            <a:extLst>
              <a:ext uri="{FF2B5EF4-FFF2-40B4-BE49-F238E27FC236}">
                <a16:creationId xmlns:a16="http://schemas.microsoft.com/office/drawing/2014/main" id="{CDEB4357-ED0E-4CB3-B501-F8CD350400DD}"/>
              </a:ext>
            </a:extLst>
          </p:cNvPr>
          <p:cNvGrpSpPr/>
          <p:nvPr/>
        </p:nvGrpSpPr>
        <p:grpSpPr>
          <a:xfrm>
            <a:off x="0" y="47667"/>
            <a:ext cx="18288000" cy="1963203"/>
            <a:chOff x="0" y="0"/>
            <a:chExt cx="5016842" cy="517058"/>
          </a:xfrm>
        </p:grpSpPr>
        <p:sp>
          <p:nvSpPr>
            <p:cNvPr id="16" name="Freeform 4">
              <a:extLst>
                <a:ext uri="{FF2B5EF4-FFF2-40B4-BE49-F238E27FC236}">
                  <a16:creationId xmlns:a16="http://schemas.microsoft.com/office/drawing/2014/main" id="{203CDCB3-291B-40C6-91A5-203931844223}"/>
                </a:ext>
              </a:extLst>
            </p:cNvPr>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sp>
        <p:sp>
          <p:nvSpPr>
            <p:cNvPr id="17" name="TextBox 5">
              <a:extLst>
                <a:ext uri="{FF2B5EF4-FFF2-40B4-BE49-F238E27FC236}">
                  <a16:creationId xmlns:a16="http://schemas.microsoft.com/office/drawing/2014/main" id="{01045290-A58F-4140-9F80-DDA65388F2C1}"/>
                </a:ext>
              </a:extLst>
            </p:cNvPr>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p>
          </p:txBody>
        </p:sp>
      </p:grpSp>
      <p:sp>
        <p:nvSpPr>
          <p:cNvPr id="12" name="TextBox 12"/>
          <p:cNvSpPr txBox="1"/>
          <p:nvPr/>
        </p:nvSpPr>
        <p:spPr>
          <a:xfrm>
            <a:off x="2743200" y="2318554"/>
            <a:ext cx="11778456" cy="820738"/>
          </a:xfrm>
          <a:prstGeom prst="rect">
            <a:avLst/>
          </a:prstGeom>
        </p:spPr>
        <p:txBody>
          <a:bodyPr wrap="square" lIns="0" tIns="0" rIns="0" bIns="0" rtlCol="0" anchor="t">
            <a:spAutoFit/>
          </a:bodyPr>
          <a:lstStyle/>
          <a:p>
            <a:pPr algn="ctr">
              <a:lnSpc>
                <a:spcPts val="3231"/>
              </a:lnSpc>
            </a:pPr>
            <a:r>
              <a:rPr lang="en-US" sz="3200" b="1" spc="229" dirty="0">
                <a:solidFill>
                  <a:srgbClr val="231F20"/>
                </a:solidFill>
                <a:latin typeface="Segoe UI Variable Small" pitchFamily="2" charset="0"/>
              </a:rPr>
              <a:t>User based Collaborative Filtering</a:t>
            </a:r>
          </a:p>
          <a:p>
            <a:pPr algn="ctr">
              <a:lnSpc>
                <a:spcPts val="3231"/>
              </a:lnSpc>
            </a:pPr>
            <a:r>
              <a:rPr lang="en-US" sz="3200" b="1" spc="229" dirty="0">
                <a:solidFill>
                  <a:srgbClr val="231F20"/>
                </a:solidFill>
                <a:latin typeface="Segoe UI Variable Small" pitchFamily="2" charset="0"/>
              </a:rPr>
              <a:t>(Frequently Bought Products)</a:t>
            </a:r>
          </a:p>
        </p:txBody>
      </p:sp>
      <p:sp>
        <p:nvSpPr>
          <p:cNvPr id="13" name="TextBox 13"/>
          <p:cNvSpPr txBox="1"/>
          <p:nvPr/>
        </p:nvSpPr>
        <p:spPr>
          <a:xfrm>
            <a:off x="4702572" y="3619500"/>
            <a:ext cx="8882856" cy="6355394"/>
          </a:xfrm>
          <a:prstGeom prst="rect">
            <a:avLst/>
          </a:prstGeom>
        </p:spPr>
        <p:txBody>
          <a:bodyPr wrap="square" lIns="0" tIns="0" rIns="0" bIns="0" rtlCol="0" anchor="t">
            <a:spAutoFit/>
          </a:bodyPr>
          <a:lstStyle/>
          <a:p>
            <a:r>
              <a:rPr lang="en-US" sz="2800" b="1" spc="180" dirty="0">
                <a:latin typeface="Segoe UI Variable Small" pitchFamily="2" charset="0"/>
              </a:rPr>
              <a:t>Cluster 0 Recommendations:</a:t>
            </a:r>
          </a:p>
          <a:p>
            <a:r>
              <a:rPr lang="en-US" sz="2800" spc="180" dirty="0">
                <a:latin typeface="Segoe UI Variable Small" pitchFamily="2" charset="0"/>
              </a:rPr>
              <a:t>1. REGENCY CAKESTAND 3 TIER</a:t>
            </a:r>
          </a:p>
          <a:p>
            <a:r>
              <a:rPr lang="en-US" sz="2800" spc="180" dirty="0">
                <a:latin typeface="Segoe UI Variable Small" pitchFamily="2" charset="0"/>
              </a:rPr>
              <a:t>2. WHITE HANGING HEART T-LIGHT HOLDER</a:t>
            </a:r>
          </a:p>
          <a:p>
            <a:r>
              <a:rPr lang="en-US" sz="2800" spc="180" dirty="0">
                <a:latin typeface="Segoe UI Variable Small" pitchFamily="2" charset="0"/>
              </a:rPr>
              <a:t>3. JUMBO BAG RED RETROSPOT</a:t>
            </a:r>
          </a:p>
          <a:p>
            <a:endParaRPr lang="en-US" sz="2800" spc="180" dirty="0">
              <a:latin typeface="Segoe UI Variable Small" pitchFamily="2" charset="0"/>
            </a:endParaRPr>
          </a:p>
          <a:p>
            <a:r>
              <a:rPr lang="en-US" sz="2800" b="1" spc="180" dirty="0">
                <a:latin typeface="Segoe UI Variable Small" pitchFamily="2" charset="0"/>
              </a:rPr>
              <a:t>Cluster 1 Recommendations:</a:t>
            </a:r>
          </a:p>
          <a:p>
            <a:r>
              <a:rPr lang="en-US" sz="2800" spc="180" dirty="0">
                <a:latin typeface="Segoe UI Variable Small" pitchFamily="2" charset="0"/>
              </a:rPr>
              <a:t>1. WHITE HANGING HEART T-LIGHT HOLDER</a:t>
            </a:r>
          </a:p>
          <a:p>
            <a:r>
              <a:rPr lang="en-US" sz="2800" spc="180" dirty="0">
                <a:latin typeface="Segoe UI Variable Small" pitchFamily="2" charset="0"/>
              </a:rPr>
              <a:t>2. REGENCY CAKESTAND 3 TIER</a:t>
            </a:r>
          </a:p>
          <a:p>
            <a:r>
              <a:rPr lang="en-US" sz="2800" spc="180" dirty="0">
                <a:latin typeface="Segoe UI Variable Small" pitchFamily="2" charset="0"/>
              </a:rPr>
              <a:t>3. PARTY BUNTING</a:t>
            </a:r>
          </a:p>
          <a:p>
            <a:endParaRPr lang="en-US" sz="2800" spc="180" dirty="0">
              <a:latin typeface="Segoe UI Variable Small" pitchFamily="2" charset="0"/>
            </a:endParaRPr>
          </a:p>
          <a:p>
            <a:r>
              <a:rPr lang="en-US" sz="2800" b="1" spc="180" dirty="0">
                <a:latin typeface="Segoe UI Variable Small" pitchFamily="2" charset="0"/>
              </a:rPr>
              <a:t>Cluster 2 Recommendations:</a:t>
            </a:r>
          </a:p>
          <a:p>
            <a:r>
              <a:rPr lang="en-US" sz="2800" spc="180" dirty="0">
                <a:latin typeface="Segoe UI Variable Small" pitchFamily="2" charset="0"/>
              </a:rPr>
              <a:t>1. WHITE HANGING HEART T-LIGHT HOLDER</a:t>
            </a:r>
          </a:p>
          <a:p>
            <a:r>
              <a:rPr lang="en-US" sz="2800" spc="180" dirty="0">
                <a:latin typeface="Segoe UI Variable Small" pitchFamily="2" charset="0"/>
              </a:rPr>
              <a:t>2. REGENCY CAKESTAND 3 TIER</a:t>
            </a:r>
          </a:p>
          <a:p>
            <a:r>
              <a:rPr lang="en-US" sz="2800" spc="180" dirty="0">
                <a:latin typeface="Segoe UI Variable Small" pitchFamily="2" charset="0"/>
              </a:rPr>
              <a:t>3. ASSORTED COLOUR BIRD ORNAMENT</a:t>
            </a:r>
          </a:p>
          <a:p>
            <a:pPr>
              <a:lnSpc>
                <a:spcPts val="2545"/>
              </a:lnSpc>
            </a:pPr>
            <a:endParaRPr lang="en-US" sz="2800" spc="180" dirty="0">
              <a:solidFill>
                <a:srgbClr val="231F20"/>
              </a:solidFill>
              <a:latin typeface="Open Sauce"/>
            </a:endParaRPr>
          </a:p>
        </p:txBody>
      </p:sp>
      <p:sp>
        <p:nvSpPr>
          <p:cNvPr id="18" name="Rectangle 17">
            <a:extLst>
              <a:ext uri="{FF2B5EF4-FFF2-40B4-BE49-F238E27FC236}">
                <a16:creationId xmlns:a16="http://schemas.microsoft.com/office/drawing/2014/main" id="{AAB246BD-39C0-4CE8-A8AF-58D427A78344}"/>
              </a:ext>
            </a:extLst>
          </p:cNvPr>
          <p:cNvSpPr/>
          <p:nvPr/>
        </p:nvSpPr>
        <p:spPr>
          <a:xfrm>
            <a:off x="5741979" y="575394"/>
            <a:ext cx="6804042" cy="780214"/>
          </a:xfrm>
          <a:prstGeom prst="rect">
            <a:avLst/>
          </a:prstGeom>
        </p:spPr>
        <p:txBody>
          <a:bodyPr wrap="none">
            <a:spAutoFit/>
          </a:bodyPr>
          <a:lstStyle/>
          <a:p>
            <a:r>
              <a:rPr lang="en-US" sz="4470" b="1" spc="194" dirty="0">
                <a:solidFill>
                  <a:schemeClr val="bg1"/>
                </a:solidFill>
                <a:latin typeface="Segoe UI Variable Small" pitchFamily="2" charset="0"/>
              </a:rPr>
              <a:t>Recommender System</a:t>
            </a:r>
            <a:endParaRPr lang="en-KE" sz="447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3">
            <a:extLst>
              <a:ext uri="{FF2B5EF4-FFF2-40B4-BE49-F238E27FC236}">
                <a16:creationId xmlns:a16="http://schemas.microsoft.com/office/drawing/2014/main" id="{CDEB4357-ED0E-4CB3-B501-F8CD350400DD}"/>
              </a:ext>
            </a:extLst>
          </p:cNvPr>
          <p:cNvGrpSpPr/>
          <p:nvPr/>
        </p:nvGrpSpPr>
        <p:grpSpPr>
          <a:xfrm>
            <a:off x="0" y="47667"/>
            <a:ext cx="18288000" cy="1963203"/>
            <a:chOff x="0" y="0"/>
            <a:chExt cx="5016842" cy="517058"/>
          </a:xfrm>
        </p:grpSpPr>
        <p:sp>
          <p:nvSpPr>
            <p:cNvPr id="16" name="Freeform 4">
              <a:extLst>
                <a:ext uri="{FF2B5EF4-FFF2-40B4-BE49-F238E27FC236}">
                  <a16:creationId xmlns:a16="http://schemas.microsoft.com/office/drawing/2014/main" id="{203CDCB3-291B-40C6-91A5-203931844223}"/>
                </a:ext>
              </a:extLst>
            </p:cNvPr>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sp>
        <p:sp>
          <p:nvSpPr>
            <p:cNvPr id="17" name="TextBox 5">
              <a:extLst>
                <a:ext uri="{FF2B5EF4-FFF2-40B4-BE49-F238E27FC236}">
                  <a16:creationId xmlns:a16="http://schemas.microsoft.com/office/drawing/2014/main" id="{01045290-A58F-4140-9F80-DDA65388F2C1}"/>
                </a:ext>
              </a:extLst>
            </p:cNvPr>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p>
          </p:txBody>
        </p:sp>
      </p:grpSp>
      <p:sp>
        <p:nvSpPr>
          <p:cNvPr id="11" name="TextBox 11"/>
          <p:cNvSpPr txBox="1"/>
          <p:nvPr/>
        </p:nvSpPr>
        <p:spPr>
          <a:xfrm>
            <a:off x="6248400" y="2404816"/>
            <a:ext cx="5422720" cy="820738"/>
          </a:xfrm>
          <a:prstGeom prst="rect">
            <a:avLst/>
          </a:prstGeom>
        </p:spPr>
        <p:txBody>
          <a:bodyPr wrap="square" lIns="0" tIns="0" rIns="0" bIns="0" rtlCol="0" anchor="t">
            <a:spAutoFit/>
          </a:bodyPr>
          <a:lstStyle/>
          <a:p>
            <a:pPr algn="ctr">
              <a:lnSpc>
                <a:spcPts val="3231"/>
              </a:lnSpc>
            </a:pPr>
            <a:r>
              <a:rPr lang="en-US" sz="2800" b="1" spc="229" dirty="0">
                <a:solidFill>
                  <a:srgbClr val="231F20"/>
                </a:solidFill>
                <a:latin typeface="Segoe UI Variable Small" pitchFamily="2" charset="0"/>
              </a:rPr>
              <a:t>Content based Filtering</a:t>
            </a:r>
          </a:p>
          <a:p>
            <a:pPr algn="ctr">
              <a:lnSpc>
                <a:spcPts val="3231"/>
              </a:lnSpc>
            </a:pPr>
            <a:r>
              <a:rPr lang="en-US" sz="2800" b="1" spc="229" dirty="0">
                <a:solidFill>
                  <a:srgbClr val="231F20"/>
                </a:solidFill>
                <a:latin typeface="Segoe UI Variable Small" pitchFamily="2" charset="0"/>
              </a:rPr>
              <a:t>(Based on Items bought</a:t>
            </a:r>
            <a:r>
              <a:rPr lang="en-US" sz="2341" b="1" spc="229" dirty="0">
                <a:solidFill>
                  <a:srgbClr val="231F20"/>
                </a:solidFill>
                <a:latin typeface="Segoe UI Variable Small" pitchFamily="2" charset="0"/>
              </a:rPr>
              <a:t>)</a:t>
            </a:r>
          </a:p>
        </p:txBody>
      </p:sp>
      <p:sp>
        <p:nvSpPr>
          <p:cNvPr id="14" name="TextBox 14"/>
          <p:cNvSpPr txBox="1"/>
          <p:nvPr/>
        </p:nvSpPr>
        <p:spPr>
          <a:xfrm>
            <a:off x="4686300" y="3679185"/>
            <a:ext cx="8915400" cy="6032421"/>
          </a:xfrm>
          <a:prstGeom prst="rect">
            <a:avLst/>
          </a:prstGeom>
        </p:spPr>
        <p:txBody>
          <a:bodyPr wrap="square" lIns="0" tIns="0" rIns="0" bIns="0" rtlCol="0" anchor="t">
            <a:spAutoFit/>
          </a:bodyPr>
          <a:lstStyle/>
          <a:p>
            <a:pPr algn="just"/>
            <a:r>
              <a:rPr lang="en-US" sz="2800" b="1" spc="180" dirty="0">
                <a:solidFill>
                  <a:srgbClr val="231F20"/>
                </a:solidFill>
                <a:latin typeface="Segoe UI Variable Small" pitchFamily="2" charset="0"/>
              </a:rPr>
              <a:t>User 12353.0 bought the following item(s):</a:t>
            </a:r>
          </a:p>
          <a:p>
            <a:pPr marL="457200" indent="-457200" algn="just">
              <a:buFont typeface="Arial" panose="020B0604020202020204" pitchFamily="34" charset="0"/>
              <a:buChar char="•"/>
            </a:pPr>
            <a:endParaRPr lang="en-US" sz="2800" spc="180" dirty="0">
              <a:solidFill>
                <a:srgbClr val="231F20"/>
              </a:solidFill>
              <a:latin typeface="Segoe UI Variable Small" pitchFamily="2" charset="0"/>
            </a:endParaRPr>
          </a:p>
          <a:p>
            <a:pPr marL="457200" indent="-457200" algn="just">
              <a:buFont typeface="Arial" panose="020B0604020202020204" pitchFamily="34" charset="0"/>
              <a:buChar char="•"/>
            </a:pPr>
            <a:r>
              <a:rPr lang="en-US" sz="2800" spc="180" dirty="0">
                <a:solidFill>
                  <a:srgbClr val="231F20"/>
                </a:solidFill>
                <a:latin typeface="Segoe UI Variable Small" pitchFamily="2" charset="0"/>
              </a:rPr>
              <a:t>NOVELTY BISCUITS CAKE STAND 3 TIER </a:t>
            </a:r>
          </a:p>
          <a:p>
            <a:pPr marL="457200" indent="-457200" algn="just">
              <a:buFont typeface="Arial" panose="020B0604020202020204" pitchFamily="34" charset="0"/>
              <a:buChar char="•"/>
            </a:pPr>
            <a:r>
              <a:rPr lang="en-US" sz="2800" spc="180" dirty="0">
                <a:solidFill>
                  <a:srgbClr val="231F20"/>
                </a:solidFill>
                <a:latin typeface="Segoe UI Variable Small" pitchFamily="2" charset="0"/>
              </a:rPr>
              <a:t>MINI CAKE STAND WITH HANGING CAKES </a:t>
            </a:r>
          </a:p>
          <a:p>
            <a:pPr marL="457200" indent="-457200" algn="just">
              <a:buFont typeface="Arial" panose="020B0604020202020204" pitchFamily="34" charset="0"/>
              <a:buChar char="•"/>
            </a:pPr>
            <a:r>
              <a:rPr lang="en-US" sz="2800" spc="180" dirty="0">
                <a:solidFill>
                  <a:srgbClr val="231F20"/>
                </a:solidFill>
                <a:latin typeface="Segoe UI Variable Small" pitchFamily="2" charset="0"/>
              </a:rPr>
              <a:t>CERAMIC CAKE STAND + HANGING CAKES </a:t>
            </a:r>
          </a:p>
          <a:p>
            <a:pPr marL="457200" indent="-457200" algn="just">
              <a:buFont typeface="Arial" panose="020B0604020202020204" pitchFamily="34" charset="0"/>
              <a:buChar char="•"/>
            </a:pPr>
            <a:r>
              <a:rPr lang="en-US" sz="2800" spc="180" dirty="0">
                <a:solidFill>
                  <a:srgbClr val="231F20"/>
                </a:solidFill>
                <a:latin typeface="Segoe UI Variable Small" pitchFamily="2" charset="0"/>
              </a:rPr>
              <a:t>CERAMIC CAKE BOWL + HANGING</a:t>
            </a:r>
          </a:p>
          <a:p>
            <a:pPr marL="457200" indent="-457200" algn="just">
              <a:buFont typeface="Arial" panose="020B0604020202020204" pitchFamily="34" charset="0"/>
              <a:buChar char="•"/>
            </a:pPr>
            <a:endParaRPr lang="en-US" sz="2800" spc="180" dirty="0">
              <a:solidFill>
                <a:srgbClr val="231F20"/>
              </a:solidFill>
              <a:latin typeface="Segoe UI Variable Small" pitchFamily="2" charset="0"/>
            </a:endParaRPr>
          </a:p>
          <a:p>
            <a:pPr algn="just"/>
            <a:r>
              <a:rPr lang="en-US" sz="2800" b="1" spc="180" dirty="0">
                <a:solidFill>
                  <a:srgbClr val="231F20"/>
                </a:solidFill>
                <a:latin typeface="Segoe UI Variable Small" pitchFamily="2" charset="0"/>
              </a:rPr>
              <a:t>Recommendations for User 12353.0</a:t>
            </a:r>
          </a:p>
          <a:p>
            <a:pPr algn="just"/>
            <a:endParaRPr lang="en-US" sz="2800" spc="180" dirty="0">
              <a:solidFill>
                <a:srgbClr val="231F20"/>
              </a:solidFill>
              <a:latin typeface="Segoe UI Variable Small" pitchFamily="2" charset="0"/>
            </a:endParaRPr>
          </a:p>
          <a:p>
            <a:pPr marL="457200" indent="-457200" algn="just">
              <a:buFont typeface="Arial" panose="020B0604020202020204" pitchFamily="34" charset="0"/>
              <a:buChar char="•"/>
            </a:pPr>
            <a:r>
              <a:rPr lang="en-US" sz="2800" spc="180" dirty="0">
                <a:solidFill>
                  <a:srgbClr val="231F20"/>
                </a:solidFill>
                <a:latin typeface="Segoe UI Variable Small" pitchFamily="2" charset="0"/>
              </a:rPr>
              <a:t>SWEETHEART CERAMIC TRINKET BOX</a:t>
            </a:r>
          </a:p>
          <a:p>
            <a:pPr marL="457200" indent="-457200" algn="just">
              <a:buFont typeface="Arial" panose="020B0604020202020204" pitchFamily="34" charset="0"/>
              <a:buChar char="•"/>
            </a:pPr>
            <a:r>
              <a:rPr lang="en-US" sz="2800" spc="180" dirty="0">
                <a:solidFill>
                  <a:srgbClr val="231F20"/>
                </a:solidFill>
                <a:latin typeface="Segoe UI Variable Small" pitchFamily="2" charset="0"/>
              </a:rPr>
              <a:t>RED HANGING HEART T-LIGHT HOLDER </a:t>
            </a:r>
          </a:p>
          <a:p>
            <a:pPr marL="457200" indent="-457200" algn="just">
              <a:buFont typeface="Arial" panose="020B0604020202020204" pitchFamily="34" charset="0"/>
              <a:buChar char="•"/>
            </a:pPr>
            <a:r>
              <a:rPr lang="en-US" sz="2800" spc="180" dirty="0">
                <a:solidFill>
                  <a:srgbClr val="231F20"/>
                </a:solidFill>
                <a:latin typeface="Segoe UI Variable Small" pitchFamily="2" charset="0"/>
              </a:rPr>
              <a:t>HANGING HEART MIRROR DECORATION  </a:t>
            </a:r>
          </a:p>
          <a:p>
            <a:pPr marL="457200" indent="-457200" algn="just">
              <a:buFont typeface="Arial" panose="020B0604020202020204" pitchFamily="34" charset="0"/>
              <a:buChar char="•"/>
            </a:pPr>
            <a:r>
              <a:rPr lang="en-US" sz="2800" spc="180" dirty="0">
                <a:solidFill>
                  <a:srgbClr val="231F20"/>
                </a:solidFill>
                <a:latin typeface="Segoe UI Variable Small" pitchFamily="2" charset="0"/>
              </a:rPr>
              <a:t>MINI CAKE STAND T-LIGHT HOLDER </a:t>
            </a:r>
          </a:p>
          <a:p>
            <a:pPr marL="457200" indent="-457200" algn="just">
              <a:buFont typeface="Arial" panose="020B0604020202020204" pitchFamily="34" charset="0"/>
              <a:buChar char="•"/>
            </a:pPr>
            <a:r>
              <a:rPr lang="en-US" sz="2800" spc="180" dirty="0">
                <a:solidFill>
                  <a:srgbClr val="231F20"/>
                </a:solidFill>
                <a:latin typeface="Segoe UI Variable Small" pitchFamily="2" charset="0"/>
              </a:rPr>
              <a:t>ASSORTED COLOUR METAL CAT</a:t>
            </a:r>
            <a:endParaRPr lang="en-US" sz="1844" spc="180" dirty="0">
              <a:solidFill>
                <a:srgbClr val="231F20"/>
              </a:solidFill>
              <a:latin typeface="Segoe UI Variable Small" pitchFamily="2" charset="0"/>
            </a:endParaRPr>
          </a:p>
        </p:txBody>
      </p:sp>
      <p:sp>
        <p:nvSpPr>
          <p:cNvPr id="18" name="Rectangle 17">
            <a:extLst>
              <a:ext uri="{FF2B5EF4-FFF2-40B4-BE49-F238E27FC236}">
                <a16:creationId xmlns:a16="http://schemas.microsoft.com/office/drawing/2014/main" id="{AAB246BD-39C0-4CE8-A8AF-58D427A78344}"/>
              </a:ext>
            </a:extLst>
          </p:cNvPr>
          <p:cNvSpPr/>
          <p:nvPr/>
        </p:nvSpPr>
        <p:spPr>
          <a:xfrm>
            <a:off x="5741979" y="575394"/>
            <a:ext cx="6804042" cy="780214"/>
          </a:xfrm>
          <a:prstGeom prst="rect">
            <a:avLst/>
          </a:prstGeom>
        </p:spPr>
        <p:txBody>
          <a:bodyPr wrap="none">
            <a:spAutoFit/>
          </a:bodyPr>
          <a:lstStyle/>
          <a:p>
            <a:r>
              <a:rPr lang="en-US" sz="4470" b="1" spc="194" dirty="0">
                <a:solidFill>
                  <a:schemeClr val="bg1"/>
                </a:solidFill>
                <a:latin typeface="Segoe UI Variable Small" pitchFamily="2" charset="0"/>
              </a:rPr>
              <a:t>Recommender System</a:t>
            </a:r>
            <a:endParaRPr lang="en-KE" sz="4470" dirty="0"/>
          </a:p>
        </p:txBody>
      </p:sp>
    </p:spTree>
    <p:extLst>
      <p:ext uri="{BB962C8B-B14F-4D97-AF65-F5344CB8AC3E}">
        <p14:creationId xmlns:p14="http://schemas.microsoft.com/office/powerpoint/2010/main" val="46700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3">
            <a:extLst>
              <a:ext uri="{FF2B5EF4-FFF2-40B4-BE49-F238E27FC236}">
                <a16:creationId xmlns:a16="http://schemas.microsoft.com/office/drawing/2014/main" id="{B5086E12-0007-452E-AE3E-5F53561417C3}"/>
              </a:ext>
            </a:extLst>
          </p:cNvPr>
          <p:cNvGrpSpPr/>
          <p:nvPr/>
        </p:nvGrpSpPr>
        <p:grpSpPr>
          <a:xfrm>
            <a:off x="0" y="-38100"/>
            <a:ext cx="18288000" cy="1963203"/>
            <a:chOff x="0" y="0"/>
            <a:chExt cx="5016842" cy="517058"/>
          </a:xfrm>
        </p:grpSpPr>
        <p:sp>
          <p:nvSpPr>
            <p:cNvPr id="23" name="Freeform 4">
              <a:extLst>
                <a:ext uri="{FF2B5EF4-FFF2-40B4-BE49-F238E27FC236}">
                  <a16:creationId xmlns:a16="http://schemas.microsoft.com/office/drawing/2014/main" id="{44B07F26-CE66-41AB-8703-DEDC36E4E2C1}"/>
                </a:ext>
              </a:extLst>
            </p:cNvPr>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sp>
        <p:sp>
          <p:nvSpPr>
            <p:cNvPr id="24" name="TextBox 5">
              <a:extLst>
                <a:ext uri="{FF2B5EF4-FFF2-40B4-BE49-F238E27FC236}">
                  <a16:creationId xmlns:a16="http://schemas.microsoft.com/office/drawing/2014/main" id="{228CEE5D-A174-4458-8DC9-39E3CE22ECBA}"/>
                </a:ext>
              </a:extLst>
            </p:cNvPr>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p>
          </p:txBody>
        </p:sp>
      </p:grpSp>
      <p:sp>
        <p:nvSpPr>
          <p:cNvPr id="11" name="TextBox 11"/>
          <p:cNvSpPr txBox="1"/>
          <p:nvPr/>
        </p:nvSpPr>
        <p:spPr>
          <a:xfrm>
            <a:off x="3254772" y="3708805"/>
            <a:ext cx="11778456" cy="6032421"/>
          </a:xfrm>
          <a:prstGeom prst="rect">
            <a:avLst/>
          </a:prstGeom>
        </p:spPr>
        <p:txBody>
          <a:bodyPr wrap="square" lIns="0" tIns="0" rIns="0" bIns="0" rtlCol="0" anchor="t">
            <a:spAutoFit/>
          </a:bodyPr>
          <a:lstStyle/>
          <a:p>
            <a:r>
              <a:rPr lang="en-US" sz="2800" b="1" spc="180" dirty="0">
                <a:solidFill>
                  <a:srgbClr val="231F20"/>
                </a:solidFill>
                <a:latin typeface="Segoe UI Variable Small" pitchFamily="2" charset="0"/>
              </a:rPr>
              <a:t>Top Products Recommendations for Customers from the UK:</a:t>
            </a:r>
          </a:p>
          <a:p>
            <a:endParaRPr lang="en-US" sz="2800" spc="180" dirty="0">
              <a:solidFill>
                <a:srgbClr val="231F20"/>
              </a:solidFill>
              <a:latin typeface="Segoe UI Variable Small" pitchFamily="2" charset="0"/>
            </a:endParaRPr>
          </a:p>
          <a:p>
            <a:r>
              <a:rPr lang="en-US" sz="2800" spc="180" dirty="0">
                <a:solidFill>
                  <a:srgbClr val="231F20"/>
                </a:solidFill>
                <a:latin typeface="Segoe UI Variable Small" pitchFamily="2" charset="0"/>
              </a:rPr>
              <a:t>1. WHITE HANGING HEART T-LIGHT HOLDER</a:t>
            </a:r>
          </a:p>
          <a:p>
            <a:r>
              <a:rPr lang="en-US" sz="2800" spc="180" dirty="0">
                <a:solidFill>
                  <a:srgbClr val="231F20"/>
                </a:solidFill>
                <a:latin typeface="Segoe UI Variable Small" pitchFamily="2" charset="0"/>
              </a:rPr>
              <a:t>2. REGENCY CAKESTAND 3 TIER</a:t>
            </a:r>
          </a:p>
          <a:p>
            <a:r>
              <a:rPr lang="en-US" sz="2800" spc="180" dirty="0">
                <a:solidFill>
                  <a:srgbClr val="231F20"/>
                </a:solidFill>
                <a:latin typeface="Segoe UI Variable Small" pitchFamily="2" charset="0"/>
              </a:rPr>
              <a:t>3. PARTY BUNTING</a:t>
            </a:r>
          </a:p>
          <a:p>
            <a:r>
              <a:rPr lang="en-US" sz="2800" spc="180" dirty="0">
                <a:solidFill>
                  <a:srgbClr val="231F20"/>
                </a:solidFill>
                <a:latin typeface="Segoe UI Variable Small" pitchFamily="2" charset="0"/>
              </a:rPr>
              <a:t>4. ASSORTED COLOUR BIRD ORNAMENT</a:t>
            </a:r>
          </a:p>
          <a:p>
            <a:r>
              <a:rPr lang="en-US" sz="2800" spc="180" dirty="0">
                <a:solidFill>
                  <a:srgbClr val="231F20"/>
                </a:solidFill>
                <a:latin typeface="Segoe UI Variable Small" pitchFamily="2" charset="0"/>
              </a:rPr>
              <a:t>5. SET OF 3 CAKE TINS PANTRY DESIGN </a:t>
            </a:r>
          </a:p>
          <a:p>
            <a:r>
              <a:rPr lang="en-US" sz="2800" spc="180" dirty="0">
                <a:solidFill>
                  <a:srgbClr val="231F20"/>
                </a:solidFill>
                <a:latin typeface="Segoe UI Variable Small" pitchFamily="2" charset="0"/>
              </a:rPr>
              <a:t>6. JUMBO BAG RED RETROSPOT</a:t>
            </a:r>
          </a:p>
          <a:p>
            <a:r>
              <a:rPr lang="en-US" sz="2800" spc="180" dirty="0">
                <a:solidFill>
                  <a:srgbClr val="231F20"/>
                </a:solidFill>
                <a:latin typeface="Segoe UI Variable Small" pitchFamily="2" charset="0"/>
              </a:rPr>
              <a:t>7. NATURAL SLATE HEART CHALKBOARD </a:t>
            </a:r>
          </a:p>
          <a:p>
            <a:r>
              <a:rPr lang="en-US" sz="2800" spc="180" dirty="0">
                <a:solidFill>
                  <a:srgbClr val="231F20"/>
                </a:solidFill>
                <a:latin typeface="Segoe UI Variable Small" pitchFamily="2" charset="0"/>
              </a:rPr>
              <a:t>8. JAM MAKING SET WITH JARS</a:t>
            </a:r>
          </a:p>
          <a:p>
            <a:r>
              <a:rPr lang="en-US" sz="2800" spc="180" dirty="0">
                <a:solidFill>
                  <a:srgbClr val="231F20"/>
                </a:solidFill>
                <a:latin typeface="Segoe UI Variable Small" pitchFamily="2" charset="0"/>
              </a:rPr>
              <a:t>9. SET OF 6 SPICE TINS PANTRY DESIGN</a:t>
            </a:r>
          </a:p>
          <a:p>
            <a:r>
              <a:rPr lang="en-US" sz="2800" spc="180" dirty="0">
                <a:solidFill>
                  <a:srgbClr val="231F20"/>
                </a:solidFill>
                <a:latin typeface="Segoe UI Variable Small" pitchFamily="2" charset="0"/>
              </a:rPr>
              <a:t>10. PACK OF 72 RETROSPOT CAKE CASES</a:t>
            </a:r>
          </a:p>
          <a:p>
            <a:endParaRPr lang="en-US" sz="2800" spc="180" dirty="0">
              <a:solidFill>
                <a:srgbClr val="231F20"/>
              </a:solidFill>
              <a:latin typeface="Segoe UI Variable Small" pitchFamily="2" charset="0"/>
            </a:endParaRPr>
          </a:p>
          <a:p>
            <a:endParaRPr lang="en-US" sz="2800" spc="180" dirty="0">
              <a:solidFill>
                <a:srgbClr val="231F20"/>
              </a:solidFill>
              <a:latin typeface="Segoe UI Variable Small" pitchFamily="2" charset="0"/>
            </a:endParaRPr>
          </a:p>
        </p:txBody>
      </p:sp>
      <p:sp>
        <p:nvSpPr>
          <p:cNvPr id="13" name="TextBox 13"/>
          <p:cNvSpPr txBox="1"/>
          <p:nvPr/>
        </p:nvSpPr>
        <p:spPr>
          <a:xfrm>
            <a:off x="2732409" y="2115395"/>
            <a:ext cx="12600960" cy="820738"/>
          </a:xfrm>
          <a:prstGeom prst="rect">
            <a:avLst/>
          </a:prstGeom>
        </p:spPr>
        <p:txBody>
          <a:bodyPr wrap="square" lIns="0" tIns="0" rIns="0" bIns="0" rtlCol="0" anchor="t">
            <a:spAutoFit/>
          </a:bodyPr>
          <a:lstStyle/>
          <a:p>
            <a:pPr algn="ctr">
              <a:lnSpc>
                <a:spcPts val="3231"/>
              </a:lnSpc>
            </a:pPr>
            <a:r>
              <a:rPr lang="en-US" sz="3200" b="1" spc="229" dirty="0">
                <a:solidFill>
                  <a:srgbClr val="231F20"/>
                </a:solidFill>
                <a:latin typeface="Segoe UI Variable Small" pitchFamily="2" charset="0"/>
              </a:rPr>
              <a:t>COLD START PROBLEM</a:t>
            </a:r>
          </a:p>
          <a:p>
            <a:pPr algn="ctr">
              <a:lnSpc>
                <a:spcPts val="3231"/>
              </a:lnSpc>
            </a:pPr>
            <a:r>
              <a:rPr lang="en-US" sz="3200" b="1" spc="229" dirty="0">
                <a:solidFill>
                  <a:srgbClr val="231F20"/>
                </a:solidFill>
                <a:latin typeface="Segoe UI Variable Small" pitchFamily="2" charset="0"/>
              </a:rPr>
              <a:t>Recommendations based of geographic Location:</a:t>
            </a:r>
          </a:p>
        </p:txBody>
      </p:sp>
      <p:sp>
        <p:nvSpPr>
          <p:cNvPr id="27" name="Rectangle 26">
            <a:extLst>
              <a:ext uri="{FF2B5EF4-FFF2-40B4-BE49-F238E27FC236}">
                <a16:creationId xmlns:a16="http://schemas.microsoft.com/office/drawing/2014/main" id="{DC89DB33-2BF2-4CEF-BCD5-396C553B54C6}"/>
              </a:ext>
            </a:extLst>
          </p:cNvPr>
          <p:cNvSpPr/>
          <p:nvPr/>
        </p:nvSpPr>
        <p:spPr>
          <a:xfrm>
            <a:off x="5741979" y="553394"/>
            <a:ext cx="6804042" cy="780214"/>
          </a:xfrm>
          <a:prstGeom prst="rect">
            <a:avLst/>
          </a:prstGeom>
        </p:spPr>
        <p:txBody>
          <a:bodyPr wrap="none">
            <a:spAutoFit/>
          </a:bodyPr>
          <a:lstStyle/>
          <a:p>
            <a:r>
              <a:rPr lang="en-US" sz="4470" b="1" spc="194" dirty="0">
                <a:solidFill>
                  <a:schemeClr val="bg1"/>
                </a:solidFill>
                <a:latin typeface="Segoe UI Variable Small" pitchFamily="2" charset="0"/>
              </a:rPr>
              <a:t>Recommender System</a:t>
            </a:r>
            <a:endParaRPr lang="en-KE" sz="447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3">
            <a:extLst>
              <a:ext uri="{FF2B5EF4-FFF2-40B4-BE49-F238E27FC236}">
                <a16:creationId xmlns:a16="http://schemas.microsoft.com/office/drawing/2014/main" id="{B5086E12-0007-452E-AE3E-5F53561417C3}"/>
              </a:ext>
            </a:extLst>
          </p:cNvPr>
          <p:cNvGrpSpPr/>
          <p:nvPr/>
        </p:nvGrpSpPr>
        <p:grpSpPr>
          <a:xfrm>
            <a:off x="0" y="-38100"/>
            <a:ext cx="18288000" cy="1963203"/>
            <a:chOff x="0" y="0"/>
            <a:chExt cx="5016842" cy="517058"/>
          </a:xfrm>
        </p:grpSpPr>
        <p:sp>
          <p:nvSpPr>
            <p:cNvPr id="23" name="Freeform 4">
              <a:extLst>
                <a:ext uri="{FF2B5EF4-FFF2-40B4-BE49-F238E27FC236}">
                  <a16:creationId xmlns:a16="http://schemas.microsoft.com/office/drawing/2014/main" id="{44B07F26-CE66-41AB-8703-DEDC36E4E2C1}"/>
                </a:ext>
              </a:extLst>
            </p:cNvPr>
            <p:cNvSpPr/>
            <p:nvPr/>
          </p:nvSpPr>
          <p:spPr>
            <a:xfrm>
              <a:off x="0" y="0"/>
              <a:ext cx="5016842" cy="517058"/>
            </a:xfrm>
            <a:custGeom>
              <a:avLst/>
              <a:gdLst/>
              <a:ahLst/>
              <a:cxnLst/>
              <a:rect l="l" t="t" r="r" b="b"/>
              <a:pathLst>
                <a:path w="5016842" h="517058">
                  <a:moveTo>
                    <a:pt x="0" y="0"/>
                  </a:moveTo>
                  <a:lnTo>
                    <a:pt x="5016842" y="0"/>
                  </a:lnTo>
                  <a:lnTo>
                    <a:pt x="5016842" y="517058"/>
                  </a:lnTo>
                  <a:lnTo>
                    <a:pt x="0" y="517058"/>
                  </a:lnTo>
                  <a:close/>
                </a:path>
              </a:pathLst>
            </a:custGeom>
            <a:solidFill>
              <a:srgbClr val="1C5739"/>
            </a:solidFill>
          </p:spPr>
        </p:sp>
        <p:sp>
          <p:nvSpPr>
            <p:cNvPr id="24" name="TextBox 5">
              <a:extLst>
                <a:ext uri="{FF2B5EF4-FFF2-40B4-BE49-F238E27FC236}">
                  <a16:creationId xmlns:a16="http://schemas.microsoft.com/office/drawing/2014/main" id="{228CEE5D-A174-4458-8DC9-39E3CE22ECBA}"/>
                </a:ext>
              </a:extLst>
            </p:cNvPr>
            <p:cNvSpPr txBox="1"/>
            <p:nvPr/>
          </p:nvSpPr>
          <p:spPr>
            <a:xfrm>
              <a:off x="0" y="-19050"/>
              <a:ext cx="5016842" cy="536108"/>
            </a:xfrm>
            <a:prstGeom prst="rect">
              <a:avLst/>
            </a:prstGeom>
          </p:spPr>
          <p:txBody>
            <a:bodyPr lIns="50800" tIns="50800" rIns="50800" bIns="50800" rtlCol="0" anchor="ctr"/>
            <a:lstStyle/>
            <a:p>
              <a:pPr algn="ctr">
                <a:lnSpc>
                  <a:spcPts val="2859"/>
                </a:lnSpc>
              </a:pPr>
              <a:endParaRPr dirty="0"/>
            </a:p>
          </p:txBody>
        </p:sp>
      </p:grpSp>
      <p:sp>
        <p:nvSpPr>
          <p:cNvPr id="12" name="TextBox 12"/>
          <p:cNvSpPr txBox="1"/>
          <p:nvPr/>
        </p:nvSpPr>
        <p:spPr>
          <a:xfrm>
            <a:off x="2843519" y="3848100"/>
            <a:ext cx="12600961" cy="5492401"/>
          </a:xfrm>
          <a:prstGeom prst="rect">
            <a:avLst/>
          </a:prstGeom>
        </p:spPr>
        <p:txBody>
          <a:bodyPr wrap="square" lIns="0" tIns="0" rIns="0" bIns="0" rtlCol="0" anchor="t">
            <a:spAutoFit/>
          </a:bodyPr>
          <a:lstStyle/>
          <a:p>
            <a:pPr algn="just"/>
            <a:r>
              <a:rPr lang="en-US" sz="2800" b="1" spc="180" dirty="0">
                <a:solidFill>
                  <a:srgbClr val="231F20"/>
                </a:solidFill>
                <a:latin typeface="Segoe UI Variable Small" pitchFamily="2" charset="0"/>
              </a:rPr>
              <a:t>Top Products Recommendations for Customers not from the UK:</a:t>
            </a:r>
          </a:p>
          <a:p>
            <a:pPr algn="just"/>
            <a:endParaRPr lang="en-US" sz="2800" spc="180" dirty="0">
              <a:solidFill>
                <a:srgbClr val="231F20"/>
              </a:solidFill>
              <a:latin typeface="Segoe UI Variable Small" pitchFamily="2" charset="0"/>
            </a:endParaRPr>
          </a:p>
          <a:p>
            <a:pPr algn="just"/>
            <a:r>
              <a:rPr lang="en-US" sz="2800" spc="180" dirty="0">
                <a:solidFill>
                  <a:srgbClr val="231F20"/>
                </a:solidFill>
                <a:latin typeface="Segoe UI Variable Small" pitchFamily="2" charset="0"/>
              </a:rPr>
              <a:t>1. POSTAGE</a:t>
            </a:r>
          </a:p>
          <a:p>
            <a:pPr algn="just"/>
            <a:r>
              <a:rPr lang="en-US" sz="2800" spc="180" dirty="0">
                <a:solidFill>
                  <a:srgbClr val="231F20"/>
                </a:solidFill>
                <a:latin typeface="Segoe UI Variable Small" pitchFamily="2" charset="0"/>
              </a:rPr>
              <a:t>2. ROUND SNACK BOXES SET OF4 WOODLAND </a:t>
            </a:r>
          </a:p>
          <a:p>
            <a:pPr algn="just"/>
            <a:r>
              <a:rPr lang="en-US" sz="2800" spc="180" dirty="0">
                <a:solidFill>
                  <a:srgbClr val="231F20"/>
                </a:solidFill>
                <a:latin typeface="Segoe UI Variable Small" pitchFamily="2" charset="0"/>
              </a:rPr>
              <a:t>3. PLASTERS IN TIN CIRCUS PARADE </a:t>
            </a:r>
          </a:p>
          <a:p>
            <a:pPr algn="just"/>
            <a:r>
              <a:rPr lang="en-US" sz="2800" spc="180" dirty="0">
                <a:solidFill>
                  <a:srgbClr val="231F20"/>
                </a:solidFill>
                <a:latin typeface="Segoe UI Variable Small" pitchFamily="2" charset="0"/>
              </a:rPr>
              <a:t>4. ROUND SNACK BOXES SET OF 4 FRUITS </a:t>
            </a:r>
          </a:p>
          <a:p>
            <a:pPr algn="just"/>
            <a:r>
              <a:rPr lang="en-US" sz="2800" spc="180" dirty="0">
                <a:solidFill>
                  <a:srgbClr val="231F20"/>
                </a:solidFill>
                <a:latin typeface="Segoe UI Variable Small" pitchFamily="2" charset="0"/>
              </a:rPr>
              <a:t>5. REGENCY CAKESTAND 3 TIER</a:t>
            </a:r>
          </a:p>
          <a:p>
            <a:pPr algn="just"/>
            <a:r>
              <a:rPr lang="en-US" sz="2800" spc="180" dirty="0">
                <a:solidFill>
                  <a:srgbClr val="231F20"/>
                </a:solidFill>
                <a:latin typeface="Segoe UI Variable Small" pitchFamily="2" charset="0"/>
              </a:rPr>
              <a:t>6. SPACEBOY LUNCH BOX </a:t>
            </a:r>
          </a:p>
          <a:p>
            <a:pPr algn="just"/>
            <a:r>
              <a:rPr lang="en-US" sz="2800" spc="180" dirty="0">
                <a:solidFill>
                  <a:srgbClr val="231F20"/>
                </a:solidFill>
                <a:latin typeface="Segoe UI Variable Small" pitchFamily="2" charset="0"/>
              </a:rPr>
              <a:t>7. PLASTERS IN TIN SPACEBOY</a:t>
            </a:r>
          </a:p>
          <a:p>
            <a:pPr algn="just"/>
            <a:r>
              <a:rPr lang="en-US" sz="2800" spc="180" dirty="0">
                <a:solidFill>
                  <a:srgbClr val="231F20"/>
                </a:solidFill>
                <a:latin typeface="Segoe UI Variable Small" pitchFamily="2" charset="0"/>
              </a:rPr>
              <a:t>8. RED TOADSTOOL LED NIGHT LIGHT</a:t>
            </a:r>
          </a:p>
          <a:p>
            <a:pPr algn="just"/>
            <a:r>
              <a:rPr lang="en-US" sz="2800" spc="180" dirty="0">
                <a:solidFill>
                  <a:srgbClr val="231F20"/>
                </a:solidFill>
                <a:latin typeface="Segoe UI Variable Small" pitchFamily="2" charset="0"/>
              </a:rPr>
              <a:t>9. PLASTERS IN TIN WOODLAND ANIMALS</a:t>
            </a:r>
          </a:p>
          <a:p>
            <a:pPr algn="just"/>
            <a:r>
              <a:rPr lang="en-US" sz="2800" spc="180" dirty="0">
                <a:solidFill>
                  <a:srgbClr val="231F20"/>
                </a:solidFill>
                <a:latin typeface="Segoe UI Variable Small" pitchFamily="2" charset="0"/>
              </a:rPr>
              <a:t>10. LUNCH BAG WOODLAND</a:t>
            </a:r>
          </a:p>
          <a:p>
            <a:pPr algn="just">
              <a:lnSpc>
                <a:spcPts val="2545"/>
              </a:lnSpc>
            </a:pPr>
            <a:endParaRPr lang="en-US" sz="2800" spc="180" dirty="0">
              <a:solidFill>
                <a:srgbClr val="231F20"/>
              </a:solidFill>
              <a:latin typeface="Segoe UI Variable Small" pitchFamily="2" charset="0"/>
            </a:endParaRPr>
          </a:p>
        </p:txBody>
      </p:sp>
      <p:sp>
        <p:nvSpPr>
          <p:cNvPr id="13" name="TextBox 13"/>
          <p:cNvSpPr txBox="1"/>
          <p:nvPr/>
        </p:nvSpPr>
        <p:spPr>
          <a:xfrm>
            <a:off x="2732409" y="2115395"/>
            <a:ext cx="12600960" cy="820738"/>
          </a:xfrm>
          <a:prstGeom prst="rect">
            <a:avLst/>
          </a:prstGeom>
        </p:spPr>
        <p:txBody>
          <a:bodyPr wrap="square" lIns="0" tIns="0" rIns="0" bIns="0" rtlCol="0" anchor="t">
            <a:spAutoFit/>
          </a:bodyPr>
          <a:lstStyle/>
          <a:p>
            <a:pPr algn="ctr">
              <a:lnSpc>
                <a:spcPts val="3231"/>
              </a:lnSpc>
            </a:pPr>
            <a:r>
              <a:rPr lang="en-US" sz="3200" b="1" spc="229" dirty="0">
                <a:solidFill>
                  <a:srgbClr val="231F20"/>
                </a:solidFill>
                <a:latin typeface="Segoe UI Variable Small" pitchFamily="2" charset="0"/>
              </a:rPr>
              <a:t>COLD START PROBLEM</a:t>
            </a:r>
          </a:p>
          <a:p>
            <a:pPr algn="ctr">
              <a:lnSpc>
                <a:spcPts val="3231"/>
              </a:lnSpc>
            </a:pPr>
            <a:r>
              <a:rPr lang="en-US" sz="3200" b="1" spc="229" dirty="0">
                <a:solidFill>
                  <a:srgbClr val="231F20"/>
                </a:solidFill>
                <a:latin typeface="Segoe UI Variable Small" pitchFamily="2" charset="0"/>
              </a:rPr>
              <a:t>Recommendations based of geographic Location:</a:t>
            </a:r>
          </a:p>
        </p:txBody>
      </p:sp>
      <p:sp>
        <p:nvSpPr>
          <p:cNvPr id="27" name="Rectangle 26">
            <a:extLst>
              <a:ext uri="{FF2B5EF4-FFF2-40B4-BE49-F238E27FC236}">
                <a16:creationId xmlns:a16="http://schemas.microsoft.com/office/drawing/2014/main" id="{DC89DB33-2BF2-4CEF-BCD5-396C553B54C6}"/>
              </a:ext>
            </a:extLst>
          </p:cNvPr>
          <p:cNvSpPr/>
          <p:nvPr/>
        </p:nvSpPr>
        <p:spPr>
          <a:xfrm>
            <a:off x="5741979" y="553394"/>
            <a:ext cx="6804042" cy="780214"/>
          </a:xfrm>
          <a:prstGeom prst="rect">
            <a:avLst/>
          </a:prstGeom>
        </p:spPr>
        <p:txBody>
          <a:bodyPr wrap="none">
            <a:spAutoFit/>
          </a:bodyPr>
          <a:lstStyle/>
          <a:p>
            <a:r>
              <a:rPr lang="en-US" sz="4470" b="1" spc="194" dirty="0">
                <a:solidFill>
                  <a:schemeClr val="bg1"/>
                </a:solidFill>
                <a:latin typeface="Segoe UI Variable Small" pitchFamily="2" charset="0"/>
              </a:rPr>
              <a:t>Recommender System</a:t>
            </a:r>
            <a:endParaRPr lang="en-KE" sz="4470" dirty="0"/>
          </a:p>
        </p:txBody>
      </p:sp>
    </p:spTree>
    <p:extLst>
      <p:ext uri="{BB962C8B-B14F-4D97-AF65-F5344CB8AC3E}">
        <p14:creationId xmlns:p14="http://schemas.microsoft.com/office/powerpoint/2010/main" val="2665908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741</Words>
  <Application>Microsoft Office PowerPoint</Application>
  <PresentationFormat>Custom</PresentationFormat>
  <Paragraphs>123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Segoe UI Variable Small</vt:lpstr>
      <vt:lpstr>Codec Pro ExtraBold</vt:lpstr>
      <vt:lpstr>Arial</vt:lpstr>
      <vt:lpstr>Open Sauce Bold</vt:lpstr>
      <vt:lpstr>Open Sauce</vt:lpstr>
      <vt:lpstr>Open Sauce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cp:lastModifiedBy>Lynns Waswa</cp:lastModifiedBy>
  <cp:revision>23</cp:revision>
  <dcterms:created xsi:type="dcterms:W3CDTF">2006-08-16T00:00:00Z</dcterms:created>
  <dcterms:modified xsi:type="dcterms:W3CDTF">2024-03-24T17:03:41Z</dcterms:modified>
  <dc:identifier>DAGAXJltcCM</dc:identifier>
</cp:coreProperties>
</file>