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7" r:id="rId6"/>
    <p:sldId id="392" r:id="rId7"/>
    <p:sldId id="312" r:id="rId8"/>
    <p:sldId id="334" r:id="rId9"/>
    <p:sldId id="313" r:id="rId10"/>
    <p:sldId id="335" r:id="rId11"/>
    <p:sldId id="336" r:id="rId12"/>
    <p:sldId id="314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83" r:id="rId21"/>
    <p:sldId id="288" r:id="rId22"/>
    <p:sldId id="289" r:id="rId23"/>
    <p:sldId id="290" r:id="rId24"/>
    <p:sldId id="291" r:id="rId25"/>
    <p:sldId id="292" r:id="rId26"/>
    <p:sldId id="293" r:id="rId27"/>
    <p:sldId id="285" r:id="rId28"/>
    <p:sldId id="294" r:id="rId29"/>
    <p:sldId id="295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2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66"/>
    <a:srgbClr val="313267"/>
    <a:srgbClr val="850053"/>
    <a:srgbClr val="FF6600"/>
    <a:srgbClr val="990066"/>
    <a:srgbClr val="339933"/>
    <a:srgbClr val="3299CC"/>
    <a:srgbClr val="F8F8F8"/>
    <a:srgbClr val="002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79788" autoAdjust="0"/>
  </p:normalViewPr>
  <p:slideViewPr>
    <p:cSldViewPr snapToGrid="0">
      <p:cViewPr varScale="1">
        <p:scale>
          <a:sx n="91" d="100"/>
          <a:sy n="91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Carson" userId="86fe7a93-bb6b-49cb-87cf-43717503d100" providerId="ADAL" clId="{2246CB9F-830F-47A1-B7B4-295275AF6919}"/>
    <pc:docChg chg="modSld">
      <pc:chgData name="Duncan Carson" userId="86fe7a93-bb6b-49cb-87cf-43717503d100" providerId="ADAL" clId="{2246CB9F-830F-47A1-B7B4-295275AF6919}" dt="2023-02-06T15:13:26.788" v="5" actId="20577"/>
      <pc:docMkLst>
        <pc:docMk/>
      </pc:docMkLst>
      <pc:sldChg chg="modSp mod">
        <pc:chgData name="Duncan Carson" userId="86fe7a93-bb6b-49cb-87cf-43717503d100" providerId="ADAL" clId="{2246CB9F-830F-47A1-B7B4-295275AF6919}" dt="2023-02-06T15:13:26.788" v="5" actId="20577"/>
        <pc:sldMkLst>
          <pc:docMk/>
          <pc:sldMk cId="1997389841" sldId="288"/>
        </pc:sldMkLst>
        <pc:spChg chg="mod">
          <ac:chgData name="Duncan Carson" userId="86fe7a93-bb6b-49cb-87cf-43717503d100" providerId="ADAL" clId="{2246CB9F-830F-47A1-B7B4-295275AF6919}" dt="2023-02-06T15:13:26.788" v="5" actId="20577"/>
          <ac:spMkLst>
            <pc:docMk/>
            <pc:sldMk cId="1997389841" sldId="288"/>
            <ac:spMk id="2" creationId="{F069B5EC-D412-E977-E1FD-477DBA86D574}"/>
          </ac:spMkLst>
        </pc:spChg>
      </pc:sldChg>
      <pc:sldChg chg="modNotesTx">
        <pc:chgData name="Duncan Carson" userId="86fe7a93-bb6b-49cb-87cf-43717503d100" providerId="ADAL" clId="{2246CB9F-830F-47A1-B7B4-295275AF6919}" dt="2023-02-06T14:19:22.620" v="2" actId="20577"/>
        <pc:sldMkLst>
          <pc:docMk/>
          <pc:sldMk cId="3587809648" sldId="390"/>
        </pc:sldMkLst>
      </pc:sldChg>
    </pc:docChg>
  </pc:docChgLst>
  <pc:docChgLst>
    <pc:chgData name="Duncan Carson" userId="86fe7a93-bb6b-49cb-87cf-43717503d100" providerId="ADAL" clId="{5B2D3FB6-A787-438A-B700-4A4ABF8275B3}"/>
    <pc:docChg chg="delSld modSld">
      <pc:chgData name="Duncan Carson" userId="86fe7a93-bb6b-49cb-87cf-43717503d100" providerId="ADAL" clId="{5B2D3FB6-A787-438A-B700-4A4ABF8275B3}" dt="2023-01-04T16:15:53.941" v="3" actId="47"/>
      <pc:docMkLst>
        <pc:docMk/>
      </pc:docMkLst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3294970312" sldId="266"/>
        </pc:sldMkLst>
      </pc:sldChg>
      <pc:sldChg chg="modSp mod">
        <pc:chgData name="Duncan Carson" userId="86fe7a93-bb6b-49cb-87cf-43717503d100" providerId="ADAL" clId="{5B2D3FB6-A787-438A-B700-4A4ABF8275B3}" dt="2023-01-04T16:14:27.823" v="1" actId="6549"/>
        <pc:sldMkLst>
          <pc:docMk/>
          <pc:sldMk cId="3400754792" sldId="267"/>
        </pc:sldMkLst>
        <pc:spChg chg="mod">
          <ac:chgData name="Duncan Carson" userId="86fe7a93-bb6b-49cb-87cf-43717503d100" providerId="ADAL" clId="{5B2D3FB6-A787-438A-B700-4A4ABF8275B3}" dt="2023-01-04T16:14:27.823" v="1" actId="6549"/>
          <ac:spMkLst>
            <pc:docMk/>
            <pc:sldMk cId="3400754792" sldId="267"/>
            <ac:spMk id="7" creationId="{795D20A4-EA22-1A4C-A2F7-156B3DE8B4EB}"/>
          </ac:spMkLst>
        </pc:spChg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942011844" sldId="278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488148186" sldId="279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149455364" sldId="280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962653718" sldId="281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186687373" sldId="282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3149063526" sldId="283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2721795798" sldId="284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3888120101" sldId="286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970625410" sldId="287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4222060540" sldId="297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189177980" sldId="304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3271757433" sldId="306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411820870" sldId="307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210226687" sldId="308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341494137" sldId="309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49270203" sldId="311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761859058" sldId="315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4271277361" sldId="316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2566360233" sldId="317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2456099528" sldId="318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3093605961" sldId="319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4095761663" sldId="320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2511043038" sldId="321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904692058" sldId="322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2014247067" sldId="324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046484938" sldId="325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004667616" sldId="326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850810318" sldId="327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401632274" sldId="328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1972693071" sldId="329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668095915" sldId="331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4017612196" sldId="332"/>
        </pc:sldMkLst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2871997549" sldId="333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047358188" sldId="337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368863487" sldId="338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955127974" sldId="339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55308997" sldId="340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272944111" sldId="341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923141264" sldId="342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1643491613" sldId="343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776200497" sldId="344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035135172" sldId="345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463231937" sldId="346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396393571" sldId="347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352970248" sldId="348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847540734" sldId="349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962669689" sldId="350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66669340" sldId="351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339971260" sldId="365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397011027" sldId="366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319992782" sldId="367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033518459" sldId="368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202827188" sldId="369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785849611" sldId="370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038626923" sldId="371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136945354" sldId="372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125187514" sldId="373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1804123578" sldId="374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783684319" sldId="375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809787387" sldId="376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248017510" sldId="377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1354292416" sldId="378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818714759" sldId="379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1475260010" sldId="380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801922253" sldId="381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679744954" sldId="382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3778026521" sldId="391"/>
        </pc:sldMkLst>
      </pc:sldChg>
      <pc:sldChg chg="modSp mod">
        <pc:chgData name="Duncan Carson" userId="86fe7a93-bb6b-49cb-87cf-43717503d100" providerId="ADAL" clId="{5B2D3FB6-A787-438A-B700-4A4ABF8275B3}" dt="2023-01-04T16:14:59.954" v="2" actId="20577"/>
        <pc:sldMkLst>
          <pc:docMk/>
          <pc:sldMk cId="186776033" sldId="392"/>
        </pc:sldMkLst>
        <pc:spChg chg="mod">
          <ac:chgData name="Duncan Carson" userId="86fe7a93-bb6b-49cb-87cf-43717503d100" providerId="ADAL" clId="{5B2D3FB6-A787-438A-B700-4A4ABF8275B3}" dt="2023-01-04T16:14:59.954" v="2" actId="20577"/>
          <ac:spMkLst>
            <pc:docMk/>
            <pc:sldMk cId="186776033" sldId="392"/>
            <ac:spMk id="2" creationId="{05CE277B-E03A-8F94-2AF3-2C7FDAFDE1D3}"/>
          </ac:spMkLst>
        </pc:spChg>
      </pc:sldChg>
      <pc:sldChg chg="del">
        <pc:chgData name="Duncan Carson" userId="86fe7a93-bb6b-49cb-87cf-43717503d100" providerId="ADAL" clId="{5B2D3FB6-A787-438A-B700-4A4ABF8275B3}" dt="2023-01-04T16:14:11.307" v="0" actId="47"/>
        <pc:sldMkLst>
          <pc:docMk/>
          <pc:sldMk cId="3740535204" sldId="393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1392845807" sldId="394"/>
        </pc:sldMkLst>
      </pc:sldChg>
      <pc:sldChg chg="del">
        <pc:chgData name="Duncan Carson" userId="86fe7a93-bb6b-49cb-87cf-43717503d100" providerId="ADAL" clId="{5B2D3FB6-A787-438A-B700-4A4ABF8275B3}" dt="2023-01-04T16:15:53.941" v="3" actId="47"/>
        <pc:sldMkLst>
          <pc:docMk/>
          <pc:sldMk cId="2044781244" sldId="3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2CC9BD-8AAA-4D6F-9BF0-D6363D5FEA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CC39-2BBA-4BFB-A190-94DD3CBC8B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3345-D5D8-4E17-92DF-DE0099BCE6D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67D4-6618-44A3-9954-47DA92EB6D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DB8C1-8544-4CC3-A7B7-2715C3AB3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BA62-0478-4EF2-8076-E5261420E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3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99DE2-8F4C-4A42-986F-106A86FFA73D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23248-6D77-42F4-ADBD-B67D21E83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4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2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6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original version used os module and notify-send but that only works for Linux.</a:t>
            </a:r>
          </a:p>
          <a:p>
            <a:r>
              <a:rPr lang="en-GB" dirty="0"/>
              <a:t>Win10toast enables you to post notifications in Windows.</a:t>
            </a:r>
          </a:p>
          <a:p>
            <a:r>
              <a:rPr lang="en-GB" dirty="0"/>
              <a:t>Help on win10toast: https://stackoverflow.com/questions/12575708/notification-using-python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9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ED864A"/>
                </a:solidFill>
                <a:effectLst/>
              </a:rPr>
              <a:t>import </a:t>
            </a:r>
            <a:r>
              <a:rPr lang="en-GB" dirty="0"/>
              <a:t>requests</a:t>
            </a:r>
            <a:br>
              <a:rPr lang="en-GB" dirty="0"/>
            </a:br>
            <a:r>
              <a:rPr lang="en-GB" dirty="0">
                <a:solidFill>
                  <a:srgbClr val="ED864A"/>
                </a:solidFill>
                <a:effectLst/>
              </a:rPr>
              <a:t>import </a:t>
            </a:r>
            <a:r>
              <a:rPr lang="en-GB" dirty="0" err="1"/>
              <a:t>json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Coin Gecko's API endpoint for getting the top 10 cryptocurrencies by market cap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 err="1"/>
              <a:t>url</a:t>
            </a:r>
            <a:r>
              <a:rPr lang="en-GB" dirty="0"/>
              <a:t> = </a:t>
            </a:r>
            <a:r>
              <a:rPr lang="en-GB" dirty="0">
                <a:solidFill>
                  <a:srgbClr val="54B33E"/>
                </a:solidFill>
                <a:effectLst/>
              </a:rPr>
              <a:t>"https://api.coingecko.com/</a:t>
            </a:r>
            <a:r>
              <a:rPr lang="en-GB" dirty="0" err="1">
                <a:solidFill>
                  <a:srgbClr val="54B33E"/>
                </a:solidFill>
                <a:effectLst/>
              </a:rPr>
              <a:t>api</a:t>
            </a:r>
            <a:r>
              <a:rPr lang="en-GB" dirty="0">
                <a:solidFill>
                  <a:srgbClr val="54B33E"/>
                </a:solidFill>
                <a:effectLst/>
              </a:rPr>
              <a:t>/v3/coins/</a:t>
            </a:r>
            <a:r>
              <a:rPr lang="en-GB" dirty="0" err="1">
                <a:solidFill>
                  <a:srgbClr val="54B33E"/>
                </a:solidFill>
                <a:effectLst/>
              </a:rPr>
              <a:t>markets?vs_currency</a:t>
            </a:r>
            <a:r>
              <a:rPr lang="en-GB" dirty="0">
                <a:solidFill>
                  <a:srgbClr val="54B33E"/>
                </a:solidFill>
                <a:effectLst/>
              </a:rPr>
              <a:t>=</a:t>
            </a:r>
            <a:r>
              <a:rPr lang="en-GB" dirty="0" err="1">
                <a:solidFill>
                  <a:srgbClr val="54B33E"/>
                </a:solidFill>
                <a:effectLst/>
              </a:rPr>
              <a:t>usd&amp;order</a:t>
            </a:r>
            <a:r>
              <a:rPr lang="en-GB" dirty="0">
                <a:solidFill>
                  <a:srgbClr val="54B33E"/>
                </a:solidFill>
                <a:effectLst/>
              </a:rPr>
              <a:t>=</a:t>
            </a:r>
            <a:r>
              <a:rPr lang="en-GB" dirty="0" err="1">
                <a:solidFill>
                  <a:srgbClr val="54B33E"/>
                </a:solidFill>
                <a:effectLst/>
              </a:rPr>
              <a:t>market_cap_desc&amp;per_page</a:t>
            </a:r>
            <a:r>
              <a:rPr lang="en-GB" dirty="0">
                <a:solidFill>
                  <a:srgbClr val="54B33E"/>
                </a:solidFill>
                <a:effectLst/>
              </a:rPr>
              <a:t>=10&amp;page=1&amp;sparkline=false"</a:t>
            </a:r>
            <a:br>
              <a:rPr lang="en-GB" dirty="0">
                <a:solidFill>
                  <a:srgbClr val="54B33E"/>
                </a:solidFill>
                <a:effectLst/>
              </a:rPr>
            </a:br>
            <a:br>
              <a:rPr lang="en-GB" dirty="0">
                <a:solidFill>
                  <a:srgbClr val="54B33E"/>
                </a:solidFill>
                <a:effectLst/>
              </a:rPr>
            </a:br>
            <a:r>
              <a:rPr lang="en-GB" dirty="0">
                <a:solidFill>
                  <a:srgbClr val="7EC3E6"/>
                </a:solidFill>
                <a:effectLst/>
              </a:rPr>
              <a:t># Make a GET request to the API endpoint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/>
              <a:t>response = </a:t>
            </a:r>
            <a:r>
              <a:rPr lang="en-GB" dirty="0" err="1"/>
              <a:t>requests.get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Parse the response as JSON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/>
              <a:t>data = </a:t>
            </a:r>
            <a:r>
              <a:rPr lang="en-GB" dirty="0" err="1"/>
              <a:t>json.loads</a:t>
            </a:r>
            <a:r>
              <a:rPr lang="en-GB" dirty="0"/>
              <a:t>(</a:t>
            </a:r>
            <a:r>
              <a:rPr lang="en-GB" dirty="0" err="1"/>
              <a:t>response.text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Create a string containing the top 10 cryptocurrencies and their prices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/>
              <a:t>output = </a:t>
            </a:r>
            <a:r>
              <a:rPr lang="en-GB" dirty="0">
                <a:solidFill>
                  <a:srgbClr val="54B33E"/>
                </a:solidFill>
                <a:effectLst/>
              </a:rPr>
              <a:t>""</a:t>
            </a:r>
            <a:br>
              <a:rPr lang="en-GB" dirty="0">
                <a:solidFill>
                  <a:srgbClr val="54B33E"/>
                </a:solidFill>
                <a:effectLst/>
              </a:rPr>
            </a:br>
            <a:r>
              <a:rPr lang="en-GB" dirty="0">
                <a:solidFill>
                  <a:srgbClr val="ED864A"/>
                </a:solidFill>
                <a:effectLst/>
              </a:rPr>
              <a:t>for </a:t>
            </a:r>
            <a:r>
              <a:rPr lang="en-GB" dirty="0"/>
              <a:t>coin </a:t>
            </a:r>
            <a:r>
              <a:rPr lang="en-GB" dirty="0">
                <a:solidFill>
                  <a:srgbClr val="ED864A"/>
                </a:solidFill>
                <a:effectLst/>
              </a:rPr>
              <a:t>in </a:t>
            </a:r>
            <a:r>
              <a:rPr lang="en-GB" dirty="0"/>
              <a:t>data:</a:t>
            </a:r>
            <a:br>
              <a:rPr lang="en-GB" dirty="0"/>
            </a:br>
            <a:r>
              <a:rPr lang="en-GB" dirty="0"/>
              <a:t>    output += coin[</a:t>
            </a:r>
            <a:r>
              <a:rPr lang="en-GB" dirty="0">
                <a:solidFill>
                  <a:srgbClr val="54B33E"/>
                </a:solidFill>
                <a:effectLst/>
              </a:rPr>
              <a:t>"name"</a:t>
            </a:r>
            <a:r>
              <a:rPr lang="en-GB" dirty="0"/>
              <a:t>] + </a:t>
            </a:r>
            <a:r>
              <a:rPr lang="en-GB" dirty="0">
                <a:solidFill>
                  <a:srgbClr val="54B33E"/>
                </a:solidFill>
                <a:effectLst/>
              </a:rPr>
              <a:t>": " </a:t>
            </a:r>
            <a:r>
              <a:rPr lang="en-GB" dirty="0"/>
              <a:t>+ </a:t>
            </a:r>
            <a:r>
              <a:rPr lang="en-GB" dirty="0">
                <a:solidFill>
                  <a:srgbClr val="8888C6"/>
                </a:solidFill>
                <a:effectLst/>
              </a:rPr>
              <a:t>str</a:t>
            </a:r>
            <a:r>
              <a:rPr lang="en-GB" dirty="0"/>
              <a:t>(coin[</a:t>
            </a:r>
            <a:r>
              <a:rPr lang="en-GB" dirty="0">
                <a:solidFill>
                  <a:srgbClr val="54B33E"/>
                </a:solidFill>
                <a:effectLst/>
              </a:rPr>
              <a:t>"</a:t>
            </a:r>
            <a:r>
              <a:rPr lang="en-GB" dirty="0" err="1">
                <a:solidFill>
                  <a:srgbClr val="54B33E"/>
                </a:solidFill>
                <a:effectLst/>
              </a:rPr>
              <a:t>current_price</a:t>
            </a:r>
            <a:r>
              <a:rPr lang="en-GB" dirty="0">
                <a:solidFill>
                  <a:srgbClr val="54B33E"/>
                </a:solidFill>
                <a:effectLst/>
              </a:rPr>
              <a:t>"</a:t>
            </a:r>
            <a:r>
              <a:rPr lang="en-GB" dirty="0"/>
              <a:t>]) + </a:t>
            </a:r>
            <a:r>
              <a:rPr lang="en-GB" dirty="0">
                <a:solidFill>
                  <a:srgbClr val="54B33E"/>
                </a:solidFill>
                <a:effectLst/>
              </a:rPr>
              <a:t>"</a:t>
            </a:r>
            <a:r>
              <a:rPr lang="en-GB" dirty="0">
                <a:solidFill>
                  <a:srgbClr val="ED864A"/>
                </a:solidFill>
                <a:effectLst/>
              </a:rPr>
              <a:t>\n</a:t>
            </a:r>
            <a:r>
              <a:rPr lang="en-GB" dirty="0">
                <a:solidFill>
                  <a:srgbClr val="54B33E"/>
                </a:solidFill>
                <a:effectLst/>
              </a:rPr>
              <a:t>"</a:t>
            </a:r>
            <a:br>
              <a:rPr lang="en-GB" dirty="0">
                <a:solidFill>
                  <a:srgbClr val="54B33E"/>
                </a:solidFill>
                <a:effectLst/>
              </a:rPr>
            </a:br>
            <a:br>
              <a:rPr lang="en-GB" dirty="0">
                <a:solidFill>
                  <a:srgbClr val="54B33E"/>
                </a:solidFill>
                <a:effectLst/>
              </a:rPr>
            </a:br>
            <a:r>
              <a:rPr lang="en-GB" dirty="0">
                <a:solidFill>
                  <a:srgbClr val="7EC3E6"/>
                </a:solidFill>
                <a:effectLst/>
              </a:rPr>
              <a:t># Save the data to a file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>
                <a:solidFill>
                  <a:srgbClr val="ED864A"/>
                </a:solidFill>
                <a:effectLst/>
              </a:rPr>
              <a:t>with </a:t>
            </a:r>
            <a:r>
              <a:rPr lang="en-GB" dirty="0">
                <a:solidFill>
                  <a:srgbClr val="8888C6"/>
                </a:solidFill>
                <a:effectLst/>
              </a:rPr>
              <a:t>open</a:t>
            </a:r>
            <a:r>
              <a:rPr lang="en-GB" dirty="0"/>
              <a:t>(</a:t>
            </a:r>
            <a:r>
              <a:rPr lang="en-GB" dirty="0">
                <a:solidFill>
                  <a:srgbClr val="54B33E"/>
                </a:solidFill>
                <a:effectLst/>
              </a:rPr>
              <a:t>"top_10_cryptos.txt"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"w"</a:t>
            </a:r>
            <a:r>
              <a:rPr lang="en-GB" dirty="0"/>
              <a:t>) </a:t>
            </a:r>
            <a:r>
              <a:rPr lang="en-GB" dirty="0">
                <a:solidFill>
                  <a:srgbClr val="ED864A"/>
                </a:solidFill>
                <a:effectLst/>
              </a:rPr>
              <a:t>as </a:t>
            </a:r>
            <a:r>
              <a:rPr lang="en-GB" dirty="0"/>
              <a:t>f: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f.write</a:t>
            </a:r>
            <a:r>
              <a:rPr lang="en-GB" dirty="0"/>
              <a:t>(output)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18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5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56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your_age</a:t>
            </a:r>
            <a:r>
              <a:rPr lang="en-GB" dirty="0"/>
              <a:t> = </a:t>
            </a:r>
            <a:r>
              <a:rPr lang="en-GB" dirty="0">
                <a:solidFill>
                  <a:srgbClr val="8888C6"/>
                </a:solidFill>
                <a:effectLst/>
              </a:rPr>
              <a:t>int</a:t>
            </a:r>
            <a:r>
              <a:rPr lang="en-GB" dirty="0"/>
              <a:t>(</a:t>
            </a:r>
            <a:r>
              <a:rPr lang="en-GB" dirty="0">
                <a:solidFill>
                  <a:srgbClr val="8888C6"/>
                </a:solidFill>
                <a:effectLst/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54B33E"/>
                </a:solidFill>
                <a:effectLst/>
              </a:rPr>
              <a:t>"Enter your age</a:t>
            </a:r>
            <a:r>
              <a:rPr lang="en-GB" dirty="0">
                <a:solidFill>
                  <a:srgbClr val="ED864A"/>
                </a:solidFill>
                <a:effectLst/>
              </a:rPr>
              <a:t>\n</a:t>
            </a:r>
            <a:r>
              <a:rPr lang="en-GB" dirty="0">
                <a:solidFill>
                  <a:srgbClr val="54B33E"/>
                </a:solidFill>
                <a:effectLst/>
              </a:rPr>
              <a:t>"</a:t>
            </a:r>
            <a:r>
              <a:rPr lang="en-GB" dirty="0"/>
              <a:t>))</a:t>
            </a:r>
            <a:br>
              <a:rPr lang="en-GB" dirty="0"/>
            </a:br>
            <a:r>
              <a:rPr lang="en-GB" dirty="0" err="1"/>
              <a:t>friend_age</a:t>
            </a:r>
            <a:r>
              <a:rPr lang="en-GB" dirty="0"/>
              <a:t> = </a:t>
            </a:r>
            <a:r>
              <a:rPr lang="en-GB" dirty="0">
                <a:solidFill>
                  <a:srgbClr val="8888C6"/>
                </a:solidFill>
                <a:effectLst/>
              </a:rPr>
              <a:t>int</a:t>
            </a:r>
            <a:r>
              <a:rPr lang="en-GB" dirty="0"/>
              <a:t>(</a:t>
            </a:r>
            <a:r>
              <a:rPr lang="en-GB" dirty="0">
                <a:solidFill>
                  <a:srgbClr val="8888C6"/>
                </a:solidFill>
                <a:effectLst/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54B33E"/>
                </a:solidFill>
                <a:effectLst/>
              </a:rPr>
              <a:t>"Enter your friend's age</a:t>
            </a:r>
            <a:r>
              <a:rPr lang="en-GB" dirty="0">
                <a:solidFill>
                  <a:srgbClr val="ED864A"/>
                </a:solidFill>
                <a:effectLst/>
              </a:rPr>
              <a:t>\n</a:t>
            </a:r>
            <a:r>
              <a:rPr lang="en-GB" dirty="0">
                <a:solidFill>
                  <a:srgbClr val="54B33E"/>
                </a:solidFill>
                <a:effectLst/>
              </a:rPr>
              <a:t>"</a:t>
            </a:r>
            <a:r>
              <a:rPr lang="en-GB" dirty="0"/>
              <a:t>))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friend_older</a:t>
            </a:r>
            <a:r>
              <a:rPr lang="en-GB" dirty="0"/>
              <a:t> = </a:t>
            </a:r>
            <a:r>
              <a:rPr lang="en-GB" dirty="0" err="1"/>
              <a:t>friend_age</a:t>
            </a:r>
            <a:r>
              <a:rPr lang="en-GB" dirty="0"/>
              <a:t> &gt; </a:t>
            </a:r>
            <a:r>
              <a:rPr lang="en-GB" dirty="0" err="1"/>
              <a:t>your_age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ED864A"/>
                </a:solidFill>
                <a:effectLst/>
              </a:rPr>
              <a:t>if </a:t>
            </a:r>
            <a:r>
              <a:rPr lang="en-GB" dirty="0" err="1"/>
              <a:t>friend_older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8888C6"/>
                </a:solidFill>
                <a:effectLst/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54B33E"/>
                </a:solidFill>
                <a:effectLst/>
              </a:rPr>
              <a:t>"Compared to your friend, you are a whippersnapper!"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>
                <a:solidFill>
                  <a:srgbClr val="ED864A"/>
                </a:solidFill>
                <a:effectLst/>
              </a:rPr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8888C6"/>
                </a:solidFill>
                <a:effectLst/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54B33E"/>
                </a:solidFill>
                <a:effectLst/>
              </a:rPr>
              <a:t>"Compared to your friend, you're a relic!"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6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numbers = [</a:t>
            </a:r>
            <a:r>
              <a:rPr lang="en-GB" b="1" dirty="0">
                <a:solidFill>
                  <a:srgbClr val="33CCFF"/>
                </a:solidFill>
                <a:effectLst/>
              </a:rPr>
              <a:t>1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2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3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4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5</a:t>
            </a:r>
            <a:r>
              <a:rPr lang="en-GB" dirty="0"/>
              <a:t>]</a:t>
            </a:r>
            <a:br>
              <a:rPr lang="en-GB" dirty="0"/>
            </a:br>
            <a:r>
              <a:rPr lang="en-GB" dirty="0"/>
              <a:t>length = </a:t>
            </a:r>
            <a:r>
              <a:rPr lang="en-GB" dirty="0" err="1">
                <a:solidFill>
                  <a:srgbClr val="8888C6"/>
                </a:solidFill>
                <a:effectLst/>
              </a:rPr>
              <a:t>len</a:t>
            </a:r>
            <a:r>
              <a:rPr lang="en-GB" dirty="0"/>
              <a:t>(numbers)</a:t>
            </a:r>
            <a:br>
              <a:rPr lang="en-GB" dirty="0"/>
            </a:br>
            <a:r>
              <a:rPr lang="en-GB" dirty="0"/>
              <a:t>total = </a:t>
            </a:r>
            <a:r>
              <a:rPr lang="en-GB" dirty="0">
                <a:solidFill>
                  <a:srgbClr val="8888C6"/>
                </a:solidFill>
                <a:effectLst/>
              </a:rPr>
              <a:t>sum</a:t>
            </a:r>
            <a:r>
              <a:rPr lang="en-GB" dirty="0"/>
              <a:t>(numbers)</a:t>
            </a:r>
            <a:br>
              <a:rPr lang="en-GB" dirty="0"/>
            </a:br>
            <a:r>
              <a:rPr lang="en-GB" dirty="0"/>
              <a:t>maximum = </a:t>
            </a:r>
            <a:r>
              <a:rPr lang="en-GB" dirty="0">
                <a:solidFill>
                  <a:srgbClr val="8888C6"/>
                </a:solidFill>
                <a:effectLst/>
              </a:rPr>
              <a:t>max</a:t>
            </a:r>
            <a:r>
              <a:rPr lang="en-GB" dirty="0"/>
              <a:t>(numbers)</a:t>
            </a:r>
            <a:br>
              <a:rPr lang="en-GB" dirty="0"/>
            </a:br>
            <a:r>
              <a:rPr lang="en-GB" dirty="0"/>
              <a:t>minimum = </a:t>
            </a:r>
            <a:r>
              <a:rPr lang="en-GB" dirty="0">
                <a:solidFill>
                  <a:srgbClr val="8888C6"/>
                </a:solidFill>
                <a:effectLst/>
              </a:rPr>
              <a:t>min</a:t>
            </a:r>
            <a:r>
              <a:rPr lang="en-GB" dirty="0"/>
              <a:t>(numbers)</a:t>
            </a:r>
            <a:br>
              <a:rPr lang="en-GB" dirty="0"/>
            </a:br>
            <a:r>
              <a:rPr lang="en-GB" dirty="0"/>
              <a:t>third = numbers[</a:t>
            </a:r>
            <a:r>
              <a:rPr lang="en-GB" b="1" dirty="0">
                <a:solidFill>
                  <a:srgbClr val="33CCFF"/>
                </a:solidFill>
                <a:effectLst/>
              </a:rPr>
              <a:t>2</a:t>
            </a:r>
            <a:r>
              <a:rPr lang="en-GB" dirty="0"/>
              <a:t>]</a:t>
            </a:r>
            <a:br>
              <a:rPr lang="en-GB" dirty="0"/>
            </a:br>
            <a:r>
              <a:rPr lang="en-GB" dirty="0" err="1"/>
              <a:t>first_three</a:t>
            </a:r>
            <a:r>
              <a:rPr lang="en-GB" dirty="0"/>
              <a:t> = numbers[</a:t>
            </a:r>
            <a:r>
              <a:rPr lang="en-GB" b="1" dirty="0">
                <a:solidFill>
                  <a:srgbClr val="33CCFF"/>
                </a:solidFill>
                <a:effectLst/>
              </a:rPr>
              <a:t>0</a:t>
            </a:r>
            <a:r>
              <a:rPr lang="en-GB" dirty="0"/>
              <a:t>:</a:t>
            </a:r>
            <a:r>
              <a:rPr lang="en-GB" b="1" dirty="0">
                <a:solidFill>
                  <a:srgbClr val="33CCFF"/>
                </a:solidFill>
                <a:effectLst/>
              </a:rPr>
              <a:t>3</a:t>
            </a:r>
            <a:r>
              <a:rPr lang="en-GB" dirty="0"/>
              <a:t>]</a:t>
            </a:r>
            <a:br>
              <a:rPr lang="en-GB" dirty="0"/>
            </a:br>
            <a:r>
              <a:rPr lang="en-GB" dirty="0" err="1"/>
              <a:t>numbers.append</a:t>
            </a:r>
            <a:r>
              <a:rPr lang="en-GB" dirty="0"/>
              <a:t>(</a:t>
            </a:r>
            <a:r>
              <a:rPr lang="en-GB" b="1" dirty="0">
                <a:solidFill>
                  <a:srgbClr val="33CCFF"/>
                </a:solidFill>
                <a:effectLst/>
              </a:rPr>
              <a:t>6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 err="1"/>
              <a:t>numbers.insert</a:t>
            </a:r>
            <a:r>
              <a:rPr lang="en-GB" dirty="0"/>
              <a:t>(</a:t>
            </a:r>
            <a:r>
              <a:rPr lang="en-GB" b="1" dirty="0">
                <a:solidFill>
                  <a:srgbClr val="33CCFF"/>
                </a:solidFill>
                <a:effectLst/>
              </a:rPr>
              <a:t>0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0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 err="1"/>
              <a:t>numbers.remove</a:t>
            </a:r>
            <a:r>
              <a:rPr lang="en-GB" dirty="0"/>
              <a:t>(</a:t>
            </a:r>
            <a:r>
              <a:rPr lang="en-GB" b="1" dirty="0">
                <a:solidFill>
                  <a:srgbClr val="33CCFF"/>
                </a:solidFill>
                <a:effectLst/>
              </a:rPr>
              <a:t>2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6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7EC3E6"/>
                </a:solidFill>
                <a:effectLst/>
              </a:rPr>
              <a:t># Step 1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/>
              <a:t>numbers = [</a:t>
            </a:r>
            <a:r>
              <a:rPr lang="en-GB" b="1" dirty="0">
                <a:solidFill>
                  <a:srgbClr val="33CCFF"/>
                </a:solidFill>
                <a:effectLst/>
              </a:rPr>
              <a:t>3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4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2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1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b="1" dirty="0">
                <a:solidFill>
                  <a:srgbClr val="33CCFF"/>
                </a:solidFill>
                <a:effectLst/>
              </a:rPr>
              <a:t>5</a:t>
            </a:r>
            <a:r>
              <a:rPr lang="en-GB" dirty="0"/>
              <a:t>]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2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/>
              <a:t>words = [</a:t>
            </a:r>
            <a:r>
              <a:rPr lang="en-GB" dirty="0">
                <a:solidFill>
                  <a:srgbClr val="54B33E"/>
                </a:solidFill>
                <a:effectLst/>
              </a:rPr>
              <a:t>'cat'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'dog'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'bird'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'ant'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'elephant'</a:t>
            </a:r>
            <a:r>
              <a:rPr lang="en-GB" dirty="0"/>
              <a:t>]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3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 err="1"/>
              <a:t>numbers.sort</a:t>
            </a:r>
            <a:r>
              <a:rPr lang="en-GB" dirty="0"/>
              <a:t>()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4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 err="1"/>
              <a:t>words.sort</a:t>
            </a:r>
            <a:r>
              <a:rPr lang="en-GB" dirty="0"/>
              <a:t>()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5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>
                <a:solidFill>
                  <a:srgbClr val="8888C6"/>
                </a:solidFill>
                <a:effectLst/>
              </a:rPr>
              <a:t>print</a:t>
            </a:r>
            <a:r>
              <a:rPr lang="en-GB" dirty="0"/>
              <a:t>(numbers)</a:t>
            </a:r>
            <a:br>
              <a:rPr lang="en-GB" dirty="0"/>
            </a:br>
            <a:r>
              <a:rPr lang="en-GB" dirty="0">
                <a:solidFill>
                  <a:srgbClr val="8888C6"/>
                </a:solidFill>
                <a:effectLst/>
              </a:rPr>
              <a:t>print</a:t>
            </a:r>
            <a:r>
              <a:rPr lang="en-GB" dirty="0"/>
              <a:t>(words)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3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 err="1"/>
              <a:t>numbers.sort</a:t>
            </a:r>
            <a:r>
              <a:rPr lang="en-GB" dirty="0"/>
              <a:t>(</a:t>
            </a:r>
            <a:r>
              <a:rPr lang="en-GB" dirty="0">
                <a:solidFill>
                  <a:srgbClr val="AA4926"/>
                </a:solidFill>
                <a:effectLst/>
              </a:rPr>
              <a:t>reverse</a:t>
            </a:r>
            <a:r>
              <a:rPr lang="en-GB" dirty="0"/>
              <a:t>=</a:t>
            </a:r>
            <a:r>
              <a:rPr lang="en-GB" dirty="0">
                <a:solidFill>
                  <a:srgbClr val="ED864A"/>
                </a:solidFill>
                <a:effectLst/>
              </a:rPr>
              <a:t>True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4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 err="1"/>
              <a:t>words.sort</a:t>
            </a:r>
            <a:r>
              <a:rPr lang="en-GB" dirty="0"/>
              <a:t>(</a:t>
            </a:r>
            <a:r>
              <a:rPr lang="en-GB" dirty="0">
                <a:solidFill>
                  <a:srgbClr val="AA4926"/>
                </a:solidFill>
                <a:effectLst/>
              </a:rPr>
              <a:t>reverse</a:t>
            </a:r>
            <a:r>
              <a:rPr lang="en-GB" dirty="0"/>
              <a:t>=</a:t>
            </a:r>
            <a:r>
              <a:rPr lang="en-GB" dirty="0">
                <a:solidFill>
                  <a:srgbClr val="ED864A"/>
                </a:solidFill>
                <a:effectLst/>
              </a:rPr>
              <a:t>True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5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>
                <a:solidFill>
                  <a:srgbClr val="8888C6"/>
                </a:solidFill>
                <a:effectLst/>
              </a:rPr>
              <a:t>print</a:t>
            </a:r>
            <a:r>
              <a:rPr lang="en-GB" dirty="0"/>
              <a:t>(numbers)</a:t>
            </a:r>
            <a:br>
              <a:rPr lang="en-GB" dirty="0"/>
            </a:br>
            <a:r>
              <a:rPr lang="en-GB" dirty="0">
                <a:solidFill>
                  <a:srgbClr val="8888C6"/>
                </a:solidFill>
                <a:effectLst/>
              </a:rPr>
              <a:t>print</a:t>
            </a:r>
            <a:r>
              <a:rPr lang="en-GB" dirty="0"/>
              <a:t>(words)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4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7EC3E6"/>
                </a:solidFill>
                <a:effectLst/>
              </a:rPr>
              <a:t># Step 1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/>
              <a:t>words = [</a:t>
            </a:r>
            <a:r>
              <a:rPr lang="en-GB" dirty="0">
                <a:solidFill>
                  <a:srgbClr val="54B33E"/>
                </a:solidFill>
                <a:effectLst/>
              </a:rPr>
              <a:t>'cat'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'Dog'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'BIRD'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'ant'</a:t>
            </a:r>
            <a:r>
              <a:rPr lang="en-GB" b="1" dirty="0">
                <a:solidFill>
                  <a:srgbClr val="ED864A"/>
                </a:solidFill>
                <a:effectLst/>
              </a:rPr>
              <a:t>, </a:t>
            </a:r>
            <a:r>
              <a:rPr lang="en-GB" dirty="0">
                <a:solidFill>
                  <a:srgbClr val="54B33E"/>
                </a:solidFill>
                <a:effectLst/>
              </a:rPr>
              <a:t>'Elephant'</a:t>
            </a:r>
            <a:r>
              <a:rPr lang="en-GB" dirty="0"/>
              <a:t>]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2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 err="1"/>
              <a:t>words.sort</a:t>
            </a:r>
            <a:r>
              <a:rPr lang="en-GB" dirty="0"/>
              <a:t>(</a:t>
            </a:r>
            <a:r>
              <a:rPr lang="en-GB" dirty="0">
                <a:solidFill>
                  <a:srgbClr val="AA4926"/>
                </a:solidFill>
                <a:effectLst/>
              </a:rPr>
              <a:t>key </a:t>
            </a:r>
            <a:r>
              <a:rPr lang="en-GB" dirty="0"/>
              <a:t>= </a:t>
            </a:r>
            <a:r>
              <a:rPr lang="en-GB" dirty="0" err="1">
                <a:solidFill>
                  <a:srgbClr val="8888C6"/>
                </a:solidFill>
                <a:effectLst/>
              </a:rPr>
              <a:t>str</a:t>
            </a:r>
            <a:r>
              <a:rPr lang="en-GB" dirty="0" err="1"/>
              <a:t>.lower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7EC3E6"/>
                </a:solidFill>
                <a:effectLst/>
              </a:rPr>
              <a:t># Step 3</a:t>
            </a:r>
            <a:br>
              <a:rPr lang="en-GB" dirty="0">
                <a:solidFill>
                  <a:srgbClr val="7EC3E6"/>
                </a:solidFill>
                <a:effectLst/>
              </a:rPr>
            </a:br>
            <a:r>
              <a:rPr lang="en-GB" dirty="0">
                <a:solidFill>
                  <a:srgbClr val="8888C6"/>
                </a:solidFill>
                <a:effectLst/>
              </a:rPr>
              <a:t>print</a:t>
            </a:r>
            <a:r>
              <a:rPr lang="en-GB" dirty="0"/>
              <a:t>(words)</a:t>
            </a:r>
            <a:br>
              <a:rPr lang="en-GB" dirty="0"/>
            </a:br>
            <a:endParaRPr lang="en-GB" dirty="0"/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customize your own function by using the keyword argument </a:t>
            </a:r>
            <a:r>
              <a:rPr lang="en-GB" dirty="0"/>
              <a:t>key =</a:t>
            </a:r>
            <a:r>
              <a:rPr lang="en-GB" i="1" dirty="0">
                <a:effectLst/>
              </a:rPr>
              <a:t> 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118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you need to </a:t>
            </a:r>
            <a:r>
              <a:rPr lang="en-GB" dirty="0" err="1"/>
              <a:t>clnick</a:t>
            </a:r>
            <a:r>
              <a:rPr lang="en-GB" dirty="0"/>
              <a:t> “execute” butt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1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CURL – client URL</a:t>
            </a:r>
          </a:p>
          <a:p>
            <a:r>
              <a:rPr lang="en-GB" dirty="0"/>
              <a:t>200 is the http OK response code (</a:t>
            </a:r>
            <a:r>
              <a:rPr lang="en-GB" dirty="0" err="1"/>
              <a:t>ie</a:t>
            </a:r>
            <a:r>
              <a:rPr lang="en-GB" dirty="0"/>
              <a:t> successful request)</a:t>
            </a:r>
          </a:p>
          <a:p>
            <a:r>
              <a:rPr lang="en-GB" dirty="0"/>
              <a:t>Note the JSON syntax of the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23248-6D77-42F4-ADBD-B67D21E830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7083A4-CC92-467E-8D2F-F56C4A7935D5}"/>
              </a:ext>
            </a:extLst>
          </p:cNvPr>
          <p:cNvSpPr/>
          <p:nvPr userDrawn="1"/>
        </p:nvSpPr>
        <p:spPr>
          <a:xfrm>
            <a:off x="795764" y="1145212"/>
            <a:ext cx="1644383" cy="45719"/>
          </a:xfrm>
          <a:prstGeom prst="rect">
            <a:avLst/>
          </a:prstGeom>
          <a:solidFill>
            <a:srgbClr val="32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299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9884-47C3-4BAF-94AA-CD9E3102FB86}"/>
              </a:ext>
            </a:extLst>
          </p:cNvPr>
          <p:cNvSpPr/>
          <p:nvPr userDrawn="1"/>
        </p:nvSpPr>
        <p:spPr>
          <a:xfrm>
            <a:off x="2528190" y="1144225"/>
            <a:ext cx="1644383" cy="45719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993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520B6-F49B-4046-A09C-C709F70486EC}"/>
              </a:ext>
            </a:extLst>
          </p:cNvPr>
          <p:cNvSpPr/>
          <p:nvPr userDrawn="1"/>
        </p:nvSpPr>
        <p:spPr>
          <a:xfrm flipV="1">
            <a:off x="4260616" y="1143244"/>
            <a:ext cx="1644383" cy="45719"/>
          </a:xfrm>
          <a:prstGeom prst="rect">
            <a:avLst/>
          </a:prstGeom>
          <a:solidFill>
            <a:srgbClr val="99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15FFE-CE71-4780-A7F4-258C49AE5D1F}"/>
              </a:ext>
            </a:extLst>
          </p:cNvPr>
          <p:cNvSpPr/>
          <p:nvPr userDrawn="1"/>
        </p:nvSpPr>
        <p:spPr>
          <a:xfrm>
            <a:off x="5993042" y="1144224"/>
            <a:ext cx="1644382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B319E6-93FE-4CBD-BFCF-E87CFA41C631}"/>
              </a:ext>
            </a:extLst>
          </p:cNvPr>
          <p:cNvCxnSpPr>
            <a:cxnSpLocks/>
          </p:cNvCxnSpPr>
          <p:nvPr userDrawn="1"/>
        </p:nvCxnSpPr>
        <p:spPr>
          <a:xfrm>
            <a:off x="7698509" y="1430474"/>
            <a:ext cx="42032" cy="5003517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85A676-9B14-48DD-B3D3-2F433702B6BB}"/>
              </a:ext>
            </a:extLst>
          </p:cNvPr>
          <p:cNvGrpSpPr/>
          <p:nvPr userDrawn="1"/>
        </p:nvGrpSpPr>
        <p:grpSpPr>
          <a:xfrm>
            <a:off x="556812" y="5962263"/>
            <a:ext cx="3606800" cy="901700"/>
            <a:chOff x="546652" y="5956300"/>
            <a:chExt cx="3606800" cy="9017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5320A9-D7D4-4033-8834-6C23962CA74F}"/>
                </a:ext>
              </a:extLst>
            </p:cNvPr>
            <p:cNvSpPr/>
            <p:nvPr userDrawn="1"/>
          </p:nvSpPr>
          <p:spPr>
            <a:xfrm>
              <a:off x="546652" y="5956300"/>
              <a:ext cx="901700" cy="901700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F7CEA2-6AB9-4CBE-9AFA-686CDE0E20FB}"/>
                </a:ext>
              </a:extLst>
            </p:cNvPr>
            <p:cNvSpPr/>
            <p:nvPr userDrawn="1"/>
          </p:nvSpPr>
          <p:spPr>
            <a:xfrm>
              <a:off x="1448352" y="5956300"/>
              <a:ext cx="901700" cy="90170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C9F220-7668-4F6E-9B1D-810FF10C8F93}"/>
                </a:ext>
              </a:extLst>
            </p:cNvPr>
            <p:cNvSpPr/>
            <p:nvPr userDrawn="1"/>
          </p:nvSpPr>
          <p:spPr>
            <a:xfrm>
              <a:off x="2350052" y="5956300"/>
              <a:ext cx="901700" cy="901700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438C59-50F5-4BC9-A0DE-2B2ED2F7B331}"/>
                </a:ext>
              </a:extLst>
            </p:cNvPr>
            <p:cNvSpPr/>
            <p:nvPr userDrawn="1"/>
          </p:nvSpPr>
          <p:spPr>
            <a:xfrm>
              <a:off x="3251752" y="5956300"/>
              <a:ext cx="901700" cy="9017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FEC4A02-3905-4EA1-B8B8-1D4FCC29ACF7}"/>
              </a:ext>
            </a:extLst>
          </p:cNvPr>
          <p:cNvSpPr txBox="1"/>
          <p:nvPr userDrawn="1"/>
        </p:nvSpPr>
        <p:spPr>
          <a:xfrm>
            <a:off x="4311010" y="6489100"/>
            <a:ext cx="3569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66"/>
                </a:solidFill>
              </a:rPr>
              <a:t>vle.estio.co.uk | estio.co.uk</a:t>
            </a:r>
            <a:endParaRPr lang="en-GB" sz="1600" dirty="0">
              <a:solidFill>
                <a:srgbClr val="333366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C5C8DE7-2DBE-408E-8294-3DAB24C674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23554" y="2047160"/>
            <a:ext cx="2671762" cy="26701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7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7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1034"/>
            <a:ext cx="5387010" cy="561978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1" y="119662"/>
            <a:ext cx="9285794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788378-4BE8-403F-A9A3-44F105B49F21}"/>
              </a:ext>
            </a:extLst>
          </p:cNvPr>
          <p:cNvCxnSpPr>
            <a:cxnSpLocks/>
          </p:cNvCxnSpPr>
          <p:nvPr userDrawn="1"/>
        </p:nvCxnSpPr>
        <p:spPr>
          <a:xfrm>
            <a:off x="6259611" y="834887"/>
            <a:ext cx="0" cy="536713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2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87" y="834886"/>
            <a:ext cx="5531969" cy="56293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21804"/>
            <a:ext cx="9293746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11A133-0532-46D6-BBBF-419E21904D9C}"/>
              </a:ext>
            </a:extLst>
          </p:cNvPr>
          <p:cNvCxnSpPr>
            <a:cxnSpLocks/>
          </p:cNvCxnSpPr>
          <p:nvPr userDrawn="1"/>
        </p:nvCxnSpPr>
        <p:spPr>
          <a:xfrm>
            <a:off x="6259611" y="834887"/>
            <a:ext cx="0" cy="536713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6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C0E5A8A-F0A8-44F2-A983-7B5E52B1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990" y="819282"/>
            <a:ext cx="5572540" cy="82391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F420F20-78EF-4516-8B56-8E42134B5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990" y="1754380"/>
            <a:ext cx="5572540" cy="4688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CFB289A-449B-4672-8B70-4B3A4C3D0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063" y="819282"/>
            <a:ext cx="5572540" cy="82391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131804-2DAD-4610-ADF0-C12B84CAB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063" y="1754380"/>
            <a:ext cx="5572540" cy="4688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34FA77-526C-417A-8852-0C21735D08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9678"/>
            <a:ext cx="878287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94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13267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Relist objectives and discuss the achievement of these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1" y="118776"/>
            <a:ext cx="9139860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13267"/>
                </a:solidFill>
              </a:defRPr>
            </a:lvl1pPr>
          </a:lstStyle>
          <a:p>
            <a:r>
              <a:rPr lang="en-US" dirty="0"/>
              <a:t>Objective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81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187485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Questions &amp; Answers</a:t>
            </a:r>
            <a:endParaRPr lang="en-GB" dirty="0"/>
          </a:p>
        </p:txBody>
      </p:sp>
      <p:pic>
        <p:nvPicPr>
          <p:cNvPr id="5" name="Picture 4" descr="A picture containing indoor, keyboard, computer, toy&#10;&#10;Description automatically generated">
            <a:extLst>
              <a:ext uri="{FF2B5EF4-FFF2-40B4-BE49-F238E27FC236}">
                <a16:creationId xmlns:a16="http://schemas.microsoft.com/office/drawing/2014/main" id="{B5F222B1-CEA8-3146-B58C-46E447D811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0" y="798490"/>
            <a:ext cx="11296233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To be copied straight from examining body syllabus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0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Add snippet from the examination body’s syllabus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Format of Examination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18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Add snippet from the examination body’s syllabus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Question Weighting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50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Add aims here (may be more than 1 page)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47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Add objectives to be covered in session here (may be more than 1 page)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Session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53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001F1-CBAB-4D77-9807-5DAE3EFC95D1}"/>
              </a:ext>
            </a:extLst>
          </p:cNvPr>
          <p:cNvSpPr/>
          <p:nvPr userDrawn="1"/>
        </p:nvSpPr>
        <p:spPr>
          <a:xfrm>
            <a:off x="-120485" y="-239369"/>
            <a:ext cx="12432970" cy="7096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BD31F5-5EB7-4811-A896-2F55C74912E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62" y="401865"/>
            <a:ext cx="2488487" cy="62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close up of a card&#10;&#10;Description automatically generated">
            <a:extLst>
              <a:ext uri="{FF2B5EF4-FFF2-40B4-BE49-F238E27FC236}">
                <a16:creationId xmlns:a16="http://schemas.microsoft.com/office/drawing/2014/main" id="{459D295B-94BE-4291-A3E9-68AB979C2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335534"/>
            <a:ext cx="3886076" cy="2244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ADAED-70A1-4B33-9DB9-D9532460AD29}"/>
              </a:ext>
            </a:extLst>
          </p:cNvPr>
          <p:cNvSpPr/>
          <p:nvPr userDrawn="1"/>
        </p:nvSpPr>
        <p:spPr>
          <a:xfrm>
            <a:off x="0" y="1663700"/>
            <a:ext cx="12192000" cy="3695700"/>
          </a:xfrm>
          <a:prstGeom prst="rect">
            <a:avLst/>
          </a:prstGeom>
          <a:solidFill>
            <a:srgbClr val="313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7DB5-9D2A-4135-941E-32A021AB84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613" y="2709416"/>
            <a:ext cx="8782879" cy="4960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Module/Unit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6E406-1B36-4021-98CE-F35C9B22BC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9613" y="3383368"/>
            <a:ext cx="11044517" cy="122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Learning Outcome/Objective</a:t>
            </a:r>
          </a:p>
          <a:p>
            <a:r>
              <a:rPr lang="en-US" dirty="0"/>
              <a:t>(Use every time there is a new learning objective)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B422F-0AF5-401D-92FB-0490D7D8AB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81" y="6534490"/>
            <a:ext cx="3415862" cy="3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001F1-CBAB-4D77-9807-5DAE3EFC95D1}"/>
              </a:ext>
            </a:extLst>
          </p:cNvPr>
          <p:cNvSpPr/>
          <p:nvPr userDrawn="1"/>
        </p:nvSpPr>
        <p:spPr>
          <a:xfrm>
            <a:off x="-120485" y="-239369"/>
            <a:ext cx="12432970" cy="7096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close up of a card&#10;&#10;Description automatically generated">
            <a:extLst>
              <a:ext uri="{FF2B5EF4-FFF2-40B4-BE49-F238E27FC236}">
                <a16:creationId xmlns:a16="http://schemas.microsoft.com/office/drawing/2014/main" id="{459D295B-94BE-4291-A3E9-68AB979C2D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335534"/>
            <a:ext cx="3886076" cy="2244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ADAED-70A1-4B33-9DB9-D9532460AD29}"/>
              </a:ext>
            </a:extLst>
          </p:cNvPr>
          <p:cNvSpPr/>
          <p:nvPr userDrawn="1"/>
        </p:nvSpPr>
        <p:spPr>
          <a:xfrm>
            <a:off x="0" y="1663700"/>
            <a:ext cx="12192000" cy="3695700"/>
          </a:xfrm>
          <a:prstGeom prst="rect">
            <a:avLst/>
          </a:prstGeom>
          <a:solidFill>
            <a:srgbClr val="313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B422F-0AF5-401D-92FB-0490D7D8AB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81" y="6534490"/>
            <a:ext cx="3415862" cy="3222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07A2D39-F939-4868-A1C7-5CCEE95D11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613" y="2709416"/>
            <a:ext cx="8782879" cy="4960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Summary</a:t>
            </a:r>
            <a:endParaRPr lang="en-GB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86FCA83-841E-4779-A98E-88368C1F25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9613" y="3383368"/>
            <a:ext cx="11044517" cy="122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Objective Recap</a:t>
            </a:r>
          </a:p>
          <a:p>
            <a:r>
              <a:rPr lang="en-US" dirty="0"/>
              <a:t>Q&amp;A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7CFEE2-3C85-4E6A-8366-7453926BF335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62" y="401865"/>
            <a:ext cx="2488487" cy="628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8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544483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33366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F01FD-71A8-4FC8-9A23-80BE8CCFAEA8}"/>
              </a:ext>
            </a:extLst>
          </p:cNvPr>
          <p:cNvSpPr/>
          <p:nvPr userDrawn="1"/>
        </p:nvSpPr>
        <p:spPr>
          <a:xfrm>
            <a:off x="0" y="0"/>
            <a:ext cx="546652" cy="685800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3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9CDD01-2B9A-4472-9249-9870094B0F61}"/>
              </a:ext>
            </a:extLst>
          </p:cNvPr>
          <p:cNvSpPr/>
          <p:nvPr userDrawn="1"/>
        </p:nvSpPr>
        <p:spPr>
          <a:xfrm>
            <a:off x="0" y="0"/>
            <a:ext cx="556590" cy="6865951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E5E37F-8EE6-49EF-A894-6F5662F15AE2}"/>
              </a:ext>
            </a:extLst>
          </p:cNvPr>
          <p:cNvGrpSpPr/>
          <p:nvPr userDrawn="1"/>
        </p:nvGrpSpPr>
        <p:grpSpPr>
          <a:xfrm>
            <a:off x="556591" y="6462620"/>
            <a:ext cx="2216425" cy="403331"/>
            <a:chOff x="546652" y="6314471"/>
            <a:chExt cx="2216425" cy="5565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948182-06AC-4769-942A-E77DC61C11C4}"/>
                </a:ext>
              </a:extLst>
            </p:cNvPr>
            <p:cNvSpPr/>
            <p:nvPr userDrawn="1"/>
          </p:nvSpPr>
          <p:spPr>
            <a:xfrm>
              <a:off x="546652" y="6314471"/>
              <a:ext cx="556591" cy="556591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EBCB2E-70CC-4C19-9AF7-4D87D2E06AEB}"/>
                </a:ext>
              </a:extLst>
            </p:cNvPr>
            <p:cNvSpPr/>
            <p:nvPr userDrawn="1"/>
          </p:nvSpPr>
          <p:spPr>
            <a:xfrm>
              <a:off x="1093304" y="6314471"/>
              <a:ext cx="556591" cy="556591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0E46B9-7576-4671-BA3D-5C28B303D6C3}"/>
                </a:ext>
              </a:extLst>
            </p:cNvPr>
            <p:cNvSpPr/>
            <p:nvPr userDrawn="1"/>
          </p:nvSpPr>
          <p:spPr>
            <a:xfrm>
              <a:off x="1649895" y="6314471"/>
              <a:ext cx="556591" cy="556591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EA7352-46A5-4A6A-BFE2-552DFF9AFC8C}"/>
                </a:ext>
              </a:extLst>
            </p:cNvPr>
            <p:cNvSpPr/>
            <p:nvPr userDrawn="1"/>
          </p:nvSpPr>
          <p:spPr>
            <a:xfrm>
              <a:off x="2206486" y="6314471"/>
              <a:ext cx="556591" cy="5565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53BE505-6E58-4756-93A6-FFD54094B72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441" y="364874"/>
            <a:ext cx="1390560" cy="54000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17DD7C6-FB9B-4A66-A663-781676776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9" b="28827"/>
          <a:stretch/>
        </p:blipFill>
        <p:spPr>
          <a:xfrm>
            <a:off x="8920191" y="6476786"/>
            <a:ext cx="3025524" cy="2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7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8" r:id="rId7"/>
    <p:sldLayoutId id="2147483649" r:id="rId8"/>
    <p:sldLayoutId id="2147483650" r:id="rId9"/>
    <p:sldLayoutId id="2147483657" r:id="rId10"/>
    <p:sldLayoutId id="2147483654" r:id="rId11"/>
    <p:sldLayoutId id="2147483655" r:id="rId12"/>
    <p:sldLayoutId id="2147483656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85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rgbClr val="00285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ingeck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oingecko.com/en/api/document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EFF40-77D7-4A45-A94B-AF663092C3C2}"/>
              </a:ext>
            </a:extLst>
          </p:cNvPr>
          <p:cNvSpPr txBox="1"/>
          <p:nvPr/>
        </p:nvSpPr>
        <p:spPr>
          <a:xfrm>
            <a:off x="820395" y="1299413"/>
            <a:ext cx="6651968" cy="436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ea typeface="Roboto light" panose="02000000000000000000" pitchFamily="2" charset="0"/>
                <a:cs typeface="Roboto light" panose="02000000000000000000" pitchFamily="2" charset="0"/>
              </a:rPr>
              <a:t>Level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ea typeface="Roboto light" panose="02000000000000000000" pitchFamily="2" charset="0"/>
                <a:cs typeface="Roboto light" panose="02000000000000000000" pitchFamily="2" charset="0"/>
              </a:rPr>
              <a:t>Module of Study: Build and Test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ea typeface="Roboto light" panose="02000000000000000000" pitchFamily="2" charset="0"/>
                <a:cs typeface="Roboto light" panose="02000000000000000000" pitchFamily="2" charset="0"/>
              </a:rPr>
              <a:t>Learning Outcomes/Objectives Addressed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033371-1043-2044-934C-4BF4641AD39D}"/>
              </a:ext>
            </a:extLst>
          </p:cNvPr>
          <p:cNvSpPr txBox="1">
            <a:spLocks/>
          </p:cNvSpPr>
          <p:nvPr/>
        </p:nvSpPr>
        <p:spPr>
          <a:xfrm>
            <a:off x="693010" y="91438"/>
            <a:ext cx="7047531" cy="9934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rgbClr val="00285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313267"/>
                </a:solidFill>
              </a:rPr>
              <a:t>Software Tester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63A7F05-6589-E0A0-74F9-D65A699A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58" y="2482405"/>
            <a:ext cx="2629240" cy="26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241AF8-CD68-59A0-D3B6-E9997222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a collection of data (multiple items) in a single variable.</a:t>
            </a:r>
          </a:p>
          <a:p>
            <a:r>
              <a:rPr lang="en-GB" dirty="0"/>
              <a:t>A defined </a:t>
            </a:r>
            <a:r>
              <a:rPr lang="en-GB" b="1" dirty="0"/>
              <a:t>order</a:t>
            </a:r>
            <a:r>
              <a:rPr lang="en-GB" dirty="0"/>
              <a:t> that will </a:t>
            </a:r>
            <a:r>
              <a:rPr lang="en-GB" b="1" dirty="0"/>
              <a:t>not change</a:t>
            </a:r>
            <a:r>
              <a:rPr lang="en-GB" dirty="0"/>
              <a:t>.</a:t>
            </a:r>
          </a:p>
          <a:p>
            <a:r>
              <a:rPr lang="en-GB" dirty="0"/>
              <a:t>A list is </a:t>
            </a:r>
            <a:r>
              <a:rPr lang="en-GB" b="1" dirty="0"/>
              <a:t>changeable</a:t>
            </a:r>
            <a:r>
              <a:rPr lang="en-GB" dirty="0"/>
              <a:t>. We can </a:t>
            </a:r>
            <a:r>
              <a:rPr lang="en-GB" b="1" dirty="0"/>
              <a:t>add, change and remove </a:t>
            </a:r>
            <a:r>
              <a:rPr lang="en-GB" dirty="0"/>
              <a:t>items after the list has been created.</a:t>
            </a:r>
          </a:p>
          <a:p>
            <a:r>
              <a:rPr lang="en-GB" dirty="0"/>
              <a:t>Lists allow duplicate values in the list (because they are indexed).</a:t>
            </a:r>
          </a:p>
          <a:p>
            <a:r>
              <a:rPr lang="en-GB" dirty="0"/>
              <a:t>Lists are in square backets.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67A80-C4CA-53F9-A18B-215C6293A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16A72-7B58-B3E7-620D-C786F722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28" y="3204178"/>
            <a:ext cx="7382193" cy="21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6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3447AE-1492-FF33-549A-A41565CE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 list called numbers that contains the following integers: 1, 2, 3, 4, 5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</a:t>
            </a:r>
            <a:r>
              <a:rPr lang="en-GB" dirty="0" err="1"/>
              <a:t>len</a:t>
            </a:r>
            <a:r>
              <a:rPr lang="en-GB" dirty="0"/>
              <a:t> function to find the length of the numbers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sum function to find the sum of the numbers in the numbers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max function to find the maximum number in the numbers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min function to find the minimum number in the numbers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indexing to access the third element in the numbers list and assign it to a variable called third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slicing to create a new list called </a:t>
            </a:r>
            <a:r>
              <a:rPr lang="en-GB" dirty="0" err="1"/>
              <a:t>first_three</a:t>
            </a:r>
            <a:r>
              <a:rPr lang="en-GB" dirty="0"/>
              <a:t> that contains the first three elements of the numbers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append method to add the integer 6 to the numbers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insert method to insert the integer 0 at the beginning of the numbers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remove method to remove the integer 2 from the numbers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005AB-8BB7-F877-8060-0DFCF9647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lists task</a:t>
            </a:r>
          </a:p>
        </p:txBody>
      </p:sp>
    </p:spTree>
    <p:extLst>
      <p:ext uri="{BB962C8B-B14F-4D97-AF65-F5344CB8AC3E}">
        <p14:creationId xmlns:p14="http://schemas.microsoft.com/office/powerpoint/2010/main" val="320471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CA53A-ACA6-001D-D6A4-EA99586B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1172" y="1269948"/>
            <a:ext cx="4129334" cy="36925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AA4110-79FF-7426-876F-75F8399BE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lists solution</a:t>
            </a:r>
          </a:p>
        </p:txBody>
      </p:sp>
    </p:spTree>
    <p:extLst>
      <p:ext uri="{BB962C8B-B14F-4D97-AF65-F5344CB8AC3E}">
        <p14:creationId xmlns:p14="http://schemas.microsoft.com/office/powerpoint/2010/main" val="36120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EE0AA2-E377-B354-65AA-49FF4334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out how to sort lists.</a:t>
            </a:r>
          </a:p>
          <a:p>
            <a:r>
              <a:rPr lang="en-GB" dirty="0"/>
              <a:t>Practice using the sort() function on lists of integers and lists of strings: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list of integers called numbers with the following values: [3, 4, 2, 1, 5]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list of strings called words with the following values: ['cat', 'dog', 'bird', 'ant', 'elephant']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sort() method to sort the numbers list in ascending order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sort() method to sort the words list in ascending order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Print the sorted numbers and words lists to verify that they are correctly sorted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Now sort them in reverse order.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07454-796B-A720-E7FB-2C46CAB5E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lists – sort() task</a:t>
            </a:r>
          </a:p>
        </p:txBody>
      </p:sp>
    </p:spTree>
    <p:extLst>
      <p:ext uri="{BB962C8B-B14F-4D97-AF65-F5344CB8AC3E}">
        <p14:creationId xmlns:p14="http://schemas.microsoft.com/office/powerpoint/2010/main" val="345370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E6D82-33D7-16F9-1024-C38241E5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0321" y="812800"/>
            <a:ext cx="4888570" cy="56419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A27053-155A-A723-9921-6D826A9F5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 : Python lists – sort() task</a:t>
            </a:r>
          </a:p>
        </p:txBody>
      </p:sp>
    </p:spTree>
    <p:extLst>
      <p:ext uri="{BB962C8B-B14F-4D97-AF65-F5344CB8AC3E}">
        <p14:creationId xmlns:p14="http://schemas.microsoft.com/office/powerpoint/2010/main" val="359958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ECF112-5644-D49E-3A5F-16B4A3D3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 list of strings called words with the following values: ['cat', 'Dog', 'BIRD', 'ant', 'Elephant']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sort() function to sort the words list in ascending order, ignoring case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Print the sorted words list to verify that it is correctly sorted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4BF35-C40E-154E-5E50-2A7431EBD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 Sort() exercise</a:t>
            </a:r>
          </a:p>
        </p:txBody>
      </p:sp>
    </p:spTree>
    <p:extLst>
      <p:ext uri="{BB962C8B-B14F-4D97-AF65-F5344CB8AC3E}">
        <p14:creationId xmlns:p14="http://schemas.microsoft.com/office/powerpoint/2010/main" val="263909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DA0EB-F27C-CEFB-57C5-F7802741F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7364" y="945931"/>
            <a:ext cx="6624808" cy="29550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A15774A-73DB-B051-1F2F-B70E63EF3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 Sort() exercise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E9E01-A192-0F6A-492F-ACFF5233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095" y="4197265"/>
            <a:ext cx="4371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8E4F33-6895-1F94-B148-51BDEB72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API?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91BB3-41B6-8DCC-28B3-09BA936C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Practical API coding task</a:t>
            </a:r>
          </a:p>
        </p:txBody>
      </p:sp>
    </p:spTree>
    <p:extLst>
      <p:ext uri="{BB962C8B-B14F-4D97-AF65-F5344CB8AC3E}">
        <p14:creationId xmlns:p14="http://schemas.microsoft.com/office/powerpoint/2010/main" val="103572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9B5EC-D412-E977-E1FD-477DBA86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9969519" cy="5641578"/>
          </a:xfrm>
        </p:spPr>
        <p:txBody>
          <a:bodyPr/>
          <a:lstStyle/>
          <a:p>
            <a:r>
              <a:rPr lang="en-GB" dirty="0"/>
              <a:t>API stands for </a:t>
            </a:r>
            <a:r>
              <a:rPr lang="en-GB" b="1" dirty="0"/>
              <a:t>application programming interface</a:t>
            </a:r>
            <a:r>
              <a:rPr lang="en-GB" dirty="0"/>
              <a:t>.</a:t>
            </a:r>
          </a:p>
          <a:p>
            <a:r>
              <a:rPr lang="en-GB" dirty="0"/>
              <a:t>Allows users to access organisation’s data securely.</a:t>
            </a:r>
          </a:p>
          <a:p>
            <a:r>
              <a:rPr lang="en-GB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Weather on an app – provided by an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Login using Twitter, Google etc. – Login is authenticated with Twitter/Google API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APIs that access finance platform data for tax calculations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21DEB-4FA0-585E-21F8-DF58DD126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89FFD-C092-5998-DF07-CF08F6A0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3784221"/>
            <a:ext cx="3016141" cy="19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27D13E-9F4C-FD03-2297-D972237B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stands for </a:t>
            </a:r>
            <a:r>
              <a:rPr lang="en-GB" b="1" dirty="0"/>
              <a:t>JavaScript Object Notation</a:t>
            </a:r>
            <a:r>
              <a:rPr lang="en-GB" dirty="0"/>
              <a:t>.</a:t>
            </a:r>
          </a:p>
          <a:p>
            <a:r>
              <a:rPr lang="en-GB" dirty="0"/>
              <a:t>Used to store and transport data – </a:t>
            </a:r>
            <a:r>
              <a:rPr lang="en-GB" dirty="0" err="1"/>
              <a:t>eg</a:t>
            </a:r>
            <a:r>
              <a:rPr lang="en-GB" dirty="0"/>
              <a:t> send data from server to a webpage – or exchange </a:t>
            </a:r>
            <a:r>
              <a:rPr lang="en-GB" b="1" dirty="0"/>
              <a:t>API</a:t>
            </a:r>
            <a:r>
              <a:rPr lang="en-GB" dirty="0"/>
              <a:t> data.</a:t>
            </a:r>
          </a:p>
          <a:p>
            <a:r>
              <a:rPr lang="en-GB" dirty="0"/>
              <a:t>What are the JSON syntax rules?</a:t>
            </a:r>
          </a:p>
          <a:p>
            <a:pPr lvl="1"/>
            <a:r>
              <a:rPr lang="en-GB" dirty="0"/>
              <a:t>Data is in name/value pairs.</a:t>
            </a:r>
          </a:p>
          <a:p>
            <a:pPr lvl="1"/>
            <a:r>
              <a:rPr lang="en-GB" dirty="0"/>
              <a:t>Data is separated by commas</a:t>
            </a:r>
          </a:p>
          <a:p>
            <a:pPr lvl="1"/>
            <a:r>
              <a:rPr lang="en-GB" dirty="0"/>
              <a:t>Objects are held in curly braces</a:t>
            </a:r>
          </a:p>
          <a:p>
            <a:pPr lvl="1"/>
            <a:r>
              <a:rPr lang="en-GB" dirty="0"/>
              <a:t>Square brackets hold arrays.</a:t>
            </a:r>
          </a:p>
          <a:p>
            <a:endParaRPr lang="en-GB" i="1" dirty="0"/>
          </a:p>
          <a:p>
            <a:r>
              <a:rPr lang="en-GB" i="1" dirty="0"/>
              <a:t>Employee object </a:t>
            </a:r>
            <a:r>
              <a:rPr lang="en-GB" dirty="0"/>
              <a:t>example: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sz="1800" dirty="0"/>
            </a:b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EC8DE-0D4C-09B3-9685-DED8CC5A8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732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5D20A4-EA22-1A4C-A2F7-156B3DE8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+mn-lt"/>
              </a:rPr>
              <a:t>Python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Process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booleans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Obtain and process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Use methods to process lists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Process JSON format results from an API call, creating code to provide a price alert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15C5CE-B2D6-AC4E-B5C0-128B417C1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Learning objectives (1/2)</a:t>
            </a:r>
          </a:p>
        </p:txBody>
      </p:sp>
    </p:spTree>
    <p:extLst>
      <p:ext uri="{BB962C8B-B14F-4D97-AF65-F5344CB8AC3E}">
        <p14:creationId xmlns:p14="http://schemas.microsoft.com/office/powerpoint/2010/main" val="340075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52F8D3-2F3E-16EA-9A5D-8C01DAD0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price of Bitcoin and display as an alert periodically</a:t>
            </a:r>
          </a:p>
          <a:p>
            <a:r>
              <a:rPr lang="en-GB" dirty="0"/>
              <a:t>We will user the API of </a:t>
            </a:r>
            <a:r>
              <a:rPr lang="en-GB" dirty="0" err="1"/>
              <a:t>Coingecko</a:t>
            </a:r>
            <a:r>
              <a:rPr lang="en-GB" dirty="0"/>
              <a:t>.</a:t>
            </a:r>
          </a:p>
          <a:p>
            <a:r>
              <a:rPr lang="en-GB" dirty="0"/>
              <a:t>This provides a wide range of data on nearly all cryptocurrencies.</a:t>
            </a:r>
          </a:p>
          <a:p>
            <a:r>
              <a:rPr lang="en-GB" dirty="0">
                <a:hlinkClick r:id="rId2"/>
              </a:rPr>
              <a:t>https://www.coingecko.com/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B4C8FC-0801-79A5-67FD-75C08549F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example – Bitcoin price alerts</a:t>
            </a:r>
          </a:p>
        </p:txBody>
      </p:sp>
    </p:spTree>
    <p:extLst>
      <p:ext uri="{BB962C8B-B14F-4D97-AF65-F5344CB8AC3E}">
        <p14:creationId xmlns:p14="http://schemas.microsoft.com/office/powerpoint/2010/main" val="66829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9CA11-4C91-BEAC-0A74-A71F6AFC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https://www.coingecko.com/en/api/documentation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A7C3F-0CF5-D7CE-7D2B-EC3C2F3B7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CoinGecko API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021F3-47F1-6161-17C2-C342E7B6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33" y="1598108"/>
            <a:ext cx="7192780" cy="40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3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57FF5-2BA0-5CCF-8CC0-219FC039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3091"/>
            <a:ext cx="4451588" cy="5641578"/>
          </a:xfrm>
        </p:spPr>
        <p:txBody>
          <a:bodyPr/>
          <a:lstStyle/>
          <a:p>
            <a:r>
              <a:rPr lang="en-GB" dirty="0"/>
              <a:t>We will need to get the price.</a:t>
            </a:r>
          </a:p>
          <a:p>
            <a:r>
              <a:rPr lang="en-GB" dirty="0"/>
              <a:t>Scroll down to Simple / price.</a:t>
            </a:r>
          </a:p>
          <a:p>
            <a:r>
              <a:rPr lang="en-GB" dirty="0"/>
              <a:t>We click the </a:t>
            </a:r>
            <a:r>
              <a:rPr lang="en-GB" b="1" dirty="0"/>
              <a:t>Try it out </a:t>
            </a:r>
            <a:r>
              <a:rPr lang="en-GB" dirty="0"/>
              <a:t>button.</a:t>
            </a:r>
          </a:p>
          <a:p>
            <a:r>
              <a:rPr lang="en-GB" dirty="0"/>
              <a:t>Only two parameters are required:</a:t>
            </a:r>
          </a:p>
          <a:p>
            <a:r>
              <a:rPr lang="en-GB" dirty="0"/>
              <a:t>ids, vs_currency</a:t>
            </a:r>
          </a:p>
          <a:p>
            <a:endParaRPr lang="en-GB" dirty="0"/>
          </a:p>
          <a:p>
            <a:r>
              <a:rPr lang="en-GB" dirty="0"/>
              <a:t>Note: if you look at coins/list further down you can see it is all the supported crypto and fiat currencies.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A7122-0705-E008-08B4-BE9A11674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D3A56-9F71-0C38-3111-57FDBE02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27" y="813091"/>
            <a:ext cx="7102625" cy="48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96DE-D9EF-BE89-183B-697683A2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compare Bitcoin to GBP.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Response: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DC76C-E9DA-9C07-26A1-06D1E9B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EA872-74EE-E01E-6246-C66BA45C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0" y="1265605"/>
            <a:ext cx="4929384" cy="2570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AE6B9-7A7C-CF1B-93BA-F0B6C7A2C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82" y="1097645"/>
            <a:ext cx="7703673" cy="56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9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174B4-B9D0-0880-C741-FBB6458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3091"/>
            <a:ext cx="3999644" cy="5641578"/>
          </a:xfrm>
        </p:spPr>
        <p:txBody>
          <a:bodyPr/>
          <a:lstStyle/>
          <a:p>
            <a:r>
              <a:rPr lang="en-GB" dirty="0"/>
              <a:t>New file – bitcoin-price.py</a:t>
            </a:r>
          </a:p>
          <a:p>
            <a:endParaRPr lang="en-GB" dirty="0"/>
          </a:p>
          <a:p>
            <a:r>
              <a:rPr lang="en-GB" dirty="0"/>
              <a:t>Import statements – may need to download requests (red bulb option)</a:t>
            </a:r>
          </a:p>
          <a:p>
            <a:endParaRPr lang="en-GB" dirty="0"/>
          </a:p>
          <a:p>
            <a:r>
              <a:rPr lang="en-GB" dirty="0" err="1"/>
              <a:t>requests.get</a:t>
            </a:r>
            <a:r>
              <a:rPr lang="en-GB" dirty="0"/>
              <a:t> – insert the request URL from CoinGecko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31E5A-0C1F-8837-7DBC-EA27BDA64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629CE-38BF-6BDA-8A87-2914E295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07" y="979925"/>
            <a:ext cx="64770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EE85A-73A6-15E2-BBE6-D3C622A7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07" y="2261184"/>
            <a:ext cx="2524125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B25DCD-362E-A059-1A26-2CDAC200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079" y="4527478"/>
            <a:ext cx="9172575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BD975-78C3-6C88-F91A-6842613B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294" y="3675154"/>
            <a:ext cx="3752850" cy="533400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4C2072A-9E67-7617-4D2A-255212C7CF38}"/>
              </a:ext>
            </a:extLst>
          </p:cNvPr>
          <p:cNvCxnSpPr>
            <a:stCxn id="11" idx="2"/>
          </p:cNvCxnSpPr>
          <p:nvPr/>
        </p:nvCxnSpPr>
        <p:spPr>
          <a:xfrm rot="5400000">
            <a:off x="5962732" y="4758541"/>
            <a:ext cx="109997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4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D20D3F-BAD0-3D44-D3FD-31BC01BE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to work with the received response as text. We also assign it to a variable: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confirm that JSON is sent by CoinGecko by printing the value of t: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481CE-ABA6-91F2-1911-26267C254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with the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4883C-E4CD-101E-8DC8-ADFD0A81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72" y="1336620"/>
            <a:ext cx="9382125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DF61B0-8ABF-6C6C-9532-27126266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72" y="3429000"/>
            <a:ext cx="9344025" cy="168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C4D7D1-87DB-EA59-0442-441BFAD7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386" y="5263593"/>
            <a:ext cx="3676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5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2111E-E40C-7D2B-4547-5E2C5DD8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use </a:t>
            </a:r>
            <a:r>
              <a:rPr lang="en-GB" dirty="0" err="1"/>
              <a:t>JSON.loads</a:t>
            </a:r>
            <a:r>
              <a:rPr lang="en-GB" dirty="0"/>
              <a:t>. Loads() method returns a Python dictionary (data type).</a:t>
            </a:r>
          </a:p>
          <a:p>
            <a:r>
              <a:rPr lang="en-GB" dirty="0"/>
              <a:t>We assign the result of </a:t>
            </a:r>
            <a:r>
              <a:rPr lang="en-GB" dirty="0" err="1"/>
              <a:t>json.loads</a:t>
            </a:r>
            <a:r>
              <a:rPr lang="en-GB" dirty="0"/>
              <a:t> on our “t” variable to “t”.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the data associated with bitcoin shows the associated </a:t>
            </a:r>
            <a:r>
              <a:rPr lang="en-GB" dirty="0" err="1"/>
              <a:t>name:value</a:t>
            </a:r>
            <a:r>
              <a:rPr lang="en-GB" dirty="0"/>
              <a:t> pair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B87CF-83D6-21DD-9591-A98681EA9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JSON 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2C22A-A822-FE7A-AB1B-BEEA8E4E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766064"/>
            <a:ext cx="95250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DA4F-1B7D-8CDC-C861-A5FBF5C0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619954"/>
            <a:ext cx="2228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9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E8FE9-E415-F321-B2F9-9A7D3B22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only the price, and we want to cast it to a string, (only necessary for the notification)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check with a print statement that we just get the price: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C4DD64-C030-26F2-2D1C-EADF3B788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Extracting only the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23596-1B1D-6FAB-663B-DA9463A0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64" y="1599872"/>
            <a:ext cx="2990850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C4D213-6CA6-379A-C84F-E273A7ACC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64" y="4010353"/>
            <a:ext cx="3486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0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6DF04-E4DA-6F01-58D0-ADD94D96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Win10toast module allows notifications.</a:t>
            </a:r>
          </a:p>
          <a:p>
            <a:r>
              <a:rPr lang="en-GB" dirty="0"/>
              <a:t>Use the Command prompt</a:t>
            </a:r>
          </a:p>
          <a:p>
            <a:r>
              <a:rPr lang="en-GB" dirty="0"/>
              <a:t>Install win10toast module: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the Python file, import </a:t>
            </a:r>
            <a:r>
              <a:rPr lang="en-GB" dirty="0" err="1"/>
              <a:t>ToastNotifier</a:t>
            </a:r>
            <a:r>
              <a:rPr lang="en-GB" dirty="0"/>
              <a:t> (from win10toast):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2923A-0977-F04A-9C0A-2415F691B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Win10toast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E4F6B-3D6E-29B2-2E57-7BBF655E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30" y="2320965"/>
            <a:ext cx="10410825" cy="2466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1DBE5-A55E-6DCA-E8C8-C98EB030B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960" y="4906716"/>
            <a:ext cx="421005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D9585-037D-8412-DBF7-7A73EABD2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23" y="1046667"/>
            <a:ext cx="4000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1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E072F2-BC98-8570-8ADF-7C816C6D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include code in a loop and use the time module to repeat every 20 seconds (notification lasts 5 secs)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BE6D6-E4D9-13E2-27B1-2602025DA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2E8B2-285D-88C2-ACE3-04138524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762125"/>
            <a:ext cx="10086975" cy="333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99BD-44C4-8286-2C76-99F2E5C0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4" y="5213297"/>
            <a:ext cx="3562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CE277B-E03A-8F94-2AF3-2C7FDAFD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Version Control Systems and GitHub: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Recognise the range of VCSs on the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Understand Git and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a GitHub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Follow others on GitHub and explore resources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Set up a project and add collaborators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 a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Update and share projects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9AA70-2362-AB44-3A24-5644D41A2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Objectives (2/2)</a:t>
            </a:r>
          </a:p>
        </p:txBody>
      </p:sp>
    </p:spTree>
    <p:extLst>
      <p:ext uri="{BB962C8B-B14F-4D97-AF65-F5344CB8AC3E}">
        <p14:creationId xmlns:p14="http://schemas.microsoft.com/office/powerpoint/2010/main" val="186776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F58A1-A178-5D2C-8EDA-0BC4551D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code to repeat 3 times (instead of a while loop)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87CA7C-EB35-D12C-CAE6-52FB1B125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Tasks </a:t>
            </a:r>
          </a:p>
        </p:txBody>
      </p:sp>
    </p:spTree>
    <p:extLst>
      <p:ext uri="{BB962C8B-B14F-4D97-AF65-F5344CB8AC3E}">
        <p14:creationId xmlns:p14="http://schemas.microsoft.com/office/powerpoint/2010/main" val="1325146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5D501-21D8-B07B-A05C-EF6F7ED62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44" y="1643062"/>
            <a:ext cx="9991725" cy="39814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A00DFE-6DF5-10BD-A581-B91EAE7B1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 solution</a:t>
            </a:r>
          </a:p>
        </p:txBody>
      </p:sp>
    </p:spTree>
    <p:extLst>
      <p:ext uri="{BB962C8B-B14F-4D97-AF65-F5344CB8AC3E}">
        <p14:creationId xmlns:p14="http://schemas.microsoft.com/office/powerpoint/2010/main" val="393786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53BB1-E777-4B35-6A46-4BEF07C8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python code to use Coin Gecko's API to get the prices of the current top 10 cryptocurrencies and create a text file containing the data. </a:t>
            </a:r>
          </a:p>
          <a:p>
            <a:r>
              <a:rPr lang="en-GB" dirty="0"/>
              <a:t>Example file: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DBC1E-37C9-D4A5-EC6A-0C3B5F3E2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Additional possible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A99FE-6AF8-9C65-B1C8-90472AB3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61" y="2398822"/>
            <a:ext cx="2676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2DEC7-963D-1C20-A6BD-1C2593B4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613" y="1089850"/>
            <a:ext cx="11329987" cy="50878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F18A36-E593-0209-CAA6-0AAEC91EF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22005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70F85-29E1-DC48-B4C5-9F04DF234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297CF9-1078-1EE5-15A0-D0F1DC30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True or false.</a:t>
            </a:r>
          </a:p>
          <a:p>
            <a:r>
              <a:rPr lang="en-GB" dirty="0"/>
              <a:t>Python can evaluate statements and provide a true or false response.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statements are commonly used to evaluate conditions and actions are performed based on whether the result if true or false.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D1153-D010-6262-781E-02D983282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Booleans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28C00-37E2-6CB9-A883-7D3CD350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12" y="1771322"/>
            <a:ext cx="377190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92507-BC38-E6CD-5F05-91859B38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224" y="1832172"/>
            <a:ext cx="3061302" cy="115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E416E-21CC-3163-D7DB-CBA138D49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4211227"/>
            <a:ext cx="5155653" cy="1935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4A0965-2719-C32F-8664-7852294EA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962" y="4507106"/>
            <a:ext cx="4372503" cy="13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69D08-C671-F792-87E0-3A6D3044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7B6CFB-F5BE-7137-B974-6CC9BDF22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 can return a Boolean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27292-9D39-3BD4-24F6-E5BEE93F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48" y="1439916"/>
            <a:ext cx="5550674" cy="3058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9B164-0637-673C-91A3-55553B85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49" y="2228850"/>
            <a:ext cx="31813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7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8CE1D9-9DF9-8375-8DD0-B60F850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result would this return?</a:t>
            </a:r>
          </a:p>
          <a:p>
            <a:r>
              <a:rPr lang="en-GB" dirty="0"/>
              <a:t>		print(10&gt;20)</a:t>
            </a:r>
          </a:p>
          <a:p>
            <a:r>
              <a:rPr lang="en-GB" dirty="0"/>
              <a:t>Change the code of the </a:t>
            </a:r>
            <a:r>
              <a:rPr lang="en-GB" dirty="0" err="1"/>
              <a:t>nightTime</a:t>
            </a:r>
            <a:r>
              <a:rPr lang="en-GB" dirty="0"/>
              <a:t>() function so that it prints an alternative message when it is spring and 18 hours.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9C650-DD1C-34C4-2184-FB5E72B6B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Booleans exercise</a:t>
            </a:r>
          </a:p>
        </p:txBody>
      </p:sp>
    </p:spTree>
    <p:extLst>
      <p:ext uri="{BB962C8B-B14F-4D97-AF65-F5344CB8AC3E}">
        <p14:creationId xmlns:p14="http://schemas.microsoft.com/office/powerpoint/2010/main" val="37453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EB63F-A619-BF49-CC3B-F762C4A1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obtain input from the user we can use the input() function: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we want to assign that input to a variable we can do this: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may want to make sure the user input is treated as a certain data type.</a:t>
            </a:r>
          </a:p>
          <a:p>
            <a:r>
              <a:rPr lang="en-GB" dirty="0"/>
              <a:t>How do we do that?</a:t>
            </a:r>
          </a:p>
          <a:p>
            <a:r>
              <a:rPr lang="en-GB" dirty="0"/>
              <a:t>Like this: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happens if you enter text?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1910B3-E006-7DE9-CCF3-F4FD88DC0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Obtain user 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E2BEB-E37E-DF2A-3583-3A32D374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19" y="1863944"/>
            <a:ext cx="3517353" cy="2015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5B4A29-B09F-711A-E1AA-EC5537E1F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319" y="847294"/>
            <a:ext cx="3019425" cy="638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B2DF51-ABA3-C664-6782-40CC8D67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559" y="4372865"/>
            <a:ext cx="5381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E9D4B3-3593-1FF2-66C5-49299637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some code to ask the user their age and also the age of a friend.</a:t>
            </a:r>
          </a:p>
          <a:p>
            <a:r>
              <a:rPr lang="en-GB" dirty="0"/>
              <a:t>Assign these values to integer variables.</a:t>
            </a:r>
          </a:p>
          <a:p>
            <a:r>
              <a:rPr lang="en-GB" dirty="0"/>
              <a:t>Declare a Boolean variable </a:t>
            </a:r>
            <a:r>
              <a:rPr lang="en-GB" b="1" dirty="0" err="1"/>
              <a:t>friend_older</a:t>
            </a:r>
            <a:r>
              <a:rPr lang="en-GB" b="1" dirty="0"/>
              <a:t> </a:t>
            </a:r>
            <a:r>
              <a:rPr lang="en-GB" dirty="0"/>
              <a:t>which is a result of the comparison between your age and your friend’s age.</a:t>
            </a:r>
          </a:p>
          <a:p>
            <a:r>
              <a:rPr lang="en-GB" dirty="0"/>
              <a:t>Print out an amusing message related to your/your friend’s age.</a:t>
            </a:r>
          </a:p>
          <a:p>
            <a:r>
              <a:rPr lang="en-GB" dirty="0"/>
              <a:t>Example: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981DE-CBF6-442B-5BC5-1124E3314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input and Booleans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DCC8-EC76-DFCB-DD42-7D48F34D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89" y="3534104"/>
            <a:ext cx="4733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E5B93-7932-B9ED-31D2-E8927262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7431" y="1545021"/>
            <a:ext cx="7625051" cy="31348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0106AA-8576-0F85-3891-FBB2D798D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Booleans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68107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 2020 Template" id="{28965524-1804-4EF1-840F-AA659E138CEF}" vid="{E009B7AB-73D1-4D7D-AB50-637997998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4773449431E44980DBD36393EE6C99" ma:contentTypeVersion="13" ma:contentTypeDescription="Create a new document." ma:contentTypeScope="" ma:versionID="b556b979bf8978ea33f6ada578bc7aef">
  <xsd:schema xmlns:xsd="http://www.w3.org/2001/XMLSchema" xmlns:xs="http://www.w3.org/2001/XMLSchema" xmlns:p="http://schemas.microsoft.com/office/2006/metadata/properties" xmlns:ns2="766f1c53-094b-454f-ab36-16073c37cabb" xmlns:ns3="2ae8de03-7883-4923-9495-f5a38ad94e47" targetNamespace="http://schemas.microsoft.com/office/2006/metadata/properties" ma:root="true" ma:fieldsID="55800dd702ffb39c967fa4e92ad2208d" ns2:_="" ns3:_="">
    <xsd:import namespace="766f1c53-094b-454f-ab36-16073c37cabb"/>
    <xsd:import namespace="2ae8de03-7883-4923-9495-f5a38ad94e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f1c53-094b-454f-ab36-16073c37ca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8de03-7883-4923-9495-f5a38ad94e4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ae8de03-7883-4923-9495-f5a38ad94e47">
      <UserInfo>
        <DisplayName>David Green</DisplayName>
        <AccountId>277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6B2C5B-7FFE-49B9-A529-AB918E268A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0EA60D-F8A5-44E9-BD39-8DDB780D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6f1c53-094b-454f-ab36-16073c37cabb"/>
    <ds:schemaRef ds:uri="2ae8de03-7883-4923-9495-f5a38ad94e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CCAB7C-D292-4954-9AB7-4A3809F59590}">
  <ds:schemaRefs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aa5ea36b-67ca-4294-a549-731589e08b7d"/>
    <ds:schemaRef ds:uri="http://schemas.microsoft.com/office/infopath/2007/PartnerControls"/>
    <ds:schemaRef ds:uri="http://purl.org/dc/dcmitype/"/>
    <ds:schemaRef ds:uri="7eb2584f-1aeb-4138-9577-9f57f2c67c28"/>
    <ds:schemaRef ds:uri="http://www.w3.org/XML/1998/namespace"/>
    <ds:schemaRef ds:uri="http://purl.org/dc/terms/"/>
    <ds:schemaRef ds:uri="2ae8de03-7883-4923-9495-f5a38ad94e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1919</Words>
  <Application>Microsoft Office PowerPoint</Application>
  <PresentationFormat>Widescreen</PresentationFormat>
  <Paragraphs>222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Roboto light</vt:lpstr>
      <vt:lpstr>Verdana</vt:lpstr>
      <vt:lpstr>Office Theme</vt:lpstr>
      <vt:lpstr>PowerPoint Presentation</vt:lpstr>
      <vt:lpstr>Learning objectives (1/2)</vt:lpstr>
      <vt:lpstr>Learning Objectives (2/2)</vt:lpstr>
      <vt:lpstr>Booleans</vt:lpstr>
      <vt:lpstr>Functions can return a Boolean</vt:lpstr>
      <vt:lpstr>Booleans exercise</vt:lpstr>
      <vt:lpstr>Obtain user input</vt:lpstr>
      <vt:lpstr>User input and Booleans exercise</vt:lpstr>
      <vt:lpstr>Booleans exercise solution</vt:lpstr>
      <vt:lpstr>Python Lists</vt:lpstr>
      <vt:lpstr>Python lists task</vt:lpstr>
      <vt:lpstr>Python lists solution</vt:lpstr>
      <vt:lpstr>Python lists – sort() task</vt:lpstr>
      <vt:lpstr>Solution : Python lists – sort() task</vt:lpstr>
      <vt:lpstr>List Sort() exercise</vt:lpstr>
      <vt:lpstr>List Sort() exercise solution</vt:lpstr>
      <vt:lpstr>Practical API coding task</vt:lpstr>
      <vt:lpstr>API</vt:lpstr>
      <vt:lpstr>JSON</vt:lpstr>
      <vt:lpstr>Code example – Bitcoin price alerts</vt:lpstr>
      <vt:lpstr>CoinGecko API documentation</vt:lpstr>
      <vt:lpstr>Get price</vt:lpstr>
      <vt:lpstr>Output</vt:lpstr>
      <vt:lpstr>Our python file</vt:lpstr>
      <vt:lpstr>Working with the request</vt:lpstr>
      <vt:lpstr>JSON loads</vt:lpstr>
      <vt:lpstr>Extracting only the price</vt:lpstr>
      <vt:lpstr>Win10toast module</vt:lpstr>
      <vt:lpstr>Final code</vt:lpstr>
      <vt:lpstr>Tasks </vt:lpstr>
      <vt:lpstr>Task solution</vt:lpstr>
      <vt:lpstr>Additional possible task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Rayson</dc:creator>
  <cp:lastModifiedBy>Duncan Carson</cp:lastModifiedBy>
  <cp:revision>6</cp:revision>
  <dcterms:created xsi:type="dcterms:W3CDTF">2020-07-21T13:03:49Z</dcterms:created>
  <dcterms:modified xsi:type="dcterms:W3CDTF">2023-02-06T15:13:35Z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0x0101009B4773449431E44980DBD36393EE6C99</vt:lpwstr>
  </property>
</Properties>
</file>