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6"/>
  </p:notesMasterIdLst>
  <p:handoutMasterIdLst>
    <p:handoutMasterId r:id="rId47"/>
  </p:handoutMasterIdLst>
  <p:sldIdLst>
    <p:sldId id="256" r:id="rId3"/>
    <p:sldId id="291" r:id="rId4"/>
    <p:sldId id="293" r:id="rId5"/>
    <p:sldId id="295" r:id="rId6"/>
    <p:sldId id="272" r:id="rId7"/>
    <p:sldId id="258" r:id="rId8"/>
    <p:sldId id="260" r:id="rId9"/>
    <p:sldId id="261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9" r:id="rId19"/>
    <p:sldId id="304" r:id="rId20"/>
    <p:sldId id="259" r:id="rId21"/>
    <p:sldId id="263" r:id="rId22"/>
    <p:sldId id="273" r:id="rId23"/>
    <p:sldId id="264" r:id="rId24"/>
    <p:sldId id="265" r:id="rId25"/>
    <p:sldId id="266" r:id="rId26"/>
    <p:sldId id="269" r:id="rId27"/>
    <p:sldId id="267" r:id="rId28"/>
    <p:sldId id="271" r:id="rId29"/>
    <p:sldId id="287" r:id="rId30"/>
    <p:sldId id="270" r:id="rId31"/>
    <p:sldId id="274" r:id="rId32"/>
    <p:sldId id="276" r:id="rId33"/>
    <p:sldId id="277" r:id="rId34"/>
    <p:sldId id="280" r:id="rId35"/>
    <p:sldId id="305" r:id="rId36"/>
    <p:sldId id="306" r:id="rId37"/>
    <p:sldId id="307" r:id="rId38"/>
    <p:sldId id="278" r:id="rId39"/>
    <p:sldId id="284" r:id="rId40"/>
    <p:sldId id="285" r:id="rId41"/>
    <p:sldId id="286" r:id="rId42"/>
    <p:sldId id="292" r:id="rId43"/>
    <p:sldId id="308" r:id="rId44"/>
    <p:sldId id="288" r:id="rId45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adimír Smitka" initials="VS" lastIdx="4" clrIdx="0">
    <p:extLst>
      <p:ext uri="{19B8F6BF-5375-455C-9EA6-DF929625EA0E}">
        <p15:presenceInfo xmlns:p15="http://schemas.microsoft.com/office/powerpoint/2012/main" userId="Vladimír Smit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25"/>
    <a:srgbClr val="E84B3B"/>
    <a:srgbClr val="9F0E27"/>
    <a:srgbClr val="FED400"/>
    <a:srgbClr val="F4A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řední styl 2 – zvýraznění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Střední styl 1 – zvýraznění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16" autoAdjust="0"/>
  </p:normalViewPr>
  <p:slideViewPr>
    <p:cSldViewPr>
      <p:cViewPr varScale="1">
        <p:scale>
          <a:sx n="112" d="100"/>
          <a:sy n="112" d="100"/>
        </p:scale>
        <p:origin x="156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BFF45-0C17-4102-80C6-D929AD9ADD3D}" type="datetimeFigureOut">
              <a:rPr lang="cs-CZ" smtClean="0"/>
              <a:t>09.05.2018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33B7C-E394-49F7-A46F-E63F1EAA2C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4812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CFAA-BEF5-4081-AB0B-EE01D7CEE502}" type="datetimeFigureOut">
              <a:rPr lang="cs-CZ" smtClean="0"/>
              <a:t>09.05.2018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C0AC9-8497-4D6A-8916-5E9B63B480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455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0AC9-8497-4D6A-8916-5E9B63B48021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9787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Představit účet „odspoda“.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C0AC9-8497-4D6A-8916-5E9B63B48021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2768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566F-8743-4790-ABC9-03B0CCDEAF62}" type="datetime1">
              <a:rPr lang="cs-CZ" smtClean="0"/>
              <a:t>09.05.2018</a:t>
            </a:fld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B11A-A013-4F8B-B83B-7E234C795EB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0553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C202-581C-46B2-AAA2-6570A2B4AA2F}" type="datetime1">
              <a:rPr lang="cs-CZ" smtClean="0"/>
              <a:t>09.05.2018</a:t>
            </a:fld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AB2F-EF94-404C-933F-1ACB25DB16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135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171D-7954-4B99-9940-735D65DEE56E}" type="datetime1">
              <a:rPr lang="cs-CZ" smtClean="0"/>
              <a:t>09.05.2018</a:t>
            </a:fld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AB2F-EF94-404C-933F-1ACB25DB16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537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cela 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5">
            <a:extLst>
              <a:ext uri="{FF2B5EF4-FFF2-40B4-BE49-F238E27FC236}">
                <a16:creationId xmlns:a16="http://schemas.microsoft.com/office/drawing/2014/main" id="{86EC50E9-F22D-4518-8ABE-7208CB93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638132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9ABAB2F-EF94-404C-933F-1ACB25DB1637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60858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 s tex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111F14CF-6FCB-4E6E-8894-E390C218CF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572246"/>
            <a:ext cx="9144000" cy="172085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endParaRPr lang="cs-CZ" dirty="0"/>
          </a:p>
        </p:txBody>
      </p:sp>
      <p:sp>
        <p:nvSpPr>
          <p:cNvPr id="3" name="Zástupný symbol pro číslo snímku 5">
            <a:extLst>
              <a:ext uri="{FF2B5EF4-FFF2-40B4-BE49-F238E27FC236}">
                <a16:creationId xmlns:a16="http://schemas.microsoft.com/office/drawing/2014/main" id="{491D3F13-CE7B-4271-9CDA-A19A5AF8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638132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9ABAB2F-EF94-404C-933F-1ACB25DB1637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100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67A0-1086-436F-9394-A94954BBE494}" type="datetime1">
              <a:rPr lang="cs-CZ" smtClean="0"/>
              <a:t>09.05.2018</a:t>
            </a:fld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AB2F-EF94-404C-933F-1ACB25DB16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702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CA98-1F9C-48FB-9B93-ACA693CC532D}" type="datetime1">
              <a:rPr lang="cs-CZ" smtClean="0"/>
              <a:t>09.05.2018</a:t>
            </a:fld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AB2F-EF94-404C-933F-1ACB25DB16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46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443A-D87E-40B4-8F31-FF4D16569338}" type="datetime1">
              <a:rPr lang="cs-CZ" smtClean="0"/>
              <a:t>09.05.2018</a:t>
            </a:fld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AB2F-EF94-404C-933F-1ACB25DB16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054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0289-0933-4077-87F3-5AC38ECB52D7}" type="datetime1">
              <a:rPr lang="cs-CZ" smtClean="0"/>
              <a:t>09.05.2018</a:t>
            </a:fld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AB2F-EF94-404C-933F-1ACB25DB16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672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A87D-A814-41A9-B6CE-D6B4F90E77CF}" type="datetime1">
              <a:rPr lang="cs-CZ" smtClean="0"/>
              <a:t>09.05.2018</a:t>
            </a:fld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AB2F-EF94-404C-933F-1ACB25DB16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816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9491-57C4-4320-8D98-668DF2B66CD3}" type="datetime1">
              <a:rPr lang="cs-CZ" smtClean="0"/>
              <a:t>09.05.2018</a:t>
            </a:fld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AB2F-EF94-404C-933F-1ACB25DB16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14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B425-B38B-4F6D-893F-BB15E0240087}" type="datetime1">
              <a:rPr lang="cs-CZ" smtClean="0"/>
              <a:t>09.05.2018</a:t>
            </a:fld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AB2F-EF94-404C-933F-1ACB25DB16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580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B0D2-07F0-4199-958F-6B4CBF313894}" type="datetime1">
              <a:rPr lang="cs-CZ" smtClean="0"/>
              <a:t>09.05.2018</a:t>
            </a:fld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AB2F-EF94-404C-933F-1ACB25DB16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066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twitter.com/jansmitka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lynt.cz/" TargetMode="External"/><Relationship Id="rId10" Type="http://schemas.openxmlformats.org/officeDocument/2006/relationships/slideLayout" Target="../slideLayouts/slideLayout10.xml"/><Relationship Id="rId19" Type="http://schemas.openxmlformats.org/officeDocument/2006/relationships/hyperlink" Target="https://u.lynt.cz/pandas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2901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E6730-EAD1-4DDE-93CC-BC51A65953EC}" type="datetime1">
              <a:rPr lang="cs-CZ" smtClean="0"/>
              <a:t>09.05.2018</a:t>
            </a:fld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7956376" y="6290194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640C6-A1FA-46D8-9593-504CAC07D38B}" type="slidenum">
              <a:rPr lang="cs-CZ" smtClean="0"/>
              <a:t>‹#›</a:t>
            </a:fld>
            <a:endParaRPr lang="cs-CZ" dirty="0"/>
          </a:p>
        </p:txBody>
      </p:sp>
      <p:sp>
        <p:nvSpPr>
          <p:cNvPr id="7" name="Obdélník 6"/>
          <p:cNvSpPr/>
          <p:nvPr userDrawn="1"/>
        </p:nvSpPr>
        <p:spPr>
          <a:xfrm>
            <a:off x="3075704" y="6669360"/>
            <a:ext cx="3092499" cy="323850"/>
          </a:xfrm>
          <a:prstGeom prst="rect">
            <a:avLst/>
          </a:prstGeom>
          <a:solidFill>
            <a:srgbClr val="8DB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/>
          </a:p>
        </p:txBody>
      </p:sp>
      <p:sp>
        <p:nvSpPr>
          <p:cNvPr id="8" name="Obdélník 7"/>
          <p:cNvSpPr/>
          <p:nvPr userDrawn="1"/>
        </p:nvSpPr>
        <p:spPr>
          <a:xfrm>
            <a:off x="-28465" y="6669360"/>
            <a:ext cx="3104169" cy="323850"/>
          </a:xfrm>
          <a:prstGeom prst="rect">
            <a:avLst/>
          </a:prstGeom>
          <a:solidFill>
            <a:srgbClr val="E84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/>
          </a:p>
        </p:txBody>
      </p:sp>
      <p:sp>
        <p:nvSpPr>
          <p:cNvPr id="9" name="Obdélník 8"/>
          <p:cNvSpPr/>
          <p:nvPr userDrawn="1"/>
        </p:nvSpPr>
        <p:spPr>
          <a:xfrm>
            <a:off x="6160021" y="6669360"/>
            <a:ext cx="3092499" cy="323850"/>
          </a:xfrm>
          <a:prstGeom prst="rect">
            <a:avLst/>
          </a:prstGeom>
          <a:solidFill>
            <a:srgbClr val="F4A0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/>
          </a:p>
        </p:txBody>
      </p:sp>
      <p:pic>
        <p:nvPicPr>
          <p:cNvPr id="1027" name="Picture 3" descr="E:\kola-bck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-816214"/>
            <a:ext cx="2716132" cy="280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kola-alpha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" y="0"/>
            <a:ext cx="1527310" cy="58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D9017B59-EEB0-49E7-BBB0-13D38746596B}"/>
              </a:ext>
            </a:extLst>
          </p:cNvPr>
          <p:cNvSpPr txBox="1"/>
          <p:nvPr userDrawn="1"/>
        </p:nvSpPr>
        <p:spPr>
          <a:xfrm>
            <a:off x="3018251" y="6334258"/>
            <a:ext cx="2201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>
                <a:solidFill>
                  <a:schemeClr val="bg1">
                    <a:lumMod val="50000"/>
                  </a:schemeClr>
                </a:solidFill>
                <a:hlinkClick r:id="rId15"/>
              </a:rPr>
              <a:t>https://lynt.cz</a:t>
            </a:r>
            <a:r>
              <a:rPr lang="cs-CZ" sz="1200" dirty="0">
                <a:solidFill>
                  <a:schemeClr val="bg1">
                    <a:lumMod val="50000"/>
                  </a:schemeClr>
                </a:solidFill>
              </a:rPr>
              <a:t>	          </a:t>
            </a:r>
            <a:r>
              <a:rPr lang="cs-CZ" sz="1200" dirty="0">
                <a:solidFill>
                  <a:schemeClr val="bg1">
                    <a:lumMod val="50000"/>
                  </a:schemeClr>
                </a:solidFill>
                <a:hlinkClick r:id="rId16"/>
              </a:rPr>
              <a:t>@</a:t>
            </a:r>
            <a:r>
              <a:rPr lang="cs-CZ" sz="1200" dirty="0" err="1">
                <a:solidFill>
                  <a:schemeClr val="bg1">
                    <a:lumMod val="50000"/>
                  </a:schemeClr>
                </a:solidFill>
                <a:hlinkClick r:id="rId16"/>
              </a:rPr>
              <a:t>jansmitka</a:t>
            </a:r>
            <a:endParaRPr lang="cs-CZ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03ACD945-15A4-4F9D-B66C-46072D4CF11A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221" y="6365608"/>
            <a:ext cx="238301" cy="238301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91968573-7B99-4606-9E27-60644A1EE142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67" y="6397708"/>
            <a:ext cx="177552" cy="177552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7DBDD98C-327A-4D65-A4B3-5AB00753B4FB}"/>
              </a:ext>
            </a:extLst>
          </p:cNvPr>
          <p:cNvSpPr txBox="1"/>
          <p:nvPr userDrawn="1"/>
        </p:nvSpPr>
        <p:spPr>
          <a:xfrm>
            <a:off x="5374056" y="6343231"/>
            <a:ext cx="229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 err="1"/>
              <a:t>Slides</a:t>
            </a:r>
            <a:r>
              <a:rPr lang="cs-CZ" sz="1200" dirty="0"/>
              <a:t>: </a:t>
            </a:r>
            <a:r>
              <a:rPr lang="cs-CZ" sz="1200" dirty="0">
                <a:hlinkClick r:id="rId19"/>
              </a:rPr>
              <a:t>https://u.lynt.cz/pandas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351510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41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lgames.pl/en/all-game-list/imperialsettlers/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e-sportshop.cz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.lynt.cz/panda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blaze.readthedocs.io/en/latest/index.html" TargetMode="External"/><Relationship Id="rId3" Type="http://schemas.openxmlformats.org/officeDocument/2006/relationships/hyperlink" Target="https://seaborn.pydata.org/" TargetMode="External"/><Relationship Id="rId7" Type="http://schemas.openxmlformats.org/officeDocument/2006/relationships/hyperlink" Target="https://dask.pydata.org/en/latest/" TargetMode="External"/><Relationship Id="rId12" Type="http://schemas.openxmlformats.org/officeDocument/2006/relationships/hyperlink" Target="https://github.com/nithinmurali/pygsheets" TargetMode="External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scipy.org/" TargetMode="External"/><Relationship Id="rId11" Type="http://schemas.openxmlformats.org/officeDocument/2006/relationships/hyperlink" Target="https://github.com/scikit-learn-contrib/sklearn-pandas" TargetMode="External"/><Relationship Id="rId5" Type="http://schemas.openxmlformats.org/officeDocument/2006/relationships/hyperlink" Target="http://www.statsmodels.org/stable/index.html" TargetMode="External"/><Relationship Id="rId10" Type="http://schemas.openxmlformats.org/officeDocument/2006/relationships/hyperlink" Target="http://scikit-learn.org/stable/" TargetMode="External"/><Relationship Id="rId4" Type="http://schemas.openxmlformats.org/officeDocument/2006/relationships/hyperlink" Target="https://bokeh.pydata.org/en/latest/" TargetMode="External"/><Relationship Id="rId9" Type="http://schemas.openxmlformats.org/officeDocument/2006/relationships/hyperlink" Target="https://xarray.pydata.org/en/stable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lynt.cz/kariera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twitter.com/PPCrobo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2192420"/>
            <a:ext cx="7772400" cy="1470025"/>
          </a:xfrm>
        </p:spPr>
        <p:txBody>
          <a:bodyPr>
            <a:normAutofit/>
          </a:bodyPr>
          <a:lstStyle/>
          <a:p>
            <a:r>
              <a:rPr lang="en-GB" noProof="0" dirty="0"/>
              <a:t>Data Analysis in Python:</a:t>
            </a:r>
            <a:br>
              <a:rPr lang="en-GB" noProof="0" dirty="0"/>
            </a:br>
            <a:r>
              <a:rPr lang="en-GB" noProof="0" dirty="0"/>
              <a:t>pandas in Practice</a:t>
            </a:r>
            <a:endParaRPr lang="en-GB" b="0" noProof="0" dirty="0">
              <a:effectLst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121496" y="4665580"/>
            <a:ext cx="4896544" cy="1474936"/>
          </a:xfrm>
        </p:spPr>
        <p:txBody>
          <a:bodyPr>
            <a:normAutofit/>
          </a:bodyPr>
          <a:lstStyle/>
          <a:p>
            <a:r>
              <a:rPr lang="en-GB" sz="1800" b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Jan Smitka</a:t>
            </a:r>
          </a:p>
          <a:p>
            <a:r>
              <a:rPr lang="en-GB" sz="1800" b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jan.smitka@lynt.cz</a:t>
            </a:r>
          </a:p>
          <a:p>
            <a:r>
              <a:rPr lang="en-GB" sz="18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en-GB" sz="18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jansmitka</a:t>
            </a:r>
            <a:endParaRPr lang="en-GB" sz="18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1800" noProof="0" dirty="0"/>
              <a:t>Lynt services s.r.o.</a:t>
            </a:r>
          </a:p>
        </p:txBody>
      </p:sp>
    </p:spTree>
    <p:extLst>
      <p:ext uri="{BB962C8B-B14F-4D97-AF65-F5344CB8AC3E}">
        <p14:creationId xmlns:p14="http://schemas.microsoft.com/office/powerpoint/2010/main" val="198891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25A62FAE-58C1-4504-8E3A-FBB762EBC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635" y="0"/>
            <a:ext cx="3370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94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C66BE36C-0D66-4EAA-B278-7DE6D0285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635" y="0"/>
            <a:ext cx="3370729" cy="6858000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E74695FD-8EA0-4954-9BD0-450D31EFC9C3}"/>
              </a:ext>
            </a:extLst>
          </p:cNvPr>
          <p:cNvSpPr txBox="1"/>
          <p:nvPr/>
        </p:nvSpPr>
        <p:spPr>
          <a:xfrm>
            <a:off x="6870665" y="6021288"/>
            <a:ext cx="2084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cs-CZ" sz="3200" dirty="0" err="1"/>
              <a:t>Still</a:t>
            </a:r>
            <a:r>
              <a:rPr lang="cs-CZ" sz="3200" dirty="0"/>
              <a:t> </a:t>
            </a:r>
            <a:r>
              <a:rPr lang="cs-CZ" sz="3200" dirty="0" err="1"/>
              <a:t>going</a:t>
            </a:r>
            <a:r>
              <a:rPr lang="cs-CZ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67529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CCA0F7A1-95FF-4FE0-8A19-AA9841E41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635" y="0"/>
            <a:ext cx="3370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53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CC2E0541-B3A1-4B97-AD82-43F5E0FA5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635" y="0"/>
            <a:ext cx="3370729" cy="685800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91F5B6CC-E181-4E0F-BFAF-3392800A5ED1}"/>
              </a:ext>
            </a:extLst>
          </p:cNvPr>
          <p:cNvSpPr txBox="1"/>
          <p:nvPr/>
        </p:nvSpPr>
        <p:spPr>
          <a:xfrm>
            <a:off x="5810567" y="6021288"/>
            <a:ext cx="3144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cs-CZ" sz="3200" dirty="0"/>
              <a:t>Are </a:t>
            </a:r>
            <a:r>
              <a:rPr lang="cs-CZ" sz="3200" dirty="0" err="1"/>
              <a:t>we</a:t>
            </a:r>
            <a:r>
              <a:rPr lang="cs-CZ" sz="3200" dirty="0"/>
              <a:t> </a:t>
            </a:r>
            <a:r>
              <a:rPr lang="cs-CZ" sz="3200" dirty="0" err="1"/>
              <a:t>there</a:t>
            </a:r>
            <a:r>
              <a:rPr lang="cs-CZ" sz="3200" dirty="0"/>
              <a:t> </a:t>
            </a:r>
            <a:r>
              <a:rPr lang="cs-CZ" sz="3200" dirty="0" err="1"/>
              <a:t>yet</a:t>
            </a:r>
            <a:r>
              <a:rPr lang="cs-CZ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64466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2B8FCE37-8A77-4808-B47A-0EAD33605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635" y="0"/>
            <a:ext cx="3370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96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D666CFB1-8766-46E2-9A39-8F95EBE9A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635" y="0"/>
            <a:ext cx="3370729" cy="6858000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686D6581-EF32-4DFD-A29B-6646CE4F075E}"/>
              </a:ext>
            </a:extLst>
          </p:cNvPr>
          <p:cNvSpPr txBox="1"/>
          <p:nvPr/>
        </p:nvSpPr>
        <p:spPr>
          <a:xfrm>
            <a:off x="5810567" y="6021288"/>
            <a:ext cx="3144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cs-CZ" sz="3200" dirty="0"/>
              <a:t>Are </a:t>
            </a:r>
            <a:r>
              <a:rPr lang="cs-CZ" sz="3200" dirty="0" err="1"/>
              <a:t>we</a:t>
            </a:r>
            <a:r>
              <a:rPr lang="cs-CZ" sz="3200" dirty="0"/>
              <a:t> </a:t>
            </a:r>
            <a:r>
              <a:rPr lang="cs-CZ" sz="3200" dirty="0" err="1"/>
              <a:t>there</a:t>
            </a:r>
            <a:r>
              <a:rPr lang="cs-CZ" sz="3200" dirty="0"/>
              <a:t> </a:t>
            </a:r>
            <a:r>
              <a:rPr lang="cs-CZ" sz="3200" dirty="0" err="1"/>
              <a:t>yet</a:t>
            </a:r>
            <a:r>
              <a:rPr lang="cs-CZ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36565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06988834-7531-4F84-ABF7-11BB584A6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635" y="0"/>
            <a:ext cx="3370729" cy="685800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C5A7E844-ACA5-408C-BA8D-64FAA6D588F2}"/>
              </a:ext>
            </a:extLst>
          </p:cNvPr>
          <p:cNvSpPr txBox="1"/>
          <p:nvPr/>
        </p:nvSpPr>
        <p:spPr>
          <a:xfrm>
            <a:off x="5866352" y="6021288"/>
            <a:ext cx="3088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cs-CZ" sz="3200" dirty="0" err="1"/>
              <a:t>That</a:t>
            </a:r>
            <a:r>
              <a:rPr lang="cs-CZ" sz="3200" dirty="0"/>
              <a:t> </a:t>
            </a:r>
            <a:r>
              <a:rPr lang="cs-CZ" sz="3200" dirty="0" err="1"/>
              <a:t>was</a:t>
            </a:r>
            <a:r>
              <a:rPr lang="cs-CZ" sz="3200" dirty="0"/>
              <a:t> so long!</a:t>
            </a:r>
          </a:p>
        </p:txBody>
      </p:sp>
    </p:spTree>
    <p:extLst>
      <p:ext uri="{BB962C8B-B14F-4D97-AF65-F5344CB8AC3E}">
        <p14:creationId xmlns:p14="http://schemas.microsoft.com/office/powerpoint/2010/main" val="3764577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ek 11">
            <a:extLst>
              <a:ext uri="{FF2B5EF4-FFF2-40B4-BE49-F238E27FC236}">
                <a16:creationId xmlns:a16="http://schemas.microsoft.com/office/drawing/2014/main" id="{40A84C89-3A72-45E6-B0E8-B4F47B6D7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49032916-3C4B-47F4-913F-E050CC61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AB2F-EF94-404C-933F-1ACB25DB1637}" type="slidenum">
              <a:rPr lang="cs-CZ" smtClean="0"/>
              <a:pPr/>
              <a:t>17</a:t>
            </a:fld>
            <a:endParaRPr lang="cs-CZ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13C01343-C783-4C1C-B6B0-161D19BDCF85}"/>
              </a:ext>
            </a:extLst>
          </p:cNvPr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r"/>
            <a:r>
              <a:rPr lang="cs-CZ" b="1" dirty="0" err="1"/>
              <a:t>Card</a:t>
            </a:r>
            <a:r>
              <a:rPr lang="cs-CZ" b="1" dirty="0"/>
              <a:t> </a:t>
            </a:r>
            <a:r>
              <a:rPr lang="cs-CZ" b="1" dirty="0" err="1"/>
              <a:t>from</a:t>
            </a:r>
            <a:r>
              <a:rPr lang="cs-CZ" b="1" dirty="0"/>
              <a:t> </a:t>
            </a:r>
            <a:r>
              <a:rPr lang="cs-CZ" b="1" dirty="0" err="1"/>
              <a:t>Imperial</a:t>
            </a:r>
            <a:r>
              <a:rPr lang="cs-CZ" b="1" dirty="0"/>
              <a:t> </a:t>
            </a:r>
            <a:r>
              <a:rPr lang="cs-CZ" b="1" dirty="0" err="1"/>
              <a:t>Settlers</a:t>
            </a:r>
            <a:r>
              <a:rPr lang="cs-CZ" b="1" dirty="0"/>
              <a:t> </a:t>
            </a:r>
            <a:r>
              <a:rPr lang="cs-CZ" b="1" dirty="0" err="1"/>
              <a:t>board</a:t>
            </a:r>
            <a:r>
              <a:rPr lang="cs-CZ" b="1" dirty="0"/>
              <a:t> game, Copyright © 2014 PORTAL GAMES Ltd.</a:t>
            </a:r>
          </a:p>
          <a:p>
            <a:pPr algn="r"/>
            <a:r>
              <a:rPr lang="cs-CZ" b="1" dirty="0">
                <a:hlinkClick r:id="rId3"/>
              </a:rPr>
              <a:t>http://portalgames.pl/en/all-game-list/imperialsettlers/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2579683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06988834-7531-4F84-ABF7-11BB584A638B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635" y="0"/>
            <a:ext cx="3370729" cy="6858000"/>
          </a:xfrm>
          <a:prstGeom prst="rect">
            <a:avLst/>
          </a:prstGeom>
        </p:spPr>
      </p:pic>
      <p:sp>
        <p:nvSpPr>
          <p:cNvPr id="4" name="Obdélník 3">
            <a:extLst>
              <a:ext uri="{FF2B5EF4-FFF2-40B4-BE49-F238E27FC236}">
                <a16:creationId xmlns:a16="http://schemas.microsoft.com/office/drawing/2014/main" id="{16111AD5-40D6-4D86-89DB-618D59C1B92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81688D0D-F83C-439F-A6AA-3A3CC1086EFD}"/>
              </a:ext>
            </a:extLst>
          </p:cNvPr>
          <p:cNvSpPr txBox="1"/>
          <p:nvPr/>
        </p:nvSpPr>
        <p:spPr>
          <a:xfrm>
            <a:off x="0" y="2567952"/>
            <a:ext cx="9144000" cy="172209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cs-CZ" sz="3200" dirty="0" err="1"/>
              <a:t>Automation</a:t>
            </a:r>
            <a:r>
              <a:rPr lang="cs-CZ" sz="3200" dirty="0"/>
              <a:t> </a:t>
            </a:r>
            <a:r>
              <a:rPr lang="cs-CZ" sz="3200" dirty="0" err="1"/>
              <a:t>is</a:t>
            </a:r>
            <a:r>
              <a:rPr lang="cs-CZ" sz="3200" dirty="0"/>
              <a:t> a </a:t>
            </a:r>
            <a:r>
              <a:rPr lang="cs-CZ" sz="3200" dirty="0" err="1"/>
              <a:t>necessity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3149664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7DC87982-7CA3-4BCF-A029-7423A5B5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9491-57C4-4320-8D98-668DF2B66CD3}" type="datetime1">
              <a:rPr lang="cs-CZ" smtClean="0"/>
              <a:t>09.05.2018</a:t>
            </a:fld>
            <a:endParaRPr lang="cs-CZ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45574D76-704C-43F0-BF37-9CDE7A53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AB2F-EF94-404C-933F-1ACB25DB1637}" type="slidenum">
              <a:rPr lang="cs-CZ" smtClean="0"/>
              <a:t>19</a:t>
            </a:fld>
            <a:endParaRPr lang="cs-CZ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67A95F98-E964-4A93-A392-16160D6CA023}"/>
              </a:ext>
            </a:extLst>
          </p:cNvPr>
          <p:cNvSpPr txBox="1"/>
          <p:nvPr/>
        </p:nvSpPr>
        <p:spPr>
          <a:xfrm>
            <a:off x="457200" y="1916832"/>
            <a:ext cx="82296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cs-CZ" sz="3200" b="1" dirty="0" err="1"/>
              <a:t>Why</a:t>
            </a:r>
            <a:r>
              <a:rPr lang="cs-CZ" sz="3200" b="1" dirty="0"/>
              <a:t> not just use </a:t>
            </a:r>
            <a:r>
              <a:rPr lang="cs-CZ" sz="3200" b="1" dirty="0" err="1"/>
              <a:t>pure</a:t>
            </a:r>
            <a:r>
              <a:rPr lang="cs-CZ" sz="3200" b="1" dirty="0"/>
              <a:t> Python?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ED6B5218-33BC-4A86-9D9A-52BE794A5089}"/>
              </a:ext>
            </a:extLst>
          </p:cNvPr>
          <p:cNvSpPr txBox="1"/>
          <p:nvPr/>
        </p:nvSpPr>
        <p:spPr>
          <a:xfrm>
            <a:off x="457200" y="3068960"/>
            <a:ext cx="8229600" cy="1493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cs-CZ" sz="3200" dirty="0" err="1"/>
              <a:t>Better</a:t>
            </a:r>
            <a:r>
              <a:rPr lang="cs-CZ" sz="3200" dirty="0"/>
              <a:t> performance</a:t>
            </a:r>
          </a:p>
          <a:p>
            <a:pPr algn="ctr">
              <a:lnSpc>
                <a:spcPct val="150000"/>
              </a:lnSpc>
            </a:pPr>
            <a:r>
              <a:rPr lang="cs-CZ" sz="3200" dirty="0"/>
              <a:t>No </a:t>
            </a:r>
            <a:r>
              <a:rPr lang="cs-CZ" sz="3200" dirty="0" err="1"/>
              <a:t>need</a:t>
            </a:r>
            <a:r>
              <a:rPr lang="cs-CZ" sz="3200" dirty="0"/>
              <a:t> to </a:t>
            </a:r>
            <a:r>
              <a:rPr lang="cs-CZ" sz="3200" dirty="0" err="1"/>
              <a:t>reinvent</a:t>
            </a:r>
            <a:r>
              <a:rPr lang="cs-CZ" sz="3200" dirty="0"/>
              <a:t> </a:t>
            </a:r>
            <a:r>
              <a:rPr lang="cs-CZ" sz="3200" dirty="0" err="1"/>
              <a:t>the</a:t>
            </a:r>
            <a:r>
              <a:rPr lang="cs-CZ" sz="3200" dirty="0"/>
              <a:t> </a:t>
            </a:r>
            <a:r>
              <a:rPr lang="cs-CZ" sz="3200" dirty="0" err="1"/>
              <a:t>wheel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1698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E2915E-1140-4BF6-9487-C737DFAC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About</a:t>
            </a:r>
            <a:r>
              <a:rPr lang="cs-CZ" dirty="0"/>
              <a:t> </a:t>
            </a:r>
            <a:r>
              <a:rPr lang="cs-CZ" dirty="0" err="1"/>
              <a:t>Me</a:t>
            </a:r>
            <a:endParaRPr lang="cs-CZ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1C00305-1BD9-404F-9A1C-F7D7DF31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A87D-A814-41A9-B6CE-D6B4F90E77CF}" type="datetime1">
              <a:rPr lang="cs-CZ" smtClean="0"/>
              <a:t>09.05.2018</a:t>
            </a:fld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48E1FC0-BF75-4716-821D-D7D6963C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AB2F-EF94-404C-933F-1ACB25DB1637}" type="slidenum">
              <a:rPr lang="cs-CZ" smtClean="0"/>
              <a:t>2</a:t>
            </a:fld>
            <a:endParaRPr lang="cs-CZ"/>
          </a:p>
        </p:txBody>
      </p:sp>
      <p:pic>
        <p:nvPicPr>
          <p:cNvPr id="6" name="Grafický objekt 5">
            <a:extLst>
              <a:ext uri="{FF2B5EF4-FFF2-40B4-BE49-F238E27FC236}">
                <a16:creationId xmlns:a16="http://schemas.microsoft.com/office/drawing/2014/main" id="{0FB064CD-EAE5-402C-89C9-B5F482A61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039" y="2734978"/>
            <a:ext cx="3956961" cy="1388044"/>
          </a:xfrm>
          <a:prstGeom prst="rect">
            <a:avLst/>
          </a:prstGeom>
        </p:spPr>
      </p:pic>
      <p:pic>
        <p:nvPicPr>
          <p:cNvPr id="10" name="Grafický objekt 9">
            <a:extLst>
              <a:ext uri="{FF2B5EF4-FFF2-40B4-BE49-F238E27FC236}">
                <a16:creationId xmlns:a16="http://schemas.microsoft.com/office/drawing/2014/main" id="{16AEF0BE-AED4-4E01-8FD2-D46C147086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9939" y="1995974"/>
            <a:ext cx="2589022" cy="376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5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AD0673-C444-415D-80F7-06C047C68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Say </a:t>
            </a:r>
            <a:r>
              <a:rPr lang="cs-CZ" dirty="0"/>
              <a:t>h</a:t>
            </a:r>
            <a:r>
              <a:rPr lang="en-GB" noProof="0" dirty="0" err="1"/>
              <a:t>ello</a:t>
            </a:r>
            <a:r>
              <a:rPr lang="en-GB" noProof="0" dirty="0"/>
              <a:t> to pandas!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491CF68-671B-46E4-8528-72ADA76A5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noProof="0" dirty="0"/>
              <a:t>open-source (BSD), high-performance data analysis library</a:t>
            </a:r>
            <a:endParaRPr lang="cs-CZ" noProof="0" dirty="0"/>
          </a:p>
          <a:p>
            <a:r>
              <a:rPr lang="cs-CZ" dirty="0" err="1"/>
              <a:t>supported</a:t>
            </a:r>
            <a:r>
              <a:rPr lang="cs-CZ" dirty="0"/>
              <a:t> by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NumFOCUS</a:t>
            </a:r>
            <a:r>
              <a:rPr lang="cs-CZ" dirty="0"/>
              <a:t> non-profit </a:t>
            </a:r>
            <a:r>
              <a:rPr lang="cs-CZ" dirty="0" err="1"/>
              <a:t>organization</a:t>
            </a:r>
            <a:r>
              <a:rPr lang="cs-CZ" dirty="0"/>
              <a:t> </a:t>
            </a:r>
            <a:r>
              <a:rPr lang="cs-CZ" dirty="0" err="1"/>
              <a:t>under</a:t>
            </a:r>
            <a:r>
              <a:rPr lang="cs-CZ" dirty="0"/>
              <a:t> </a:t>
            </a:r>
            <a:r>
              <a:rPr lang="cs-CZ" dirty="0" err="1"/>
              <a:t>their</a:t>
            </a:r>
            <a:r>
              <a:rPr lang="cs-CZ" dirty="0"/>
              <a:t> </a:t>
            </a:r>
            <a:r>
              <a:rPr lang="cs-CZ" dirty="0" err="1"/>
              <a:t>PyData</a:t>
            </a:r>
            <a:r>
              <a:rPr lang="cs-CZ" dirty="0"/>
              <a:t> program</a:t>
            </a:r>
          </a:p>
          <a:p>
            <a:pPr lvl="1"/>
            <a:r>
              <a:rPr lang="cs-CZ" dirty="0" err="1"/>
              <a:t>IPython</a:t>
            </a:r>
            <a:r>
              <a:rPr lang="cs-CZ" dirty="0"/>
              <a:t>, </a:t>
            </a:r>
            <a:r>
              <a:rPr lang="cs-CZ" dirty="0" err="1"/>
              <a:t>matplotlib</a:t>
            </a:r>
            <a:r>
              <a:rPr lang="cs-CZ" dirty="0"/>
              <a:t>, </a:t>
            </a:r>
            <a:r>
              <a:rPr lang="cs-CZ" dirty="0" err="1"/>
              <a:t>NumPy</a:t>
            </a:r>
            <a:r>
              <a:rPr lang="cs-CZ" dirty="0"/>
              <a:t>, </a:t>
            </a:r>
            <a:r>
              <a:rPr lang="cs-CZ" dirty="0" err="1"/>
              <a:t>Anaconda</a:t>
            </a:r>
            <a:r>
              <a:rPr lang="cs-CZ" dirty="0"/>
              <a:t> and many </a:t>
            </a:r>
            <a:r>
              <a:rPr lang="cs-CZ" dirty="0" err="1"/>
              <a:t>other</a:t>
            </a:r>
            <a:r>
              <a:rPr lang="cs-CZ" dirty="0"/>
              <a:t> </a:t>
            </a:r>
            <a:r>
              <a:rPr lang="cs-CZ" dirty="0" err="1"/>
              <a:t>tools</a:t>
            </a:r>
            <a:endParaRPr lang="cs-CZ" dirty="0"/>
          </a:p>
          <a:p>
            <a:r>
              <a:rPr lang="cs-CZ" dirty="0" err="1"/>
              <a:t>based</a:t>
            </a:r>
            <a:r>
              <a:rPr lang="cs-CZ" dirty="0"/>
              <a:t> on </a:t>
            </a:r>
            <a:r>
              <a:rPr lang="cs-CZ" dirty="0" err="1"/>
              <a:t>NumPy</a:t>
            </a:r>
            <a:r>
              <a:rPr lang="cs-CZ" dirty="0"/>
              <a:t> – many </a:t>
            </a:r>
            <a:r>
              <a:rPr lang="cs-CZ" dirty="0" err="1"/>
              <a:t>functions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combined</a:t>
            </a:r>
            <a:r>
              <a:rPr lang="cs-CZ" dirty="0"/>
              <a:t> </a:t>
            </a:r>
            <a:endParaRPr lang="en-GB" noProof="0" dirty="0"/>
          </a:p>
          <a:p>
            <a:endParaRPr lang="en-GB" noProof="0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AE5AC50-1596-4C7A-8CE1-A9D5A6A4D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67A0-1086-436F-9394-A94954BBE494}" type="datetime1">
              <a:rPr lang="cs-CZ" smtClean="0"/>
              <a:t>09.05.2018</a:t>
            </a:fld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9297D8F-E28B-4F2A-9CE5-BA791A19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AB2F-EF94-404C-933F-1ACB25DB1637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02359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9D262B-F5E0-458D-BDE1-350F69ACE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Introduction</a:t>
            </a:r>
            <a:endParaRPr lang="cs-CZ" dirty="0"/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76E30C6A-3B4F-4856-B8E8-FDD0D5353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490405D-E168-447D-8AC8-B9C3F4BA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CA98-1F9C-48FB-9B93-ACA693CC532D}" type="datetime1">
              <a:rPr lang="cs-CZ" smtClean="0"/>
              <a:t>09.05.2018</a:t>
            </a:fld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09A254A-F117-487D-BADF-B4546E2FB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AB2F-EF94-404C-933F-1ACB25DB1637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6895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F9E02B-AE9A-4F6C-9B18-2B7B1155F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Installation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92108EC-EC7C-48F6-A10E-5AFA313B3F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CA2067A0-1086-436F-9394-A94954BBE494}" type="datetime1">
              <a:rPr lang="cs-CZ" smtClean="0"/>
              <a:t>09.05.2018</a:t>
            </a:fld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38AD64E-366B-42AF-85B3-D1CF02CD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AB2F-EF94-404C-933F-1ACB25DB1637}" type="slidenum">
              <a:rPr lang="cs-CZ" smtClean="0"/>
              <a:t>22</a:t>
            </a:fld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3D16CCE0-4EC9-4D70-9505-60261550902B}"/>
              </a:ext>
            </a:extLst>
          </p:cNvPr>
          <p:cNvSpPr txBox="1"/>
          <p:nvPr/>
        </p:nvSpPr>
        <p:spPr>
          <a:xfrm>
            <a:off x="457200" y="2213002"/>
            <a:ext cx="8229600" cy="8559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252000" tIns="180000" rIns="252000" bIns="180000" rtlCol="0" anchor="t">
            <a:spAutoFit/>
          </a:bodyPr>
          <a:lstStyle/>
          <a:p>
            <a:r>
              <a:rPr lang="cs-CZ" sz="3200" dirty="0">
                <a:latin typeface="Fira Mono Medium" panose="020B0609050000020004" pitchFamily="49" charset="0"/>
                <a:ea typeface="Fira Mono Medium" panose="020B0609050000020004" pitchFamily="49" charset="0"/>
              </a:rPr>
              <a:t>pip </a:t>
            </a:r>
            <a:r>
              <a:rPr lang="cs-CZ" sz="3200" dirty="0" err="1">
                <a:latin typeface="Fira Mono Medium" panose="020B0609050000020004" pitchFamily="49" charset="0"/>
                <a:ea typeface="Fira Mono Medium" panose="020B0609050000020004" pitchFamily="49" charset="0"/>
              </a:rPr>
              <a:t>install</a:t>
            </a:r>
            <a:r>
              <a:rPr lang="cs-CZ" sz="3200" dirty="0">
                <a:latin typeface="Fira Mono Medium" panose="020B0609050000020004" pitchFamily="49" charset="0"/>
                <a:ea typeface="Fira Mono Medium" panose="020B0609050000020004" pitchFamily="49" charset="0"/>
              </a:rPr>
              <a:t> </a:t>
            </a:r>
            <a:r>
              <a:rPr lang="cs-CZ" sz="3200" dirty="0" err="1">
                <a:latin typeface="Fira Mono Medium" panose="020B0609050000020004" pitchFamily="49" charset="0"/>
                <a:ea typeface="Fira Mono Medium" panose="020B0609050000020004" pitchFamily="49" charset="0"/>
              </a:rPr>
              <a:t>pandas</a:t>
            </a:r>
            <a:endParaRPr lang="cs-CZ" sz="3200" dirty="0">
              <a:latin typeface="Fira Mono Medium" panose="020B0609050000020004" pitchFamily="49" charset="0"/>
              <a:ea typeface="Fira Mono Medium" panose="020B06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62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366161-E9DD-468F-92BE-D7E8FE0E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Recommended</a:t>
            </a:r>
            <a:r>
              <a:rPr lang="cs-CZ" dirty="0"/>
              <a:t> </a:t>
            </a:r>
            <a:r>
              <a:rPr lang="cs-CZ" dirty="0" err="1"/>
              <a:t>libraries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F34D087-F61C-4FAE-8D95-D35F6EFC5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cs-CZ" b="1" dirty="0" err="1"/>
              <a:t>bottleneck</a:t>
            </a:r>
            <a:r>
              <a:rPr lang="cs-CZ" b="1" dirty="0"/>
              <a:t>:</a:t>
            </a:r>
            <a:r>
              <a:rPr lang="cs-CZ" dirty="0"/>
              <a:t> </a:t>
            </a:r>
            <a:r>
              <a:rPr lang="cs-CZ" dirty="0" err="1"/>
              <a:t>accelerates</a:t>
            </a:r>
            <a:r>
              <a:rPr lang="cs-CZ" dirty="0"/>
              <a:t> </a:t>
            </a:r>
            <a:r>
              <a:rPr lang="cs-CZ" dirty="0" err="1"/>
              <a:t>several</a:t>
            </a:r>
            <a:r>
              <a:rPr lang="cs-CZ" dirty="0"/>
              <a:t> </a:t>
            </a:r>
            <a:r>
              <a:rPr lang="cs-CZ" dirty="0" err="1"/>
              <a:t>operations</a:t>
            </a:r>
            <a:r>
              <a:rPr lang="cs-CZ" dirty="0"/>
              <a:t> </a:t>
            </a:r>
            <a:r>
              <a:rPr lang="cs-CZ" dirty="0" err="1"/>
              <a:t>related</a:t>
            </a:r>
            <a:r>
              <a:rPr lang="cs-CZ" dirty="0"/>
              <a:t> to </a:t>
            </a:r>
            <a:r>
              <a:rPr lang="cs-CZ" dirty="0" err="1"/>
              <a:t>NaN</a:t>
            </a:r>
            <a:r>
              <a:rPr lang="cs-CZ" dirty="0"/>
              <a:t> </a:t>
            </a:r>
            <a:r>
              <a:rPr lang="cs-CZ" dirty="0" err="1"/>
              <a:t>handling</a:t>
            </a:r>
            <a:endParaRPr lang="cs-CZ" dirty="0"/>
          </a:p>
          <a:p>
            <a:pPr marL="285750" indent="-285750"/>
            <a:r>
              <a:rPr lang="cs-CZ" b="1" dirty="0" err="1"/>
              <a:t>xlrd</a:t>
            </a:r>
            <a:r>
              <a:rPr lang="cs-CZ" b="1" dirty="0"/>
              <a:t>:</a:t>
            </a:r>
            <a:r>
              <a:rPr lang="cs-CZ" dirty="0"/>
              <a:t> </a:t>
            </a:r>
            <a:r>
              <a:rPr lang="cs-CZ" dirty="0" err="1"/>
              <a:t>enables</a:t>
            </a:r>
            <a:r>
              <a:rPr lang="cs-CZ" dirty="0"/>
              <a:t> </a:t>
            </a:r>
            <a:r>
              <a:rPr lang="cs-CZ" dirty="0" err="1"/>
              <a:t>reading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XLS and XLSX </a:t>
            </a:r>
            <a:r>
              <a:rPr lang="cs-CZ" dirty="0" err="1"/>
              <a:t>files</a:t>
            </a:r>
            <a:endParaRPr lang="cs-CZ" dirty="0"/>
          </a:p>
          <a:p>
            <a:pPr marL="285750" indent="-285750"/>
            <a:r>
              <a:rPr lang="cs-CZ" b="1" dirty="0" err="1"/>
              <a:t>XlsxWriter</a:t>
            </a:r>
            <a:r>
              <a:rPr lang="cs-CZ" b="1" dirty="0"/>
              <a:t>:</a:t>
            </a:r>
            <a:r>
              <a:rPr lang="cs-CZ" dirty="0"/>
              <a:t> </a:t>
            </a:r>
            <a:r>
              <a:rPr lang="cs-CZ" dirty="0" err="1"/>
              <a:t>enables</a:t>
            </a:r>
            <a:r>
              <a:rPr lang="cs-CZ" dirty="0"/>
              <a:t> </a:t>
            </a:r>
            <a:r>
              <a:rPr lang="cs-CZ" dirty="0" err="1"/>
              <a:t>writing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XLSX </a:t>
            </a:r>
            <a:r>
              <a:rPr lang="cs-CZ" dirty="0" err="1"/>
              <a:t>files</a:t>
            </a:r>
            <a:endParaRPr lang="cs-CZ" dirty="0"/>
          </a:p>
          <a:p>
            <a:pPr marL="285750" indent="-285750"/>
            <a:r>
              <a:rPr lang="cs-CZ" b="1" dirty="0" err="1"/>
              <a:t>SQLAlchemy</a:t>
            </a:r>
            <a:r>
              <a:rPr lang="cs-CZ" b="1" dirty="0"/>
              <a:t>:</a:t>
            </a:r>
            <a:r>
              <a:rPr lang="cs-CZ" dirty="0"/>
              <a:t> </a:t>
            </a:r>
            <a:r>
              <a:rPr lang="cs-CZ" dirty="0" err="1"/>
              <a:t>reading</a:t>
            </a:r>
            <a:r>
              <a:rPr lang="cs-CZ" dirty="0"/>
              <a:t>/</a:t>
            </a:r>
            <a:r>
              <a:rPr lang="cs-CZ" dirty="0" err="1"/>
              <a:t>writing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/to SQL </a:t>
            </a:r>
            <a:r>
              <a:rPr lang="cs-CZ" dirty="0" err="1"/>
              <a:t>databases</a:t>
            </a:r>
            <a:r>
              <a:rPr lang="cs-CZ" dirty="0"/>
              <a:t>, </a:t>
            </a:r>
            <a:r>
              <a:rPr lang="cs-CZ" dirty="0" err="1"/>
              <a:t>requires</a:t>
            </a:r>
            <a:r>
              <a:rPr lang="cs-CZ" dirty="0"/>
              <a:t> a database driver, such as </a:t>
            </a:r>
            <a:r>
              <a:rPr lang="cs-CZ" dirty="0" err="1"/>
              <a:t>pymysql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psycopg2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82DA94F-80DB-40AC-B174-DDE544556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67A0-1086-436F-9394-A94954BBE494}" type="datetime1">
              <a:rPr lang="cs-CZ" smtClean="0"/>
              <a:t>09.05.2018</a:t>
            </a:fld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AE2855D-057E-4E56-9345-55CD45BBE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AB2F-EF94-404C-933F-1ACB25DB1637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1250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5138B1-9EEF-436F-A744-4226F333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 </a:t>
            </a:r>
            <a:r>
              <a:rPr lang="cs-CZ" dirty="0" err="1"/>
              <a:t>structures</a:t>
            </a:r>
            <a:r>
              <a:rPr lang="cs-CZ" dirty="0"/>
              <a:t>: </a:t>
            </a:r>
            <a:r>
              <a:rPr lang="cs-CZ" dirty="0" err="1"/>
              <a:t>Series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5A1F34E-CE38-4153-B87A-158ABEAE4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67A0-1086-436F-9394-A94954BBE494}" type="datetime1">
              <a:rPr lang="cs-CZ" smtClean="0"/>
              <a:t>09.05.2018</a:t>
            </a:fld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A45AD59-852D-475B-8D48-0D552A3B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AB2F-EF94-404C-933F-1ACB25DB1637}" type="slidenum">
              <a:rPr lang="cs-CZ" smtClean="0"/>
              <a:t>24</a:t>
            </a:fld>
            <a:endParaRPr lang="cs-CZ"/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82023BF5-9864-4AF9-A203-BAAEA68D6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715484"/>
              </p:ext>
            </p:extLst>
          </p:nvPr>
        </p:nvGraphicFramePr>
        <p:xfrm>
          <a:off x="451122" y="2146027"/>
          <a:ext cx="3752625" cy="72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525">
                  <a:extLst>
                    <a:ext uri="{9D8B030D-6E8A-4147-A177-3AD203B41FA5}">
                      <a16:colId xmlns:a16="http://schemas.microsoft.com/office/drawing/2014/main" val="3109083710"/>
                    </a:ext>
                  </a:extLst>
                </a:gridCol>
                <a:gridCol w="750525">
                  <a:extLst>
                    <a:ext uri="{9D8B030D-6E8A-4147-A177-3AD203B41FA5}">
                      <a16:colId xmlns:a16="http://schemas.microsoft.com/office/drawing/2014/main" val="594565438"/>
                    </a:ext>
                  </a:extLst>
                </a:gridCol>
                <a:gridCol w="750525">
                  <a:extLst>
                    <a:ext uri="{9D8B030D-6E8A-4147-A177-3AD203B41FA5}">
                      <a16:colId xmlns:a16="http://schemas.microsoft.com/office/drawing/2014/main" val="1937345996"/>
                    </a:ext>
                  </a:extLst>
                </a:gridCol>
                <a:gridCol w="750525">
                  <a:extLst>
                    <a:ext uri="{9D8B030D-6E8A-4147-A177-3AD203B41FA5}">
                      <a16:colId xmlns:a16="http://schemas.microsoft.com/office/drawing/2014/main" val="3109473102"/>
                    </a:ext>
                  </a:extLst>
                </a:gridCol>
                <a:gridCol w="750525">
                  <a:extLst>
                    <a:ext uri="{9D8B030D-6E8A-4147-A177-3AD203B41FA5}">
                      <a16:colId xmlns:a16="http://schemas.microsoft.com/office/drawing/2014/main" val="4211252045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1612906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D60D691D-BFCC-4D7E-A146-D48BFFE11669}"/>
              </a:ext>
            </a:extLst>
          </p:cNvPr>
          <p:cNvSpPr txBox="1"/>
          <p:nvPr/>
        </p:nvSpPr>
        <p:spPr>
          <a:xfrm>
            <a:off x="451122" y="1417663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 err="1">
                <a:latin typeface="Fira Mono Medium" panose="020B0609050000020004" pitchFamily="49" charset="0"/>
                <a:ea typeface="Fira Mono Medium" panose="020B0609050000020004" pitchFamily="49" charset="0"/>
              </a:rPr>
              <a:t>pandas.Series</a:t>
            </a:r>
            <a:endParaRPr lang="cs-CZ" sz="2800" dirty="0">
              <a:latin typeface="Fira Mono Medium" panose="020B0609050000020004" pitchFamily="49" charset="0"/>
              <a:ea typeface="Fira Mono Medium" panose="020B0609050000020004" pitchFamily="49" charset="0"/>
            </a:endParaRP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7367A2EB-7162-44C9-B4C2-BF778829D392}"/>
              </a:ext>
            </a:extLst>
          </p:cNvPr>
          <p:cNvSpPr txBox="1"/>
          <p:nvPr/>
        </p:nvSpPr>
        <p:spPr>
          <a:xfrm>
            <a:off x="457199" y="3198591"/>
            <a:ext cx="8229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 err="1"/>
              <a:t>homogeneous</a:t>
            </a:r>
            <a:r>
              <a:rPr lang="cs-CZ" sz="3200" dirty="0"/>
              <a:t> 1-dimensional </a:t>
            </a:r>
            <a:r>
              <a:rPr lang="cs-CZ" sz="3200" dirty="0" err="1"/>
              <a:t>array</a:t>
            </a:r>
            <a:r>
              <a:rPr lang="cs-CZ" sz="3200" dirty="0"/>
              <a:t>,</a:t>
            </a:r>
          </a:p>
          <a:p>
            <a:r>
              <a:rPr lang="cs-CZ" sz="3200" dirty="0" err="1"/>
              <a:t>each</a:t>
            </a:r>
            <a:r>
              <a:rPr lang="cs-CZ" sz="3200" dirty="0"/>
              <a:t> element has </a:t>
            </a:r>
            <a:r>
              <a:rPr lang="cs-CZ" sz="3200" dirty="0" err="1"/>
              <a:t>the</a:t>
            </a:r>
            <a:r>
              <a:rPr lang="cs-CZ" sz="3200" dirty="0"/>
              <a:t> </a:t>
            </a:r>
            <a:r>
              <a:rPr lang="cs-CZ" sz="3200" dirty="0" err="1"/>
              <a:t>same</a:t>
            </a:r>
            <a:r>
              <a:rPr lang="cs-CZ" sz="3200" dirty="0"/>
              <a:t> </a:t>
            </a:r>
            <a:r>
              <a:rPr lang="cs-CZ" sz="3200" dirty="0" err="1"/>
              <a:t>dtype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3795712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5138B1-9EEF-436F-A744-4226F333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 </a:t>
            </a:r>
            <a:r>
              <a:rPr lang="cs-CZ" dirty="0" err="1"/>
              <a:t>structures</a:t>
            </a:r>
            <a:r>
              <a:rPr lang="cs-CZ" dirty="0"/>
              <a:t>: </a:t>
            </a:r>
            <a:r>
              <a:rPr lang="cs-CZ" dirty="0" err="1"/>
              <a:t>DataFrame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5A1F34E-CE38-4153-B87A-158ABEAE4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67A0-1086-436F-9394-A94954BBE494}" type="datetime1">
              <a:rPr lang="cs-CZ" smtClean="0"/>
              <a:t>09.05.2018</a:t>
            </a:fld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A45AD59-852D-475B-8D48-0D552A3B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AB2F-EF94-404C-933F-1ACB25DB1637}" type="slidenum">
              <a:rPr lang="cs-CZ" smtClean="0"/>
              <a:t>25</a:t>
            </a:fld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D60D691D-BFCC-4D7E-A146-D48BFFE11669}"/>
              </a:ext>
            </a:extLst>
          </p:cNvPr>
          <p:cNvSpPr txBox="1"/>
          <p:nvPr/>
        </p:nvSpPr>
        <p:spPr>
          <a:xfrm>
            <a:off x="451122" y="141763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 err="1">
                <a:latin typeface="Fira Mono Medium" panose="020B0609050000020004" pitchFamily="49" charset="0"/>
                <a:ea typeface="Fira Mono Medium" panose="020B0609050000020004" pitchFamily="49" charset="0"/>
              </a:rPr>
              <a:t>pandas.DataFrame</a:t>
            </a:r>
            <a:endParaRPr lang="cs-CZ" sz="2800" dirty="0">
              <a:latin typeface="Fira Mono Medium" panose="020B0609050000020004" pitchFamily="49" charset="0"/>
              <a:ea typeface="Fira Mono Medium" panose="020B0609050000020004" pitchFamily="49" charset="0"/>
            </a:endParaRP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7367A2EB-7162-44C9-B4C2-BF778829D392}"/>
              </a:ext>
            </a:extLst>
          </p:cNvPr>
          <p:cNvSpPr txBox="1"/>
          <p:nvPr/>
        </p:nvSpPr>
        <p:spPr>
          <a:xfrm>
            <a:off x="450877" y="5589240"/>
            <a:ext cx="822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dirty="0" err="1"/>
              <a:t>Collection</a:t>
            </a:r>
            <a:r>
              <a:rPr lang="cs-CZ" sz="3200" dirty="0"/>
              <a:t> </a:t>
            </a:r>
            <a:r>
              <a:rPr lang="cs-CZ" sz="3200" dirty="0" err="1"/>
              <a:t>of</a:t>
            </a:r>
            <a:r>
              <a:rPr lang="cs-CZ" sz="3200" dirty="0"/>
              <a:t> </a:t>
            </a:r>
            <a:r>
              <a:rPr lang="cs-CZ" sz="3200" dirty="0" err="1"/>
              <a:t>named</a:t>
            </a:r>
            <a:r>
              <a:rPr lang="cs-CZ" sz="3200" dirty="0"/>
              <a:t> </a:t>
            </a:r>
            <a:r>
              <a:rPr lang="cs-CZ" sz="3200" dirty="0" err="1"/>
              <a:t>Series</a:t>
            </a:r>
            <a:r>
              <a:rPr lang="cs-CZ" sz="3200" dirty="0"/>
              <a:t> </a:t>
            </a:r>
            <a:r>
              <a:rPr lang="cs-CZ" sz="3200" dirty="0" err="1"/>
              <a:t>with</a:t>
            </a:r>
            <a:r>
              <a:rPr lang="cs-CZ" sz="3200" dirty="0"/>
              <a:t> index.</a:t>
            </a: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E7A4085-FA3F-430E-8EB2-3A2E1363B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364889"/>
              </p:ext>
            </p:extLst>
          </p:nvPr>
        </p:nvGraphicFramePr>
        <p:xfrm>
          <a:off x="3376983" y="2574196"/>
          <a:ext cx="592432" cy="28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432">
                  <a:extLst>
                    <a:ext uri="{9D8B030D-6E8A-4147-A177-3AD203B41FA5}">
                      <a16:colId xmlns:a16="http://schemas.microsoft.com/office/drawing/2014/main" val="3109083710"/>
                    </a:ext>
                  </a:extLst>
                </a:gridCol>
              </a:tblGrid>
              <a:tr h="568400">
                <a:tc>
                  <a:txBody>
                    <a:bodyPr/>
                    <a:lstStyle/>
                    <a:p>
                      <a:pPr algn="ctr"/>
                      <a:endParaRPr lang="cs-CZ" sz="1400" dirty="0"/>
                    </a:p>
                  </a:txBody>
                  <a:tcPr marL="72179" marR="72179" marT="36089" marB="3608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1612906"/>
                  </a:ext>
                </a:extLst>
              </a:tr>
              <a:tr h="568400">
                <a:tc>
                  <a:txBody>
                    <a:bodyPr/>
                    <a:lstStyle/>
                    <a:p>
                      <a:pPr algn="ctr"/>
                      <a:endParaRPr lang="cs-CZ" sz="1400" dirty="0"/>
                    </a:p>
                  </a:txBody>
                  <a:tcPr marL="72179" marR="72179" marT="36089" marB="3608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6152607"/>
                  </a:ext>
                </a:extLst>
              </a:tr>
              <a:tr h="568400">
                <a:tc>
                  <a:txBody>
                    <a:bodyPr/>
                    <a:lstStyle/>
                    <a:p>
                      <a:pPr algn="ctr"/>
                      <a:endParaRPr lang="cs-CZ" sz="1400" dirty="0"/>
                    </a:p>
                  </a:txBody>
                  <a:tcPr marL="72179" marR="72179" marT="36089" marB="3608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65114"/>
                  </a:ext>
                </a:extLst>
              </a:tr>
              <a:tr h="568400">
                <a:tc>
                  <a:txBody>
                    <a:bodyPr/>
                    <a:lstStyle/>
                    <a:p>
                      <a:pPr algn="ctr"/>
                      <a:endParaRPr lang="cs-CZ" sz="1400" dirty="0"/>
                    </a:p>
                  </a:txBody>
                  <a:tcPr marL="72179" marR="72179" marT="36089" marB="3608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6810507"/>
                  </a:ext>
                </a:extLst>
              </a:tr>
              <a:tr h="568400">
                <a:tc>
                  <a:txBody>
                    <a:bodyPr/>
                    <a:lstStyle/>
                    <a:p>
                      <a:pPr algn="ctr"/>
                      <a:endParaRPr lang="cs-CZ" sz="1400" dirty="0"/>
                    </a:p>
                  </a:txBody>
                  <a:tcPr marL="72179" marR="72179" marT="36089" marB="3608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2529756"/>
                  </a:ext>
                </a:extLst>
              </a:tr>
            </a:tbl>
          </a:graphicData>
        </a:graphic>
      </p:graphicFrame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4D1631DF-3FA0-478B-A11C-AB3493875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517074"/>
              </p:ext>
            </p:extLst>
          </p:nvPr>
        </p:nvGraphicFramePr>
        <p:xfrm>
          <a:off x="4129906" y="2574196"/>
          <a:ext cx="592432" cy="28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432">
                  <a:extLst>
                    <a:ext uri="{9D8B030D-6E8A-4147-A177-3AD203B41FA5}">
                      <a16:colId xmlns:a16="http://schemas.microsoft.com/office/drawing/2014/main" val="3109083710"/>
                    </a:ext>
                  </a:extLst>
                </a:gridCol>
              </a:tblGrid>
              <a:tr h="568400">
                <a:tc>
                  <a:txBody>
                    <a:bodyPr/>
                    <a:lstStyle/>
                    <a:p>
                      <a:pPr algn="ctr"/>
                      <a:endParaRPr lang="cs-CZ" sz="1400" dirty="0"/>
                    </a:p>
                  </a:txBody>
                  <a:tcPr marL="72179" marR="72179" marT="36089" marB="3608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1612906"/>
                  </a:ext>
                </a:extLst>
              </a:tr>
              <a:tr h="568400">
                <a:tc>
                  <a:txBody>
                    <a:bodyPr/>
                    <a:lstStyle/>
                    <a:p>
                      <a:pPr algn="ctr"/>
                      <a:endParaRPr lang="cs-CZ" sz="1400" dirty="0"/>
                    </a:p>
                  </a:txBody>
                  <a:tcPr marL="72179" marR="72179" marT="36089" marB="3608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6152607"/>
                  </a:ext>
                </a:extLst>
              </a:tr>
              <a:tr h="568400">
                <a:tc>
                  <a:txBody>
                    <a:bodyPr/>
                    <a:lstStyle/>
                    <a:p>
                      <a:pPr algn="ctr"/>
                      <a:endParaRPr lang="cs-CZ" sz="1400" dirty="0"/>
                    </a:p>
                  </a:txBody>
                  <a:tcPr marL="72179" marR="72179" marT="36089" marB="3608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65114"/>
                  </a:ext>
                </a:extLst>
              </a:tr>
              <a:tr h="568400">
                <a:tc>
                  <a:txBody>
                    <a:bodyPr/>
                    <a:lstStyle/>
                    <a:p>
                      <a:pPr algn="ctr"/>
                      <a:endParaRPr lang="cs-CZ" sz="1400" dirty="0"/>
                    </a:p>
                  </a:txBody>
                  <a:tcPr marL="72179" marR="72179" marT="36089" marB="3608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6810507"/>
                  </a:ext>
                </a:extLst>
              </a:tr>
              <a:tr h="568400">
                <a:tc>
                  <a:txBody>
                    <a:bodyPr/>
                    <a:lstStyle/>
                    <a:p>
                      <a:pPr algn="ctr"/>
                      <a:endParaRPr lang="cs-CZ" sz="1400" dirty="0"/>
                    </a:p>
                  </a:txBody>
                  <a:tcPr marL="72179" marR="72179" marT="36089" marB="3608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2529756"/>
                  </a:ext>
                </a:extLst>
              </a:tr>
            </a:tbl>
          </a:graphicData>
        </a:graphic>
      </p:graphicFrame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DD0C34DF-1180-476B-A332-F79D626C6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469295"/>
              </p:ext>
            </p:extLst>
          </p:nvPr>
        </p:nvGraphicFramePr>
        <p:xfrm>
          <a:off x="4882829" y="2574196"/>
          <a:ext cx="592432" cy="28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432">
                  <a:extLst>
                    <a:ext uri="{9D8B030D-6E8A-4147-A177-3AD203B41FA5}">
                      <a16:colId xmlns:a16="http://schemas.microsoft.com/office/drawing/2014/main" val="3109083710"/>
                    </a:ext>
                  </a:extLst>
                </a:gridCol>
              </a:tblGrid>
              <a:tr h="568400">
                <a:tc>
                  <a:txBody>
                    <a:bodyPr/>
                    <a:lstStyle/>
                    <a:p>
                      <a:pPr algn="ctr"/>
                      <a:endParaRPr lang="cs-CZ" sz="1400" dirty="0"/>
                    </a:p>
                  </a:txBody>
                  <a:tcPr marL="72179" marR="72179" marT="36089" marB="3608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1612906"/>
                  </a:ext>
                </a:extLst>
              </a:tr>
              <a:tr h="568400">
                <a:tc>
                  <a:txBody>
                    <a:bodyPr/>
                    <a:lstStyle/>
                    <a:p>
                      <a:pPr algn="ctr"/>
                      <a:endParaRPr lang="cs-CZ" sz="1400" dirty="0"/>
                    </a:p>
                  </a:txBody>
                  <a:tcPr marL="72179" marR="72179" marT="36089" marB="3608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6152607"/>
                  </a:ext>
                </a:extLst>
              </a:tr>
              <a:tr h="568400">
                <a:tc>
                  <a:txBody>
                    <a:bodyPr/>
                    <a:lstStyle/>
                    <a:p>
                      <a:pPr algn="ctr"/>
                      <a:endParaRPr lang="cs-CZ" sz="1400" dirty="0"/>
                    </a:p>
                  </a:txBody>
                  <a:tcPr marL="72179" marR="72179" marT="36089" marB="3608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65114"/>
                  </a:ext>
                </a:extLst>
              </a:tr>
              <a:tr h="568400">
                <a:tc>
                  <a:txBody>
                    <a:bodyPr/>
                    <a:lstStyle/>
                    <a:p>
                      <a:pPr algn="ctr"/>
                      <a:endParaRPr lang="cs-CZ" sz="1400" dirty="0"/>
                    </a:p>
                  </a:txBody>
                  <a:tcPr marL="72179" marR="72179" marT="36089" marB="3608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6810507"/>
                  </a:ext>
                </a:extLst>
              </a:tr>
              <a:tr h="568400">
                <a:tc>
                  <a:txBody>
                    <a:bodyPr/>
                    <a:lstStyle/>
                    <a:p>
                      <a:pPr algn="ctr"/>
                      <a:endParaRPr lang="cs-CZ" sz="1400" dirty="0"/>
                    </a:p>
                  </a:txBody>
                  <a:tcPr marL="72179" marR="72179" marT="36089" marB="3608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2529756"/>
                  </a:ext>
                </a:extLst>
              </a:tr>
            </a:tbl>
          </a:graphicData>
        </a:graphic>
      </p:graphicFrame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D2016BF1-5946-49F0-9273-E0F49C854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133350"/>
              </p:ext>
            </p:extLst>
          </p:nvPr>
        </p:nvGraphicFramePr>
        <p:xfrm>
          <a:off x="5635752" y="2574196"/>
          <a:ext cx="592432" cy="28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432">
                  <a:extLst>
                    <a:ext uri="{9D8B030D-6E8A-4147-A177-3AD203B41FA5}">
                      <a16:colId xmlns:a16="http://schemas.microsoft.com/office/drawing/2014/main" val="3109083710"/>
                    </a:ext>
                  </a:extLst>
                </a:gridCol>
              </a:tblGrid>
              <a:tr h="568400">
                <a:tc>
                  <a:txBody>
                    <a:bodyPr/>
                    <a:lstStyle/>
                    <a:p>
                      <a:pPr algn="ctr"/>
                      <a:endParaRPr lang="cs-CZ" sz="1400" dirty="0"/>
                    </a:p>
                  </a:txBody>
                  <a:tcPr marL="72179" marR="72179" marT="36089" marB="3608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1612906"/>
                  </a:ext>
                </a:extLst>
              </a:tr>
              <a:tr h="568400">
                <a:tc>
                  <a:txBody>
                    <a:bodyPr/>
                    <a:lstStyle/>
                    <a:p>
                      <a:pPr algn="ctr"/>
                      <a:endParaRPr lang="cs-CZ" sz="1400" dirty="0"/>
                    </a:p>
                  </a:txBody>
                  <a:tcPr marL="72179" marR="72179" marT="36089" marB="3608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6152607"/>
                  </a:ext>
                </a:extLst>
              </a:tr>
              <a:tr h="568400">
                <a:tc>
                  <a:txBody>
                    <a:bodyPr/>
                    <a:lstStyle/>
                    <a:p>
                      <a:pPr algn="ctr"/>
                      <a:endParaRPr lang="cs-CZ" sz="1400" dirty="0"/>
                    </a:p>
                  </a:txBody>
                  <a:tcPr marL="72179" marR="72179" marT="36089" marB="3608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65114"/>
                  </a:ext>
                </a:extLst>
              </a:tr>
              <a:tr h="568400">
                <a:tc>
                  <a:txBody>
                    <a:bodyPr/>
                    <a:lstStyle/>
                    <a:p>
                      <a:pPr algn="ctr"/>
                      <a:endParaRPr lang="cs-CZ" sz="1400" dirty="0"/>
                    </a:p>
                  </a:txBody>
                  <a:tcPr marL="72179" marR="72179" marT="36089" marB="3608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6810507"/>
                  </a:ext>
                </a:extLst>
              </a:tr>
              <a:tr h="568400">
                <a:tc>
                  <a:txBody>
                    <a:bodyPr/>
                    <a:lstStyle/>
                    <a:p>
                      <a:pPr algn="ctr"/>
                      <a:endParaRPr lang="cs-CZ" sz="1400" dirty="0"/>
                    </a:p>
                  </a:txBody>
                  <a:tcPr marL="72179" marR="72179" marT="36089" marB="3608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2529756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2AE405C5-9BFA-49FC-8D06-30C74B4567C4}"/>
              </a:ext>
            </a:extLst>
          </p:cNvPr>
          <p:cNvSpPr txBox="1"/>
          <p:nvPr/>
        </p:nvSpPr>
        <p:spPr>
          <a:xfrm>
            <a:off x="3961091" y="2103239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ctr"/>
            <a:r>
              <a:rPr lang="cs-CZ" sz="2400" dirty="0"/>
              <a:t>Name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3A8336A0-DE4A-4371-9595-30A66D3BFA22}"/>
              </a:ext>
            </a:extLst>
          </p:cNvPr>
          <p:cNvSpPr txBox="1"/>
          <p:nvPr/>
        </p:nvSpPr>
        <p:spPr>
          <a:xfrm>
            <a:off x="5628840" y="2103239"/>
            <a:ext cx="606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ctr"/>
            <a:r>
              <a:rPr lang="cs-CZ" sz="2400" dirty="0"/>
              <a:t>Job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E0CF948C-1E0F-4FEA-B00E-BDFF2DDF6DF7}"/>
              </a:ext>
            </a:extLst>
          </p:cNvPr>
          <p:cNvSpPr txBox="1"/>
          <p:nvPr/>
        </p:nvSpPr>
        <p:spPr>
          <a:xfrm>
            <a:off x="4849949" y="2103239"/>
            <a:ext cx="658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ctr"/>
            <a:r>
              <a:rPr lang="cs-CZ" sz="2400" dirty="0"/>
              <a:t>Age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4DC68015-C104-46F9-8D01-C63C08302F5C}"/>
              </a:ext>
            </a:extLst>
          </p:cNvPr>
          <p:cNvSpPr txBox="1"/>
          <p:nvPr/>
        </p:nvSpPr>
        <p:spPr>
          <a:xfrm>
            <a:off x="3452292" y="2103239"/>
            <a:ext cx="450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ctr"/>
            <a:r>
              <a:rPr lang="cs-CZ" sz="2400" dirty="0"/>
              <a:t>ID</a:t>
            </a:r>
          </a:p>
        </p:txBody>
      </p:sp>
      <p:graphicFrame>
        <p:nvGraphicFramePr>
          <p:cNvPr id="18" name="Tabulka 17">
            <a:extLst>
              <a:ext uri="{FF2B5EF4-FFF2-40B4-BE49-F238E27FC236}">
                <a16:creationId xmlns:a16="http://schemas.microsoft.com/office/drawing/2014/main" id="{FC6769F1-5ADA-437F-B84D-60A2B7E47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586615"/>
              </p:ext>
            </p:extLst>
          </p:nvPr>
        </p:nvGraphicFramePr>
        <p:xfrm>
          <a:off x="2624060" y="2574196"/>
          <a:ext cx="592432" cy="28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432">
                  <a:extLst>
                    <a:ext uri="{9D8B030D-6E8A-4147-A177-3AD203B41FA5}">
                      <a16:colId xmlns:a16="http://schemas.microsoft.com/office/drawing/2014/main" val="3109083710"/>
                    </a:ext>
                  </a:extLst>
                </a:gridCol>
              </a:tblGrid>
              <a:tr h="568400">
                <a:tc>
                  <a:txBody>
                    <a:bodyPr/>
                    <a:lstStyle/>
                    <a:p>
                      <a:pPr algn="ctr"/>
                      <a:endParaRPr lang="cs-CZ" sz="1400" dirty="0"/>
                    </a:p>
                  </a:txBody>
                  <a:tcPr marL="72179" marR="72179" marT="36089" marB="36089" anchor="ctr"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1612906"/>
                  </a:ext>
                </a:extLst>
              </a:tr>
              <a:tr h="568400">
                <a:tc>
                  <a:txBody>
                    <a:bodyPr/>
                    <a:lstStyle/>
                    <a:p>
                      <a:pPr algn="ctr"/>
                      <a:endParaRPr lang="cs-CZ" sz="1400" dirty="0"/>
                    </a:p>
                  </a:txBody>
                  <a:tcPr marL="72179" marR="72179" marT="36089" marB="36089" anchor="ctr"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6152607"/>
                  </a:ext>
                </a:extLst>
              </a:tr>
              <a:tr h="568400">
                <a:tc>
                  <a:txBody>
                    <a:bodyPr/>
                    <a:lstStyle/>
                    <a:p>
                      <a:pPr algn="ctr"/>
                      <a:endParaRPr lang="cs-CZ" sz="1400" dirty="0"/>
                    </a:p>
                  </a:txBody>
                  <a:tcPr marL="72179" marR="72179" marT="36089" marB="36089" anchor="ctr"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65114"/>
                  </a:ext>
                </a:extLst>
              </a:tr>
              <a:tr h="568400">
                <a:tc>
                  <a:txBody>
                    <a:bodyPr/>
                    <a:lstStyle/>
                    <a:p>
                      <a:pPr algn="ctr"/>
                      <a:endParaRPr lang="cs-CZ" sz="1400" dirty="0"/>
                    </a:p>
                  </a:txBody>
                  <a:tcPr marL="72179" marR="72179" marT="36089" marB="36089" anchor="ctr"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6810507"/>
                  </a:ext>
                </a:extLst>
              </a:tr>
              <a:tr h="568400">
                <a:tc>
                  <a:txBody>
                    <a:bodyPr/>
                    <a:lstStyle/>
                    <a:p>
                      <a:pPr algn="ctr"/>
                      <a:endParaRPr lang="cs-CZ" sz="1400" dirty="0"/>
                    </a:p>
                  </a:txBody>
                  <a:tcPr marL="72179" marR="72179" marT="36089" marB="36089" anchor="ctr"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2529756"/>
                  </a:ext>
                </a:extLst>
              </a:tr>
            </a:tbl>
          </a:graphicData>
        </a:graphic>
      </p:graphicFrame>
      <p:sp>
        <p:nvSpPr>
          <p:cNvPr id="19" name="TextovéPole 18">
            <a:extLst>
              <a:ext uri="{FF2B5EF4-FFF2-40B4-BE49-F238E27FC236}">
                <a16:creationId xmlns:a16="http://schemas.microsoft.com/office/drawing/2014/main" id="{76D1C9FE-4417-466E-9828-FC0C49BB0E1F}"/>
              </a:ext>
            </a:extLst>
          </p:cNvPr>
          <p:cNvSpPr txBox="1"/>
          <p:nvPr/>
        </p:nvSpPr>
        <p:spPr>
          <a:xfrm>
            <a:off x="2468253" y="2103239"/>
            <a:ext cx="867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ctr"/>
            <a:r>
              <a:rPr lang="cs-CZ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941482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5138B1-9EEF-436F-A744-4226F333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 </a:t>
            </a:r>
            <a:r>
              <a:rPr lang="cs-CZ" dirty="0" err="1"/>
              <a:t>types</a:t>
            </a:r>
            <a:r>
              <a:rPr lang="cs-CZ" dirty="0"/>
              <a:t> (</a:t>
            </a:r>
            <a:r>
              <a:rPr lang="cs-CZ" dirty="0" err="1"/>
              <a:t>dtype</a:t>
            </a:r>
            <a:r>
              <a:rPr lang="cs-CZ" dirty="0"/>
              <a:t>)</a:t>
            </a:r>
          </a:p>
        </p:txBody>
      </p:sp>
      <p:sp>
        <p:nvSpPr>
          <p:cNvPr id="9" name="Zástupný symbol pro obsah 8">
            <a:extLst>
              <a:ext uri="{FF2B5EF4-FFF2-40B4-BE49-F238E27FC236}">
                <a16:creationId xmlns:a16="http://schemas.microsoft.com/office/drawing/2014/main" id="{9EBD3126-7F9B-40B9-9230-5DBC4625FB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b="1" dirty="0" err="1"/>
              <a:t>arbitrary</a:t>
            </a:r>
            <a:r>
              <a:rPr lang="cs-CZ" b="1" dirty="0"/>
              <a:t> data:</a:t>
            </a:r>
          </a:p>
          <a:p>
            <a:r>
              <a:rPr lang="cs-CZ" dirty="0" err="1"/>
              <a:t>category</a:t>
            </a:r>
            <a:r>
              <a:rPr lang="cs-CZ" dirty="0"/>
              <a:t> (</a:t>
            </a:r>
            <a:r>
              <a:rPr lang="cs-CZ" dirty="0" err="1"/>
              <a:t>like</a:t>
            </a:r>
            <a:r>
              <a:rPr lang="cs-CZ" dirty="0"/>
              <a:t> </a:t>
            </a:r>
            <a:r>
              <a:rPr lang="cs-CZ" dirty="0" err="1"/>
              <a:t>enum</a:t>
            </a:r>
            <a:r>
              <a:rPr lang="cs-CZ" dirty="0"/>
              <a:t>)</a:t>
            </a:r>
          </a:p>
          <a:p>
            <a:r>
              <a:rPr lang="cs-CZ" dirty="0" err="1"/>
              <a:t>object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5A1F34E-CE38-4153-B87A-158ABEAE4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67A0-1086-436F-9394-A94954BBE494}" type="datetime1">
              <a:rPr lang="cs-CZ" smtClean="0"/>
              <a:t>09.05.2018</a:t>
            </a:fld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A45AD59-852D-475B-8D48-0D552A3B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AB2F-EF94-404C-933F-1ACB25DB1637}" type="slidenum">
              <a:rPr lang="cs-CZ" smtClean="0"/>
              <a:t>26</a:t>
            </a:fld>
            <a:endParaRPr lang="cs-CZ"/>
          </a:p>
        </p:txBody>
      </p:sp>
      <p:sp>
        <p:nvSpPr>
          <p:cNvPr id="11" name="Zástupný symbol pro obsah 10">
            <a:extLst>
              <a:ext uri="{FF2B5EF4-FFF2-40B4-BE49-F238E27FC236}">
                <a16:creationId xmlns:a16="http://schemas.microsoft.com/office/drawing/2014/main" id="{1F9256DD-DA4F-47F0-BA88-62296F2735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1" dirty="0" err="1"/>
              <a:t>fixed-size</a:t>
            </a:r>
            <a:r>
              <a:rPr lang="cs-CZ" b="1" dirty="0"/>
              <a:t> </a:t>
            </a:r>
            <a:r>
              <a:rPr lang="cs-CZ" b="1" dirty="0" err="1"/>
              <a:t>numerics</a:t>
            </a:r>
            <a:r>
              <a:rPr lang="cs-CZ" b="1" dirty="0"/>
              <a:t>:</a:t>
            </a:r>
          </a:p>
          <a:p>
            <a:r>
              <a:rPr lang="cs-CZ" dirty="0" err="1"/>
              <a:t>bool</a:t>
            </a:r>
            <a:endParaRPr lang="cs-CZ" dirty="0"/>
          </a:p>
          <a:p>
            <a:r>
              <a:rPr lang="cs-CZ" dirty="0"/>
              <a:t>int32, int64</a:t>
            </a:r>
          </a:p>
          <a:p>
            <a:r>
              <a:rPr lang="cs-CZ" dirty="0"/>
              <a:t>float64</a:t>
            </a:r>
          </a:p>
          <a:p>
            <a:r>
              <a:rPr lang="cs-CZ" dirty="0"/>
              <a:t>datetime64[</a:t>
            </a:r>
            <a:r>
              <a:rPr lang="cs-CZ" dirty="0" err="1"/>
              <a:t>ns</a:t>
            </a:r>
            <a:r>
              <a:rPr lang="cs-CZ" dirty="0"/>
              <a:t>]</a:t>
            </a:r>
          </a:p>
          <a:p>
            <a:r>
              <a:rPr lang="cs-CZ" dirty="0" err="1"/>
              <a:t>timedelta</a:t>
            </a:r>
            <a:r>
              <a:rPr lang="cs-CZ" dirty="0"/>
              <a:t>[</a:t>
            </a:r>
            <a:r>
              <a:rPr lang="cs-CZ" dirty="0" err="1"/>
              <a:t>ns</a:t>
            </a:r>
            <a:r>
              <a:rPr lang="cs-CZ" dirty="0"/>
              <a:t>]</a:t>
            </a:r>
          </a:p>
          <a:p>
            <a:endParaRPr lang="cs-CZ" dirty="0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8BCAD723-A23F-4808-AF2D-06C07750A416}"/>
              </a:ext>
            </a:extLst>
          </p:cNvPr>
          <p:cNvSpPr txBox="1"/>
          <p:nvPr/>
        </p:nvSpPr>
        <p:spPr>
          <a:xfrm>
            <a:off x="457200" y="4965412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b="1" dirty="0" err="1"/>
              <a:t>integers</a:t>
            </a:r>
            <a:r>
              <a:rPr lang="cs-CZ" sz="2800" b="1" dirty="0"/>
              <a:t> </a:t>
            </a:r>
            <a:r>
              <a:rPr lang="cs-CZ" sz="2800" b="1" dirty="0" err="1"/>
              <a:t>have</a:t>
            </a:r>
            <a:r>
              <a:rPr lang="cs-CZ" sz="2800" b="1" dirty="0"/>
              <a:t> limited </a:t>
            </a:r>
            <a:r>
              <a:rPr lang="cs-CZ" sz="2800" b="1" dirty="0" err="1"/>
              <a:t>size</a:t>
            </a:r>
            <a:r>
              <a:rPr lang="cs-CZ" sz="28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98195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B80F9A-F824-4038-A8E9-B10E7FB4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 </a:t>
            </a:r>
            <a:r>
              <a:rPr lang="cs-CZ" dirty="0" err="1"/>
              <a:t>real</a:t>
            </a:r>
            <a:r>
              <a:rPr lang="cs-CZ" dirty="0"/>
              <a:t> </a:t>
            </a:r>
            <a:r>
              <a:rPr lang="cs-CZ" dirty="0" err="1"/>
              <a:t>world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299A0568-ADBF-42FB-BBC7-B182ECC76E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66A842F-2A11-4B8D-AE14-620A6DD3E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CA98-1F9C-48FB-9B93-ACA693CC532D}" type="datetime1">
              <a:rPr lang="cs-CZ" smtClean="0"/>
              <a:t>09.05.2018</a:t>
            </a:fld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8ACFB6E-A9A3-4A41-85FD-1F1E65A3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AB2F-EF94-404C-933F-1ACB25DB1637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8301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9F9D9A-F6C8-46D2-982C-8373613D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Source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Fake</a:t>
            </a:r>
            <a:r>
              <a:rPr lang="cs-CZ" dirty="0"/>
              <a:t> Data</a:t>
            </a:r>
          </a:p>
        </p:txBody>
      </p:sp>
      <p:pic>
        <p:nvPicPr>
          <p:cNvPr id="7" name="Zástupný symbol pro obsah 6">
            <a:hlinkClick r:id="rId2"/>
            <a:extLst>
              <a:ext uri="{FF2B5EF4-FFF2-40B4-BE49-F238E27FC236}">
                <a16:creationId xmlns:a16="http://schemas.microsoft.com/office/drawing/2014/main" id="{307A689A-4826-4C70-A8A4-B2557AE90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68760"/>
            <a:ext cx="7632848" cy="4978898"/>
          </a:xfrm>
        </p:spPr>
      </p:pic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276C54B-64E0-4AE4-ABDC-B0EE6BAB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67A0-1086-436F-9394-A94954BBE494}" type="datetime1">
              <a:rPr lang="cs-CZ" smtClean="0"/>
              <a:t>09.05.2018</a:t>
            </a:fld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E7FD042-2CBF-4E1E-A45B-004E081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AB2F-EF94-404C-933F-1ACB25DB1637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0047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3A8174-3062-4356-AEF2-D33024CA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AdWords</a:t>
            </a:r>
            <a:r>
              <a:rPr lang="cs-CZ" dirty="0"/>
              <a:t> </a:t>
            </a:r>
            <a:r>
              <a:rPr lang="cs-CZ" dirty="0" err="1"/>
              <a:t>Account</a:t>
            </a:r>
            <a:r>
              <a:rPr lang="cs-CZ" dirty="0"/>
              <a:t> </a:t>
            </a:r>
            <a:r>
              <a:rPr lang="cs-CZ" dirty="0" err="1"/>
              <a:t>Structure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86E88F7-A299-49E3-B41D-09360F2D7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67A0-1086-436F-9394-A94954BBE494}" type="datetime1">
              <a:rPr lang="cs-CZ" smtClean="0"/>
              <a:t>09.05.2018</a:t>
            </a:fld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607F50C-D863-4BE8-949E-24455CB2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AB2F-EF94-404C-933F-1ACB25DB1637}" type="slidenum">
              <a:rPr lang="cs-CZ" smtClean="0"/>
              <a:t>29</a:t>
            </a:fld>
            <a:endParaRPr lang="cs-CZ"/>
          </a:p>
        </p:txBody>
      </p:sp>
      <p:pic>
        <p:nvPicPr>
          <p:cNvPr id="11" name="Zástupný symbol pro obsah 10">
            <a:extLst>
              <a:ext uri="{FF2B5EF4-FFF2-40B4-BE49-F238E27FC236}">
                <a16:creationId xmlns:a16="http://schemas.microsoft.com/office/drawing/2014/main" id="{82366A18-1FE8-4870-9D84-14A062733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225" y="1770683"/>
            <a:ext cx="9154450" cy="3316634"/>
          </a:xfrm>
        </p:spPr>
      </p:pic>
    </p:spTree>
    <p:extLst>
      <p:ext uri="{BB962C8B-B14F-4D97-AF65-F5344CB8AC3E}">
        <p14:creationId xmlns:p14="http://schemas.microsoft.com/office/powerpoint/2010/main" val="111327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2522B801-4F53-44A4-81B0-C282163BC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64"/>
            <a:ext cx="9141515" cy="6859864"/>
          </a:xfrm>
          <a:prstGeom prst="rect">
            <a:avLst/>
          </a:prstGeom>
        </p:spPr>
      </p:pic>
      <p:sp>
        <p:nvSpPr>
          <p:cNvPr id="6" name="Šipka: dolů 5">
            <a:extLst>
              <a:ext uri="{FF2B5EF4-FFF2-40B4-BE49-F238E27FC236}">
                <a16:creationId xmlns:a16="http://schemas.microsoft.com/office/drawing/2014/main" id="{FDD60B82-E526-4851-9E66-C20FFF91068D}"/>
              </a:ext>
            </a:extLst>
          </p:cNvPr>
          <p:cNvSpPr/>
          <p:nvPr/>
        </p:nvSpPr>
        <p:spPr>
          <a:xfrm>
            <a:off x="3994693" y="825843"/>
            <a:ext cx="576064" cy="116299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16461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2AD64742-A032-4423-AC65-1E0D5EB3C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2" name="Zástupný symbol pro text 1">
            <a:extLst>
              <a:ext uri="{FF2B5EF4-FFF2-40B4-BE49-F238E27FC236}">
                <a16:creationId xmlns:a16="http://schemas.microsoft.com/office/drawing/2014/main" id="{F2FB643E-02AC-4CFE-80FA-7A71E9C7D3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cs-CZ" dirty="0"/>
              <a:t>Open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Jupyter</a:t>
            </a:r>
            <a:r>
              <a:rPr lang="cs-CZ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677781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5B7F16-4793-44FE-BA7B-0569CB539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Common</a:t>
            </a:r>
            <a:r>
              <a:rPr lang="cs-CZ" dirty="0"/>
              <a:t> </a:t>
            </a:r>
            <a:r>
              <a:rPr lang="cs-CZ" dirty="0" err="1"/>
              <a:t>Metrics</a:t>
            </a:r>
            <a:r>
              <a:rPr lang="cs-CZ" dirty="0"/>
              <a:t> in </a:t>
            </a:r>
            <a:r>
              <a:rPr lang="cs-CZ" dirty="0" err="1"/>
              <a:t>AdWords</a:t>
            </a:r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562082F4-16B6-4932-8FEB-80599C4464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cs-CZ" b="1" dirty="0"/>
                  <a:t>CTR (</a:t>
                </a:r>
                <a:r>
                  <a:rPr lang="cs-CZ" b="1" dirty="0" err="1"/>
                  <a:t>Click-Through</a:t>
                </a:r>
                <a:r>
                  <a:rPr lang="cs-CZ" b="1" dirty="0"/>
                  <a:t> </a:t>
                </a:r>
                <a:r>
                  <a:rPr lang="cs-CZ" b="1" dirty="0" err="1"/>
                  <a:t>Rate</a:t>
                </a:r>
                <a:r>
                  <a:rPr lang="cs-CZ" b="1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2800" b="0" i="1" smtClean="0">
                          <a:latin typeface="Cambria Math" panose="02040503050406030204" pitchFamily="18" charset="0"/>
                        </a:rPr>
                        <m:t>𝐶𝑇𝑅</m:t>
                      </m:r>
                      <m:r>
                        <a:rPr lang="cs-CZ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2800" b="0" i="1" smtClean="0">
                              <a:latin typeface="Cambria Math" panose="02040503050406030204" pitchFamily="18" charset="0"/>
                            </a:rPr>
                            <m:t>𝐶𝑙𝑖𝑐𝑘𝑠</m:t>
                          </m:r>
                        </m:num>
                        <m:den>
                          <m:r>
                            <a:rPr lang="cs-CZ" sz="2800" b="0" i="1" smtClean="0">
                              <a:latin typeface="Cambria Math" panose="02040503050406030204" pitchFamily="18" charset="0"/>
                            </a:rPr>
                            <m:t>𝐼𝑚𝑝𝑟𝑒𝑠𝑠𝑖𝑜𝑛𝑠</m:t>
                          </m:r>
                        </m:den>
                      </m:f>
                    </m:oMath>
                  </m:oMathPara>
                </a14:m>
                <a:endParaRPr lang="cs-CZ" sz="2800" dirty="0"/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cs-CZ" b="1" dirty="0"/>
                  <a:t>CPC (</a:t>
                </a:r>
                <a:r>
                  <a:rPr lang="cs-CZ" b="1" dirty="0" err="1"/>
                  <a:t>Cost</a:t>
                </a:r>
                <a:r>
                  <a:rPr lang="cs-CZ" b="1" dirty="0"/>
                  <a:t> Per </a:t>
                </a:r>
                <a:r>
                  <a:rPr lang="cs-CZ" b="1" dirty="0" err="1"/>
                  <a:t>Click</a:t>
                </a:r>
                <a:r>
                  <a:rPr lang="cs-CZ" b="1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2800" b="0" i="1" smtClean="0">
                          <a:latin typeface="Cambria Math" panose="02040503050406030204" pitchFamily="18" charset="0"/>
                        </a:rPr>
                        <m:t>𝐶𝑃𝐶</m:t>
                      </m:r>
                      <m:r>
                        <a:rPr lang="cs-CZ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2800" b="0" i="1" smtClean="0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num>
                        <m:den>
                          <m:r>
                            <a:rPr lang="cs-CZ" sz="2800" b="0" i="1" smtClean="0">
                              <a:latin typeface="Cambria Math" panose="02040503050406030204" pitchFamily="18" charset="0"/>
                            </a:rPr>
                            <m:t>𝐶𝑙𝑖𝑐𝑘𝑠</m:t>
                          </m:r>
                        </m:den>
                      </m:f>
                    </m:oMath>
                  </m:oMathPara>
                </a14:m>
                <a:endParaRPr lang="cs-CZ" sz="2800" dirty="0"/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cs-CZ" b="1" dirty="0" err="1"/>
                  <a:t>Average</a:t>
                </a:r>
                <a:r>
                  <a:rPr lang="cs-CZ" b="1" dirty="0"/>
                  <a:t> </a:t>
                </a:r>
                <a:r>
                  <a:rPr lang="cs-CZ" b="1" dirty="0" err="1"/>
                  <a:t>Conversion</a:t>
                </a:r>
                <a:r>
                  <a:rPr lang="cs-CZ" b="1" dirty="0"/>
                  <a:t> </a:t>
                </a:r>
                <a:r>
                  <a:rPr lang="cs-CZ" b="1" dirty="0" err="1"/>
                  <a:t>Value</a:t>
                </a:r>
                <a:r>
                  <a:rPr lang="cs-CZ" b="1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2800" b="0" i="1" smtClean="0">
                          <a:latin typeface="Cambria Math" panose="02040503050406030204" pitchFamily="18" charset="0"/>
                        </a:rPr>
                        <m:t>𝐴𝑣𝑔𝐶𝑜𝑛𝑣𝑒𝑟𝑠𝑖𝑜𝑛𝑉𝑎𝑙𝑢𝑒</m:t>
                      </m:r>
                      <m:r>
                        <a:rPr lang="cs-CZ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2800" b="0" i="1" smtClean="0">
                              <a:latin typeface="Cambria Math" panose="02040503050406030204" pitchFamily="18" charset="0"/>
                            </a:rPr>
                            <m:t>𝐶𝑜𝑛𝑣𝑒𝑟𝑠𝑖𝑜𝑛𝑠𝑉𝑎𝑙𝑢𝑒</m:t>
                          </m:r>
                        </m:num>
                        <m:den>
                          <m:r>
                            <a:rPr lang="cs-CZ" sz="2800" b="0" i="1" smtClean="0">
                              <a:latin typeface="Cambria Math" panose="02040503050406030204" pitchFamily="18" charset="0"/>
                            </a:rPr>
                            <m:t>𝐶𝑜𝑛𝑣𝑒𝑟𝑠𝑖𝑜𝑛𝑠</m:t>
                          </m:r>
                        </m:den>
                      </m:f>
                    </m:oMath>
                  </m:oMathPara>
                </a14:m>
                <a:endParaRPr lang="cs-CZ" sz="2800" dirty="0"/>
              </a:p>
            </p:txBody>
          </p:sp>
        </mc:Choice>
        <mc:Fallback xmlns="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562082F4-16B6-4932-8FEB-80599C4464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DD042D1-7D2B-40E6-9AA6-87811B768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67A0-1086-436F-9394-A94954BBE494}" type="datetime1">
              <a:rPr lang="cs-CZ" smtClean="0"/>
              <a:t>09.05.2018</a:t>
            </a:fld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CEB9FA6-5EB4-49DA-A165-A4368607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AB2F-EF94-404C-933F-1ACB25DB1637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0956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2AD64742-A032-4423-AC65-1E0D5EB3C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2" name="Zástupný symbol pro text 1">
            <a:extLst>
              <a:ext uri="{FF2B5EF4-FFF2-40B4-BE49-F238E27FC236}">
                <a16:creationId xmlns:a16="http://schemas.microsoft.com/office/drawing/2014/main" id="{F2FB643E-02AC-4CFE-80FA-7A71E9C7D3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cs-CZ" dirty="0"/>
              <a:t>Return to </a:t>
            </a:r>
            <a:r>
              <a:rPr lang="cs-CZ" dirty="0" err="1"/>
              <a:t>Jupyter</a:t>
            </a:r>
            <a:r>
              <a:rPr lang="cs-CZ" dirty="0"/>
              <a:t> Notebook,</a:t>
            </a:r>
            <a:br>
              <a:rPr lang="cs-CZ" dirty="0"/>
            </a:br>
            <a:r>
              <a:rPr lang="cs-CZ" dirty="0" err="1"/>
              <a:t>section</a:t>
            </a:r>
            <a:r>
              <a:rPr lang="cs-CZ" dirty="0"/>
              <a:t> </a:t>
            </a:r>
            <a:r>
              <a:rPr lang="cs-CZ" dirty="0" err="1"/>
              <a:t>Computations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88603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5A0FDCF2-22F1-4230-B746-188809999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SQL-</a:t>
            </a:r>
            <a:r>
              <a:rPr lang="cs-CZ" dirty="0" err="1"/>
              <a:t>like</a:t>
            </a:r>
            <a:r>
              <a:rPr lang="cs-CZ" dirty="0"/>
              <a:t> </a:t>
            </a:r>
            <a:r>
              <a:rPr lang="cs-CZ" dirty="0" err="1"/>
              <a:t>joins</a:t>
            </a:r>
            <a:r>
              <a:rPr lang="cs-CZ" dirty="0"/>
              <a:t>: </a:t>
            </a:r>
            <a:r>
              <a:rPr lang="cs-CZ" dirty="0" err="1"/>
              <a:t>left</a:t>
            </a:r>
            <a:r>
              <a:rPr lang="cs-CZ" dirty="0"/>
              <a:t> </a:t>
            </a:r>
            <a:r>
              <a:rPr lang="cs-CZ" dirty="0" err="1"/>
              <a:t>join</a:t>
            </a:r>
            <a:endParaRPr lang="cs-CZ" dirty="0"/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4C23A4CB-8EEB-4551-AE94-FDDECC928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016125"/>
              </p:ext>
            </p:extLst>
          </p:nvPr>
        </p:nvGraphicFramePr>
        <p:xfrm>
          <a:off x="1259633" y="1772816"/>
          <a:ext cx="280831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429041513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689428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key</a:t>
                      </a:r>
                      <a:endParaRPr lang="cs-CZ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name</a:t>
                      </a:r>
                      <a:endParaRPr lang="cs-CZ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48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Arthur </a:t>
                      </a:r>
                      <a:r>
                        <a:rPr lang="cs-CZ" dirty="0" err="1"/>
                        <a:t>Dent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13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Ford </a:t>
                      </a:r>
                      <a:r>
                        <a:rPr lang="cs-CZ" dirty="0" err="1"/>
                        <a:t>Prefect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55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Tricia</a:t>
                      </a:r>
                      <a:r>
                        <a:rPr lang="cs-CZ" dirty="0"/>
                        <a:t> </a:t>
                      </a:r>
                      <a:r>
                        <a:rPr lang="cs-CZ" dirty="0" err="1"/>
                        <a:t>McMillan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512047"/>
                  </a:ext>
                </a:extLst>
              </a:tr>
            </a:tbl>
          </a:graphicData>
        </a:graphic>
      </p:graphicFrame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55B06FAB-2386-4BA7-BAFA-6787B36B2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208107"/>
              </p:ext>
            </p:extLst>
          </p:nvPr>
        </p:nvGraphicFramePr>
        <p:xfrm>
          <a:off x="5076056" y="1772816"/>
          <a:ext cx="280831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429041513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689428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key</a:t>
                      </a:r>
                      <a:endParaRPr lang="cs-CZ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drink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48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Wine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13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That</a:t>
                      </a:r>
                      <a:r>
                        <a:rPr lang="cs-CZ" dirty="0"/>
                        <a:t> </a:t>
                      </a:r>
                      <a:r>
                        <a:rPr lang="cs-CZ" dirty="0" err="1"/>
                        <a:t>Old</a:t>
                      </a:r>
                      <a:r>
                        <a:rPr lang="cs-CZ" dirty="0"/>
                        <a:t> </a:t>
                      </a:r>
                      <a:r>
                        <a:rPr lang="cs-CZ" dirty="0" err="1"/>
                        <a:t>Janx</a:t>
                      </a:r>
                      <a:r>
                        <a:rPr lang="cs-CZ" dirty="0"/>
                        <a:t> Spirit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55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Tea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512047"/>
                  </a:ext>
                </a:extLst>
              </a:tr>
            </a:tbl>
          </a:graphicData>
        </a:graphic>
      </p:graphicFrame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F84F9812-74BB-44A0-AF69-CA22E3852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460854"/>
              </p:ext>
            </p:extLst>
          </p:nvPr>
        </p:nvGraphicFramePr>
        <p:xfrm>
          <a:off x="2141730" y="4293096"/>
          <a:ext cx="486053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99">
                  <a:extLst>
                    <a:ext uri="{9D8B030D-6E8A-4147-A177-3AD203B41FA5}">
                      <a16:colId xmlns:a16="http://schemas.microsoft.com/office/drawing/2014/main" val="4290415131"/>
                    </a:ext>
                  </a:extLst>
                </a:gridCol>
                <a:gridCol w="2031270">
                  <a:extLst>
                    <a:ext uri="{9D8B030D-6E8A-4147-A177-3AD203B41FA5}">
                      <a16:colId xmlns:a16="http://schemas.microsoft.com/office/drawing/2014/main" val="1689428645"/>
                    </a:ext>
                  </a:extLst>
                </a:gridCol>
                <a:gridCol w="2031270">
                  <a:extLst>
                    <a:ext uri="{9D8B030D-6E8A-4147-A177-3AD203B41FA5}">
                      <a16:colId xmlns:a16="http://schemas.microsoft.com/office/drawing/2014/main" val="332262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key</a:t>
                      </a:r>
                      <a:endParaRPr lang="cs-CZ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name</a:t>
                      </a:r>
                      <a:endParaRPr lang="cs-CZ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drink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48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Arthur </a:t>
                      </a:r>
                      <a:r>
                        <a:rPr lang="cs-CZ" dirty="0" err="1"/>
                        <a:t>Dent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Tea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13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Ford </a:t>
                      </a:r>
                      <a:r>
                        <a:rPr lang="cs-CZ" dirty="0" err="1"/>
                        <a:t>Prefect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NaN</a:t>
                      </a:r>
                      <a:endParaRPr lang="cs-CZ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55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Tricia</a:t>
                      </a:r>
                      <a:r>
                        <a:rPr lang="cs-CZ" dirty="0"/>
                        <a:t> </a:t>
                      </a:r>
                      <a:r>
                        <a:rPr lang="cs-CZ" dirty="0" err="1"/>
                        <a:t>McMillan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Wine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512047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457F0346-C0E6-4392-93AC-8B4B814BE201}"/>
              </a:ext>
            </a:extLst>
          </p:cNvPr>
          <p:cNvSpPr txBox="1"/>
          <p:nvPr/>
        </p:nvSpPr>
        <p:spPr>
          <a:xfrm>
            <a:off x="1259633" y="1381178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left</a:t>
            </a:r>
            <a:endParaRPr lang="cs-CZ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2E8CA6A6-775D-4A22-8DD1-55DF309D110F}"/>
              </a:ext>
            </a:extLst>
          </p:cNvPr>
          <p:cNvSpPr txBox="1"/>
          <p:nvPr/>
        </p:nvSpPr>
        <p:spPr>
          <a:xfrm>
            <a:off x="5076056" y="1381178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right</a:t>
            </a:r>
            <a:endParaRPr lang="cs-CZ" dirty="0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D63F93B3-CD0A-49EB-A534-14798F59BC80}"/>
              </a:ext>
            </a:extLst>
          </p:cNvPr>
          <p:cNvSpPr txBox="1"/>
          <p:nvPr/>
        </p:nvSpPr>
        <p:spPr>
          <a:xfrm>
            <a:off x="2141730" y="3923764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merge</a:t>
            </a:r>
            <a:r>
              <a:rPr lang="cs-CZ" dirty="0"/>
              <a:t>(</a:t>
            </a:r>
            <a:r>
              <a:rPr lang="cs-CZ" dirty="0" err="1"/>
              <a:t>how</a:t>
            </a:r>
            <a:r>
              <a:rPr lang="cs-CZ" dirty="0"/>
              <a:t>='</a:t>
            </a:r>
            <a:r>
              <a:rPr lang="cs-CZ" dirty="0" err="1"/>
              <a:t>left</a:t>
            </a:r>
            <a:r>
              <a:rPr lang="cs-CZ" dirty="0"/>
              <a:t>')</a:t>
            </a:r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73C42880-B86C-464F-90A7-E53DF7D7F6F5}"/>
              </a:ext>
            </a:extLst>
          </p:cNvPr>
          <p:cNvCxnSpPr>
            <a:cxnSpLocks/>
          </p:cNvCxnSpPr>
          <p:nvPr/>
        </p:nvCxnSpPr>
        <p:spPr>
          <a:xfrm>
            <a:off x="2843808" y="3348509"/>
            <a:ext cx="1584176" cy="759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B4D35017-68D1-4CA6-85DF-E0D1197988C5}"/>
              </a:ext>
            </a:extLst>
          </p:cNvPr>
          <p:cNvCxnSpPr>
            <a:cxnSpLocks/>
          </p:cNvCxnSpPr>
          <p:nvPr/>
        </p:nvCxnSpPr>
        <p:spPr>
          <a:xfrm flipH="1">
            <a:off x="4708422" y="3348509"/>
            <a:ext cx="1591770" cy="759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82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5A0FDCF2-22F1-4230-B746-188809999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SQL-</a:t>
            </a:r>
            <a:r>
              <a:rPr lang="cs-CZ" dirty="0" err="1"/>
              <a:t>like</a:t>
            </a:r>
            <a:r>
              <a:rPr lang="cs-CZ" dirty="0"/>
              <a:t> </a:t>
            </a:r>
            <a:r>
              <a:rPr lang="cs-CZ" dirty="0" err="1"/>
              <a:t>joins</a:t>
            </a:r>
            <a:r>
              <a:rPr lang="cs-CZ" dirty="0"/>
              <a:t>: </a:t>
            </a:r>
            <a:r>
              <a:rPr lang="cs-CZ" dirty="0" err="1"/>
              <a:t>right</a:t>
            </a:r>
            <a:r>
              <a:rPr lang="cs-CZ" dirty="0"/>
              <a:t> </a:t>
            </a:r>
            <a:r>
              <a:rPr lang="cs-CZ" dirty="0" err="1"/>
              <a:t>join</a:t>
            </a:r>
            <a:endParaRPr lang="cs-CZ" dirty="0"/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4C23A4CB-8EEB-4551-AE94-FDDECC928231}"/>
              </a:ext>
            </a:extLst>
          </p:cNvPr>
          <p:cNvGraphicFramePr>
            <a:graphicFrameLocks noGrp="1"/>
          </p:cNvGraphicFramePr>
          <p:nvPr/>
        </p:nvGraphicFramePr>
        <p:xfrm>
          <a:off x="1259633" y="1772816"/>
          <a:ext cx="280831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429041513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689428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key</a:t>
                      </a:r>
                      <a:endParaRPr lang="cs-CZ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name</a:t>
                      </a:r>
                      <a:endParaRPr lang="cs-CZ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48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Arthur </a:t>
                      </a:r>
                      <a:r>
                        <a:rPr lang="cs-CZ" dirty="0" err="1"/>
                        <a:t>Dent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13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Ford </a:t>
                      </a:r>
                      <a:r>
                        <a:rPr lang="cs-CZ" dirty="0" err="1"/>
                        <a:t>Prefect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55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Tricia</a:t>
                      </a:r>
                      <a:r>
                        <a:rPr lang="cs-CZ" dirty="0"/>
                        <a:t> </a:t>
                      </a:r>
                      <a:r>
                        <a:rPr lang="cs-CZ" dirty="0" err="1"/>
                        <a:t>McMillan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512047"/>
                  </a:ext>
                </a:extLst>
              </a:tr>
            </a:tbl>
          </a:graphicData>
        </a:graphic>
      </p:graphicFrame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55B06FAB-2386-4BA7-BAFA-6787B36B2EF9}"/>
              </a:ext>
            </a:extLst>
          </p:cNvPr>
          <p:cNvGraphicFramePr>
            <a:graphicFrameLocks noGrp="1"/>
          </p:cNvGraphicFramePr>
          <p:nvPr/>
        </p:nvGraphicFramePr>
        <p:xfrm>
          <a:off x="5076056" y="1772816"/>
          <a:ext cx="280831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429041513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689428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key</a:t>
                      </a:r>
                      <a:endParaRPr lang="cs-CZ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drink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48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Wine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13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That</a:t>
                      </a:r>
                      <a:r>
                        <a:rPr lang="cs-CZ" dirty="0"/>
                        <a:t> </a:t>
                      </a:r>
                      <a:r>
                        <a:rPr lang="cs-CZ" dirty="0" err="1"/>
                        <a:t>Old</a:t>
                      </a:r>
                      <a:r>
                        <a:rPr lang="cs-CZ" dirty="0"/>
                        <a:t> </a:t>
                      </a:r>
                      <a:r>
                        <a:rPr lang="cs-CZ" dirty="0" err="1"/>
                        <a:t>Janx</a:t>
                      </a:r>
                      <a:r>
                        <a:rPr lang="cs-CZ" dirty="0"/>
                        <a:t> Spirit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55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Tea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512047"/>
                  </a:ext>
                </a:extLst>
              </a:tr>
            </a:tbl>
          </a:graphicData>
        </a:graphic>
      </p:graphicFrame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F84F9812-74BB-44A0-AF69-CA22E3852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663943"/>
              </p:ext>
            </p:extLst>
          </p:nvPr>
        </p:nvGraphicFramePr>
        <p:xfrm>
          <a:off x="2141730" y="4293096"/>
          <a:ext cx="486053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99">
                  <a:extLst>
                    <a:ext uri="{9D8B030D-6E8A-4147-A177-3AD203B41FA5}">
                      <a16:colId xmlns:a16="http://schemas.microsoft.com/office/drawing/2014/main" val="4290415131"/>
                    </a:ext>
                  </a:extLst>
                </a:gridCol>
                <a:gridCol w="2031270">
                  <a:extLst>
                    <a:ext uri="{9D8B030D-6E8A-4147-A177-3AD203B41FA5}">
                      <a16:colId xmlns:a16="http://schemas.microsoft.com/office/drawing/2014/main" val="1689428645"/>
                    </a:ext>
                  </a:extLst>
                </a:gridCol>
                <a:gridCol w="2031270">
                  <a:extLst>
                    <a:ext uri="{9D8B030D-6E8A-4147-A177-3AD203B41FA5}">
                      <a16:colId xmlns:a16="http://schemas.microsoft.com/office/drawing/2014/main" val="332262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key</a:t>
                      </a:r>
                      <a:endParaRPr lang="cs-CZ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name</a:t>
                      </a:r>
                      <a:endParaRPr lang="cs-CZ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drink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48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Tricia</a:t>
                      </a:r>
                      <a:r>
                        <a:rPr lang="cs-CZ" dirty="0"/>
                        <a:t> </a:t>
                      </a:r>
                      <a:r>
                        <a:rPr lang="cs-CZ" dirty="0" err="1"/>
                        <a:t>McMillan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Wine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13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NaN</a:t>
                      </a:r>
                      <a:endParaRPr lang="cs-CZ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err="1"/>
                        <a:t>That</a:t>
                      </a:r>
                      <a:r>
                        <a:rPr lang="cs-CZ" dirty="0"/>
                        <a:t> </a:t>
                      </a:r>
                      <a:r>
                        <a:rPr lang="cs-CZ" dirty="0" err="1"/>
                        <a:t>Old</a:t>
                      </a:r>
                      <a:r>
                        <a:rPr lang="cs-CZ" dirty="0"/>
                        <a:t> </a:t>
                      </a:r>
                      <a:r>
                        <a:rPr lang="cs-CZ" dirty="0" err="1"/>
                        <a:t>Janx</a:t>
                      </a:r>
                      <a:r>
                        <a:rPr lang="cs-CZ" dirty="0"/>
                        <a:t> Spirit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55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Arthur </a:t>
                      </a:r>
                      <a:r>
                        <a:rPr lang="cs-CZ" dirty="0" err="1"/>
                        <a:t>Dent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Tea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512047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457F0346-C0E6-4392-93AC-8B4B814BE201}"/>
              </a:ext>
            </a:extLst>
          </p:cNvPr>
          <p:cNvSpPr txBox="1"/>
          <p:nvPr/>
        </p:nvSpPr>
        <p:spPr>
          <a:xfrm>
            <a:off x="1259633" y="1381178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left</a:t>
            </a:r>
            <a:endParaRPr lang="cs-CZ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2E8CA6A6-775D-4A22-8DD1-55DF309D110F}"/>
              </a:ext>
            </a:extLst>
          </p:cNvPr>
          <p:cNvSpPr txBox="1"/>
          <p:nvPr/>
        </p:nvSpPr>
        <p:spPr>
          <a:xfrm>
            <a:off x="5076056" y="1381178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right</a:t>
            </a:r>
            <a:endParaRPr lang="cs-CZ" dirty="0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D63F93B3-CD0A-49EB-A534-14798F59BC80}"/>
              </a:ext>
            </a:extLst>
          </p:cNvPr>
          <p:cNvSpPr txBox="1"/>
          <p:nvPr/>
        </p:nvSpPr>
        <p:spPr>
          <a:xfrm>
            <a:off x="2141730" y="3923764"/>
            <a:ext cx="1995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merge</a:t>
            </a:r>
            <a:r>
              <a:rPr lang="cs-CZ" dirty="0"/>
              <a:t>(</a:t>
            </a:r>
            <a:r>
              <a:rPr lang="cs-CZ" dirty="0" err="1"/>
              <a:t>how</a:t>
            </a:r>
            <a:r>
              <a:rPr lang="cs-CZ" dirty="0"/>
              <a:t>='</a:t>
            </a:r>
            <a:r>
              <a:rPr lang="cs-CZ" dirty="0" err="1"/>
              <a:t>right</a:t>
            </a:r>
            <a:r>
              <a:rPr lang="cs-CZ" dirty="0"/>
              <a:t>')</a:t>
            </a:r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73C42880-B86C-464F-90A7-E53DF7D7F6F5}"/>
              </a:ext>
            </a:extLst>
          </p:cNvPr>
          <p:cNvCxnSpPr>
            <a:cxnSpLocks/>
          </p:cNvCxnSpPr>
          <p:nvPr/>
        </p:nvCxnSpPr>
        <p:spPr>
          <a:xfrm>
            <a:off x="2843808" y="3348509"/>
            <a:ext cx="1584176" cy="759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B4D35017-68D1-4CA6-85DF-E0D1197988C5}"/>
              </a:ext>
            </a:extLst>
          </p:cNvPr>
          <p:cNvCxnSpPr>
            <a:cxnSpLocks/>
          </p:cNvCxnSpPr>
          <p:nvPr/>
        </p:nvCxnSpPr>
        <p:spPr>
          <a:xfrm flipH="1">
            <a:off x="4708422" y="3348509"/>
            <a:ext cx="1591770" cy="759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167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5A0FDCF2-22F1-4230-B746-188809999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SQL-</a:t>
            </a:r>
            <a:r>
              <a:rPr lang="cs-CZ" dirty="0" err="1"/>
              <a:t>like</a:t>
            </a:r>
            <a:r>
              <a:rPr lang="cs-CZ" dirty="0"/>
              <a:t> </a:t>
            </a:r>
            <a:r>
              <a:rPr lang="cs-CZ" dirty="0" err="1"/>
              <a:t>joins</a:t>
            </a:r>
            <a:r>
              <a:rPr lang="cs-CZ" dirty="0"/>
              <a:t>: </a:t>
            </a:r>
            <a:r>
              <a:rPr lang="cs-CZ" dirty="0" err="1"/>
              <a:t>inner</a:t>
            </a:r>
            <a:r>
              <a:rPr lang="cs-CZ" dirty="0"/>
              <a:t> </a:t>
            </a:r>
            <a:r>
              <a:rPr lang="cs-CZ" dirty="0" err="1"/>
              <a:t>join</a:t>
            </a:r>
            <a:endParaRPr lang="cs-CZ" dirty="0"/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4C23A4CB-8EEB-4551-AE94-FDDECC928231}"/>
              </a:ext>
            </a:extLst>
          </p:cNvPr>
          <p:cNvGraphicFramePr>
            <a:graphicFrameLocks noGrp="1"/>
          </p:cNvGraphicFramePr>
          <p:nvPr/>
        </p:nvGraphicFramePr>
        <p:xfrm>
          <a:off x="1259633" y="1772816"/>
          <a:ext cx="280831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429041513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689428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key</a:t>
                      </a:r>
                      <a:endParaRPr lang="cs-CZ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name</a:t>
                      </a:r>
                      <a:endParaRPr lang="cs-CZ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48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Arthur </a:t>
                      </a:r>
                      <a:r>
                        <a:rPr lang="cs-CZ" dirty="0" err="1"/>
                        <a:t>Dent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13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Ford </a:t>
                      </a:r>
                      <a:r>
                        <a:rPr lang="cs-CZ" dirty="0" err="1"/>
                        <a:t>Prefect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55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Tricia</a:t>
                      </a:r>
                      <a:r>
                        <a:rPr lang="cs-CZ" dirty="0"/>
                        <a:t> </a:t>
                      </a:r>
                      <a:r>
                        <a:rPr lang="cs-CZ" dirty="0" err="1"/>
                        <a:t>McMillan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512047"/>
                  </a:ext>
                </a:extLst>
              </a:tr>
            </a:tbl>
          </a:graphicData>
        </a:graphic>
      </p:graphicFrame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55B06FAB-2386-4BA7-BAFA-6787B36B2EF9}"/>
              </a:ext>
            </a:extLst>
          </p:cNvPr>
          <p:cNvGraphicFramePr>
            <a:graphicFrameLocks noGrp="1"/>
          </p:cNvGraphicFramePr>
          <p:nvPr/>
        </p:nvGraphicFramePr>
        <p:xfrm>
          <a:off x="5076056" y="1772816"/>
          <a:ext cx="280831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429041513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689428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key</a:t>
                      </a:r>
                      <a:endParaRPr lang="cs-CZ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drink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48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Wine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13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That</a:t>
                      </a:r>
                      <a:r>
                        <a:rPr lang="cs-CZ" dirty="0"/>
                        <a:t> </a:t>
                      </a:r>
                      <a:r>
                        <a:rPr lang="cs-CZ" dirty="0" err="1"/>
                        <a:t>Old</a:t>
                      </a:r>
                      <a:r>
                        <a:rPr lang="cs-CZ" dirty="0"/>
                        <a:t> </a:t>
                      </a:r>
                      <a:r>
                        <a:rPr lang="cs-CZ" dirty="0" err="1"/>
                        <a:t>Janx</a:t>
                      </a:r>
                      <a:r>
                        <a:rPr lang="cs-CZ" dirty="0"/>
                        <a:t> Spirit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55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Tea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512047"/>
                  </a:ext>
                </a:extLst>
              </a:tr>
            </a:tbl>
          </a:graphicData>
        </a:graphic>
      </p:graphicFrame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F84F9812-74BB-44A0-AF69-CA22E3852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871592"/>
              </p:ext>
            </p:extLst>
          </p:nvPr>
        </p:nvGraphicFramePr>
        <p:xfrm>
          <a:off x="2141730" y="4293096"/>
          <a:ext cx="486053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99">
                  <a:extLst>
                    <a:ext uri="{9D8B030D-6E8A-4147-A177-3AD203B41FA5}">
                      <a16:colId xmlns:a16="http://schemas.microsoft.com/office/drawing/2014/main" val="4290415131"/>
                    </a:ext>
                  </a:extLst>
                </a:gridCol>
                <a:gridCol w="2031270">
                  <a:extLst>
                    <a:ext uri="{9D8B030D-6E8A-4147-A177-3AD203B41FA5}">
                      <a16:colId xmlns:a16="http://schemas.microsoft.com/office/drawing/2014/main" val="1689428645"/>
                    </a:ext>
                  </a:extLst>
                </a:gridCol>
                <a:gridCol w="2031270">
                  <a:extLst>
                    <a:ext uri="{9D8B030D-6E8A-4147-A177-3AD203B41FA5}">
                      <a16:colId xmlns:a16="http://schemas.microsoft.com/office/drawing/2014/main" val="332262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key</a:t>
                      </a:r>
                      <a:endParaRPr lang="cs-CZ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name</a:t>
                      </a:r>
                      <a:endParaRPr lang="cs-CZ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drink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48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Arthur </a:t>
                      </a:r>
                      <a:r>
                        <a:rPr lang="cs-CZ" dirty="0" err="1"/>
                        <a:t>Dent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Tea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13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Tricia</a:t>
                      </a:r>
                      <a:r>
                        <a:rPr lang="cs-CZ" dirty="0"/>
                        <a:t> </a:t>
                      </a:r>
                      <a:r>
                        <a:rPr lang="cs-CZ" dirty="0" err="1"/>
                        <a:t>McMillan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Wine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512047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457F0346-C0E6-4392-93AC-8B4B814BE201}"/>
              </a:ext>
            </a:extLst>
          </p:cNvPr>
          <p:cNvSpPr txBox="1"/>
          <p:nvPr/>
        </p:nvSpPr>
        <p:spPr>
          <a:xfrm>
            <a:off x="1259633" y="1381178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left</a:t>
            </a:r>
            <a:endParaRPr lang="cs-CZ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2E8CA6A6-775D-4A22-8DD1-55DF309D110F}"/>
              </a:ext>
            </a:extLst>
          </p:cNvPr>
          <p:cNvSpPr txBox="1"/>
          <p:nvPr/>
        </p:nvSpPr>
        <p:spPr>
          <a:xfrm>
            <a:off x="5076056" y="1381178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right</a:t>
            </a:r>
            <a:endParaRPr lang="cs-CZ" dirty="0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D63F93B3-CD0A-49EB-A534-14798F59BC80}"/>
              </a:ext>
            </a:extLst>
          </p:cNvPr>
          <p:cNvSpPr txBox="1"/>
          <p:nvPr/>
        </p:nvSpPr>
        <p:spPr>
          <a:xfrm>
            <a:off x="2141730" y="3923764"/>
            <a:ext cx="204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merge</a:t>
            </a:r>
            <a:r>
              <a:rPr lang="cs-CZ" dirty="0"/>
              <a:t>(</a:t>
            </a:r>
            <a:r>
              <a:rPr lang="cs-CZ" dirty="0" err="1"/>
              <a:t>how</a:t>
            </a:r>
            <a:r>
              <a:rPr lang="cs-CZ" dirty="0"/>
              <a:t>='</a:t>
            </a:r>
            <a:r>
              <a:rPr lang="cs-CZ" dirty="0" err="1"/>
              <a:t>inner</a:t>
            </a:r>
            <a:r>
              <a:rPr lang="cs-CZ" dirty="0"/>
              <a:t>')</a:t>
            </a:r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73C42880-B86C-464F-90A7-E53DF7D7F6F5}"/>
              </a:ext>
            </a:extLst>
          </p:cNvPr>
          <p:cNvCxnSpPr>
            <a:cxnSpLocks/>
          </p:cNvCxnSpPr>
          <p:nvPr/>
        </p:nvCxnSpPr>
        <p:spPr>
          <a:xfrm>
            <a:off x="2843808" y="3348509"/>
            <a:ext cx="1584176" cy="759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B4D35017-68D1-4CA6-85DF-E0D1197988C5}"/>
              </a:ext>
            </a:extLst>
          </p:cNvPr>
          <p:cNvCxnSpPr>
            <a:cxnSpLocks/>
          </p:cNvCxnSpPr>
          <p:nvPr/>
        </p:nvCxnSpPr>
        <p:spPr>
          <a:xfrm flipH="1">
            <a:off x="4708422" y="3348509"/>
            <a:ext cx="1591770" cy="759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434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5A0FDCF2-22F1-4230-B746-188809999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SQL-</a:t>
            </a:r>
            <a:r>
              <a:rPr lang="cs-CZ" dirty="0" err="1"/>
              <a:t>like</a:t>
            </a:r>
            <a:r>
              <a:rPr lang="cs-CZ" dirty="0"/>
              <a:t> </a:t>
            </a:r>
            <a:r>
              <a:rPr lang="cs-CZ" dirty="0" err="1"/>
              <a:t>joins</a:t>
            </a:r>
            <a:r>
              <a:rPr lang="cs-CZ" dirty="0"/>
              <a:t>: </a:t>
            </a:r>
            <a:r>
              <a:rPr lang="cs-CZ" dirty="0" err="1"/>
              <a:t>outer</a:t>
            </a:r>
            <a:r>
              <a:rPr lang="cs-CZ" dirty="0"/>
              <a:t> </a:t>
            </a:r>
            <a:r>
              <a:rPr lang="cs-CZ" dirty="0" err="1"/>
              <a:t>join</a:t>
            </a:r>
            <a:endParaRPr lang="cs-CZ" dirty="0"/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4C23A4CB-8EEB-4551-AE94-FDDECC928231}"/>
              </a:ext>
            </a:extLst>
          </p:cNvPr>
          <p:cNvGraphicFramePr>
            <a:graphicFrameLocks noGrp="1"/>
          </p:cNvGraphicFramePr>
          <p:nvPr/>
        </p:nvGraphicFramePr>
        <p:xfrm>
          <a:off x="1259633" y="1772816"/>
          <a:ext cx="280831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429041513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689428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key</a:t>
                      </a:r>
                      <a:endParaRPr lang="cs-CZ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name</a:t>
                      </a:r>
                      <a:endParaRPr lang="cs-CZ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48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Arthur </a:t>
                      </a:r>
                      <a:r>
                        <a:rPr lang="cs-CZ" dirty="0" err="1"/>
                        <a:t>Dent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13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Ford </a:t>
                      </a:r>
                      <a:r>
                        <a:rPr lang="cs-CZ" dirty="0" err="1"/>
                        <a:t>Prefect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55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Tricia</a:t>
                      </a:r>
                      <a:r>
                        <a:rPr lang="cs-CZ" dirty="0"/>
                        <a:t> </a:t>
                      </a:r>
                      <a:r>
                        <a:rPr lang="cs-CZ" dirty="0" err="1"/>
                        <a:t>McMillan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512047"/>
                  </a:ext>
                </a:extLst>
              </a:tr>
            </a:tbl>
          </a:graphicData>
        </a:graphic>
      </p:graphicFrame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55B06FAB-2386-4BA7-BAFA-6787B36B2EF9}"/>
              </a:ext>
            </a:extLst>
          </p:cNvPr>
          <p:cNvGraphicFramePr>
            <a:graphicFrameLocks noGrp="1"/>
          </p:cNvGraphicFramePr>
          <p:nvPr/>
        </p:nvGraphicFramePr>
        <p:xfrm>
          <a:off x="5076056" y="1772816"/>
          <a:ext cx="280831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429041513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689428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key</a:t>
                      </a:r>
                      <a:endParaRPr lang="cs-CZ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drink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48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Wine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13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That</a:t>
                      </a:r>
                      <a:r>
                        <a:rPr lang="cs-CZ" dirty="0"/>
                        <a:t> </a:t>
                      </a:r>
                      <a:r>
                        <a:rPr lang="cs-CZ" dirty="0" err="1"/>
                        <a:t>Old</a:t>
                      </a:r>
                      <a:r>
                        <a:rPr lang="cs-CZ" dirty="0"/>
                        <a:t> </a:t>
                      </a:r>
                      <a:r>
                        <a:rPr lang="cs-CZ" dirty="0" err="1"/>
                        <a:t>Janx</a:t>
                      </a:r>
                      <a:r>
                        <a:rPr lang="cs-CZ" dirty="0"/>
                        <a:t> Spirit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55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Tea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512047"/>
                  </a:ext>
                </a:extLst>
              </a:tr>
            </a:tbl>
          </a:graphicData>
        </a:graphic>
      </p:graphicFrame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F84F9812-74BB-44A0-AF69-CA22E3852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856098"/>
              </p:ext>
            </p:extLst>
          </p:nvPr>
        </p:nvGraphicFramePr>
        <p:xfrm>
          <a:off x="2141730" y="4293096"/>
          <a:ext cx="486053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999">
                  <a:extLst>
                    <a:ext uri="{9D8B030D-6E8A-4147-A177-3AD203B41FA5}">
                      <a16:colId xmlns:a16="http://schemas.microsoft.com/office/drawing/2014/main" val="4290415131"/>
                    </a:ext>
                  </a:extLst>
                </a:gridCol>
                <a:gridCol w="2031270">
                  <a:extLst>
                    <a:ext uri="{9D8B030D-6E8A-4147-A177-3AD203B41FA5}">
                      <a16:colId xmlns:a16="http://schemas.microsoft.com/office/drawing/2014/main" val="1689428645"/>
                    </a:ext>
                  </a:extLst>
                </a:gridCol>
                <a:gridCol w="2031270">
                  <a:extLst>
                    <a:ext uri="{9D8B030D-6E8A-4147-A177-3AD203B41FA5}">
                      <a16:colId xmlns:a16="http://schemas.microsoft.com/office/drawing/2014/main" val="332262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key</a:t>
                      </a:r>
                      <a:endParaRPr lang="cs-CZ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name</a:t>
                      </a:r>
                      <a:endParaRPr lang="cs-CZ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drink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48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Arthur </a:t>
                      </a:r>
                      <a:r>
                        <a:rPr lang="cs-CZ" dirty="0" err="1"/>
                        <a:t>Dent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Tea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13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Ford </a:t>
                      </a:r>
                      <a:r>
                        <a:rPr lang="cs-CZ" dirty="0" err="1"/>
                        <a:t>Prefect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NaN</a:t>
                      </a:r>
                      <a:endParaRPr lang="cs-CZ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55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NaN</a:t>
                      </a:r>
                      <a:endParaRPr lang="cs-CZ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err="1"/>
                        <a:t>That</a:t>
                      </a:r>
                      <a:r>
                        <a:rPr lang="cs-CZ" dirty="0"/>
                        <a:t> </a:t>
                      </a:r>
                      <a:r>
                        <a:rPr lang="cs-CZ" dirty="0" err="1"/>
                        <a:t>Old</a:t>
                      </a:r>
                      <a:r>
                        <a:rPr lang="cs-CZ" dirty="0"/>
                        <a:t> </a:t>
                      </a:r>
                      <a:r>
                        <a:rPr lang="cs-CZ" dirty="0" err="1"/>
                        <a:t>Janx</a:t>
                      </a:r>
                      <a:r>
                        <a:rPr lang="cs-CZ" dirty="0"/>
                        <a:t> Spirit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471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Tricia</a:t>
                      </a:r>
                      <a:r>
                        <a:rPr lang="cs-CZ" dirty="0"/>
                        <a:t> </a:t>
                      </a:r>
                      <a:r>
                        <a:rPr lang="cs-CZ" dirty="0" err="1"/>
                        <a:t>McMillan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Wine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512047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457F0346-C0E6-4392-93AC-8B4B814BE201}"/>
              </a:ext>
            </a:extLst>
          </p:cNvPr>
          <p:cNvSpPr txBox="1"/>
          <p:nvPr/>
        </p:nvSpPr>
        <p:spPr>
          <a:xfrm>
            <a:off x="1259633" y="1381178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left</a:t>
            </a:r>
            <a:endParaRPr lang="cs-CZ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2E8CA6A6-775D-4A22-8DD1-55DF309D110F}"/>
              </a:ext>
            </a:extLst>
          </p:cNvPr>
          <p:cNvSpPr txBox="1"/>
          <p:nvPr/>
        </p:nvSpPr>
        <p:spPr>
          <a:xfrm>
            <a:off x="5076056" y="1381178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right</a:t>
            </a:r>
            <a:endParaRPr lang="cs-CZ" dirty="0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D63F93B3-CD0A-49EB-A534-14798F59BC80}"/>
              </a:ext>
            </a:extLst>
          </p:cNvPr>
          <p:cNvSpPr txBox="1"/>
          <p:nvPr/>
        </p:nvSpPr>
        <p:spPr>
          <a:xfrm>
            <a:off x="2141730" y="3923764"/>
            <a:ext cx="207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merge</a:t>
            </a:r>
            <a:r>
              <a:rPr lang="cs-CZ" dirty="0"/>
              <a:t>(</a:t>
            </a:r>
            <a:r>
              <a:rPr lang="cs-CZ" dirty="0" err="1"/>
              <a:t>how</a:t>
            </a:r>
            <a:r>
              <a:rPr lang="cs-CZ" dirty="0"/>
              <a:t>='</a:t>
            </a:r>
            <a:r>
              <a:rPr lang="cs-CZ" dirty="0" err="1"/>
              <a:t>outer</a:t>
            </a:r>
            <a:r>
              <a:rPr lang="cs-CZ" dirty="0"/>
              <a:t>')</a:t>
            </a:r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73C42880-B86C-464F-90A7-E53DF7D7F6F5}"/>
              </a:ext>
            </a:extLst>
          </p:cNvPr>
          <p:cNvCxnSpPr>
            <a:cxnSpLocks/>
          </p:cNvCxnSpPr>
          <p:nvPr/>
        </p:nvCxnSpPr>
        <p:spPr>
          <a:xfrm>
            <a:off x="2843808" y="3348509"/>
            <a:ext cx="1584176" cy="759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B4D35017-68D1-4CA6-85DF-E0D1197988C5}"/>
              </a:ext>
            </a:extLst>
          </p:cNvPr>
          <p:cNvCxnSpPr>
            <a:cxnSpLocks/>
          </p:cNvCxnSpPr>
          <p:nvPr/>
        </p:nvCxnSpPr>
        <p:spPr>
          <a:xfrm flipH="1">
            <a:off x="4708422" y="3348509"/>
            <a:ext cx="1591770" cy="759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4967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2AD64742-A032-4423-AC65-1E0D5EB3C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2" name="Zástupný symbol pro text 1">
            <a:extLst>
              <a:ext uri="{FF2B5EF4-FFF2-40B4-BE49-F238E27FC236}">
                <a16:creationId xmlns:a16="http://schemas.microsoft.com/office/drawing/2014/main" id="{F2FB643E-02AC-4CFE-80FA-7A71E9C7D3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cs-CZ" dirty="0"/>
              <a:t>Return to </a:t>
            </a:r>
            <a:r>
              <a:rPr lang="cs-CZ" dirty="0" err="1"/>
              <a:t>Jupyter</a:t>
            </a:r>
            <a:r>
              <a:rPr lang="cs-CZ" dirty="0"/>
              <a:t> Notebook,</a:t>
            </a:r>
            <a:br>
              <a:rPr lang="cs-CZ" dirty="0"/>
            </a:br>
            <a:r>
              <a:rPr lang="cs-CZ" dirty="0" err="1"/>
              <a:t>section</a:t>
            </a:r>
            <a:r>
              <a:rPr lang="cs-CZ" dirty="0"/>
              <a:t> </a:t>
            </a:r>
            <a:r>
              <a:rPr lang="cs-CZ" dirty="0" err="1"/>
              <a:t>Joining</a:t>
            </a:r>
            <a:r>
              <a:rPr lang="cs-CZ" dirty="0"/>
              <a:t> </a:t>
            </a:r>
            <a:r>
              <a:rPr lang="cs-CZ" dirty="0" err="1"/>
              <a:t>Tables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983192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5A6D36-F9D6-40E2-940A-16AA6660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Conclusion</a:t>
            </a:r>
            <a:endParaRPr lang="cs-CZ" dirty="0"/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F0E5D8F5-1F62-4F6C-901C-2B707D68AC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253CCB7-25D5-4B20-B8F0-DD8F6FA5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CA98-1F9C-48FB-9B93-ACA693CC532D}" type="datetime1">
              <a:rPr lang="cs-CZ" smtClean="0"/>
              <a:t>09.05.2018</a:t>
            </a:fld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B60295B-6CAA-46C1-9B8A-04F829CC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AB2F-EF94-404C-933F-1ACB25DB1637}" type="slidenum">
              <a:rPr lang="cs-CZ" smtClean="0"/>
              <a:t>38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03297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01130E23-B497-4AD0-8DD7-49F4EAE5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Other</a:t>
            </a:r>
            <a:r>
              <a:rPr lang="cs-CZ" dirty="0"/>
              <a:t> </a:t>
            </a:r>
            <a:r>
              <a:rPr lang="cs-CZ" dirty="0" err="1"/>
              <a:t>Features</a:t>
            </a:r>
            <a:endParaRPr lang="cs-CZ" dirty="0"/>
          </a:p>
        </p:txBody>
      </p:sp>
      <p:sp>
        <p:nvSpPr>
          <p:cNvPr id="7" name="Zástupný symbol pro obsah 6">
            <a:extLst>
              <a:ext uri="{FF2B5EF4-FFF2-40B4-BE49-F238E27FC236}">
                <a16:creationId xmlns:a16="http://schemas.microsoft.com/office/drawing/2014/main" id="{92CF6CE1-4D11-44A9-85D7-9FD8AF0C8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err="1"/>
              <a:t>Working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Time </a:t>
            </a:r>
            <a:r>
              <a:rPr lang="cs-CZ" dirty="0" err="1"/>
              <a:t>Series</a:t>
            </a:r>
            <a:r>
              <a:rPr lang="cs-CZ" dirty="0"/>
              <a:t> and Time </a:t>
            </a:r>
            <a:r>
              <a:rPr lang="cs-CZ" dirty="0" err="1"/>
              <a:t>Deltas</a:t>
            </a:r>
            <a:r>
              <a:rPr lang="cs-CZ" dirty="0"/>
              <a:t>.</a:t>
            </a:r>
          </a:p>
          <a:p>
            <a:r>
              <a:rPr lang="cs-CZ" dirty="0" err="1"/>
              <a:t>Categorical</a:t>
            </a:r>
            <a:r>
              <a:rPr lang="cs-CZ" dirty="0"/>
              <a:t> data.</a:t>
            </a:r>
          </a:p>
          <a:p>
            <a:r>
              <a:rPr lang="cs-CZ" dirty="0" err="1"/>
              <a:t>Advanced</a:t>
            </a:r>
            <a:r>
              <a:rPr lang="cs-CZ" dirty="0"/>
              <a:t> </a:t>
            </a:r>
            <a:r>
              <a:rPr lang="cs-CZ" dirty="0" err="1"/>
              <a:t>statictics</a:t>
            </a:r>
            <a:r>
              <a:rPr lang="cs-CZ" dirty="0"/>
              <a:t>.</a:t>
            </a:r>
          </a:p>
          <a:p>
            <a:r>
              <a:rPr lang="cs-CZ" dirty="0" err="1"/>
              <a:t>Other</a:t>
            </a:r>
            <a:r>
              <a:rPr lang="cs-CZ" dirty="0"/>
              <a:t> I/O </a:t>
            </a:r>
            <a:r>
              <a:rPr lang="cs-CZ" dirty="0" err="1"/>
              <a:t>formats</a:t>
            </a:r>
            <a:r>
              <a:rPr lang="cs-CZ" dirty="0"/>
              <a:t>:</a:t>
            </a:r>
          </a:p>
          <a:p>
            <a:pPr lvl="1"/>
            <a:r>
              <a:rPr lang="cs-CZ" dirty="0"/>
              <a:t>CSV,</a:t>
            </a:r>
          </a:p>
          <a:p>
            <a:pPr lvl="1"/>
            <a:r>
              <a:rPr lang="cs-CZ" dirty="0"/>
              <a:t>HDF5,</a:t>
            </a:r>
          </a:p>
          <a:p>
            <a:pPr lvl="1"/>
            <a:r>
              <a:rPr lang="cs-CZ" dirty="0"/>
              <a:t>JSON,</a:t>
            </a:r>
          </a:p>
          <a:p>
            <a:pPr lvl="1"/>
            <a:r>
              <a:rPr lang="cs-CZ" dirty="0"/>
              <a:t>Google </a:t>
            </a:r>
            <a:r>
              <a:rPr lang="cs-CZ" dirty="0" err="1"/>
              <a:t>BigQuery</a:t>
            </a:r>
            <a:r>
              <a:rPr lang="cs-CZ" dirty="0"/>
              <a:t>,</a:t>
            </a:r>
          </a:p>
          <a:p>
            <a:pPr lvl="1"/>
            <a:r>
              <a:rPr lang="cs-CZ" dirty="0"/>
              <a:t>and more…</a:t>
            </a:r>
          </a:p>
          <a:p>
            <a:pPr lvl="1"/>
            <a:endParaRPr lang="cs-CZ" dirty="0"/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C2225EE-93D8-441C-8C7F-3426B28A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CA98-1F9C-48FB-9B93-ACA693CC532D}" type="datetime1">
              <a:rPr lang="cs-CZ" smtClean="0"/>
              <a:t>09.05.2018</a:t>
            </a:fld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03AE339-90F7-4CE2-A7AD-EB9C42AC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AB2F-EF94-404C-933F-1ACB25DB1637}" type="slidenum">
              <a:rPr lang="cs-CZ" smtClean="0"/>
              <a:t>39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759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80F869EA-1754-4712-BBB3-283B32ABA5CB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Zástupný symbol pro text 1">
            <a:extLst>
              <a:ext uri="{FF2B5EF4-FFF2-40B4-BE49-F238E27FC236}">
                <a16:creationId xmlns:a16="http://schemas.microsoft.com/office/drawing/2014/main" id="{63FC0FE6-1D25-4FA1-83EE-5970CC4BB6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cs-CZ" dirty="0"/>
              <a:t>No </a:t>
            </a:r>
            <a:r>
              <a:rPr lang="cs-CZ" dirty="0" err="1"/>
              <a:t>need</a:t>
            </a:r>
            <a:r>
              <a:rPr lang="cs-CZ" dirty="0"/>
              <a:t> to </a:t>
            </a:r>
            <a:r>
              <a:rPr lang="cs-CZ" dirty="0" err="1"/>
              <a:t>write</a:t>
            </a:r>
            <a:r>
              <a:rPr lang="cs-CZ" dirty="0"/>
              <a:t> </a:t>
            </a:r>
            <a:r>
              <a:rPr lang="cs-CZ" dirty="0" err="1"/>
              <a:t>anything</a:t>
            </a:r>
            <a:r>
              <a:rPr lang="cs-CZ" dirty="0"/>
              <a:t>, </a:t>
            </a:r>
            <a:r>
              <a:rPr lang="cs-CZ" dirty="0" err="1"/>
              <a:t>everything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here</a:t>
            </a:r>
            <a:r>
              <a:rPr lang="cs-CZ" dirty="0"/>
              <a:t>:</a:t>
            </a:r>
          </a:p>
          <a:p>
            <a:r>
              <a:rPr lang="cs-CZ" dirty="0">
                <a:hlinkClick r:id="rId3"/>
              </a:rPr>
              <a:t>https://u.lynt.cz/pandas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992961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52005B-ED6C-4AF8-9ACB-9B69F036B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Related</a:t>
            </a:r>
            <a:r>
              <a:rPr lang="cs-CZ" dirty="0"/>
              <a:t> </a:t>
            </a:r>
            <a:r>
              <a:rPr lang="cs-CZ" dirty="0" err="1"/>
              <a:t>Projects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3A778C0-0DBB-44E0-9919-DBAB10C0FC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b="1" dirty="0"/>
              <a:t>Data </a:t>
            </a:r>
            <a:r>
              <a:rPr lang="cs-CZ" b="1" dirty="0" err="1"/>
              <a:t>Visualization</a:t>
            </a:r>
            <a:endParaRPr lang="cs-CZ" b="1" dirty="0"/>
          </a:p>
          <a:p>
            <a:r>
              <a:rPr lang="cs-CZ" dirty="0" err="1">
                <a:hlinkClick r:id="rId2"/>
              </a:rPr>
              <a:t>matplotlib</a:t>
            </a:r>
            <a:endParaRPr lang="cs-CZ" dirty="0"/>
          </a:p>
          <a:p>
            <a:r>
              <a:rPr lang="cs-CZ" dirty="0" err="1">
                <a:hlinkClick r:id="rId3"/>
              </a:rPr>
              <a:t>seaborn</a:t>
            </a:r>
            <a:endParaRPr lang="cs-CZ" dirty="0"/>
          </a:p>
          <a:p>
            <a:r>
              <a:rPr lang="cs-CZ" dirty="0" err="1">
                <a:hlinkClick r:id="rId4"/>
              </a:rPr>
              <a:t>Bokeh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b="1" dirty="0" err="1"/>
              <a:t>Computations</a:t>
            </a:r>
            <a:endParaRPr lang="cs-CZ" b="1" dirty="0"/>
          </a:p>
          <a:p>
            <a:r>
              <a:rPr lang="cs-CZ" dirty="0" err="1">
                <a:hlinkClick r:id="rId5"/>
              </a:rPr>
              <a:t>Statsmodels</a:t>
            </a:r>
            <a:endParaRPr lang="cs-CZ" dirty="0"/>
          </a:p>
          <a:p>
            <a:r>
              <a:rPr lang="cs-CZ" dirty="0" err="1">
                <a:hlinkClick r:id="rId6"/>
              </a:rPr>
              <a:t>scipy</a:t>
            </a:r>
            <a:endParaRPr lang="cs-CZ" dirty="0"/>
          </a:p>
          <a:p>
            <a:r>
              <a:rPr lang="cs-CZ" dirty="0" err="1">
                <a:hlinkClick r:id="rId7"/>
              </a:rPr>
              <a:t>Dask</a:t>
            </a:r>
            <a:r>
              <a:rPr lang="cs-CZ" dirty="0"/>
              <a:t> and </a:t>
            </a:r>
            <a:r>
              <a:rPr lang="cs-CZ" dirty="0">
                <a:hlinkClick r:id="rId8"/>
              </a:rPr>
              <a:t>Blaze</a:t>
            </a:r>
            <a:endParaRPr lang="cs-CZ" dirty="0"/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AC78BE07-6164-4E25-8157-AAEA7B543A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b="1" dirty="0"/>
              <a:t>N-</a:t>
            </a:r>
            <a:r>
              <a:rPr lang="cs-CZ" b="1" dirty="0" err="1"/>
              <a:t>dimensional</a:t>
            </a:r>
            <a:r>
              <a:rPr lang="cs-CZ" b="1" dirty="0"/>
              <a:t> </a:t>
            </a:r>
            <a:r>
              <a:rPr lang="cs-CZ" b="1" dirty="0" err="1"/>
              <a:t>structures</a:t>
            </a:r>
            <a:endParaRPr lang="cs-CZ" b="1" dirty="0"/>
          </a:p>
          <a:p>
            <a:r>
              <a:rPr lang="cs-CZ" dirty="0" err="1">
                <a:hlinkClick r:id="rId9"/>
              </a:rPr>
              <a:t>xarray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b="1" dirty="0" err="1"/>
              <a:t>Machine</a:t>
            </a:r>
            <a:r>
              <a:rPr lang="cs-CZ" b="1" dirty="0"/>
              <a:t> Learning</a:t>
            </a:r>
          </a:p>
          <a:p>
            <a:r>
              <a:rPr lang="cs-CZ" dirty="0" err="1">
                <a:hlinkClick r:id="rId10"/>
              </a:rPr>
              <a:t>scikit-learn</a:t>
            </a:r>
            <a:endParaRPr lang="cs-CZ" dirty="0"/>
          </a:p>
          <a:p>
            <a:r>
              <a:rPr lang="cs-CZ" dirty="0" err="1">
                <a:hlinkClick r:id="rId11"/>
              </a:rPr>
              <a:t>sklearn-pandas</a:t>
            </a:r>
            <a:endParaRPr lang="cs-CZ" dirty="0"/>
          </a:p>
          <a:p>
            <a:endParaRPr lang="cs-CZ" dirty="0"/>
          </a:p>
          <a:p>
            <a:pPr marL="0" indent="0">
              <a:buNone/>
            </a:pPr>
            <a:r>
              <a:rPr lang="cs-CZ" b="1" dirty="0"/>
              <a:t>Output</a:t>
            </a:r>
          </a:p>
          <a:p>
            <a:r>
              <a:rPr lang="cs-CZ" dirty="0" err="1">
                <a:hlinkClick r:id="rId12"/>
              </a:rPr>
              <a:t>pygsheets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EF44FA2-BBE5-4532-ACBB-C23BB9546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67A0-1086-436F-9394-A94954BBE494}" type="datetime1">
              <a:rPr lang="cs-CZ" smtClean="0"/>
              <a:t>09.05.2018</a:t>
            </a:fld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E70E3CE-5B22-4B61-85F6-1490CD771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AB2F-EF94-404C-933F-1ACB25DB1637}" type="slidenum">
              <a:rPr lang="cs-CZ" smtClean="0"/>
              <a:t>40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6238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EEE36216-0282-453A-AE5F-0BFD1DD82A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Any </a:t>
            </a:r>
            <a:r>
              <a:rPr lang="cs-CZ" dirty="0" err="1"/>
              <a:t>Questions</a:t>
            </a:r>
            <a:r>
              <a:rPr lang="cs-CZ" dirty="0"/>
              <a:t>?</a:t>
            </a:r>
          </a:p>
        </p:txBody>
      </p:sp>
      <p:sp>
        <p:nvSpPr>
          <p:cNvPr id="9" name="Podnadpis 8">
            <a:extLst>
              <a:ext uri="{FF2B5EF4-FFF2-40B4-BE49-F238E27FC236}">
                <a16:creationId xmlns:a16="http://schemas.microsoft.com/office/drawing/2014/main" id="{0A25A602-317E-410F-8E73-EF37E2101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44739A5-3982-472B-9921-A50ABBBC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443A-D87E-40B4-8F31-FF4D16569338}" type="datetime1">
              <a:rPr lang="cs-CZ" smtClean="0"/>
              <a:t>09.05.2018</a:t>
            </a:fld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3B60E6E-2FFE-4CED-AD71-9ADA84E7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AB2F-EF94-404C-933F-1ACB25DB1637}" type="slidenum">
              <a:rPr lang="cs-CZ" smtClean="0"/>
              <a:t>41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61761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4ABECC3-AC7C-4568-AF99-D8EACE643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67A0-1086-436F-9394-A94954BBE494}" type="datetime1">
              <a:rPr lang="cs-CZ" smtClean="0"/>
              <a:t>09.05.2018</a:t>
            </a:fld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E0AE55B-DE8C-4EFA-8B50-BF3D58A8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AB2F-EF94-404C-933F-1ACB25DB1637}" type="slidenum">
              <a:rPr lang="cs-CZ" smtClean="0"/>
              <a:t>42</a:t>
            </a:fld>
            <a:endParaRPr lang="cs-CZ"/>
          </a:p>
        </p:txBody>
      </p:sp>
      <p:grpSp>
        <p:nvGrpSpPr>
          <p:cNvPr id="10" name="Skupina 9">
            <a:extLst>
              <a:ext uri="{FF2B5EF4-FFF2-40B4-BE49-F238E27FC236}">
                <a16:creationId xmlns:a16="http://schemas.microsoft.com/office/drawing/2014/main" id="{6E32237F-F75F-4DDF-AB87-C3194DBF23C4}"/>
              </a:ext>
            </a:extLst>
          </p:cNvPr>
          <p:cNvGrpSpPr/>
          <p:nvPr/>
        </p:nvGrpSpPr>
        <p:grpSpPr>
          <a:xfrm>
            <a:off x="3862772" y="1988840"/>
            <a:ext cx="1418456" cy="609600"/>
            <a:chOff x="3763144" y="1988840"/>
            <a:chExt cx="1418456" cy="609600"/>
          </a:xfrm>
        </p:grpSpPr>
        <p:pic>
          <p:nvPicPr>
            <p:cNvPr id="7" name="Grafický objekt 6">
              <a:extLst>
                <a:ext uri="{FF2B5EF4-FFF2-40B4-BE49-F238E27FC236}">
                  <a16:creationId xmlns:a16="http://schemas.microsoft.com/office/drawing/2014/main" id="{0E0BB7CF-897C-4EBC-A937-3AA3FCEA6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63144" y="1988840"/>
              <a:ext cx="609600" cy="609600"/>
            </a:xfrm>
            <a:prstGeom prst="rect">
              <a:avLst/>
            </a:prstGeom>
          </p:spPr>
        </p:pic>
        <p:pic>
          <p:nvPicPr>
            <p:cNvPr id="9" name="Grafický objekt 8">
              <a:extLst>
                <a:ext uri="{FF2B5EF4-FFF2-40B4-BE49-F238E27FC236}">
                  <a16:creationId xmlns:a16="http://schemas.microsoft.com/office/drawing/2014/main" id="{DDF7B63E-85D9-4945-812F-C4596CD73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72000" y="1988840"/>
              <a:ext cx="609600" cy="609600"/>
            </a:xfrm>
            <a:prstGeom prst="rect">
              <a:avLst/>
            </a:prstGeom>
          </p:spPr>
        </p:pic>
      </p:grp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F99014E7-F0FE-4B01-925F-06EE296ACA44}"/>
              </a:ext>
            </a:extLst>
          </p:cNvPr>
          <p:cNvSpPr txBox="1"/>
          <p:nvPr/>
        </p:nvSpPr>
        <p:spPr>
          <a:xfrm>
            <a:off x="1107782" y="2900990"/>
            <a:ext cx="6928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Attribution</a:t>
            </a:r>
            <a:r>
              <a:rPr lang="cs-CZ" sz="2800" b="1" dirty="0">
                <a:latin typeface="Arial" panose="020B0604020202020204" pitchFamily="34" charset="0"/>
                <a:cs typeface="Arial" panose="020B0604020202020204" pitchFamily="34" charset="0"/>
              </a:rPr>
              <a:t> 4.0 International (CC BY 4.0)</a:t>
            </a:r>
          </a:p>
        </p:txBody>
      </p:sp>
    </p:spTree>
    <p:extLst>
      <p:ext uri="{BB962C8B-B14F-4D97-AF65-F5344CB8AC3E}">
        <p14:creationId xmlns:p14="http://schemas.microsoft.com/office/powerpoint/2010/main" val="31571795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445C40-738F-4802-8743-4302C766B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08" y="17099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cs-CZ" sz="3600" b="1" dirty="0" err="1"/>
              <a:t>We</a:t>
            </a:r>
            <a:r>
              <a:rPr lang="cs-CZ" sz="3600" b="1" dirty="0"/>
              <a:t> are </a:t>
            </a:r>
            <a:r>
              <a:rPr lang="cs-CZ" sz="3600" b="1" dirty="0" err="1"/>
              <a:t>looking</a:t>
            </a:r>
            <a:r>
              <a:rPr lang="cs-CZ" sz="3600" b="1" dirty="0"/>
              <a:t> </a:t>
            </a:r>
            <a:r>
              <a:rPr lang="cs-CZ" sz="3600" b="1" dirty="0" err="1"/>
              <a:t>for</a:t>
            </a:r>
            <a:r>
              <a:rPr lang="cs-CZ" sz="3600" b="1" dirty="0"/>
              <a:t> Python </a:t>
            </a:r>
            <a:r>
              <a:rPr lang="cs-CZ" sz="3600" b="1" dirty="0" err="1"/>
              <a:t>Devs</a:t>
            </a:r>
            <a:r>
              <a:rPr lang="cs-CZ" sz="3600" b="1" dirty="0"/>
              <a:t>!</a:t>
            </a:r>
            <a:br>
              <a:rPr lang="cs-CZ" sz="3600" b="1" dirty="0"/>
            </a:br>
            <a:r>
              <a:rPr lang="cs-CZ" sz="3600" dirty="0">
                <a:hlinkClick r:id="rId2"/>
              </a:rPr>
              <a:t>https://lynt.cz/kariera</a:t>
            </a:r>
            <a:endParaRPr lang="cs-CZ" sz="3600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8F2D529-C88E-4228-875E-0F977BF82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A87D-A814-41A9-B6CE-D6B4F90E77CF}" type="datetime1">
              <a:rPr lang="cs-CZ" smtClean="0"/>
              <a:t>09.05.2018</a:t>
            </a:fld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6B612DE-C848-4820-B0F6-7C2EC73A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AB2F-EF94-404C-933F-1ACB25DB1637}" type="slidenum">
              <a:rPr lang="cs-CZ" smtClean="0"/>
              <a:t>43</a:t>
            </a:fld>
            <a:endParaRPr lang="cs-CZ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97843013-5599-4D52-B278-ACDEA059F6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9273">
            <a:off x="7900302" y="2402955"/>
            <a:ext cx="2323294" cy="3200338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66FCA1E1-853E-45BC-BB6D-E2B25D3235BC}"/>
              </a:ext>
            </a:extLst>
          </p:cNvPr>
          <p:cNvSpPr txBox="1"/>
          <p:nvPr/>
        </p:nvSpPr>
        <p:spPr>
          <a:xfrm>
            <a:off x="585900" y="3431919"/>
            <a:ext cx="7848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b="1" dirty="0" err="1"/>
              <a:t>Interested</a:t>
            </a:r>
            <a:r>
              <a:rPr lang="cs-CZ" sz="3200" b="1" dirty="0"/>
              <a:t> in PPC?</a:t>
            </a:r>
            <a:br>
              <a:rPr lang="cs-CZ" sz="3200" b="1" dirty="0"/>
            </a:br>
            <a:r>
              <a:rPr lang="cs-CZ" sz="3200" dirty="0" err="1"/>
              <a:t>Follow</a:t>
            </a:r>
            <a:r>
              <a:rPr lang="cs-CZ" sz="3200" dirty="0"/>
              <a:t>: </a:t>
            </a:r>
            <a:r>
              <a:rPr lang="cs-CZ" sz="3200" dirty="0">
                <a:hlinkClick r:id="rId4"/>
              </a:rPr>
              <a:t>@</a:t>
            </a:r>
            <a:r>
              <a:rPr lang="cs-CZ" sz="3200" dirty="0" err="1">
                <a:hlinkClick r:id="rId4"/>
              </a:rPr>
              <a:t>PPCrobot</a:t>
            </a:r>
            <a:endParaRPr lang="cs-CZ" sz="3200" dirty="0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95B18B62-047D-4EFC-A16B-D1315B988EBE}"/>
              </a:ext>
            </a:extLst>
          </p:cNvPr>
          <p:cNvSpPr txBox="1">
            <a:spLocks/>
          </p:cNvSpPr>
          <p:nvPr/>
        </p:nvSpPr>
        <p:spPr>
          <a:xfrm>
            <a:off x="395536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 err="1"/>
              <a:t>Thank</a:t>
            </a:r>
            <a:r>
              <a:rPr lang="cs-CZ" dirty="0"/>
              <a:t> </a:t>
            </a:r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listening</a:t>
            </a:r>
            <a:r>
              <a:rPr lang="cs-CZ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0365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5F3AEB-AFD8-4EEB-973E-2D62F62A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Motivation</a:t>
            </a:r>
            <a:endParaRPr lang="cs-CZ" dirty="0"/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B545515E-A6D6-4E9A-B71F-9FF2177EF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2F05EDA-34FE-4C41-AC6E-299DEA1E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CA98-1F9C-48FB-9B93-ACA693CC532D}" type="datetime1">
              <a:rPr lang="cs-CZ" smtClean="0"/>
              <a:t>09.05.2018</a:t>
            </a:fld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F97EFDD-A7ED-4BAD-85AA-3D0EA3D5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AB2F-EF94-404C-933F-1ACB25DB1637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8529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7DC87982-7CA3-4BCF-A029-7423A5B5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9491-57C4-4320-8D98-668DF2B66CD3}" type="datetime1">
              <a:rPr lang="cs-CZ" smtClean="0"/>
              <a:t>09.05.2018</a:t>
            </a:fld>
            <a:endParaRPr lang="cs-CZ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45574D76-704C-43F0-BF37-9CDE7A53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AB2F-EF94-404C-933F-1ACB25DB1637}" type="slidenum">
              <a:rPr lang="cs-CZ" smtClean="0"/>
              <a:t>6</a:t>
            </a:fld>
            <a:endParaRPr lang="cs-CZ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67A95F98-E964-4A93-A392-16160D6CA023}"/>
              </a:ext>
            </a:extLst>
          </p:cNvPr>
          <p:cNvSpPr txBox="1"/>
          <p:nvPr/>
        </p:nvSpPr>
        <p:spPr>
          <a:xfrm>
            <a:off x="457200" y="3136612"/>
            <a:ext cx="82296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cs-CZ" sz="3200" b="1" dirty="0" err="1"/>
              <a:t>Why</a:t>
            </a:r>
            <a:r>
              <a:rPr lang="cs-CZ" sz="3200" b="1" dirty="0"/>
              <a:t> not just use Excel, Google </a:t>
            </a:r>
            <a:r>
              <a:rPr lang="cs-CZ" sz="3200" b="1" dirty="0" err="1"/>
              <a:t>Sheets</a:t>
            </a:r>
            <a:r>
              <a:rPr lang="cs-CZ" sz="3200" b="1" dirty="0"/>
              <a:t>, </a:t>
            </a:r>
            <a:r>
              <a:rPr lang="cs-CZ" sz="3200" b="1" dirty="0" err="1"/>
              <a:t>etc</a:t>
            </a:r>
            <a:r>
              <a:rPr lang="cs-CZ" sz="3200" b="1" dirty="0"/>
              <a:t>.?</a:t>
            </a:r>
          </a:p>
        </p:txBody>
      </p:sp>
    </p:spTree>
    <p:extLst>
      <p:ext uri="{BB962C8B-B14F-4D97-AF65-F5344CB8AC3E}">
        <p14:creationId xmlns:p14="http://schemas.microsoft.com/office/powerpoint/2010/main" val="2427018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946F7EEC-D652-4553-B2DE-252D0D798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635" y="0"/>
            <a:ext cx="3370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106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C6BCDECE-DEAE-401B-965F-09A130BC1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635" y="0"/>
            <a:ext cx="3370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85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109ABA2D-41A1-4B42-A76A-F63C1894C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635" y="0"/>
            <a:ext cx="3370729" cy="6858000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4CA84D87-A6AC-48E7-805F-BB44692D8A63}"/>
              </a:ext>
            </a:extLst>
          </p:cNvPr>
          <p:cNvSpPr txBox="1"/>
          <p:nvPr/>
        </p:nvSpPr>
        <p:spPr>
          <a:xfrm>
            <a:off x="6848031" y="6021288"/>
            <a:ext cx="2107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cs-CZ" sz="3200" dirty="0" err="1"/>
              <a:t>Quite</a:t>
            </a:r>
            <a:r>
              <a:rPr lang="cs-CZ" sz="3200" dirty="0"/>
              <a:t> a list!</a:t>
            </a:r>
          </a:p>
        </p:txBody>
      </p:sp>
    </p:spTree>
    <p:extLst>
      <p:ext uri="{BB962C8B-B14F-4D97-AF65-F5344CB8AC3E}">
        <p14:creationId xmlns:p14="http://schemas.microsoft.com/office/powerpoint/2010/main" val="373419193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ynt-standard.potx" id="{7E8F6ADF-D739-4C76-961C-CE76696E2994}" vid="{F484434A-A38A-4C0D-9397-B998A42B0EF6}"/>
    </a:ext>
  </a:extLst>
</a:theme>
</file>

<file path=ppt/theme/theme2.xml><?xml version="1.0" encoding="utf-8"?>
<a:theme xmlns:a="http://schemas.openxmlformats.org/drawingml/2006/main" name="Zcela prázdný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ynt-standard.potx" id="{7E8F6ADF-D739-4C76-961C-CE76696E2994}" vid="{F484434A-A38A-4C0D-9397-B998A42B0EF6}"/>
    </a:ext>
  </a:extLst>
</a:theme>
</file>

<file path=ppt/theme/theme3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lynt-standard</Template>
  <TotalTime>1366</TotalTime>
  <Words>683</Words>
  <Application>Microsoft Office PowerPoint</Application>
  <PresentationFormat>Předvádění na obrazovce (4:3)</PresentationFormat>
  <Paragraphs>279</Paragraphs>
  <Slides>43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43</vt:i4>
      </vt:variant>
    </vt:vector>
  </HeadingPairs>
  <TitlesOfParts>
    <vt:vector size="49" baseType="lpstr">
      <vt:lpstr>Arial</vt:lpstr>
      <vt:lpstr>Calibri</vt:lpstr>
      <vt:lpstr>Cambria Math</vt:lpstr>
      <vt:lpstr>Fira Mono Medium</vt:lpstr>
      <vt:lpstr>Motiv systému Office</vt:lpstr>
      <vt:lpstr>Zcela prázdný</vt:lpstr>
      <vt:lpstr>Data Analysis in Python: pandas in Practice</vt:lpstr>
      <vt:lpstr>About Me</vt:lpstr>
      <vt:lpstr>Prezentace aplikace PowerPoint</vt:lpstr>
      <vt:lpstr>Prezentace aplikace PowerPoint</vt:lpstr>
      <vt:lpstr>Motivation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Say hello to pandas!</vt:lpstr>
      <vt:lpstr>Introduction</vt:lpstr>
      <vt:lpstr>Installation</vt:lpstr>
      <vt:lpstr>Recommended libraries</vt:lpstr>
      <vt:lpstr>Data structures: Series</vt:lpstr>
      <vt:lpstr>Data structures: DataFrame</vt:lpstr>
      <vt:lpstr>Data types (dtype)</vt:lpstr>
      <vt:lpstr>A real world example</vt:lpstr>
      <vt:lpstr>Source of Fake Data</vt:lpstr>
      <vt:lpstr>AdWords Account Structure</vt:lpstr>
      <vt:lpstr>Prezentace aplikace PowerPoint</vt:lpstr>
      <vt:lpstr>Common Metrics in AdWords</vt:lpstr>
      <vt:lpstr>Prezentace aplikace PowerPoint</vt:lpstr>
      <vt:lpstr>SQL-like joins: left join</vt:lpstr>
      <vt:lpstr>SQL-like joins: right join</vt:lpstr>
      <vt:lpstr>SQL-like joins: inner join</vt:lpstr>
      <vt:lpstr>SQL-like joins: outer join</vt:lpstr>
      <vt:lpstr>Prezentace aplikace PowerPoint</vt:lpstr>
      <vt:lpstr>Conclusion</vt:lpstr>
      <vt:lpstr>Other Features</vt:lpstr>
      <vt:lpstr>Related Projects</vt:lpstr>
      <vt:lpstr>Any Questions?</vt:lpstr>
      <vt:lpstr>Prezentace aplikace PowerPoint</vt:lpstr>
      <vt:lpstr>We are looking for Python Devs! https://lynt.cz/kariera</vt:lpstr>
    </vt:vector>
  </TitlesOfParts>
  <Company>Vladimír Smitka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Zpracování dat v Pythonu: pandas prakticky</dc:title>
  <dc:creator>Jan Smitka</dc:creator>
  <cp:lastModifiedBy>Jan Smitka</cp:lastModifiedBy>
  <cp:revision>128</cp:revision>
  <dcterms:created xsi:type="dcterms:W3CDTF">2018-05-03T06:39:57Z</dcterms:created>
  <dcterms:modified xsi:type="dcterms:W3CDTF">2018-05-09T11:23:54Z</dcterms:modified>
</cp:coreProperties>
</file>