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133640"/>
            <a:ext cx="109724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819600"/>
            <a:ext cx="109724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13364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13364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81960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81960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133640"/>
            <a:ext cx="35330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133640"/>
            <a:ext cx="35330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133640"/>
            <a:ext cx="35330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819600"/>
            <a:ext cx="35330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819600"/>
            <a:ext cx="35330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819600"/>
            <a:ext cx="35330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133640"/>
            <a:ext cx="10972440" cy="5142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133640"/>
            <a:ext cx="10972440" cy="514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133640"/>
            <a:ext cx="5354280" cy="514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133640"/>
            <a:ext cx="5354280" cy="514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76320"/>
            <a:ext cx="10972440" cy="40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13364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133640"/>
            <a:ext cx="5354280" cy="514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81960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133640"/>
            <a:ext cx="10972440" cy="5142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133640"/>
            <a:ext cx="5354280" cy="514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13364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81960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13364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13364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819600"/>
            <a:ext cx="109724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133640"/>
            <a:ext cx="109724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819600"/>
            <a:ext cx="109724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13364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13364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81960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81960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133640"/>
            <a:ext cx="35330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133640"/>
            <a:ext cx="35330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133640"/>
            <a:ext cx="35330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819600"/>
            <a:ext cx="35330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819600"/>
            <a:ext cx="35330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9800" y="3819600"/>
            <a:ext cx="35330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133640"/>
            <a:ext cx="10972440" cy="514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133640"/>
            <a:ext cx="5354280" cy="514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133640"/>
            <a:ext cx="5354280" cy="514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76320"/>
            <a:ext cx="10972440" cy="40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13364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133640"/>
            <a:ext cx="5354280" cy="514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81960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133640"/>
            <a:ext cx="5354280" cy="514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13364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81960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13364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133640"/>
            <a:ext cx="535428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819600"/>
            <a:ext cx="10972440" cy="2452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-360" y="0"/>
            <a:ext cx="12192120" cy="990360"/>
            <a:chOff x="-360" y="0"/>
            <a:chExt cx="12192120" cy="990360"/>
          </a:xfrm>
        </p:grpSpPr>
        <p:sp>
          <p:nvSpPr>
            <p:cNvPr id="45" name="CustomShape 2"/>
            <p:cNvSpPr/>
            <p:nvPr/>
          </p:nvSpPr>
          <p:spPr>
            <a:xfrm flipH="1">
              <a:off x="-720" y="0"/>
              <a:ext cx="11785320" cy="990360"/>
            </a:xfrm>
            <a:custGeom>
              <a:avLst/>
              <a:gdLst/>
              <a:ahLst/>
              <a:cxnLst/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/>
            </a:gradFill>
            <a:ln w="9360"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0" y="0"/>
              <a:ext cx="12191760" cy="99036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 rotWithShape="0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/>
            </a:gradFill>
            <a:ln w="9360">
              <a:noFill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" name="Group 4"/>
          <p:cNvGrpSpPr/>
          <p:nvPr/>
        </p:nvGrpSpPr>
        <p:grpSpPr>
          <a:xfrm>
            <a:off x="11124720" y="158400"/>
            <a:ext cx="972000" cy="1662840"/>
            <a:chOff x="11124720" y="158400"/>
            <a:chExt cx="972000" cy="1662840"/>
          </a:xfrm>
        </p:grpSpPr>
        <p:sp>
          <p:nvSpPr>
            <p:cNvPr id="4" name="CustomShape 5"/>
            <p:cNvSpPr/>
            <p:nvPr/>
          </p:nvSpPr>
          <p:spPr>
            <a:xfrm>
              <a:off x="11444040" y="1681560"/>
              <a:ext cx="146520" cy="1396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1124720" y="945000"/>
              <a:ext cx="411480" cy="39276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1523600" y="1148400"/>
              <a:ext cx="535680" cy="5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1536920" y="813960"/>
              <a:ext cx="240840" cy="2296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1124720" y="158400"/>
              <a:ext cx="643680" cy="6141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1855880" y="201960"/>
              <a:ext cx="240840" cy="22968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" name="CustomShape 11"/>
          <p:cNvSpPr/>
          <p:nvPr/>
        </p:nvSpPr>
        <p:spPr>
          <a:xfrm flipV="1">
            <a:off x="0" y="-3582720"/>
            <a:ext cx="6197400" cy="3582720"/>
          </a:xfrm>
          <a:prstGeom prst="rtTriangle">
            <a:avLst/>
          </a:prstGeom>
          <a:gradFill rotWithShape="0"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77000">
                <a:schemeClr val="accent1">
                  <a:lumMod val="60000"/>
                  <a:lumOff val="40000"/>
                  <a:alpha val="62000"/>
                </a:schemeClr>
              </a:gs>
              <a:gs pos="100000">
                <a:schemeClr val="accent1"/>
              </a:gs>
            </a:gsLst>
            <a:lin ang="138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" name="Group 12"/>
          <p:cNvGrpSpPr/>
          <p:nvPr/>
        </p:nvGrpSpPr>
        <p:grpSpPr>
          <a:xfrm>
            <a:off x="878400" y="846720"/>
            <a:ext cx="6918480" cy="3888360"/>
            <a:chOff x="878400" y="846720"/>
            <a:chExt cx="6918480" cy="3888360"/>
          </a:xfrm>
        </p:grpSpPr>
        <p:sp>
          <p:nvSpPr>
            <p:cNvPr id="12" name="CustomShape 13"/>
            <p:cNvSpPr/>
            <p:nvPr/>
          </p:nvSpPr>
          <p:spPr>
            <a:xfrm rot="20467200" flipV="1">
              <a:off x="1427040" y="1028520"/>
              <a:ext cx="1141200" cy="11487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CustomShape 14"/>
            <p:cNvSpPr/>
            <p:nvPr/>
          </p:nvSpPr>
          <p:spPr>
            <a:xfrm rot="20467200" flipV="1">
              <a:off x="2729160" y="984960"/>
              <a:ext cx="682560" cy="686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 rot="20467200" flipV="1">
              <a:off x="2827080" y="2119680"/>
              <a:ext cx="470880" cy="47412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 rot="20467200" flipV="1">
              <a:off x="1948680" y="2256840"/>
              <a:ext cx="299520" cy="3013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 rot="20467200" flipV="1">
              <a:off x="3742200" y="2243520"/>
              <a:ext cx="302040" cy="30456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 rot="20467200" flipV="1">
              <a:off x="4879440" y="2314440"/>
              <a:ext cx="448200" cy="4507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 rot="20467200" flipV="1">
              <a:off x="2322000" y="2058480"/>
              <a:ext cx="407880" cy="410040"/>
            </a:xfrm>
            <a:prstGeom prst="ellipse">
              <a:avLst/>
            </a:prstGeom>
            <a:solidFill>
              <a:schemeClr val="accent2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 rot="20467200" flipV="1">
              <a:off x="3189960" y="2617200"/>
              <a:ext cx="198720" cy="2001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 rot="20467200" flipV="1">
              <a:off x="5398920" y="1803600"/>
              <a:ext cx="946800" cy="953280"/>
            </a:xfrm>
            <a:prstGeom prst="ellipse">
              <a:avLst/>
            </a:prstGeom>
            <a:solidFill>
              <a:schemeClr val="tx2">
                <a:lumMod val="75000"/>
                <a:lumOff val="2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20467200" flipV="1">
              <a:off x="5132520" y="2756880"/>
              <a:ext cx="682560" cy="686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" name="CustomShape 23"/>
            <p:cNvSpPr/>
            <p:nvPr/>
          </p:nvSpPr>
          <p:spPr>
            <a:xfrm rot="20467200" flipV="1">
              <a:off x="4591800" y="2861640"/>
              <a:ext cx="198720" cy="20016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" name="CustomShape 24"/>
            <p:cNvSpPr/>
            <p:nvPr/>
          </p:nvSpPr>
          <p:spPr>
            <a:xfrm rot="20467200" flipV="1">
              <a:off x="5158440" y="2064960"/>
              <a:ext cx="198720" cy="2001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" name="CustomShape 25"/>
            <p:cNvSpPr/>
            <p:nvPr/>
          </p:nvSpPr>
          <p:spPr>
            <a:xfrm rot="20467200" flipV="1">
              <a:off x="4602240" y="2130120"/>
              <a:ext cx="302040" cy="30456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" name="CustomShape 26"/>
            <p:cNvSpPr/>
            <p:nvPr/>
          </p:nvSpPr>
          <p:spPr>
            <a:xfrm rot="20467200" flipV="1">
              <a:off x="4353480" y="2340000"/>
              <a:ext cx="198720" cy="200160"/>
            </a:xfrm>
            <a:prstGeom prst="ellipse">
              <a:avLst/>
            </a:prstGeom>
            <a:solidFill>
              <a:schemeClr val="bg2">
                <a:lumMod val="40000"/>
                <a:lumOff val="6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" name="CustomShape 27"/>
            <p:cNvSpPr/>
            <p:nvPr/>
          </p:nvSpPr>
          <p:spPr>
            <a:xfrm rot="20467200" flipV="1">
              <a:off x="3265200" y="1762200"/>
              <a:ext cx="536400" cy="540000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" name="CustomShape 28"/>
            <p:cNvSpPr/>
            <p:nvPr/>
          </p:nvSpPr>
          <p:spPr>
            <a:xfrm rot="20467200" flipV="1">
              <a:off x="2698200" y="1880640"/>
              <a:ext cx="198720" cy="20016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" name="CustomShape 29"/>
            <p:cNvSpPr/>
            <p:nvPr/>
          </p:nvSpPr>
          <p:spPr>
            <a:xfrm rot="20467200" flipV="1">
              <a:off x="2293920" y="873000"/>
              <a:ext cx="198720" cy="2001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30"/>
            <p:cNvSpPr/>
            <p:nvPr/>
          </p:nvSpPr>
          <p:spPr>
            <a:xfrm rot="20467200" flipV="1">
              <a:off x="6074280" y="2792160"/>
              <a:ext cx="536400" cy="54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CustomShape 31"/>
            <p:cNvSpPr/>
            <p:nvPr/>
          </p:nvSpPr>
          <p:spPr>
            <a:xfrm rot="20467200" flipV="1">
              <a:off x="6709680" y="2921760"/>
              <a:ext cx="198720" cy="2001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" name="CustomShape 32"/>
            <p:cNvSpPr/>
            <p:nvPr/>
          </p:nvSpPr>
          <p:spPr>
            <a:xfrm rot="20467200" flipV="1">
              <a:off x="6408000" y="3517920"/>
              <a:ext cx="339840" cy="342000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" name="CustomShape 33"/>
            <p:cNvSpPr/>
            <p:nvPr/>
          </p:nvSpPr>
          <p:spPr>
            <a:xfrm rot="20467200" flipV="1">
              <a:off x="6930360" y="3107160"/>
              <a:ext cx="682560" cy="686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" name="CustomShape 34"/>
            <p:cNvSpPr/>
            <p:nvPr/>
          </p:nvSpPr>
          <p:spPr>
            <a:xfrm rot="20467200" flipV="1">
              <a:off x="7149240" y="3857040"/>
              <a:ext cx="198720" cy="20016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" name="CustomShape 35"/>
            <p:cNvSpPr/>
            <p:nvPr/>
          </p:nvSpPr>
          <p:spPr>
            <a:xfrm rot="20467200" flipV="1">
              <a:off x="6949080" y="4128480"/>
              <a:ext cx="531720" cy="5349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" name="CustomShape 36"/>
            <p:cNvSpPr/>
            <p:nvPr/>
          </p:nvSpPr>
          <p:spPr>
            <a:xfrm rot="20467200" flipV="1">
              <a:off x="1093680" y="1947960"/>
              <a:ext cx="448200" cy="45072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" name="CustomShape 37"/>
            <p:cNvSpPr/>
            <p:nvPr/>
          </p:nvSpPr>
          <p:spPr>
            <a:xfrm rot="20467200" flipV="1">
              <a:off x="954360" y="1512000"/>
              <a:ext cx="198720" cy="20016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" name="CustomShape 38"/>
            <p:cNvSpPr/>
            <p:nvPr/>
          </p:nvSpPr>
          <p:spPr>
            <a:xfrm rot="20467200" flipV="1">
              <a:off x="942480" y="965520"/>
              <a:ext cx="470880" cy="4741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CustomShape 39"/>
            <p:cNvSpPr/>
            <p:nvPr/>
          </p:nvSpPr>
          <p:spPr>
            <a:xfrm rot="20467200" flipV="1">
              <a:off x="7570800" y="4276080"/>
              <a:ext cx="198720" cy="200160"/>
            </a:xfrm>
            <a:prstGeom prst="ellipse">
              <a:avLst/>
            </a:prstGeom>
            <a:solidFill>
              <a:schemeClr val="accent2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" name="PlaceHolder 40"/>
          <p:cNvSpPr>
            <a:spLocks noGrp="1"/>
          </p:cNvSpPr>
          <p:nvPr>
            <p:ph type="title"/>
          </p:nvPr>
        </p:nvSpPr>
        <p:spPr>
          <a:xfrm>
            <a:off x="609480" y="3429000"/>
            <a:ext cx="9524880" cy="10742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5400" b="0" strike="noStrike" spc="-1">
                <a:solidFill>
                  <a:srgbClr val="224D57"/>
                </a:solidFill>
                <a:latin typeface="Tahoma"/>
              </a:rPr>
              <a:t>마스터 제목 스타일 편집</a:t>
            </a:r>
            <a:endParaRPr lang="ko-KR" sz="5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40" name="PlaceHolder 41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FE34B6E-7636-487B-8BFC-26077267B73B}" type="datetime1">
              <a:rPr lang="en-US" sz="1200" b="0" strike="noStrike" spc="-1">
                <a:solidFill>
                  <a:srgbClr val="12553F"/>
                </a:solidFill>
                <a:latin typeface="Arial"/>
              </a:rPr>
              <a:t>4/5/2018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1" name="PlaceHolder 42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42" name="PlaceHolder 43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40F688-2B03-4A83-843E-487CB90B26C5}" type="slidenum">
              <a:rPr lang="en-US" sz="1200" b="0" strike="noStrike" spc="-1">
                <a:solidFill>
                  <a:srgbClr val="12553F"/>
                </a:solidFill>
                <a:latin typeface="Arial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43" name="PlaceHolder 4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333333"/>
                </a:solidFill>
                <a:latin typeface="Arial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0" strike="noStrike" spc="-1">
                <a:solidFill>
                  <a:srgbClr val="333333"/>
                </a:solidFill>
                <a:latin typeface="Arial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600" b="0" strike="noStrike" spc="-1">
                <a:solidFill>
                  <a:srgbClr val="333333"/>
                </a:solidFill>
                <a:latin typeface="Arial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1"/>
          <p:cNvGrpSpPr/>
          <p:nvPr/>
        </p:nvGrpSpPr>
        <p:grpSpPr>
          <a:xfrm>
            <a:off x="-360" y="0"/>
            <a:ext cx="12192120" cy="990360"/>
            <a:chOff x="-360" y="0"/>
            <a:chExt cx="12192120" cy="990360"/>
          </a:xfrm>
        </p:grpSpPr>
        <p:sp>
          <p:nvSpPr>
            <p:cNvPr id="81" name="CustomShape 2"/>
            <p:cNvSpPr/>
            <p:nvPr/>
          </p:nvSpPr>
          <p:spPr>
            <a:xfrm flipH="1">
              <a:off x="-720" y="0"/>
              <a:ext cx="11785320" cy="990360"/>
            </a:xfrm>
            <a:custGeom>
              <a:avLst/>
              <a:gdLst/>
              <a:ahLst/>
              <a:cxnLst/>
              <a:rect l="l" t="t" r="r" b="b"/>
              <a:pathLst>
                <a:path w="8839200" h="990600">
                  <a:moveTo>
                    <a:pt x="8839200" y="0"/>
                  </a:moveTo>
                  <a:lnTo>
                    <a:pt x="0" y="685800"/>
                  </a:lnTo>
                  <a:lnTo>
                    <a:pt x="8839200" y="990600"/>
                  </a:lnTo>
                  <a:lnTo>
                    <a:pt x="8839200" y="0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/>
            </a:gradFill>
            <a:ln w="9360"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3"/>
            <p:cNvSpPr/>
            <p:nvPr/>
          </p:nvSpPr>
          <p:spPr>
            <a:xfrm>
              <a:off x="0" y="0"/>
              <a:ext cx="12191760" cy="990360"/>
            </a:xfrm>
            <a:custGeom>
              <a:avLst/>
              <a:gdLst/>
              <a:ahLst/>
              <a:cxnLst/>
              <a:rect l="l" t="t" r="r" b="b"/>
              <a:pathLst>
                <a:path w="9144000" h="990600">
                  <a:moveTo>
                    <a:pt x="9144000" y="0"/>
                  </a:moveTo>
                  <a:lnTo>
                    <a:pt x="0" y="0"/>
                  </a:lnTo>
                  <a:lnTo>
                    <a:pt x="9525" y="504825"/>
                  </a:lnTo>
                  <a:lnTo>
                    <a:pt x="9144000" y="990600"/>
                  </a:lnTo>
                  <a:lnTo>
                    <a:pt x="9144000" y="0"/>
                  </a:lnTo>
                </a:path>
              </a:pathLst>
            </a:custGeom>
            <a:gradFill rotWithShape="0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/>
            </a:gradFill>
            <a:ln w="9360">
              <a:noFill/>
            </a:ln>
            <a:effectLst>
              <a:outerShdw blurRad="50800" dist="38100" dir="5400000" algn="t" rotWithShape="0">
                <a:schemeClr val="accent1">
                  <a:lumMod val="75000"/>
                  <a:alpha val="40000"/>
                </a:scheme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3" name="Group 4"/>
          <p:cNvGrpSpPr/>
          <p:nvPr/>
        </p:nvGrpSpPr>
        <p:grpSpPr>
          <a:xfrm>
            <a:off x="11124720" y="158400"/>
            <a:ext cx="972000" cy="1662840"/>
            <a:chOff x="11124720" y="158400"/>
            <a:chExt cx="972000" cy="1662840"/>
          </a:xfrm>
        </p:grpSpPr>
        <p:sp>
          <p:nvSpPr>
            <p:cNvPr id="84" name="CustomShape 5"/>
            <p:cNvSpPr/>
            <p:nvPr/>
          </p:nvSpPr>
          <p:spPr>
            <a:xfrm>
              <a:off x="11444040" y="1681560"/>
              <a:ext cx="146520" cy="1396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6"/>
            <p:cNvSpPr/>
            <p:nvPr/>
          </p:nvSpPr>
          <p:spPr>
            <a:xfrm>
              <a:off x="11124720" y="945000"/>
              <a:ext cx="411480" cy="39276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6" name="CustomShape 7"/>
            <p:cNvSpPr/>
            <p:nvPr/>
          </p:nvSpPr>
          <p:spPr>
            <a:xfrm>
              <a:off x="11523600" y="1148400"/>
              <a:ext cx="535680" cy="511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CustomShape 8"/>
            <p:cNvSpPr/>
            <p:nvPr/>
          </p:nvSpPr>
          <p:spPr>
            <a:xfrm>
              <a:off x="11536920" y="813960"/>
              <a:ext cx="240840" cy="2296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9"/>
            <p:cNvSpPr/>
            <p:nvPr/>
          </p:nvSpPr>
          <p:spPr>
            <a:xfrm>
              <a:off x="11124720" y="158400"/>
              <a:ext cx="643680" cy="6141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10"/>
            <p:cNvSpPr/>
            <p:nvPr/>
          </p:nvSpPr>
          <p:spPr>
            <a:xfrm>
              <a:off x="11855880" y="201960"/>
              <a:ext cx="240840" cy="229680"/>
            </a:xfrm>
            <a:prstGeom prst="ellipse">
              <a:avLst/>
            </a:prstGeom>
            <a:solidFill>
              <a:schemeClr val="accent2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0" name="PlaceHolder 11"/>
          <p:cNvSpPr>
            <a:spLocks noGrp="1"/>
          </p:cNvSpPr>
          <p:nvPr>
            <p:ph type="title"/>
          </p:nvPr>
        </p:nvSpPr>
        <p:spPr>
          <a:xfrm>
            <a:off x="609480" y="76320"/>
            <a:ext cx="10972440" cy="867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3600" b="0" strike="noStrike" spc="-1">
                <a:solidFill>
                  <a:srgbClr val="FFFFFF"/>
                </a:solidFill>
                <a:latin typeface="Tahoma"/>
              </a:rPr>
              <a:t>마스터 제목 스타일 편집</a:t>
            </a:r>
            <a:endParaRPr lang="ko-KR" sz="36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91" name="PlaceHolder 12"/>
          <p:cNvSpPr>
            <a:spLocks noGrp="1"/>
          </p:cNvSpPr>
          <p:nvPr>
            <p:ph type="body"/>
          </p:nvPr>
        </p:nvSpPr>
        <p:spPr>
          <a:xfrm>
            <a:off x="609480" y="1133640"/>
            <a:ext cx="10972440" cy="5142600"/>
          </a:xfrm>
          <a:prstGeom prst="rect">
            <a:avLst/>
          </a:prstGeom>
        </p:spPr>
        <p:txBody>
          <a:bodyPr/>
          <a:lstStyle/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마스터 텍스트 스타일을 편집합니다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825A"/>
              </a:buClr>
              <a:buSzPct val="80000"/>
              <a:buFont typeface="Wingdings" charset="2"/>
              <a:buChar char=""/>
            </a:pP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둘째 수준</a:t>
            </a: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24AA7E"/>
              </a:buClr>
              <a:buSzPct val="80000"/>
              <a:buFont typeface="Wingdings" charset="2"/>
              <a:buChar char=""/>
            </a:pPr>
            <a:r>
              <a:rPr lang="ko-KR" sz="1800" b="0" strike="noStrike" spc="-1">
                <a:solidFill>
                  <a:srgbClr val="333333"/>
                </a:solidFill>
                <a:latin typeface="Arial"/>
              </a:rPr>
              <a:t>셋째 수준</a:t>
            </a: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24AA7E"/>
              </a:buClr>
              <a:buSzPct val="60000"/>
              <a:buFont typeface="Wingdings" charset="2"/>
              <a:buChar char=""/>
            </a:pPr>
            <a:r>
              <a:rPr lang="ko-KR" sz="1600" b="0" strike="noStrike" spc="-1">
                <a:solidFill>
                  <a:srgbClr val="333333"/>
                </a:solidFill>
                <a:latin typeface="Arial"/>
              </a:rPr>
              <a:t>넷째 수준</a:t>
            </a: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24AA7E"/>
              </a:buClr>
              <a:buFont typeface="Arial"/>
              <a:buChar char="•"/>
            </a:pPr>
            <a:r>
              <a:rPr lang="ko-KR" sz="1600" b="0" strike="noStrike" spc="-1">
                <a:solidFill>
                  <a:srgbClr val="333333"/>
                </a:solidFill>
                <a:latin typeface="Arial"/>
              </a:rPr>
              <a:t>다섯째 수준</a:t>
            </a:r>
          </a:p>
        </p:txBody>
      </p:sp>
      <p:sp>
        <p:nvSpPr>
          <p:cNvPr id="92" name="PlaceHolder 1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E60E9F3-28C4-463A-841F-C5EDBDFA471D}" type="datetime1">
              <a:rPr lang="en-US" sz="1200" b="0" strike="noStrike" spc="-1">
                <a:solidFill>
                  <a:srgbClr val="333333"/>
                </a:solidFill>
                <a:latin typeface="Arial"/>
              </a:rPr>
              <a:t>4/5/2018</a:t>
            </a:fld>
            <a:endParaRPr lang="en-US" sz="1200" b="0" strike="noStrike" spc="-1">
              <a:latin typeface="바탕"/>
            </a:endParaRPr>
          </a:p>
        </p:txBody>
      </p:sp>
      <p:sp>
        <p:nvSpPr>
          <p:cNvPr id="93" name="PlaceHolder 1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바탕"/>
            </a:endParaRPr>
          </a:p>
        </p:txBody>
      </p:sp>
      <p:sp>
        <p:nvSpPr>
          <p:cNvPr id="94" name="PlaceHolder 1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CD959ED-CE22-412F-B2D0-CDA91BAEAB06}" type="slidenum">
              <a:rPr lang="en-US" sz="1200" b="0" strike="noStrike" spc="-1">
                <a:solidFill>
                  <a:srgbClr val="333333"/>
                </a:solidFill>
                <a:latin typeface="Arial"/>
              </a:rPr>
              <a:t>‹#›</a:t>
            </a:fld>
            <a:endParaRPr lang="en-US" sz="12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09480" y="3429000"/>
            <a:ext cx="9524880" cy="1074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5400" b="0" strike="noStrike" spc="-1">
                <a:solidFill>
                  <a:srgbClr val="224D57"/>
                </a:solidFill>
                <a:latin typeface="Tahoma"/>
              </a:rPr>
              <a:t>1. 데이터베이스 기본기</a:t>
            </a:r>
            <a:endParaRPr lang="ko-KR" sz="54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609480" y="4500720"/>
            <a:ext cx="8534160" cy="587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09480" y="76320"/>
            <a:ext cx="10972440" cy="867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3600" b="0" strike="noStrike" spc="-1">
                <a:solidFill>
                  <a:srgbClr val="FFFFFF"/>
                </a:solidFill>
                <a:latin typeface="Tahoma"/>
              </a:rPr>
              <a:t>관계대수 조아</a:t>
            </a:r>
            <a:endParaRPr lang="ko-KR" sz="36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09480" y="1133640"/>
            <a:ext cx="10972440" cy="514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관계대수란?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	: 어떻게 질의를 수행할 것인가 명시하는 절차적 언어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	  결과적으로 보면 주어진 릴레이션에서 새로운 릴레이션을 생성한다.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관계대수들을 소개합니다.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	셀렉션(Selection) σ, 프로젝션(Projection) π,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	조인(Join) ▷◁(애도..), 카티션의 곱 ×, 디비젼(Division) ÷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09480" y="76320"/>
            <a:ext cx="10972440" cy="867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3600" b="0" strike="noStrike" spc="-1">
                <a:solidFill>
                  <a:srgbClr val="FFFFFF"/>
                </a:solidFill>
                <a:latin typeface="Tahoma"/>
              </a:rPr>
              <a:t>데이터베이스 용어 (1)</a:t>
            </a:r>
            <a:endParaRPr lang="ko-KR" sz="3600" b="0" strike="noStrike" spc="-1">
              <a:solidFill>
                <a:srgbClr val="333333"/>
              </a:solidFill>
              <a:latin typeface="Arial"/>
            </a:endParaRPr>
          </a:p>
        </p:txBody>
      </p:sp>
      <p:graphicFrame>
        <p:nvGraphicFramePr>
          <p:cNvPr id="134" name="Table 2"/>
          <p:cNvGraphicFramePr/>
          <p:nvPr/>
        </p:nvGraphicFramePr>
        <p:xfrm>
          <a:off x="767160" y="1297440"/>
          <a:ext cx="10972440" cy="1771200"/>
        </p:xfrm>
        <a:graphic>
          <a:graphicData uri="http://schemas.openxmlformats.org/drawingml/2006/table">
            <a:tbl>
              <a:tblPr/>
              <a:tblGrid>
                <a:gridCol w="1828440"/>
                <a:gridCol w="1828440"/>
                <a:gridCol w="1828440"/>
                <a:gridCol w="1828440"/>
                <a:gridCol w="1828440"/>
                <a:gridCol w="1830240"/>
              </a:tblGrid>
              <a:tr h="442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A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677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B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677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C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677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D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677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677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F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6774"/>
                    </a:solidFill>
                  </a:tcPr>
                </a:tc>
              </a:tr>
              <a:tr h="4428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</a:tr>
              <a:tr h="4428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ECF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ECF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ECF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ECF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ECF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ECF1"/>
                    </a:solidFill>
                  </a:tcPr>
                </a:tc>
              </a:tr>
              <a:tr h="4428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</a:tr>
            </a:tbl>
          </a:graphicData>
        </a:graphic>
      </p:graphicFrame>
      <p:sp>
        <p:nvSpPr>
          <p:cNvPr id="135" name="CustomShape 3"/>
          <p:cNvSpPr/>
          <p:nvPr/>
        </p:nvSpPr>
        <p:spPr>
          <a:xfrm>
            <a:off x="911520" y="1297440"/>
            <a:ext cx="1512000" cy="402840"/>
          </a:xfrm>
          <a:prstGeom prst="ellipse">
            <a:avLst/>
          </a:prstGeom>
          <a:noFill/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/>
        </p:style>
      </p:sp>
      <p:sp>
        <p:nvSpPr>
          <p:cNvPr id="136" name="CustomShape 4"/>
          <p:cNvSpPr/>
          <p:nvPr/>
        </p:nvSpPr>
        <p:spPr>
          <a:xfrm>
            <a:off x="2711520" y="1297440"/>
            <a:ext cx="1512000" cy="402840"/>
          </a:xfrm>
          <a:prstGeom prst="ellipse">
            <a:avLst/>
          </a:prstGeom>
          <a:noFill/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/>
        </p:style>
      </p:sp>
      <p:sp>
        <p:nvSpPr>
          <p:cNvPr id="137" name="CustomShape 5"/>
          <p:cNvSpPr/>
          <p:nvPr/>
        </p:nvSpPr>
        <p:spPr>
          <a:xfrm>
            <a:off x="4439880" y="1297440"/>
            <a:ext cx="1512000" cy="402840"/>
          </a:xfrm>
          <a:prstGeom prst="ellipse">
            <a:avLst/>
          </a:prstGeom>
          <a:noFill/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/>
        </p:style>
      </p:sp>
      <p:sp>
        <p:nvSpPr>
          <p:cNvPr id="138" name="CustomShape 6"/>
          <p:cNvSpPr/>
          <p:nvPr/>
        </p:nvSpPr>
        <p:spPr>
          <a:xfrm>
            <a:off x="6383880" y="1297440"/>
            <a:ext cx="1512000" cy="402840"/>
          </a:xfrm>
          <a:prstGeom prst="ellipse">
            <a:avLst/>
          </a:prstGeom>
          <a:noFill/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/>
        </p:style>
      </p:sp>
      <p:sp>
        <p:nvSpPr>
          <p:cNvPr id="139" name="CustomShape 7"/>
          <p:cNvSpPr/>
          <p:nvPr/>
        </p:nvSpPr>
        <p:spPr>
          <a:xfrm>
            <a:off x="8256240" y="1297440"/>
            <a:ext cx="1512000" cy="402840"/>
          </a:xfrm>
          <a:prstGeom prst="ellipse">
            <a:avLst/>
          </a:prstGeom>
          <a:noFill/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/>
        </p:style>
      </p:sp>
      <p:sp>
        <p:nvSpPr>
          <p:cNvPr id="140" name="CustomShape 8"/>
          <p:cNvSpPr/>
          <p:nvPr/>
        </p:nvSpPr>
        <p:spPr>
          <a:xfrm>
            <a:off x="10070280" y="1297440"/>
            <a:ext cx="1512000" cy="402840"/>
          </a:xfrm>
          <a:prstGeom prst="ellipse">
            <a:avLst/>
          </a:prstGeom>
          <a:noFill/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/>
        </p:style>
      </p:sp>
      <p:sp>
        <p:nvSpPr>
          <p:cNvPr id="141" name="CustomShape 9"/>
          <p:cNvSpPr/>
          <p:nvPr/>
        </p:nvSpPr>
        <p:spPr>
          <a:xfrm>
            <a:off x="2567520" y="3429000"/>
            <a:ext cx="91720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: 애트리뷰트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           -차수(Degree) : 애트리뷰트의 갯수, -스키마 : 애트리뷰트들의 집합!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: 튜플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         -카디날리티 : 튜플의 갯수, -인스턴스 : 튜플들의 집합!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: 도메인 -&gt; 하나의 열에 있는 값들의 집합!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42" name="CustomShape 10"/>
          <p:cNvSpPr/>
          <p:nvPr/>
        </p:nvSpPr>
        <p:spPr>
          <a:xfrm>
            <a:off x="911520" y="3429000"/>
            <a:ext cx="1512000" cy="402840"/>
          </a:xfrm>
          <a:prstGeom prst="ellipse">
            <a:avLst/>
          </a:prstGeom>
          <a:noFill/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3">
            <a:schemeClr val="accent6"/>
          </a:effectRef>
          <a:fontRef idx="minor"/>
        </p:style>
      </p:sp>
      <p:sp>
        <p:nvSpPr>
          <p:cNvPr id="143" name="CustomShape 11"/>
          <p:cNvSpPr/>
          <p:nvPr/>
        </p:nvSpPr>
        <p:spPr>
          <a:xfrm>
            <a:off x="911520" y="1700640"/>
            <a:ext cx="10828440" cy="482040"/>
          </a:xfrm>
          <a:prstGeom prst="ellipse">
            <a:avLst/>
          </a:prstGeom>
          <a:noFill/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3">
            <a:schemeClr val="accent5"/>
          </a:effectRef>
          <a:fontRef idx="minor"/>
        </p:style>
      </p:sp>
      <p:sp>
        <p:nvSpPr>
          <p:cNvPr id="144" name="CustomShape 12"/>
          <p:cNvSpPr/>
          <p:nvPr/>
        </p:nvSpPr>
        <p:spPr>
          <a:xfrm>
            <a:off x="868320" y="4090680"/>
            <a:ext cx="1597680" cy="240840"/>
          </a:xfrm>
          <a:prstGeom prst="ellipse">
            <a:avLst/>
          </a:prstGeom>
          <a:noFill/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3">
            <a:schemeClr val="accent5"/>
          </a:effectRef>
          <a:fontRef idx="minor"/>
        </p:style>
      </p:sp>
      <p:sp>
        <p:nvSpPr>
          <p:cNvPr id="145" name="CustomShape 13"/>
          <p:cNvSpPr/>
          <p:nvPr/>
        </p:nvSpPr>
        <p:spPr>
          <a:xfrm>
            <a:off x="868320" y="1297440"/>
            <a:ext cx="1597680" cy="1771200"/>
          </a:xfrm>
          <a:prstGeom prst="ellipse">
            <a:avLst/>
          </a:prstGeom>
          <a:noFill/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/>
        </p:style>
      </p:sp>
      <p:sp>
        <p:nvSpPr>
          <p:cNvPr id="146" name="CustomShape 14"/>
          <p:cNvSpPr/>
          <p:nvPr/>
        </p:nvSpPr>
        <p:spPr>
          <a:xfrm>
            <a:off x="868320" y="4521240"/>
            <a:ext cx="1597680" cy="362880"/>
          </a:xfrm>
          <a:prstGeom prst="ellipse">
            <a:avLst/>
          </a:prstGeom>
          <a:noFill/>
          <a:ln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3">
            <a:schemeClr val="accent4"/>
          </a:effectRef>
          <a:fontRef idx="minor"/>
        </p:style>
      </p:sp>
      <p:sp>
        <p:nvSpPr>
          <p:cNvPr id="147" name="CustomShape 15"/>
          <p:cNvSpPr/>
          <p:nvPr/>
        </p:nvSpPr>
        <p:spPr>
          <a:xfrm>
            <a:off x="911520" y="5085360"/>
            <a:ext cx="1094508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저 위에 있는 표 전체 -&gt; 릴레이션, 테이블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1) 튜플의 각 애트리뷰트는 원자값만 가져야함!!! 내용물이 하나이상이면 안댄다.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2) 릴레이션이 투플들의 집합이기 때문에 동일한 투플이 두개 이상 존재하지 않는다.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3) 당연하게도 도메인 안에선 전부다 같은 타입의 값을 가져야겠죠?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09480" y="76320"/>
            <a:ext cx="10972440" cy="867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3600" b="0" strike="noStrike" spc="-1">
                <a:solidFill>
                  <a:srgbClr val="FFFFFF"/>
                </a:solidFill>
                <a:latin typeface="Tahoma"/>
              </a:rPr>
              <a:t>데이터베이스 용어 (2)</a:t>
            </a:r>
            <a:endParaRPr lang="ko-KR" sz="3600" b="0" strike="noStrike" spc="-1">
              <a:solidFill>
                <a:srgbClr val="333333"/>
              </a:solidFill>
              <a:latin typeface="Arial"/>
            </a:endParaRPr>
          </a:p>
        </p:txBody>
      </p:sp>
      <p:graphicFrame>
        <p:nvGraphicFramePr>
          <p:cNvPr id="149" name="Table 2"/>
          <p:cNvGraphicFramePr/>
          <p:nvPr/>
        </p:nvGraphicFramePr>
        <p:xfrm>
          <a:off x="767160" y="1297440"/>
          <a:ext cx="5976360" cy="1394280"/>
        </p:xfrm>
        <a:graphic>
          <a:graphicData uri="http://schemas.openxmlformats.org/drawingml/2006/table">
            <a:tbl>
              <a:tblPr/>
              <a:tblGrid>
                <a:gridCol w="1986480"/>
                <a:gridCol w="1994760"/>
                <a:gridCol w="1995120"/>
              </a:tblGrid>
              <a:tr h="320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주민번호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677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이름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677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나이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6774"/>
                    </a:solidFill>
                  </a:tcPr>
                </a:tc>
              </a:tr>
              <a:tr h="34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971111-1234567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길동이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22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961111-8888888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EC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길동이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EC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23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ECF1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971111-7777777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이길동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22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</a:tr>
            </a:tbl>
          </a:graphicData>
        </a:graphic>
      </p:graphicFrame>
      <p:sp>
        <p:nvSpPr>
          <p:cNvPr id="150" name="CustomShape 3"/>
          <p:cNvSpPr/>
          <p:nvPr/>
        </p:nvSpPr>
        <p:spPr>
          <a:xfrm>
            <a:off x="767160" y="3069000"/>
            <a:ext cx="10945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1. 저기에서 기본키는?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767160" y="3573000"/>
            <a:ext cx="10945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2. 후보키? 대체키? 슈퍼키? 기본키??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767160" y="4149000"/>
            <a:ext cx="1044108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● 슈퍼키는 조금이라도 튜플들을 구분할수있는 요소가 있는 애트리뷰트,애트리뷰트의 집합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    - !부분릴레이션!에서 튜플을 구별가능한 키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● 후보키는 !릴레이션!에서 각 튜플을 고유하게 식별할 수 있는 애트리뷰트의 모임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● 기본키는 후보키중에서 하나의 애트리뷰트를 택해서 정한것 이다.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      기본키의 조건 1)항상 고유한 값을 가지는가?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                            2)항상 널값을 갖지 않는가?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                            3)값이 변경될 가능성이 높은 애트리뷰트인가? (가능성이 낮아야 한다)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                            4) 가능하면 복합 기본키로 선택하지 않는다.(기본키가 하나이상이지 말자.)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09480" y="76320"/>
            <a:ext cx="10972440" cy="867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3600" b="0" strike="noStrike" spc="-1">
                <a:solidFill>
                  <a:srgbClr val="FFFFFF"/>
                </a:solidFill>
                <a:latin typeface="Tahoma"/>
              </a:rPr>
              <a:t>데이터베이스 용어 (2)</a:t>
            </a:r>
            <a:endParaRPr lang="ko-KR" sz="36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09480" y="1133640"/>
            <a:ext cx="10972440" cy="514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대체 키(Alternate Key)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  <a:ea typeface="한컴 윤고딕 230"/>
              </a:rPr>
              <a:t>        :기본키가 될뻔한 키</a:t>
            </a: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  <a:ea typeface="한컴 윤고딕 230"/>
              </a:rPr>
              <a:t>          후보키에서 기본키가 아닌 다른키라고 생각하면 됩니다.</a:t>
            </a: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  <a:ea typeface="한컴 윤고딕 230"/>
              </a:rPr>
              <a:t>키들의 구도</a:t>
            </a: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  <a:ea typeface="한컴 윤고딕 230"/>
              </a:rPr>
              <a:t>         수퍼 키 &gt; 후보키 (기본키 + 대체키)</a:t>
            </a: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  <a:ea typeface="한컴 윤고딕 230"/>
              </a:rPr>
              <a:t>         수퍼키는 전부다 포괄하니까 슈퍼라고 생각하면 편합니다.</a:t>
            </a: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  <a:ea typeface="한컴 윤고딕 230"/>
              </a:rPr>
              <a:t>외래 키(Foreign Key)</a:t>
            </a: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  <a:ea typeface="한컴 윤고딕 230"/>
              </a:rPr>
              <a:t>         아무 릴레이션의 기본키를 참조하는 키</a:t>
            </a: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  <a:ea typeface="한컴 윤고딕 230"/>
              </a:rPr>
              <a:t>   1) 다른 릴레이션의 기본키를 참조하는 키</a:t>
            </a: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  <a:ea typeface="한컴 윤고딕 230"/>
              </a:rPr>
              <a:t>   2) 자체 릴레이션의 기본 키를 참조하는 키</a:t>
            </a: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  <a:ea typeface="한컴 윤고딕 230"/>
              </a:rPr>
              <a:t>   3) 기본키의 구성요소가 될수 있다.</a:t>
            </a: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09480" y="76320"/>
            <a:ext cx="10972440" cy="867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3600" b="0" strike="noStrike" spc="-1">
                <a:solidFill>
                  <a:srgbClr val="FFFFFF"/>
                </a:solidFill>
                <a:latin typeface="Tahoma"/>
              </a:rPr>
              <a:t>무결성 제약조건?</a:t>
            </a:r>
            <a:endParaRPr lang="ko-KR" sz="36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09480" y="1133640"/>
            <a:ext cx="10972440" cy="514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데이터 무결성은 데이터의 정확성 또는 유효성을 의미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무결성 제약조건의 목적은 일관된 데이터베이스 상태를 정의하는 규칙을 묵시적으로 또는 명시적으로 정의하는 것.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쉽게 말해서 어기면 안되는 규칙입니다.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  <a:ea typeface="한컴 윤고딕 230"/>
              </a:rPr>
              <a:t>   프로그래밍에서도 Integer형에는 정수만 넣는거처럼 여기서도 데이터들의 규칙이    있습니다.</a:t>
            </a: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  <a:ea typeface="한컴 윤고딕 230"/>
              </a:rPr>
              <a:t>   </a:t>
            </a: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  <a:ea typeface="한컴 윤고딕 230"/>
              </a:rPr>
              <a:t> </a:t>
            </a:r>
            <a:endParaRPr lang="ko-KR" sz="24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09480" y="76320"/>
            <a:ext cx="10972440" cy="867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3600" b="0" strike="noStrike" spc="-1">
                <a:solidFill>
                  <a:srgbClr val="FFFFFF"/>
                </a:solidFill>
                <a:latin typeface="Tahoma"/>
              </a:rPr>
              <a:t>무결성 제약조건</a:t>
            </a:r>
            <a:endParaRPr lang="ko-KR" sz="36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609480" y="1133640"/>
            <a:ext cx="10972440" cy="514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도메인 제약조건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    : 한 애트리뷰트의 값들이 같은 데이터 형식을 가지고 있어야한다.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키 제약조건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    : 기본키로 정의 하거나 UNIQUE를 명시한 애트리뷰트끼리는 중복이 없어야한다.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기본키와 엔티티 무결성 제약조건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    : 릴레이션의 기본키를 구성하는 어떤 애트리뷰트도 널값을 갖지 못한다.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    ※ 대체키에는 해당이 되지 않는다!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외래키와 참조 무결성 제약조건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    1) 외래 키의 값은 한 릴레이션의 어떤 튜플의 기본 키 값과 같다.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    2) 외래 키가 자신을 포함하고 있는 릴레이션의 기본 키를 구성하지 않으면 널값을 가질 수 있다.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※ 엔티티란?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		DB를 구성할때의 추상적인 객체단위를 뜻하는것.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09480" y="0"/>
            <a:ext cx="10972440" cy="867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3600" b="0" strike="noStrike" spc="-1">
                <a:solidFill>
                  <a:srgbClr val="FFFFFF"/>
                </a:solidFill>
                <a:latin typeface="Tahoma"/>
              </a:rPr>
              <a:t>무결성 제약조건의 유지</a:t>
            </a:r>
            <a:endParaRPr lang="ko-KR" sz="3600" b="0" strike="noStrike" spc="-1">
              <a:solidFill>
                <a:srgbClr val="333333"/>
              </a:solidFill>
              <a:latin typeface="Arial"/>
            </a:endParaRPr>
          </a:p>
        </p:txBody>
      </p:sp>
      <p:graphicFrame>
        <p:nvGraphicFramePr>
          <p:cNvPr id="160" name="Table 2"/>
          <p:cNvGraphicFramePr/>
          <p:nvPr/>
        </p:nvGraphicFramePr>
        <p:xfrm>
          <a:off x="609480" y="1492200"/>
          <a:ext cx="4406040" cy="1363320"/>
        </p:xfrm>
        <a:graphic>
          <a:graphicData uri="http://schemas.openxmlformats.org/drawingml/2006/table">
            <a:tbl>
              <a:tblPr/>
              <a:tblGrid>
                <a:gridCol w="1467000"/>
                <a:gridCol w="1471680"/>
                <a:gridCol w="1467360"/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u="sng" strike="noStrike" spc="-1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EMPNO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677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EMPNAME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677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DNO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2E6774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2106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김창섭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2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3426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EC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박영권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EC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3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AECF1"/>
                    </a:solidFill>
                  </a:tcPr>
                </a:tc>
              </a:tr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3011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이수민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1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6DA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Table 3"/>
          <p:cNvGraphicFramePr/>
          <p:nvPr/>
        </p:nvGraphicFramePr>
        <p:xfrm>
          <a:off x="6960240" y="1451520"/>
          <a:ext cx="4464360" cy="1905120"/>
        </p:xfrm>
        <a:graphic>
          <a:graphicData uri="http://schemas.openxmlformats.org/drawingml/2006/table">
            <a:tbl>
              <a:tblPr/>
              <a:tblGrid>
                <a:gridCol w="1494000"/>
                <a:gridCol w="1481040"/>
                <a:gridCol w="1489320"/>
              </a:tblGrid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u="sng" strike="noStrike" spc="-1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DEPTNO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1255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DEPTNAME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1255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FLOOR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1255D"/>
                    </a:solidFill>
                  </a:tcPr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1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안내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1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6E2"/>
                    </a:solidFill>
                  </a:tcPr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2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D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R&amp;D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D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8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DBF0"/>
                    </a:solidFill>
                  </a:tcPr>
                </a:tc>
              </a:tr>
              <a:tr h="3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3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마케팅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6E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7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FB6E2"/>
                    </a:solidFill>
                  </a:tcPr>
                </a:tc>
              </a:tr>
              <a:tr h="38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4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D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운영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DB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333333"/>
                          </a:solidFill>
                          <a:latin typeface="Arial"/>
                        </a:rPr>
                        <a:t>10</a:t>
                      </a:r>
                      <a:endParaRPr lang="en-US" sz="18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FDBF0"/>
                    </a:solidFill>
                  </a:tcPr>
                </a:tc>
              </a:tr>
            </a:tbl>
          </a:graphicData>
        </a:graphic>
      </p:graphicFrame>
      <p:sp>
        <p:nvSpPr>
          <p:cNvPr id="162" name="CustomShape 4"/>
          <p:cNvSpPr/>
          <p:nvPr/>
        </p:nvSpPr>
        <p:spPr>
          <a:xfrm>
            <a:off x="5231880" y="1196640"/>
            <a:ext cx="15120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DNO는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DEPTNO를 참조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479160" y="3429000"/>
            <a:ext cx="11233080" cy="31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57040" indent="-256680"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★ 여기서의 삽입 삭제 수정은 만약 했을때 무결성을 위반할 가능성을 설명하는것</a:t>
            </a:r>
            <a:endParaRPr lang="en-US" sz="1800" b="0" strike="noStrike" spc="-1">
              <a:latin typeface="굴림"/>
            </a:endParaRPr>
          </a:p>
          <a:p>
            <a:pPr marL="257040" indent="-256680">
              <a:lnSpc>
                <a:spcPct val="100000"/>
              </a:lnSpc>
              <a:buClr>
                <a:srgbClr val="24AA7E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삽입 : 기존에 있는 테이블의 무결성 조건을 깨지 않으면 된다는것.(도메인, 키, 엔티티)</a:t>
            </a:r>
            <a:endParaRPr lang="en-US" sz="1800" b="0" strike="noStrike" spc="-1">
              <a:latin typeface="굴림"/>
            </a:endParaRPr>
          </a:p>
          <a:p>
            <a:pPr marL="257040" indent="-256680">
              <a:lnSpc>
                <a:spcPct val="100000"/>
              </a:lnSpc>
              <a:buClr>
                <a:srgbClr val="24AA7E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삭제 : 이넘은 도메인, 키, 엔티티 무결성을 깨진 않는데 만약 삭제했을때 EMPLOYEE에서 참조키가 가리키는 값이 	사라질수있음</a:t>
            </a:r>
            <a:endParaRPr lang="en-US" sz="1800" b="0" strike="noStrike" spc="-1">
              <a:latin typeface="굴림"/>
            </a:endParaRPr>
          </a:p>
          <a:p>
            <a:pPr marL="257040" indent="-256680"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	1)제한 : EMPLOYEE에서 참조하는 튜플이 사라진다면 걍 거절해버림</a:t>
            </a:r>
            <a:endParaRPr lang="en-US" sz="1800" b="0" strike="noStrike" spc="-1">
              <a:latin typeface="굴림"/>
            </a:endParaRPr>
          </a:p>
          <a:p>
            <a:pPr marL="257040" indent="-256680"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	2)연쇄 : EMPLOYEE에서 참조하는 튜플이 사라진다면 참조하고 있는 외래키를 같이 삭제해버림</a:t>
            </a:r>
            <a:endParaRPr lang="en-US" sz="1800" b="0" strike="noStrike" spc="-1">
              <a:latin typeface="굴림"/>
            </a:endParaRPr>
          </a:p>
          <a:p>
            <a:pPr marL="257040" indent="-256680"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	3)널값, 디폴트값 : EMPLOYEE에서 참조하는 튜플이 사라진다면참조하고 있는 외래키를 널이나 디폴트값으로 바꿈</a:t>
            </a:r>
            <a:endParaRPr lang="en-US" sz="1800" b="0" strike="noStrike" spc="-1">
              <a:latin typeface="굴림"/>
            </a:endParaRPr>
          </a:p>
          <a:p>
            <a:pPr marL="257040" indent="-256680"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 marL="257040" indent="-256680">
              <a:lnSpc>
                <a:spcPct val="100000"/>
              </a:lnSpc>
              <a:buClr>
                <a:srgbClr val="24AA7E"/>
              </a:buClr>
              <a:buFont typeface="Wingdings" charset="2"/>
              <a:buChar char=""/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수정 : 수정은 하나의 튜플을 삭제하고 새로운 튜플을 삽입하는것과 유사하다. 그래서 삽입과 삭제의 무결성 위반 가능성이 여기서도 똑같이 나타날수있다. (왜냐면 삭제와 삽입을 동시에 하니까!)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479160" y="1052640"/>
            <a:ext cx="2736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EMPLOYEE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6744240" y="1052640"/>
            <a:ext cx="3168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33333"/>
                </a:solidFill>
                <a:latin typeface="Arial"/>
              </a:rPr>
              <a:t>DEPARTMENT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609480" y="76320"/>
            <a:ext cx="10972440" cy="867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3600" b="0" strike="noStrike" spc="-1">
                <a:solidFill>
                  <a:srgbClr val="FFFFFF"/>
                </a:solidFill>
                <a:latin typeface="Tahoma"/>
              </a:rPr>
              <a:t>데이터 명령어</a:t>
            </a:r>
            <a:endParaRPr lang="ko-KR" sz="36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609480" y="1133640"/>
            <a:ext cx="10972440" cy="514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데이터 </a:t>
            </a:r>
            <a:r>
              <a:rPr lang="ko-KR" sz="2400" b="0" strike="noStrike" spc="-1" dirty="0" err="1">
                <a:solidFill>
                  <a:srgbClr val="333333"/>
                </a:solidFill>
                <a:latin typeface="Arial"/>
              </a:rPr>
              <a:t>조작어</a:t>
            </a: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 (Data Manipulation Language)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 : </a:t>
            </a:r>
            <a:r>
              <a:rPr lang="ko-KR" sz="2400" b="0" strike="noStrike" spc="-1" dirty="0" err="1">
                <a:solidFill>
                  <a:srgbClr val="333333"/>
                </a:solidFill>
                <a:latin typeface="Arial"/>
              </a:rPr>
              <a:t>튜플을</a:t>
            </a: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 입력(INSERT),수정(UPDATE),삭제(DELETE)</a:t>
            </a:r>
            <a:r>
              <a:rPr lang="ko-KR" sz="2400" b="0" strike="noStrike" spc="-1" dirty="0" err="1">
                <a:solidFill>
                  <a:srgbClr val="333333"/>
                </a:solidFill>
                <a:latin typeface="Arial"/>
              </a:rPr>
              <a:t>할때</a:t>
            </a: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 쓰는 명령어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endParaRPr lang="ko-KR" sz="2400" b="0" strike="noStrike" spc="-1" dirty="0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데이터 </a:t>
            </a:r>
            <a:r>
              <a:rPr lang="ko-KR" sz="2400" b="0" strike="noStrike" spc="-1" dirty="0" err="1">
                <a:solidFill>
                  <a:srgbClr val="333333"/>
                </a:solidFill>
                <a:latin typeface="Arial"/>
              </a:rPr>
              <a:t>정의어</a:t>
            </a: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 (Data Definition Language)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 : DB의 스키마 객체를 생성(CREATE), 변경(ALTER), 삭제(</a:t>
            </a:r>
            <a:r>
              <a:rPr lang="ko-KR" sz="2400" b="0" strike="noStrike" spc="-1" dirty="0" smtClean="0">
                <a:solidFill>
                  <a:srgbClr val="333333"/>
                </a:solidFill>
                <a:latin typeface="Arial"/>
              </a:rPr>
              <a:t>D</a:t>
            </a:r>
            <a:r>
              <a:rPr lang="en-US" altLang="ko-KR" sz="2400" spc="-1" smtClean="0">
                <a:solidFill>
                  <a:srgbClr val="333333"/>
                </a:solidFill>
                <a:latin typeface="Arial"/>
              </a:rPr>
              <a:t>RAP</a:t>
            </a:r>
            <a:r>
              <a:rPr lang="ko-KR" sz="2400" b="0" strike="noStrike" spc="-1" smtClean="0">
                <a:solidFill>
                  <a:srgbClr val="333333"/>
                </a:solidFill>
                <a:latin typeface="Arial"/>
              </a:rPr>
              <a:t>), </a:t>
            </a:r>
            <a:endParaRPr lang="ko-KR" sz="2400" b="0" strike="noStrike" spc="-1" dirty="0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	이름변경(RENAME), DB저장공간삭제(TRUNCATE) </a:t>
            </a:r>
            <a:r>
              <a:rPr lang="ko-KR" sz="2400" b="0" strike="noStrike" spc="-1" dirty="0" err="1">
                <a:solidFill>
                  <a:srgbClr val="333333"/>
                </a:solidFill>
                <a:latin typeface="Arial"/>
              </a:rPr>
              <a:t>할때</a:t>
            </a: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 쓰는 명령어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endParaRPr lang="ko-KR" sz="2400" b="0" strike="noStrike" spc="-1" dirty="0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데이터 </a:t>
            </a:r>
            <a:r>
              <a:rPr lang="ko-KR" sz="2400" b="0" strike="noStrike" spc="-1" dirty="0" err="1">
                <a:solidFill>
                  <a:srgbClr val="333333"/>
                </a:solidFill>
                <a:latin typeface="Arial"/>
              </a:rPr>
              <a:t>제어어</a:t>
            </a: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 (Data Control Language)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 : DB의 대한 권한 부여(GRANT), 취소(REVOKE) </a:t>
            </a:r>
            <a:r>
              <a:rPr lang="ko-KR" sz="2400" b="0" strike="noStrike" spc="-1" dirty="0" err="1">
                <a:solidFill>
                  <a:srgbClr val="333333"/>
                </a:solidFill>
                <a:latin typeface="Arial"/>
              </a:rPr>
              <a:t>할때</a:t>
            </a: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 쓰는 명령어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endParaRPr lang="ko-KR" sz="2400" b="0" strike="noStrike" spc="-1" dirty="0">
              <a:solidFill>
                <a:srgbClr val="333333"/>
              </a:solidFill>
              <a:latin typeface="Arial"/>
            </a:endParaRPr>
          </a:p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트랜잭션 </a:t>
            </a:r>
            <a:r>
              <a:rPr lang="ko-KR" sz="2400" b="0" strike="noStrike" spc="-1" dirty="0" err="1">
                <a:solidFill>
                  <a:srgbClr val="333333"/>
                </a:solidFill>
                <a:latin typeface="Arial"/>
              </a:rPr>
              <a:t>처리어</a:t>
            </a: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(Transaction Control Language)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 : 트랜잭션의 정상적인 종료(COMMIT), 취소(ROLLBACK), </a:t>
            </a:r>
            <a:r>
              <a:rPr lang="ko-KR" sz="2400" b="0" strike="noStrike" spc="-1" dirty="0" err="1">
                <a:solidFill>
                  <a:srgbClr val="333333"/>
                </a:solidFill>
                <a:latin typeface="Arial"/>
              </a:rPr>
              <a:t>임시저장점</a:t>
            </a: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 지정</a:t>
            </a:r>
          </a:p>
          <a:p>
            <a:pPr marL="262080" indent="-261720">
              <a:lnSpc>
                <a:spcPct val="100000"/>
              </a:lnSpc>
              <a:spcBef>
                <a:spcPts val="479"/>
              </a:spcBef>
            </a:pPr>
            <a:r>
              <a:rPr lang="ko-KR" sz="2400" b="0" strike="noStrike" spc="-1" dirty="0">
                <a:solidFill>
                  <a:srgbClr val="333333"/>
                </a:solidFill>
                <a:latin typeface="Arial"/>
              </a:rPr>
              <a:t>                                                                                          (SAVEPOINT)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609480" y="76320"/>
            <a:ext cx="10972440" cy="8679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3600" b="0" strike="noStrike" spc="-1">
                <a:solidFill>
                  <a:srgbClr val="FFFFFF"/>
                </a:solidFill>
                <a:latin typeface="Tahoma"/>
              </a:rPr>
              <a:t>제약조건을 한번 걸어보자!!</a:t>
            </a:r>
            <a:endParaRPr lang="ko-KR" sz="3600" b="0" strike="noStrike" spc="-1">
              <a:solidFill>
                <a:srgbClr val="333333"/>
              </a:solidFill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609480" y="1133640"/>
            <a:ext cx="10972440" cy="514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62080" indent="-261720">
              <a:lnSpc>
                <a:spcPct val="100000"/>
              </a:lnSpc>
              <a:spcBef>
                <a:spcPts val="479"/>
              </a:spcBef>
              <a:buClr>
                <a:srgbClr val="2E6774"/>
              </a:buClr>
              <a:buSzPct val="80000"/>
              <a:buFont typeface="Wingdings" charset="2"/>
              <a:buChar char=""/>
            </a:pPr>
            <a:r>
              <a:rPr lang="ko-KR" sz="2400" b="0" strike="noStrike" spc="-1">
                <a:solidFill>
                  <a:srgbClr val="333333"/>
                </a:solidFill>
                <a:latin typeface="Arial"/>
              </a:rPr>
              <a:t>SQL문에서 제약조건 걸기</a:t>
            </a:r>
          </a:p>
          <a:p>
            <a:pPr marL="262080" indent="-261720">
              <a:lnSpc>
                <a:spcPct val="100000"/>
              </a:lnSpc>
              <a:spcBef>
                <a:spcPts val="400"/>
              </a:spcBef>
            </a:pPr>
            <a:r>
              <a:rPr lang="ko-KR" sz="2000" b="1" strike="noStrike" spc="-1">
                <a:solidFill>
                  <a:srgbClr val="333333"/>
                </a:solidFill>
                <a:latin typeface="Arial"/>
              </a:rPr>
              <a:t>CREATE TABLE</a:t>
            </a: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 EMPLOYEE</a:t>
            </a:r>
          </a:p>
          <a:p>
            <a:pPr marL="262080" indent="-261720">
              <a:lnSpc>
                <a:spcPct val="100000"/>
              </a:lnSpc>
              <a:spcBef>
                <a:spcPts val="400"/>
              </a:spcBef>
            </a:pP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	(	EMPNO	</a:t>
            </a:r>
            <a:r>
              <a:rPr lang="ko-KR" sz="2000" b="1" strike="noStrike" spc="-1">
                <a:solidFill>
                  <a:srgbClr val="333333"/>
                </a:solidFill>
                <a:latin typeface="Arial"/>
              </a:rPr>
              <a:t>NUMBER	NOT NULL</a:t>
            </a: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,</a:t>
            </a:r>
          </a:p>
          <a:p>
            <a:pPr marL="262080" indent="-261720">
              <a:lnSpc>
                <a:spcPct val="100000"/>
              </a:lnSpc>
              <a:spcBef>
                <a:spcPts val="400"/>
              </a:spcBef>
            </a:pP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		EMPNAME	</a:t>
            </a:r>
            <a:r>
              <a:rPr lang="ko-KR" sz="2000" b="1" strike="noStrike" spc="-1">
                <a:solidFill>
                  <a:srgbClr val="333333"/>
                </a:solidFill>
                <a:latin typeface="Arial"/>
              </a:rPr>
              <a:t>CHAR(10)	UNIQUE</a:t>
            </a: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,</a:t>
            </a:r>
          </a:p>
          <a:p>
            <a:pPr marL="262080" indent="-261720">
              <a:lnSpc>
                <a:spcPct val="100000"/>
              </a:lnSpc>
              <a:spcBef>
                <a:spcPts val="400"/>
              </a:spcBef>
            </a:pP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		TITLE		</a:t>
            </a:r>
            <a:r>
              <a:rPr lang="ko-KR" sz="2000" b="1" strike="noStrike" spc="-1">
                <a:solidFill>
                  <a:srgbClr val="333333"/>
                </a:solidFill>
                <a:latin typeface="Arial"/>
              </a:rPr>
              <a:t>CHAR(10)	DEFAULT</a:t>
            </a: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 ‘사원’,</a:t>
            </a:r>
          </a:p>
          <a:p>
            <a:pPr marL="262080" indent="-261720">
              <a:lnSpc>
                <a:spcPct val="100000"/>
              </a:lnSpc>
              <a:spcBef>
                <a:spcPts val="400"/>
              </a:spcBef>
            </a:pP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		MANAGER 	</a:t>
            </a:r>
            <a:r>
              <a:rPr lang="ko-KR" sz="2000" b="1" strike="noStrike" spc="-1">
                <a:solidFill>
                  <a:srgbClr val="333333"/>
                </a:solidFill>
                <a:latin typeface="Arial"/>
              </a:rPr>
              <a:t>NUMBER</a:t>
            </a: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,</a:t>
            </a:r>
          </a:p>
          <a:p>
            <a:pPr marL="262080" indent="-261720">
              <a:lnSpc>
                <a:spcPct val="100000"/>
              </a:lnSpc>
              <a:spcBef>
                <a:spcPts val="400"/>
              </a:spcBef>
            </a:pP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		SALARY 	</a:t>
            </a:r>
            <a:r>
              <a:rPr lang="ko-KR" sz="2000" b="1" strike="noStrike" spc="-1">
                <a:solidFill>
                  <a:srgbClr val="333333"/>
                </a:solidFill>
                <a:latin typeface="Arial"/>
              </a:rPr>
              <a:t>NUMBER	CHECK</a:t>
            </a: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 (SALARY &lt; 6000000),</a:t>
            </a:r>
          </a:p>
          <a:p>
            <a:pPr marL="262080" indent="-261720">
              <a:lnSpc>
                <a:spcPct val="100000"/>
              </a:lnSpc>
              <a:spcBef>
                <a:spcPts val="400"/>
              </a:spcBef>
            </a:pP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		DNO		</a:t>
            </a:r>
            <a:r>
              <a:rPr lang="ko-KR" sz="2000" b="1" strike="noStrike" spc="-1">
                <a:solidFill>
                  <a:srgbClr val="333333"/>
                </a:solidFill>
                <a:latin typeface="Arial"/>
              </a:rPr>
              <a:t>NUMBER	CHECK</a:t>
            </a: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 (DNO IN (1,2,3,4,5,6)) </a:t>
            </a:r>
            <a:r>
              <a:rPr lang="ko-KR" sz="2000" b="1" strike="noStrike" spc="-1">
                <a:solidFill>
                  <a:srgbClr val="333333"/>
                </a:solidFill>
                <a:latin typeface="Arial"/>
              </a:rPr>
              <a:t>DEFAULT</a:t>
            </a: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 1,</a:t>
            </a:r>
          </a:p>
          <a:p>
            <a:pPr marL="262080" indent="-261720">
              <a:lnSpc>
                <a:spcPct val="100000"/>
              </a:lnSpc>
              <a:spcBef>
                <a:spcPts val="400"/>
              </a:spcBef>
            </a:pP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		</a:t>
            </a:r>
            <a:r>
              <a:rPr lang="ko-KR" sz="2000" b="1" strike="noStrike" spc="-1">
                <a:solidFill>
                  <a:srgbClr val="333333"/>
                </a:solidFill>
                <a:latin typeface="Arial"/>
              </a:rPr>
              <a:t>PRIMARY KEY</a:t>
            </a: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 (EMPNO),</a:t>
            </a:r>
          </a:p>
          <a:p>
            <a:pPr marL="262080" indent="-261720">
              <a:lnSpc>
                <a:spcPct val="100000"/>
              </a:lnSpc>
              <a:spcBef>
                <a:spcPts val="400"/>
              </a:spcBef>
            </a:pP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		</a:t>
            </a:r>
            <a:r>
              <a:rPr lang="ko-KR" sz="2000" b="1" strike="noStrike" spc="-1">
                <a:solidFill>
                  <a:srgbClr val="333333"/>
                </a:solidFill>
                <a:latin typeface="Arial"/>
              </a:rPr>
              <a:t>FOREIGN KEY</a:t>
            </a: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 (MANAGER)	</a:t>
            </a:r>
            <a:r>
              <a:rPr lang="ko-KR" sz="2000" b="1" strike="noStrike" spc="-1">
                <a:solidFill>
                  <a:srgbClr val="333333"/>
                </a:solidFill>
                <a:latin typeface="Arial"/>
              </a:rPr>
              <a:t>REFERENCES</a:t>
            </a: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 EMPLOYEE (EMPNO),</a:t>
            </a:r>
          </a:p>
          <a:p>
            <a:pPr marL="262080" indent="-261720">
              <a:lnSpc>
                <a:spcPct val="100000"/>
              </a:lnSpc>
              <a:spcBef>
                <a:spcPts val="400"/>
              </a:spcBef>
            </a:pP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		</a:t>
            </a:r>
            <a:r>
              <a:rPr lang="ko-KR" sz="2000" b="1" strike="noStrike" spc="-1">
                <a:solidFill>
                  <a:srgbClr val="333333"/>
                </a:solidFill>
                <a:latin typeface="Arial"/>
              </a:rPr>
              <a:t>FOREIGN KEY</a:t>
            </a: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 (DNO)		</a:t>
            </a:r>
            <a:r>
              <a:rPr lang="ko-KR" sz="2000" b="1" strike="noStrike" spc="-1">
                <a:solidFill>
                  <a:srgbClr val="333333"/>
                </a:solidFill>
                <a:latin typeface="Arial"/>
              </a:rPr>
              <a:t>REFERENCES</a:t>
            </a: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 DEPARTMENT (DEPTNO)</a:t>
            </a:r>
          </a:p>
          <a:p>
            <a:pPr marL="262080" indent="-261720">
              <a:lnSpc>
                <a:spcPct val="100000"/>
              </a:lnSpc>
              <a:spcBef>
                <a:spcPts val="400"/>
              </a:spcBef>
            </a:pP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						</a:t>
            </a:r>
            <a:r>
              <a:rPr lang="ko-KR" sz="2000" b="1" strike="noStrike" spc="-1">
                <a:solidFill>
                  <a:srgbClr val="333333"/>
                </a:solidFill>
                <a:latin typeface="Arial"/>
              </a:rPr>
              <a:t>ON DELETE CASCADE</a:t>
            </a: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		);</a:t>
            </a:r>
          </a:p>
          <a:p>
            <a:pPr marL="262080" indent="-261720">
              <a:lnSpc>
                <a:spcPct val="100000"/>
              </a:lnSpc>
              <a:spcBef>
                <a:spcPts val="400"/>
              </a:spcBef>
            </a:pPr>
            <a:r>
              <a:rPr lang="ko-KR" sz="2000" b="0" strike="noStrike" spc="-1">
                <a:solidFill>
                  <a:srgbClr val="333333"/>
                </a:solidFill>
                <a:latin typeface="Arial"/>
              </a:rPr>
              <a:t>굵은 줄 전부 제약조건 명시한것.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ko-KR" sz="2000" b="0" strike="noStrike" spc="-1">
              <a:solidFill>
                <a:srgbClr val="333333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AA7E"/>
      </a:dk2>
      <a:lt2>
        <a:srgbClr val="B9D6DB"/>
      </a:lt2>
      <a:accent1>
        <a:srgbClr val="2E6774"/>
      </a:accent1>
      <a:accent2>
        <a:srgbClr val="00825A"/>
      </a:accent2>
      <a:accent3>
        <a:srgbClr val="31255D"/>
      </a:accent3>
      <a:accent4>
        <a:srgbClr val="49711E"/>
      </a:accent4>
      <a:accent5>
        <a:srgbClr val="92D050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588</Words>
  <Application>Microsoft Office PowerPoint</Application>
  <PresentationFormat>와이드스크린</PresentationFormat>
  <Paragraphs>151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DejaVu Sans</vt:lpstr>
      <vt:lpstr>굴림</vt:lpstr>
      <vt:lpstr>바탕</vt:lpstr>
      <vt:lpstr>한컴 윤고딕 230</vt:lpstr>
      <vt:lpstr>Arial</vt:lpstr>
      <vt:lpstr>Symbol</vt:lpstr>
      <vt:lpstr>Tahoma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데이터베이스 기본기</dc:title>
  <dc:subject/>
  <dc:creator>cdwdo</dc:creator>
  <dc:description/>
  <cp:lastModifiedBy>최동우</cp:lastModifiedBy>
  <cp:revision>60</cp:revision>
  <dcterms:created xsi:type="dcterms:W3CDTF">2018-03-17T10:01:33Z</dcterms:created>
  <dcterms:modified xsi:type="dcterms:W3CDTF">2018-04-05T08:03:54Z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MMClips">
    <vt:i4>0</vt:i4>
  </property>
  <property fmtid="{D5CDD505-2E9C-101B-9397-08002B2CF9AE}" pid="5" name="Notes">
    <vt:i4>0</vt:i4>
  </property>
  <property fmtid="{D5CDD505-2E9C-101B-9397-08002B2CF9AE}" pid="6" name="PresentationFormat">
    <vt:lpwstr>화면 슬라이드 쇼(4:3)</vt:lpwstr>
  </property>
  <property fmtid="{D5CDD505-2E9C-101B-9397-08002B2CF9AE}" pid="7" name="Slides">
    <vt:i4>10</vt:i4>
  </property>
  <property fmtid="{D5CDD505-2E9C-101B-9397-08002B2CF9AE}" pid="8" name="version">
    <vt:lpwstr>0906.0100.01</vt:lpwstr>
  </property>
</Properties>
</file>