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836" r:id="rId3"/>
    <p:sldId id="1795" r:id="rId5"/>
    <p:sldId id="2727" r:id="rId6"/>
    <p:sldId id="2728" r:id="rId7"/>
    <p:sldId id="3253" r:id="rId8"/>
    <p:sldId id="3250" r:id="rId9"/>
    <p:sldId id="3251" r:id="rId10"/>
    <p:sldId id="3252" r:id="rId11"/>
    <p:sldId id="1839" r:id="rId12"/>
    <p:sldId id="2726" r:id="rId13"/>
    <p:sldId id="3254" r:id="rId14"/>
    <p:sldId id="1838" r:id="rId15"/>
    <p:sldId id="3255" r:id="rId16"/>
    <p:sldId id="183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24C40-B019-4B59-92A9-1446C11202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512ED-2DBB-4EE8-8DC6-C64CADA435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在前期准备阶段，我从官方文档、社区博客入手，学习了Rust语言中的异步编程模型，熟悉其底层的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等核心机制。重点关注了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Future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的生命周期管理、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与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Unpin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trait 的使用规范，以及任务调度中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var(--monospace)"/>
              </a:rPr>
              <a:t>Waker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机制的注册与触发方式。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同时，我分析了ReL4操作系统中的异步任务调度实现。其通过在用户态和内核态引入异步运行时，实现了在seL4系统中实现异步编程。其异步通信模型使用了用户态中断机制，通过系统调用与事件队列相结合，实现了兼容seL4的异步通知机制。其中seL4_Signal/seL4_Send会向目标发送用户态中断以唤醒目标协程。seL4_Wait基于异步运行时和用户态中断实现。seL4_Wait会在该协程中阻塞并等待的用户态中断，当用户态中断到来时由异步运行时调度该协程，当实现非阻塞的等待通知。</a:t>
            </a:r>
            <a:endParaRPr kumimoji="0" lang="zh-CN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后，我在本地对两个项目的环境进行了构建，对现有的ReL4项目和Taic的项目成果进行了复现。通过对代码的走读，深入理解了原seL4项目中的能力机制与通知机制，部分内核对象以及它们在微内核权限管理与进程间通信中的角色。与此同时，我也系统性地梳理了Rel4中用户态异步运行时的结构设计，包括任务生成、就绪队列管理、唤醒机制以及协程状态维护等核心部分，进一步明确了本项目中需要改造的目标模块与技术要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24"/>
            <a:ext cx="12193057" cy="3633531"/>
          </a:xfrm>
          <a:prstGeom prst="rect">
            <a:avLst/>
          </a:prstGeom>
        </p:spPr>
      </p:pic>
      <p:sp>
        <p:nvSpPr>
          <p:cNvPr id="37" name="任意形状 36"/>
          <p:cNvSpPr/>
          <p:nvPr userDrawn="1"/>
        </p:nvSpPr>
        <p:spPr>
          <a:xfrm>
            <a:off x="-134112" y="-106934"/>
            <a:ext cx="12468264" cy="3829332"/>
          </a:xfrm>
          <a:custGeom>
            <a:avLst/>
            <a:gdLst>
              <a:gd name="connsiteX0" fmla="*/ 0 w 12192000"/>
              <a:gd name="connsiteY0" fmla="*/ 0 h 3632200"/>
              <a:gd name="connsiteX1" fmla="*/ 12192000 w 12192000"/>
              <a:gd name="connsiteY1" fmla="*/ 0 h 3632200"/>
              <a:gd name="connsiteX2" fmla="*/ 12192000 w 12192000"/>
              <a:gd name="connsiteY2" fmla="*/ 2602097 h 3632200"/>
              <a:gd name="connsiteX3" fmla="*/ 11858362 w 12192000"/>
              <a:gd name="connsiteY3" fmla="*/ 2747371 h 3632200"/>
              <a:gd name="connsiteX4" fmla="*/ 6859519 w 12192000"/>
              <a:gd name="connsiteY4" fmla="*/ 3619648 h 3632200"/>
              <a:gd name="connsiteX5" fmla="*/ 6096062 w 12192000"/>
              <a:gd name="connsiteY5" fmla="*/ 3632200 h 3632200"/>
              <a:gd name="connsiteX6" fmla="*/ 6095939 w 12192000"/>
              <a:gd name="connsiteY6" fmla="*/ 3632200 h 3632200"/>
              <a:gd name="connsiteX7" fmla="*/ 5332482 w 12192000"/>
              <a:gd name="connsiteY7" fmla="*/ 3619648 h 3632200"/>
              <a:gd name="connsiteX8" fmla="*/ 333638 w 12192000"/>
              <a:gd name="connsiteY8" fmla="*/ 2747371 h 3632200"/>
              <a:gd name="connsiteX9" fmla="*/ 0 w 12192000"/>
              <a:gd name="connsiteY9" fmla="*/ 2602097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32200">
                <a:moveTo>
                  <a:pt x="0" y="0"/>
                </a:moveTo>
                <a:lnTo>
                  <a:pt x="12192000" y="0"/>
                </a:lnTo>
                <a:lnTo>
                  <a:pt x="12192000" y="2602097"/>
                </a:lnTo>
                <a:lnTo>
                  <a:pt x="11858362" y="2747371"/>
                </a:lnTo>
                <a:cubicBezTo>
                  <a:pt x="10640880" y="3227716"/>
                  <a:pt x="8867829" y="3553239"/>
                  <a:pt x="6859519" y="3619648"/>
                </a:cubicBezTo>
                <a:lnTo>
                  <a:pt x="6096062" y="3632200"/>
                </a:lnTo>
                <a:lnTo>
                  <a:pt x="6095939" y="3632200"/>
                </a:lnTo>
                <a:lnTo>
                  <a:pt x="5332482" y="3619648"/>
                </a:lnTo>
                <a:cubicBezTo>
                  <a:pt x="3324171" y="3553239"/>
                  <a:pt x="1551120" y="3227716"/>
                  <a:pt x="333638" y="2747371"/>
                </a:cubicBezTo>
                <a:lnTo>
                  <a:pt x="0" y="2602097"/>
                </a:ln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0" y="0"/>
            <a:ext cx="12192000" cy="16328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t" anchorCtr="0" forceAA="0" compatLnSpc="1"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2" name="图片 4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502191" y="3048198"/>
            <a:ext cx="1193467" cy="1192626"/>
          </a:xfrm>
          <a:prstGeom prst="rect">
            <a:avLst/>
          </a:prstGeom>
        </p:spPr>
      </p:pic>
      <p:sp>
        <p:nvSpPr>
          <p:cNvPr id="43" name="文本框 42"/>
          <p:cNvSpPr txBox="1"/>
          <p:nvPr userDrawn="1"/>
        </p:nvSpPr>
        <p:spPr>
          <a:xfrm>
            <a:off x="150844" y="617414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10272478" y="6396638"/>
            <a:ext cx="1629576" cy="198576"/>
            <a:chOff x="10272478" y="6308389"/>
            <a:chExt cx="1629576" cy="198576"/>
          </a:xfrm>
        </p:grpSpPr>
        <p:grpSp>
          <p:nvGrpSpPr>
            <p:cNvPr id="32" name="组合 31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5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Freeform 6"/>
              <p:cNvSpPr/>
              <p:nvPr/>
            </p:nvSpPr>
            <p:spPr bwMode="auto">
              <a:xfrm>
                <a:off x="4620306" y="1229886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8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9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0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3" name="组合 32"/>
            <p:cNvGrpSpPr/>
            <p:nvPr userDrawn="1"/>
          </p:nvGrpSpPr>
          <p:grpSpPr>
            <a:xfrm>
              <a:off x="10272478" y="6308389"/>
              <a:ext cx="716480" cy="198576"/>
              <a:chOff x="2372715" y="161759"/>
              <a:chExt cx="2695608" cy="747103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7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7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39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0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286889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7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ReL4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中基于硬件加速的异步系统调用的设计与实现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毕业设计中期报告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" name="副标题 2"/>
          <p:cNvSpPr txBox="1"/>
          <p:nvPr/>
        </p:nvSpPr>
        <p:spPr>
          <a:xfrm>
            <a:off x="803276" y="5115302"/>
            <a:ext cx="10585448" cy="508452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Interim Report of Graduation Project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文本占位符 34"/>
          <p:cNvSpPr txBox="1"/>
          <p:nvPr/>
        </p:nvSpPr>
        <p:spPr>
          <a:xfrm>
            <a:off x="803275" y="5500576"/>
            <a:ext cx="10585450" cy="595123"/>
          </a:xfrm>
          <a:prstGeom prst="rect">
            <a:avLst/>
          </a:prstGeom>
        </p:spPr>
        <p:txBody>
          <a:bodyPr lIns="72000" tIns="0" rIns="72000" b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答辩人：王菁芃       导　师：陆慧梅      时间：</a:t>
            </a:r>
            <a:fld id="{FAA7561E-A48D-4E03-84F4-488CDA95D192}" type="datetime1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存在的问题和拟解决方案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444177" y="1545131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70177" y="5677914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86396" y="2144476"/>
            <a:ext cx="8643848" cy="2859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部分测试用例选取不够恰当，不能很好地反映异步所带来的性能提升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问题描述：</a:t>
            </a:r>
            <a:endParaRPr lang="zh-CN" altLang="en-US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当前所进行的性能测试排除了异步协程阻塞等待中的时间，这样的测试方式不能很好的反应异步带来的吞吐率提升。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拟解决方案：</a:t>
            </a:r>
            <a:endParaRPr lang="zh-CN" altLang="en-US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重新选取测试指标并编写测试用例，在不同并发场景下，测试异步</a:t>
            </a:r>
            <a:r>
              <a:rPr lang="en-US" altLang="zh-CN" dirty="0"/>
              <a:t>IPC</a:t>
            </a:r>
            <a:r>
              <a:rPr lang="zh-CN" altLang="en-US" dirty="0"/>
              <a:t>和异步系统调用所用的总时间，以反应吞吐率的提升情况。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9984" y="1066573"/>
            <a:ext cx="1848784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1500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endParaRPr lang="zh-CN" altLang="en-US" sz="11500" spc="300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44066" y="5004041"/>
            <a:ext cx="163232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1500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11500" spc="300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存在的问题和拟解决方案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4444177" y="1545131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970177" y="5677914"/>
            <a:ext cx="694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61170" y="1951431"/>
            <a:ext cx="8643848" cy="3275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2.</a:t>
            </a:r>
            <a:r>
              <a:rPr lang="zh-CN" altLang="en-US" b="1" dirty="0"/>
              <a:t>当前实现仅在</a:t>
            </a:r>
            <a:r>
              <a:rPr lang="en-US" altLang="zh-CN" b="1" dirty="0"/>
              <a:t>QEMU</a:t>
            </a:r>
            <a:r>
              <a:rPr lang="zh-CN" altLang="en-US" b="1" dirty="0"/>
              <a:t>的模拟环境中得以验证，结果可靠性有待验证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问题描述：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由于开发初期以</a:t>
            </a:r>
            <a:r>
              <a:rPr lang="en-US" altLang="zh-CN" dirty="0"/>
              <a:t>QEMU</a:t>
            </a:r>
            <a:r>
              <a:rPr lang="zh-CN" altLang="en-US" dirty="0"/>
              <a:t>虚拟机为主要运行环境，然而</a:t>
            </a:r>
            <a:r>
              <a:rPr lang="en-US" altLang="zh-CN" dirty="0"/>
              <a:t>QEMU</a:t>
            </a:r>
            <a:r>
              <a:rPr lang="zh-CN" altLang="en-US" dirty="0"/>
              <a:t>对硬件行为的模拟存在一定的抽象和延迟，部分行为无法真实还原</a:t>
            </a:r>
            <a:r>
              <a:rPr lang="en-US" altLang="zh-CN" dirty="0"/>
              <a:t>TAIC</a:t>
            </a:r>
            <a:r>
              <a:rPr lang="zh-CN" altLang="en-US" dirty="0"/>
              <a:t>硬件在实际运行中的行为。因此，一些基于性能优化的假设和调度逻辑仍缺乏真实环境下的验证。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拟解决方案：</a:t>
            </a:r>
            <a:endParaRPr lang="zh-CN" altLang="en-US" b="1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计划在后续阶段将目前的系统部署至实际的</a:t>
            </a:r>
            <a:r>
              <a:rPr lang="en-US" altLang="zh-CN" dirty="0"/>
              <a:t>FPGA</a:t>
            </a:r>
            <a:r>
              <a:rPr lang="zh-CN" altLang="en-US" dirty="0"/>
              <a:t>开发板上运行测试，进一步验证系统设计的正确性与可行性。</a:t>
            </a:r>
            <a:endParaRPr lang="zh-CN" altLang="en-US" dirty="0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9984" y="1066574"/>
            <a:ext cx="1747885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1500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endParaRPr lang="zh-CN" altLang="en-US" sz="11500" spc="300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844066" y="5004041"/>
            <a:ext cx="1632320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zh-CN" sz="11500" spc="300" dirty="0">
                <a:solidFill>
                  <a:schemeClr val="accent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zh-CN" altLang="en-US" sz="11500" spc="300" dirty="0">
              <a:solidFill>
                <a:schemeClr val="accent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3000270"/>
            <a:ext cx="6108774" cy="857460"/>
            <a:chOff x="5588007" y="1590635"/>
            <a:chExt cx="6108774" cy="857460"/>
          </a:xfrm>
        </p:grpSpPr>
        <p:sp>
          <p:nvSpPr>
            <p:cNvPr id="19" name="文本框 18"/>
            <p:cNvSpPr txBox="1"/>
            <p:nvPr/>
          </p:nvSpPr>
          <p:spPr>
            <a:xfrm>
              <a:off x="6587690" y="1590635"/>
              <a:ext cx="5109091" cy="743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ym typeface="+mn-lt"/>
                </a:rPr>
                <a:t>下一步研究任务与进度安排</a:t>
              </a:r>
              <a:endParaRPr lang="zh-CN" altLang="en-US" sz="3200" b="1" dirty="0"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charset="-122"/>
                </a:rPr>
                <a:t>3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18581" y="96695"/>
            <a:ext cx="8643848" cy="662554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ym typeface="+mn-lt"/>
              </a:rPr>
              <a:t>下一步研究任务与进度安排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55720" y="1172582"/>
            <a:ext cx="11273590" cy="519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044" rIns="0" bIns="19044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（一） 性能评估与测试验证（4月中旬 - 5月初）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在FPGA平台部署当前系统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将当前已完成的ReL4 + TAIC集成系统烧录至FPGA开发板，测试其在真实硬件平台上的运行效果，验证系统稳定性和调度的正确性。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丰富测试覆盖面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覆盖不同负载强度和并发模式下的异步IPC、系统调用，进一步对比异步与同步机制在吞吐量、响应延迟方面的差异。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（二）功能与兼容性完善（4月中旬 - 5月初）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针对异步系统调用处理的延迟较高问题进行改进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（三） 毕业论文撰写与系统整理（5月初 - 5月中旬）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撰写毕业论文初稿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整理代码与文档，将所有项目源码、测试脚本进整理并附带注释，准备提交材料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（四）预留收尾与论文修改时间（5月中旬 - 5月下旬）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根据指导老师的反馈意见进行论文修改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准备毕设答辩相关材料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803276" y="4611630"/>
            <a:ext cx="10585448" cy="892503"/>
          </a:xfrm>
          <a:prstGeom prst="rect">
            <a:avLst/>
          </a:prstGeom>
        </p:spPr>
        <p:txBody>
          <a:bodyPr tIns="0" bIns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感谢老师的悉心指导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" name="副标题 2"/>
          <p:cNvSpPr txBox="1"/>
          <p:nvPr/>
        </p:nvSpPr>
        <p:spPr>
          <a:xfrm>
            <a:off x="803276" y="5297168"/>
            <a:ext cx="10585448" cy="508452"/>
          </a:xfrm>
          <a:prstGeom prst="rect">
            <a:avLst/>
          </a:prstGeom>
        </p:spPr>
        <p:txBody>
          <a:bodyPr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Thanks for Your Attention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2746381"/>
            <a:ext cx="5717324" cy="1482650"/>
            <a:chOff x="5588007" y="1336746"/>
            <a:chExt cx="5717324" cy="1482650"/>
          </a:xfrm>
        </p:grpSpPr>
        <p:sp>
          <p:nvSpPr>
            <p:cNvPr id="19" name="文本框 18"/>
            <p:cNvSpPr txBox="1"/>
            <p:nvPr/>
          </p:nvSpPr>
          <p:spPr>
            <a:xfrm>
              <a:off x="6606609" y="1336746"/>
              <a:ext cx="4698722" cy="148265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ym typeface="+mn-lt"/>
                </a:rPr>
                <a:t>主要研究内容、进展情况</a:t>
              </a:r>
              <a:endParaRPr lang="en-US" altLang="zh-CN" sz="3200" b="1" dirty="0">
                <a:sym typeface="+mn-lt"/>
              </a:endParaRPr>
            </a:p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ym typeface="+mn-lt"/>
                </a:rPr>
                <a:t>及取得成果</a:t>
              </a:r>
              <a:endParaRPr lang="zh-CN" altLang="en-US" sz="3200" b="1" dirty="0"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charset="-122"/>
                </a:rPr>
                <a:t>1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目前进度总体完成情况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249530" y="1320987"/>
            <a:ext cx="10398033" cy="43084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US" altLang="zh-CN" sz="2000" dirty="0"/>
              <a:t>[√] </a:t>
            </a:r>
            <a:r>
              <a:rPr lang="zh-CN" altLang="en-US" sz="2000" dirty="0"/>
              <a:t>学习</a:t>
            </a:r>
            <a:r>
              <a:rPr lang="en-US" altLang="zh-CN" sz="2000" dirty="0"/>
              <a:t>Rust</a:t>
            </a:r>
            <a:r>
              <a:rPr lang="zh-CN" altLang="en-US" sz="2000" dirty="0"/>
              <a:t>异步编程基础</a:t>
            </a:r>
            <a:endParaRPr lang="zh-CN" altLang="en-US" sz="2000" dirty="0"/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ym typeface="+mn-ea"/>
              </a:rPr>
              <a:t>√</a:t>
            </a:r>
            <a:r>
              <a:rPr lang="en-US" altLang="zh-CN" sz="2000" dirty="0"/>
              <a:t>] </a:t>
            </a:r>
            <a:r>
              <a:rPr lang="zh-CN" altLang="en-US" sz="2000" dirty="0"/>
              <a:t>学习</a:t>
            </a:r>
            <a:r>
              <a:rPr lang="en-US" altLang="zh-CN" sz="2000" dirty="0"/>
              <a:t>ReL4</a:t>
            </a:r>
            <a:r>
              <a:rPr lang="zh-CN" altLang="en-US" sz="2000" dirty="0"/>
              <a:t>和</a:t>
            </a:r>
            <a:r>
              <a:rPr lang="en-US" altLang="zh-CN" sz="2000" dirty="0"/>
              <a:t>seL4</a:t>
            </a:r>
            <a:r>
              <a:rPr lang="zh-CN" altLang="en-US" sz="2000" dirty="0"/>
              <a:t>的相关论文、背景知识和熟悉相关代码。</a:t>
            </a:r>
            <a:endParaRPr lang="zh-CN" altLang="en-US" sz="2000" dirty="0"/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ym typeface="+mn-ea"/>
              </a:rPr>
              <a:t>√</a:t>
            </a:r>
            <a:r>
              <a:rPr lang="en-US" altLang="zh-CN" sz="2000" dirty="0"/>
              <a:t>] </a:t>
            </a:r>
            <a:r>
              <a:rPr lang="zh-CN" altLang="en-US" sz="2000" dirty="0"/>
              <a:t>学习</a:t>
            </a:r>
            <a:r>
              <a:rPr lang="en-US" altLang="zh-CN" sz="2000" dirty="0"/>
              <a:t>TAIC</a:t>
            </a:r>
            <a:r>
              <a:rPr lang="zh-CN" altLang="en-US" sz="2000" dirty="0"/>
              <a:t>硬件设计及使用，熟悉相关代码。</a:t>
            </a:r>
            <a:endParaRPr lang="zh-CN" altLang="en-US" sz="2000" dirty="0"/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ym typeface="+mn-ea"/>
              </a:rPr>
              <a:t>√</a:t>
            </a:r>
            <a:r>
              <a:rPr lang="en-US" altLang="zh-CN" sz="2000" dirty="0"/>
              <a:t>] </a:t>
            </a:r>
            <a:r>
              <a:rPr lang="zh-CN" altLang="en-US" sz="2000" dirty="0"/>
              <a:t>修改</a:t>
            </a:r>
            <a:r>
              <a:rPr lang="en-US" altLang="zh-CN" sz="2000" dirty="0"/>
              <a:t>Rel4 </a:t>
            </a:r>
            <a:r>
              <a:rPr lang="zh-CN" altLang="en-US" sz="2000" dirty="0"/>
              <a:t>内核中的异步运行时，适配</a:t>
            </a:r>
            <a:r>
              <a:rPr lang="en-US" altLang="zh-CN" sz="2000" dirty="0" err="1"/>
              <a:t>taic</a:t>
            </a:r>
            <a:r>
              <a:rPr lang="en-US" altLang="zh-CN" sz="2000" dirty="0"/>
              <a:t> </a:t>
            </a:r>
            <a:endParaRPr lang="en-US" altLang="zh-CN" sz="2000" dirty="0"/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</a:t>
            </a:r>
            <a:r>
              <a:rPr lang="en-US" altLang="zh-CN" sz="2000" dirty="0">
                <a:sym typeface="+mn-ea"/>
              </a:rPr>
              <a:t>√</a:t>
            </a:r>
            <a:r>
              <a:rPr lang="en-US" altLang="zh-CN" sz="2000" dirty="0"/>
              <a:t>] </a:t>
            </a:r>
            <a:r>
              <a:rPr lang="zh-CN" altLang="en-US" sz="2000" dirty="0"/>
              <a:t>修改系统调用测试函数，跑通异步系统调用测试</a:t>
            </a:r>
            <a:endParaRPr lang="zh-CN" altLang="en-US" sz="2000" dirty="0"/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 ] </a:t>
            </a:r>
            <a:r>
              <a:rPr lang="zh-CN" altLang="en-US" sz="2000" dirty="0"/>
              <a:t>在 </a:t>
            </a:r>
            <a:r>
              <a:rPr lang="en-US" altLang="zh-CN" sz="2000" dirty="0"/>
              <a:t>FPGA </a:t>
            </a:r>
            <a:r>
              <a:rPr lang="zh-CN" altLang="en-US" sz="2000" dirty="0"/>
              <a:t>中分析 </a:t>
            </a:r>
            <a:r>
              <a:rPr lang="en-US" altLang="zh-CN" sz="2000" dirty="0" err="1"/>
              <a:t>taic</a:t>
            </a:r>
            <a:r>
              <a:rPr lang="en-US" altLang="zh-CN" sz="2000" dirty="0"/>
              <a:t> </a:t>
            </a:r>
            <a:r>
              <a:rPr lang="zh-CN" altLang="en-US" sz="2000" dirty="0"/>
              <a:t>对</a:t>
            </a:r>
            <a:r>
              <a:rPr lang="en-US" altLang="zh-CN" sz="2000" dirty="0"/>
              <a:t>rel4</a:t>
            </a:r>
            <a:r>
              <a:rPr lang="zh-CN" altLang="en-US" sz="2000" dirty="0"/>
              <a:t>异步功能的性能提升</a:t>
            </a:r>
            <a:r>
              <a:rPr lang="en-US" altLang="zh-CN" sz="2000" dirty="0"/>
              <a:t>	</a:t>
            </a:r>
            <a:r>
              <a:rPr lang="zh-CN" altLang="en-US" sz="2000" dirty="0"/>
              <a:t>（在下阶段中进行）</a:t>
            </a:r>
            <a:endParaRPr lang="zh-CN" altLang="en-US" sz="2000" dirty="0"/>
          </a:p>
          <a:p>
            <a:pPr algn="just">
              <a:lnSpc>
                <a:spcPct val="200000"/>
              </a:lnSpc>
            </a:pPr>
            <a:r>
              <a:rPr lang="en-US" altLang="zh-CN" sz="2000" dirty="0"/>
              <a:t>[ ] </a:t>
            </a:r>
            <a:r>
              <a:rPr lang="zh-CN" altLang="en-US" sz="2000" dirty="0"/>
              <a:t>完成毕业论文，提交软件及相关文档</a:t>
            </a:r>
            <a:r>
              <a:rPr lang="en-US" altLang="zh-CN" sz="2000" dirty="0"/>
              <a:t>			</a:t>
            </a:r>
            <a:r>
              <a:rPr lang="zh-CN" altLang="en-US" sz="2000" dirty="0"/>
              <a:t>（在下阶段中进行）</a:t>
            </a:r>
            <a:endParaRPr lang="zh-CN" altLang="en-US" sz="2000" dirty="0"/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  <a:endParaRPr lang="zh-CN" altLang="en-US" dirty="0"/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08059" y="2769997"/>
            <a:ext cx="9312519" cy="88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1.Rust异步编程的学习，rel4/taic项目复现</a:t>
            </a: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  <a:endParaRPr lang="zh-CN" altLang="en-US" dirty="0"/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50754" y="2760797"/>
            <a:ext cx="9312519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2.兼容TAIC硬件调度器的异步系统调用</a:t>
            </a:r>
            <a:endParaRPr lang="zh-CN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  <a:endParaRPr lang="zh-CN" altLang="en-US" dirty="0"/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50754" y="2823972"/>
            <a:ext cx="9312519" cy="88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3.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异步系统调用测试</a:t>
            </a:r>
            <a:endParaRPr lang="zh-CN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  <a:endParaRPr lang="zh-CN" altLang="en-US" dirty="0"/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50754" y="2823972"/>
            <a:ext cx="9312519" cy="88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阻塞队列的缓存数量限制的解决方案</a:t>
            </a:r>
            <a:endParaRPr lang="zh-CN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</p:spPr>
        <p:txBody>
          <a:bodyPr/>
          <a:lstStyle/>
          <a:p>
            <a:r>
              <a:rPr lang="zh-CN" altLang="en-US" dirty="0"/>
              <a:t>主要研究内容</a:t>
            </a:r>
            <a:endParaRPr lang="zh-CN" altLang="en-US" dirty="0"/>
          </a:p>
        </p:txBody>
      </p:sp>
      <p:sp>
        <p:nvSpPr>
          <p:cNvPr id="12" name="半闭框 11"/>
          <p:cNvSpPr/>
          <p:nvPr/>
        </p:nvSpPr>
        <p:spPr>
          <a:xfrm>
            <a:off x="1058985" y="1459875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" name="半闭框 12"/>
          <p:cNvSpPr/>
          <p:nvPr/>
        </p:nvSpPr>
        <p:spPr>
          <a:xfrm flipH="1" flipV="1">
            <a:off x="10639669" y="5185859"/>
            <a:ext cx="480646" cy="480646"/>
          </a:xfrm>
          <a:prstGeom prst="halfFrame">
            <a:avLst>
              <a:gd name="adj1" fmla="val 17948"/>
              <a:gd name="adj2" fmla="val 17949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050754" y="2823972"/>
            <a:ext cx="9312519" cy="88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5.</a:t>
            </a:r>
            <a:r>
              <a:rPr lang="zh-CN" alt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多次注册模式导致的性能问题</a:t>
            </a:r>
            <a:endParaRPr lang="zh-CN" altLang="zh-CN" sz="28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5891815" y="2960856"/>
            <a:ext cx="5698406" cy="896874"/>
            <a:chOff x="5588007" y="1551221"/>
            <a:chExt cx="5698406" cy="896874"/>
          </a:xfrm>
        </p:grpSpPr>
        <p:sp>
          <p:nvSpPr>
            <p:cNvPr id="19" name="文本框 18"/>
            <p:cNvSpPr txBox="1"/>
            <p:nvPr/>
          </p:nvSpPr>
          <p:spPr>
            <a:xfrm>
              <a:off x="6587691" y="1551221"/>
              <a:ext cx="4698722" cy="7439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ym typeface="+mn-lt"/>
                </a:rPr>
                <a:t>存在的问题和拟解决方案</a:t>
              </a:r>
              <a:endParaRPr lang="zh-CN" altLang="en-US" sz="3200" b="1" dirty="0"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588007" y="1590635"/>
              <a:ext cx="857459" cy="8574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b="1" dirty="0">
                  <a:latin typeface="Century Gothic" panose="020B0502020202020204" pitchFamily="34" charset="0"/>
                  <a:ea typeface="微软雅黑" panose="020B0503020204020204" charset="-122"/>
                </a:rPr>
                <a:t>2</a:t>
              </a:r>
              <a:endParaRPr lang="zh-CN" altLang="en-US" sz="4000" b="1" dirty="0">
                <a:latin typeface="Century Gothic" panose="020B0502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封6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1237</Words>
  <Application>WPS 演示</Application>
  <PresentationFormat>宽屏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Century Gothic</vt:lpstr>
      <vt:lpstr>微软雅黑 Light</vt:lpstr>
      <vt:lpstr>Microsoft YaHei UI</vt:lpstr>
      <vt:lpstr>Arial Unicode MS</vt:lpstr>
      <vt:lpstr>var(--monospace)</vt:lpstr>
      <vt:lpstr>AMGDT</vt:lpstr>
      <vt:lpstr>黑体</vt:lpstr>
      <vt:lpstr>等线</vt:lpstr>
      <vt:lpstr>封6​​</vt:lpstr>
      <vt:lpstr>PowerPoint 演示文稿</vt:lpstr>
      <vt:lpstr>PowerPoint 演示文稿</vt:lpstr>
      <vt:lpstr>目前进度总体完成情况</vt:lpstr>
      <vt:lpstr>主要研究内容</vt:lpstr>
      <vt:lpstr>主要研究内容</vt:lpstr>
      <vt:lpstr>主要研究内容</vt:lpstr>
      <vt:lpstr>主要研究内容</vt:lpstr>
      <vt:lpstr>主要研究内容</vt:lpstr>
      <vt:lpstr>PowerPoint 演示文稿</vt:lpstr>
      <vt:lpstr>存在的问题和拟解决方案</vt:lpstr>
      <vt:lpstr>存在的问题和拟解决方案</vt:lpstr>
      <vt:lpstr>PowerPoint 演示文稿</vt:lpstr>
      <vt:lpstr>下一步研究任务与进度安排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甲苯 三硝け</dc:creator>
  <cp:lastModifiedBy>王菁芃</cp:lastModifiedBy>
  <cp:revision>7</cp:revision>
  <dcterms:created xsi:type="dcterms:W3CDTF">2025-04-16T01:05:00Z</dcterms:created>
  <dcterms:modified xsi:type="dcterms:W3CDTF">2025-04-16T08:14:12Z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39568A2EE1264A0CAA80F1EB68C9D641_12</vt:lpwstr>
  </property>
  <property fmtid="{D5CDD505-2E9C-101B-9397-08002B2CF9AE}" pid="3" name="KSOProductBuildVer">
    <vt:lpwstr>2052-12.1.0.20784</vt:lpwstr>
  </property>
</Properties>
</file>