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85" r:id="rId10"/>
    <p:sldId id="264" r:id="rId11"/>
    <p:sldId id="265" r:id="rId12"/>
    <p:sldId id="267" r:id="rId13"/>
    <p:sldId id="268" r:id="rId14"/>
    <p:sldId id="288" r:id="rId15"/>
    <p:sldId id="289" r:id="rId16"/>
    <p:sldId id="291" r:id="rId17"/>
    <p:sldId id="269" r:id="rId18"/>
    <p:sldId id="292" r:id="rId19"/>
    <p:sldId id="270" r:id="rId20"/>
    <p:sldId id="294" r:id="rId21"/>
    <p:sldId id="295" r:id="rId22"/>
    <p:sldId id="293" r:id="rId23"/>
    <p:sldId id="271" r:id="rId24"/>
    <p:sldId id="273" r:id="rId25"/>
    <p:sldId id="296" r:id="rId26"/>
    <p:sldId id="275" r:id="rId27"/>
    <p:sldId id="279" r:id="rId28"/>
    <p:sldId id="282" r:id="rId29"/>
    <p:sldId id="297"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7660" autoAdjust="0"/>
  </p:normalViewPr>
  <p:slideViewPr>
    <p:cSldViewPr showGuides="1">
      <p:cViewPr varScale="1">
        <p:scale>
          <a:sx n="125" d="100"/>
          <a:sy n="125" d="100"/>
        </p:scale>
        <p:origin x="1620" y="64"/>
      </p:cViewPr>
      <p:guideLst>
        <p:guide orient="horz" pos="2144"/>
        <p:guide pos="285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B0C36-CA7C-4BD7-A3FF-6DAFC3FCD976}" type="datetimeFigureOut">
              <a:rPr lang="zh-CN" altLang="en-US" smtClean="0"/>
              <a:t>2025/2/27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F395D-3397-41C8-8845-43C970040F8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1</a:t>
            </a:fld>
            <a:endParaRPr lang="zh-CN" altLang="en-US"/>
          </a:p>
        </p:txBody>
      </p:sp>
    </p:spTree>
    <p:extLst>
      <p:ext uri="{BB962C8B-B14F-4D97-AF65-F5344CB8AC3E}">
        <p14:creationId xmlns:p14="http://schemas.microsoft.com/office/powerpoint/2010/main" val="3497553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原有的异步 </a:t>
            </a:r>
            <a:r>
              <a:rPr lang="en-US" altLang="zh-CN" sz="1800" dirty="0" err="1">
                <a:solidFill>
                  <a:srgbClr val="000000"/>
                </a:solidFill>
                <a:effectLst/>
                <a:latin typeface="宋体" panose="02010600030101010101" pitchFamily="2" charset="-122"/>
                <a:ea typeface="宋体" panose="02010600030101010101" pitchFamily="2" charset="-122"/>
              </a:rPr>
              <a:t>ipc</a:t>
            </a:r>
            <a:r>
              <a:rPr lang="en-US" altLang="zh-CN" sz="1800" dirty="0">
                <a:solidFill>
                  <a:srgbClr val="000000"/>
                </a:solidFill>
                <a:effectLst/>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的实现中，使用用户态中断来唤醒消息接收端的接收处理协程和消息发送端的回复处理协程。</a:t>
            </a:r>
            <a:endParaRPr lang="en-US" altLang="zh-CN" sz="1800" dirty="0">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在低并发场景下，每次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结束后，</a:t>
            </a:r>
            <a:r>
              <a:rPr lang="en-US" altLang="zh-CN" sz="1800" dirty="0">
                <a:solidFill>
                  <a:srgbClr val="000000"/>
                </a:solidFill>
                <a:effectLst/>
                <a:latin typeface="宋体" panose="02010600030101010101" pitchFamily="2" charset="-122"/>
                <a:ea typeface="宋体" panose="02010600030101010101" pitchFamily="2" charset="-122"/>
              </a:rPr>
              <a:t>buffer</a:t>
            </a:r>
            <a:r>
              <a:rPr lang="zh-CN" altLang="en-US" sz="1800" dirty="0">
                <a:solidFill>
                  <a:srgbClr val="000000"/>
                </a:solidFill>
                <a:effectLst/>
                <a:latin typeface="宋体" panose="02010600030101010101" pitchFamily="2" charset="-122"/>
                <a:ea typeface="宋体" panose="02010600030101010101" pitchFamily="2" charset="-122"/>
              </a:rPr>
              <a:t>均为空，都需要重新唤醒接收方的协程，因此需要频繁的进入用户态中断。这部分开销是导致低并发下性能较低的主要原因。</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原有的异步 </a:t>
            </a:r>
            <a:r>
              <a:rPr lang="en-US" altLang="zh-CN" sz="1800" dirty="0" err="1">
                <a:solidFill>
                  <a:srgbClr val="000000"/>
                </a:solidFill>
                <a:effectLst/>
                <a:latin typeface="宋体" panose="02010600030101010101" pitchFamily="2" charset="-122"/>
                <a:ea typeface="宋体" panose="02010600030101010101" pitchFamily="2" charset="-122"/>
              </a:rPr>
              <a:t>ipc</a:t>
            </a:r>
            <a:r>
              <a:rPr lang="en-US" altLang="zh-CN" sz="1800" dirty="0">
                <a:solidFill>
                  <a:srgbClr val="000000"/>
                </a:solidFill>
                <a:effectLst/>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的实现中，使用用户态中断来唤醒消息接收端的接收处理协程和消息发送端的回复处理协程。</a:t>
            </a:r>
            <a:endParaRPr lang="en-US" altLang="zh-CN" sz="1800" dirty="0">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在低并发场景下，每次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结束后，</a:t>
            </a:r>
            <a:r>
              <a:rPr lang="en-US" altLang="zh-CN" sz="1800" dirty="0">
                <a:solidFill>
                  <a:srgbClr val="000000"/>
                </a:solidFill>
                <a:effectLst/>
                <a:latin typeface="宋体" panose="02010600030101010101" pitchFamily="2" charset="-122"/>
                <a:ea typeface="宋体" panose="02010600030101010101" pitchFamily="2" charset="-122"/>
              </a:rPr>
              <a:t>buffer</a:t>
            </a:r>
            <a:r>
              <a:rPr lang="zh-CN" altLang="en-US" sz="1800" dirty="0">
                <a:solidFill>
                  <a:srgbClr val="000000"/>
                </a:solidFill>
                <a:effectLst/>
                <a:latin typeface="宋体" panose="02010600030101010101" pitchFamily="2" charset="-122"/>
                <a:ea typeface="宋体" panose="02010600030101010101" pitchFamily="2" charset="-122"/>
              </a:rPr>
              <a:t>均为空，都需要重新唤醒接收方的协程，因此需要频繁的进入用户态中断。这部分开销是导致低并发下性能较低的主要原因。</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原有的异步 </a:t>
            </a:r>
            <a:r>
              <a:rPr lang="en-US" altLang="zh-CN" sz="1800" dirty="0" err="1">
                <a:solidFill>
                  <a:srgbClr val="000000"/>
                </a:solidFill>
                <a:effectLst/>
                <a:latin typeface="宋体" panose="02010600030101010101" pitchFamily="2" charset="-122"/>
                <a:ea typeface="宋体" panose="02010600030101010101" pitchFamily="2" charset="-122"/>
              </a:rPr>
              <a:t>ipc</a:t>
            </a:r>
            <a:r>
              <a:rPr lang="en-US" altLang="zh-CN" sz="1800" dirty="0">
                <a:solidFill>
                  <a:srgbClr val="000000"/>
                </a:solidFill>
                <a:effectLst/>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的实现中，使用用户态中断来唤醒消息接收端的接收处理协程和消息发送端的回复处理协程。</a:t>
            </a:r>
            <a:endParaRPr lang="en-US" altLang="zh-CN" sz="1800" dirty="0">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在低并发场景下，每次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结束后，</a:t>
            </a:r>
            <a:r>
              <a:rPr lang="en-US" altLang="zh-CN" sz="1800" dirty="0">
                <a:solidFill>
                  <a:srgbClr val="000000"/>
                </a:solidFill>
                <a:effectLst/>
                <a:latin typeface="宋体" panose="02010600030101010101" pitchFamily="2" charset="-122"/>
                <a:ea typeface="宋体" panose="02010600030101010101" pitchFamily="2" charset="-122"/>
              </a:rPr>
              <a:t>buffer</a:t>
            </a:r>
            <a:r>
              <a:rPr lang="zh-CN" altLang="en-US" sz="1800" dirty="0">
                <a:solidFill>
                  <a:srgbClr val="000000"/>
                </a:solidFill>
                <a:effectLst/>
                <a:latin typeface="宋体" panose="02010600030101010101" pitchFamily="2" charset="-122"/>
                <a:ea typeface="宋体" panose="02010600030101010101" pitchFamily="2" charset="-122"/>
              </a:rPr>
              <a:t>均为空，都需要重新唤醒接收方的协程，因此需要频繁的进入用户态中断。这部分开销是导致低并发下性能较低的主要原因。</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Bef>
                <a:spcPts val="0"/>
              </a:spcBef>
              <a:spcAft>
                <a:spcPts val="0"/>
              </a:spcAft>
            </a:pPr>
            <a:r>
              <a:rPr lang="zh-CN" altLang="en-US" sz="1800" dirty="0">
                <a:solidFill>
                  <a:srgbClr val="000000"/>
                </a:solidFill>
                <a:effectLst/>
                <a:latin typeface="SimSun" panose="02010600030101010101" pitchFamily="2" charset="-122"/>
                <a:ea typeface="SimSun" panose="02010600030101010101" pitchFamily="2" charset="-122"/>
              </a:rPr>
              <a:t>本研究的可行性主要体现在以下三个方面：技术可行性、理论可行性、资源可行性。通过分析，本方案具备实际实现理论基础与实践条件。</a:t>
            </a:r>
            <a:endParaRPr lang="zh-CN" altLang="en-US" sz="1800" dirty="0">
              <a:solidFill>
                <a:srgbClr val="494949"/>
              </a:solidFill>
              <a:effectLst/>
            </a:endParaRPr>
          </a:p>
          <a:p>
            <a:pPr>
              <a:lnSpc>
                <a:spcPct val="150000"/>
              </a:lnSpc>
              <a:spcBef>
                <a:spcPts val="0"/>
              </a:spcBef>
              <a:spcAft>
                <a:spcPts val="0"/>
              </a:spcAft>
              <a:buFont typeface="+mj-lt"/>
              <a:buAutoNum type="arabicPeriod"/>
            </a:pPr>
            <a:r>
              <a:rPr lang="zh-CN" altLang="en-US" sz="1800" b="1" dirty="0">
                <a:solidFill>
                  <a:srgbClr val="000000"/>
                </a:solidFill>
                <a:effectLst/>
                <a:latin typeface="SimSun" panose="02010600030101010101" pitchFamily="2" charset="-122"/>
                <a:ea typeface="SimSun" panose="02010600030101010101" pitchFamily="2" charset="-122"/>
              </a:rPr>
              <a:t>技术可行性</a:t>
            </a:r>
            <a:endParaRPr lang="zh-CN" altLang="en-US" sz="1800" b="1" dirty="0">
              <a:solidFill>
                <a:srgbClr val="494949"/>
              </a:solidFill>
              <a:effectLst/>
            </a:endParaRPr>
          </a:p>
          <a:p>
            <a:pPr>
              <a:lnSpc>
                <a:spcPct val="115000"/>
              </a:lnSpc>
              <a:spcBef>
                <a:spcPts val="0"/>
              </a:spcBef>
              <a:spcAft>
                <a:spcPts val="0"/>
              </a:spcAft>
            </a:pPr>
            <a:r>
              <a:rPr lang="zh-CN" altLang="en-US" sz="1800" dirty="0">
                <a:solidFill>
                  <a:srgbClr val="000000"/>
                </a:solidFill>
                <a:effectLst/>
                <a:latin typeface="SimSun" panose="02010600030101010101" pitchFamily="2" charset="-122"/>
                <a:ea typeface="SimSun" panose="02010600030101010101" pitchFamily="2" charset="-122"/>
              </a:rPr>
              <a:t>基于现有 </a:t>
            </a:r>
            <a:r>
              <a:rPr lang="en-US" altLang="zh-CN" sz="1800" dirty="0">
                <a:solidFill>
                  <a:srgbClr val="000000"/>
                </a:solidFill>
                <a:effectLst/>
                <a:latin typeface="SimSun" panose="02010600030101010101" pitchFamily="2" charset="-122"/>
                <a:ea typeface="SimSun" panose="02010600030101010101" pitchFamily="2" charset="-122"/>
              </a:rPr>
              <a:t>TAIC </a:t>
            </a:r>
            <a:r>
              <a:rPr lang="zh-CN" altLang="en-US" sz="1800" dirty="0">
                <a:solidFill>
                  <a:srgbClr val="000000"/>
                </a:solidFill>
                <a:effectLst/>
                <a:latin typeface="SimSun" panose="02010600030101010101" pitchFamily="2" charset="-122"/>
                <a:ea typeface="SimSun" panose="02010600030101010101" pitchFamily="2" charset="-122"/>
              </a:rPr>
              <a:t>硬件的技术特性与 </a:t>
            </a:r>
            <a:r>
              <a:rPr lang="en-US" altLang="zh-CN" sz="1800" dirty="0">
                <a:solidFill>
                  <a:srgbClr val="000000"/>
                </a:solidFill>
                <a:effectLst/>
                <a:latin typeface="SimSun" panose="02010600030101010101" pitchFamily="2" charset="-122"/>
                <a:ea typeface="SimSun" panose="02010600030101010101" pitchFamily="2" charset="-122"/>
              </a:rPr>
              <a:t>Rel4 </a:t>
            </a:r>
            <a:r>
              <a:rPr lang="zh-CN" altLang="en-US" sz="1800" dirty="0">
                <a:solidFill>
                  <a:srgbClr val="000000"/>
                </a:solidFill>
                <a:effectLst/>
                <a:latin typeface="SimSun" panose="02010600030101010101" pitchFamily="2" charset="-122"/>
                <a:ea typeface="SimSun" panose="02010600030101010101" pitchFamily="2" charset="-122"/>
              </a:rPr>
              <a:t>系统的模块化架构，本方案具备落地的技术基础。</a:t>
            </a:r>
            <a:endParaRPr lang="zh-CN" altLang="en-US" sz="1800" dirty="0">
              <a:solidFill>
                <a:srgbClr val="494949"/>
              </a:solidFill>
              <a:effectLst/>
            </a:endParaRPr>
          </a:p>
          <a:p>
            <a:pPr>
              <a:lnSpc>
                <a:spcPct val="100000"/>
              </a:lnSpc>
              <a:spcBef>
                <a:spcPts val="0"/>
              </a:spcBef>
              <a:spcAft>
                <a:spcPts val="0"/>
              </a:spcAft>
            </a:pPr>
            <a:r>
              <a:rPr lang="en-US" altLang="zh-CN" sz="1800" dirty="0">
                <a:solidFill>
                  <a:srgbClr val="000000"/>
                </a:solidFill>
                <a:effectLst/>
                <a:latin typeface="SimSun" panose="02010600030101010101" pitchFamily="2" charset="-122"/>
                <a:ea typeface="SimSun" panose="02010600030101010101" pitchFamily="2" charset="-122"/>
              </a:rPr>
              <a:t>TAIC </a:t>
            </a:r>
            <a:r>
              <a:rPr lang="zh-CN" altLang="en-US" sz="1800" dirty="0">
                <a:solidFill>
                  <a:srgbClr val="000000"/>
                </a:solidFill>
                <a:effectLst/>
                <a:latin typeface="SimSun" panose="02010600030101010101" pitchFamily="2" charset="-122"/>
                <a:ea typeface="SimSun" panose="02010600030101010101" pitchFamily="2" charset="-122"/>
              </a:rPr>
              <a:t>硬件通过预置的协程队列管理原语，能够直接替代用户态中断机制，其硬件级操作效率已通过 </a:t>
            </a:r>
            <a:r>
              <a:rPr lang="en-US" altLang="zh-CN" sz="1800" dirty="0" err="1">
                <a:solidFill>
                  <a:srgbClr val="000000"/>
                </a:solidFill>
                <a:effectLst/>
                <a:latin typeface="SimSun" panose="02010600030101010101" pitchFamily="2" charset="-122"/>
                <a:ea typeface="SimSun" panose="02010600030101010101" pitchFamily="2" charset="-122"/>
              </a:rPr>
              <a:t>asyncOS</a:t>
            </a:r>
            <a:r>
              <a:rPr lang="en-US" altLang="zh-CN" sz="1800" dirty="0">
                <a:solidFill>
                  <a:srgbClr val="000000"/>
                </a:solidFill>
                <a:effectLst/>
                <a:latin typeface="SimSun" panose="02010600030101010101" pitchFamily="2" charset="-122"/>
                <a:ea typeface="SimSun" panose="02010600030101010101" pitchFamily="2" charset="-122"/>
              </a:rPr>
              <a:t> </a:t>
            </a:r>
            <a:r>
              <a:rPr lang="zh-CN" altLang="en-US" sz="1800" dirty="0">
                <a:solidFill>
                  <a:srgbClr val="000000"/>
                </a:solidFill>
                <a:effectLst/>
                <a:latin typeface="SimSun" panose="02010600030101010101" pitchFamily="2" charset="-122"/>
                <a:ea typeface="SimSun" panose="02010600030101010101" pitchFamily="2" charset="-122"/>
              </a:rPr>
              <a:t>和 </a:t>
            </a:r>
            <a:r>
              <a:rPr lang="en-US" altLang="zh-CN" sz="1800" dirty="0">
                <a:solidFill>
                  <a:srgbClr val="000000"/>
                </a:solidFill>
                <a:effectLst/>
                <a:latin typeface="SimSun" panose="02010600030101010101" pitchFamily="2" charset="-122"/>
                <a:ea typeface="SimSun" panose="02010600030101010101" pitchFamily="2" charset="-122"/>
              </a:rPr>
              <a:t>FPGA </a:t>
            </a:r>
            <a:r>
              <a:rPr lang="zh-CN" altLang="en-US" sz="1800" dirty="0">
                <a:solidFill>
                  <a:srgbClr val="000000"/>
                </a:solidFill>
                <a:effectLst/>
                <a:latin typeface="SimSun" panose="02010600030101010101" pitchFamily="2" charset="-122"/>
                <a:ea typeface="SimSun" panose="02010600030101010101" pitchFamily="2" charset="-122"/>
              </a:rPr>
              <a:t>原型验证。</a:t>
            </a:r>
            <a:r>
              <a:rPr lang="en-US" altLang="zh-CN" sz="1800" dirty="0">
                <a:solidFill>
                  <a:srgbClr val="000000"/>
                </a:solidFill>
                <a:effectLst/>
                <a:latin typeface="SimSun" panose="02010600030101010101" pitchFamily="2" charset="-122"/>
                <a:ea typeface="SimSun" panose="02010600030101010101" pitchFamily="2" charset="-122"/>
              </a:rPr>
              <a:t>Rel4 </a:t>
            </a:r>
            <a:r>
              <a:rPr lang="zh-CN" altLang="en-US" sz="1800" dirty="0">
                <a:solidFill>
                  <a:srgbClr val="000000"/>
                </a:solidFill>
                <a:effectLst/>
                <a:latin typeface="SimSun" panose="02010600030101010101" pitchFamily="2" charset="-122"/>
                <a:ea typeface="SimSun" panose="02010600030101010101" pitchFamily="2" charset="-122"/>
              </a:rPr>
              <a:t>内核采用的用户态</a:t>
            </a:r>
            <a:r>
              <a:rPr lang="en-US" altLang="zh-CN" sz="1800" dirty="0">
                <a:solidFill>
                  <a:srgbClr val="000000"/>
                </a:solidFill>
                <a:effectLst/>
                <a:latin typeface="SimSun" panose="02010600030101010101" pitchFamily="2" charset="-122"/>
                <a:ea typeface="SimSun" panose="02010600030101010101" pitchFamily="2" charset="-122"/>
              </a:rPr>
              <a:t>-</a:t>
            </a:r>
            <a:r>
              <a:rPr lang="zh-CN" altLang="en-US" sz="1800" dirty="0">
                <a:solidFill>
                  <a:srgbClr val="000000"/>
                </a:solidFill>
                <a:effectLst/>
                <a:latin typeface="SimSun" panose="02010600030101010101" pitchFamily="2" charset="-122"/>
                <a:ea typeface="SimSun" panose="02010600030101010101" pitchFamily="2" charset="-122"/>
              </a:rPr>
              <a:t>内核态异步运行时分离架构，为 </a:t>
            </a:r>
            <a:r>
              <a:rPr lang="en-US" altLang="zh-CN" sz="1800" dirty="0">
                <a:solidFill>
                  <a:srgbClr val="000000"/>
                </a:solidFill>
                <a:effectLst/>
                <a:latin typeface="SimSun" panose="02010600030101010101" pitchFamily="2" charset="-122"/>
                <a:ea typeface="SimSun" panose="02010600030101010101" pitchFamily="2" charset="-122"/>
              </a:rPr>
              <a:t>TAIC </a:t>
            </a:r>
            <a:r>
              <a:rPr lang="zh-CN" altLang="en-US" sz="1800" dirty="0">
                <a:solidFill>
                  <a:srgbClr val="000000"/>
                </a:solidFill>
                <a:effectLst/>
                <a:latin typeface="SimSun" panose="02010600030101010101" pitchFamily="2" charset="-122"/>
                <a:ea typeface="SimSun" panose="02010600030101010101" pitchFamily="2" charset="-122"/>
              </a:rPr>
              <a:t>驱动的软硬件协同设计提供了标准接口适配空间，核心逻辑无需重构即可实现功能替换。此外，</a:t>
            </a:r>
            <a:r>
              <a:rPr lang="en-US" altLang="zh-CN" sz="1800" dirty="0" err="1">
                <a:solidFill>
                  <a:srgbClr val="000000"/>
                </a:solidFill>
                <a:effectLst/>
                <a:latin typeface="SimSun" panose="02010600030101010101" pitchFamily="2" charset="-122"/>
                <a:ea typeface="SimSun" panose="02010600030101010101" pitchFamily="2" charset="-122"/>
              </a:rPr>
              <a:t>Qemu</a:t>
            </a:r>
            <a:r>
              <a:rPr lang="en-US" altLang="zh-CN" sz="1800" dirty="0">
                <a:solidFill>
                  <a:srgbClr val="000000"/>
                </a:solidFill>
                <a:effectLst/>
                <a:latin typeface="SimSun" panose="02010600030101010101" pitchFamily="2" charset="-122"/>
                <a:ea typeface="SimSun" panose="02010600030101010101" pitchFamily="2" charset="-122"/>
              </a:rPr>
              <a:t> </a:t>
            </a:r>
            <a:r>
              <a:rPr lang="zh-CN" altLang="en-US" sz="1800" dirty="0">
                <a:solidFill>
                  <a:srgbClr val="000000"/>
                </a:solidFill>
                <a:effectLst/>
                <a:latin typeface="SimSun" panose="02010600030101010101" pitchFamily="2" charset="-122"/>
                <a:ea typeface="SimSun" panose="02010600030101010101" pitchFamily="2" charset="-122"/>
              </a:rPr>
              <a:t>模拟器与 </a:t>
            </a:r>
            <a:r>
              <a:rPr lang="en-US" altLang="zh-CN" sz="1800" dirty="0">
                <a:solidFill>
                  <a:srgbClr val="000000"/>
                </a:solidFill>
                <a:effectLst/>
                <a:latin typeface="SimSun" panose="02010600030101010101" pitchFamily="2" charset="-122"/>
                <a:ea typeface="SimSun" panose="02010600030101010101" pitchFamily="2" charset="-122"/>
              </a:rPr>
              <a:t>FPGA </a:t>
            </a:r>
            <a:r>
              <a:rPr lang="zh-CN" altLang="en-US" sz="1800" dirty="0">
                <a:solidFill>
                  <a:srgbClr val="000000"/>
                </a:solidFill>
                <a:effectLst/>
                <a:latin typeface="SimSun" panose="02010600030101010101" pitchFamily="2" charset="-122"/>
                <a:ea typeface="SimSun" panose="02010600030101010101" pitchFamily="2" charset="-122"/>
              </a:rPr>
              <a:t>平台的联合仿真环境已实现对 </a:t>
            </a:r>
            <a:r>
              <a:rPr lang="en-US" altLang="zh-CN" sz="1800" dirty="0">
                <a:solidFill>
                  <a:srgbClr val="000000"/>
                </a:solidFill>
                <a:effectLst/>
                <a:latin typeface="SimSun" panose="02010600030101010101" pitchFamily="2" charset="-122"/>
                <a:ea typeface="SimSun" panose="02010600030101010101" pitchFamily="2" charset="-122"/>
              </a:rPr>
              <a:t>TAIC </a:t>
            </a:r>
            <a:r>
              <a:rPr lang="zh-CN" altLang="en-US" sz="1800" dirty="0">
                <a:solidFill>
                  <a:srgbClr val="000000"/>
                </a:solidFill>
                <a:effectLst/>
                <a:latin typeface="SimSun" panose="02010600030101010101" pitchFamily="2" charset="-122"/>
                <a:ea typeface="SimSun" panose="02010600030101010101" pitchFamily="2" charset="-122"/>
              </a:rPr>
              <a:t>硬件的完整行为模拟，可系统性验证技术方案的稳定性与性能边界。</a:t>
            </a:r>
            <a:endParaRPr lang="zh-CN" altLang="en-US" sz="1800" dirty="0">
              <a:solidFill>
                <a:srgbClr val="494949"/>
              </a:solidFill>
              <a:effectLst/>
            </a:endParaRPr>
          </a:p>
          <a:p>
            <a:pPr>
              <a:lnSpc>
                <a:spcPct val="150000"/>
              </a:lnSpc>
              <a:spcBef>
                <a:spcPts val="0"/>
              </a:spcBef>
              <a:spcAft>
                <a:spcPts val="0"/>
              </a:spcAft>
              <a:buFont typeface="+mj-lt"/>
              <a:buAutoNum type="arabicPeriod" startAt="2"/>
            </a:pPr>
            <a:r>
              <a:rPr lang="zh-CN" altLang="en-US" sz="1800" b="1" dirty="0">
                <a:solidFill>
                  <a:srgbClr val="000000"/>
                </a:solidFill>
                <a:effectLst/>
                <a:latin typeface="SimSun" panose="02010600030101010101" pitchFamily="2" charset="-122"/>
                <a:ea typeface="SimSun" panose="02010600030101010101" pitchFamily="2" charset="-122"/>
              </a:rPr>
              <a:t>理论可行性</a:t>
            </a:r>
            <a:endParaRPr lang="zh-CN" altLang="en-US" sz="1800" b="1" dirty="0">
              <a:solidFill>
                <a:srgbClr val="494949"/>
              </a:solidFill>
              <a:effectLst/>
            </a:endParaRPr>
          </a:p>
          <a:p>
            <a:pPr>
              <a:lnSpc>
                <a:spcPct val="115000"/>
              </a:lnSpc>
              <a:spcBef>
                <a:spcPts val="0"/>
              </a:spcBef>
              <a:spcAft>
                <a:spcPts val="0"/>
              </a:spcAft>
            </a:pPr>
            <a:r>
              <a:rPr lang="zh-CN" altLang="en-US" sz="1800" dirty="0">
                <a:solidFill>
                  <a:srgbClr val="000000"/>
                </a:solidFill>
                <a:effectLst/>
                <a:latin typeface="SimSun" panose="02010600030101010101" pitchFamily="2" charset="-122"/>
                <a:ea typeface="SimSun" panose="02010600030101010101" pitchFamily="2" charset="-122"/>
              </a:rPr>
              <a:t>实验数据表明，低并发场景下用户态中断与系统调用产生的上下文切换占异步 </a:t>
            </a:r>
            <a:r>
              <a:rPr lang="en-US" altLang="zh-CN" sz="1800" dirty="0">
                <a:solidFill>
                  <a:srgbClr val="000000"/>
                </a:solidFill>
                <a:effectLst/>
                <a:latin typeface="SimSun" panose="02010600030101010101" pitchFamily="2" charset="-122"/>
                <a:ea typeface="SimSun" panose="02010600030101010101" pitchFamily="2" charset="-122"/>
              </a:rPr>
              <a:t>IPC </a:t>
            </a:r>
            <a:r>
              <a:rPr lang="zh-CN" altLang="en-US" sz="1800" dirty="0">
                <a:solidFill>
                  <a:srgbClr val="000000"/>
                </a:solidFill>
                <a:effectLst/>
                <a:latin typeface="SimSun" panose="02010600030101010101" pitchFamily="2" charset="-122"/>
                <a:ea typeface="SimSun" panose="02010600030101010101" pitchFamily="2" charset="-122"/>
              </a:rPr>
              <a:t>总延迟的 </a:t>
            </a:r>
            <a:r>
              <a:rPr lang="en-US" altLang="zh-CN" sz="1800" dirty="0">
                <a:solidFill>
                  <a:srgbClr val="000000"/>
                </a:solidFill>
                <a:effectLst/>
                <a:latin typeface="SimSun" panose="02010600030101010101" pitchFamily="2" charset="-122"/>
                <a:ea typeface="SimSun" panose="02010600030101010101" pitchFamily="2" charset="-122"/>
              </a:rPr>
              <a:t>62%-68%</a:t>
            </a:r>
            <a:r>
              <a:rPr lang="zh-CN" altLang="en-US" sz="1800" dirty="0">
                <a:solidFill>
                  <a:srgbClr val="000000"/>
                </a:solidFill>
                <a:effectLst/>
                <a:latin typeface="SimSun" panose="02010600030101010101" pitchFamily="2" charset="-122"/>
                <a:ea typeface="SimSun" panose="02010600030101010101" pitchFamily="2" charset="-122"/>
              </a:rPr>
              <a:t>，构成主要性能瓶颈。</a:t>
            </a:r>
            <a:endParaRPr lang="zh-CN" altLang="en-US" sz="1800" dirty="0">
              <a:solidFill>
                <a:srgbClr val="494949"/>
              </a:solidFill>
              <a:effectLst/>
            </a:endParaRPr>
          </a:p>
          <a:p>
            <a:pPr>
              <a:lnSpc>
                <a:spcPct val="115000"/>
              </a:lnSpc>
              <a:spcBef>
                <a:spcPts val="0"/>
              </a:spcBef>
              <a:spcAft>
                <a:spcPts val="0"/>
              </a:spcAft>
            </a:pPr>
            <a:r>
              <a:rPr lang="en-US" altLang="zh-CN" sz="1800" dirty="0">
                <a:solidFill>
                  <a:srgbClr val="000000"/>
                </a:solidFill>
                <a:effectLst/>
                <a:latin typeface="SimSun" panose="02010600030101010101" pitchFamily="2" charset="-122"/>
                <a:ea typeface="SimSun" panose="02010600030101010101" pitchFamily="2" charset="-122"/>
              </a:rPr>
              <a:t>TAIC </a:t>
            </a:r>
            <a:r>
              <a:rPr lang="zh-CN" altLang="en-US" sz="1800" dirty="0">
                <a:solidFill>
                  <a:srgbClr val="000000"/>
                </a:solidFill>
                <a:effectLst/>
                <a:latin typeface="SimSun" panose="02010600030101010101" pitchFamily="2" charset="-122"/>
                <a:ea typeface="SimSun" panose="02010600030101010101" pitchFamily="2" charset="-122"/>
              </a:rPr>
              <a:t>硬件通过将协程队列管理下沉至硬件层，可消除单次 </a:t>
            </a:r>
            <a:r>
              <a:rPr lang="en-US" altLang="zh-CN" sz="1800" dirty="0">
                <a:solidFill>
                  <a:srgbClr val="000000"/>
                </a:solidFill>
                <a:effectLst/>
                <a:latin typeface="SimSun" panose="02010600030101010101" pitchFamily="2" charset="-122"/>
                <a:ea typeface="SimSun" panose="02010600030101010101" pitchFamily="2" charset="-122"/>
              </a:rPr>
              <a:t>IPC </a:t>
            </a:r>
            <a:r>
              <a:rPr lang="zh-CN" altLang="en-US" sz="1800" dirty="0">
                <a:solidFill>
                  <a:srgbClr val="000000"/>
                </a:solidFill>
                <a:effectLst/>
                <a:latin typeface="SimSun" panose="02010600030101010101" pitchFamily="2" charset="-122"/>
                <a:ea typeface="SimSun" panose="02010600030101010101" pitchFamily="2" charset="-122"/>
              </a:rPr>
              <a:t>中至少两次用户态中断（约 </a:t>
            </a:r>
            <a:r>
              <a:rPr lang="en-US" altLang="zh-CN" sz="1800" dirty="0">
                <a:solidFill>
                  <a:srgbClr val="000000"/>
                </a:solidFill>
                <a:effectLst/>
                <a:latin typeface="SimSun" panose="02010600030101010101" pitchFamily="2" charset="-122"/>
                <a:ea typeface="SimSun" panose="02010600030101010101" pitchFamily="2" charset="-122"/>
              </a:rPr>
              <a:t>200-400ns/</a:t>
            </a:r>
            <a:r>
              <a:rPr lang="zh-CN" altLang="en-US" sz="1800" dirty="0">
                <a:solidFill>
                  <a:srgbClr val="000000"/>
                </a:solidFill>
                <a:effectLst/>
                <a:latin typeface="SimSun" panose="02010600030101010101" pitchFamily="2" charset="-122"/>
                <a:ea typeface="SimSun" panose="02010600030101010101" pitchFamily="2" charset="-122"/>
              </a:rPr>
              <a:t>次）及关联的中断处理函数调用开销，理论模型推算单次操作延迟降幅达 </a:t>
            </a:r>
            <a:r>
              <a:rPr lang="en-US" altLang="zh-CN" sz="1800" dirty="0">
                <a:solidFill>
                  <a:srgbClr val="000000"/>
                </a:solidFill>
                <a:effectLst/>
                <a:latin typeface="SimSun" panose="02010600030101010101" pitchFamily="2" charset="-122"/>
                <a:ea typeface="SimSun" panose="02010600030101010101" pitchFamily="2" charset="-122"/>
              </a:rPr>
              <a:t>34.7%</a:t>
            </a:r>
            <a:r>
              <a:rPr lang="zh-CN" altLang="en-US" sz="1800" dirty="0">
                <a:solidFill>
                  <a:srgbClr val="000000"/>
                </a:solidFill>
                <a:effectLst/>
                <a:latin typeface="SimSun" panose="02010600030101010101" pitchFamily="2" charset="-122"/>
                <a:ea typeface="SimSun" panose="02010600030101010101" pitchFamily="2" charset="-122"/>
              </a:rPr>
              <a:t>。</a:t>
            </a:r>
            <a:endParaRPr lang="zh-CN" altLang="en-US" sz="1800" dirty="0">
              <a:solidFill>
                <a:srgbClr val="494949"/>
              </a:solidFill>
              <a:effectLst/>
            </a:endParaRPr>
          </a:p>
          <a:p>
            <a:pPr>
              <a:lnSpc>
                <a:spcPct val="115000"/>
              </a:lnSpc>
              <a:spcBef>
                <a:spcPts val="0"/>
              </a:spcBef>
              <a:spcAft>
                <a:spcPts val="0"/>
              </a:spcAft>
            </a:pPr>
            <a:r>
              <a:rPr lang="zh-CN" altLang="en-US" sz="1800" dirty="0">
                <a:solidFill>
                  <a:srgbClr val="000000"/>
                </a:solidFill>
                <a:effectLst/>
                <a:latin typeface="SimSun" panose="02010600030101010101" pitchFamily="2" charset="-122"/>
                <a:ea typeface="SimSun" panose="02010600030101010101" pitchFamily="2" charset="-122"/>
              </a:rPr>
              <a:t>同时，硬件队列的原子性操作特性能够规避传统软件队列的锁竞争问题，其时间复杂度稳定为 </a:t>
            </a:r>
            <a:r>
              <a:rPr lang="en-US" altLang="zh-CN" sz="1800" dirty="0">
                <a:solidFill>
                  <a:srgbClr val="000000"/>
                </a:solidFill>
                <a:effectLst/>
                <a:latin typeface="SimSun" panose="02010600030101010101" pitchFamily="2" charset="-122"/>
                <a:ea typeface="SimSun" panose="02010600030101010101" pitchFamily="2" charset="-122"/>
              </a:rPr>
              <a:t>O(1)</a:t>
            </a:r>
            <a:r>
              <a:rPr lang="zh-CN" altLang="en-US" sz="1800" dirty="0">
                <a:solidFill>
                  <a:srgbClr val="000000"/>
                </a:solidFill>
                <a:effectLst/>
                <a:latin typeface="SimSun" panose="02010600030101010101" pitchFamily="2" charset="-122"/>
                <a:ea typeface="SimSun" panose="02010600030101010101" pitchFamily="2" charset="-122"/>
              </a:rPr>
              <a:t>，符合高并发场景的线性扩展需求。</a:t>
            </a:r>
            <a:endParaRPr lang="zh-CN" altLang="en-US" sz="1800" dirty="0">
              <a:solidFill>
                <a:srgbClr val="494949"/>
              </a:solidFill>
              <a:effectLst/>
            </a:endParaRPr>
          </a:p>
          <a:p>
            <a:pPr>
              <a:lnSpc>
                <a:spcPct val="150000"/>
              </a:lnSpc>
              <a:spcBef>
                <a:spcPts val="0"/>
              </a:spcBef>
              <a:spcAft>
                <a:spcPts val="0"/>
              </a:spcAft>
              <a:buFont typeface="+mj-lt"/>
              <a:buAutoNum type="arabicPeriod" startAt="3"/>
            </a:pPr>
            <a:r>
              <a:rPr lang="zh-CN" altLang="en-US" sz="1800" b="1" dirty="0">
                <a:solidFill>
                  <a:srgbClr val="000000"/>
                </a:solidFill>
                <a:effectLst/>
                <a:latin typeface="SimSun" panose="02010600030101010101" pitchFamily="2" charset="-122"/>
                <a:ea typeface="SimSun" panose="02010600030101010101" pitchFamily="2" charset="-122"/>
              </a:rPr>
              <a:t>资源可行性</a:t>
            </a:r>
            <a:endParaRPr lang="zh-CN" altLang="en-US" sz="1800" b="1" dirty="0">
              <a:solidFill>
                <a:srgbClr val="494949"/>
              </a:solidFill>
              <a:effectLst/>
            </a:endParaRPr>
          </a:p>
          <a:p>
            <a:pPr>
              <a:lnSpc>
                <a:spcPct val="115000"/>
              </a:lnSpc>
              <a:spcBef>
                <a:spcPts val="0"/>
              </a:spcBef>
              <a:spcAft>
                <a:spcPts val="0"/>
              </a:spcAft>
            </a:pPr>
            <a:r>
              <a:rPr lang="zh-CN" altLang="en-US" sz="1800" dirty="0">
                <a:solidFill>
                  <a:srgbClr val="000000"/>
                </a:solidFill>
                <a:effectLst/>
                <a:latin typeface="SimSun" panose="02010600030101010101" pitchFamily="2" charset="-122"/>
                <a:ea typeface="SimSun" panose="02010600030101010101" pitchFamily="2" charset="-122"/>
              </a:rPr>
              <a:t>研究所需的硬件与软件资源已具备充分保障。</a:t>
            </a:r>
            <a:endParaRPr lang="zh-CN" altLang="en-US" sz="1800" dirty="0">
              <a:solidFill>
                <a:srgbClr val="494949"/>
              </a:solidFill>
              <a:effectLst/>
            </a:endParaRPr>
          </a:p>
          <a:p>
            <a:pPr>
              <a:lnSpc>
                <a:spcPct val="115000"/>
              </a:lnSpc>
              <a:spcBef>
                <a:spcPts val="0"/>
              </a:spcBef>
              <a:spcAft>
                <a:spcPts val="0"/>
              </a:spcAft>
            </a:pPr>
            <a:r>
              <a:rPr lang="en-US" altLang="zh-CN" sz="1800" dirty="0">
                <a:solidFill>
                  <a:srgbClr val="000000"/>
                </a:solidFill>
                <a:effectLst/>
                <a:latin typeface="SimSun" panose="02010600030101010101" pitchFamily="2" charset="-122"/>
                <a:ea typeface="SimSun" panose="02010600030101010101" pitchFamily="2" charset="-122"/>
              </a:rPr>
              <a:t>TAIC </a:t>
            </a:r>
            <a:r>
              <a:rPr lang="zh-CN" altLang="en-US" sz="1800" dirty="0">
                <a:solidFill>
                  <a:srgbClr val="000000"/>
                </a:solidFill>
                <a:effectLst/>
                <a:latin typeface="SimSun" panose="02010600030101010101" pitchFamily="2" charset="-122"/>
                <a:ea typeface="SimSun" panose="02010600030101010101" pitchFamily="2" charset="-122"/>
              </a:rPr>
              <a:t>原型硬件在 </a:t>
            </a:r>
            <a:r>
              <a:rPr lang="en-US" altLang="zh-CN" sz="1800" dirty="0">
                <a:solidFill>
                  <a:srgbClr val="000000"/>
                </a:solidFill>
                <a:effectLst/>
                <a:latin typeface="SimSun" panose="02010600030101010101" pitchFamily="2" charset="-122"/>
                <a:ea typeface="SimSun" panose="02010600030101010101" pitchFamily="2" charset="-122"/>
              </a:rPr>
              <a:t>FPGA </a:t>
            </a:r>
            <a:r>
              <a:rPr lang="zh-CN" altLang="en-US" sz="1800" dirty="0">
                <a:solidFill>
                  <a:srgbClr val="000000"/>
                </a:solidFill>
                <a:effectLst/>
                <a:latin typeface="SimSun" panose="02010600030101010101" pitchFamily="2" charset="-122"/>
                <a:ea typeface="SimSun" panose="02010600030101010101" pitchFamily="2" charset="-122"/>
              </a:rPr>
              <a:t>开发板完成部署，其寄存器映射与驱动接口文档完备，支持用户态与内核态的直接访问。</a:t>
            </a:r>
            <a:endParaRPr lang="zh-CN" altLang="en-US" sz="1800" dirty="0">
              <a:solidFill>
                <a:srgbClr val="494949"/>
              </a:solidFill>
              <a:effectLst/>
            </a:endParaRPr>
          </a:p>
          <a:p>
            <a:pPr>
              <a:lnSpc>
                <a:spcPct val="115000"/>
              </a:lnSpc>
              <a:spcBef>
                <a:spcPts val="0"/>
              </a:spcBef>
              <a:spcAft>
                <a:spcPts val="0"/>
              </a:spcAft>
            </a:pPr>
            <a:r>
              <a:rPr lang="en-US" altLang="zh-CN" sz="1800" dirty="0">
                <a:solidFill>
                  <a:srgbClr val="000000"/>
                </a:solidFill>
                <a:effectLst/>
                <a:latin typeface="SimSun" panose="02010600030101010101" pitchFamily="2" charset="-122"/>
                <a:ea typeface="SimSun" panose="02010600030101010101" pitchFamily="2" charset="-122"/>
              </a:rPr>
              <a:t>Rel4 </a:t>
            </a:r>
            <a:r>
              <a:rPr lang="zh-CN" altLang="en-US" sz="1800" dirty="0">
                <a:solidFill>
                  <a:srgbClr val="000000"/>
                </a:solidFill>
                <a:effectLst/>
                <a:latin typeface="SimSun" panose="02010600030101010101" pitchFamily="2" charset="-122"/>
                <a:ea typeface="SimSun" panose="02010600030101010101" pitchFamily="2" charset="-122"/>
              </a:rPr>
              <a:t>内核的开源代码库具有清晰的模块化结构，异步运行时相关代码（如协程调度器、</a:t>
            </a:r>
            <a:r>
              <a:rPr lang="en-US" altLang="zh-CN" sz="1800" dirty="0">
                <a:solidFill>
                  <a:srgbClr val="000000"/>
                </a:solidFill>
                <a:effectLst/>
                <a:latin typeface="SimSun" panose="02010600030101010101" pitchFamily="2" charset="-122"/>
                <a:ea typeface="SimSun" panose="02010600030101010101" pitchFamily="2" charset="-122"/>
              </a:rPr>
              <a:t>IPC </a:t>
            </a:r>
            <a:r>
              <a:rPr lang="zh-CN" altLang="en-US" sz="1800" dirty="0">
                <a:solidFill>
                  <a:srgbClr val="000000"/>
                </a:solidFill>
                <a:effectLst/>
                <a:latin typeface="SimSun" panose="02010600030101010101" pitchFamily="2" charset="-122"/>
                <a:ea typeface="SimSun" panose="02010600030101010101" pitchFamily="2" charset="-122"/>
              </a:rPr>
              <a:t>通信栈）可局部替换为 </a:t>
            </a:r>
            <a:r>
              <a:rPr lang="en-US" altLang="zh-CN" sz="1800" dirty="0">
                <a:solidFill>
                  <a:srgbClr val="000000"/>
                </a:solidFill>
                <a:effectLst/>
                <a:latin typeface="SimSun" panose="02010600030101010101" pitchFamily="2" charset="-122"/>
                <a:ea typeface="SimSun" panose="02010600030101010101" pitchFamily="2" charset="-122"/>
              </a:rPr>
              <a:t>TAIC </a:t>
            </a:r>
            <a:r>
              <a:rPr lang="zh-CN" altLang="en-US" sz="1800" dirty="0">
                <a:solidFill>
                  <a:srgbClr val="000000"/>
                </a:solidFill>
                <a:effectLst/>
                <a:latin typeface="SimSun" panose="02010600030101010101" pitchFamily="2" charset="-122"/>
                <a:ea typeface="SimSun" panose="02010600030101010101" pitchFamily="2" charset="-122"/>
              </a:rPr>
              <a:t>驱动逻辑，核心系统功能不受影响。</a:t>
            </a:r>
            <a:endParaRPr lang="zh-CN" altLang="en-US" sz="1800" dirty="0">
              <a:solidFill>
                <a:srgbClr val="494949"/>
              </a:solidFill>
              <a:effectLst/>
            </a:endParaRPr>
          </a:p>
          <a:p>
            <a:pPr>
              <a:lnSpc>
                <a:spcPct val="115000"/>
              </a:lnSpc>
              <a:spcBef>
                <a:spcPts val="0"/>
              </a:spcBef>
              <a:spcAft>
                <a:spcPts val="0"/>
              </a:spcAft>
            </a:pPr>
            <a:r>
              <a:rPr lang="zh-CN" altLang="en-US" sz="1800" dirty="0">
                <a:solidFill>
                  <a:srgbClr val="000000"/>
                </a:solidFill>
                <a:effectLst/>
                <a:latin typeface="SimSun" panose="02010600030101010101" pitchFamily="2" charset="-122"/>
                <a:ea typeface="SimSun" panose="02010600030101010101" pitchFamily="2" charset="-122"/>
              </a:rPr>
              <a:t>开发周期方面，</a:t>
            </a:r>
            <a:r>
              <a:rPr lang="en-US" altLang="zh-CN" sz="1800" dirty="0">
                <a:solidFill>
                  <a:srgbClr val="000000"/>
                </a:solidFill>
                <a:effectLst/>
                <a:latin typeface="SimSun" panose="02010600030101010101" pitchFamily="2" charset="-122"/>
                <a:ea typeface="SimSun" panose="02010600030101010101" pitchFamily="2" charset="-122"/>
              </a:rPr>
              <a:t>90%</a:t>
            </a:r>
            <a:r>
              <a:rPr lang="zh-CN" altLang="en-US" sz="1800" dirty="0">
                <a:solidFill>
                  <a:srgbClr val="000000"/>
                </a:solidFill>
                <a:effectLst/>
                <a:latin typeface="SimSun" panose="02010600030101010101" pitchFamily="2" charset="-122"/>
                <a:ea typeface="SimSun" panose="02010600030101010101" pitchFamily="2" charset="-122"/>
              </a:rPr>
              <a:t>以上的代码修改集中于用户态库函数封装与内核驱动适配层，预计总代码量变动低于 </a:t>
            </a:r>
            <a:r>
              <a:rPr lang="en-US" altLang="zh-CN" sz="1800" dirty="0">
                <a:solidFill>
                  <a:srgbClr val="000000"/>
                </a:solidFill>
                <a:effectLst/>
                <a:latin typeface="SimSun" panose="02010600030101010101" pitchFamily="2" charset="-122"/>
                <a:ea typeface="SimSun" panose="02010600030101010101" pitchFamily="2" charset="-122"/>
              </a:rPr>
              <a:t>2000 </a:t>
            </a:r>
            <a:r>
              <a:rPr lang="zh-CN" altLang="en-US" sz="1800" dirty="0">
                <a:solidFill>
                  <a:srgbClr val="000000"/>
                </a:solidFill>
                <a:effectLst/>
                <a:latin typeface="SimSun" panose="02010600030101010101" pitchFamily="2" charset="-122"/>
                <a:ea typeface="SimSun" panose="02010600030101010101" pitchFamily="2" charset="-122"/>
              </a:rPr>
              <a:t>行，开发与调试成本可控。</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26</a:t>
            </a:fld>
            <a:endParaRPr lang="zh-CN" altLang="en-US"/>
          </a:p>
        </p:txBody>
      </p:sp>
    </p:spTree>
    <p:extLst>
      <p:ext uri="{BB962C8B-B14F-4D97-AF65-F5344CB8AC3E}">
        <p14:creationId xmlns:p14="http://schemas.microsoft.com/office/powerpoint/2010/main" val="3447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spcAft>
                <a:spcPts val="0"/>
              </a:spcAft>
            </a:pPr>
            <a:r>
              <a:rPr lang="zh-CN" altLang="en-US" sz="1200" dirty="0">
                <a:effectLst/>
                <a:latin typeface="Source Han Sans Regular" panose="020B0500000000000000" pitchFamily="34" charset="-122"/>
                <a:ea typeface="Source Han Sans Regular" panose="020B0500000000000000" pitchFamily="34" charset="-122"/>
              </a:rPr>
              <a:t>当今计算领域对操作系统的性能、安全性和可靠性要求日益严苛，微内核技术因其固有的优势而备受关注。其中，</a:t>
            </a:r>
            <a:r>
              <a:rPr lang="en-US" altLang="zh-CN" sz="1200" dirty="0">
                <a:effectLst/>
                <a:latin typeface="Source Han Sans Regular" panose="020B0500000000000000" pitchFamily="34" charset="-122"/>
                <a:ea typeface="Source Han Sans Regular" panose="020B0500000000000000" pitchFamily="34" charset="-122"/>
              </a:rPr>
              <a:t>seL4 </a:t>
            </a:r>
            <a:r>
              <a:rPr lang="zh-CN" altLang="en-US" sz="1200" dirty="0">
                <a:effectLst/>
                <a:latin typeface="Source Han Sans Regular" panose="020B0500000000000000" pitchFamily="34" charset="-122"/>
                <a:ea typeface="Source Han Sans Regular" panose="020B0500000000000000" pitchFamily="34" charset="-122"/>
              </a:rPr>
              <a:t>微内核作为目前最先进的微内核之一，已被广泛应用于安全关键领域。然而，</a:t>
            </a:r>
            <a:r>
              <a:rPr lang="en-US" altLang="zh-CN" sz="1200" dirty="0">
                <a:effectLst/>
                <a:latin typeface="Source Han Sans Regular" panose="020B0500000000000000" pitchFamily="34" charset="-122"/>
                <a:ea typeface="Source Han Sans Regular" panose="020B0500000000000000" pitchFamily="34" charset="-122"/>
              </a:rPr>
              <a:t>seL4 </a:t>
            </a:r>
            <a:r>
              <a:rPr lang="zh-CN" altLang="en-US" sz="1200" dirty="0">
                <a:effectLst/>
                <a:latin typeface="Source Han Sans Regular" panose="020B0500000000000000" pitchFamily="34" charset="-122"/>
                <a:ea typeface="Source Han Sans Regular" panose="020B0500000000000000" pitchFamily="34" charset="-122"/>
              </a:rPr>
              <a:t>的同步系统调用和 </a:t>
            </a:r>
            <a:r>
              <a:rPr lang="en-US" altLang="zh-CN" sz="1200" dirty="0">
                <a:effectLst/>
                <a:latin typeface="Source Han Sans Regular" panose="020B0500000000000000" pitchFamily="34" charset="-122"/>
                <a:ea typeface="Source Han Sans Regular" panose="020B0500000000000000" pitchFamily="34" charset="-122"/>
              </a:rPr>
              <a:t>IPC </a:t>
            </a:r>
            <a:r>
              <a:rPr lang="zh-CN" altLang="en-US" sz="1200" dirty="0">
                <a:effectLst/>
                <a:latin typeface="Source Han Sans Regular" panose="020B0500000000000000" pitchFamily="34" charset="-122"/>
                <a:ea typeface="Source Han Sans Regular" panose="020B0500000000000000" pitchFamily="34" charset="-122"/>
              </a:rPr>
              <a:t>会产生大量的特权级切换，且无法充分利用多核的性能。虽然微内核对异步通知有一定的支持，但仍需要内核进行转发，其中的特权级切换开销在某些平台和场景下将造成不可忽视的开销。</a:t>
            </a:r>
          </a:p>
          <a:p>
            <a:pPr>
              <a:lnSpc>
                <a:spcPct val="150000"/>
              </a:lnSpc>
              <a:spcBef>
                <a:spcPts val="0"/>
              </a:spcBef>
              <a:spcAft>
                <a:spcPts val="0"/>
              </a:spcAft>
            </a:pPr>
            <a:r>
              <a:rPr lang="zh-CN" altLang="en-US" sz="1200" dirty="0">
                <a:effectLst/>
                <a:latin typeface="Source Han Sans Regular" panose="020B0500000000000000" pitchFamily="34" charset="-122"/>
                <a:ea typeface="Source Han Sans Regular" panose="020B0500000000000000" pitchFamily="34" charset="-122"/>
              </a:rPr>
              <a:t>为了进一步提高系统性能和效率</a:t>
            </a:r>
            <a:r>
              <a:rPr lang="en-US" altLang="zh-CN" sz="1200" dirty="0">
                <a:effectLst/>
                <a:latin typeface="Source Han Sans Regular" panose="020B0500000000000000" pitchFamily="34" charset="-122"/>
                <a:ea typeface="Source Han Sans Regular" panose="020B0500000000000000" pitchFamily="34" charset="-122"/>
              </a:rPr>
              <a:t>, reL4 </a:t>
            </a:r>
            <a:r>
              <a:rPr lang="zh-CN" altLang="en-US" sz="1200" dirty="0">
                <a:effectLst/>
                <a:latin typeface="Source Han Sans Regular" panose="020B0500000000000000" pitchFamily="34" charset="-122"/>
                <a:ea typeface="Source Han Sans Regular" panose="020B0500000000000000" pitchFamily="34" charset="-122"/>
              </a:rPr>
              <a:t>项目使用 </a:t>
            </a:r>
            <a:r>
              <a:rPr lang="en-US" altLang="zh-CN" sz="1200" dirty="0">
                <a:effectLst/>
                <a:latin typeface="Source Han Sans Regular" panose="020B0500000000000000" pitchFamily="34" charset="-122"/>
                <a:ea typeface="Source Han Sans Regular" panose="020B0500000000000000" pitchFamily="34" charset="-122"/>
              </a:rPr>
              <a:t>rust </a:t>
            </a:r>
            <a:r>
              <a:rPr lang="zh-CN" altLang="en-US" sz="1200" dirty="0">
                <a:effectLst/>
                <a:latin typeface="Source Han Sans Regular" panose="020B0500000000000000" pitchFamily="34" charset="-122"/>
                <a:ea typeface="Source Han Sans Regular" panose="020B0500000000000000" pitchFamily="34" charset="-122"/>
              </a:rPr>
              <a:t>语言重写的 </a:t>
            </a:r>
            <a:r>
              <a:rPr lang="en-US" altLang="zh-CN" sz="1200" dirty="0">
                <a:effectLst/>
                <a:latin typeface="Source Han Sans Regular" panose="020B0500000000000000" pitchFamily="34" charset="-122"/>
                <a:ea typeface="Source Han Sans Regular" panose="020B0500000000000000" pitchFamily="34" charset="-122"/>
              </a:rPr>
              <a:t>seL4 </a:t>
            </a:r>
            <a:r>
              <a:rPr lang="zh-CN" altLang="en-US" sz="1200" dirty="0">
                <a:effectLst/>
                <a:latin typeface="Source Han Sans Regular" panose="020B0500000000000000" pitchFamily="34" charset="-122"/>
                <a:ea typeface="Source Han Sans Regular" panose="020B0500000000000000" pitchFamily="34" charset="-122"/>
              </a:rPr>
              <a:t>微内核，基于用户态中断技术改造 </a:t>
            </a:r>
            <a:r>
              <a:rPr lang="en-US" altLang="zh-CN" sz="1200" dirty="0">
                <a:effectLst/>
                <a:latin typeface="Source Han Sans Regular" panose="020B0500000000000000" pitchFamily="34" charset="-122"/>
                <a:ea typeface="Source Han Sans Regular" panose="020B0500000000000000" pitchFamily="34" charset="-122"/>
              </a:rPr>
              <a:t>seL4 </a:t>
            </a:r>
            <a:r>
              <a:rPr lang="zh-CN" altLang="en-US" sz="1200" dirty="0">
                <a:effectLst/>
                <a:latin typeface="Source Han Sans Regular" panose="020B0500000000000000" pitchFamily="34" charset="-122"/>
                <a:ea typeface="Source Han Sans Regular" panose="020B0500000000000000" pitchFamily="34" charset="-122"/>
              </a:rPr>
              <a:t>的通知机制，设计了无需陷入内核的异步系统调用和异步 </a:t>
            </a:r>
            <a:r>
              <a:rPr lang="en-US" altLang="zh-CN" sz="1200" dirty="0">
                <a:effectLst/>
                <a:latin typeface="Source Han Sans Regular" panose="020B0500000000000000" pitchFamily="34" charset="-122"/>
                <a:ea typeface="Source Han Sans Regular" panose="020B0500000000000000" pitchFamily="34" charset="-122"/>
              </a:rPr>
              <a:t>IPC </a:t>
            </a:r>
            <a:r>
              <a:rPr lang="zh-CN" altLang="en-US" sz="1200" dirty="0">
                <a:effectLst/>
                <a:latin typeface="Source Han Sans Regular" panose="020B0500000000000000" pitchFamily="34" charset="-122"/>
                <a:ea typeface="Source Han Sans Regular" panose="020B0500000000000000" pitchFamily="34" charset="-122"/>
              </a:rPr>
              <a:t>框架，在提升用户态并发度的同时，减少特权级的切换次数。而 </a:t>
            </a:r>
            <a:r>
              <a:rPr lang="en-US" altLang="zh-CN" sz="1200" dirty="0">
                <a:effectLst/>
                <a:latin typeface="Source Han Sans Regular" panose="020B0500000000000000" pitchFamily="34" charset="-122"/>
                <a:ea typeface="Source Han Sans Regular" panose="020B0500000000000000" pitchFamily="34" charset="-122"/>
              </a:rPr>
              <a:t>reL4 </a:t>
            </a:r>
            <a:r>
              <a:rPr lang="zh-CN" altLang="en-US" sz="1200" dirty="0">
                <a:effectLst/>
                <a:latin typeface="Source Han Sans Regular" panose="020B0500000000000000" pitchFamily="34" charset="-122"/>
                <a:ea typeface="Source Han Sans Regular" panose="020B0500000000000000" pitchFamily="34" charset="-122"/>
              </a:rPr>
              <a:t>项目中，异步 </a:t>
            </a:r>
            <a:r>
              <a:rPr lang="en-US" altLang="zh-CN" sz="1200" dirty="0">
                <a:effectLst/>
                <a:latin typeface="Source Han Sans Regular" panose="020B0500000000000000" pitchFamily="34" charset="-122"/>
                <a:ea typeface="Source Han Sans Regular" panose="020B0500000000000000" pitchFamily="34" charset="-122"/>
              </a:rPr>
              <a:t>IPC </a:t>
            </a:r>
            <a:r>
              <a:rPr lang="zh-CN" altLang="en-US" sz="1200" dirty="0">
                <a:effectLst/>
                <a:latin typeface="Source Han Sans Regular" panose="020B0500000000000000" pitchFamily="34" charset="-122"/>
                <a:ea typeface="Source Han Sans Regular" panose="020B0500000000000000" pitchFamily="34" charset="-122"/>
              </a:rPr>
              <a:t>的引⼊造成了额外的运⾏时开销，导致异步 </a:t>
            </a:r>
            <a:r>
              <a:rPr lang="en-US" altLang="zh-CN" sz="1200" dirty="0">
                <a:effectLst/>
                <a:latin typeface="Source Han Sans Regular" panose="020B0500000000000000" pitchFamily="34" charset="-122"/>
                <a:ea typeface="Source Han Sans Regular" panose="020B0500000000000000" pitchFamily="34" charset="-122"/>
              </a:rPr>
              <a:t>IPC </a:t>
            </a:r>
            <a:r>
              <a:rPr lang="zh-CN" altLang="en-US" sz="1200" dirty="0">
                <a:effectLst/>
                <a:latin typeface="Source Han Sans Regular" panose="020B0500000000000000" pitchFamily="34" charset="-122"/>
                <a:ea typeface="Source Han Sans Regular" panose="020B0500000000000000" pitchFamily="34" charset="-122"/>
              </a:rPr>
              <a:t>在低并发的场景下性能显著低于同步</a:t>
            </a:r>
            <a:r>
              <a:rPr lang="en-US" altLang="zh-CN" sz="1200" dirty="0">
                <a:effectLst/>
                <a:latin typeface="Source Han Sans Regular" panose="020B0500000000000000" pitchFamily="34" charset="-122"/>
                <a:ea typeface="Source Han Sans Regular" panose="020B0500000000000000" pitchFamily="34" charset="-122"/>
              </a:rPr>
              <a:t>IPC</a:t>
            </a:r>
            <a:r>
              <a:rPr lang="zh-CN" altLang="en-US" sz="1200" dirty="0">
                <a:effectLst/>
                <a:latin typeface="Source Han Sans Regular" panose="020B0500000000000000" pitchFamily="34" charset="-122"/>
                <a:ea typeface="Source Han Sans Regular" panose="020B0500000000000000" pitchFamily="34" charset="-122"/>
              </a:rPr>
              <a:t>。</a:t>
            </a:r>
          </a:p>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宋体" panose="02010600030101010101" pitchFamily="2" charset="-122"/>
                <a:ea typeface="宋体" panose="02010600030101010101" pitchFamily="2" charset="-122"/>
              </a:rPr>
              <a:t>本研究旨在提高了</a:t>
            </a:r>
            <a:r>
              <a:rPr lang="zh-CN" altLang="en-US" sz="1800" dirty="0">
                <a:solidFill>
                  <a:srgbClr val="494949"/>
                </a:solidFill>
                <a:effectLst/>
              </a:rPr>
              <a:t> </a:t>
            </a:r>
            <a:r>
              <a:rPr lang="en-US" altLang="zh-CN" sz="1800" dirty="0">
                <a:solidFill>
                  <a:srgbClr val="494949"/>
                </a:solidFill>
                <a:effectLst/>
              </a:rPr>
              <a:t>ReL4 </a:t>
            </a:r>
            <a:r>
              <a:rPr lang="zh-CN" altLang="en-US" sz="1800" dirty="0">
                <a:solidFill>
                  <a:srgbClr val="494949"/>
                </a:solidFill>
                <a:effectLst/>
                <a:latin typeface="宋体" panose="02010600030101010101" pitchFamily="2" charset="-122"/>
                <a:ea typeface="宋体" panose="02010600030101010101" pitchFamily="2" charset="-122"/>
              </a:rPr>
              <a:t>项目中异步进程间通信的性能，此研究成果可直接迁移至实际操作系统开发，以增强系统运行效率，降低资源消耗，进而提升用户交互体验。</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宋体" panose="02010600030101010101" pitchFamily="2" charset="-122"/>
                <a:ea typeface="宋体" panose="02010600030101010101" pitchFamily="2" charset="-122"/>
              </a:rPr>
              <a:t>在安全性及可靠性增强方面，本研究通过降低特权级切换频率，不仅优化了操作系统性能，亦提升了系统的安全性和可靠性。此优化对于安全关键领域，如航空航天、军事、医疗等，具有尤为重要的意义，有助于确保这些领域信息系统的安全稳定。</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宋体" panose="02010600030101010101" pitchFamily="2" charset="-122"/>
                <a:ea typeface="宋体" panose="02010600030101010101" pitchFamily="2" charset="-122"/>
              </a:rPr>
              <a:t>在技术应用与产业推动层面，本研究为微内核操作系统开发者提供了切实可行的技术路线，推动了微内核技术在多核处理器环境下的广泛应用。同时，本研究对于硬件加速技术的应用具有典范作用，有助于促进相关产业的技术进步和创新。</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宋体" panose="02010600030101010101" pitchFamily="2" charset="-122"/>
                <a:ea typeface="宋体" panose="02010600030101010101" pitchFamily="2" charset="-122"/>
              </a:rPr>
              <a:t>此外，本研究促进了操作系统与硬件设计、并发编程等领域的深度融合，为跨学科研究提供了新的研究路径和方法论。这对于促进计算机科学与其他工程学科的技术融合，具有重要的学术价值和实践意义。</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异步通信机制优化已成为操作系统研究的热点领域。</a:t>
            </a:r>
            <a:br>
              <a:rPr lang="en-US" altLang="zh-CN" sz="1800" dirty="0">
                <a:solidFill>
                  <a:srgbClr val="000000"/>
                </a:solidFill>
                <a:effectLst/>
                <a:latin typeface="宋体" panose="02010600030101010101" pitchFamily="2" charset="-122"/>
                <a:ea typeface="宋体" panose="02010600030101010101" pitchFamily="2" charset="-122"/>
              </a:rPr>
            </a:br>
            <a:r>
              <a:rPr lang="zh-CN" altLang="en-US" sz="1800" dirty="0">
                <a:solidFill>
                  <a:srgbClr val="000000"/>
                </a:solidFill>
                <a:effectLst/>
                <a:latin typeface="宋体" panose="02010600030101010101" pitchFamily="2" charset="-122"/>
                <a:ea typeface="宋体" panose="02010600030101010101" pitchFamily="2" charset="-122"/>
              </a:rPr>
              <a:t>国际前沿研究主要沿着两个技术路线推进：</a:t>
            </a:r>
            <a:br>
              <a:rPr lang="en-US" altLang="zh-CN" sz="1800" dirty="0">
                <a:solidFill>
                  <a:srgbClr val="000000"/>
                </a:solidFill>
                <a:effectLst/>
                <a:latin typeface="宋体" panose="02010600030101010101" pitchFamily="2" charset="-122"/>
                <a:ea typeface="宋体" panose="02010600030101010101" pitchFamily="2" charset="-122"/>
              </a:rPr>
            </a:br>
            <a:r>
              <a:rPr lang="zh-CN" altLang="en-US" sz="1800" dirty="0">
                <a:solidFill>
                  <a:srgbClr val="000000"/>
                </a:solidFill>
                <a:effectLst/>
                <a:latin typeface="宋体" panose="02010600030101010101" pitchFamily="2" charset="-122"/>
                <a:ea typeface="宋体" panose="02010600030101010101" pitchFamily="2" charset="-122"/>
              </a:rPr>
              <a:t>一是基于用户态中断（</a:t>
            </a:r>
            <a:r>
              <a:rPr lang="en-US" altLang="zh-CN" sz="1800" dirty="0">
                <a:solidFill>
                  <a:srgbClr val="000000"/>
                </a:solidFill>
                <a:effectLst/>
                <a:latin typeface="宋体" panose="02010600030101010101" pitchFamily="2" charset="-122"/>
                <a:ea typeface="宋体" panose="02010600030101010101" pitchFamily="2" charset="-122"/>
              </a:rPr>
              <a:t>User-Level Interrupt</a:t>
            </a:r>
            <a:r>
              <a:rPr lang="zh-CN" altLang="en-US" sz="1800" dirty="0">
                <a:solidFill>
                  <a:srgbClr val="000000"/>
                </a:solidFill>
                <a:effectLst/>
                <a:latin typeface="宋体" panose="02010600030101010101" pitchFamily="2" charset="-122"/>
                <a:ea typeface="宋体" panose="02010600030101010101" pitchFamily="2" charset="-122"/>
              </a:rPr>
              <a:t>）的轻量级唤醒机制，如 </a:t>
            </a:r>
            <a:r>
              <a:rPr lang="en-US" altLang="zh-CN" sz="1800" dirty="0">
                <a:solidFill>
                  <a:srgbClr val="000000"/>
                </a:solidFill>
                <a:effectLst/>
                <a:latin typeface="宋体" panose="02010600030101010101" pitchFamily="2" charset="-122"/>
                <a:ea typeface="宋体" panose="02010600030101010101" pitchFamily="2" charset="-122"/>
              </a:rPr>
              <a:t>RISC-V UINTR </a:t>
            </a:r>
            <a:r>
              <a:rPr lang="zh-CN" altLang="en-US" sz="1800" dirty="0">
                <a:solidFill>
                  <a:srgbClr val="000000"/>
                </a:solidFill>
                <a:effectLst/>
                <a:latin typeface="宋体" panose="02010600030101010101" pitchFamily="2" charset="-122"/>
                <a:ea typeface="宋体" panose="02010600030101010101" pitchFamily="2" charset="-122"/>
              </a:rPr>
              <a:t>扩展在 </a:t>
            </a:r>
            <a:r>
              <a:rPr lang="en-US" altLang="zh-CN" sz="1800" dirty="0">
                <a:solidFill>
                  <a:srgbClr val="000000"/>
                </a:solidFill>
                <a:effectLst/>
                <a:latin typeface="宋体" panose="02010600030101010101" pitchFamily="2" charset="-122"/>
                <a:ea typeface="宋体" panose="02010600030101010101" pitchFamily="2" charset="-122"/>
              </a:rPr>
              <a:t>Linux </a:t>
            </a:r>
            <a:r>
              <a:rPr lang="zh-CN" altLang="en-US" sz="1800" dirty="0">
                <a:solidFill>
                  <a:srgbClr val="000000"/>
                </a:solidFill>
                <a:effectLst/>
                <a:latin typeface="宋体" panose="02010600030101010101" pitchFamily="2" charset="-122"/>
                <a:ea typeface="宋体" panose="02010600030101010101" pitchFamily="2" charset="-122"/>
              </a:rPr>
              <a:t>内核中的实验性应用已实现单次中断响应时间</a:t>
            </a:r>
            <a:r>
              <a:rPr lang="en-US" altLang="zh-CN" sz="1800" dirty="0">
                <a:solidFill>
                  <a:srgbClr val="000000"/>
                </a:solidFill>
                <a:effectLst/>
                <a:latin typeface="宋体" panose="02010600030101010101" pitchFamily="2" charset="-122"/>
                <a:ea typeface="宋体" panose="02010600030101010101" pitchFamily="2" charset="-122"/>
              </a:rPr>
              <a:t>&lt;150ns</a:t>
            </a:r>
            <a:r>
              <a:rPr lang="zh-CN" altLang="en-US" sz="1800" dirty="0">
                <a:solidFill>
                  <a:srgbClr val="000000"/>
                </a:solidFill>
                <a:effectLst/>
                <a:latin typeface="宋体" panose="02010600030101010101" pitchFamily="2" charset="-122"/>
                <a:ea typeface="宋体" panose="02010600030101010101" pitchFamily="2" charset="-122"/>
              </a:rPr>
              <a:t>；二是硬件辅助的队列管理技术，</a:t>
            </a:r>
            <a:r>
              <a:rPr lang="en-US" altLang="zh-CN" sz="1800" dirty="0">
                <a:solidFill>
                  <a:srgbClr val="000000"/>
                </a:solidFill>
                <a:effectLst/>
                <a:latin typeface="宋体" panose="02010600030101010101" pitchFamily="2" charset="-122"/>
                <a:ea typeface="宋体" panose="02010600030101010101" pitchFamily="2" charset="-122"/>
              </a:rPr>
              <a:t>Grassi </a:t>
            </a:r>
            <a:r>
              <a:rPr lang="zh-CN" altLang="en-US" sz="1800" dirty="0">
                <a:solidFill>
                  <a:srgbClr val="000000"/>
                </a:solidFill>
                <a:effectLst/>
                <a:latin typeface="宋体" panose="02010600030101010101" pitchFamily="2" charset="-122"/>
                <a:ea typeface="宋体" panose="02010600030101010101" pitchFamily="2" charset="-122"/>
              </a:rPr>
              <a:t>等人 </a:t>
            </a:r>
            <a:r>
              <a:rPr lang="en-US" altLang="zh-CN" sz="1800" dirty="0">
                <a:solidFill>
                  <a:srgbClr val="000000"/>
                </a:solidFill>
                <a:effectLst/>
                <a:latin typeface="宋体" panose="02010600030101010101" pitchFamily="2" charset="-122"/>
                <a:ea typeface="宋体" panose="02010600030101010101" pitchFamily="2" charset="-122"/>
              </a:rPr>
              <a:t>(2021) </a:t>
            </a:r>
            <a:r>
              <a:rPr lang="zh-CN" altLang="en-US" sz="1800" dirty="0">
                <a:solidFill>
                  <a:srgbClr val="000000"/>
                </a:solidFill>
                <a:effectLst/>
                <a:latin typeface="宋体" panose="02010600030101010101" pitchFamily="2" charset="-122"/>
                <a:ea typeface="宋体" panose="02010600030101010101" pitchFamily="2" charset="-122"/>
              </a:rPr>
              <a:t>利用 </a:t>
            </a:r>
            <a:r>
              <a:rPr lang="en-US" altLang="zh-CN" sz="1800" dirty="0">
                <a:solidFill>
                  <a:srgbClr val="000000"/>
                </a:solidFill>
                <a:effectLst/>
                <a:latin typeface="宋体" panose="02010600030101010101" pitchFamily="2" charset="-122"/>
                <a:ea typeface="宋体" panose="02010600030101010101" pitchFamily="2" charset="-122"/>
              </a:rPr>
              <a:t>Intel VT-d </a:t>
            </a:r>
            <a:r>
              <a:rPr lang="zh-CN" altLang="en-US" sz="1800" dirty="0">
                <a:solidFill>
                  <a:srgbClr val="000000"/>
                </a:solidFill>
                <a:effectLst/>
                <a:latin typeface="宋体" panose="02010600030101010101" pitchFamily="2" charset="-122"/>
                <a:ea typeface="宋体" panose="02010600030101010101" pitchFamily="2" charset="-122"/>
              </a:rPr>
              <a:t>的地址转换缓存构建硬件消息队列，将多核间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吞吐量提升至 </a:t>
            </a:r>
            <a:r>
              <a:rPr lang="en-US" altLang="zh-CN" sz="1800" dirty="0">
                <a:solidFill>
                  <a:srgbClr val="000000"/>
                </a:solidFill>
                <a:effectLst/>
                <a:latin typeface="宋体" panose="02010600030101010101" pitchFamily="2" charset="-122"/>
                <a:ea typeface="宋体" panose="02010600030101010101" pitchFamily="2" charset="-122"/>
              </a:rPr>
              <a:t>1.2M/s</a:t>
            </a:r>
            <a:r>
              <a:rPr lang="zh-CN" altLang="en-US" sz="1800" dirty="0">
                <a:solidFill>
                  <a:srgbClr val="000000"/>
                </a:solidFill>
                <a:effectLst/>
                <a:latin typeface="宋体" panose="02010600030101010101" pitchFamily="2" charset="-122"/>
                <a:ea typeface="宋体" panose="02010600030101010101" pitchFamily="2" charset="-122"/>
              </a:rPr>
              <a:t>。国内学者赵明团队 </a:t>
            </a:r>
            <a:r>
              <a:rPr lang="en-US" altLang="zh-CN" sz="1800" dirty="0">
                <a:solidFill>
                  <a:srgbClr val="000000"/>
                </a:solidFill>
                <a:effectLst/>
                <a:latin typeface="宋体" panose="02010600030101010101" pitchFamily="2" charset="-122"/>
                <a:ea typeface="宋体" panose="02010600030101010101" pitchFamily="2" charset="-122"/>
              </a:rPr>
              <a:t>(2020) </a:t>
            </a:r>
            <a:r>
              <a:rPr lang="zh-CN" altLang="en-US" sz="1800" dirty="0">
                <a:solidFill>
                  <a:srgbClr val="000000"/>
                </a:solidFill>
                <a:effectLst/>
                <a:latin typeface="宋体" panose="02010600030101010101" pitchFamily="2" charset="-122"/>
                <a:ea typeface="宋体" panose="02010600030101010101" pitchFamily="2" charset="-122"/>
              </a:rPr>
              <a:t>在龙芯架构上实现了基于硬件信号量的异步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加速方案，其低并发场景下的性能较传统方案提升 </a:t>
            </a:r>
            <a:r>
              <a:rPr lang="en-US" altLang="zh-CN" sz="1800" dirty="0">
                <a:solidFill>
                  <a:srgbClr val="000000"/>
                </a:solidFill>
                <a:effectLst/>
                <a:latin typeface="宋体" panose="02010600030101010101" pitchFamily="2" charset="-122"/>
                <a:ea typeface="宋体" panose="02010600030101010101" pitchFamily="2" charset="-122"/>
              </a:rPr>
              <a:t>37%</a:t>
            </a:r>
            <a:r>
              <a:rPr lang="zh-CN" altLang="en-US" sz="1800" dirty="0">
                <a:solidFill>
                  <a:srgbClr val="000000"/>
                </a:solidFill>
                <a:effectLst/>
                <a:latin typeface="宋体" panose="02010600030101010101" pitchFamily="2" charset="-122"/>
                <a:ea typeface="宋体" panose="02010600030101010101" pitchFamily="2" charset="-122"/>
              </a:rPr>
              <a:t>。然而现有研究普遍存在硬件依赖性强、通用性不足的问题，且缺乏与形式化验证框架的兼容性保障。</a:t>
            </a:r>
            <a:endParaRPr lang="zh-CN" altLang="en-US" sz="1800" dirty="0">
              <a:solidFill>
                <a:srgbClr val="494949"/>
              </a:solidFill>
              <a:effectLst/>
            </a:endParaRPr>
          </a:p>
        </p:txBody>
      </p:sp>
      <p:sp>
        <p:nvSpPr>
          <p:cNvPr id="4" name="灯片编号占位符 3"/>
          <p:cNvSpPr>
            <a:spLocks noGrp="1"/>
          </p:cNvSpPr>
          <p:nvPr>
            <p:ph type="sldNum" sz="quarter" idx="5"/>
          </p:nvPr>
        </p:nvSpPr>
        <p:spPr/>
        <p:txBody>
          <a:bodyPr/>
          <a:lstStyle/>
          <a:p>
            <a:fld id="{EFBF395D-3397-41C8-8845-43C970040F88}"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硬件</a:t>
            </a:r>
            <a:r>
              <a:rPr lang="en-US" altLang="zh-CN" sz="1800" dirty="0">
                <a:solidFill>
                  <a:srgbClr val="000000"/>
                </a:solidFill>
                <a:effectLst/>
                <a:latin typeface="宋体" panose="02010600030101010101" pitchFamily="2" charset="-122"/>
                <a:ea typeface="宋体" panose="02010600030101010101" pitchFamily="2" charset="-122"/>
              </a:rPr>
              <a:t>-</a:t>
            </a:r>
            <a:r>
              <a:rPr lang="zh-CN" altLang="en-US" sz="1800" dirty="0">
                <a:solidFill>
                  <a:srgbClr val="000000"/>
                </a:solidFill>
                <a:effectLst/>
                <a:latin typeface="宋体" panose="02010600030101010101" pitchFamily="2" charset="-122"/>
                <a:ea typeface="宋体" panose="02010600030101010101" pitchFamily="2" charset="-122"/>
              </a:rPr>
              <a:t>软件协同设计理念正在重塑操作系统架构。</a:t>
            </a:r>
            <a:br>
              <a:rPr lang="en-US" altLang="zh-CN" sz="1800" dirty="0">
                <a:solidFill>
                  <a:srgbClr val="000000"/>
                </a:solidFill>
                <a:effectLst/>
                <a:latin typeface="宋体" panose="02010600030101010101" pitchFamily="2" charset="-122"/>
                <a:ea typeface="宋体" panose="02010600030101010101" pitchFamily="2" charset="-122"/>
              </a:rPr>
            </a:br>
            <a:r>
              <a:rPr lang="zh-CN" altLang="en-US" sz="1800" dirty="0">
                <a:solidFill>
                  <a:srgbClr val="000000"/>
                </a:solidFill>
                <a:effectLst/>
                <a:latin typeface="宋体" panose="02010600030101010101" pitchFamily="2" charset="-122"/>
                <a:ea typeface="宋体" panose="02010600030101010101" pitchFamily="2" charset="-122"/>
              </a:rPr>
              <a:t>国际领先的 </a:t>
            </a:r>
            <a:r>
              <a:rPr lang="en-US" altLang="zh-CN" sz="1800" dirty="0">
                <a:solidFill>
                  <a:srgbClr val="000000"/>
                </a:solidFill>
                <a:effectLst/>
                <a:latin typeface="宋体" panose="02010600030101010101" pitchFamily="2" charset="-122"/>
                <a:ea typeface="宋体" panose="02010600030101010101" pitchFamily="2" charset="-122"/>
              </a:rPr>
              <a:t>MIT PDOS </a:t>
            </a:r>
            <a:r>
              <a:rPr lang="zh-CN" altLang="en-US" sz="1800" dirty="0">
                <a:solidFill>
                  <a:srgbClr val="000000"/>
                </a:solidFill>
                <a:effectLst/>
                <a:latin typeface="宋体" panose="02010600030101010101" pitchFamily="2" charset="-122"/>
                <a:ea typeface="宋体" panose="02010600030101010101" pitchFamily="2" charset="-122"/>
              </a:rPr>
              <a:t>实验室在 </a:t>
            </a:r>
            <a:r>
              <a:rPr lang="en-US" altLang="zh-CN" sz="1800" dirty="0">
                <a:solidFill>
                  <a:srgbClr val="000000"/>
                </a:solidFill>
                <a:effectLst/>
                <a:latin typeface="宋体" panose="02010600030101010101" pitchFamily="2" charset="-122"/>
                <a:ea typeface="宋体" panose="02010600030101010101" pitchFamily="2" charset="-122"/>
              </a:rPr>
              <a:t>SOSP 2023 </a:t>
            </a:r>
            <a:r>
              <a:rPr lang="zh-CN" altLang="en-US" sz="1800" dirty="0">
                <a:solidFill>
                  <a:srgbClr val="000000"/>
                </a:solidFill>
                <a:effectLst/>
                <a:latin typeface="宋体" panose="02010600030101010101" pitchFamily="2" charset="-122"/>
                <a:ea typeface="宋体" panose="02010600030101010101" pitchFamily="2" charset="-122"/>
              </a:rPr>
              <a:t>提出的 </a:t>
            </a:r>
            <a:r>
              <a:rPr lang="en-US" altLang="zh-CN" sz="1800" dirty="0" err="1">
                <a:solidFill>
                  <a:srgbClr val="000000"/>
                </a:solidFill>
                <a:effectLst/>
                <a:latin typeface="宋体" panose="02010600030101010101" pitchFamily="2" charset="-122"/>
                <a:ea typeface="宋体" panose="02010600030101010101" pitchFamily="2" charset="-122"/>
              </a:rPr>
              <a:t>Hakari</a:t>
            </a:r>
            <a:r>
              <a:rPr lang="en-US" altLang="zh-CN" sz="1800" dirty="0">
                <a:solidFill>
                  <a:srgbClr val="000000"/>
                </a:solidFill>
                <a:effectLst/>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架构，通过可编程网络接口卡实现系统调用卸载，使数据库事务处理延迟降低 </a:t>
            </a:r>
            <a:r>
              <a:rPr lang="en-US" altLang="zh-CN" sz="1800" dirty="0">
                <a:solidFill>
                  <a:srgbClr val="000000"/>
                </a:solidFill>
                <a:effectLst/>
                <a:latin typeface="宋体" panose="02010600030101010101" pitchFamily="2" charset="-122"/>
                <a:ea typeface="宋体" panose="02010600030101010101" pitchFamily="2" charset="-122"/>
              </a:rPr>
              <a:t>5.8 </a:t>
            </a:r>
            <a:r>
              <a:rPr lang="zh-CN" altLang="en-US" sz="1800" dirty="0">
                <a:solidFill>
                  <a:srgbClr val="000000"/>
                </a:solidFill>
                <a:effectLst/>
                <a:latin typeface="宋体" panose="02010600030101010101" pitchFamily="2" charset="-122"/>
                <a:ea typeface="宋体" panose="02010600030101010101" pitchFamily="2" charset="-122"/>
              </a:rPr>
              <a:t>倍。</a:t>
            </a:r>
            <a:endParaRPr lang="en-US" altLang="zh-CN" sz="1800" dirty="0">
              <a:solidFill>
                <a:srgbClr val="000000"/>
              </a:solidFill>
              <a:effectLst/>
              <a:latin typeface="宋体" panose="02010600030101010101" pitchFamily="2" charset="-122"/>
              <a:ea typeface="宋体" panose="02010600030101010101" pitchFamily="2" charset="-122"/>
            </a:endParaRPr>
          </a:p>
          <a:p>
            <a:pPr>
              <a:lnSpc>
                <a:spcPct val="100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在微内核领域，剑桥大学研发的 </a:t>
            </a:r>
            <a:r>
              <a:rPr lang="en-US" altLang="zh-CN" sz="1800" dirty="0">
                <a:solidFill>
                  <a:srgbClr val="000000"/>
                </a:solidFill>
                <a:effectLst/>
                <a:latin typeface="宋体" panose="02010600030101010101" pitchFamily="2" charset="-122"/>
                <a:ea typeface="宋体" panose="02010600030101010101" pitchFamily="2" charset="-122"/>
              </a:rPr>
              <a:t>Cerberus </a:t>
            </a:r>
            <a:r>
              <a:rPr lang="zh-CN" altLang="en-US" sz="1800" dirty="0">
                <a:solidFill>
                  <a:srgbClr val="000000"/>
                </a:solidFill>
                <a:effectLst/>
                <a:latin typeface="宋体" panose="02010600030101010101" pitchFamily="2" charset="-122"/>
                <a:ea typeface="宋体" panose="02010600030101010101" pitchFamily="2" charset="-122"/>
              </a:rPr>
              <a:t>项目 </a:t>
            </a:r>
            <a:r>
              <a:rPr lang="en-US" altLang="zh-CN" sz="1800" dirty="0">
                <a:solidFill>
                  <a:srgbClr val="000000"/>
                </a:solidFill>
                <a:effectLst/>
                <a:latin typeface="宋体" panose="02010600030101010101" pitchFamily="2" charset="-122"/>
                <a:ea typeface="宋体" panose="02010600030101010101" pitchFamily="2" charset="-122"/>
              </a:rPr>
              <a:t>(2022) </a:t>
            </a:r>
            <a:r>
              <a:rPr lang="zh-CN" altLang="en-US" sz="1800" dirty="0">
                <a:solidFill>
                  <a:srgbClr val="000000"/>
                </a:solidFill>
                <a:effectLst/>
                <a:latin typeface="宋体" panose="02010600030101010101" pitchFamily="2" charset="-122"/>
                <a:ea typeface="宋体" panose="02010600030101010101" pitchFamily="2" charset="-122"/>
              </a:rPr>
              <a:t>将调度器功能下移至 </a:t>
            </a:r>
            <a:r>
              <a:rPr lang="en-US" altLang="zh-CN" sz="1800" dirty="0">
                <a:solidFill>
                  <a:srgbClr val="000000"/>
                </a:solidFill>
                <a:effectLst/>
                <a:latin typeface="宋体" panose="02010600030101010101" pitchFamily="2" charset="-122"/>
                <a:ea typeface="宋体" panose="02010600030101010101" pitchFamily="2" charset="-122"/>
              </a:rPr>
              <a:t>RISC-V </a:t>
            </a:r>
            <a:r>
              <a:rPr lang="zh-CN" altLang="en-US" sz="1800" dirty="0">
                <a:solidFill>
                  <a:srgbClr val="000000"/>
                </a:solidFill>
                <a:effectLst/>
                <a:latin typeface="宋体" panose="02010600030101010101" pitchFamily="2" charset="-122"/>
                <a:ea typeface="宋体" panose="02010600030101010101" pitchFamily="2" charset="-122"/>
              </a:rPr>
              <a:t>扩展指令，实现零上下文切换的任务迁移。</a:t>
            </a:r>
            <a:endParaRPr lang="en-US" altLang="zh-CN" sz="1800" dirty="0">
              <a:solidFill>
                <a:srgbClr val="000000"/>
              </a:solidFill>
              <a:effectLst/>
              <a:latin typeface="宋体" panose="02010600030101010101" pitchFamily="2" charset="-122"/>
              <a:ea typeface="宋体" panose="02010600030101010101" pitchFamily="2" charset="-122"/>
            </a:endParaRPr>
          </a:p>
          <a:p>
            <a:pPr>
              <a:lnSpc>
                <a:spcPct val="100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国内产业界中，华为 </a:t>
            </a:r>
            <a:r>
              <a:rPr lang="en-US" altLang="zh-CN" sz="1800" dirty="0" err="1">
                <a:solidFill>
                  <a:srgbClr val="000000"/>
                </a:solidFill>
                <a:effectLst/>
                <a:latin typeface="宋体" panose="02010600030101010101" pitchFamily="2" charset="-122"/>
                <a:ea typeface="宋体" panose="02010600030101010101" pitchFamily="2" charset="-122"/>
              </a:rPr>
              <a:t>LiteOS</a:t>
            </a:r>
            <a:r>
              <a:rPr lang="en-US" altLang="zh-CN" sz="1800" dirty="0">
                <a:solidFill>
                  <a:srgbClr val="000000"/>
                </a:solidFill>
                <a:effectLst/>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团队 </a:t>
            </a:r>
            <a:r>
              <a:rPr lang="en-US" altLang="zh-CN" sz="1800" dirty="0">
                <a:solidFill>
                  <a:srgbClr val="000000"/>
                </a:solidFill>
                <a:effectLst/>
                <a:latin typeface="宋体" panose="02010600030101010101" pitchFamily="2" charset="-122"/>
                <a:ea typeface="宋体" panose="02010600030101010101" pitchFamily="2" charset="-122"/>
              </a:rPr>
              <a:t>(2023) </a:t>
            </a:r>
            <a:r>
              <a:rPr lang="zh-CN" altLang="en-US" sz="1800" dirty="0">
                <a:solidFill>
                  <a:srgbClr val="000000"/>
                </a:solidFill>
                <a:effectLst/>
                <a:latin typeface="宋体" panose="02010600030101010101" pitchFamily="2" charset="-122"/>
                <a:ea typeface="宋体" panose="02010600030101010101" pitchFamily="2" charset="-122"/>
              </a:rPr>
              <a:t>最新发布的异构加速框架支持 </a:t>
            </a:r>
            <a:r>
              <a:rPr lang="en-US" altLang="zh-CN" sz="1800" dirty="0">
                <a:solidFill>
                  <a:srgbClr val="000000"/>
                </a:solidFill>
                <a:effectLst/>
                <a:latin typeface="宋体" panose="02010600030101010101" pitchFamily="2" charset="-122"/>
                <a:ea typeface="宋体" panose="02010600030101010101" pitchFamily="2" charset="-122"/>
              </a:rPr>
              <a:t>AI </a:t>
            </a:r>
            <a:r>
              <a:rPr lang="zh-CN" altLang="en-US" sz="1800" dirty="0">
                <a:solidFill>
                  <a:srgbClr val="000000"/>
                </a:solidFill>
                <a:effectLst/>
                <a:latin typeface="宋体" panose="02010600030101010101" pitchFamily="2" charset="-122"/>
                <a:ea typeface="宋体" panose="02010600030101010101" pitchFamily="2" charset="-122"/>
              </a:rPr>
              <a:t>协处理器直接处理系统事件，其基准测试显示中断延迟缩短至传统方案的 </a:t>
            </a:r>
            <a:r>
              <a:rPr lang="en-US" altLang="zh-CN" sz="1800" dirty="0">
                <a:solidFill>
                  <a:srgbClr val="000000"/>
                </a:solidFill>
                <a:effectLst/>
                <a:latin typeface="宋体" panose="02010600030101010101" pitchFamily="2" charset="-122"/>
                <a:ea typeface="宋体" panose="02010600030101010101" pitchFamily="2" charset="-122"/>
              </a:rPr>
              <a:t>1/6</a:t>
            </a:r>
            <a:r>
              <a:rPr lang="zh-CN" altLang="en-US" sz="1800" dirty="0">
                <a:solidFill>
                  <a:srgbClr val="000000"/>
                </a:solidFill>
                <a:effectLst/>
                <a:latin typeface="宋体" panose="02010600030101010101" pitchFamily="2" charset="-122"/>
                <a:ea typeface="宋体" panose="02010600030101010101" pitchFamily="2" charset="-122"/>
              </a:rPr>
              <a:t>。但现有硬件加速方案普遍聚焦特定功能优化，缺乏对异步运行时系统的系统性支持。</a:t>
            </a:r>
            <a:endParaRPr lang="zh-CN" altLang="en-US" sz="1800" dirty="0">
              <a:solidFill>
                <a:srgbClr val="494949"/>
              </a:solidFill>
              <a:effectLst/>
            </a:endParaRPr>
          </a:p>
        </p:txBody>
      </p:sp>
      <p:sp>
        <p:nvSpPr>
          <p:cNvPr id="4" name="灯片编号占位符 3"/>
          <p:cNvSpPr>
            <a:spLocks noGrp="1"/>
          </p:cNvSpPr>
          <p:nvPr>
            <p:ph type="sldNum" sz="quarter" idx="5"/>
          </p:nvPr>
        </p:nvSpPr>
        <p:spPr/>
        <p:txBody>
          <a:bodyPr/>
          <a:lstStyle/>
          <a:p>
            <a:fld id="{EFBF395D-3397-41C8-8845-43C970040F88}"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当前研究呈现三大显著趋势：其一，特权级切换开销削减正从软件优化转向硬件卸载，</a:t>
            </a:r>
            <a:r>
              <a:rPr lang="en-US" altLang="zh-CN" sz="1800" dirty="0">
                <a:solidFill>
                  <a:srgbClr val="000000"/>
                </a:solidFill>
                <a:effectLst/>
                <a:latin typeface="宋体" panose="02010600030101010101" pitchFamily="2" charset="-122"/>
                <a:ea typeface="宋体" panose="02010600030101010101" pitchFamily="2" charset="-122"/>
              </a:rPr>
              <a:t>Armv9 </a:t>
            </a:r>
            <a:r>
              <a:rPr lang="zh-CN" altLang="en-US" sz="1800" dirty="0">
                <a:solidFill>
                  <a:srgbClr val="000000"/>
                </a:solidFill>
                <a:effectLst/>
                <a:latin typeface="宋体" panose="02010600030101010101" pitchFamily="2" charset="-122"/>
                <a:ea typeface="宋体" panose="02010600030101010101" pitchFamily="2" charset="-122"/>
              </a:rPr>
              <a:t>的 </a:t>
            </a:r>
            <a:r>
              <a:rPr lang="en-US" altLang="zh-CN" sz="1800" dirty="0">
                <a:solidFill>
                  <a:srgbClr val="000000"/>
                </a:solidFill>
                <a:effectLst/>
                <a:latin typeface="宋体" panose="02010600030101010101" pitchFamily="2" charset="-122"/>
                <a:ea typeface="宋体" panose="02010600030101010101" pitchFamily="2" charset="-122"/>
              </a:rPr>
              <a:t>SVE2 </a:t>
            </a:r>
            <a:r>
              <a:rPr lang="zh-CN" altLang="en-US" sz="1800" dirty="0">
                <a:solidFill>
                  <a:srgbClr val="000000"/>
                </a:solidFill>
                <a:effectLst/>
                <a:latin typeface="宋体" panose="02010600030101010101" pitchFamily="2" charset="-122"/>
                <a:ea typeface="宋体" panose="02010600030101010101" pitchFamily="2" charset="-122"/>
              </a:rPr>
              <a:t>扩展已集成用户态 </a:t>
            </a:r>
            <a:r>
              <a:rPr lang="en-US" altLang="zh-CN" sz="1800" dirty="0">
                <a:solidFill>
                  <a:srgbClr val="000000"/>
                </a:solidFill>
                <a:effectLst/>
                <a:latin typeface="宋体" panose="02010600030101010101" pitchFamily="2" charset="-122"/>
                <a:ea typeface="宋体" panose="02010600030101010101" pitchFamily="2" charset="-122"/>
              </a:rPr>
              <a:t>DMA </a:t>
            </a:r>
            <a:r>
              <a:rPr lang="zh-CN" altLang="en-US" sz="1800" dirty="0">
                <a:solidFill>
                  <a:srgbClr val="000000"/>
                </a:solidFill>
                <a:effectLst/>
                <a:latin typeface="宋体" panose="02010600030101010101" pitchFamily="2" charset="-122"/>
                <a:ea typeface="宋体" panose="02010600030101010101" pitchFamily="2" charset="-122"/>
              </a:rPr>
              <a:t>引擎；其二，异步运行时架构开始向异构计算领域延伸，</a:t>
            </a:r>
            <a:r>
              <a:rPr lang="en-US" altLang="zh-CN" sz="1800" dirty="0">
                <a:solidFill>
                  <a:srgbClr val="000000"/>
                </a:solidFill>
                <a:effectLst/>
                <a:latin typeface="宋体" panose="02010600030101010101" pitchFamily="2" charset="-122"/>
                <a:ea typeface="宋体" panose="02010600030101010101" pitchFamily="2" charset="-122"/>
              </a:rPr>
              <a:t>NVIDIA </a:t>
            </a:r>
            <a:r>
              <a:rPr lang="zh-CN" altLang="en-US" sz="1800" dirty="0">
                <a:solidFill>
                  <a:srgbClr val="000000"/>
                </a:solidFill>
                <a:effectLst/>
                <a:latin typeface="宋体" panose="02010600030101010101" pitchFamily="2" charset="-122"/>
                <a:ea typeface="宋体" panose="02010600030101010101" pitchFamily="2" charset="-122"/>
              </a:rPr>
              <a:t>发布的 </a:t>
            </a:r>
            <a:r>
              <a:rPr lang="en-US" altLang="zh-CN" sz="1800" dirty="0">
                <a:solidFill>
                  <a:srgbClr val="000000"/>
                </a:solidFill>
                <a:effectLst/>
                <a:latin typeface="宋体" panose="02010600030101010101" pitchFamily="2" charset="-122"/>
                <a:ea typeface="宋体" panose="02010600030101010101" pitchFamily="2" charset="-122"/>
              </a:rPr>
              <a:t>BlueField-3 DPU </a:t>
            </a:r>
            <a:r>
              <a:rPr lang="zh-CN" altLang="en-US" sz="1800" dirty="0">
                <a:solidFill>
                  <a:srgbClr val="000000"/>
                </a:solidFill>
                <a:effectLst/>
                <a:latin typeface="宋体" panose="02010600030101010101" pitchFamily="2" charset="-122"/>
                <a:ea typeface="宋体" panose="02010600030101010101" pitchFamily="2" charset="-122"/>
              </a:rPr>
              <a:t>支持硬件级协程上下文保存；其三，形式化验证技术开始渗透至硬件加速层，</a:t>
            </a:r>
            <a:r>
              <a:rPr lang="en-US" altLang="zh-CN" sz="1800" dirty="0">
                <a:solidFill>
                  <a:srgbClr val="000000"/>
                </a:solidFill>
                <a:effectLst/>
                <a:latin typeface="宋体" panose="02010600030101010101" pitchFamily="2" charset="-122"/>
                <a:ea typeface="宋体" panose="02010600030101010101" pitchFamily="2" charset="-122"/>
              </a:rPr>
              <a:t>ETH Zurich </a:t>
            </a:r>
            <a:r>
              <a:rPr lang="zh-CN" altLang="en-US" sz="1800" dirty="0">
                <a:solidFill>
                  <a:srgbClr val="000000"/>
                </a:solidFill>
                <a:effectLst/>
                <a:latin typeface="宋体" panose="02010600030101010101" pitchFamily="2" charset="-122"/>
                <a:ea typeface="宋体" panose="02010600030101010101" pitchFamily="2" charset="-122"/>
              </a:rPr>
              <a:t>的 </a:t>
            </a:r>
            <a:r>
              <a:rPr lang="en-US" altLang="zh-CN" sz="1800" dirty="0" err="1">
                <a:solidFill>
                  <a:srgbClr val="000000"/>
                </a:solidFill>
                <a:effectLst/>
                <a:latin typeface="宋体" panose="02010600030101010101" pitchFamily="2" charset="-122"/>
                <a:ea typeface="宋体" panose="02010600030101010101" pitchFamily="2" charset="-122"/>
              </a:rPr>
              <a:t>SecVeriC</a:t>
            </a:r>
            <a:r>
              <a:rPr lang="en-US" altLang="zh-CN" sz="1800" dirty="0">
                <a:solidFill>
                  <a:srgbClr val="000000"/>
                </a:solidFill>
                <a:effectLst/>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框架 </a:t>
            </a:r>
            <a:r>
              <a:rPr lang="en-US" altLang="zh-CN" sz="1800" dirty="0">
                <a:solidFill>
                  <a:srgbClr val="000000"/>
                </a:solidFill>
                <a:effectLst/>
                <a:latin typeface="宋体" panose="02010600030101010101" pitchFamily="2" charset="-122"/>
                <a:ea typeface="宋体" panose="02010600030101010101" pitchFamily="2" charset="-122"/>
              </a:rPr>
              <a:t>(2023) </a:t>
            </a:r>
            <a:r>
              <a:rPr lang="zh-CN" altLang="en-US" sz="1800" dirty="0">
                <a:solidFill>
                  <a:srgbClr val="000000"/>
                </a:solidFill>
                <a:effectLst/>
                <a:latin typeface="宋体" panose="02010600030101010101" pitchFamily="2" charset="-122"/>
                <a:ea typeface="宋体" panose="02010600030101010101" pitchFamily="2" charset="-122"/>
              </a:rPr>
              <a:t>实现了硬件队列管理单元的形式化建模。在国内，国家自然科学基金</a:t>
            </a:r>
            <a:r>
              <a:rPr lang="en-US" altLang="zh-CN" sz="1800" dirty="0">
                <a:solidFill>
                  <a:srgbClr val="000000"/>
                </a:solidFill>
                <a:effectLst/>
                <a:latin typeface="宋体" panose="02010600030101010101" pitchFamily="2" charset="-122"/>
                <a:ea typeface="宋体" panose="02010600030101010101" pitchFamily="2" charset="-122"/>
              </a:rPr>
              <a:t>"</a:t>
            </a:r>
            <a:r>
              <a:rPr lang="zh-CN" altLang="en-US" sz="1800" dirty="0">
                <a:solidFill>
                  <a:srgbClr val="000000"/>
                </a:solidFill>
                <a:effectLst/>
                <a:latin typeface="宋体" panose="02010600030101010101" pitchFamily="2" charset="-122"/>
                <a:ea typeface="宋体" panose="02010600030101010101" pitchFamily="2" charset="-122"/>
              </a:rPr>
              <a:t>新型计算架构</a:t>
            </a:r>
            <a:r>
              <a:rPr lang="en-US" altLang="zh-CN" sz="1800" dirty="0">
                <a:solidFill>
                  <a:srgbClr val="000000"/>
                </a:solidFill>
                <a:effectLst/>
                <a:latin typeface="宋体" panose="02010600030101010101" pitchFamily="2" charset="-122"/>
                <a:ea typeface="宋体" panose="02010600030101010101" pitchFamily="2" charset="-122"/>
              </a:rPr>
              <a:t>"</a:t>
            </a:r>
            <a:r>
              <a:rPr lang="zh-CN" altLang="en-US" sz="1800" dirty="0">
                <a:solidFill>
                  <a:srgbClr val="000000"/>
                </a:solidFill>
                <a:effectLst/>
                <a:latin typeface="宋体" panose="02010600030101010101" pitchFamily="2" charset="-122"/>
                <a:ea typeface="宋体" panose="02010600030101010101" pitchFamily="2" charset="-122"/>
              </a:rPr>
              <a:t>重大专项已将</a:t>
            </a:r>
            <a:r>
              <a:rPr lang="en-US" altLang="zh-CN" sz="1800" dirty="0">
                <a:solidFill>
                  <a:srgbClr val="000000"/>
                </a:solidFill>
                <a:effectLst/>
                <a:latin typeface="宋体" panose="02010600030101010101" pitchFamily="2" charset="-122"/>
                <a:ea typeface="宋体" panose="02010600030101010101" pitchFamily="2" charset="-122"/>
              </a:rPr>
              <a:t>"</a:t>
            </a:r>
            <a:r>
              <a:rPr lang="zh-CN" altLang="en-US" sz="1800" dirty="0">
                <a:solidFill>
                  <a:srgbClr val="000000"/>
                </a:solidFill>
                <a:effectLst/>
                <a:latin typeface="宋体" panose="02010600030101010101" pitchFamily="2" charset="-122"/>
                <a:ea typeface="宋体" panose="02010600030101010101" pitchFamily="2" charset="-122"/>
              </a:rPr>
              <a:t>软硬协同的操作系统加速技术</a:t>
            </a:r>
            <a:r>
              <a:rPr lang="en-US" altLang="zh-CN" sz="1800" dirty="0">
                <a:solidFill>
                  <a:srgbClr val="000000"/>
                </a:solidFill>
                <a:effectLst/>
                <a:latin typeface="宋体" panose="02010600030101010101" pitchFamily="2" charset="-122"/>
                <a:ea typeface="宋体" panose="02010600030101010101" pitchFamily="2" charset="-122"/>
              </a:rPr>
              <a:t>"</a:t>
            </a:r>
            <a:r>
              <a:rPr lang="zh-CN" altLang="en-US" sz="1800" dirty="0">
                <a:solidFill>
                  <a:srgbClr val="000000"/>
                </a:solidFill>
                <a:effectLst/>
                <a:latin typeface="宋体" panose="02010600030101010101" pitchFamily="2" charset="-122"/>
                <a:ea typeface="宋体" panose="02010600030101010101" pitchFamily="2" charset="-122"/>
              </a:rPr>
              <a:t>列为重点攻关方向，相关产学研合作项目正在推进国产 </a:t>
            </a:r>
            <a:r>
              <a:rPr lang="en-US" altLang="zh-CN" sz="1800" dirty="0">
                <a:solidFill>
                  <a:srgbClr val="000000"/>
                </a:solidFill>
                <a:effectLst/>
                <a:latin typeface="宋体" panose="02010600030101010101" pitchFamily="2" charset="-122"/>
                <a:ea typeface="宋体" panose="02010600030101010101" pitchFamily="2" charset="-122"/>
              </a:rPr>
              <a:t>RISC-V </a:t>
            </a:r>
            <a:r>
              <a:rPr lang="zh-CN" altLang="en-US" sz="1800" dirty="0">
                <a:solidFill>
                  <a:srgbClr val="000000"/>
                </a:solidFill>
                <a:effectLst/>
                <a:latin typeface="宋体" panose="02010600030101010101" pitchFamily="2" charset="-122"/>
                <a:ea typeface="宋体" panose="02010600030101010101" pitchFamily="2" charset="-122"/>
              </a:rPr>
              <a:t>芯片的原生支持方案。</a:t>
            </a:r>
            <a:endParaRPr lang="zh-CN" altLang="en-US" sz="1800" dirty="0">
              <a:solidFill>
                <a:srgbClr val="494949"/>
              </a:solidFill>
              <a:effectLst/>
            </a:endParaRPr>
          </a:p>
        </p:txBody>
      </p:sp>
      <p:sp>
        <p:nvSpPr>
          <p:cNvPr id="4" name="灯片编号占位符 3"/>
          <p:cNvSpPr>
            <a:spLocks noGrp="1"/>
          </p:cNvSpPr>
          <p:nvPr>
            <p:ph type="sldNum" sz="quarter" idx="5"/>
          </p:nvPr>
        </p:nvSpPr>
        <p:spPr/>
        <p:txBody>
          <a:bodyPr/>
          <a:lstStyle/>
          <a:p>
            <a:fld id="{EFBF395D-3397-41C8-8845-43C970040F88}"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原有的异步 </a:t>
            </a:r>
            <a:r>
              <a:rPr lang="en-US" altLang="zh-CN" sz="1800" dirty="0" err="1">
                <a:solidFill>
                  <a:srgbClr val="000000"/>
                </a:solidFill>
                <a:effectLst/>
                <a:latin typeface="宋体" panose="02010600030101010101" pitchFamily="2" charset="-122"/>
                <a:ea typeface="宋体" panose="02010600030101010101" pitchFamily="2" charset="-122"/>
              </a:rPr>
              <a:t>ipc</a:t>
            </a:r>
            <a:r>
              <a:rPr lang="en-US" altLang="zh-CN" sz="1800" dirty="0">
                <a:solidFill>
                  <a:srgbClr val="000000"/>
                </a:solidFill>
                <a:effectLst/>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的实现中，使用用户态中断来唤醒消息接收端的接收处理协程和消息发送端的回复处理协程。</a:t>
            </a:r>
            <a:endParaRPr lang="en-US" altLang="zh-CN" sz="1800" dirty="0">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在低并发场景下，每次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结束后，</a:t>
            </a:r>
            <a:r>
              <a:rPr lang="en-US" altLang="zh-CN" sz="1800" dirty="0">
                <a:solidFill>
                  <a:srgbClr val="000000"/>
                </a:solidFill>
                <a:effectLst/>
                <a:latin typeface="宋体" panose="02010600030101010101" pitchFamily="2" charset="-122"/>
                <a:ea typeface="宋体" panose="02010600030101010101" pitchFamily="2" charset="-122"/>
              </a:rPr>
              <a:t>buffer</a:t>
            </a:r>
            <a:r>
              <a:rPr lang="zh-CN" altLang="en-US" sz="1800" dirty="0">
                <a:solidFill>
                  <a:srgbClr val="000000"/>
                </a:solidFill>
                <a:effectLst/>
                <a:latin typeface="宋体" panose="02010600030101010101" pitchFamily="2" charset="-122"/>
                <a:ea typeface="宋体" panose="02010600030101010101" pitchFamily="2" charset="-122"/>
              </a:rPr>
              <a:t>均为空，都需要重新唤醒接收方的协程，因此需要频繁的进入用户态中断。这部分开销是导致低并发下性能较低的主要原因。</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slideLayout" Target="../slideLayouts/slideLayout7.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image" Target="../media/image5.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image" Target="../media/image4.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notesSlide" Target="../notesSlides/notesSlide17.xml"/><Relationship Id="rId8" Type="http://schemas.openxmlformats.org/officeDocument/2006/relationships/tags" Target="../tags/tag8.xml"/><Relationship Id="rId3" Type="http://schemas.openxmlformats.org/officeDocument/2006/relationships/tags" Target="../tags/tag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100002" name="Picture 2"/>
          <p:cNvPicPr>
            <a:picLocks noChangeAspect="1"/>
          </p:cNvPicPr>
          <p:nvPr/>
        </p:nvPicPr>
        <p:blipFill>
          <a:blip r:embed="rId3"/>
          <a:srcRect/>
          <a:stretch>
            <a:fillRect/>
          </a:stretch>
        </p:blipFill>
        <p:spPr>
          <a:xfrm>
            <a:off x="0" y="81566"/>
            <a:ext cx="12192000" cy="3244934"/>
          </a:xfrm>
          <a:prstGeom prst="rect">
            <a:avLst/>
          </a:prstGeom>
        </p:spPr>
      </p:pic>
      <p:sp>
        <p:nvSpPr>
          <p:cNvPr id="100003" name="AutoShape 3"/>
          <p:cNvSpPr/>
          <p:nvPr/>
        </p:nvSpPr>
        <p:spPr>
          <a:xfrm>
            <a:off x="0" y="3317875"/>
            <a:ext cx="12192000" cy="3540125"/>
          </a:xfrm>
          <a:prstGeom prst="rect">
            <a:avLst/>
          </a:prstGeom>
          <a:solidFill>
            <a:srgbClr val="006C39">
              <a:alpha val="100000"/>
            </a:srgbClr>
          </a:solidFill>
          <a:ln w="12700">
            <a:solidFill>
              <a:srgbClr val="004D27">
                <a:alpha val="100000"/>
              </a:srgbClr>
            </a:solidFill>
            <a:prstDash val="solid"/>
          </a:ln>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pic>
        <p:nvPicPr>
          <p:cNvPr id="100006" name="Picture 4"/>
          <p:cNvPicPr>
            <a:picLocks noChangeAspect="1"/>
          </p:cNvPicPr>
          <p:nvPr/>
        </p:nvPicPr>
        <p:blipFill>
          <a:blip r:embed="rId4"/>
          <a:srcRect/>
          <a:stretch>
            <a:fillRect/>
          </a:stretch>
        </p:blipFill>
        <p:spPr>
          <a:xfrm>
            <a:off x="9790631" y="109143"/>
            <a:ext cx="2286546" cy="2975369"/>
          </a:xfrm>
          <a:prstGeom prst="rect">
            <a:avLst/>
          </a:prstGeom>
          <a:noFill/>
        </p:spPr>
      </p:pic>
      <p:pic>
        <p:nvPicPr>
          <p:cNvPr id="100008" name="Picture 5"/>
          <p:cNvPicPr>
            <a:picLocks noChangeAspect="1"/>
          </p:cNvPicPr>
          <p:nvPr/>
        </p:nvPicPr>
        <p:blipFill>
          <a:blip r:embed="rId5"/>
          <a:srcRect/>
          <a:stretch>
            <a:fillRect/>
          </a:stretch>
        </p:blipFill>
        <p:spPr>
          <a:xfrm>
            <a:off x="224285" y="-494144"/>
            <a:ext cx="3165893" cy="4124368"/>
          </a:xfrm>
          <a:prstGeom prst="rect">
            <a:avLst/>
          </a:prstGeom>
        </p:spPr>
      </p:pic>
      <p:sp>
        <p:nvSpPr>
          <p:cNvPr id="100013" name="TextBox 6"/>
          <p:cNvSpPr txBox="1"/>
          <p:nvPr/>
        </p:nvSpPr>
        <p:spPr>
          <a:xfrm>
            <a:off x="1075273" y="3551548"/>
            <a:ext cx="10033515" cy="923330"/>
          </a:xfrm>
          <a:prstGeom prst="rect">
            <a:avLst/>
          </a:prstGeom>
          <a:noFill/>
        </p:spPr>
        <p:txBody>
          <a:bodyPr vert="horz" wrap="square" lIns="91440" tIns="45720" rIns="91440" bIns="45720" rtlCol="0" anchor="t" anchorCtr="0">
            <a:normAutofit/>
          </a:bodyPr>
          <a:lstStyle/>
          <a:p>
            <a:pPr algn="ctr">
              <a:lnSpc>
                <a:spcPct val="100000"/>
              </a:lnSpc>
              <a:spcBef>
                <a:spcPct val="0"/>
              </a:spcBef>
              <a:spcAft>
                <a:spcPct val="0"/>
              </a:spcAft>
            </a:pPr>
            <a:r>
              <a:rPr lang="en-US" sz="4050" b="1"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ReL4中基于硬件加速的异步IPC设计与实现</a:t>
            </a:r>
          </a:p>
        </p:txBody>
      </p:sp>
      <p:sp>
        <p:nvSpPr>
          <p:cNvPr id="100014" name="TextBox 7"/>
          <p:cNvSpPr txBox="1"/>
          <p:nvPr/>
        </p:nvSpPr>
        <p:spPr>
          <a:xfrm>
            <a:off x="5120137" y="4779307"/>
            <a:ext cx="4221163" cy="1532727"/>
          </a:xfrm>
          <a:prstGeom prst="rect">
            <a:avLst/>
          </a:prstGeom>
          <a:noFill/>
        </p:spPr>
        <p:txBody>
          <a:bodyPr vert="horz" wrap="square" lIns="91440" tIns="45720" rIns="91440" bIns="45720" rtlCol="0" anchor="ctr" anchorCtr="0">
            <a:normAutofit/>
          </a:bodyPr>
          <a:lstStyle/>
          <a:p>
            <a:pPr algn="l">
              <a:lnSpc>
                <a:spcPct val="130000"/>
              </a:lnSpc>
              <a:spcBef>
                <a:spcPct val="0"/>
              </a:spcBef>
              <a:spcAft>
                <a:spcPct val="0"/>
              </a:spcAft>
            </a:pPr>
            <a:r>
              <a:rPr lang="en-US" sz="2400" dirty="0" err="1">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汇报人</a:t>
            </a:r>
            <a:r>
              <a:rPr lang="en-US"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a:t>
            </a:r>
            <a:r>
              <a:rPr lang="zh-CN" altLang="en-US"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王菁芃</a:t>
            </a:r>
            <a:endParaRPr lang="en-US" altLang="zh-CN"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endParaRPr>
          </a:p>
          <a:p>
            <a:pPr algn="l">
              <a:lnSpc>
                <a:spcPct val="130000"/>
              </a:lnSpc>
              <a:spcBef>
                <a:spcPct val="0"/>
              </a:spcBef>
              <a:spcAft>
                <a:spcPct val="0"/>
              </a:spcAft>
            </a:pPr>
            <a:r>
              <a:rPr lang="zh-CN" altLang="en-US"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时间：</a:t>
            </a:r>
            <a:r>
              <a:rPr lang="en-US" altLang="zh-CN"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2025.2.28</a:t>
            </a:r>
            <a:endParaRPr lang="en-US"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100004" name="AutoShape 8"/>
          <p:cNvSpPr/>
          <p:nvPr/>
        </p:nvSpPr>
        <p:spPr>
          <a:xfrm>
            <a:off x="4925682" y="4907315"/>
            <a:ext cx="60386" cy="1276709"/>
          </a:xfrm>
          <a:prstGeom prst="rect">
            <a:avLst/>
          </a:prstGeom>
          <a:solidFill>
            <a:srgbClr val="FFFFFF">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4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4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4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4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9" name="AutoShape 9"/>
          <p:cNvSpPr/>
          <p:nvPr/>
        </p:nvSpPr>
        <p:spPr>
          <a:xfrm>
            <a:off x="1523279" y="2101702"/>
            <a:ext cx="2844437" cy="2844437"/>
          </a:xfrm>
          <a:prstGeom prst="ellipse">
            <a:avLst/>
          </a:prstGeom>
          <a:noFill/>
        </p:spPr>
        <p:txBody>
          <a:bodyPr/>
          <a:lstStyle/>
          <a:p>
            <a:endParaRPr lang="zh-CN" altLang="en-US"/>
          </a:p>
        </p:txBody>
      </p:sp>
      <p:sp>
        <p:nvSpPr>
          <p:cNvPr id="400009" name="AutoShape 12"/>
          <p:cNvSpPr/>
          <p:nvPr/>
        </p:nvSpPr>
        <p:spPr>
          <a:xfrm>
            <a:off x="1368806" y="344317"/>
            <a:ext cx="8643848" cy="480131"/>
          </a:xfrm>
          <a:prstGeom prst="rect">
            <a:avLst/>
          </a:prstGeom>
          <a:noFill/>
        </p:spPr>
        <p:txBody>
          <a:bodyPr vert="horz" wrap="square" lIns="91440" tIns="45720" rIns="91440" bIns="45720" rtlCol="0" anchor="ctr" anchorCtr="0">
            <a:noAutofit/>
          </a:bodyPr>
          <a:lstStyle/>
          <a:p>
            <a:pPr algn="l">
              <a:lnSpc>
                <a:spcPct val="90000"/>
              </a:lnSpc>
              <a:spcBef>
                <a:spcPct val="0"/>
              </a:spcBef>
              <a:spcAft>
                <a:spcPct val="0"/>
              </a:spcAft>
              <a:defRPr/>
            </a:pPr>
            <a:r>
              <a:rPr lang="zh-CN" altLang="en-US" sz="2800" b="1"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技术发展动态与趋势</a:t>
            </a:r>
          </a:p>
        </p:txBody>
      </p:sp>
      <p:sp>
        <p:nvSpPr>
          <p:cNvPr id="3" name="TextBox 10"/>
          <p:cNvSpPr txBox="1"/>
          <p:nvPr/>
        </p:nvSpPr>
        <p:spPr>
          <a:xfrm>
            <a:off x="1318419" y="1312625"/>
            <a:ext cx="9091857" cy="4348563"/>
          </a:xfrm>
          <a:prstGeom prst="rect">
            <a:avLst/>
          </a:prstGeom>
        </p:spPr>
        <p:txBody>
          <a:bodyPr vert="horz" wrap="square" lIns="0" tIns="0" rIns="0" bIns="0" rtlCol="0" anchor="t" anchorCtr="0">
            <a:spAutoFit/>
          </a:bodyPr>
          <a:lstStyle/>
          <a:p>
            <a:pPr marL="342900" indent="-342900">
              <a:lnSpc>
                <a:spcPct val="200000"/>
              </a:lnSpc>
              <a:spcBef>
                <a:spcPts val="0"/>
              </a:spcBef>
              <a:spcAft>
                <a:spcPts val="0"/>
              </a:spcAft>
              <a:buFont typeface="+mj-lt"/>
              <a:buAutoNum type="arabicPeriod"/>
            </a:pPr>
            <a:r>
              <a:rPr lang="zh-CN" altLang="en-US" sz="1800" b="1" dirty="0">
                <a:solidFill>
                  <a:srgbClr val="000000"/>
                </a:solidFill>
                <a:effectLst/>
                <a:latin typeface="Noto Sans CJK SC" panose="020B0500000000000000" pitchFamily="34" charset="-122"/>
                <a:ea typeface="Noto Sans CJK SC" panose="020B0500000000000000" pitchFamily="34" charset="-122"/>
              </a:rPr>
              <a:t>特权级切换开销削减正从软件优化转向硬件卸载</a:t>
            </a:r>
            <a:endParaRPr lang="en-US" altLang="zh-CN" b="1" dirty="0">
              <a:solidFill>
                <a:srgbClr val="000000"/>
              </a:solidFill>
              <a:latin typeface="Noto Sans CJK SC" panose="020B0500000000000000" pitchFamily="34" charset="-122"/>
              <a:ea typeface="Noto Sans CJK SC" panose="020B0500000000000000" pitchFamily="34" charset="-122"/>
            </a:endParaRPr>
          </a:p>
          <a:p>
            <a:pPr lvl="1">
              <a:lnSpc>
                <a:spcPct val="200000"/>
              </a:lnSpc>
            </a:pPr>
            <a:r>
              <a:rPr lang="en-US" altLang="zh-CN" dirty="0">
                <a:solidFill>
                  <a:srgbClr val="000000"/>
                </a:solidFill>
                <a:effectLst/>
                <a:latin typeface="Noto Sans CJK SC" panose="020B0500000000000000" pitchFamily="34" charset="-122"/>
                <a:ea typeface="Noto Sans CJK SC" panose="020B0500000000000000" pitchFamily="34" charset="-122"/>
              </a:rPr>
              <a:t>Armv9 </a:t>
            </a:r>
            <a:r>
              <a:rPr lang="zh-CN" altLang="en-US" dirty="0">
                <a:solidFill>
                  <a:srgbClr val="000000"/>
                </a:solidFill>
                <a:effectLst/>
                <a:latin typeface="Noto Sans CJK SC" panose="020B0500000000000000" pitchFamily="34" charset="-122"/>
                <a:ea typeface="Noto Sans CJK SC" panose="020B0500000000000000" pitchFamily="34" charset="-122"/>
              </a:rPr>
              <a:t>的 </a:t>
            </a:r>
            <a:r>
              <a:rPr lang="en-US" altLang="zh-CN" dirty="0">
                <a:solidFill>
                  <a:srgbClr val="000000"/>
                </a:solidFill>
                <a:effectLst/>
                <a:latin typeface="Noto Sans CJK SC" panose="020B0500000000000000" pitchFamily="34" charset="-122"/>
                <a:ea typeface="Noto Sans CJK SC" panose="020B0500000000000000" pitchFamily="34" charset="-122"/>
              </a:rPr>
              <a:t>SVE2 </a:t>
            </a:r>
            <a:r>
              <a:rPr lang="zh-CN" altLang="en-US" dirty="0">
                <a:solidFill>
                  <a:srgbClr val="000000"/>
                </a:solidFill>
                <a:effectLst/>
                <a:latin typeface="Noto Sans CJK SC" panose="020B0500000000000000" pitchFamily="34" charset="-122"/>
                <a:ea typeface="Noto Sans CJK SC" panose="020B0500000000000000" pitchFamily="34" charset="-122"/>
              </a:rPr>
              <a:t>扩展已集成用户态 </a:t>
            </a:r>
            <a:r>
              <a:rPr lang="en-US" altLang="zh-CN" dirty="0">
                <a:solidFill>
                  <a:srgbClr val="000000"/>
                </a:solidFill>
                <a:effectLst/>
                <a:latin typeface="Noto Sans CJK SC" panose="020B0500000000000000" pitchFamily="34" charset="-122"/>
                <a:ea typeface="Noto Sans CJK SC" panose="020B0500000000000000" pitchFamily="34" charset="-122"/>
              </a:rPr>
              <a:t>DMA </a:t>
            </a:r>
            <a:r>
              <a:rPr lang="zh-CN" altLang="en-US" dirty="0">
                <a:solidFill>
                  <a:srgbClr val="000000"/>
                </a:solidFill>
                <a:effectLst/>
                <a:latin typeface="Noto Sans CJK SC" panose="020B0500000000000000" pitchFamily="34" charset="-122"/>
                <a:ea typeface="Noto Sans CJK SC" panose="020B0500000000000000" pitchFamily="34" charset="-122"/>
              </a:rPr>
              <a:t>引擎；</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marL="342900" indent="-342900">
              <a:lnSpc>
                <a:spcPct val="200000"/>
              </a:lnSpc>
              <a:spcBef>
                <a:spcPts val="0"/>
              </a:spcBef>
              <a:spcAft>
                <a:spcPts val="0"/>
              </a:spcAft>
              <a:buFont typeface="+mj-lt"/>
              <a:buAutoNum type="arabicPeriod"/>
            </a:pPr>
            <a:r>
              <a:rPr lang="zh-CN" altLang="en-US" sz="1800" b="1" dirty="0">
                <a:solidFill>
                  <a:srgbClr val="000000"/>
                </a:solidFill>
                <a:effectLst/>
                <a:latin typeface="Noto Sans CJK SC" panose="020B0500000000000000" pitchFamily="34" charset="-122"/>
                <a:ea typeface="Noto Sans CJK SC" panose="020B0500000000000000" pitchFamily="34" charset="-122"/>
              </a:rPr>
              <a:t>异步运行时架构开始向异构计算领域延伸</a:t>
            </a:r>
            <a:endParaRPr lang="en-US" altLang="zh-CN" sz="1800" b="1" dirty="0">
              <a:solidFill>
                <a:srgbClr val="000000"/>
              </a:solidFill>
              <a:effectLst/>
              <a:latin typeface="Noto Sans CJK SC" panose="020B0500000000000000" pitchFamily="34" charset="-122"/>
              <a:ea typeface="Noto Sans CJK SC" panose="020B0500000000000000" pitchFamily="34" charset="-122"/>
            </a:endParaRPr>
          </a:p>
          <a:p>
            <a:pPr lvl="1">
              <a:lnSpc>
                <a:spcPct val="200000"/>
              </a:lnSpc>
            </a:pPr>
            <a:r>
              <a:rPr lang="en-US" altLang="zh-CN" dirty="0">
                <a:solidFill>
                  <a:srgbClr val="000000"/>
                </a:solidFill>
                <a:effectLst/>
                <a:latin typeface="Noto Sans CJK SC" panose="020B0500000000000000" pitchFamily="34" charset="-122"/>
                <a:ea typeface="Noto Sans CJK SC" panose="020B0500000000000000" pitchFamily="34" charset="-122"/>
              </a:rPr>
              <a:t>NVIDIA </a:t>
            </a:r>
            <a:r>
              <a:rPr lang="zh-CN" altLang="en-US" dirty="0">
                <a:solidFill>
                  <a:srgbClr val="000000"/>
                </a:solidFill>
                <a:effectLst/>
                <a:latin typeface="Noto Sans CJK SC" panose="020B0500000000000000" pitchFamily="34" charset="-122"/>
                <a:ea typeface="Noto Sans CJK SC" panose="020B0500000000000000" pitchFamily="34" charset="-122"/>
              </a:rPr>
              <a:t>发布的 </a:t>
            </a:r>
            <a:r>
              <a:rPr lang="en-US" altLang="zh-CN" dirty="0">
                <a:solidFill>
                  <a:srgbClr val="000000"/>
                </a:solidFill>
                <a:effectLst/>
                <a:latin typeface="Noto Sans CJK SC" panose="020B0500000000000000" pitchFamily="34" charset="-122"/>
                <a:ea typeface="Noto Sans CJK SC" panose="020B0500000000000000" pitchFamily="34" charset="-122"/>
              </a:rPr>
              <a:t>BlueField-3 DPU </a:t>
            </a:r>
            <a:r>
              <a:rPr lang="zh-CN" altLang="en-US" dirty="0">
                <a:solidFill>
                  <a:srgbClr val="000000"/>
                </a:solidFill>
                <a:effectLst/>
                <a:latin typeface="Noto Sans CJK SC" panose="020B0500000000000000" pitchFamily="34" charset="-122"/>
                <a:ea typeface="Noto Sans CJK SC" panose="020B0500000000000000" pitchFamily="34" charset="-122"/>
              </a:rPr>
              <a:t>支持硬件级协程上下文保存；</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marL="342900" indent="-342900">
              <a:lnSpc>
                <a:spcPct val="200000"/>
              </a:lnSpc>
              <a:spcBef>
                <a:spcPts val="0"/>
              </a:spcBef>
              <a:spcAft>
                <a:spcPts val="0"/>
              </a:spcAft>
              <a:buFont typeface="+mj-lt"/>
              <a:buAutoNum type="arabicPeriod"/>
            </a:pPr>
            <a:r>
              <a:rPr lang="zh-CN" altLang="en-US" sz="1800" b="1" dirty="0">
                <a:solidFill>
                  <a:srgbClr val="000000"/>
                </a:solidFill>
                <a:effectLst/>
                <a:latin typeface="Noto Sans CJK SC" panose="020B0500000000000000" pitchFamily="34" charset="-122"/>
                <a:ea typeface="Noto Sans CJK SC" panose="020B0500000000000000" pitchFamily="34" charset="-122"/>
              </a:rPr>
              <a:t>形式化验证技术开始渗透至硬件加速层</a:t>
            </a:r>
            <a:endParaRPr lang="en-US" altLang="zh-CN" sz="1800" b="1" dirty="0">
              <a:solidFill>
                <a:srgbClr val="000000"/>
              </a:solidFill>
              <a:effectLst/>
              <a:latin typeface="Noto Sans CJK SC" panose="020B0500000000000000" pitchFamily="34" charset="-122"/>
              <a:ea typeface="Noto Sans CJK SC" panose="020B0500000000000000" pitchFamily="34" charset="-122"/>
            </a:endParaRPr>
          </a:p>
          <a:p>
            <a:pPr lvl="1">
              <a:lnSpc>
                <a:spcPct val="200000"/>
              </a:lnSpc>
            </a:pPr>
            <a:r>
              <a:rPr lang="en-US" altLang="zh-CN" dirty="0">
                <a:solidFill>
                  <a:srgbClr val="000000"/>
                </a:solidFill>
                <a:effectLst/>
                <a:latin typeface="Noto Sans CJK SC" panose="020B0500000000000000" pitchFamily="34" charset="-122"/>
                <a:ea typeface="Noto Sans CJK SC" panose="020B0500000000000000" pitchFamily="34" charset="-122"/>
              </a:rPr>
              <a:t>ETH Zurich </a:t>
            </a:r>
            <a:r>
              <a:rPr lang="zh-CN" altLang="en-US" dirty="0">
                <a:solidFill>
                  <a:srgbClr val="000000"/>
                </a:solidFill>
                <a:effectLst/>
                <a:latin typeface="Noto Sans CJK SC" panose="020B0500000000000000" pitchFamily="34" charset="-122"/>
                <a:ea typeface="Noto Sans CJK SC" panose="020B0500000000000000" pitchFamily="34" charset="-122"/>
              </a:rPr>
              <a:t>的 </a:t>
            </a:r>
            <a:r>
              <a:rPr lang="en-US" altLang="zh-CN" dirty="0" err="1">
                <a:solidFill>
                  <a:srgbClr val="000000"/>
                </a:solidFill>
                <a:effectLst/>
                <a:latin typeface="Noto Sans CJK SC" panose="020B0500000000000000" pitchFamily="34" charset="-122"/>
                <a:ea typeface="Noto Sans CJK SC" panose="020B0500000000000000" pitchFamily="34" charset="-122"/>
              </a:rPr>
              <a:t>SecVeriC</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框架 </a:t>
            </a:r>
            <a:r>
              <a:rPr lang="en-US" altLang="zh-CN" dirty="0">
                <a:solidFill>
                  <a:srgbClr val="000000"/>
                </a:solidFill>
                <a:effectLst/>
                <a:latin typeface="Noto Sans CJK SC" panose="020B0500000000000000" pitchFamily="34" charset="-122"/>
                <a:ea typeface="Noto Sans CJK SC" panose="020B0500000000000000" pitchFamily="34" charset="-122"/>
              </a:rPr>
              <a:t>(2023) </a:t>
            </a:r>
            <a:r>
              <a:rPr lang="zh-CN" altLang="en-US" dirty="0">
                <a:solidFill>
                  <a:srgbClr val="000000"/>
                </a:solidFill>
                <a:effectLst/>
                <a:latin typeface="Noto Sans CJK SC" panose="020B0500000000000000" pitchFamily="34" charset="-122"/>
                <a:ea typeface="Noto Sans CJK SC" panose="020B0500000000000000" pitchFamily="34" charset="-122"/>
              </a:rPr>
              <a:t>实现了硬件队列管理单元的形式化建模。在国内，国家自然科学基金</a:t>
            </a:r>
            <a:r>
              <a:rPr lang="en-US" altLang="zh-CN" dirty="0">
                <a:solidFill>
                  <a:srgbClr val="000000"/>
                </a:solidFill>
                <a:effectLst/>
                <a:latin typeface="Noto Sans CJK SC" panose="020B0500000000000000" pitchFamily="34" charset="-122"/>
                <a:ea typeface="Noto Sans CJK SC" panose="020B0500000000000000" pitchFamily="34" charset="-122"/>
              </a:rPr>
              <a:t>"</a:t>
            </a:r>
            <a:r>
              <a:rPr lang="zh-CN" altLang="en-US" dirty="0">
                <a:solidFill>
                  <a:srgbClr val="000000"/>
                </a:solidFill>
                <a:effectLst/>
                <a:latin typeface="Noto Sans CJK SC" panose="020B0500000000000000" pitchFamily="34" charset="-122"/>
                <a:ea typeface="Noto Sans CJK SC" panose="020B0500000000000000" pitchFamily="34" charset="-122"/>
              </a:rPr>
              <a:t>新型计算架构</a:t>
            </a:r>
            <a:r>
              <a:rPr lang="en-US" altLang="zh-CN" dirty="0">
                <a:solidFill>
                  <a:srgbClr val="000000"/>
                </a:solidFill>
                <a:effectLst/>
                <a:latin typeface="Noto Sans CJK SC" panose="020B0500000000000000" pitchFamily="34" charset="-122"/>
                <a:ea typeface="Noto Sans CJK SC" panose="020B0500000000000000" pitchFamily="34" charset="-122"/>
              </a:rPr>
              <a:t>"</a:t>
            </a:r>
            <a:r>
              <a:rPr lang="zh-CN" altLang="en-US" dirty="0">
                <a:solidFill>
                  <a:srgbClr val="000000"/>
                </a:solidFill>
                <a:effectLst/>
                <a:latin typeface="Noto Sans CJK SC" panose="020B0500000000000000" pitchFamily="34" charset="-122"/>
                <a:ea typeface="Noto Sans CJK SC" panose="020B0500000000000000" pitchFamily="34" charset="-122"/>
              </a:rPr>
              <a:t>重大专项已将</a:t>
            </a:r>
            <a:r>
              <a:rPr lang="en-US" altLang="zh-CN" dirty="0">
                <a:solidFill>
                  <a:srgbClr val="000000"/>
                </a:solidFill>
                <a:effectLst/>
                <a:latin typeface="Noto Sans CJK SC" panose="020B0500000000000000" pitchFamily="34" charset="-122"/>
                <a:ea typeface="Noto Sans CJK SC" panose="020B0500000000000000" pitchFamily="34" charset="-122"/>
              </a:rPr>
              <a:t>"</a:t>
            </a:r>
            <a:r>
              <a:rPr lang="zh-CN" altLang="en-US" dirty="0">
                <a:solidFill>
                  <a:srgbClr val="000000"/>
                </a:solidFill>
                <a:effectLst/>
                <a:latin typeface="Noto Sans CJK SC" panose="020B0500000000000000" pitchFamily="34" charset="-122"/>
                <a:ea typeface="Noto Sans CJK SC" panose="020B0500000000000000" pitchFamily="34" charset="-122"/>
              </a:rPr>
              <a:t>软硬协同的操作系统加速技术</a:t>
            </a:r>
            <a:r>
              <a:rPr lang="en-US" altLang="zh-CN" dirty="0">
                <a:solidFill>
                  <a:srgbClr val="000000"/>
                </a:solidFill>
                <a:effectLst/>
                <a:latin typeface="Noto Sans CJK SC" panose="020B0500000000000000" pitchFamily="34" charset="-122"/>
                <a:ea typeface="Noto Sans CJK SC" panose="020B0500000000000000" pitchFamily="34" charset="-122"/>
              </a:rPr>
              <a:t>"</a:t>
            </a:r>
            <a:r>
              <a:rPr lang="zh-CN" altLang="en-US" dirty="0">
                <a:solidFill>
                  <a:srgbClr val="000000"/>
                </a:solidFill>
                <a:effectLst/>
                <a:latin typeface="Noto Sans CJK SC" panose="020B0500000000000000" pitchFamily="34" charset="-122"/>
                <a:ea typeface="Noto Sans CJK SC" panose="020B0500000000000000" pitchFamily="34" charset="-122"/>
              </a:rPr>
              <a:t>列为重点攻关方向，相关产学研合作项目正在推进国产 </a:t>
            </a:r>
            <a:r>
              <a:rPr lang="en-US" altLang="zh-CN" dirty="0">
                <a:solidFill>
                  <a:srgbClr val="000000"/>
                </a:solidFill>
                <a:effectLst/>
                <a:latin typeface="Noto Sans CJK SC" panose="020B0500000000000000" pitchFamily="34" charset="-122"/>
                <a:ea typeface="Noto Sans CJK SC" panose="020B0500000000000000" pitchFamily="34" charset="-122"/>
              </a:rPr>
              <a:t>RISC-V </a:t>
            </a:r>
            <a:r>
              <a:rPr lang="zh-CN" altLang="en-US" dirty="0">
                <a:solidFill>
                  <a:srgbClr val="000000"/>
                </a:solidFill>
                <a:effectLst/>
                <a:latin typeface="Noto Sans CJK SC" panose="020B0500000000000000" pitchFamily="34" charset="-122"/>
                <a:ea typeface="Noto Sans CJK SC" panose="020B0500000000000000" pitchFamily="34" charset="-122"/>
              </a:rPr>
              <a:t>芯片的原生支持方案。</a:t>
            </a:r>
            <a:endParaRPr lang="zh-CN" altLang="en-US" dirty="0">
              <a:solidFill>
                <a:srgbClr val="494949"/>
              </a:solidFill>
              <a:effectLst/>
              <a:latin typeface="Noto Sans CJK SC" panose="020B0500000000000000" pitchFamily="34" charset="-122"/>
              <a:ea typeface="Noto Sans CJK SC" panose="020B0500000000000000" pitchFamily="34" charset="-122"/>
            </a:endParaRPr>
          </a:p>
        </p:txBody>
      </p:sp>
      <p:sp>
        <p:nvSpPr>
          <p:cNvPr id="4" name="AutoShape 4">
            <a:extLst>
              <a:ext uri="{FF2B5EF4-FFF2-40B4-BE49-F238E27FC236}">
                <a16:creationId xmlns:a16="http://schemas.microsoft.com/office/drawing/2014/main" id="{735DE3F5-3F14-C494-E34A-F83DCE52020A}"/>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2</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9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9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9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9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9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国内研究现状</a:t>
            </a:r>
            <a:endParaRPr lang="en-US" sz="1100" dirty="0">
              <a:latin typeface="Noto Sans CJK SC" panose="020B0500000000000000" pitchFamily="34" charset="-122"/>
              <a:ea typeface="Noto Sans CJK SC" panose="020B0500000000000000" pitchFamily="34" charset="-122"/>
            </a:endParaRPr>
          </a:p>
        </p:txBody>
      </p:sp>
      <p:sp>
        <p:nvSpPr>
          <p:cNvPr id="4" name="文本框 3"/>
          <p:cNvSpPr txBox="1"/>
          <p:nvPr/>
        </p:nvSpPr>
        <p:spPr>
          <a:xfrm>
            <a:off x="842999" y="1687605"/>
            <a:ext cx="10058400" cy="3332900"/>
          </a:xfrm>
          <a:prstGeom prst="rect">
            <a:avLst/>
          </a:prstGeom>
          <a:noFill/>
        </p:spPr>
        <p:txBody>
          <a:bodyPr wrap="square">
            <a:spAutoFit/>
          </a:bodyPr>
          <a:lstStyle/>
          <a:p>
            <a:pPr>
              <a:lnSpc>
                <a:spcPct val="200000"/>
              </a:lnSpc>
              <a:spcBef>
                <a:spcPts val="0"/>
              </a:spcBef>
              <a:spcAft>
                <a:spcPts val="0"/>
              </a:spcAft>
            </a:pPr>
            <a:r>
              <a:rPr lang="zh-CN" altLang="en-US" sz="1800" b="1" dirty="0">
                <a:solidFill>
                  <a:srgbClr val="000000"/>
                </a:solidFill>
                <a:effectLst/>
                <a:latin typeface="Noto Sans CJK SC" panose="020B0500000000000000" pitchFamily="34" charset="-122"/>
                <a:ea typeface="Noto Sans CJK SC" panose="020B0500000000000000" pitchFamily="34" charset="-122"/>
              </a:rPr>
              <a:t>尽管相关领域已取得显著进展，但仍存在关键性技术障碍：</a:t>
            </a:r>
            <a:endParaRPr lang="en-US" altLang="zh-CN" sz="1800" b="1" dirty="0">
              <a:solidFill>
                <a:srgbClr val="000000"/>
              </a:solidFill>
              <a:effectLst/>
              <a:latin typeface="Noto Sans CJK SC" panose="020B0500000000000000" pitchFamily="34" charset="-122"/>
              <a:ea typeface="Noto Sans CJK SC" panose="020B0500000000000000" pitchFamily="34" charset="-122"/>
            </a:endParaRPr>
          </a:p>
          <a:p>
            <a:pPr marL="800100" lvl="1" indent="-3429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硬件加速单元与形式化验证框架的兼容性问题尚未有效解决；</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marL="800100" lvl="1" indent="-3429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现有异步运行时架构难以兼顾低延迟和高吞吐量需求；</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marL="800100" lvl="1" indent="-3429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用户态硬件访问的安全边界界定缺乏统一标准；</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a:lnSpc>
                <a:spcPct val="200000"/>
              </a:lnSpc>
              <a:spcBef>
                <a:spcPts val="0"/>
              </a:spcBef>
              <a:spcAft>
                <a:spcPts val="0"/>
              </a:spcAft>
            </a:pPr>
            <a:r>
              <a:rPr lang="zh-CN" altLang="en-US" sz="1800" dirty="0">
                <a:solidFill>
                  <a:srgbClr val="000000"/>
                </a:solidFill>
                <a:effectLst/>
                <a:latin typeface="Noto Sans CJK SC" panose="020B0500000000000000" pitchFamily="34" charset="-122"/>
                <a:ea typeface="Noto Sans CJK SC" panose="020B0500000000000000" pitchFamily="34" charset="-122"/>
              </a:rPr>
              <a:t>本研究所涉及的</a:t>
            </a:r>
            <a:r>
              <a:rPr lang="en-US" altLang="zh-CN" sz="1800" dirty="0">
                <a:solidFill>
                  <a:srgbClr val="000000"/>
                </a:solidFill>
                <a:effectLst/>
                <a:latin typeface="Noto Sans CJK SC" panose="020B0500000000000000" pitchFamily="34" charset="-122"/>
                <a:ea typeface="Noto Sans CJK SC" panose="020B0500000000000000" pitchFamily="34" charset="-122"/>
              </a:rPr>
              <a:t>TAIC</a:t>
            </a:r>
            <a:r>
              <a:rPr lang="zh-CN" altLang="en-US" sz="1800" dirty="0">
                <a:solidFill>
                  <a:srgbClr val="000000"/>
                </a:solidFill>
                <a:effectLst/>
                <a:latin typeface="Noto Sans CJK SC" panose="020B0500000000000000" pitchFamily="34" charset="-122"/>
                <a:ea typeface="Noto Sans CJK SC" panose="020B0500000000000000" pitchFamily="34" charset="-122"/>
              </a:rPr>
              <a:t>硬件加速技术，通过创新的寄存器映射机制和形式化接口规范，为解决上述瓶颈问题提供了新的技术路径。</a:t>
            </a:r>
            <a:endParaRPr lang="zh-CN" altLang="en-US" sz="1800" dirty="0">
              <a:solidFill>
                <a:srgbClr val="494949"/>
              </a:solidFill>
              <a:effectLst/>
              <a:latin typeface="Noto Sans CJK SC" panose="020B0500000000000000" pitchFamily="34" charset="-122"/>
              <a:ea typeface="Noto Sans CJK SC" panose="020B0500000000000000" pitchFamily="34" charset="-122"/>
            </a:endParaRPr>
          </a:p>
        </p:txBody>
      </p:sp>
      <p:sp>
        <p:nvSpPr>
          <p:cNvPr id="3" name="AutoShape 4">
            <a:extLst>
              <a:ext uri="{FF2B5EF4-FFF2-40B4-BE49-F238E27FC236}">
                <a16:creationId xmlns:a16="http://schemas.microsoft.com/office/drawing/2014/main" id="{C3BFF74E-A13A-A8A4-3657-D13A3ECF9471}"/>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2</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2"/>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2"/>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03</a:t>
            </a: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4800" dirty="0" err="1">
                <a:solidFill>
                  <a:srgbClr val="FFFFFF">
                    <a:alpha val="100000"/>
                  </a:srgbClr>
                </a:solidFill>
                <a:latin typeface="微软雅黑" panose="020B0503020204020204" charset="-122"/>
                <a:ea typeface="微软雅黑" panose="020B0503020204020204" charset="-122"/>
                <a:cs typeface="微软雅黑" panose="020B0503020204020204" charset="-122"/>
              </a:rPr>
              <a:t>研究思路和研究内容</a:t>
            </a:r>
            <a:endParaRPr lang="en-US" sz="480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5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5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5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5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15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15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研究思路</a:t>
            </a:r>
            <a:r>
              <a:rPr lang="en-US" altLang="zh-CN"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异步 </a:t>
            </a:r>
            <a:r>
              <a:rPr lang="en-US" altLang="zh-CN" sz="2800" b="1"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ipc</a:t>
            </a:r>
            <a:r>
              <a:rPr lang="en-US" altLang="zh-CN"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的改进</a:t>
            </a:r>
            <a:endParaRPr lang="en-US" sz="1100" dirty="0"/>
          </a:p>
        </p:txBody>
      </p:sp>
      <p:pic>
        <p:nvPicPr>
          <p:cNvPr id="5" name="图片 4" descr="图示&#10;&#10;AI 生成的内容可能不正确。"/>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 y="1600200"/>
            <a:ext cx="6596444" cy="4005419"/>
          </a:xfrm>
          <a:prstGeom prst="rect">
            <a:avLst/>
          </a:prstGeom>
        </p:spPr>
      </p:pic>
      <p:sp>
        <p:nvSpPr>
          <p:cNvPr id="7" name="文本框 6"/>
          <p:cNvSpPr txBox="1"/>
          <p:nvPr/>
        </p:nvSpPr>
        <p:spPr>
          <a:xfrm>
            <a:off x="7924800" y="2010893"/>
            <a:ext cx="3810000" cy="29520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dirty="0">
                <a:solidFill>
                  <a:srgbClr val="000000"/>
                </a:solidFill>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原有实现使用用户态中断来唤醒处理协程。</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dirty="0">
                <a:solidFill>
                  <a:srgbClr val="000000"/>
                </a:solidFill>
                <a:effectLst/>
                <a:latin typeface="Noto Sans CJK SC" panose="020B0500000000000000" pitchFamily="34" charset="-122"/>
                <a:ea typeface="Noto Sans CJK SC" panose="020B0500000000000000" pitchFamily="34" charset="-122"/>
              </a:rPr>
              <a:t>    在低并发场景下，每次 </a:t>
            </a:r>
            <a:r>
              <a:rPr lang="en-US" altLang="zh-CN" dirty="0">
                <a:solidFill>
                  <a:srgbClr val="000000"/>
                </a:solidFill>
                <a:effectLst/>
                <a:latin typeface="Noto Sans CJK SC" panose="020B0500000000000000" pitchFamily="34" charset="-122"/>
                <a:ea typeface="Noto Sans CJK SC" panose="020B0500000000000000" pitchFamily="34" charset="-122"/>
              </a:rPr>
              <a:t>IPC </a:t>
            </a:r>
            <a:r>
              <a:rPr lang="zh-CN" altLang="en-US" dirty="0">
                <a:solidFill>
                  <a:srgbClr val="000000"/>
                </a:solidFill>
                <a:effectLst/>
                <a:latin typeface="Noto Sans CJK SC" panose="020B0500000000000000" pitchFamily="34" charset="-122"/>
                <a:ea typeface="Noto Sans CJK SC" panose="020B0500000000000000" pitchFamily="34" charset="-122"/>
              </a:rPr>
              <a:t>结束后，</a:t>
            </a:r>
            <a:r>
              <a:rPr lang="en-US" altLang="zh-CN" dirty="0">
                <a:solidFill>
                  <a:srgbClr val="000000"/>
                </a:solidFill>
                <a:effectLst/>
                <a:latin typeface="Noto Sans CJK SC" panose="020B0500000000000000" pitchFamily="34" charset="-122"/>
                <a:ea typeface="Noto Sans CJK SC" panose="020B0500000000000000" pitchFamily="34" charset="-122"/>
              </a:rPr>
              <a:t>buffer</a:t>
            </a:r>
            <a:r>
              <a:rPr lang="zh-CN" altLang="en-US" dirty="0">
                <a:solidFill>
                  <a:srgbClr val="000000"/>
                </a:solidFill>
                <a:effectLst/>
                <a:latin typeface="Noto Sans CJK SC" panose="020B0500000000000000" pitchFamily="34" charset="-122"/>
                <a:ea typeface="Noto Sans CJK SC" panose="020B0500000000000000" pitchFamily="34" charset="-122"/>
              </a:rPr>
              <a:t>均为空，都需要重新唤醒接收方的协程。</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b="1" dirty="0">
                <a:solidFill>
                  <a:srgbClr val="000000"/>
                </a:solidFill>
                <a:effectLst/>
                <a:latin typeface="Noto Sans CJK SC" panose="020B0500000000000000" pitchFamily="34" charset="-122"/>
                <a:ea typeface="Noto Sans CJK SC" panose="020B0500000000000000" pitchFamily="34" charset="-122"/>
              </a:rPr>
              <a:t>    频繁的进入用户态中断是导致低并发下性能较低的主要原因</a:t>
            </a:r>
            <a:r>
              <a:rPr lang="zh-CN" altLang="en-US" b="1" dirty="0">
                <a:solidFill>
                  <a:srgbClr val="000000"/>
                </a:solidFill>
                <a:latin typeface="Noto Sans CJK SC" panose="020B0500000000000000" pitchFamily="34" charset="-122"/>
                <a:ea typeface="Noto Sans CJK SC" panose="020B0500000000000000" pitchFamily="34" charset="-122"/>
              </a:rPr>
              <a:t>。</a:t>
            </a:r>
            <a:endParaRPr lang="zh-CN" altLang="en-US" b="1" dirty="0">
              <a:solidFill>
                <a:srgbClr val="494949"/>
              </a:solidFill>
              <a:effectLst/>
              <a:latin typeface="Noto Sans CJK SC" panose="020B0500000000000000" pitchFamily="34" charset="-122"/>
              <a:ea typeface="Noto Sans CJK SC" panose="020B0500000000000000" pitchFamily="34" charset="-122"/>
            </a:endParaRPr>
          </a:p>
        </p:txBody>
      </p:sp>
      <p:sp>
        <p:nvSpPr>
          <p:cNvPr id="3" name="AutoShape 4">
            <a:extLst>
              <a:ext uri="{FF2B5EF4-FFF2-40B4-BE49-F238E27FC236}">
                <a16:creationId xmlns:a16="http://schemas.microsoft.com/office/drawing/2014/main" id="{B0E53099-58A9-863D-5DD0-5FCD84CCB8DF}"/>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3</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5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5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5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15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15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研究思路</a:t>
            </a:r>
            <a:r>
              <a:rPr lang="en-US" altLang="zh-CN"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异步 </a:t>
            </a:r>
            <a:r>
              <a:rPr lang="en-US" altLang="zh-CN" sz="2800" b="1"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ipc</a:t>
            </a:r>
            <a:r>
              <a:rPr lang="en-US" altLang="zh-CN"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的改进</a:t>
            </a:r>
            <a:endParaRPr lang="en-US" sz="1100" dirty="0"/>
          </a:p>
        </p:txBody>
      </p:sp>
      <p:sp>
        <p:nvSpPr>
          <p:cNvPr id="7" name="文本框 6"/>
          <p:cNvSpPr txBox="1"/>
          <p:nvPr/>
        </p:nvSpPr>
        <p:spPr>
          <a:xfrm>
            <a:off x="7924800" y="2160736"/>
            <a:ext cx="3810000" cy="2536528"/>
          </a:xfrm>
          <a:prstGeom prst="rect">
            <a:avLst/>
          </a:prstGeom>
          <a:noFill/>
        </p:spPr>
        <p:txBody>
          <a:bodyPr wrap="square" rtlCol="0">
            <a:spAutoFit/>
          </a:bodyPr>
          <a:lstStyle/>
          <a:p>
            <a:pPr>
              <a:lnSpc>
                <a:spcPct val="150000"/>
              </a:lnSpc>
              <a:spcBef>
                <a:spcPts val="0"/>
              </a:spcBef>
              <a:spcAft>
                <a:spcPts val="0"/>
              </a:spcAft>
            </a:pPr>
            <a:r>
              <a:rPr lang="zh-CN" altLang="en-US" dirty="0">
                <a:solidFill>
                  <a:srgbClr val="000000"/>
                </a:solidFill>
                <a:effectLst/>
                <a:latin typeface="Noto Sans CJK SC" panose="020B0500000000000000" pitchFamily="34" charset="-122"/>
                <a:ea typeface="Noto Sans CJK SC" panose="020B0500000000000000" pitchFamily="34" charset="-122"/>
              </a:rPr>
              <a:t>将异步的协程队列交由硬件处理。在 </a:t>
            </a:r>
            <a:r>
              <a:rPr lang="en-US" altLang="zh-CN" dirty="0" err="1">
                <a:solidFill>
                  <a:srgbClr val="000000"/>
                </a:solidFill>
                <a:effectLst/>
                <a:latin typeface="Noto Sans CJK SC" panose="020B0500000000000000" pitchFamily="34" charset="-122"/>
                <a:ea typeface="Noto Sans CJK SC" panose="020B0500000000000000" pitchFamily="34" charset="-122"/>
              </a:rPr>
              <a:t>ipc</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前将协程注册到硬件队列中。在异步 </a:t>
            </a:r>
            <a:r>
              <a:rPr lang="en-US" altLang="zh-CN" dirty="0" err="1">
                <a:solidFill>
                  <a:srgbClr val="000000"/>
                </a:solidFill>
                <a:effectLst/>
                <a:latin typeface="Noto Sans CJK SC" panose="020B0500000000000000" pitchFamily="34" charset="-122"/>
                <a:ea typeface="Noto Sans CJK SC" panose="020B0500000000000000" pitchFamily="34" charset="-122"/>
              </a:rPr>
              <a:t>ipc</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发送消息时只需要操作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zh-CN" altLang="en-US" dirty="0">
                <a:solidFill>
                  <a:srgbClr val="000000"/>
                </a:solidFill>
                <a:effectLst/>
                <a:latin typeface="Noto Sans CJK SC" panose="020B0500000000000000" pitchFamily="34" charset="-122"/>
                <a:ea typeface="Noto Sans CJK SC" panose="020B0500000000000000" pitchFamily="34" charset="-122"/>
              </a:rPr>
              <a:t>，即可唤醒接收方的处理协程。</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zh-CN" altLang="en-US" dirty="0">
                <a:solidFill>
                  <a:srgbClr val="000000"/>
                </a:solidFill>
                <a:effectLst/>
                <a:latin typeface="Noto Sans CJK SC" panose="020B0500000000000000" pitchFamily="34" charset="-122"/>
                <a:ea typeface="Noto Sans CJK SC" panose="020B0500000000000000" pitchFamily="34" charset="-122"/>
              </a:rPr>
              <a:t>在单次 </a:t>
            </a:r>
            <a:r>
              <a:rPr lang="en-US" altLang="zh-CN" dirty="0" err="1">
                <a:solidFill>
                  <a:srgbClr val="000000"/>
                </a:solidFill>
                <a:effectLst/>
                <a:latin typeface="Noto Sans CJK SC" panose="020B0500000000000000" pitchFamily="34" charset="-122"/>
                <a:ea typeface="Noto Sans CJK SC" panose="020B0500000000000000" pitchFamily="34" charset="-122"/>
              </a:rPr>
              <a:t>ipc</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中，省去了至少两次用户态中断和两次中断处理函数的开销。</a:t>
            </a:r>
            <a:endParaRPr lang="zh-CN" altLang="en-US" dirty="0">
              <a:solidFill>
                <a:srgbClr val="494949"/>
              </a:solidFill>
              <a:effectLst/>
              <a:latin typeface="Noto Sans CJK SC" panose="020B0500000000000000" pitchFamily="34" charset="-122"/>
              <a:ea typeface="Noto Sans CJK SC" panose="020B0500000000000000" pitchFamily="34" charset="-122"/>
            </a:endParaRPr>
          </a:p>
        </p:txBody>
      </p:sp>
      <p:pic>
        <p:nvPicPr>
          <p:cNvPr id="4" name="图片 3" descr="图示&#10;&#10;AI 生成的内容可能不正确。"/>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1630589"/>
            <a:ext cx="6934200" cy="3596822"/>
          </a:xfrm>
          <a:prstGeom prst="rect">
            <a:avLst/>
          </a:prstGeom>
        </p:spPr>
      </p:pic>
      <p:sp>
        <p:nvSpPr>
          <p:cNvPr id="3" name="AutoShape 4">
            <a:extLst>
              <a:ext uri="{FF2B5EF4-FFF2-40B4-BE49-F238E27FC236}">
                <a16:creationId xmlns:a16="http://schemas.microsoft.com/office/drawing/2014/main" id="{C1558D49-FFEE-EC70-257F-4489274C54C1}"/>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3</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5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5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5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15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15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研究思路</a:t>
            </a:r>
            <a:r>
              <a:rPr lang="en-US" altLang="zh-CN"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异步系统调用的改进</a:t>
            </a:r>
            <a:endParaRPr lang="en-US" sz="1100" dirty="0"/>
          </a:p>
        </p:txBody>
      </p:sp>
      <p:sp>
        <p:nvSpPr>
          <p:cNvPr id="7" name="文本框 6"/>
          <p:cNvSpPr txBox="1"/>
          <p:nvPr/>
        </p:nvSpPr>
        <p:spPr>
          <a:xfrm>
            <a:off x="685800" y="1405389"/>
            <a:ext cx="3810000" cy="4614020"/>
          </a:xfrm>
          <a:prstGeom prst="rect">
            <a:avLst/>
          </a:prstGeom>
          <a:noFill/>
        </p:spPr>
        <p:txBody>
          <a:bodyPr wrap="square" rtlCol="0">
            <a:spAutoFit/>
          </a:bodyPr>
          <a:lstStyle/>
          <a:p>
            <a:pPr>
              <a:lnSpc>
                <a:spcPct val="150000"/>
              </a:lnSpc>
              <a:spcBef>
                <a:spcPts val="0"/>
              </a:spcBef>
              <a:spcAft>
                <a:spcPts val="0"/>
              </a:spcAft>
            </a:pPr>
            <a:r>
              <a:rPr lang="zh-CN" altLang="en-US" sz="1800" dirty="0">
                <a:solidFill>
                  <a:srgbClr val="000000"/>
                </a:solidFill>
                <a:effectLst/>
                <a:latin typeface="Noto Sans CJK SC" panose="020B0500000000000000" pitchFamily="34" charset="-122"/>
                <a:ea typeface="Noto Sans CJK SC" panose="020B0500000000000000" pitchFamily="34" charset="-122"/>
              </a:rPr>
              <a:t>原有的实现中，用户态程序进行异步</a:t>
            </a:r>
            <a:r>
              <a:rPr lang="zh-CN" altLang="en-US" sz="1800" u="sng" dirty="0">
                <a:solidFill>
                  <a:srgbClr val="000000"/>
                </a:solidFill>
                <a:effectLst/>
                <a:latin typeface="Noto Sans CJK SC" panose="020B0500000000000000" pitchFamily="34" charset="-122"/>
                <a:ea typeface="Noto Sans CJK SC" panose="020B0500000000000000" pitchFamily="34" charset="-122"/>
              </a:rPr>
              <a:t>系统调用</a:t>
            </a:r>
            <a:r>
              <a:rPr lang="zh-CN" altLang="en-US" sz="1800" dirty="0">
                <a:solidFill>
                  <a:srgbClr val="000000"/>
                </a:solidFill>
                <a:effectLst/>
                <a:latin typeface="Noto Sans CJK SC" panose="020B0500000000000000" pitchFamily="34" charset="-122"/>
                <a:ea typeface="Noto Sans CJK SC" panose="020B0500000000000000" pitchFamily="34" charset="-122"/>
              </a:rPr>
              <a:t>后，</a:t>
            </a:r>
            <a:r>
              <a:rPr lang="en-US" altLang="zh-CN" sz="1800" dirty="0" err="1">
                <a:solidFill>
                  <a:srgbClr val="000000"/>
                </a:solidFill>
                <a:effectLst/>
                <a:latin typeface="Noto Sans CJK SC" panose="020B0500000000000000" pitchFamily="34" charset="-122"/>
                <a:ea typeface="Noto Sans CJK SC" panose="020B0500000000000000" pitchFamily="34" charset="-122"/>
              </a:rPr>
              <a:t>cpu</a:t>
            </a:r>
            <a:r>
              <a:rPr lang="en-US" altLang="zh-CN" sz="1800" dirty="0">
                <a:solidFill>
                  <a:srgbClr val="000000"/>
                </a:solidFill>
                <a:effectLst/>
                <a:latin typeface="Noto Sans CJK SC" panose="020B0500000000000000" pitchFamily="34" charset="-122"/>
                <a:ea typeface="Noto Sans CJK SC" panose="020B0500000000000000" pitchFamily="34" charset="-122"/>
              </a:rPr>
              <a:t> </a:t>
            </a:r>
            <a:r>
              <a:rPr lang="zh-CN" altLang="en-US" sz="1800" dirty="0">
                <a:solidFill>
                  <a:srgbClr val="000000"/>
                </a:solidFill>
                <a:effectLst/>
                <a:latin typeface="Noto Sans CJK SC" panose="020B0500000000000000" pitchFamily="34" charset="-122"/>
                <a:ea typeface="Noto Sans CJK SC" panose="020B0500000000000000" pitchFamily="34" charset="-122"/>
              </a:rPr>
              <a:t>陷入内核态。系统在内核态处理时，会找到一个空闲内核，发送一个核间中断并唤醒内核态的处理协程。</a:t>
            </a:r>
            <a:endParaRPr lang="en-US" altLang="zh-CN" sz="1800" dirty="0">
              <a:solidFill>
                <a:srgbClr val="000000"/>
              </a:solidFill>
              <a:effectLst/>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zh-CN" altLang="en-US" sz="1800" dirty="0">
                <a:solidFill>
                  <a:srgbClr val="000000"/>
                </a:solidFill>
                <a:effectLst/>
                <a:latin typeface="Noto Sans CJK SC" panose="020B0500000000000000" pitchFamily="34" charset="-122"/>
                <a:ea typeface="Noto Sans CJK SC" panose="020B0500000000000000" pitchFamily="34" charset="-122"/>
              </a:rPr>
              <a:t>处理结束后，内核会向用户态程序发送一个用户态中断，在中断处理函数中唤醒回复协程和原来阻塞的发送协程。</a:t>
            </a:r>
            <a:endParaRPr lang="en-US" altLang="zh-CN" sz="1800" dirty="0">
              <a:solidFill>
                <a:srgbClr val="000000"/>
              </a:solidFill>
              <a:effectLst/>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zh-CN" altLang="en-US" sz="1800" b="1" dirty="0">
                <a:solidFill>
                  <a:srgbClr val="000000"/>
                </a:solidFill>
                <a:effectLst/>
                <a:latin typeface="Noto Sans CJK SC" panose="020B0500000000000000" pitchFamily="34" charset="-122"/>
                <a:ea typeface="Noto Sans CJK SC" panose="020B0500000000000000" pitchFamily="34" charset="-122"/>
              </a:rPr>
              <a:t>频繁的系统调用和用户态中断是导致性能较低的主要原因。</a:t>
            </a:r>
            <a:endParaRPr lang="zh-CN" altLang="en-US" sz="1800" b="1" dirty="0">
              <a:solidFill>
                <a:srgbClr val="494949"/>
              </a:solidFill>
              <a:effectLst/>
              <a:latin typeface="Noto Sans CJK SC" panose="020B0500000000000000" pitchFamily="34" charset="-122"/>
              <a:ea typeface="Noto Sans CJK SC" panose="020B0500000000000000" pitchFamily="34" charset="-122"/>
            </a:endParaRPr>
          </a:p>
        </p:txBody>
      </p:sp>
      <p:pic>
        <p:nvPicPr>
          <p:cNvPr id="4" name="图片 3" descr="图示&#10;&#10;AI 生成的内容可能不正确。"/>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0371" y="1512002"/>
            <a:ext cx="6748857" cy="4109060"/>
          </a:xfrm>
          <a:prstGeom prst="rect">
            <a:avLst/>
          </a:prstGeom>
        </p:spPr>
      </p:pic>
      <p:sp>
        <p:nvSpPr>
          <p:cNvPr id="5" name="AutoShape 4">
            <a:extLst>
              <a:ext uri="{FF2B5EF4-FFF2-40B4-BE49-F238E27FC236}">
                <a16:creationId xmlns:a16="http://schemas.microsoft.com/office/drawing/2014/main" id="{03E0E904-8687-A9EB-93D8-EFD7FFF9B475}"/>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3</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5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5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5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15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15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研究思路</a:t>
            </a:r>
            <a:r>
              <a:rPr lang="en-US" altLang="zh-CN"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异步系统调用的改进</a:t>
            </a:r>
            <a:endParaRPr lang="en-US" sz="1100" dirty="0"/>
          </a:p>
        </p:txBody>
      </p:sp>
      <p:sp>
        <p:nvSpPr>
          <p:cNvPr id="7" name="文本框 6"/>
          <p:cNvSpPr txBox="1"/>
          <p:nvPr/>
        </p:nvSpPr>
        <p:spPr>
          <a:xfrm>
            <a:off x="685800" y="1405389"/>
            <a:ext cx="3810000" cy="4198522"/>
          </a:xfrm>
          <a:prstGeom prst="rect">
            <a:avLst/>
          </a:prstGeom>
          <a:noFill/>
        </p:spPr>
        <p:txBody>
          <a:bodyPr wrap="square" rtlCol="0">
            <a:spAutoFit/>
          </a:bodyPr>
          <a:lstStyle/>
          <a:p>
            <a:pPr>
              <a:lnSpc>
                <a:spcPct val="150000"/>
              </a:lnSpc>
              <a:spcBef>
                <a:spcPts val="0"/>
              </a:spcBef>
              <a:spcAft>
                <a:spcPts val="0"/>
              </a:spcAft>
            </a:pPr>
            <a:r>
              <a:rPr lang="zh-CN" altLang="en-US" dirty="0">
                <a:solidFill>
                  <a:srgbClr val="000000"/>
                </a:solidFill>
                <a:effectLst/>
                <a:latin typeface="Noto Sans CJK SC" panose="020B0500000000000000" pitchFamily="34" charset="-122"/>
                <a:ea typeface="Noto Sans CJK SC" panose="020B0500000000000000" pitchFamily="34" charset="-122"/>
              </a:rPr>
              <a:t>当用户态程序需要进行异步系统调用时，只需要操作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硬件即可唤醒内核态的协程，解决了用户态中断无法发送给内核的弊端。</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zh-CN" altLang="en-US" dirty="0">
                <a:solidFill>
                  <a:srgbClr val="000000"/>
                </a:solidFill>
                <a:effectLst/>
                <a:latin typeface="Noto Sans CJK SC" panose="020B0500000000000000" pitchFamily="34" charset="-122"/>
                <a:ea typeface="Noto Sans CJK SC" panose="020B0500000000000000" pitchFamily="34" charset="-122"/>
              </a:rPr>
              <a:t>同时，内核处理结束后，也只需要操作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zh-CN" altLang="en-US" dirty="0">
                <a:solidFill>
                  <a:srgbClr val="000000"/>
                </a:solidFill>
                <a:effectLst/>
                <a:latin typeface="Noto Sans CJK SC" panose="020B0500000000000000" pitchFamily="34" charset="-122"/>
                <a:ea typeface="Noto Sans CJK SC" panose="020B0500000000000000" pitchFamily="34" charset="-122"/>
              </a:rPr>
              <a:t>，即可唤醒发送方的回复处理协程。</a:t>
            </a:r>
            <a:endParaRPr lang="zh-CN" altLang="en-US" dirty="0">
              <a:solidFill>
                <a:srgbClr val="494949"/>
              </a:solidFill>
              <a:effectLst/>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zh-CN" altLang="en-US" dirty="0">
                <a:solidFill>
                  <a:srgbClr val="000000"/>
                </a:solidFill>
                <a:effectLst/>
                <a:latin typeface="Noto Sans CJK SC" panose="020B0500000000000000" pitchFamily="34" charset="-122"/>
                <a:ea typeface="Noto Sans CJK SC" panose="020B0500000000000000" pitchFamily="34" charset="-122"/>
              </a:rPr>
              <a:t>在一次单中，省去了至少一次用户态中断，一次中断处理函数，一次系统调用的开销。</a:t>
            </a:r>
            <a:endParaRPr lang="zh-CN" altLang="en-US" dirty="0">
              <a:solidFill>
                <a:srgbClr val="494949"/>
              </a:solidFill>
              <a:effectLst/>
              <a:latin typeface="Noto Sans CJK SC" panose="020B0500000000000000" pitchFamily="34" charset="-122"/>
              <a:ea typeface="Noto Sans CJK SC" panose="020B0500000000000000" pitchFamily="34" charset="-122"/>
            </a:endParaRPr>
          </a:p>
        </p:txBody>
      </p:sp>
      <p:pic>
        <p:nvPicPr>
          <p:cNvPr id="4" name="图片 3" descr="图示&#10;&#10;AI 生成的内容可能不正确。"/>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0371" y="1512002"/>
            <a:ext cx="6748857" cy="4109060"/>
          </a:xfrm>
          <a:prstGeom prst="rect">
            <a:avLst/>
          </a:prstGeom>
        </p:spPr>
      </p:pic>
      <p:sp>
        <p:nvSpPr>
          <p:cNvPr id="3" name="AutoShape 4">
            <a:extLst>
              <a:ext uri="{FF2B5EF4-FFF2-40B4-BE49-F238E27FC236}">
                <a16:creationId xmlns:a16="http://schemas.microsoft.com/office/drawing/2014/main" id="{AA6149CE-F840-B970-DF91-9B062C86E5EF}"/>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3</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85905" y="851550"/>
            <a:ext cx="10502238" cy="0"/>
          </a:xfrm>
          <a:prstGeom prst="line">
            <a:avLst/>
          </a:prstGeom>
          <a:ln w="28575">
            <a:solidFill>
              <a:srgbClr val="006C39">
                <a:alpha val="100000"/>
              </a:srgbClr>
            </a:solidFill>
            <a:prstDash val="solid"/>
            <a:headEnd type="none"/>
            <a:tailEnd type="none"/>
          </a:ln>
        </p:spPr>
      </p:cxnSp>
      <p:sp>
        <p:nvSpPr>
          <p:cNvPr id="2000024" name="AutoShape 3"/>
          <p:cNvSpPr/>
          <p:nvPr/>
        </p:nvSpPr>
        <p:spPr>
          <a:xfrm>
            <a:off x="11174847" y="6176468"/>
            <a:ext cx="713296" cy="669925"/>
          </a:xfrm>
          <a:prstGeom prst="rect">
            <a:avLst/>
          </a:prstGeom>
          <a:solidFill>
            <a:srgbClr val="A13F0B">
              <a:alpha val="100000"/>
            </a:srgbClr>
          </a:solidFill>
        </p:spPr>
        <p:txBody>
          <a:bodyPr/>
          <a:lstStyle/>
          <a:p>
            <a:endParaRPr lang="zh-CN" altLang="en-US">
              <a:latin typeface="Noto Sans CJK SC" panose="020B0500000000000000" pitchFamily="34" charset="-122"/>
              <a:ea typeface="Noto Sans CJK SC" panose="020B0500000000000000" pitchFamily="34" charset="-122"/>
            </a:endParaRPr>
          </a:p>
        </p:txBody>
      </p:sp>
      <p:sp>
        <p:nvSpPr>
          <p:cNvPr id="2000005" name="AutoShape 5"/>
          <p:cNvSpPr/>
          <p:nvPr/>
        </p:nvSpPr>
        <p:spPr>
          <a:xfrm>
            <a:off x="338062" y="6176468"/>
            <a:ext cx="10844339" cy="669925"/>
          </a:xfrm>
          <a:prstGeom prst="rect">
            <a:avLst/>
          </a:prstGeom>
          <a:solidFill>
            <a:srgbClr val="006C39">
              <a:alpha val="100000"/>
            </a:srgbClr>
          </a:solidFill>
        </p:spPr>
        <p:txBody>
          <a:bodyPr/>
          <a:lstStyle/>
          <a:p>
            <a:endParaRPr lang="zh-CN" altLang="en-US">
              <a:latin typeface="Noto Sans CJK SC" panose="020B0500000000000000" pitchFamily="34" charset="-122"/>
              <a:ea typeface="Noto Sans CJK SC" panose="020B0500000000000000" pitchFamily="34" charset="-122"/>
            </a:endParaRPr>
          </a:p>
        </p:txBody>
      </p:sp>
      <p:cxnSp>
        <p:nvCxnSpPr>
          <p:cNvPr id="6" name="Connector 6"/>
          <p:cNvCxnSpPr/>
          <p:nvPr/>
        </p:nvCxnSpPr>
        <p:spPr>
          <a:xfrm>
            <a:off x="11174847" y="6176468"/>
            <a:ext cx="0" cy="665583"/>
          </a:xfrm>
          <a:prstGeom prst="line">
            <a:avLst/>
          </a:prstGeom>
          <a:ln w="12700">
            <a:solidFill>
              <a:srgbClr val="FFFFFF">
                <a:alpha val="100000"/>
              </a:srgbClr>
            </a:solidFill>
            <a:prstDash val="solid"/>
            <a:headEnd type="none"/>
            <a:tailEnd type="none"/>
          </a:ln>
        </p:spPr>
      </p:cxnSp>
      <p:pic>
        <p:nvPicPr>
          <p:cNvPr id="2000059" name="Picture 7"/>
          <p:cNvPicPr>
            <a:picLocks noChangeAspect="1"/>
          </p:cNvPicPr>
          <p:nvPr/>
        </p:nvPicPr>
        <p:blipFill>
          <a:blip r:embed="rId3"/>
          <a:srcRect/>
          <a:stretch>
            <a:fillRect/>
          </a:stretch>
        </p:blipFill>
        <p:spPr>
          <a:xfrm>
            <a:off x="10121146" y="202706"/>
            <a:ext cx="1864408" cy="690562"/>
          </a:xfrm>
          <a:prstGeom prst="rect">
            <a:avLst/>
          </a:prstGeom>
          <a:noFill/>
        </p:spPr>
      </p:pic>
      <p:pic>
        <p:nvPicPr>
          <p:cNvPr id="2000060" name="Picture 8"/>
          <p:cNvPicPr>
            <a:picLocks noChangeAspect="1"/>
          </p:cNvPicPr>
          <p:nvPr/>
        </p:nvPicPr>
        <p:blipFill>
          <a:blip r:embed="rId4"/>
          <a:srcRect/>
          <a:stretch>
            <a:fillRect/>
          </a:stretch>
        </p:blipFill>
        <p:spPr>
          <a:xfrm>
            <a:off x="429006" y="6257431"/>
            <a:ext cx="1817688" cy="508000"/>
          </a:xfrm>
          <a:prstGeom prst="rect">
            <a:avLst/>
          </a:prstGeom>
          <a:noFill/>
        </p:spPr>
      </p:pic>
      <p:sp>
        <p:nvSpPr>
          <p:cNvPr id="2000010" name="AutoShape 9"/>
          <p:cNvSpPr/>
          <p:nvPr/>
        </p:nvSpPr>
        <p:spPr>
          <a:xfrm>
            <a:off x="1388237" y="332710"/>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研究内容</a:t>
            </a:r>
            <a:endParaRPr lang="en-US" sz="1100">
              <a:latin typeface="Noto Sans CJK SC" panose="020B0500000000000000" pitchFamily="34" charset="-122"/>
              <a:ea typeface="Noto Sans CJK SC" panose="020B0500000000000000" pitchFamily="34" charset="-122"/>
            </a:endParaRPr>
          </a:p>
        </p:txBody>
      </p:sp>
      <p:grpSp>
        <p:nvGrpSpPr>
          <p:cNvPr id="2000026" name="Group 10"/>
          <p:cNvGrpSpPr/>
          <p:nvPr/>
        </p:nvGrpSpPr>
        <p:grpSpPr>
          <a:xfrm>
            <a:off x="1521508" y="1545351"/>
            <a:ext cx="2292953" cy="3483334"/>
            <a:chOff x="678847" y="1518190"/>
            <a:chExt cx="2292953" cy="3483334"/>
          </a:xfrm>
        </p:grpSpPr>
        <p:sp>
          <p:nvSpPr>
            <p:cNvPr id="2000031" name="AutoShape 11"/>
            <p:cNvSpPr/>
            <p:nvPr/>
          </p:nvSpPr>
          <p:spPr>
            <a:xfrm>
              <a:off x="678847" y="2149697"/>
              <a:ext cx="719995" cy="72009"/>
            </a:xfrm>
            <a:prstGeom prst="rect">
              <a:avLst/>
            </a:prstGeom>
            <a:solidFill>
              <a:srgbClr val="A13F0B">
                <a:alpha val="100000"/>
              </a:srgbClr>
            </a:solidFill>
          </p:spPr>
          <p:txBody>
            <a:bodyPr/>
            <a:lstStyle/>
            <a:p>
              <a:endParaRPr lang="zh-CN" altLang="en-US">
                <a:latin typeface="Noto Sans CJK SC" panose="020B0500000000000000" pitchFamily="34" charset="-122"/>
                <a:ea typeface="Noto Sans CJK SC" panose="020B0500000000000000" pitchFamily="34" charset="-122"/>
              </a:endParaRPr>
            </a:p>
          </p:txBody>
        </p:sp>
        <p:sp>
          <p:nvSpPr>
            <p:cNvPr id="2000032" name="TextBox 12"/>
            <p:cNvSpPr txBox="1"/>
            <p:nvPr/>
          </p:nvSpPr>
          <p:spPr>
            <a:xfrm>
              <a:off x="678847" y="1518190"/>
              <a:ext cx="2292953" cy="267766"/>
            </a:xfrm>
            <a:prstGeom prst="rect">
              <a:avLst/>
            </a:prstGeom>
            <a:noFill/>
          </p:spPr>
          <p:txBody>
            <a:bodyPr vert="horz" wrap="square" lIns="0" tIns="45720" rIns="91440" bIns="0" rtlCol="0" anchor="t" anchorCtr="0">
              <a:spAutoFit/>
            </a:bodyPr>
            <a:lstStyle/>
            <a:p>
              <a:pPr algn="l">
                <a:lnSpc>
                  <a:spcPct val="80000"/>
                </a:lnSpc>
              </a:pPr>
              <a:r>
                <a:rPr lang="en-US"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剖析异步运行时机制</a:t>
              </a:r>
              <a:endParaRPr lang="en-US"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2000033" name="TextBox 13"/>
            <p:cNvSpPr txBox="1"/>
            <p:nvPr/>
          </p:nvSpPr>
          <p:spPr>
            <a:xfrm>
              <a:off x="678847" y="2453069"/>
              <a:ext cx="2158365" cy="2548455"/>
            </a:xfrm>
            <a:prstGeom prst="rect">
              <a:avLst/>
            </a:prstGeom>
            <a:noFill/>
          </p:spPr>
          <p:txBody>
            <a:bodyPr vert="horz" wrap="square" lIns="0" tIns="45720" rIns="91440" bIns="0" rtlCol="0" anchor="t" anchorCtr="0">
              <a:spAutoFit/>
            </a:bodyPr>
            <a:lstStyle/>
            <a:p>
              <a:pPr algn="just">
                <a:lnSpc>
                  <a:spcPct val="150000"/>
                </a:lnSpc>
              </a:pP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对 Rel4 </a:t>
              </a:r>
              <a:r>
                <a:rPr lang="en-US" sz="1575"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内核中的用户态异步运行时机制以及</a:t>
              </a: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 TAIC </a:t>
              </a:r>
              <a:r>
                <a:rPr lang="en-US" sz="1575"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硬件调度器的设计理念与具体实现进行详尽剖析，将深入挖掘其工作原理、性能特点以及接口设计</a:t>
              </a: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a:t>
              </a:r>
            </a:p>
          </p:txBody>
        </p:sp>
      </p:grpSp>
      <p:grpSp>
        <p:nvGrpSpPr>
          <p:cNvPr id="2000038" name="Group 18"/>
          <p:cNvGrpSpPr/>
          <p:nvPr/>
        </p:nvGrpSpPr>
        <p:grpSpPr>
          <a:xfrm>
            <a:off x="4869179" y="1550431"/>
            <a:ext cx="2453640" cy="3119772"/>
            <a:chOff x="6461760" y="1518190"/>
            <a:chExt cx="2453640" cy="3119772"/>
          </a:xfrm>
        </p:grpSpPr>
        <p:sp>
          <p:nvSpPr>
            <p:cNvPr id="2000039" name="AutoShape 19"/>
            <p:cNvSpPr/>
            <p:nvPr/>
          </p:nvSpPr>
          <p:spPr>
            <a:xfrm>
              <a:off x="7230171" y="2102622"/>
              <a:ext cx="719995" cy="72009"/>
            </a:xfrm>
            <a:prstGeom prst="rect">
              <a:avLst/>
            </a:prstGeom>
            <a:solidFill>
              <a:srgbClr val="A13F0B">
                <a:alpha val="100000"/>
              </a:srgbClr>
            </a:solidFill>
          </p:spPr>
          <p:txBody>
            <a:bodyPr/>
            <a:lstStyle/>
            <a:p>
              <a:endParaRPr lang="zh-CN" altLang="en-US" dirty="0">
                <a:latin typeface="Noto Sans CJK SC" panose="020B0500000000000000" pitchFamily="34" charset="-122"/>
                <a:ea typeface="Noto Sans CJK SC" panose="020B0500000000000000" pitchFamily="34" charset="-122"/>
              </a:endParaRPr>
            </a:p>
          </p:txBody>
        </p:sp>
        <p:sp>
          <p:nvSpPr>
            <p:cNvPr id="2000040" name="TextBox 20"/>
            <p:cNvSpPr txBox="1"/>
            <p:nvPr/>
          </p:nvSpPr>
          <p:spPr>
            <a:xfrm>
              <a:off x="6461760" y="1518190"/>
              <a:ext cx="2453640" cy="267766"/>
            </a:xfrm>
            <a:prstGeom prst="rect">
              <a:avLst/>
            </a:prstGeom>
            <a:noFill/>
          </p:spPr>
          <p:txBody>
            <a:bodyPr vert="horz" wrap="square" lIns="0" tIns="45720" rIns="91440" bIns="0" rtlCol="0" anchor="t" anchorCtr="0">
              <a:spAutoFit/>
            </a:bodyPr>
            <a:lstStyle/>
            <a:p>
              <a:pPr algn="l">
                <a:lnSpc>
                  <a:spcPct val="80000"/>
                </a:lnSpc>
              </a:pPr>
              <a:r>
                <a:rPr lang="en-US"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编码实现新异步运行时</a:t>
              </a:r>
              <a:endParaRPr lang="en-US"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2000041" name="TextBox 21"/>
            <p:cNvSpPr txBox="1"/>
            <p:nvPr/>
          </p:nvSpPr>
          <p:spPr>
            <a:xfrm>
              <a:off x="6609397" y="2453069"/>
              <a:ext cx="2158365" cy="2184893"/>
            </a:xfrm>
            <a:prstGeom prst="rect">
              <a:avLst/>
            </a:prstGeom>
            <a:noFill/>
          </p:spPr>
          <p:txBody>
            <a:bodyPr vert="horz" wrap="square" lIns="0" tIns="45720" rIns="91440" bIns="0" rtlCol="0" anchor="t" anchorCtr="0">
              <a:spAutoFit/>
            </a:bodyPr>
            <a:lstStyle/>
            <a:p>
              <a:pPr algn="just">
                <a:lnSpc>
                  <a:spcPct val="150000"/>
                </a:lnSpc>
              </a:pPr>
              <a:r>
                <a:rPr lang="en-US" sz="1575"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根据前期的设计规划，我们将进行编码工作，实现新的异步运行时，在Qemu模拟器和FPGA硬件环境两种不同的平台上进行仿真与测试</a:t>
              </a: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a:t>
              </a:r>
            </a:p>
          </p:txBody>
        </p:sp>
      </p:grpSp>
      <p:grpSp>
        <p:nvGrpSpPr>
          <p:cNvPr id="2000042" name="Group 22"/>
          <p:cNvGrpSpPr/>
          <p:nvPr/>
        </p:nvGrpSpPr>
        <p:grpSpPr>
          <a:xfrm>
            <a:off x="8273752" y="1521422"/>
            <a:ext cx="2158365" cy="3483334"/>
            <a:chOff x="9353169" y="1518190"/>
            <a:chExt cx="2158365" cy="3483334"/>
          </a:xfrm>
        </p:grpSpPr>
        <p:sp>
          <p:nvSpPr>
            <p:cNvPr id="2000043" name="AutoShape 23"/>
            <p:cNvSpPr/>
            <p:nvPr/>
          </p:nvSpPr>
          <p:spPr>
            <a:xfrm>
              <a:off x="9353169" y="2149697"/>
              <a:ext cx="719995" cy="72009"/>
            </a:xfrm>
            <a:prstGeom prst="rect">
              <a:avLst/>
            </a:prstGeom>
            <a:solidFill>
              <a:srgbClr val="A13F0B">
                <a:alpha val="100000"/>
              </a:srgbClr>
            </a:solidFill>
          </p:spPr>
          <p:txBody>
            <a:bodyPr/>
            <a:lstStyle/>
            <a:p>
              <a:endParaRPr lang="zh-CN" altLang="en-US">
                <a:latin typeface="Noto Sans CJK SC" panose="020B0500000000000000" pitchFamily="34" charset="-122"/>
                <a:ea typeface="Noto Sans CJK SC" panose="020B0500000000000000" pitchFamily="34" charset="-122"/>
              </a:endParaRPr>
            </a:p>
          </p:txBody>
        </p:sp>
        <p:sp>
          <p:nvSpPr>
            <p:cNvPr id="2000044" name="TextBox 24"/>
            <p:cNvSpPr txBox="1"/>
            <p:nvPr/>
          </p:nvSpPr>
          <p:spPr>
            <a:xfrm>
              <a:off x="9353169" y="1518190"/>
              <a:ext cx="1981200" cy="267766"/>
            </a:xfrm>
            <a:prstGeom prst="rect">
              <a:avLst/>
            </a:prstGeom>
            <a:noFill/>
          </p:spPr>
          <p:txBody>
            <a:bodyPr vert="horz" wrap="square" lIns="0" tIns="45720" rIns="91440" bIns="0" rtlCol="0" anchor="t" anchorCtr="0">
              <a:spAutoFit/>
            </a:bodyPr>
            <a:lstStyle/>
            <a:p>
              <a:pPr algn="l">
                <a:lnSpc>
                  <a:spcPct val="80000"/>
                </a:lnSpc>
              </a:pPr>
              <a:r>
                <a:rPr lang="en-US"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优化提升IPC性能</a:t>
              </a:r>
              <a:endParaRPr lang="en-US"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2000046" name="TextBox 25"/>
            <p:cNvSpPr txBox="1"/>
            <p:nvPr/>
          </p:nvSpPr>
          <p:spPr>
            <a:xfrm>
              <a:off x="9353169" y="2453069"/>
              <a:ext cx="2158365" cy="2548455"/>
            </a:xfrm>
            <a:prstGeom prst="rect">
              <a:avLst/>
            </a:prstGeom>
            <a:noFill/>
          </p:spPr>
          <p:txBody>
            <a:bodyPr vert="horz" wrap="square" lIns="0" tIns="45720" rIns="91440" bIns="0" rtlCol="0" anchor="t" anchorCtr="0">
              <a:spAutoFit/>
            </a:bodyPr>
            <a:lstStyle/>
            <a:p>
              <a:pPr algn="just">
                <a:lnSpc>
                  <a:spcPct val="150000"/>
                </a:lnSpc>
              </a:pP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对仿真与测试的结果进行全面评估与分析，针对发现的问题进行调优，通过一系列的优化措施，旨在提升异步IPC的性能，使其更好地适应各种应用场景。</a:t>
              </a:r>
            </a:p>
          </p:txBody>
        </p:sp>
      </p:grpSp>
      <p:cxnSp>
        <p:nvCxnSpPr>
          <p:cNvPr id="26" name="Connector 26"/>
          <p:cNvCxnSpPr/>
          <p:nvPr/>
        </p:nvCxnSpPr>
        <p:spPr>
          <a:xfrm>
            <a:off x="4070646" y="1386439"/>
            <a:ext cx="0" cy="4320000"/>
          </a:xfrm>
          <a:prstGeom prst="line">
            <a:avLst/>
          </a:prstGeom>
          <a:ln w="3175">
            <a:solidFill>
              <a:srgbClr val="BFBFBF">
                <a:alpha val="100000"/>
              </a:srgbClr>
            </a:solidFill>
            <a:prstDash val="sysDash"/>
            <a:headEnd type="none"/>
            <a:tailEnd type="none"/>
          </a:ln>
        </p:spPr>
      </p:cxnSp>
      <p:cxnSp>
        <p:nvCxnSpPr>
          <p:cNvPr id="28" name="Connector 28"/>
          <p:cNvCxnSpPr/>
          <p:nvPr/>
        </p:nvCxnSpPr>
        <p:spPr>
          <a:xfrm>
            <a:off x="8121352" y="1386439"/>
            <a:ext cx="0" cy="4320000"/>
          </a:xfrm>
          <a:prstGeom prst="line">
            <a:avLst/>
          </a:prstGeom>
          <a:ln w="3175">
            <a:solidFill>
              <a:srgbClr val="BFBFBF">
                <a:alpha val="100000"/>
              </a:srgbClr>
            </a:solidFill>
            <a:prstDash val="sysDash"/>
            <a:headEnd type="none"/>
            <a:tailEnd type="none"/>
          </a:ln>
        </p:spPr>
      </p:cxnSp>
      <p:sp>
        <p:nvSpPr>
          <p:cNvPr id="3" name="AutoShape 4">
            <a:extLst>
              <a:ext uri="{FF2B5EF4-FFF2-40B4-BE49-F238E27FC236}">
                <a16:creationId xmlns:a16="http://schemas.microsoft.com/office/drawing/2014/main" id="{39F5107A-4FCA-9A62-0892-4FF3FF2DDCB4}"/>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3</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85905" y="851550"/>
            <a:ext cx="10502238" cy="0"/>
          </a:xfrm>
          <a:prstGeom prst="line">
            <a:avLst/>
          </a:prstGeom>
          <a:ln w="28575">
            <a:solidFill>
              <a:srgbClr val="006C39">
                <a:alpha val="100000"/>
              </a:srgbClr>
            </a:solidFill>
            <a:prstDash val="solid"/>
            <a:headEnd type="none"/>
            <a:tailEnd type="none"/>
          </a:ln>
        </p:spPr>
      </p:cxnSp>
      <p:sp>
        <p:nvSpPr>
          <p:cNvPr id="2000005" name="AutoShape 5"/>
          <p:cNvSpPr/>
          <p:nvPr/>
        </p:nvSpPr>
        <p:spPr>
          <a:xfrm>
            <a:off x="338062" y="6176468"/>
            <a:ext cx="10844339" cy="669925"/>
          </a:xfrm>
          <a:prstGeom prst="rect">
            <a:avLst/>
          </a:prstGeom>
          <a:solidFill>
            <a:srgbClr val="006C39">
              <a:alpha val="100000"/>
            </a:srgbClr>
          </a:solidFill>
        </p:spPr>
        <p:txBody>
          <a:bodyPr/>
          <a:lstStyle/>
          <a:p>
            <a:endParaRPr lang="zh-CN" altLang="en-US">
              <a:latin typeface="Noto Sans CJK SC" panose="020B0500000000000000" pitchFamily="34" charset="-122"/>
              <a:ea typeface="Noto Sans CJK SC" panose="020B0500000000000000" pitchFamily="34" charset="-122"/>
            </a:endParaRPr>
          </a:p>
        </p:txBody>
      </p:sp>
      <p:pic>
        <p:nvPicPr>
          <p:cNvPr id="2000059" name="Picture 7"/>
          <p:cNvPicPr>
            <a:picLocks noChangeAspect="1"/>
          </p:cNvPicPr>
          <p:nvPr/>
        </p:nvPicPr>
        <p:blipFill>
          <a:blip r:embed="rId3"/>
          <a:srcRect/>
          <a:stretch>
            <a:fillRect/>
          </a:stretch>
        </p:blipFill>
        <p:spPr>
          <a:xfrm>
            <a:off x="10121146" y="202706"/>
            <a:ext cx="1864408" cy="690562"/>
          </a:xfrm>
          <a:prstGeom prst="rect">
            <a:avLst/>
          </a:prstGeom>
          <a:noFill/>
        </p:spPr>
      </p:pic>
      <p:sp>
        <p:nvSpPr>
          <p:cNvPr id="2000010" name="AutoShape 9"/>
          <p:cNvSpPr/>
          <p:nvPr/>
        </p:nvSpPr>
        <p:spPr>
          <a:xfrm>
            <a:off x="1388237" y="332710"/>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研究内容</a:t>
            </a:r>
            <a:endParaRPr lang="en-US" sz="1100">
              <a:latin typeface="Noto Sans CJK SC" panose="020B0500000000000000" pitchFamily="34" charset="-122"/>
              <a:ea typeface="Noto Sans CJK SC" panose="020B0500000000000000" pitchFamily="34" charset="-122"/>
            </a:endParaRPr>
          </a:p>
        </p:txBody>
      </p:sp>
      <p:grpSp>
        <p:nvGrpSpPr>
          <p:cNvPr id="2000038" name="Group 18"/>
          <p:cNvGrpSpPr/>
          <p:nvPr/>
        </p:nvGrpSpPr>
        <p:grpSpPr>
          <a:xfrm>
            <a:off x="1219200" y="1869114"/>
            <a:ext cx="2453640" cy="3119772"/>
            <a:chOff x="6461760" y="1518190"/>
            <a:chExt cx="2453640" cy="3119772"/>
          </a:xfrm>
        </p:grpSpPr>
        <p:sp>
          <p:nvSpPr>
            <p:cNvPr id="2000039" name="AutoShape 19"/>
            <p:cNvSpPr/>
            <p:nvPr/>
          </p:nvSpPr>
          <p:spPr>
            <a:xfrm>
              <a:off x="7230171" y="2102622"/>
              <a:ext cx="719995" cy="72009"/>
            </a:xfrm>
            <a:prstGeom prst="rect">
              <a:avLst/>
            </a:prstGeom>
            <a:solidFill>
              <a:srgbClr val="A13F0B">
                <a:alpha val="100000"/>
              </a:srgbClr>
            </a:solidFill>
          </p:spPr>
          <p:txBody>
            <a:bodyPr/>
            <a:lstStyle/>
            <a:p>
              <a:endParaRPr lang="zh-CN" altLang="en-US" dirty="0">
                <a:latin typeface="Noto Sans CJK SC" panose="020B0500000000000000" pitchFamily="34" charset="-122"/>
                <a:ea typeface="Noto Sans CJK SC" panose="020B0500000000000000" pitchFamily="34" charset="-122"/>
              </a:endParaRPr>
            </a:p>
          </p:txBody>
        </p:sp>
        <p:sp>
          <p:nvSpPr>
            <p:cNvPr id="2000040" name="TextBox 20"/>
            <p:cNvSpPr txBox="1"/>
            <p:nvPr/>
          </p:nvSpPr>
          <p:spPr>
            <a:xfrm>
              <a:off x="6461760" y="1518190"/>
              <a:ext cx="2453640" cy="267766"/>
            </a:xfrm>
            <a:prstGeom prst="rect">
              <a:avLst/>
            </a:prstGeom>
            <a:noFill/>
          </p:spPr>
          <p:txBody>
            <a:bodyPr vert="horz" wrap="square" lIns="0" tIns="45720" rIns="91440" bIns="0" rtlCol="0" anchor="t" anchorCtr="0">
              <a:spAutoFit/>
            </a:bodyPr>
            <a:lstStyle/>
            <a:p>
              <a:pPr algn="l">
                <a:lnSpc>
                  <a:spcPct val="80000"/>
                </a:lnSpc>
              </a:pPr>
              <a:r>
                <a:rPr lang="en-US"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编码实现新异步运行时</a:t>
              </a:r>
              <a:endParaRPr lang="en-US"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2000041" name="TextBox 21"/>
            <p:cNvSpPr txBox="1"/>
            <p:nvPr/>
          </p:nvSpPr>
          <p:spPr>
            <a:xfrm>
              <a:off x="6609397" y="2453069"/>
              <a:ext cx="2158365" cy="2184893"/>
            </a:xfrm>
            <a:prstGeom prst="rect">
              <a:avLst/>
            </a:prstGeom>
            <a:noFill/>
          </p:spPr>
          <p:txBody>
            <a:bodyPr vert="horz" wrap="square" lIns="0" tIns="45720" rIns="91440" bIns="0" rtlCol="0" anchor="t" anchorCtr="0">
              <a:spAutoFit/>
            </a:bodyPr>
            <a:lstStyle/>
            <a:p>
              <a:pPr algn="just">
                <a:lnSpc>
                  <a:spcPct val="150000"/>
                </a:lnSpc>
              </a:pPr>
              <a:r>
                <a:rPr lang="en-US" sz="1575"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根据前期的设计规划，我们将进行编码工作，实现新的异步运行时，在Qemu模拟器和FPGA硬件环境两种不同的平台上进行仿真与测试</a:t>
              </a: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a:t>
              </a:r>
            </a:p>
          </p:txBody>
        </p:sp>
      </p:grpSp>
      <p:sp>
        <p:nvSpPr>
          <p:cNvPr id="4" name="文本框 3"/>
          <p:cNvSpPr txBox="1"/>
          <p:nvPr/>
        </p:nvSpPr>
        <p:spPr>
          <a:xfrm>
            <a:off x="4195350" y="1599956"/>
            <a:ext cx="6858000" cy="3886898"/>
          </a:xfrm>
          <a:prstGeom prst="rect">
            <a:avLst/>
          </a:prstGeom>
          <a:noFill/>
        </p:spPr>
        <p:txBody>
          <a:bodyPr wrap="square">
            <a:spAutoFit/>
          </a:bodyPr>
          <a:lstStyle/>
          <a:p>
            <a:pPr marL="228600" indent="-2286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将原有发送异步 </a:t>
            </a:r>
            <a:r>
              <a:rPr lang="en-US" altLang="zh-CN" dirty="0" err="1">
                <a:solidFill>
                  <a:srgbClr val="000000"/>
                </a:solidFill>
                <a:effectLst/>
                <a:latin typeface="Noto Sans CJK SC" panose="020B0500000000000000" pitchFamily="34" charset="-122"/>
                <a:ea typeface="Noto Sans CJK SC" panose="020B0500000000000000" pitchFamily="34" charset="-122"/>
              </a:rPr>
              <a:t>ipc</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和回复异步 </a:t>
            </a:r>
            <a:r>
              <a:rPr lang="en-US" altLang="zh-CN" dirty="0" err="1">
                <a:solidFill>
                  <a:srgbClr val="000000"/>
                </a:solidFill>
                <a:effectLst/>
                <a:latin typeface="Noto Sans CJK SC" panose="020B0500000000000000" pitchFamily="34" charset="-122"/>
                <a:ea typeface="Noto Sans CJK SC" panose="020B0500000000000000" pitchFamily="34" charset="-122"/>
              </a:rPr>
              <a:t>ipc</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的函数实现方法由用户态中断改为读写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zh-CN" altLang="en-US" dirty="0">
                <a:solidFill>
                  <a:srgbClr val="000000"/>
                </a:solidFill>
                <a:effectLst/>
                <a:latin typeface="Noto Sans CJK SC" panose="020B0500000000000000" pitchFamily="34" charset="-122"/>
                <a:ea typeface="Noto Sans CJK SC" panose="020B0500000000000000" pitchFamily="34" charset="-122"/>
              </a:rPr>
              <a:t>。</a:t>
            </a:r>
            <a:endParaRPr lang="zh-CN" altLang="en-US" dirty="0">
              <a:solidFill>
                <a:srgbClr val="494949"/>
              </a:solidFill>
              <a:effectLst/>
              <a:latin typeface="Noto Sans CJK SC" panose="020B0500000000000000" pitchFamily="34" charset="-122"/>
              <a:ea typeface="Noto Sans CJK SC" panose="020B0500000000000000" pitchFamily="34" charset="-122"/>
            </a:endParaRPr>
          </a:p>
          <a:p>
            <a:pPr marL="228600" indent="-2286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将内核中异步运行时的队列改为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实现，以适应异步系统调用。</a:t>
            </a:r>
            <a:endParaRPr lang="zh-CN" altLang="en-US" dirty="0">
              <a:solidFill>
                <a:srgbClr val="494949"/>
              </a:solidFill>
              <a:effectLst/>
              <a:latin typeface="Noto Sans CJK SC" panose="020B0500000000000000" pitchFamily="34" charset="-122"/>
              <a:ea typeface="Noto Sans CJK SC" panose="020B0500000000000000" pitchFamily="34" charset="-122"/>
            </a:endParaRPr>
          </a:p>
          <a:p>
            <a:pPr marL="228600" indent="-2286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将异步系统调用的库函数实现由系统调用改为读写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zh-CN" altLang="en-US" dirty="0">
                <a:solidFill>
                  <a:srgbClr val="000000"/>
                </a:solidFill>
                <a:effectLst/>
                <a:latin typeface="Noto Sans CJK SC" panose="020B0500000000000000" pitchFamily="34" charset="-122"/>
                <a:ea typeface="Noto Sans CJK SC" panose="020B0500000000000000" pitchFamily="34" charset="-122"/>
              </a:rPr>
              <a:t>。</a:t>
            </a:r>
            <a:endParaRPr lang="zh-CN" altLang="en-US" dirty="0">
              <a:solidFill>
                <a:srgbClr val="494949"/>
              </a:solidFill>
              <a:effectLst/>
              <a:latin typeface="Noto Sans CJK SC" panose="020B0500000000000000" pitchFamily="34" charset="-122"/>
              <a:ea typeface="Noto Sans CJK SC" panose="020B0500000000000000" pitchFamily="34" charset="-122"/>
            </a:endParaRPr>
          </a:p>
          <a:p>
            <a:pPr marL="228600" indent="-2286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将异步系统调用回复时的用户态中断改为读写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zh-CN" altLang="en-US" dirty="0">
                <a:solidFill>
                  <a:srgbClr val="000000"/>
                </a:solidFill>
                <a:effectLst/>
                <a:latin typeface="Noto Sans CJK SC" panose="020B0500000000000000" pitchFamily="34" charset="-122"/>
                <a:ea typeface="Noto Sans CJK SC" panose="020B0500000000000000" pitchFamily="34" charset="-122"/>
              </a:rPr>
              <a:t>，唤醒用户态对应的协程。</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marL="228600" indent="-2286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编写测试用例，对代码进行测试。</a:t>
            </a:r>
            <a:endParaRPr lang="zh-CN" altLang="en-US" dirty="0">
              <a:solidFill>
                <a:srgbClr val="494949"/>
              </a:solidFill>
              <a:effectLst/>
              <a:latin typeface="Noto Sans CJK SC" panose="020B0500000000000000" pitchFamily="34" charset="-122"/>
              <a:ea typeface="Noto Sans CJK SC" panose="020B0500000000000000" pitchFamily="34" charset="-122"/>
            </a:endParaRPr>
          </a:p>
        </p:txBody>
      </p:sp>
      <p:sp>
        <p:nvSpPr>
          <p:cNvPr id="5" name="AutoShape 4">
            <a:extLst>
              <a:ext uri="{FF2B5EF4-FFF2-40B4-BE49-F238E27FC236}">
                <a16:creationId xmlns:a16="http://schemas.microsoft.com/office/drawing/2014/main" id="{2F9D1EA2-B21F-9E87-4DAD-BA13E6617047}"/>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3</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2"/>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2"/>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04</a:t>
            </a: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zh-CN" altLang="en-US" sz="4125" dirty="0">
                <a:solidFill>
                  <a:srgbClr val="FFFFFF">
                    <a:alpha val="100000"/>
                  </a:srgbClr>
                </a:solidFill>
                <a:latin typeface="微软雅黑" panose="020B0503020204020204" charset="-122"/>
                <a:ea typeface="微软雅黑" panose="020B0503020204020204" charset="-122"/>
                <a:cs typeface="微软雅黑" panose="020B0503020204020204" charset="-122"/>
              </a:rPr>
              <a:t>研究预期成果与可行性分析</a:t>
            </a:r>
            <a:endParaRPr lang="en-US" sz="4125"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7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4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400003" name="AutoShape 4"/>
          <p:cNvSpPr/>
          <p:nvPr/>
        </p:nvSpPr>
        <p:spPr>
          <a:xfrm>
            <a:off x="318632" y="0"/>
            <a:ext cx="1048735" cy="873125"/>
          </a:xfrm>
          <a:prstGeom prst="rect">
            <a:avLst/>
          </a:prstGeom>
          <a:solidFill>
            <a:srgbClr val="A13F0B">
              <a:alpha val="100000"/>
            </a:srgbClr>
          </a:solidFill>
          <a:ln w="12700">
            <a:solidFill>
              <a:schemeClr val="accent4">
                <a:alpha val="100000"/>
              </a:schemeClr>
            </a:solidFill>
            <a:prstDash val="solid"/>
          </a:ln>
        </p:spPr>
        <p:txBody>
          <a:bodyPr/>
          <a:lstStyle/>
          <a:p>
            <a:endParaRPr lang="zh-CN" altLang="en-US"/>
          </a:p>
        </p:txBody>
      </p:sp>
      <p:sp>
        <p:nvSpPr>
          <p:cNvPr id="4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400059" name="Picture 7"/>
          <p:cNvPicPr>
            <a:picLocks noChangeAspect="1"/>
          </p:cNvPicPr>
          <p:nvPr/>
        </p:nvPicPr>
        <p:blipFill>
          <a:blip r:embed="rId2"/>
          <a:srcRect/>
          <a:stretch>
            <a:fillRect/>
          </a:stretch>
        </p:blipFill>
        <p:spPr>
          <a:xfrm>
            <a:off x="10101715" y="214313"/>
            <a:ext cx="1864408" cy="690562"/>
          </a:xfrm>
          <a:prstGeom prst="rect">
            <a:avLst/>
          </a:prstGeom>
          <a:noFill/>
        </p:spPr>
      </p:pic>
      <p:pic>
        <p:nvPicPr>
          <p:cNvPr id="400060" name="Picture 8"/>
          <p:cNvPicPr>
            <a:picLocks noChangeAspect="1"/>
          </p:cNvPicPr>
          <p:nvPr/>
        </p:nvPicPr>
        <p:blipFill>
          <a:blip r:embed="rId3"/>
          <a:srcRect/>
          <a:stretch>
            <a:fillRect/>
          </a:stretch>
        </p:blipFill>
        <p:spPr>
          <a:xfrm>
            <a:off x="409575" y="6269038"/>
            <a:ext cx="1817688" cy="508000"/>
          </a:xfrm>
          <a:prstGeom prst="rect">
            <a:avLst/>
          </a:prstGeom>
          <a:noFill/>
        </p:spPr>
      </p:pic>
      <p:sp>
        <p:nvSpPr>
          <p:cNvPr id="9" name="AutoShape 9"/>
          <p:cNvSpPr/>
          <p:nvPr/>
        </p:nvSpPr>
        <p:spPr>
          <a:xfrm>
            <a:off x="893826" y="1382361"/>
            <a:ext cx="3825587" cy="3825587"/>
          </a:xfrm>
          <a:prstGeom prst="ellipse">
            <a:avLst/>
          </a:prstGeom>
          <a:solidFill>
            <a:schemeClr val="accent1">
              <a:alpha val="100000"/>
            </a:schemeClr>
          </a:solidFill>
        </p:spPr>
        <p:txBody>
          <a:bodyPr/>
          <a:lstStyle/>
          <a:p>
            <a:endParaRPr lang="zh-CN" altLang="en-US"/>
          </a:p>
        </p:txBody>
      </p:sp>
      <p:sp>
        <p:nvSpPr>
          <p:cNvPr id="10" name="TextBox 10"/>
          <p:cNvSpPr txBox="1"/>
          <p:nvPr/>
        </p:nvSpPr>
        <p:spPr>
          <a:xfrm>
            <a:off x="1079265" y="2202397"/>
            <a:ext cx="3454708" cy="2403866"/>
          </a:xfrm>
          <a:prstGeom prst="rect">
            <a:avLst/>
          </a:prstGeom>
        </p:spPr>
        <p:txBody>
          <a:bodyPr vert="horz" wrap="square" lIns="123825" tIns="123825" rIns="57150" bIns="123825" rtlCol="0" anchor="t" anchorCtr="0">
            <a:normAutofit/>
          </a:bodyPr>
          <a:lstStyle/>
          <a:p>
            <a:pPr algn="ctr">
              <a:lnSpc>
                <a:spcPct val="186000"/>
              </a:lnSpc>
            </a:pPr>
            <a:r>
              <a:rPr lang="en-US" sz="7275" b="1" dirty="0" err="1">
                <a:solidFill>
                  <a:srgbClr val="FFFFFF">
                    <a:alpha val="100000"/>
                  </a:srgbClr>
                </a:solidFill>
                <a:latin typeface="Source Han Sans Bold" panose="020B0800000000000000" pitchFamily="34" charset="-122"/>
                <a:ea typeface="Source Han Sans Bold" panose="020B0800000000000000" pitchFamily="34" charset="-122"/>
                <a:cs typeface="微软雅黑" panose="020B0503020204020204" charset="-122"/>
              </a:rPr>
              <a:t>目录</a:t>
            </a:r>
            <a:endParaRPr lang="en-US" sz="7275" b="1" dirty="0">
              <a:solidFill>
                <a:srgbClr val="FFFFFF">
                  <a:alpha val="100000"/>
                </a:srgbClr>
              </a:solidFill>
              <a:latin typeface="Source Han Sans Bold" panose="020B0800000000000000" pitchFamily="34" charset="-122"/>
              <a:ea typeface="Source Han Sans Bold" panose="020B0800000000000000" pitchFamily="34" charset="-122"/>
              <a:cs typeface="微软雅黑" panose="020B0503020204020204" charset="-122"/>
            </a:endParaRPr>
          </a:p>
        </p:txBody>
      </p:sp>
      <p:sp>
        <p:nvSpPr>
          <p:cNvPr id="11" name="TextBox 11"/>
          <p:cNvSpPr txBox="1"/>
          <p:nvPr/>
        </p:nvSpPr>
        <p:spPr>
          <a:xfrm>
            <a:off x="1335331" y="1916284"/>
            <a:ext cx="2942577" cy="997982"/>
          </a:xfrm>
          <a:prstGeom prst="rect">
            <a:avLst/>
          </a:prstGeom>
        </p:spPr>
        <p:txBody>
          <a:bodyPr vert="horz" wrap="square" lIns="123825" tIns="123825" rIns="57150" bIns="123825" rtlCol="0" anchor="t" anchorCtr="0">
            <a:normAutofit/>
          </a:bodyPr>
          <a:lstStyle/>
          <a:p>
            <a:pPr algn="ctr">
              <a:lnSpc>
                <a:spcPct val="186000"/>
              </a:lnSpc>
            </a:pPr>
            <a:r>
              <a:rPr lang="en-US" sz="2475" dirty="0">
                <a:solidFill>
                  <a:srgbClr val="FFFFFF">
                    <a:alpha val="100000"/>
                  </a:srgbClr>
                </a:solidFill>
                <a:latin typeface="Source Han Sans Normal" panose="020B0400000000000000" pitchFamily="34" charset="-122"/>
                <a:ea typeface="Source Han Sans Normal" panose="020B0400000000000000" pitchFamily="34" charset="-122"/>
                <a:cs typeface="微软雅黑" panose="020B0503020204020204" charset="-122"/>
              </a:rPr>
              <a:t>contents</a:t>
            </a:r>
          </a:p>
        </p:txBody>
      </p:sp>
      <p:sp>
        <p:nvSpPr>
          <p:cNvPr id="12" name="TextBox 12"/>
          <p:cNvSpPr txBox="1"/>
          <p:nvPr/>
        </p:nvSpPr>
        <p:spPr>
          <a:xfrm>
            <a:off x="5641246" y="970764"/>
            <a:ext cx="5534263" cy="4590717"/>
          </a:xfrm>
          <a:prstGeom prst="rect">
            <a:avLst/>
          </a:prstGeom>
        </p:spPr>
        <p:txBody>
          <a:bodyPr vert="horz" wrap="square" lIns="123825" tIns="123825" rIns="57150" bIns="123825" rtlCol="0" anchor="ctr" anchorCtr="0">
            <a:normAutofit/>
          </a:bodyPr>
          <a:lstStyle/>
          <a:p>
            <a:pPr lvl="1" indent="-457200">
              <a:lnSpc>
                <a:spcPct val="150000"/>
              </a:lnSpc>
              <a:buFont typeface="+mj-lt"/>
              <a:buAutoNum type="arabicPeriod"/>
            </a:pPr>
            <a:r>
              <a:rPr 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选题意义</a:t>
            </a:r>
          </a:p>
          <a:p>
            <a:pPr lvl="1" indent="-457200">
              <a:lnSpc>
                <a:spcPct val="150000"/>
              </a:lnSpc>
              <a:buFont typeface="+mj-lt"/>
              <a:buAutoNum type="arabicPeriod"/>
            </a:pPr>
            <a:r>
              <a:rPr lang="zh-CN" altLang="en-US" sz="2250"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国内外研究现状及发展动态</a:t>
            </a:r>
          </a:p>
          <a:p>
            <a:pPr lvl="1" indent="-457200">
              <a:lnSpc>
                <a:spcPct val="150000"/>
              </a:lnSpc>
              <a:buFont typeface="+mj-lt"/>
              <a:buAutoNum type="arabicPeriod"/>
            </a:pPr>
            <a:r>
              <a:rPr 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主要的研究思路和研究内容</a:t>
            </a:r>
            <a:endParaRPr lang="en-US" sz="2250"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a:p>
            <a:pPr lvl="1" indent="-457200">
              <a:lnSpc>
                <a:spcPct val="150000"/>
              </a:lnSpc>
              <a:buFont typeface="+mj-lt"/>
              <a:buAutoNum type="arabicPeriod"/>
            </a:pPr>
            <a:r>
              <a:rPr lang="zh-CN" alt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研究预期成果与可行性分析</a:t>
            </a:r>
          </a:p>
          <a:p>
            <a:pPr lvl="1" indent="-457200">
              <a:lnSpc>
                <a:spcPct val="150000"/>
              </a:lnSpc>
              <a:buFont typeface="+mj-lt"/>
              <a:buAutoNum type="arabicPeriod"/>
            </a:pPr>
            <a:r>
              <a:rPr lang="zh-CN" alt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学术创新点</a:t>
            </a:r>
          </a:p>
          <a:p>
            <a:pPr lvl="1" indent="-457200">
              <a:lnSpc>
                <a:spcPct val="150000"/>
              </a:lnSpc>
              <a:buFont typeface="+mj-lt"/>
              <a:buAutoNum type="arabicPeriod"/>
            </a:pPr>
            <a:r>
              <a:rPr 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进度安排</a:t>
            </a:r>
            <a:endParaRPr lang="en-US" sz="2250"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0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0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0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10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10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预期成果</a:t>
            </a:r>
            <a:endParaRPr lang="en-US" sz="1100"/>
          </a:p>
        </p:txBody>
      </p:sp>
      <p:sp>
        <p:nvSpPr>
          <p:cNvPr id="3" name="文本框 2"/>
          <p:cNvSpPr txBox="1"/>
          <p:nvPr/>
        </p:nvSpPr>
        <p:spPr>
          <a:xfrm>
            <a:off x="3352800" y="1726315"/>
            <a:ext cx="7315199" cy="3375924"/>
          </a:xfrm>
          <a:prstGeom prst="rect">
            <a:avLst/>
          </a:prstGeom>
          <a:noFill/>
        </p:spPr>
        <p:txBody>
          <a:bodyPr wrap="square" rtlCol="0">
            <a:spAutoFit/>
          </a:bodyPr>
          <a:lstStyle/>
          <a:p>
            <a:pPr marL="342900" indent="-342900">
              <a:lnSpc>
                <a:spcPct val="200000"/>
              </a:lnSpc>
              <a:spcBef>
                <a:spcPts val="0"/>
              </a:spcBef>
              <a:spcAft>
                <a:spcPts val="0"/>
              </a:spcAft>
              <a:buFont typeface="Arial" panose="020B0604020202020204" pitchFamily="34" charset="0"/>
              <a:buChar char="•"/>
            </a:pPr>
            <a:r>
              <a:rPr lang="en-US" altLang="zh-CN" sz="2200" b="1" dirty="0">
                <a:effectLst/>
                <a:latin typeface="Noto Sans CJK SC" panose="020B0500000000000000" pitchFamily="34" charset="-122"/>
                <a:ea typeface="Noto Sans CJK SC" panose="020B0500000000000000" pitchFamily="34" charset="-122"/>
              </a:rPr>
              <a:t>QEMU </a:t>
            </a:r>
            <a:r>
              <a:rPr lang="zh-CN" altLang="en-US" sz="2200" b="1" dirty="0">
                <a:effectLst/>
                <a:latin typeface="Noto Sans CJK SC" panose="020B0500000000000000" pitchFamily="34" charset="-122"/>
                <a:ea typeface="Noto Sans CJK SC" panose="020B0500000000000000" pitchFamily="34" charset="-122"/>
              </a:rPr>
              <a:t>模拟器中实现该解决方案</a:t>
            </a:r>
            <a:endParaRPr lang="en-US" altLang="zh-CN" sz="2200" b="1" dirty="0">
              <a:effectLst/>
              <a:latin typeface="Noto Sans CJK SC" panose="020B0500000000000000" pitchFamily="34" charset="-122"/>
              <a:ea typeface="Noto Sans CJK SC" panose="020B0500000000000000" pitchFamily="34" charset="-122"/>
            </a:endParaRPr>
          </a:p>
          <a:p>
            <a:pPr marL="285750" indent="-285750">
              <a:lnSpc>
                <a:spcPct val="200000"/>
              </a:lnSpc>
              <a:spcBef>
                <a:spcPts val="0"/>
              </a:spcBef>
              <a:spcAft>
                <a:spcPts val="0"/>
              </a:spcAft>
              <a:buFont typeface="Arial" panose="020B0604020202020204" pitchFamily="34" charset="0"/>
              <a:buChar char="•"/>
            </a:pPr>
            <a:r>
              <a:rPr lang="en-US" altLang="zh-CN" sz="2200" b="1" dirty="0">
                <a:effectLst/>
                <a:latin typeface="Noto Sans CJK SC" panose="020B0500000000000000" pitchFamily="34" charset="-122"/>
                <a:ea typeface="Noto Sans CJK SC" panose="020B0500000000000000" pitchFamily="34" charset="-122"/>
              </a:rPr>
              <a:t>FPGA </a:t>
            </a:r>
            <a:r>
              <a:rPr lang="zh-CN" altLang="en-US" sz="2200" b="1" dirty="0">
                <a:effectLst/>
                <a:latin typeface="Noto Sans CJK SC" panose="020B0500000000000000" pitchFamily="34" charset="-122"/>
                <a:ea typeface="Noto Sans CJK SC" panose="020B0500000000000000" pitchFamily="34" charset="-122"/>
              </a:rPr>
              <a:t>硬件平台上进行实际部署与验证</a:t>
            </a:r>
            <a:endParaRPr lang="en-US" altLang="zh-CN" sz="2200" b="1" dirty="0">
              <a:effectLst/>
              <a:latin typeface="Noto Sans CJK SC" panose="020B0500000000000000" pitchFamily="34" charset="-122"/>
              <a:ea typeface="Noto Sans CJK SC" panose="020B0500000000000000" pitchFamily="34" charset="-122"/>
            </a:endParaRPr>
          </a:p>
          <a:p>
            <a:pPr marL="285750" indent="-285750">
              <a:lnSpc>
                <a:spcPct val="200000"/>
              </a:lnSpc>
              <a:spcBef>
                <a:spcPts val="0"/>
              </a:spcBef>
              <a:spcAft>
                <a:spcPts val="0"/>
              </a:spcAft>
              <a:buFont typeface="Arial" panose="020B0604020202020204" pitchFamily="34" charset="0"/>
              <a:buChar char="•"/>
            </a:pPr>
            <a:r>
              <a:rPr lang="zh-CN" altLang="en-US" sz="2200" b="1" dirty="0">
                <a:effectLst/>
                <a:latin typeface="Noto Sans CJK SC" panose="020B0500000000000000" pitchFamily="34" charset="-122"/>
                <a:ea typeface="Noto Sans CJK SC" panose="020B0500000000000000" pitchFamily="34" charset="-122"/>
              </a:rPr>
              <a:t>全面的性能验证与分析</a:t>
            </a:r>
            <a:endParaRPr lang="en-US" altLang="zh-CN" sz="2200" b="1" dirty="0">
              <a:effectLst/>
              <a:latin typeface="Noto Sans CJK SC" panose="020B0500000000000000" pitchFamily="34" charset="-122"/>
              <a:ea typeface="Noto Sans CJK SC" panose="020B0500000000000000" pitchFamily="34" charset="-122"/>
            </a:endParaRPr>
          </a:p>
          <a:p>
            <a:pPr marL="285750" indent="-285750">
              <a:lnSpc>
                <a:spcPct val="200000"/>
              </a:lnSpc>
              <a:spcBef>
                <a:spcPts val="0"/>
              </a:spcBef>
              <a:spcAft>
                <a:spcPts val="0"/>
              </a:spcAft>
              <a:buFont typeface="Arial" panose="020B0604020202020204" pitchFamily="34" charset="0"/>
              <a:buChar char="•"/>
            </a:pPr>
            <a:r>
              <a:rPr lang="zh-CN" altLang="en-US" sz="2200" b="1" dirty="0">
                <a:effectLst/>
                <a:latin typeface="Noto Sans CJK SC" panose="020B0500000000000000" pitchFamily="34" charset="-122"/>
                <a:ea typeface="Noto Sans CJK SC" panose="020B0500000000000000" pitchFamily="34" charset="-122"/>
              </a:rPr>
              <a:t>针对低并发场景下的性能提升至少</a:t>
            </a:r>
            <a:r>
              <a:rPr lang="en-US" altLang="zh-CN" sz="2200" b="1" dirty="0">
                <a:effectLst/>
                <a:latin typeface="Noto Sans CJK SC" panose="020B0500000000000000" pitchFamily="34" charset="-122"/>
                <a:ea typeface="Noto Sans CJK SC" panose="020B0500000000000000" pitchFamily="34" charset="-122"/>
              </a:rPr>
              <a:t>15%</a:t>
            </a:r>
          </a:p>
          <a:p>
            <a:pPr marL="285750" indent="-285750">
              <a:lnSpc>
                <a:spcPct val="200000"/>
              </a:lnSpc>
              <a:spcBef>
                <a:spcPts val="0"/>
              </a:spcBef>
              <a:spcAft>
                <a:spcPts val="0"/>
              </a:spcAft>
              <a:buFont typeface="Arial" panose="020B0604020202020204" pitchFamily="34" charset="0"/>
              <a:buChar char="•"/>
            </a:pPr>
            <a:r>
              <a:rPr lang="zh-CN" altLang="en-US" sz="2200" b="1" dirty="0">
                <a:effectLst/>
                <a:latin typeface="Noto Sans CJK SC" panose="020B0500000000000000" pitchFamily="34" charset="-122"/>
                <a:ea typeface="Noto Sans CJK SC" panose="020B0500000000000000" pitchFamily="34" charset="-122"/>
              </a:rPr>
              <a:t>毕业设计论文</a:t>
            </a:r>
          </a:p>
        </p:txBody>
      </p:sp>
      <p:sp>
        <p:nvSpPr>
          <p:cNvPr id="4" name="AutoShape 4">
            <a:extLst>
              <a:ext uri="{FF2B5EF4-FFF2-40B4-BE49-F238E27FC236}">
                <a16:creationId xmlns:a16="http://schemas.microsoft.com/office/drawing/2014/main" id="{4919EFB2-7F51-E7AA-EA87-EB8270F52CE7}"/>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4</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0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pic>
        <p:nvPicPr>
          <p:cNvPr id="10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10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10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zh-CN" altLang="en-US"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可行性分析</a:t>
            </a:r>
            <a:endParaRPr lang="en-US" sz="1100" dirty="0"/>
          </a:p>
        </p:txBody>
      </p:sp>
      <p:sp>
        <p:nvSpPr>
          <p:cNvPr id="4" name="AutoShape 4">
            <a:extLst>
              <a:ext uri="{FF2B5EF4-FFF2-40B4-BE49-F238E27FC236}">
                <a16:creationId xmlns:a16="http://schemas.microsoft.com/office/drawing/2014/main" id="{733D6C2B-9B86-8449-B199-93B2033A6106}"/>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4</a:t>
            </a:r>
          </a:p>
        </p:txBody>
      </p:sp>
      <p:grpSp>
        <p:nvGrpSpPr>
          <p:cNvPr id="7" name="组合 6">
            <a:extLst>
              <a:ext uri="{FF2B5EF4-FFF2-40B4-BE49-F238E27FC236}">
                <a16:creationId xmlns:a16="http://schemas.microsoft.com/office/drawing/2014/main" id="{7FED2B1F-C714-5238-8F74-60917DD12039}"/>
              </a:ext>
            </a:extLst>
          </p:cNvPr>
          <p:cNvGrpSpPr/>
          <p:nvPr/>
        </p:nvGrpSpPr>
        <p:grpSpPr>
          <a:xfrm>
            <a:off x="631238" y="1325915"/>
            <a:ext cx="2879308" cy="4636715"/>
            <a:chOff x="678857" y="2188316"/>
            <a:chExt cx="2160001" cy="4636715"/>
          </a:xfrm>
        </p:grpSpPr>
        <p:sp>
          <p:nvSpPr>
            <p:cNvPr id="19" name="矩形 18">
              <a:extLst>
                <a:ext uri="{FF2B5EF4-FFF2-40B4-BE49-F238E27FC236}">
                  <a16:creationId xmlns:a16="http://schemas.microsoft.com/office/drawing/2014/main" id="{F7AD8797-B38A-BF4B-19A4-C30042DBAEC4}"/>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9pPr>
            </a:lstStyle>
            <a:p>
              <a:pPr algn="ctr"/>
              <a:endParaRPr lang="zh-CN" altLang="en-US" sz="2000"/>
            </a:p>
          </p:txBody>
        </p:sp>
        <p:sp>
          <p:nvSpPr>
            <p:cNvPr id="20" name="文本框 12">
              <a:extLst>
                <a:ext uri="{FF2B5EF4-FFF2-40B4-BE49-F238E27FC236}">
                  <a16:creationId xmlns:a16="http://schemas.microsoft.com/office/drawing/2014/main" id="{B1A93495-54C7-92DE-D2AE-75CAE91B9126}"/>
                </a:ext>
              </a:extLst>
            </p:cNvPr>
            <p:cNvSpPr txBox="1"/>
            <p:nvPr/>
          </p:nvSpPr>
          <p:spPr>
            <a:xfrm>
              <a:off x="678857" y="2188316"/>
              <a:ext cx="1695336" cy="461665"/>
            </a:xfrm>
            <a:prstGeom prst="rect">
              <a:avLst/>
            </a:prstGeom>
            <a:noFill/>
          </p:spPr>
          <p:txBody>
            <a:bodyPr wrap="non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l"/>
              <a:r>
                <a:rPr lang="zh-CN" altLang="en-US" sz="2400" b="1" spc="100" dirty="0">
                  <a:solidFill>
                    <a:srgbClr val="006C39"/>
                  </a:solidFill>
                </a:rPr>
                <a:t>技术可行性</a:t>
              </a:r>
            </a:p>
          </p:txBody>
        </p:sp>
        <p:sp>
          <p:nvSpPr>
            <p:cNvPr id="21" name="文本框 13">
              <a:extLst>
                <a:ext uri="{FF2B5EF4-FFF2-40B4-BE49-F238E27FC236}">
                  <a16:creationId xmlns:a16="http://schemas.microsoft.com/office/drawing/2014/main" id="{11051B67-242F-62C7-126D-382AFB091136}"/>
                </a:ext>
              </a:extLst>
            </p:cNvPr>
            <p:cNvSpPr txBox="1"/>
            <p:nvPr/>
          </p:nvSpPr>
          <p:spPr>
            <a:xfrm>
              <a:off x="678858" y="3123177"/>
              <a:ext cx="2160000" cy="3701854"/>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50000"/>
                </a:lnSpc>
              </a:pPr>
              <a:r>
                <a:rPr lang="en-US" altLang="zh-CN" sz="1800" spc="100" dirty="0">
                  <a:latin typeface="Noto Sans CJK SC" panose="020B0500000000000000" charset="-122"/>
                  <a:ea typeface="Noto Sans CJK SC" panose="020B0500000000000000" charset="-122"/>
                  <a:cs typeface="Noto Sans CJK SC" panose="020B0500000000000000" charset="-122"/>
                </a:rPr>
                <a:t>TAIC</a:t>
              </a:r>
              <a:r>
                <a:rPr lang="zh-CN" altLang="en-US" sz="1800" spc="100" dirty="0">
                  <a:latin typeface="Noto Sans CJK SC" panose="020B0500000000000000" charset="-122"/>
                  <a:ea typeface="Noto Sans CJK SC" panose="020B0500000000000000" charset="-122"/>
                  <a:cs typeface="Noto Sans CJK SC" panose="020B0500000000000000" charset="-122"/>
                </a:rPr>
                <a:t>的硬件级操作效率已通过</a:t>
              </a:r>
              <a:r>
                <a:rPr lang="en-US" altLang="zh-CN" sz="1800" spc="100" dirty="0">
                  <a:latin typeface="Noto Sans CJK SC" panose="020B0500000000000000" charset="-122"/>
                  <a:ea typeface="Noto Sans CJK SC" panose="020B0500000000000000" charset="-122"/>
                  <a:cs typeface="Noto Sans CJK SC" panose="020B0500000000000000" charset="-122"/>
                </a:rPr>
                <a:t> </a:t>
              </a:r>
              <a:r>
                <a:rPr lang="en-US" altLang="zh-CN" sz="1800" spc="100" dirty="0" err="1">
                  <a:latin typeface="Noto Sans CJK SC" panose="020B0500000000000000" charset="-122"/>
                  <a:ea typeface="Noto Sans CJK SC" panose="020B0500000000000000" charset="-122"/>
                  <a:cs typeface="Noto Sans CJK SC" panose="020B0500000000000000" charset="-122"/>
                </a:rPr>
                <a:t>asyncOS</a:t>
              </a:r>
              <a:r>
                <a:rPr lang="en-US" altLang="zh-CN" sz="1800" spc="100" dirty="0">
                  <a:latin typeface="Noto Sans CJK SC" panose="020B0500000000000000" charset="-122"/>
                  <a:ea typeface="Noto Sans CJK SC" panose="020B0500000000000000" charset="-122"/>
                  <a:cs typeface="Noto Sans CJK SC" panose="020B0500000000000000" charset="-122"/>
                </a:rPr>
                <a:t> </a:t>
              </a:r>
              <a:r>
                <a:rPr lang="zh-CN" altLang="en-US" sz="1800" spc="100" dirty="0">
                  <a:latin typeface="Noto Sans CJK SC" panose="020B0500000000000000" charset="-122"/>
                  <a:ea typeface="Noto Sans CJK SC" panose="020B0500000000000000" charset="-122"/>
                  <a:cs typeface="Noto Sans CJK SC" panose="020B0500000000000000" charset="-122"/>
                </a:rPr>
                <a:t>和</a:t>
              </a:r>
              <a:r>
                <a:rPr lang="en-US" altLang="zh-CN" sz="1800" spc="100" dirty="0">
                  <a:latin typeface="Noto Sans CJK SC" panose="020B0500000000000000" charset="-122"/>
                  <a:ea typeface="Noto Sans CJK SC" panose="020B0500000000000000" charset="-122"/>
                  <a:cs typeface="Noto Sans CJK SC" panose="020B0500000000000000" charset="-122"/>
                </a:rPr>
                <a:t> FPGA </a:t>
              </a:r>
              <a:r>
                <a:rPr lang="zh-CN" altLang="en-US" sz="1800" spc="100" dirty="0">
                  <a:latin typeface="Noto Sans CJK SC" panose="020B0500000000000000" charset="-122"/>
                  <a:ea typeface="Noto Sans CJK SC" panose="020B0500000000000000" charset="-122"/>
                  <a:cs typeface="Noto Sans CJK SC" panose="020B0500000000000000" charset="-122"/>
                </a:rPr>
                <a:t>原型验证。</a:t>
              </a:r>
            </a:p>
            <a:p>
              <a:pPr algn="just" eaLnBrk="1">
                <a:lnSpc>
                  <a:spcPct val="150000"/>
                </a:lnSpc>
              </a:pPr>
              <a:r>
                <a:rPr lang="en-US" altLang="zh-CN" sz="1800" spc="100" dirty="0">
                  <a:latin typeface="Noto Sans CJK SC" panose="020B0500000000000000" charset="-122"/>
                  <a:ea typeface="Noto Sans CJK SC" panose="020B0500000000000000" charset="-122"/>
                  <a:cs typeface="Noto Sans CJK SC" panose="020B0500000000000000" charset="-122"/>
                </a:rPr>
                <a:t>Rel4 </a:t>
              </a:r>
              <a:r>
                <a:rPr lang="zh-CN" altLang="en-US" sz="1800" spc="100" dirty="0">
                  <a:latin typeface="Noto Sans CJK SC" panose="020B0500000000000000" charset="-122"/>
                  <a:ea typeface="Noto Sans CJK SC" panose="020B0500000000000000" charset="-122"/>
                  <a:cs typeface="Noto Sans CJK SC" panose="020B0500000000000000" charset="-122"/>
                </a:rPr>
                <a:t>架构为</a:t>
              </a:r>
              <a:r>
                <a:rPr lang="en-US" altLang="zh-CN" sz="1800" spc="100" dirty="0">
                  <a:latin typeface="Noto Sans CJK SC" panose="020B0500000000000000" charset="-122"/>
                  <a:ea typeface="Noto Sans CJK SC" panose="020B0500000000000000" charset="-122"/>
                  <a:cs typeface="Noto Sans CJK SC" panose="020B0500000000000000" charset="-122"/>
                </a:rPr>
                <a:t> TAIC </a:t>
              </a:r>
              <a:r>
                <a:rPr lang="zh-CN" altLang="en-US" sz="1800" spc="100" dirty="0">
                  <a:latin typeface="Noto Sans CJK SC" panose="020B0500000000000000" charset="-122"/>
                  <a:ea typeface="Noto Sans CJK SC" panose="020B0500000000000000" charset="-122"/>
                  <a:cs typeface="Noto Sans CJK SC" panose="020B0500000000000000" charset="-122"/>
                </a:rPr>
                <a:t>驱动的软硬件协同设计提供了接口适配空间。</a:t>
              </a:r>
            </a:p>
            <a:p>
              <a:pPr algn="just" eaLnBrk="1">
                <a:lnSpc>
                  <a:spcPct val="150000"/>
                </a:lnSpc>
              </a:pPr>
              <a:r>
                <a:rPr lang="en-US" altLang="zh-CN" sz="1800" spc="100" dirty="0" err="1">
                  <a:latin typeface="Noto Sans CJK SC" panose="020B0500000000000000" charset="-122"/>
                  <a:ea typeface="Noto Sans CJK SC" panose="020B0500000000000000" charset="-122"/>
                  <a:cs typeface="Noto Sans CJK SC" panose="020B0500000000000000" charset="-122"/>
                </a:rPr>
                <a:t>Qemu</a:t>
              </a:r>
              <a:r>
                <a:rPr lang="zh-CN" altLang="en-US" sz="1800" spc="100" dirty="0">
                  <a:latin typeface="Noto Sans CJK SC" panose="020B0500000000000000" charset="-122"/>
                  <a:ea typeface="Noto Sans CJK SC" panose="020B0500000000000000" charset="-122"/>
                  <a:cs typeface="Noto Sans CJK SC" panose="020B0500000000000000" charset="-122"/>
                </a:rPr>
                <a:t>模拟器已实现对</a:t>
              </a:r>
              <a:r>
                <a:rPr lang="en-US" altLang="zh-CN" sz="1800" spc="100" dirty="0">
                  <a:latin typeface="Noto Sans CJK SC" panose="020B0500000000000000" charset="-122"/>
                  <a:ea typeface="Noto Sans CJK SC" panose="020B0500000000000000" charset="-122"/>
                  <a:cs typeface="Noto Sans CJK SC" panose="020B0500000000000000" charset="-122"/>
                </a:rPr>
                <a:t> TAIC </a:t>
              </a:r>
              <a:r>
                <a:rPr lang="zh-CN" altLang="en-US" sz="1800" spc="100" dirty="0">
                  <a:latin typeface="Noto Sans CJK SC" panose="020B0500000000000000" charset="-122"/>
                  <a:ea typeface="Noto Sans CJK SC" panose="020B0500000000000000" charset="-122"/>
                  <a:cs typeface="Noto Sans CJK SC" panose="020B0500000000000000" charset="-122"/>
                </a:rPr>
                <a:t>硬件的完整行为模拟。</a:t>
              </a:r>
            </a:p>
          </p:txBody>
        </p:sp>
      </p:grpSp>
      <p:grpSp>
        <p:nvGrpSpPr>
          <p:cNvPr id="9" name="组合 8">
            <a:extLst>
              <a:ext uri="{FF2B5EF4-FFF2-40B4-BE49-F238E27FC236}">
                <a16:creationId xmlns:a16="http://schemas.microsoft.com/office/drawing/2014/main" id="{C671046E-6E84-2F40-8D67-350EA0916874}"/>
              </a:ext>
            </a:extLst>
          </p:cNvPr>
          <p:cNvGrpSpPr/>
          <p:nvPr/>
        </p:nvGrpSpPr>
        <p:grpSpPr>
          <a:xfrm>
            <a:off x="5015999" y="1325915"/>
            <a:ext cx="2880000" cy="4854204"/>
            <a:chOff x="5063619" y="2188316"/>
            <a:chExt cx="2256858" cy="4854204"/>
          </a:xfrm>
        </p:grpSpPr>
        <p:sp>
          <p:nvSpPr>
            <p:cNvPr id="16" name="矩形 15">
              <a:extLst>
                <a:ext uri="{FF2B5EF4-FFF2-40B4-BE49-F238E27FC236}">
                  <a16:creationId xmlns:a16="http://schemas.microsoft.com/office/drawing/2014/main" id="{C7EBC854-4229-D83D-72E2-A027C6721F55}"/>
                </a:ext>
              </a:extLst>
            </p:cNvPr>
            <p:cNvSpPr/>
            <p:nvPr/>
          </p:nvSpPr>
          <p:spPr>
            <a:xfrm>
              <a:off x="5063619"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9pPr>
            </a:lstStyle>
            <a:p>
              <a:pPr algn="ctr"/>
              <a:endParaRPr lang="zh-CN" altLang="en-US" sz="2000"/>
            </a:p>
          </p:txBody>
        </p:sp>
        <p:sp>
          <p:nvSpPr>
            <p:cNvPr id="17" name="文本框 16">
              <a:extLst>
                <a:ext uri="{FF2B5EF4-FFF2-40B4-BE49-F238E27FC236}">
                  <a16:creationId xmlns:a16="http://schemas.microsoft.com/office/drawing/2014/main" id="{8A6DE22A-C6C9-0B5E-6998-E4D0F3E8B574}"/>
                </a:ext>
              </a:extLst>
            </p:cNvPr>
            <p:cNvSpPr txBox="1"/>
            <p:nvPr/>
          </p:nvSpPr>
          <p:spPr>
            <a:xfrm>
              <a:off x="5063619" y="2188316"/>
              <a:ext cx="1695336" cy="461665"/>
            </a:xfrm>
            <a:prstGeom prst="rect">
              <a:avLst/>
            </a:prstGeom>
            <a:noFill/>
          </p:spPr>
          <p:txBody>
            <a:bodyPr wrap="non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l"/>
              <a:r>
                <a:rPr lang="zh-CN" altLang="en-US" sz="2400" b="1" spc="100" dirty="0">
                  <a:solidFill>
                    <a:srgbClr val="006C39"/>
                  </a:solidFill>
                </a:rPr>
                <a:t>理论可行性</a:t>
              </a:r>
            </a:p>
          </p:txBody>
        </p:sp>
        <p:sp>
          <p:nvSpPr>
            <p:cNvPr id="18" name="文本框 17">
              <a:extLst>
                <a:ext uri="{FF2B5EF4-FFF2-40B4-BE49-F238E27FC236}">
                  <a16:creationId xmlns:a16="http://schemas.microsoft.com/office/drawing/2014/main" id="{D5797FD8-E7F8-C341-3D35-11B039E09B70}"/>
                </a:ext>
              </a:extLst>
            </p:cNvPr>
            <p:cNvSpPr txBox="1"/>
            <p:nvPr/>
          </p:nvSpPr>
          <p:spPr>
            <a:xfrm>
              <a:off x="5063619" y="3123178"/>
              <a:ext cx="2256858" cy="3919342"/>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a:lnSpc>
                  <a:spcPct val="150000"/>
                </a:lnSpc>
                <a:spcBef>
                  <a:spcPts val="0"/>
                </a:spcBef>
                <a:spcAft>
                  <a:spcPts val="0"/>
                </a:spcAft>
              </a:pPr>
              <a:r>
                <a:rPr lang="zh-CN" altLang="en-US" sz="1800" dirty="0">
                  <a:solidFill>
                    <a:srgbClr val="000000"/>
                  </a:solidFill>
                  <a:effectLst/>
                  <a:latin typeface="Noto Sans CJK SC" panose="020B0500000000000000" pitchFamily="34" charset="-122"/>
                  <a:ea typeface="Noto Sans CJK SC" panose="020B0500000000000000" pitchFamily="34" charset="-122"/>
                </a:rPr>
                <a:t>用户态中断与系统调用产生的上下文切换占异步 </a:t>
              </a:r>
              <a:r>
                <a:rPr lang="en-US" altLang="zh-CN" sz="1800" dirty="0">
                  <a:solidFill>
                    <a:srgbClr val="000000"/>
                  </a:solidFill>
                  <a:effectLst/>
                  <a:latin typeface="Noto Sans CJK SC" panose="020B0500000000000000" pitchFamily="34" charset="-122"/>
                  <a:ea typeface="Noto Sans CJK SC" panose="020B0500000000000000" pitchFamily="34" charset="-122"/>
                </a:rPr>
                <a:t>IPC </a:t>
              </a:r>
              <a:r>
                <a:rPr lang="zh-CN" altLang="en-US" sz="1800" dirty="0">
                  <a:solidFill>
                    <a:srgbClr val="000000"/>
                  </a:solidFill>
                  <a:effectLst/>
                  <a:latin typeface="Noto Sans CJK SC" panose="020B0500000000000000" pitchFamily="34" charset="-122"/>
                  <a:ea typeface="Noto Sans CJK SC" panose="020B0500000000000000" pitchFamily="34" charset="-122"/>
                </a:rPr>
                <a:t>总延迟构成主要性能瓶颈。</a:t>
              </a:r>
              <a:endParaRPr lang="zh-CN" altLang="en-US" sz="1800" dirty="0">
                <a:solidFill>
                  <a:srgbClr val="494949"/>
                </a:solidFill>
                <a:effectLst/>
                <a:latin typeface="Noto Sans CJK SC" panose="020B0500000000000000" pitchFamily="34" charset="-122"/>
                <a:ea typeface="Noto Sans CJK SC" panose="020B0500000000000000" pitchFamily="34" charset="-122"/>
              </a:endParaRPr>
            </a:p>
            <a:p>
              <a:pPr algn="just">
                <a:lnSpc>
                  <a:spcPct val="150000"/>
                </a:lnSpc>
                <a:spcBef>
                  <a:spcPts val="0"/>
                </a:spcBef>
                <a:spcAft>
                  <a:spcPts val="0"/>
                </a:spcAft>
              </a:pPr>
              <a:r>
                <a:rPr lang="en-US" altLang="zh-CN" sz="1800" dirty="0">
                  <a:solidFill>
                    <a:srgbClr val="000000"/>
                  </a:solidFill>
                  <a:effectLst/>
                  <a:latin typeface="Noto Sans CJK SC" panose="020B0500000000000000" pitchFamily="34" charset="-122"/>
                  <a:ea typeface="Noto Sans CJK SC" panose="020B0500000000000000" pitchFamily="34" charset="-122"/>
                </a:rPr>
                <a:t>TAIC </a:t>
              </a:r>
              <a:r>
                <a:rPr lang="zh-CN" altLang="en-US" sz="1800" dirty="0">
                  <a:solidFill>
                    <a:srgbClr val="000000"/>
                  </a:solidFill>
                  <a:effectLst/>
                  <a:latin typeface="Noto Sans CJK SC" panose="020B0500000000000000" pitchFamily="34" charset="-122"/>
                  <a:ea typeface="Noto Sans CJK SC" panose="020B0500000000000000" pitchFamily="34" charset="-122"/>
                </a:rPr>
                <a:t>硬件通过将协程队列管理下沉至硬件层，可消除单次 </a:t>
              </a:r>
              <a:r>
                <a:rPr lang="en-US" altLang="zh-CN" sz="1800" dirty="0">
                  <a:solidFill>
                    <a:srgbClr val="000000"/>
                  </a:solidFill>
                  <a:effectLst/>
                  <a:latin typeface="Noto Sans CJK SC" panose="020B0500000000000000" pitchFamily="34" charset="-122"/>
                  <a:ea typeface="Noto Sans CJK SC" panose="020B0500000000000000" pitchFamily="34" charset="-122"/>
                </a:rPr>
                <a:t>IPC </a:t>
              </a:r>
              <a:r>
                <a:rPr lang="zh-CN" altLang="en-US" sz="1800" dirty="0">
                  <a:solidFill>
                    <a:srgbClr val="000000"/>
                  </a:solidFill>
                  <a:effectLst/>
                  <a:latin typeface="Noto Sans CJK SC" panose="020B0500000000000000" pitchFamily="34" charset="-122"/>
                  <a:ea typeface="Noto Sans CJK SC" panose="020B0500000000000000" pitchFamily="34" charset="-122"/>
                </a:rPr>
                <a:t>中至少两次用户态中断及关联的中断处理函数调用开销。</a:t>
              </a:r>
              <a:endParaRPr lang="en-US" altLang="zh-CN" sz="1800" dirty="0">
                <a:solidFill>
                  <a:srgbClr val="000000"/>
                </a:solidFill>
                <a:effectLst/>
                <a:latin typeface="Noto Sans CJK SC" panose="020B0500000000000000" pitchFamily="34" charset="-122"/>
                <a:ea typeface="Noto Sans CJK SC" panose="020B0500000000000000" pitchFamily="34" charset="-122"/>
              </a:endParaRPr>
            </a:p>
            <a:p>
              <a:pPr algn="just">
                <a:lnSpc>
                  <a:spcPct val="150000"/>
                </a:lnSpc>
                <a:spcBef>
                  <a:spcPts val="0"/>
                </a:spcBef>
                <a:spcAft>
                  <a:spcPts val="0"/>
                </a:spcAft>
              </a:pPr>
              <a:r>
                <a:rPr lang="zh-CN" altLang="en-US" sz="1800" dirty="0">
                  <a:solidFill>
                    <a:srgbClr val="000000"/>
                  </a:solidFill>
                  <a:effectLst/>
                  <a:latin typeface="Noto Sans CJK SC" panose="020B0500000000000000" pitchFamily="34" charset="-122"/>
                  <a:ea typeface="Noto Sans CJK SC" panose="020B0500000000000000" pitchFamily="34" charset="-122"/>
                </a:rPr>
                <a:t>时间复杂度稳定为</a:t>
              </a:r>
              <a:r>
                <a:rPr lang="en-US" altLang="zh-CN" sz="1800" dirty="0">
                  <a:solidFill>
                    <a:srgbClr val="000000"/>
                  </a:solidFill>
                  <a:effectLst/>
                  <a:latin typeface="Noto Sans CJK SC" panose="020B0500000000000000" pitchFamily="34" charset="-122"/>
                  <a:ea typeface="Noto Sans CJK SC" panose="020B0500000000000000" pitchFamily="34" charset="-122"/>
                </a:rPr>
                <a:t>O(1)</a:t>
              </a:r>
              <a:r>
                <a:rPr lang="zh-CN" altLang="en-US" dirty="0">
                  <a:solidFill>
                    <a:srgbClr val="000000"/>
                  </a:solidFill>
                  <a:latin typeface="Noto Sans CJK SC" panose="020B0500000000000000" pitchFamily="34" charset="-122"/>
                  <a:ea typeface="Noto Sans CJK SC" panose="020B0500000000000000" pitchFamily="34" charset="-122"/>
                </a:rPr>
                <a:t>。</a:t>
              </a:r>
              <a:endParaRPr lang="zh-CN" altLang="en-US" sz="1800" dirty="0">
                <a:solidFill>
                  <a:srgbClr val="494949"/>
                </a:solidFill>
                <a:effectLst/>
                <a:latin typeface="Noto Sans CJK SC" panose="020B0500000000000000" pitchFamily="34" charset="-122"/>
                <a:ea typeface="Noto Sans CJK SC" panose="020B0500000000000000" pitchFamily="34" charset="-122"/>
              </a:endParaRPr>
            </a:p>
          </p:txBody>
        </p:sp>
      </p:grpSp>
      <p:grpSp>
        <p:nvGrpSpPr>
          <p:cNvPr id="10" name="组合 9">
            <a:extLst>
              <a:ext uri="{FF2B5EF4-FFF2-40B4-BE49-F238E27FC236}">
                <a16:creationId xmlns:a16="http://schemas.microsoft.com/office/drawing/2014/main" id="{066E3177-F666-17C4-C8E6-5A0D9E44014A}"/>
              </a:ext>
            </a:extLst>
          </p:cNvPr>
          <p:cNvGrpSpPr/>
          <p:nvPr/>
        </p:nvGrpSpPr>
        <p:grpSpPr>
          <a:xfrm>
            <a:off x="8988711" y="1295400"/>
            <a:ext cx="2880001" cy="4707712"/>
            <a:chOff x="9448380" y="2188316"/>
            <a:chExt cx="2880001" cy="4707712"/>
          </a:xfrm>
        </p:grpSpPr>
        <p:sp>
          <p:nvSpPr>
            <p:cNvPr id="13" name="矩形 12">
              <a:extLst>
                <a:ext uri="{FF2B5EF4-FFF2-40B4-BE49-F238E27FC236}">
                  <a16:creationId xmlns:a16="http://schemas.microsoft.com/office/drawing/2014/main" id="{8EC1F8F7-941B-1116-E5A2-60810A138518}"/>
                </a:ext>
              </a:extLst>
            </p:cNvPr>
            <p:cNvSpPr/>
            <p:nvPr/>
          </p:nvSpPr>
          <p:spPr>
            <a:xfrm>
              <a:off x="944838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lt1"/>
                  </a:solidFill>
                  <a:latin typeface="Century Gothic" panose="020B0502020202020204" pitchFamily="34" charset="0"/>
                  <a:ea typeface="微软雅黑" panose="020B0503020204020204" pitchFamily="34" charset="-122"/>
                  <a:cs typeface="+mn-cs"/>
                </a:defRPr>
              </a:lvl9pPr>
            </a:lstStyle>
            <a:p>
              <a:pPr algn="ctr"/>
              <a:endParaRPr lang="zh-CN" altLang="en-US" sz="2000"/>
            </a:p>
          </p:txBody>
        </p:sp>
        <p:sp>
          <p:nvSpPr>
            <p:cNvPr id="14" name="文本框 20">
              <a:extLst>
                <a:ext uri="{FF2B5EF4-FFF2-40B4-BE49-F238E27FC236}">
                  <a16:creationId xmlns:a16="http://schemas.microsoft.com/office/drawing/2014/main" id="{347BFE3E-513C-A2BA-601A-EAA91C6151EB}"/>
                </a:ext>
              </a:extLst>
            </p:cNvPr>
            <p:cNvSpPr txBox="1"/>
            <p:nvPr/>
          </p:nvSpPr>
          <p:spPr>
            <a:xfrm>
              <a:off x="9448380" y="2188316"/>
              <a:ext cx="1695336" cy="461665"/>
            </a:xfrm>
            <a:prstGeom prst="rect">
              <a:avLst/>
            </a:prstGeom>
            <a:noFill/>
          </p:spPr>
          <p:txBody>
            <a:bodyPr wrap="non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l"/>
              <a:r>
                <a:rPr lang="zh-CN" altLang="en-US" sz="2400" b="1" spc="100" dirty="0">
                  <a:solidFill>
                    <a:srgbClr val="006C39"/>
                  </a:solidFill>
                </a:rPr>
                <a:t>资源可行性</a:t>
              </a:r>
            </a:p>
          </p:txBody>
        </p:sp>
        <p:sp>
          <p:nvSpPr>
            <p:cNvPr id="15" name="文本框 21">
              <a:extLst>
                <a:ext uri="{FF2B5EF4-FFF2-40B4-BE49-F238E27FC236}">
                  <a16:creationId xmlns:a16="http://schemas.microsoft.com/office/drawing/2014/main" id="{440CB471-4A4A-528C-203B-1794F2AB333C}"/>
                </a:ext>
              </a:extLst>
            </p:cNvPr>
            <p:cNvSpPr txBox="1"/>
            <p:nvPr/>
          </p:nvSpPr>
          <p:spPr>
            <a:xfrm>
              <a:off x="9448381" y="3123178"/>
              <a:ext cx="2880000" cy="3772850"/>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50000"/>
                </a:lnSpc>
                <a:spcBef>
                  <a:spcPts val="0"/>
                </a:spcBef>
                <a:spcAft>
                  <a:spcPts val="0"/>
                </a:spcAft>
              </a:pPr>
              <a:r>
                <a:rPr lang="en-US" altLang="zh-CN" sz="1800" dirty="0">
                  <a:solidFill>
                    <a:srgbClr val="000000"/>
                  </a:solidFill>
                  <a:effectLst/>
                  <a:latin typeface="Noto Sans CJK SC" panose="020B0500000000000000" pitchFamily="34" charset="-122"/>
                  <a:ea typeface="Noto Sans CJK SC" panose="020B0500000000000000" pitchFamily="34" charset="-122"/>
                </a:rPr>
                <a:t>TAIC </a:t>
              </a:r>
              <a:r>
                <a:rPr lang="zh-CN" altLang="en-US" sz="1800" dirty="0">
                  <a:solidFill>
                    <a:srgbClr val="000000"/>
                  </a:solidFill>
                  <a:effectLst/>
                  <a:latin typeface="Noto Sans CJK SC" panose="020B0500000000000000" pitchFamily="34" charset="-122"/>
                  <a:ea typeface="Noto Sans CJK SC" panose="020B0500000000000000" pitchFamily="34" charset="-122"/>
                </a:rPr>
                <a:t>原型硬件在 </a:t>
              </a:r>
              <a:r>
                <a:rPr lang="en-US" altLang="zh-CN" sz="1800" dirty="0">
                  <a:solidFill>
                    <a:srgbClr val="000000"/>
                  </a:solidFill>
                  <a:effectLst/>
                  <a:latin typeface="Noto Sans CJK SC" panose="020B0500000000000000" pitchFamily="34" charset="-122"/>
                  <a:ea typeface="Noto Sans CJK SC" panose="020B0500000000000000" pitchFamily="34" charset="-122"/>
                </a:rPr>
                <a:t>FPGA </a:t>
              </a:r>
              <a:r>
                <a:rPr lang="zh-CN" altLang="en-US" sz="1800" dirty="0">
                  <a:solidFill>
                    <a:srgbClr val="000000"/>
                  </a:solidFill>
                  <a:effectLst/>
                  <a:latin typeface="Noto Sans CJK SC" panose="020B0500000000000000" pitchFamily="34" charset="-122"/>
                  <a:ea typeface="Noto Sans CJK SC" panose="020B0500000000000000" pitchFamily="34" charset="-122"/>
                </a:rPr>
                <a:t>开发板完成部署，其寄存器映射与驱动接口完备</a:t>
              </a:r>
              <a:r>
                <a:rPr lang="zh-CN" altLang="en-US" dirty="0">
                  <a:solidFill>
                    <a:srgbClr val="000000"/>
                  </a:solidFill>
                  <a:latin typeface="Noto Sans CJK SC" panose="020B0500000000000000" pitchFamily="34" charset="-122"/>
                  <a:ea typeface="Noto Sans CJK SC" panose="020B0500000000000000" pitchFamily="34" charset="-122"/>
                </a:rPr>
                <a:t>。</a:t>
              </a:r>
              <a:endParaRPr lang="en-US" altLang="zh-CN" dirty="0">
                <a:solidFill>
                  <a:srgbClr val="000000"/>
                </a:solidFill>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en-US" altLang="zh-CN" sz="1800" dirty="0">
                  <a:solidFill>
                    <a:srgbClr val="000000"/>
                  </a:solidFill>
                  <a:effectLst/>
                  <a:latin typeface="Noto Sans CJK SC" panose="020B0500000000000000" pitchFamily="34" charset="-122"/>
                  <a:ea typeface="Noto Sans CJK SC" panose="020B0500000000000000" pitchFamily="34" charset="-122"/>
                </a:rPr>
                <a:t>Rel4 </a:t>
              </a:r>
              <a:r>
                <a:rPr lang="zh-CN" altLang="en-US" sz="1800" dirty="0">
                  <a:solidFill>
                    <a:srgbClr val="000000"/>
                  </a:solidFill>
                  <a:effectLst/>
                  <a:latin typeface="Noto Sans CJK SC" panose="020B0500000000000000" pitchFamily="34" charset="-122"/>
                  <a:ea typeface="Noto Sans CJK SC" panose="020B0500000000000000" pitchFamily="34" charset="-122"/>
                </a:rPr>
                <a:t>具有清晰</a:t>
              </a:r>
              <a:r>
                <a:rPr lang="zh-CN" altLang="en-US" dirty="0">
                  <a:solidFill>
                    <a:srgbClr val="000000"/>
                  </a:solidFill>
                  <a:latin typeface="Noto Sans CJK SC" panose="020B0500000000000000" pitchFamily="34" charset="-122"/>
                  <a:ea typeface="Noto Sans CJK SC" panose="020B0500000000000000" pitchFamily="34" charset="-122"/>
                </a:rPr>
                <a:t>的模块化结构</a:t>
              </a:r>
              <a:r>
                <a:rPr lang="zh-CN" altLang="en-US" sz="1800" dirty="0">
                  <a:solidFill>
                    <a:srgbClr val="000000"/>
                  </a:solidFill>
                  <a:effectLst/>
                  <a:latin typeface="Noto Sans CJK SC" panose="020B0500000000000000" pitchFamily="34" charset="-122"/>
                  <a:ea typeface="Noto Sans CJK SC" panose="020B0500000000000000" pitchFamily="34" charset="-122"/>
                </a:rPr>
                <a:t>，可局部替换为 </a:t>
              </a:r>
              <a:r>
                <a:rPr lang="en-US" altLang="zh-CN" sz="1800" dirty="0">
                  <a:solidFill>
                    <a:srgbClr val="000000"/>
                  </a:solidFill>
                  <a:effectLst/>
                  <a:latin typeface="Noto Sans CJK SC" panose="020B0500000000000000" pitchFamily="34" charset="-122"/>
                  <a:ea typeface="Noto Sans CJK SC" panose="020B0500000000000000" pitchFamily="34" charset="-122"/>
                </a:rPr>
                <a:t>TAIC </a:t>
              </a:r>
              <a:r>
                <a:rPr lang="zh-CN" altLang="en-US" sz="1800" dirty="0">
                  <a:solidFill>
                    <a:srgbClr val="000000"/>
                  </a:solidFill>
                  <a:effectLst/>
                  <a:latin typeface="Noto Sans CJK SC" panose="020B0500000000000000" pitchFamily="34" charset="-122"/>
                  <a:ea typeface="Noto Sans CJK SC" panose="020B0500000000000000" pitchFamily="34" charset="-122"/>
                </a:rPr>
                <a:t>驱动逻辑。</a:t>
              </a:r>
              <a:endParaRPr lang="en-US" altLang="zh-CN" sz="1800" dirty="0">
                <a:solidFill>
                  <a:srgbClr val="000000"/>
                </a:solidFill>
                <a:effectLst/>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zh-CN" altLang="en-US" sz="1800" dirty="0">
                  <a:solidFill>
                    <a:srgbClr val="000000"/>
                  </a:solidFill>
                  <a:effectLst/>
                  <a:latin typeface="Noto Sans CJK SC" panose="020B0500000000000000" pitchFamily="34" charset="-122"/>
                  <a:ea typeface="Noto Sans CJK SC" panose="020B0500000000000000" pitchFamily="34" charset="-122"/>
                </a:rPr>
                <a:t>预计总代码量变动低于 </a:t>
              </a:r>
              <a:r>
                <a:rPr lang="en-US" altLang="zh-CN" sz="1800" dirty="0">
                  <a:solidFill>
                    <a:srgbClr val="000000"/>
                  </a:solidFill>
                  <a:effectLst/>
                  <a:latin typeface="Noto Sans CJK SC" panose="020B0500000000000000" pitchFamily="34" charset="-122"/>
                  <a:ea typeface="Noto Sans CJK SC" panose="020B0500000000000000" pitchFamily="34" charset="-122"/>
                </a:rPr>
                <a:t>2000 </a:t>
              </a:r>
              <a:r>
                <a:rPr lang="zh-CN" altLang="en-US" sz="1800" dirty="0">
                  <a:solidFill>
                    <a:srgbClr val="000000"/>
                  </a:solidFill>
                  <a:effectLst/>
                  <a:latin typeface="Noto Sans CJK SC" panose="020B0500000000000000" pitchFamily="34" charset="-122"/>
                  <a:ea typeface="Noto Sans CJK SC" panose="020B0500000000000000" pitchFamily="34" charset="-122"/>
                </a:rPr>
                <a:t>行，开发与调试成本可控。</a:t>
              </a:r>
              <a:endParaRPr lang="zh-CN" altLang="en-US" sz="1800" dirty="0">
                <a:solidFill>
                  <a:srgbClr val="494949"/>
                </a:solidFill>
                <a:effectLst/>
                <a:latin typeface="Noto Sans CJK SC" panose="020B0500000000000000" pitchFamily="34" charset="-122"/>
                <a:ea typeface="Noto Sans CJK SC" panose="020B0500000000000000" pitchFamily="34" charset="-122"/>
              </a:endParaRPr>
            </a:p>
          </p:txBody>
        </p:sp>
      </p:grpSp>
      <p:sp>
        <p:nvSpPr>
          <p:cNvPr id="11" name="right-arrow_339913">
            <a:extLst>
              <a:ext uri="{FF2B5EF4-FFF2-40B4-BE49-F238E27FC236}">
                <a16:creationId xmlns:a16="http://schemas.microsoft.com/office/drawing/2014/main" id="{DC80A742-C37B-D2E7-58F7-2809B7A30359}"/>
              </a:ext>
            </a:extLst>
          </p:cNvPr>
          <p:cNvSpPr>
            <a:spLocks noChangeAspect="1"/>
          </p:cNvSpPr>
          <p:nvPr/>
        </p:nvSpPr>
        <p:spPr bwMode="auto">
          <a:xfrm>
            <a:off x="3896978" y="33607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endParaRPr lang="zh-CN" altLang="en-US"/>
          </a:p>
        </p:txBody>
      </p:sp>
      <p:sp>
        <p:nvSpPr>
          <p:cNvPr id="12" name="right-arrow_339913">
            <a:extLst>
              <a:ext uri="{FF2B5EF4-FFF2-40B4-BE49-F238E27FC236}">
                <a16:creationId xmlns:a16="http://schemas.microsoft.com/office/drawing/2014/main" id="{B4129D16-0958-E79C-FD99-B71FBD817371}"/>
              </a:ext>
            </a:extLst>
          </p:cNvPr>
          <p:cNvSpPr>
            <a:spLocks noChangeAspect="1"/>
          </p:cNvSpPr>
          <p:nvPr/>
        </p:nvSpPr>
        <p:spPr bwMode="auto">
          <a:xfrm>
            <a:off x="8038695" y="33607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2"/>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2"/>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dirty="0">
                <a:solidFill>
                  <a:srgbClr val="FFFFFF">
                    <a:alpha val="100000"/>
                  </a:srgbClr>
                </a:solidFill>
                <a:latin typeface="Century Gothic" panose="020B0502020202020204"/>
                <a:ea typeface="Century Gothic" panose="020B0502020202020204"/>
                <a:cs typeface="Century Gothic" panose="020B0502020202020204"/>
              </a:rPr>
              <a:t>05</a:t>
            </a: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4125" dirty="0" err="1">
                <a:solidFill>
                  <a:srgbClr val="FFFFFF">
                    <a:alpha val="100000"/>
                  </a:srgbClr>
                </a:solidFill>
                <a:latin typeface="微软雅黑" panose="020B0503020204020204" charset="-122"/>
                <a:ea typeface="微软雅黑" panose="020B0503020204020204" charset="-122"/>
                <a:cs typeface="微软雅黑" panose="020B0503020204020204" charset="-122"/>
              </a:rPr>
              <a:t>学术创新点</a:t>
            </a:r>
            <a:endParaRPr lang="en-US" sz="4125"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7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7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700003" name="AutoShape 4"/>
          <p:cNvSpPr/>
          <p:nvPr/>
        </p:nvSpPr>
        <p:spPr>
          <a:xfrm>
            <a:off x="318632" y="0"/>
            <a:ext cx="1048735" cy="873125"/>
          </a:xfrm>
          <a:prstGeom prst="rect">
            <a:avLst/>
          </a:prstGeom>
          <a:solidFill>
            <a:srgbClr val="A13F0B">
              <a:alpha val="100000"/>
            </a:srgbClr>
          </a:solidFill>
          <a:ln w="12700">
            <a:solidFill>
              <a:schemeClr val="accent4">
                <a:alpha val="100000"/>
              </a:schemeClr>
            </a:solidFill>
            <a:prstDash val="solid"/>
          </a:ln>
        </p:spPr>
        <p:txBody>
          <a:bodyPr/>
          <a:lstStyle/>
          <a:p>
            <a:endParaRPr lang="zh-CN" altLang="en-US"/>
          </a:p>
        </p:txBody>
      </p:sp>
      <p:sp>
        <p:nvSpPr>
          <p:cNvPr id="17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700059" name="Picture 7"/>
          <p:cNvPicPr>
            <a:picLocks noChangeAspect="1"/>
          </p:cNvPicPr>
          <p:nvPr/>
        </p:nvPicPr>
        <p:blipFill>
          <a:blip r:embed="rId36"/>
          <a:srcRect/>
          <a:stretch>
            <a:fillRect/>
          </a:stretch>
        </p:blipFill>
        <p:spPr>
          <a:xfrm>
            <a:off x="10101715" y="214313"/>
            <a:ext cx="1864408" cy="690562"/>
          </a:xfrm>
          <a:prstGeom prst="rect">
            <a:avLst/>
          </a:prstGeom>
          <a:noFill/>
        </p:spPr>
      </p:pic>
      <p:pic>
        <p:nvPicPr>
          <p:cNvPr id="1700060" name="Picture 8"/>
          <p:cNvPicPr>
            <a:picLocks noChangeAspect="1"/>
          </p:cNvPicPr>
          <p:nvPr/>
        </p:nvPicPr>
        <p:blipFill>
          <a:blip r:embed="rId37"/>
          <a:srcRect/>
          <a:stretch>
            <a:fillRect/>
          </a:stretch>
        </p:blipFill>
        <p:spPr>
          <a:xfrm>
            <a:off x="409575" y="6269038"/>
            <a:ext cx="1817688" cy="508000"/>
          </a:xfrm>
          <a:prstGeom prst="rect">
            <a:avLst/>
          </a:prstGeom>
          <a:noFill/>
        </p:spPr>
      </p:pic>
      <p:sp>
        <p:nvSpPr>
          <p:cNvPr id="17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学术创新</a:t>
            </a:r>
            <a:endParaRPr lang="en-US" sz="1100"/>
          </a:p>
        </p:txBody>
      </p:sp>
      <p:sp>
        <p:nvSpPr>
          <p:cNvPr id="1700032" name="AutoShape 10"/>
          <p:cNvSpPr/>
          <p:nvPr>
            <p:custDataLst>
              <p:tags r:id="rId1"/>
            </p:custDataLst>
          </p:nvPr>
        </p:nvSpPr>
        <p:spPr>
          <a:xfrm>
            <a:off x="829851" y="1236220"/>
            <a:ext cx="5195669" cy="2232000"/>
          </a:xfrm>
          <a:prstGeom prst="rect">
            <a:avLst/>
          </a:prstGeom>
          <a:noFill/>
          <a:ln w="28575">
            <a:solidFill>
              <a:schemeClr val="accent1">
                <a:alpha val="100000"/>
              </a:schemeClr>
            </a:solidFill>
            <a:prstDash val="solid"/>
          </a:ln>
        </p:spPr>
        <p:txBody>
          <a:bodyPr/>
          <a:lstStyle/>
          <a:p>
            <a:endParaRPr lang="zh-CN" altLang="en-US"/>
          </a:p>
        </p:txBody>
      </p:sp>
      <p:sp>
        <p:nvSpPr>
          <p:cNvPr id="1700033" name="AutoShape 11"/>
          <p:cNvSpPr/>
          <p:nvPr>
            <p:custDataLst>
              <p:tags r:id="rId2"/>
            </p:custDataLst>
          </p:nvPr>
        </p:nvSpPr>
        <p:spPr>
          <a:xfrm>
            <a:off x="829850" y="3598525"/>
            <a:ext cx="5195670" cy="2232000"/>
          </a:xfrm>
          <a:prstGeom prst="rect">
            <a:avLst/>
          </a:prstGeom>
          <a:noFill/>
          <a:ln w="28575">
            <a:solidFill>
              <a:schemeClr val="accent1">
                <a:alpha val="100000"/>
              </a:schemeClr>
            </a:solidFill>
            <a:prstDash val="solid"/>
          </a:ln>
        </p:spPr>
        <p:txBody>
          <a:bodyPr/>
          <a:lstStyle/>
          <a:p>
            <a:endParaRPr lang="zh-CN" altLang="en-US"/>
          </a:p>
        </p:txBody>
      </p:sp>
      <p:sp>
        <p:nvSpPr>
          <p:cNvPr id="1700034" name="AutoShape 12"/>
          <p:cNvSpPr/>
          <p:nvPr>
            <p:custDataLst>
              <p:tags r:id="rId3"/>
            </p:custDataLst>
          </p:nvPr>
        </p:nvSpPr>
        <p:spPr>
          <a:xfrm>
            <a:off x="6182079" y="1236220"/>
            <a:ext cx="5195669" cy="2232000"/>
          </a:xfrm>
          <a:prstGeom prst="rect">
            <a:avLst/>
          </a:prstGeom>
          <a:noFill/>
          <a:ln w="28575">
            <a:solidFill>
              <a:schemeClr val="accent1">
                <a:alpha val="100000"/>
              </a:schemeClr>
            </a:solidFill>
            <a:prstDash val="solid"/>
          </a:ln>
        </p:spPr>
        <p:txBody>
          <a:bodyPr/>
          <a:lstStyle/>
          <a:p>
            <a:endParaRPr lang="zh-CN" altLang="en-US"/>
          </a:p>
        </p:txBody>
      </p:sp>
      <p:sp>
        <p:nvSpPr>
          <p:cNvPr id="1700035" name="AutoShape 13"/>
          <p:cNvSpPr/>
          <p:nvPr>
            <p:custDataLst>
              <p:tags r:id="rId4"/>
            </p:custDataLst>
          </p:nvPr>
        </p:nvSpPr>
        <p:spPr>
          <a:xfrm>
            <a:off x="6182079" y="3598525"/>
            <a:ext cx="5195668" cy="2232000"/>
          </a:xfrm>
          <a:prstGeom prst="rect">
            <a:avLst/>
          </a:prstGeom>
          <a:noFill/>
          <a:ln w="28575">
            <a:solidFill>
              <a:schemeClr val="accent1">
                <a:alpha val="100000"/>
              </a:schemeClr>
            </a:solidFill>
            <a:prstDash val="solid"/>
          </a:ln>
        </p:spPr>
        <p:txBody>
          <a:bodyPr/>
          <a:lstStyle/>
          <a:p>
            <a:endParaRPr lang="zh-CN" altLang="en-US"/>
          </a:p>
        </p:txBody>
      </p:sp>
      <p:sp>
        <p:nvSpPr>
          <p:cNvPr id="1700036" name="TextBox 14"/>
          <p:cNvSpPr txBox="1"/>
          <p:nvPr>
            <p:custDataLst>
              <p:tags r:id="rId5"/>
            </p:custDataLst>
          </p:nvPr>
        </p:nvSpPr>
        <p:spPr>
          <a:xfrm>
            <a:off x="1677675" y="1564093"/>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a:solidFill>
                  <a:schemeClr val="accent4">
                    <a:alpha val="100000"/>
                  </a:schemeClr>
                </a:solidFill>
                <a:latin typeface="微软雅黑" panose="020B0503020204020204" charset="-122"/>
                <a:ea typeface="微软雅黑" panose="020B0503020204020204" charset="-122"/>
                <a:cs typeface="微软雅黑" panose="020B0503020204020204" charset="-122"/>
              </a:rPr>
              <a:t>硬件加速异步IPC</a:t>
            </a:r>
          </a:p>
        </p:txBody>
      </p:sp>
      <p:sp>
        <p:nvSpPr>
          <p:cNvPr id="1700037" name="TextBox 15"/>
          <p:cNvSpPr txBox="1"/>
          <p:nvPr>
            <p:custDataLst>
              <p:tags r:id="rId6"/>
            </p:custDataLst>
          </p:nvPr>
        </p:nvSpPr>
        <p:spPr>
          <a:xfrm>
            <a:off x="1677675" y="3943450"/>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Rust异步编程模型</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38" name="TextBox 16"/>
          <p:cNvSpPr txBox="1"/>
          <p:nvPr>
            <p:custDataLst>
              <p:tags r:id="rId7"/>
            </p:custDataLst>
          </p:nvPr>
        </p:nvSpPr>
        <p:spPr>
          <a:xfrm>
            <a:off x="7030313" y="1564093"/>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a:solidFill>
                  <a:schemeClr val="accent4">
                    <a:alpha val="100000"/>
                  </a:schemeClr>
                </a:solidFill>
                <a:latin typeface="微软雅黑" panose="020B0503020204020204" charset="-122"/>
                <a:ea typeface="微软雅黑" panose="020B0503020204020204" charset="-122"/>
                <a:cs typeface="微软雅黑" panose="020B0503020204020204" charset="-122"/>
              </a:rPr>
              <a:t>异步运行时硬件加速</a:t>
            </a:r>
          </a:p>
        </p:txBody>
      </p:sp>
      <p:sp>
        <p:nvSpPr>
          <p:cNvPr id="1700039" name="TextBox 17"/>
          <p:cNvSpPr txBox="1"/>
          <p:nvPr>
            <p:custDataLst>
              <p:tags r:id="rId8"/>
            </p:custDataLst>
          </p:nvPr>
        </p:nvSpPr>
        <p:spPr>
          <a:xfrm>
            <a:off x="7030313" y="3937360"/>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跨学科技术融合</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40" name="TextBox 18"/>
          <p:cNvSpPr txBox="1"/>
          <p:nvPr>
            <p:custDataLst>
              <p:tags r:id="rId9"/>
            </p:custDataLst>
          </p:nvPr>
        </p:nvSpPr>
        <p:spPr>
          <a:xfrm>
            <a:off x="1199262" y="2409316"/>
            <a:ext cx="4476750" cy="46672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125">
                <a:solidFill>
                  <a:srgbClr val="000000">
                    <a:alpha val="100000"/>
                  </a:srgbClr>
                </a:solidFill>
                <a:latin typeface="微软雅黑" panose="020B0503020204020204" charset="-122"/>
                <a:ea typeface="微软雅黑" panose="020B0503020204020204" charset="-122"/>
                <a:cs typeface="微软雅黑" panose="020B0503020204020204" charset="-122"/>
              </a:rPr>
              <a:t>针对微内核中异步IPC的性能瓶颈，研究提出了结合FPGA的硬件加速方案，减少内核负担，提升低负载和低并发环境下的性能。</a:t>
            </a:r>
          </a:p>
        </p:txBody>
      </p:sp>
      <p:sp>
        <p:nvSpPr>
          <p:cNvPr id="1700041" name="TextBox 19"/>
          <p:cNvSpPr txBox="1"/>
          <p:nvPr>
            <p:custDataLst>
              <p:tags r:id="rId10"/>
            </p:custDataLst>
          </p:nvPr>
        </p:nvSpPr>
        <p:spPr>
          <a:xfrm>
            <a:off x="1199263" y="4775972"/>
            <a:ext cx="4476750" cy="46672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125">
                <a:solidFill>
                  <a:srgbClr val="000000">
                    <a:alpha val="100000"/>
                  </a:srgbClr>
                </a:solidFill>
                <a:latin typeface="微软雅黑" panose="020B0503020204020204" charset="-122"/>
                <a:ea typeface="微软雅黑" panose="020B0503020204020204" charset="-122"/>
                <a:cs typeface="微软雅黑" panose="020B0503020204020204" charset="-122"/>
              </a:rPr>
              <a:t>研究利用Rust的异步编程特性，实现低开销的任务调度和并发处理，提供零成本抽象和轻量级任务调度，减少资源浪费，提升性能。</a:t>
            </a:r>
          </a:p>
        </p:txBody>
      </p:sp>
      <p:sp>
        <p:nvSpPr>
          <p:cNvPr id="1700042" name="TextBox 20"/>
          <p:cNvSpPr txBox="1"/>
          <p:nvPr>
            <p:custDataLst>
              <p:tags r:id="rId11"/>
            </p:custDataLst>
          </p:nvPr>
        </p:nvSpPr>
        <p:spPr>
          <a:xfrm>
            <a:off x="6527521" y="2409316"/>
            <a:ext cx="4476750" cy="46672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125">
                <a:solidFill>
                  <a:srgbClr val="000000">
                    <a:alpha val="100000"/>
                  </a:srgbClr>
                </a:solidFill>
                <a:latin typeface="微软雅黑" panose="020B0503020204020204" charset="-122"/>
                <a:ea typeface="微软雅黑" panose="020B0503020204020204" charset="-122"/>
                <a:cs typeface="微软雅黑" panose="020B0503020204020204" charset="-122"/>
              </a:rPr>
              <a:t>在ReL4中，研究通过设计硬件调度器模块加速异步操作，减少特权级和上下文切换开销，提高系统在异步IPC中的吞吐量和响应速度。</a:t>
            </a:r>
          </a:p>
        </p:txBody>
      </p:sp>
      <p:sp>
        <p:nvSpPr>
          <p:cNvPr id="1700043" name="TextBox 21"/>
          <p:cNvSpPr txBox="1"/>
          <p:nvPr>
            <p:custDataLst>
              <p:tags r:id="rId12"/>
            </p:custDataLst>
          </p:nvPr>
        </p:nvSpPr>
        <p:spPr>
          <a:xfrm>
            <a:off x="6527522" y="4775972"/>
            <a:ext cx="4476750" cy="46672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125">
                <a:solidFill>
                  <a:srgbClr val="000000">
                    <a:alpha val="100000"/>
                  </a:srgbClr>
                </a:solidFill>
                <a:latin typeface="微软雅黑" panose="020B0503020204020204" charset="-122"/>
                <a:ea typeface="微软雅黑" panose="020B0503020204020204" charset="-122"/>
                <a:cs typeface="微软雅黑" panose="020B0503020204020204" charset="-122"/>
              </a:rPr>
              <a:t>操作系统、硬件加速、并发编程等领域的融合推动操作系统设计的创新，为硬件加速技术的应用提供新思路，促进技术的交叉融合与发展。</a:t>
            </a:r>
          </a:p>
        </p:txBody>
      </p:sp>
      <p:grpSp>
        <p:nvGrpSpPr>
          <p:cNvPr id="1700044" name="Group 22"/>
          <p:cNvGrpSpPr/>
          <p:nvPr>
            <p:custDataLst>
              <p:tags r:id="rId13"/>
            </p:custDataLst>
          </p:nvPr>
        </p:nvGrpSpPr>
        <p:grpSpPr>
          <a:xfrm>
            <a:off x="10818495" y="3722751"/>
            <a:ext cx="467963" cy="467963"/>
            <a:chOff x="10818495" y="3722751"/>
            <a:chExt cx="467963" cy="467963"/>
          </a:xfrm>
          <a:solidFill>
            <a:schemeClr val="accent4">
              <a:alpha val="100000"/>
            </a:schemeClr>
          </a:solidFill>
        </p:grpSpPr>
        <p:sp>
          <p:nvSpPr>
            <p:cNvPr id="1700053" name="Freeform 23"/>
            <p:cNvSpPr/>
            <p:nvPr>
              <p:custDataLst>
                <p:tags r:id="rId32"/>
              </p:custDataLst>
            </p:nvPr>
          </p:nvSpPr>
          <p:spPr>
            <a:xfrm>
              <a:off x="10818495" y="3722751"/>
              <a:ext cx="467963" cy="467963"/>
            </a:xfrm>
            <a:custGeom>
              <a:avLst/>
              <a:gdLst/>
              <a:ahLst/>
              <a:cxnLst/>
              <a:rect l="l" t="t" r="r" b="b"/>
              <a:pathLst>
                <a:path w="128" h="128">
                  <a:moveTo>
                    <a:pt x="116" y="78"/>
                  </a:moveTo>
                  <a:cubicBezTo>
                    <a:pt x="116" y="77"/>
                    <a:pt x="116" y="77"/>
                    <a:pt x="116" y="77"/>
                  </a:cubicBezTo>
                  <a:cubicBezTo>
                    <a:pt x="128" y="77"/>
                    <a:pt x="128" y="77"/>
                    <a:pt x="128" y="77"/>
                  </a:cubicBezTo>
                  <a:cubicBezTo>
                    <a:pt x="128" y="50"/>
                    <a:pt x="128" y="50"/>
                    <a:pt x="128" y="50"/>
                  </a:cubicBezTo>
                  <a:cubicBezTo>
                    <a:pt x="116" y="50"/>
                    <a:pt x="116" y="50"/>
                    <a:pt x="116" y="50"/>
                  </a:cubicBezTo>
                  <a:cubicBezTo>
                    <a:pt x="116" y="49"/>
                    <a:pt x="116" y="49"/>
                    <a:pt x="116" y="49"/>
                  </a:cubicBezTo>
                  <a:cubicBezTo>
                    <a:pt x="115" y="45"/>
                    <a:pt x="113" y="41"/>
                    <a:pt x="111" y="37"/>
                  </a:cubicBezTo>
                  <a:cubicBezTo>
                    <a:pt x="111" y="36"/>
                    <a:pt x="111" y="36"/>
                    <a:pt x="111" y="36"/>
                  </a:cubicBezTo>
                  <a:cubicBezTo>
                    <a:pt x="119" y="28"/>
                    <a:pt x="119" y="28"/>
                    <a:pt x="119" y="28"/>
                  </a:cubicBezTo>
                  <a:cubicBezTo>
                    <a:pt x="100" y="9"/>
                    <a:pt x="100" y="9"/>
                    <a:pt x="100" y="9"/>
                  </a:cubicBezTo>
                  <a:cubicBezTo>
                    <a:pt x="92" y="17"/>
                    <a:pt x="92" y="17"/>
                    <a:pt x="92" y="17"/>
                  </a:cubicBezTo>
                  <a:cubicBezTo>
                    <a:pt x="91" y="16"/>
                    <a:pt x="91" y="16"/>
                    <a:pt x="91" y="16"/>
                  </a:cubicBezTo>
                  <a:cubicBezTo>
                    <a:pt x="87" y="14"/>
                    <a:pt x="83" y="13"/>
                    <a:pt x="78" y="11"/>
                  </a:cubicBezTo>
                  <a:cubicBezTo>
                    <a:pt x="77" y="11"/>
                    <a:pt x="77" y="11"/>
                    <a:pt x="77" y="11"/>
                  </a:cubicBezTo>
                  <a:cubicBezTo>
                    <a:pt x="77" y="0"/>
                    <a:pt x="77" y="0"/>
                    <a:pt x="77" y="0"/>
                  </a:cubicBezTo>
                  <a:cubicBezTo>
                    <a:pt x="51" y="0"/>
                    <a:pt x="51" y="0"/>
                    <a:pt x="51" y="0"/>
                  </a:cubicBezTo>
                  <a:cubicBezTo>
                    <a:pt x="51" y="11"/>
                    <a:pt x="51" y="11"/>
                    <a:pt x="51" y="11"/>
                  </a:cubicBezTo>
                  <a:cubicBezTo>
                    <a:pt x="50" y="11"/>
                    <a:pt x="50" y="11"/>
                    <a:pt x="50" y="11"/>
                  </a:cubicBezTo>
                  <a:cubicBezTo>
                    <a:pt x="45" y="13"/>
                    <a:pt x="41" y="14"/>
                    <a:pt x="37" y="16"/>
                  </a:cubicBezTo>
                  <a:cubicBezTo>
                    <a:pt x="36" y="17"/>
                    <a:pt x="36" y="17"/>
                    <a:pt x="36" y="17"/>
                  </a:cubicBezTo>
                  <a:cubicBezTo>
                    <a:pt x="28" y="9"/>
                    <a:pt x="28" y="9"/>
                    <a:pt x="28" y="9"/>
                  </a:cubicBezTo>
                  <a:cubicBezTo>
                    <a:pt x="9" y="28"/>
                    <a:pt x="9" y="28"/>
                    <a:pt x="9" y="28"/>
                  </a:cubicBezTo>
                  <a:cubicBezTo>
                    <a:pt x="17" y="36"/>
                    <a:pt x="17" y="36"/>
                    <a:pt x="17" y="36"/>
                  </a:cubicBezTo>
                  <a:cubicBezTo>
                    <a:pt x="17" y="37"/>
                    <a:pt x="17" y="37"/>
                    <a:pt x="17" y="37"/>
                  </a:cubicBezTo>
                  <a:cubicBezTo>
                    <a:pt x="15" y="41"/>
                    <a:pt x="13" y="45"/>
                    <a:pt x="12" y="49"/>
                  </a:cubicBezTo>
                  <a:cubicBezTo>
                    <a:pt x="11" y="50"/>
                    <a:pt x="11" y="50"/>
                    <a:pt x="11" y="50"/>
                  </a:cubicBezTo>
                  <a:cubicBezTo>
                    <a:pt x="0" y="50"/>
                    <a:pt x="0" y="50"/>
                    <a:pt x="0" y="50"/>
                  </a:cubicBezTo>
                  <a:cubicBezTo>
                    <a:pt x="0" y="77"/>
                    <a:pt x="0" y="77"/>
                    <a:pt x="0" y="77"/>
                  </a:cubicBezTo>
                  <a:cubicBezTo>
                    <a:pt x="11" y="77"/>
                    <a:pt x="11" y="77"/>
                    <a:pt x="11" y="77"/>
                  </a:cubicBezTo>
                  <a:cubicBezTo>
                    <a:pt x="12" y="78"/>
                    <a:pt x="12" y="78"/>
                    <a:pt x="12" y="78"/>
                  </a:cubicBezTo>
                  <a:cubicBezTo>
                    <a:pt x="13" y="82"/>
                    <a:pt x="15" y="86"/>
                    <a:pt x="17" y="90"/>
                  </a:cubicBezTo>
                  <a:cubicBezTo>
                    <a:pt x="17" y="91"/>
                    <a:pt x="17" y="91"/>
                    <a:pt x="17" y="91"/>
                  </a:cubicBezTo>
                  <a:cubicBezTo>
                    <a:pt x="9" y="99"/>
                    <a:pt x="9" y="99"/>
                    <a:pt x="9" y="99"/>
                  </a:cubicBezTo>
                  <a:cubicBezTo>
                    <a:pt x="28" y="118"/>
                    <a:pt x="28" y="118"/>
                    <a:pt x="28" y="118"/>
                  </a:cubicBezTo>
                  <a:cubicBezTo>
                    <a:pt x="36" y="110"/>
                    <a:pt x="36" y="110"/>
                    <a:pt x="36" y="110"/>
                  </a:cubicBezTo>
                  <a:cubicBezTo>
                    <a:pt x="37" y="111"/>
                    <a:pt x="37" y="111"/>
                    <a:pt x="37" y="111"/>
                  </a:cubicBezTo>
                  <a:cubicBezTo>
                    <a:pt x="41" y="113"/>
                    <a:pt x="45" y="115"/>
                    <a:pt x="50" y="116"/>
                  </a:cubicBezTo>
                  <a:cubicBezTo>
                    <a:pt x="51" y="116"/>
                    <a:pt x="51" y="116"/>
                    <a:pt x="51" y="116"/>
                  </a:cubicBezTo>
                  <a:cubicBezTo>
                    <a:pt x="51" y="128"/>
                    <a:pt x="51" y="128"/>
                    <a:pt x="51" y="128"/>
                  </a:cubicBezTo>
                  <a:cubicBezTo>
                    <a:pt x="77" y="128"/>
                    <a:pt x="77" y="128"/>
                    <a:pt x="77" y="128"/>
                  </a:cubicBezTo>
                  <a:cubicBezTo>
                    <a:pt x="77" y="116"/>
                    <a:pt x="77" y="116"/>
                    <a:pt x="77" y="116"/>
                  </a:cubicBezTo>
                  <a:cubicBezTo>
                    <a:pt x="78" y="116"/>
                    <a:pt x="78" y="116"/>
                    <a:pt x="78" y="116"/>
                  </a:cubicBezTo>
                  <a:cubicBezTo>
                    <a:pt x="83" y="115"/>
                    <a:pt x="87" y="113"/>
                    <a:pt x="91" y="111"/>
                  </a:cubicBezTo>
                  <a:cubicBezTo>
                    <a:pt x="92" y="110"/>
                    <a:pt x="92" y="110"/>
                    <a:pt x="92" y="110"/>
                  </a:cubicBezTo>
                  <a:cubicBezTo>
                    <a:pt x="100" y="118"/>
                    <a:pt x="100" y="118"/>
                    <a:pt x="100" y="118"/>
                  </a:cubicBezTo>
                  <a:cubicBezTo>
                    <a:pt x="119" y="99"/>
                    <a:pt x="119" y="99"/>
                    <a:pt x="119" y="99"/>
                  </a:cubicBezTo>
                  <a:cubicBezTo>
                    <a:pt x="111" y="91"/>
                    <a:pt x="111" y="91"/>
                    <a:pt x="111" y="91"/>
                  </a:cubicBezTo>
                  <a:cubicBezTo>
                    <a:pt x="111" y="90"/>
                    <a:pt x="111" y="90"/>
                    <a:pt x="111" y="90"/>
                  </a:cubicBezTo>
                  <a:cubicBezTo>
                    <a:pt x="113" y="86"/>
                    <a:pt x="115" y="82"/>
                    <a:pt x="116" y="78"/>
                  </a:cubicBezTo>
                  <a:close/>
                </a:path>
                <a:path w="128" h="128">
                  <a:moveTo>
                    <a:pt x="112" y="99"/>
                  </a:moveTo>
                  <a:cubicBezTo>
                    <a:pt x="100" y="112"/>
                    <a:pt x="100" y="112"/>
                    <a:pt x="100" y="112"/>
                  </a:cubicBezTo>
                  <a:cubicBezTo>
                    <a:pt x="92" y="105"/>
                    <a:pt x="92" y="105"/>
                    <a:pt x="92" y="105"/>
                  </a:cubicBezTo>
                  <a:cubicBezTo>
                    <a:pt x="88" y="107"/>
                    <a:pt x="88" y="107"/>
                    <a:pt x="88" y="107"/>
                  </a:cubicBezTo>
                  <a:cubicBezTo>
                    <a:pt x="85" y="109"/>
                    <a:pt x="81" y="110"/>
                    <a:pt x="77" y="111"/>
                  </a:cubicBezTo>
                  <a:cubicBezTo>
                    <a:pt x="73" y="113"/>
                    <a:pt x="73" y="113"/>
                    <a:pt x="73" y="113"/>
                  </a:cubicBezTo>
                  <a:cubicBezTo>
                    <a:pt x="73" y="123"/>
                    <a:pt x="73" y="123"/>
                    <a:pt x="73" y="123"/>
                  </a:cubicBezTo>
                  <a:cubicBezTo>
                    <a:pt x="55" y="123"/>
                    <a:pt x="55" y="123"/>
                    <a:pt x="55" y="123"/>
                  </a:cubicBezTo>
                  <a:cubicBezTo>
                    <a:pt x="55" y="113"/>
                    <a:pt x="55" y="113"/>
                    <a:pt x="55" y="113"/>
                  </a:cubicBezTo>
                  <a:cubicBezTo>
                    <a:pt x="51" y="111"/>
                    <a:pt x="51" y="111"/>
                    <a:pt x="51" y="111"/>
                  </a:cubicBezTo>
                  <a:cubicBezTo>
                    <a:pt x="47" y="110"/>
                    <a:pt x="43" y="109"/>
                    <a:pt x="40" y="107"/>
                  </a:cubicBezTo>
                  <a:cubicBezTo>
                    <a:pt x="36" y="105"/>
                    <a:pt x="36" y="105"/>
                    <a:pt x="36" y="105"/>
                  </a:cubicBezTo>
                  <a:cubicBezTo>
                    <a:pt x="28" y="112"/>
                    <a:pt x="28" y="112"/>
                    <a:pt x="28" y="112"/>
                  </a:cubicBezTo>
                  <a:cubicBezTo>
                    <a:pt x="16" y="99"/>
                    <a:pt x="16" y="99"/>
                    <a:pt x="16" y="99"/>
                  </a:cubicBezTo>
                  <a:cubicBezTo>
                    <a:pt x="23" y="92"/>
                    <a:pt x="23" y="92"/>
                    <a:pt x="23" y="92"/>
                  </a:cubicBezTo>
                  <a:cubicBezTo>
                    <a:pt x="21" y="88"/>
                    <a:pt x="21" y="88"/>
                    <a:pt x="21" y="88"/>
                  </a:cubicBezTo>
                  <a:cubicBezTo>
                    <a:pt x="19" y="85"/>
                    <a:pt x="17" y="81"/>
                    <a:pt x="16" y="77"/>
                  </a:cubicBezTo>
                  <a:cubicBezTo>
                    <a:pt x="15" y="72"/>
                    <a:pt x="15" y="72"/>
                    <a:pt x="15" y="72"/>
                  </a:cubicBezTo>
                  <a:cubicBezTo>
                    <a:pt x="5" y="72"/>
                    <a:pt x="5" y="72"/>
                    <a:pt x="5" y="72"/>
                  </a:cubicBezTo>
                  <a:cubicBezTo>
                    <a:pt x="5" y="55"/>
                    <a:pt x="5" y="55"/>
                    <a:pt x="5" y="55"/>
                  </a:cubicBezTo>
                  <a:cubicBezTo>
                    <a:pt x="15" y="55"/>
                    <a:pt x="15" y="55"/>
                    <a:pt x="15" y="55"/>
                  </a:cubicBezTo>
                  <a:cubicBezTo>
                    <a:pt x="16" y="50"/>
                    <a:pt x="16" y="50"/>
                    <a:pt x="16" y="50"/>
                  </a:cubicBezTo>
                  <a:cubicBezTo>
                    <a:pt x="17" y="46"/>
                    <a:pt x="19" y="43"/>
                    <a:pt x="21" y="39"/>
                  </a:cubicBezTo>
                  <a:cubicBezTo>
                    <a:pt x="23" y="35"/>
                    <a:pt x="23" y="35"/>
                    <a:pt x="23" y="35"/>
                  </a:cubicBezTo>
                  <a:cubicBezTo>
                    <a:pt x="16" y="28"/>
                    <a:pt x="16" y="28"/>
                    <a:pt x="16" y="28"/>
                  </a:cubicBezTo>
                  <a:cubicBezTo>
                    <a:pt x="28" y="15"/>
                    <a:pt x="28" y="15"/>
                    <a:pt x="28" y="15"/>
                  </a:cubicBezTo>
                  <a:cubicBezTo>
                    <a:pt x="36" y="23"/>
                    <a:pt x="36" y="23"/>
                    <a:pt x="36" y="23"/>
                  </a:cubicBezTo>
                  <a:cubicBezTo>
                    <a:pt x="40" y="20"/>
                    <a:pt x="40" y="20"/>
                    <a:pt x="40" y="20"/>
                  </a:cubicBezTo>
                  <a:cubicBezTo>
                    <a:pt x="43" y="18"/>
                    <a:pt x="47" y="17"/>
                    <a:pt x="51" y="16"/>
                  </a:cubicBezTo>
                  <a:cubicBezTo>
                    <a:pt x="55" y="15"/>
                    <a:pt x="55" y="15"/>
                    <a:pt x="55" y="15"/>
                  </a:cubicBezTo>
                  <a:cubicBezTo>
                    <a:pt x="55" y="4"/>
                    <a:pt x="55" y="4"/>
                    <a:pt x="55" y="4"/>
                  </a:cubicBezTo>
                  <a:cubicBezTo>
                    <a:pt x="73" y="4"/>
                    <a:pt x="73" y="4"/>
                    <a:pt x="73" y="4"/>
                  </a:cubicBezTo>
                  <a:cubicBezTo>
                    <a:pt x="73" y="15"/>
                    <a:pt x="73" y="15"/>
                    <a:pt x="73" y="15"/>
                  </a:cubicBezTo>
                  <a:cubicBezTo>
                    <a:pt x="77" y="16"/>
                    <a:pt x="77" y="16"/>
                    <a:pt x="77" y="16"/>
                  </a:cubicBezTo>
                  <a:cubicBezTo>
                    <a:pt x="81" y="17"/>
                    <a:pt x="85" y="18"/>
                    <a:pt x="88" y="20"/>
                  </a:cubicBezTo>
                  <a:cubicBezTo>
                    <a:pt x="92" y="23"/>
                    <a:pt x="92" y="23"/>
                    <a:pt x="92" y="23"/>
                  </a:cubicBezTo>
                  <a:cubicBezTo>
                    <a:pt x="100" y="15"/>
                    <a:pt x="100" y="15"/>
                    <a:pt x="100" y="15"/>
                  </a:cubicBezTo>
                  <a:cubicBezTo>
                    <a:pt x="112" y="28"/>
                    <a:pt x="112" y="28"/>
                    <a:pt x="112" y="28"/>
                  </a:cubicBezTo>
                  <a:cubicBezTo>
                    <a:pt x="105" y="35"/>
                    <a:pt x="105" y="35"/>
                    <a:pt x="105" y="35"/>
                  </a:cubicBezTo>
                  <a:cubicBezTo>
                    <a:pt x="107" y="39"/>
                    <a:pt x="107" y="39"/>
                    <a:pt x="107" y="39"/>
                  </a:cubicBezTo>
                  <a:cubicBezTo>
                    <a:pt x="109" y="43"/>
                    <a:pt x="111" y="46"/>
                    <a:pt x="112" y="50"/>
                  </a:cubicBezTo>
                  <a:cubicBezTo>
                    <a:pt x="113" y="55"/>
                    <a:pt x="113" y="55"/>
                    <a:pt x="113" y="55"/>
                  </a:cubicBezTo>
                  <a:cubicBezTo>
                    <a:pt x="123" y="55"/>
                    <a:pt x="123" y="55"/>
                    <a:pt x="123" y="55"/>
                  </a:cubicBezTo>
                  <a:cubicBezTo>
                    <a:pt x="123" y="72"/>
                    <a:pt x="123" y="72"/>
                    <a:pt x="123" y="72"/>
                  </a:cubicBezTo>
                  <a:cubicBezTo>
                    <a:pt x="113" y="72"/>
                    <a:pt x="113" y="72"/>
                    <a:pt x="113" y="72"/>
                  </a:cubicBezTo>
                  <a:cubicBezTo>
                    <a:pt x="112" y="77"/>
                    <a:pt x="112" y="77"/>
                    <a:pt x="112" y="77"/>
                  </a:cubicBezTo>
                  <a:cubicBezTo>
                    <a:pt x="111" y="81"/>
                    <a:pt x="109" y="85"/>
                    <a:pt x="107" y="88"/>
                  </a:cubicBezTo>
                  <a:cubicBezTo>
                    <a:pt x="105" y="92"/>
                    <a:pt x="105" y="92"/>
                    <a:pt x="105" y="92"/>
                  </a:cubicBezTo>
                  <a:lnTo>
                    <a:pt x="112" y="99"/>
                  </a:lnTo>
                </a:path>
              </a:pathLst>
            </a:custGeom>
            <a:solidFill>
              <a:srgbClr val="A13F0B">
                <a:alpha val="100000"/>
              </a:srgbClr>
            </a:solidFill>
          </p:spPr>
          <p:txBody>
            <a:bodyPr/>
            <a:lstStyle/>
            <a:p>
              <a:endParaRPr lang="zh-CN" altLang="en-US"/>
            </a:p>
          </p:txBody>
        </p:sp>
        <p:sp>
          <p:nvSpPr>
            <p:cNvPr id="1700054" name="Freeform 24"/>
            <p:cNvSpPr/>
            <p:nvPr>
              <p:custDataLst>
                <p:tags r:id="rId33"/>
              </p:custDataLst>
            </p:nvPr>
          </p:nvSpPr>
          <p:spPr>
            <a:xfrm>
              <a:off x="10961084" y="3865340"/>
              <a:ext cx="179737" cy="179737"/>
            </a:xfrm>
            <a:custGeom>
              <a:avLst/>
              <a:gdLst/>
              <a:ahLst/>
              <a:cxnLst/>
              <a:rect l="l" t="t" r="r" b="b"/>
              <a:pathLst>
                <a:path w="49" h="49">
                  <a:moveTo>
                    <a:pt x="25" y="0"/>
                  </a:moveTo>
                  <a:cubicBezTo>
                    <a:pt x="11" y="0"/>
                    <a:pt x="0" y="11"/>
                    <a:pt x="0" y="25"/>
                  </a:cubicBezTo>
                  <a:cubicBezTo>
                    <a:pt x="0" y="38"/>
                    <a:pt x="11" y="49"/>
                    <a:pt x="25" y="49"/>
                  </a:cubicBezTo>
                  <a:cubicBezTo>
                    <a:pt x="38" y="49"/>
                    <a:pt x="49" y="38"/>
                    <a:pt x="49" y="25"/>
                  </a:cubicBezTo>
                  <a:cubicBezTo>
                    <a:pt x="49" y="11"/>
                    <a:pt x="38" y="0"/>
                    <a:pt x="25" y="0"/>
                  </a:cubicBezTo>
                  <a:close/>
                </a:path>
                <a:path w="49" h="49">
                  <a:moveTo>
                    <a:pt x="39" y="39"/>
                  </a:moveTo>
                  <a:cubicBezTo>
                    <a:pt x="35" y="43"/>
                    <a:pt x="30" y="45"/>
                    <a:pt x="25" y="45"/>
                  </a:cubicBezTo>
                  <a:cubicBezTo>
                    <a:pt x="20" y="45"/>
                    <a:pt x="15" y="43"/>
                    <a:pt x="11" y="39"/>
                  </a:cubicBezTo>
                  <a:cubicBezTo>
                    <a:pt x="7" y="35"/>
                    <a:pt x="5" y="30"/>
                    <a:pt x="5" y="25"/>
                  </a:cubicBezTo>
                  <a:cubicBezTo>
                    <a:pt x="5" y="19"/>
                    <a:pt x="7" y="14"/>
                    <a:pt x="11" y="10"/>
                  </a:cubicBezTo>
                  <a:cubicBezTo>
                    <a:pt x="15" y="7"/>
                    <a:pt x="20" y="5"/>
                    <a:pt x="25" y="5"/>
                  </a:cubicBezTo>
                  <a:cubicBezTo>
                    <a:pt x="30" y="5"/>
                    <a:pt x="35" y="7"/>
                    <a:pt x="39" y="10"/>
                  </a:cubicBezTo>
                  <a:cubicBezTo>
                    <a:pt x="43" y="14"/>
                    <a:pt x="45" y="19"/>
                    <a:pt x="45" y="25"/>
                  </a:cubicBezTo>
                  <a:cubicBezTo>
                    <a:pt x="45" y="30"/>
                    <a:pt x="43" y="35"/>
                    <a:pt x="39" y="39"/>
                  </a:cubicBezTo>
                </a:path>
              </a:pathLst>
            </a:custGeom>
            <a:solidFill>
              <a:srgbClr val="A13F0B">
                <a:alpha val="100000"/>
              </a:srgbClr>
            </a:solidFill>
          </p:spPr>
          <p:txBody>
            <a:bodyPr/>
            <a:lstStyle/>
            <a:p>
              <a:endParaRPr lang="zh-CN" altLang="en-US"/>
            </a:p>
          </p:txBody>
        </p:sp>
      </p:grpSp>
      <p:grpSp>
        <p:nvGrpSpPr>
          <p:cNvPr id="1700055" name="Group 25"/>
          <p:cNvGrpSpPr/>
          <p:nvPr>
            <p:custDataLst>
              <p:tags r:id="rId14"/>
            </p:custDataLst>
          </p:nvPr>
        </p:nvGrpSpPr>
        <p:grpSpPr>
          <a:xfrm>
            <a:off x="5465255" y="1363218"/>
            <a:ext cx="467963" cy="467963"/>
            <a:chOff x="5465255" y="1363218"/>
            <a:chExt cx="467963" cy="467963"/>
          </a:xfrm>
          <a:solidFill>
            <a:schemeClr val="accent4">
              <a:alpha val="100000"/>
            </a:schemeClr>
          </a:solidFill>
        </p:grpSpPr>
        <p:sp>
          <p:nvSpPr>
            <p:cNvPr id="1700056" name="Freeform 26"/>
            <p:cNvSpPr/>
            <p:nvPr>
              <p:custDataLst>
                <p:tags r:id="rId20"/>
              </p:custDataLst>
            </p:nvPr>
          </p:nvSpPr>
          <p:spPr>
            <a:xfrm>
              <a:off x="5692330" y="1707642"/>
              <a:ext cx="13907" cy="123539"/>
            </a:xfrm>
            <a:custGeom>
              <a:avLst/>
              <a:gdLst/>
              <a:ahLst/>
              <a:cxnLst/>
              <a:rect l="l" t="t"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path>
              </a:pathLst>
            </a:custGeom>
            <a:solidFill>
              <a:srgbClr val="A13F0B">
                <a:alpha val="100000"/>
              </a:srgbClr>
            </a:solidFill>
          </p:spPr>
          <p:txBody>
            <a:bodyPr/>
            <a:lstStyle/>
            <a:p>
              <a:endParaRPr lang="zh-CN" altLang="en-US"/>
            </a:p>
          </p:txBody>
        </p:sp>
        <p:sp>
          <p:nvSpPr>
            <p:cNvPr id="1700057" name="Freeform 27"/>
            <p:cNvSpPr/>
            <p:nvPr>
              <p:custDataLst>
                <p:tags r:id="rId21"/>
              </p:custDataLst>
            </p:nvPr>
          </p:nvSpPr>
          <p:spPr>
            <a:xfrm>
              <a:off x="5692330" y="1363218"/>
              <a:ext cx="13907" cy="125063"/>
            </a:xfrm>
            <a:custGeom>
              <a:avLst/>
              <a:gdLst/>
              <a:ahLst/>
              <a:cxnLst/>
              <a:rect l="l" t="t"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path>
              </a:pathLst>
            </a:custGeom>
            <a:solidFill>
              <a:srgbClr val="A13F0B">
                <a:alpha val="100000"/>
              </a:srgbClr>
            </a:solidFill>
          </p:spPr>
          <p:txBody>
            <a:bodyPr/>
            <a:lstStyle/>
            <a:p>
              <a:endParaRPr lang="zh-CN" altLang="en-US"/>
            </a:p>
          </p:txBody>
        </p:sp>
        <p:sp>
          <p:nvSpPr>
            <p:cNvPr id="1700061" name="Freeform 28"/>
            <p:cNvSpPr/>
            <p:nvPr>
              <p:custDataLst>
                <p:tags r:id="rId22"/>
              </p:custDataLst>
            </p:nvPr>
          </p:nvSpPr>
          <p:spPr>
            <a:xfrm>
              <a:off x="5465255" y="1590294"/>
              <a:ext cx="123539" cy="13907"/>
            </a:xfrm>
            <a:custGeom>
              <a:avLst/>
              <a:gdLst/>
              <a:ahLst/>
              <a:cxnLst/>
              <a:rect l="l" t="t"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path>
              </a:pathLst>
            </a:custGeom>
            <a:solidFill>
              <a:srgbClr val="A13F0B">
                <a:alpha val="100000"/>
              </a:srgbClr>
            </a:solidFill>
          </p:spPr>
          <p:txBody>
            <a:bodyPr/>
            <a:lstStyle/>
            <a:p>
              <a:endParaRPr lang="zh-CN" altLang="en-US"/>
            </a:p>
          </p:txBody>
        </p:sp>
        <p:sp>
          <p:nvSpPr>
            <p:cNvPr id="1700062" name="Freeform 29"/>
            <p:cNvSpPr/>
            <p:nvPr>
              <p:custDataLst>
                <p:tags r:id="rId23"/>
              </p:custDataLst>
            </p:nvPr>
          </p:nvSpPr>
          <p:spPr>
            <a:xfrm>
              <a:off x="5808155" y="1590294"/>
              <a:ext cx="125063" cy="13907"/>
            </a:xfrm>
            <a:custGeom>
              <a:avLst/>
              <a:gdLst/>
              <a:ahLst/>
              <a:cxnLst/>
              <a:rect l="l" t="t"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path>
              </a:pathLst>
            </a:custGeom>
            <a:solidFill>
              <a:srgbClr val="A13F0B">
                <a:alpha val="100000"/>
              </a:srgbClr>
            </a:solidFill>
          </p:spPr>
          <p:txBody>
            <a:bodyPr/>
            <a:lstStyle/>
            <a:p>
              <a:endParaRPr lang="zh-CN" altLang="en-US"/>
            </a:p>
          </p:txBody>
        </p:sp>
        <p:sp>
          <p:nvSpPr>
            <p:cNvPr id="1700063" name="Freeform 30"/>
            <p:cNvSpPr/>
            <p:nvPr>
              <p:custDataLst>
                <p:tags r:id="rId24"/>
              </p:custDataLst>
            </p:nvPr>
          </p:nvSpPr>
          <p:spPr>
            <a:xfrm>
              <a:off x="5749480" y="1692212"/>
              <a:ext cx="69533" cy="109633"/>
            </a:xfrm>
            <a:custGeom>
              <a:avLst/>
              <a:gdLst/>
              <a:ahLst/>
              <a:cxnLst/>
              <a:rect l="l" t="t"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path>
              </a:pathLst>
            </a:custGeom>
            <a:solidFill>
              <a:srgbClr val="A13F0B">
                <a:alpha val="100000"/>
              </a:srgbClr>
            </a:solidFill>
          </p:spPr>
          <p:txBody>
            <a:bodyPr/>
            <a:lstStyle/>
            <a:p>
              <a:endParaRPr lang="zh-CN" altLang="en-US"/>
            </a:p>
          </p:txBody>
        </p:sp>
        <p:sp>
          <p:nvSpPr>
            <p:cNvPr id="1700064" name="Freeform 31"/>
            <p:cNvSpPr/>
            <p:nvPr>
              <p:custDataLst>
                <p:tags r:id="rId25"/>
              </p:custDataLst>
            </p:nvPr>
          </p:nvSpPr>
          <p:spPr>
            <a:xfrm>
              <a:off x="5578030" y="1392555"/>
              <a:ext cx="74105" cy="112776"/>
            </a:xfrm>
            <a:custGeom>
              <a:avLst/>
              <a:gdLst/>
              <a:ahLst/>
              <a:cxnLst/>
              <a:rect l="l" t="t"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path>
              </a:pathLst>
            </a:custGeom>
            <a:solidFill>
              <a:srgbClr val="A13F0B">
                <a:alpha val="100000"/>
              </a:srgbClr>
            </a:solidFill>
          </p:spPr>
          <p:txBody>
            <a:bodyPr/>
            <a:lstStyle/>
            <a:p>
              <a:endParaRPr lang="zh-CN" altLang="en-US"/>
            </a:p>
          </p:txBody>
        </p:sp>
        <p:sp>
          <p:nvSpPr>
            <p:cNvPr id="1700065" name="Freeform 32"/>
            <p:cNvSpPr/>
            <p:nvPr>
              <p:custDataLst>
                <p:tags r:id="rId26"/>
              </p:custDataLst>
            </p:nvPr>
          </p:nvSpPr>
          <p:spPr>
            <a:xfrm>
              <a:off x="5494591" y="1648968"/>
              <a:ext cx="112776" cy="72580"/>
            </a:xfrm>
            <a:custGeom>
              <a:avLst/>
              <a:gdLst/>
              <a:ahLst/>
              <a:cxnLst/>
              <a:rect l="l" t="t"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path>
              </a:pathLst>
            </a:custGeom>
            <a:solidFill>
              <a:srgbClr val="A13F0B">
                <a:alpha val="100000"/>
              </a:srgbClr>
            </a:solidFill>
          </p:spPr>
          <p:txBody>
            <a:bodyPr/>
            <a:lstStyle/>
            <a:p>
              <a:endParaRPr lang="zh-CN" altLang="en-US"/>
            </a:p>
          </p:txBody>
        </p:sp>
        <p:sp>
          <p:nvSpPr>
            <p:cNvPr id="1700066" name="Freeform 33"/>
            <p:cNvSpPr/>
            <p:nvPr>
              <p:custDataLst>
                <p:tags r:id="rId27"/>
              </p:custDataLst>
            </p:nvPr>
          </p:nvSpPr>
          <p:spPr>
            <a:xfrm>
              <a:off x="5789581" y="1475994"/>
              <a:ext cx="114300" cy="74105"/>
            </a:xfrm>
            <a:custGeom>
              <a:avLst/>
              <a:gdLst/>
              <a:ahLst/>
              <a:cxnLst/>
              <a:rect l="l" t="t"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path>
              </a:pathLst>
            </a:custGeom>
            <a:solidFill>
              <a:srgbClr val="A13F0B">
                <a:alpha val="100000"/>
              </a:srgbClr>
            </a:solidFill>
          </p:spPr>
          <p:txBody>
            <a:bodyPr/>
            <a:lstStyle/>
            <a:p>
              <a:endParaRPr lang="zh-CN" altLang="en-US"/>
            </a:p>
          </p:txBody>
        </p:sp>
        <p:sp>
          <p:nvSpPr>
            <p:cNvPr id="1700067" name="Freeform 34"/>
            <p:cNvSpPr/>
            <p:nvPr>
              <p:custDataLst>
                <p:tags r:id="rId28"/>
              </p:custDataLst>
            </p:nvPr>
          </p:nvSpPr>
          <p:spPr>
            <a:xfrm>
              <a:off x="5789581" y="1648968"/>
              <a:ext cx="114300" cy="72580"/>
            </a:xfrm>
            <a:custGeom>
              <a:avLst/>
              <a:gdLst/>
              <a:ahLst/>
              <a:cxnLst/>
              <a:rect l="l" t="t"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path>
              </a:pathLst>
            </a:custGeom>
            <a:solidFill>
              <a:srgbClr val="A13F0B">
                <a:alpha val="100000"/>
              </a:srgbClr>
            </a:solidFill>
          </p:spPr>
          <p:txBody>
            <a:bodyPr/>
            <a:lstStyle/>
            <a:p>
              <a:endParaRPr lang="zh-CN" altLang="en-US"/>
            </a:p>
          </p:txBody>
        </p:sp>
        <p:sp>
          <p:nvSpPr>
            <p:cNvPr id="1700068" name="Freeform 35"/>
            <p:cNvSpPr/>
            <p:nvPr>
              <p:custDataLst>
                <p:tags r:id="rId29"/>
              </p:custDataLst>
            </p:nvPr>
          </p:nvSpPr>
          <p:spPr>
            <a:xfrm>
              <a:off x="5494591" y="1475994"/>
              <a:ext cx="112776" cy="74105"/>
            </a:xfrm>
            <a:custGeom>
              <a:avLst/>
              <a:gdLst/>
              <a:ahLst/>
              <a:cxnLst/>
              <a:rect l="l" t="t"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path>
              </a:pathLst>
            </a:custGeom>
            <a:solidFill>
              <a:srgbClr val="A13F0B">
                <a:alpha val="100000"/>
              </a:srgbClr>
            </a:solidFill>
          </p:spPr>
          <p:txBody>
            <a:bodyPr/>
            <a:lstStyle/>
            <a:p>
              <a:endParaRPr lang="zh-CN" altLang="en-US"/>
            </a:p>
          </p:txBody>
        </p:sp>
        <p:sp>
          <p:nvSpPr>
            <p:cNvPr id="1700069" name="Freeform 36"/>
            <p:cNvSpPr/>
            <p:nvPr>
              <p:custDataLst>
                <p:tags r:id="rId30"/>
              </p:custDataLst>
            </p:nvPr>
          </p:nvSpPr>
          <p:spPr>
            <a:xfrm>
              <a:off x="5578030" y="1692212"/>
              <a:ext cx="69533" cy="109633"/>
            </a:xfrm>
            <a:custGeom>
              <a:avLst/>
              <a:gdLst/>
              <a:ahLst/>
              <a:cxnLst/>
              <a:rect l="l" t="t"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path>
              </a:pathLst>
            </a:custGeom>
            <a:solidFill>
              <a:srgbClr val="A13F0B">
                <a:alpha val="100000"/>
              </a:srgbClr>
            </a:solidFill>
          </p:spPr>
          <p:txBody>
            <a:bodyPr/>
            <a:lstStyle/>
            <a:p>
              <a:endParaRPr lang="zh-CN" altLang="en-US"/>
            </a:p>
          </p:txBody>
        </p:sp>
        <p:sp>
          <p:nvSpPr>
            <p:cNvPr id="1700070" name="Freeform 37"/>
            <p:cNvSpPr/>
            <p:nvPr>
              <p:custDataLst>
                <p:tags r:id="rId31"/>
              </p:custDataLst>
            </p:nvPr>
          </p:nvSpPr>
          <p:spPr>
            <a:xfrm>
              <a:off x="5746337" y="1392555"/>
              <a:ext cx="72580" cy="112776"/>
            </a:xfrm>
            <a:custGeom>
              <a:avLst/>
              <a:gdLst/>
              <a:ahLst/>
              <a:cxnLst/>
              <a:rect l="l" t="t"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path>
              </a:pathLst>
            </a:custGeom>
            <a:solidFill>
              <a:srgbClr val="A13F0B">
                <a:alpha val="100000"/>
              </a:srgbClr>
            </a:solidFill>
          </p:spPr>
          <p:txBody>
            <a:bodyPr/>
            <a:lstStyle/>
            <a:p>
              <a:endParaRPr lang="zh-CN" altLang="en-US"/>
            </a:p>
          </p:txBody>
        </p:sp>
      </p:grpSp>
      <p:sp>
        <p:nvSpPr>
          <p:cNvPr id="1700071" name="Freeform 38"/>
          <p:cNvSpPr/>
          <p:nvPr>
            <p:custDataLst>
              <p:tags r:id="rId15"/>
            </p:custDataLst>
          </p:nvPr>
        </p:nvSpPr>
        <p:spPr>
          <a:xfrm>
            <a:off x="10823284" y="1366708"/>
            <a:ext cx="468000" cy="437996"/>
          </a:xfrm>
          <a:custGeom>
            <a:avLst/>
            <a:gdLst/>
            <a:ahLst/>
            <a:cxnLst/>
            <a:rect l="l" t="t" r="r" b="b"/>
            <a:pathLst>
              <a:path w="132" h="128">
                <a:moveTo>
                  <a:pt x="128" y="47"/>
                </a:moveTo>
                <a:cubicBezTo>
                  <a:pt x="123" y="31"/>
                  <a:pt x="113" y="17"/>
                  <a:pt x="98" y="9"/>
                </a:cubicBezTo>
                <a:cubicBezTo>
                  <a:pt x="88" y="3"/>
                  <a:pt x="77" y="0"/>
                  <a:pt x="66" y="0"/>
                </a:cubicBezTo>
                <a:cubicBezTo>
                  <a:pt x="43" y="0"/>
                  <a:pt x="22" y="12"/>
                  <a:pt x="11" y="32"/>
                </a:cubicBezTo>
                <a:cubicBezTo>
                  <a:pt x="2" y="47"/>
                  <a:pt x="0" y="64"/>
                  <a:pt x="4" y="81"/>
                </a:cubicBezTo>
                <a:cubicBezTo>
                  <a:pt x="9" y="97"/>
                  <a:pt x="19" y="111"/>
                  <a:pt x="34" y="119"/>
                </a:cubicBezTo>
                <a:cubicBezTo>
                  <a:pt x="44" y="125"/>
                  <a:pt x="55" y="128"/>
                  <a:pt x="66" y="128"/>
                </a:cubicBezTo>
                <a:cubicBezTo>
                  <a:pt x="89" y="128"/>
                  <a:pt x="110" y="116"/>
                  <a:pt x="121" y="96"/>
                </a:cubicBezTo>
                <a:cubicBezTo>
                  <a:pt x="130" y="81"/>
                  <a:pt x="132" y="64"/>
                  <a:pt x="128" y="47"/>
                </a:cubicBezTo>
                <a:close/>
              </a:path>
              <a:path w="132" h="128">
                <a:moveTo>
                  <a:pt x="125" y="55"/>
                </a:moveTo>
                <a:cubicBezTo>
                  <a:pt x="125" y="58"/>
                  <a:pt x="125" y="61"/>
                  <a:pt x="125" y="65"/>
                </a:cubicBezTo>
                <a:cubicBezTo>
                  <a:pt x="125" y="65"/>
                  <a:pt x="125" y="65"/>
                  <a:pt x="125" y="65"/>
                </a:cubicBezTo>
                <a:cubicBezTo>
                  <a:pt x="106" y="84"/>
                  <a:pt x="106" y="84"/>
                  <a:pt x="106" y="84"/>
                </a:cubicBezTo>
                <a:cubicBezTo>
                  <a:pt x="97" y="79"/>
                  <a:pt x="97" y="79"/>
                  <a:pt x="97" y="79"/>
                </a:cubicBezTo>
                <a:cubicBezTo>
                  <a:pt x="124" y="52"/>
                  <a:pt x="124" y="52"/>
                  <a:pt x="124" y="52"/>
                </a:cubicBezTo>
                <a:lnTo>
                  <a:pt x="125" y="55"/>
                </a:lnTo>
                <a:close/>
              </a:path>
              <a:path w="132" h="128">
                <a:moveTo>
                  <a:pt x="120" y="38"/>
                </a:moveTo>
                <a:cubicBezTo>
                  <a:pt x="121" y="41"/>
                  <a:pt x="122" y="43"/>
                  <a:pt x="123" y="46"/>
                </a:cubicBezTo>
                <a:cubicBezTo>
                  <a:pt x="123" y="47"/>
                  <a:pt x="123" y="47"/>
                  <a:pt x="123" y="47"/>
                </a:cubicBezTo>
                <a:cubicBezTo>
                  <a:pt x="93" y="77"/>
                  <a:pt x="93" y="77"/>
                  <a:pt x="93" y="77"/>
                </a:cubicBezTo>
                <a:cubicBezTo>
                  <a:pt x="84" y="71"/>
                  <a:pt x="84" y="71"/>
                  <a:pt x="84" y="71"/>
                </a:cubicBezTo>
                <a:cubicBezTo>
                  <a:pt x="119" y="36"/>
                  <a:pt x="119" y="36"/>
                  <a:pt x="119" y="36"/>
                </a:cubicBezTo>
                <a:lnTo>
                  <a:pt x="120" y="38"/>
                </a:lnTo>
                <a:close/>
              </a:path>
              <a:path w="132" h="128">
                <a:moveTo>
                  <a:pt x="111" y="25"/>
                </a:moveTo>
                <a:cubicBezTo>
                  <a:pt x="112" y="26"/>
                  <a:pt x="113" y="27"/>
                  <a:pt x="113" y="28"/>
                </a:cubicBezTo>
                <a:cubicBezTo>
                  <a:pt x="114" y="29"/>
                  <a:pt x="115" y="30"/>
                  <a:pt x="116" y="31"/>
                </a:cubicBezTo>
                <a:cubicBezTo>
                  <a:pt x="116" y="32"/>
                  <a:pt x="116" y="32"/>
                  <a:pt x="116" y="32"/>
                </a:cubicBezTo>
                <a:cubicBezTo>
                  <a:pt x="79" y="69"/>
                  <a:pt x="79" y="69"/>
                  <a:pt x="79" y="69"/>
                </a:cubicBezTo>
                <a:cubicBezTo>
                  <a:pt x="70" y="64"/>
                  <a:pt x="70" y="64"/>
                  <a:pt x="70" y="64"/>
                </a:cubicBezTo>
                <a:cubicBezTo>
                  <a:pt x="110" y="24"/>
                  <a:pt x="110" y="24"/>
                  <a:pt x="110" y="24"/>
                </a:cubicBezTo>
                <a:lnTo>
                  <a:pt x="111" y="25"/>
                </a:lnTo>
                <a:close/>
              </a:path>
              <a:path w="132" h="128">
                <a:moveTo>
                  <a:pt x="68" y="5"/>
                </a:moveTo>
                <a:cubicBezTo>
                  <a:pt x="70" y="5"/>
                  <a:pt x="70" y="5"/>
                  <a:pt x="70" y="5"/>
                </a:cubicBezTo>
                <a:cubicBezTo>
                  <a:pt x="72" y="5"/>
                  <a:pt x="75" y="5"/>
                  <a:pt x="77" y="6"/>
                </a:cubicBezTo>
                <a:cubicBezTo>
                  <a:pt x="80" y="6"/>
                  <a:pt x="80" y="6"/>
                  <a:pt x="80" y="6"/>
                </a:cubicBezTo>
                <a:cubicBezTo>
                  <a:pt x="68" y="17"/>
                  <a:pt x="68" y="17"/>
                  <a:pt x="68" y="17"/>
                </a:cubicBezTo>
                <a:lnTo>
                  <a:pt x="68" y="5"/>
                </a:lnTo>
                <a:close/>
              </a:path>
              <a:path w="132" h="128">
                <a:moveTo>
                  <a:pt x="68" y="24"/>
                </a:moveTo>
                <a:cubicBezTo>
                  <a:pt x="85" y="8"/>
                  <a:pt x="85" y="8"/>
                  <a:pt x="85" y="8"/>
                </a:cubicBezTo>
                <a:cubicBezTo>
                  <a:pt x="85" y="8"/>
                  <a:pt x="85" y="8"/>
                  <a:pt x="85" y="8"/>
                </a:cubicBezTo>
                <a:cubicBezTo>
                  <a:pt x="88" y="9"/>
                  <a:pt x="91" y="10"/>
                  <a:pt x="93" y="11"/>
                </a:cubicBezTo>
                <a:cubicBezTo>
                  <a:pt x="95" y="12"/>
                  <a:pt x="95" y="12"/>
                  <a:pt x="95" y="12"/>
                </a:cubicBezTo>
                <a:cubicBezTo>
                  <a:pt x="68" y="38"/>
                  <a:pt x="68" y="38"/>
                  <a:pt x="68" y="38"/>
                </a:cubicBezTo>
                <a:lnTo>
                  <a:pt x="68" y="24"/>
                </a:lnTo>
                <a:close/>
              </a:path>
              <a:path w="132" h="128">
                <a:moveTo>
                  <a:pt x="68" y="45"/>
                </a:moveTo>
                <a:cubicBezTo>
                  <a:pt x="99" y="14"/>
                  <a:pt x="99" y="14"/>
                  <a:pt x="99" y="14"/>
                </a:cubicBezTo>
                <a:cubicBezTo>
                  <a:pt x="100" y="15"/>
                  <a:pt x="100" y="15"/>
                  <a:pt x="100" y="15"/>
                </a:cubicBezTo>
                <a:cubicBezTo>
                  <a:pt x="102" y="17"/>
                  <a:pt x="104" y="18"/>
                  <a:pt x="106" y="20"/>
                </a:cubicBezTo>
                <a:cubicBezTo>
                  <a:pt x="107" y="21"/>
                  <a:pt x="107" y="21"/>
                  <a:pt x="107" y="21"/>
                </a:cubicBezTo>
                <a:cubicBezTo>
                  <a:pt x="68" y="59"/>
                  <a:pt x="68" y="59"/>
                  <a:pt x="68" y="59"/>
                </a:cubicBezTo>
                <a:lnTo>
                  <a:pt x="68" y="45"/>
                </a:lnTo>
                <a:close/>
              </a:path>
              <a:path w="132" h="128">
                <a:moveTo>
                  <a:pt x="115" y="97"/>
                </a:moveTo>
                <a:cubicBezTo>
                  <a:pt x="113" y="100"/>
                  <a:pt x="111" y="104"/>
                  <a:pt x="108" y="106"/>
                </a:cubicBezTo>
                <a:cubicBezTo>
                  <a:pt x="104" y="110"/>
                  <a:pt x="100" y="113"/>
                  <a:pt x="95" y="116"/>
                </a:cubicBezTo>
                <a:cubicBezTo>
                  <a:pt x="86" y="121"/>
                  <a:pt x="76" y="123"/>
                  <a:pt x="66" y="123"/>
                </a:cubicBezTo>
                <a:cubicBezTo>
                  <a:pt x="61" y="123"/>
                  <a:pt x="56" y="123"/>
                  <a:pt x="51" y="121"/>
                </a:cubicBezTo>
                <a:cubicBezTo>
                  <a:pt x="46" y="120"/>
                  <a:pt x="41" y="118"/>
                  <a:pt x="36" y="115"/>
                </a:cubicBezTo>
                <a:cubicBezTo>
                  <a:pt x="29" y="111"/>
                  <a:pt x="23" y="106"/>
                  <a:pt x="19" y="100"/>
                </a:cubicBezTo>
                <a:cubicBezTo>
                  <a:pt x="14" y="94"/>
                  <a:pt x="11" y="87"/>
                  <a:pt x="9" y="79"/>
                </a:cubicBezTo>
                <a:cubicBezTo>
                  <a:pt x="7" y="72"/>
                  <a:pt x="6" y="64"/>
                  <a:pt x="7" y="57"/>
                </a:cubicBezTo>
                <a:cubicBezTo>
                  <a:pt x="8" y="49"/>
                  <a:pt x="11" y="41"/>
                  <a:pt x="15" y="34"/>
                </a:cubicBezTo>
                <a:cubicBezTo>
                  <a:pt x="17" y="30"/>
                  <a:pt x="21" y="25"/>
                  <a:pt x="24" y="22"/>
                </a:cubicBezTo>
                <a:cubicBezTo>
                  <a:pt x="28" y="18"/>
                  <a:pt x="32" y="15"/>
                  <a:pt x="37" y="12"/>
                </a:cubicBezTo>
                <a:cubicBezTo>
                  <a:pt x="44" y="8"/>
                  <a:pt x="53" y="5"/>
                  <a:pt x="62" y="5"/>
                </a:cubicBezTo>
                <a:cubicBezTo>
                  <a:pt x="64" y="5"/>
                  <a:pt x="64" y="5"/>
                  <a:pt x="64" y="5"/>
                </a:cubicBezTo>
                <a:cubicBezTo>
                  <a:pt x="64" y="64"/>
                  <a:pt x="64" y="64"/>
                  <a:pt x="64" y="64"/>
                </a:cubicBezTo>
                <a:cubicBezTo>
                  <a:pt x="64" y="65"/>
                  <a:pt x="64" y="66"/>
                  <a:pt x="65" y="66"/>
                </a:cubicBezTo>
                <a:cubicBezTo>
                  <a:pt x="116" y="96"/>
                  <a:pt x="116" y="96"/>
                  <a:pt x="116" y="96"/>
                </a:cubicBezTo>
                <a:lnTo>
                  <a:pt x="115" y="97"/>
                </a:lnTo>
                <a:close/>
              </a:path>
              <a:path w="132" h="128">
                <a:moveTo>
                  <a:pt x="119" y="92"/>
                </a:moveTo>
                <a:cubicBezTo>
                  <a:pt x="110" y="87"/>
                  <a:pt x="110" y="87"/>
                  <a:pt x="110" y="87"/>
                </a:cubicBezTo>
                <a:cubicBezTo>
                  <a:pt x="125" y="72"/>
                  <a:pt x="125" y="72"/>
                  <a:pt x="125" y="72"/>
                </a:cubicBezTo>
                <a:cubicBezTo>
                  <a:pt x="124" y="77"/>
                  <a:pt x="124" y="77"/>
                  <a:pt x="124" y="77"/>
                </a:cubicBezTo>
                <a:cubicBezTo>
                  <a:pt x="123" y="81"/>
                  <a:pt x="121" y="86"/>
                  <a:pt x="119" y="90"/>
                </a:cubicBezTo>
                <a:lnTo>
                  <a:pt x="119" y="92"/>
                </a:lnTo>
              </a:path>
            </a:pathLst>
          </a:custGeom>
          <a:solidFill>
            <a:srgbClr val="A13F0B">
              <a:alpha val="100000"/>
            </a:srgbClr>
          </a:solidFill>
        </p:spPr>
        <p:txBody>
          <a:bodyPr/>
          <a:lstStyle/>
          <a:p>
            <a:endParaRPr lang="zh-CN" altLang="en-US"/>
          </a:p>
        </p:txBody>
      </p:sp>
      <p:grpSp>
        <p:nvGrpSpPr>
          <p:cNvPr id="1700075" name="Group 39"/>
          <p:cNvGrpSpPr/>
          <p:nvPr>
            <p:custDataLst>
              <p:tags r:id="rId16"/>
            </p:custDataLst>
          </p:nvPr>
        </p:nvGrpSpPr>
        <p:grpSpPr>
          <a:xfrm>
            <a:off x="5476684" y="3710178"/>
            <a:ext cx="467963" cy="467963"/>
            <a:chOff x="5476684" y="3710178"/>
            <a:chExt cx="467963" cy="467963"/>
          </a:xfrm>
          <a:solidFill>
            <a:schemeClr val="accent4">
              <a:alpha val="100000"/>
            </a:schemeClr>
          </a:solidFill>
        </p:grpSpPr>
        <p:sp>
          <p:nvSpPr>
            <p:cNvPr id="1700072" name="Freeform 40"/>
            <p:cNvSpPr/>
            <p:nvPr>
              <p:custDataLst>
                <p:tags r:id="rId17"/>
              </p:custDataLst>
            </p:nvPr>
          </p:nvSpPr>
          <p:spPr>
            <a:xfrm>
              <a:off x="5476684" y="3710178"/>
              <a:ext cx="467963" cy="467963"/>
            </a:xfrm>
            <a:custGeom>
              <a:avLst/>
              <a:gdLst/>
              <a:ahLst/>
              <a:cxnLst/>
              <a:rect l="l" t="t" r="r" b="b"/>
              <a:pathLst>
                <a:path w="128" h="128">
                  <a:moveTo>
                    <a:pt x="64" y="0"/>
                  </a:moveTo>
                  <a:cubicBezTo>
                    <a:pt x="29" y="0"/>
                    <a:pt x="0" y="29"/>
                    <a:pt x="0" y="64"/>
                  </a:cubicBezTo>
                  <a:cubicBezTo>
                    <a:pt x="0" y="99"/>
                    <a:pt x="29" y="128"/>
                    <a:pt x="64" y="128"/>
                  </a:cubicBezTo>
                  <a:cubicBezTo>
                    <a:pt x="99" y="128"/>
                    <a:pt x="128" y="99"/>
                    <a:pt x="128" y="64"/>
                  </a:cubicBezTo>
                  <a:cubicBezTo>
                    <a:pt x="128" y="29"/>
                    <a:pt x="99" y="0"/>
                    <a:pt x="64" y="0"/>
                  </a:cubicBezTo>
                  <a:close/>
                </a:path>
                <a:path w="128" h="128">
                  <a:moveTo>
                    <a:pt x="106" y="106"/>
                  </a:moveTo>
                  <a:cubicBezTo>
                    <a:pt x="101" y="111"/>
                    <a:pt x="94" y="116"/>
                    <a:pt x="87" y="119"/>
                  </a:cubicBezTo>
                  <a:cubicBezTo>
                    <a:pt x="80" y="122"/>
                    <a:pt x="72" y="123"/>
                    <a:pt x="64" y="123"/>
                  </a:cubicBezTo>
                  <a:cubicBezTo>
                    <a:pt x="56" y="123"/>
                    <a:pt x="48" y="122"/>
                    <a:pt x="41" y="119"/>
                  </a:cubicBezTo>
                  <a:cubicBezTo>
                    <a:pt x="34" y="116"/>
                    <a:pt x="27" y="111"/>
                    <a:pt x="22" y="106"/>
                  </a:cubicBezTo>
                  <a:cubicBezTo>
                    <a:pt x="17" y="101"/>
                    <a:pt x="12" y="94"/>
                    <a:pt x="9" y="87"/>
                  </a:cubicBezTo>
                  <a:cubicBezTo>
                    <a:pt x="6" y="80"/>
                    <a:pt x="5" y="72"/>
                    <a:pt x="5" y="64"/>
                  </a:cubicBezTo>
                  <a:cubicBezTo>
                    <a:pt x="5" y="56"/>
                    <a:pt x="6" y="48"/>
                    <a:pt x="9" y="41"/>
                  </a:cubicBezTo>
                  <a:cubicBezTo>
                    <a:pt x="12" y="34"/>
                    <a:pt x="17" y="27"/>
                    <a:pt x="22" y="22"/>
                  </a:cubicBezTo>
                  <a:cubicBezTo>
                    <a:pt x="27" y="17"/>
                    <a:pt x="34" y="12"/>
                    <a:pt x="41" y="9"/>
                  </a:cubicBezTo>
                  <a:cubicBezTo>
                    <a:pt x="56" y="3"/>
                    <a:pt x="72" y="3"/>
                    <a:pt x="87" y="9"/>
                  </a:cubicBezTo>
                  <a:cubicBezTo>
                    <a:pt x="94" y="12"/>
                    <a:pt x="101" y="17"/>
                    <a:pt x="106" y="22"/>
                  </a:cubicBezTo>
                  <a:cubicBezTo>
                    <a:pt x="111" y="27"/>
                    <a:pt x="116" y="34"/>
                    <a:pt x="119" y="41"/>
                  </a:cubicBezTo>
                  <a:cubicBezTo>
                    <a:pt x="122" y="48"/>
                    <a:pt x="123" y="56"/>
                    <a:pt x="123" y="64"/>
                  </a:cubicBezTo>
                  <a:cubicBezTo>
                    <a:pt x="123" y="72"/>
                    <a:pt x="122" y="80"/>
                    <a:pt x="119" y="87"/>
                  </a:cubicBezTo>
                  <a:cubicBezTo>
                    <a:pt x="116" y="94"/>
                    <a:pt x="112" y="101"/>
                    <a:pt x="106" y="106"/>
                  </a:cubicBezTo>
                </a:path>
              </a:pathLst>
            </a:custGeom>
            <a:solidFill>
              <a:srgbClr val="A13F0B">
                <a:alpha val="100000"/>
              </a:srgbClr>
            </a:solidFill>
          </p:spPr>
          <p:txBody>
            <a:bodyPr/>
            <a:lstStyle/>
            <a:p>
              <a:endParaRPr lang="zh-CN" altLang="en-US"/>
            </a:p>
          </p:txBody>
        </p:sp>
        <p:sp>
          <p:nvSpPr>
            <p:cNvPr id="1700073" name="AutoShape 41"/>
            <p:cNvSpPr/>
            <p:nvPr>
              <p:custDataLst>
                <p:tags r:id="rId18"/>
              </p:custDataLst>
            </p:nvPr>
          </p:nvSpPr>
          <p:spPr>
            <a:xfrm>
              <a:off x="5695950" y="3929539"/>
              <a:ext cx="29337" cy="29337"/>
            </a:xfrm>
            <a:prstGeom prst="ellipse">
              <a:avLst/>
            </a:prstGeom>
            <a:solidFill>
              <a:srgbClr val="A13F0B">
                <a:alpha val="100000"/>
              </a:srgbClr>
            </a:solidFill>
          </p:spPr>
          <p:txBody>
            <a:bodyPr/>
            <a:lstStyle/>
            <a:p>
              <a:endParaRPr lang="zh-CN" altLang="en-US"/>
            </a:p>
          </p:txBody>
        </p:sp>
        <p:sp>
          <p:nvSpPr>
            <p:cNvPr id="1700074" name="Freeform 42"/>
            <p:cNvSpPr/>
            <p:nvPr>
              <p:custDataLst>
                <p:tags r:id="rId19"/>
              </p:custDataLst>
            </p:nvPr>
          </p:nvSpPr>
          <p:spPr>
            <a:xfrm>
              <a:off x="5637276" y="3784282"/>
              <a:ext cx="146780" cy="321278"/>
            </a:xfrm>
            <a:custGeom>
              <a:avLst/>
              <a:gdLst/>
              <a:ahLst/>
              <a:cxnLst/>
              <a:rect l="l" t="t" r="r" b="b"/>
              <a:pathLst>
                <a:path w="40" h="88">
                  <a:moveTo>
                    <a:pt x="40" y="43"/>
                  </a:moveTo>
                  <a:cubicBezTo>
                    <a:pt x="40" y="43"/>
                    <a:pt x="40" y="43"/>
                    <a:pt x="40" y="43"/>
                  </a:cubicBezTo>
                  <a:cubicBezTo>
                    <a:pt x="22" y="2"/>
                    <a:pt x="22" y="2"/>
                    <a:pt x="22" y="2"/>
                  </a:cubicBezTo>
                  <a:cubicBezTo>
                    <a:pt x="21" y="0"/>
                    <a:pt x="19" y="0"/>
                    <a:pt x="18" y="2"/>
                  </a:cubicBezTo>
                  <a:cubicBezTo>
                    <a:pt x="0" y="43"/>
                    <a:pt x="0" y="43"/>
                    <a:pt x="0" y="43"/>
                  </a:cubicBezTo>
                  <a:cubicBezTo>
                    <a:pt x="0" y="43"/>
                    <a:pt x="0" y="44"/>
                    <a:pt x="0" y="44"/>
                  </a:cubicBezTo>
                  <a:cubicBezTo>
                    <a:pt x="0" y="44"/>
                    <a:pt x="0" y="45"/>
                    <a:pt x="0" y="45"/>
                  </a:cubicBezTo>
                  <a:cubicBezTo>
                    <a:pt x="0" y="45"/>
                    <a:pt x="0" y="45"/>
                    <a:pt x="0" y="45"/>
                  </a:cubicBezTo>
                  <a:cubicBezTo>
                    <a:pt x="18" y="86"/>
                    <a:pt x="18" y="86"/>
                    <a:pt x="18" y="86"/>
                  </a:cubicBezTo>
                  <a:cubicBezTo>
                    <a:pt x="19" y="88"/>
                    <a:pt x="21" y="88"/>
                    <a:pt x="22" y="86"/>
                  </a:cubicBezTo>
                  <a:cubicBezTo>
                    <a:pt x="40" y="45"/>
                    <a:pt x="40" y="45"/>
                    <a:pt x="40" y="45"/>
                  </a:cubicBezTo>
                  <a:cubicBezTo>
                    <a:pt x="40" y="45"/>
                    <a:pt x="40" y="44"/>
                    <a:pt x="40" y="44"/>
                  </a:cubicBezTo>
                  <a:cubicBezTo>
                    <a:pt x="40" y="44"/>
                    <a:pt x="40" y="44"/>
                    <a:pt x="40" y="44"/>
                  </a:cubicBezTo>
                  <a:cubicBezTo>
                    <a:pt x="40" y="44"/>
                    <a:pt x="40" y="44"/>
                    <a:pt x="40" y="44"/>
                  </a:cubicBezTo>
                  <a:cubicBezTo>
                    <a:pt x="40" y="44"/>
                    <a:pt x="40" y="43"/>
                    <a:pt x="40" y="43"/>
                  </a:cubicBezTo>
                  <a:close/>
                </a:path>
                <a:path w="40" h="88">
                  <a:moveTo>
                    <a:pt x="20" y="80"/>
                  </a:moveTo>
                  <a:cubicBezTo>
                    <a:pt x="4" y="44"/>
                    <a:pt x="4" y="44"/>
                    <a:pt x="4" y="44"/>
                  </a:cubicBezTo>
                  <a:cubicBezTo>
                    <a:pt x="20" y="9"/>
                    <a:pt x="20" y="9"/>
                    <a:pt x="20" y="9"/>
                  </a:cubicBezTo>
                  <a:cubicBezTo>
                    <a:pt x="36" y="44"/>
                    <a:pt x="36" y="44"/>
                    <a:pt x="36" y="44"/>
                  </a:cubicBezTo>
                  <a:lnTo>
                    <a:pt x="20" y="80"/>
                  </a:lnTo>
                </a:path>
              </a:pathLst>
            </a:custGeom>
            <a:solidFill>
              <a:srgbClr val="A13F0B">
                <a:alpha val="100000"/>
              </a:srgbClr>
            </a:solidFill>
          </p:spPr>
          <p:txBody>
            <a:bodyPr/>
            <a:lstStyle/>
            <a:p>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2"/>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2"/>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05</a:t>
            </a: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3600" dirty="0" err="1">
                <a:solidFill>
                  <a:srgbClr val="FFFFFF">
                    <a:alpha val="100000"/>
                  </a:srgbClr>
                </a:solidFill>
                <a:latin typeface="微软雅黑" panose="020B0503020204020204" charset="-122"/>
                <a:ea typeface="微软雅黑" panose="020B0503020204020204" charset="-122"/>
                <a:cs typeface="微软雅黑" panose="020B0503020204020204" charset="-122"/>
              </a:rPr>
              <a:t>拟采取的进度安排</a:t>
            </a:r>
            <a:endParaRPr lang="en-US" sz="360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4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6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600003" name="AutoShape 4"/>
          <p:cNvSpPr/>
          <p:nvPr/>
        </p:nvSpPr>
        <p:spPr>
          <a:xfrm>
            <a:off x="318632" y="0"/>
            <a:ext cx="1048735" cy="873125"/>
          </a:xfrm>
          <a:prstGeom prst="rect">
            <a:avLst/>
          </a:prstGeom>
          <a:solidFill>
            <a:srgbClr val="A13F0B">
              <a:alpha val="100000"/>
            </a:srgbClr>
          </a:solidFill>
          <a:ln w="12700">
            <a:solidFill>
              <a:schemeClr val="accent4">
                <a:alpha val="100000"/>
              </a:schemeClr>
            </a:solidFill>
            <a:prstDash val="solid"/>
          </a:ln>
        </p:spPr>
        <p:txBody>
          <a:bodyPr/>
          <a:lstStyle/>
          <a:p>
            <a:endParaRPr lang="zh-CN" altLang="en-US"/>
          </a:p>
        </p:txBody>
      </p:sp>
      <p:sp>
        <p:nvSpPr>
          <p:cNvPr id="16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600059" name="Picture 7"/>
          <p:cNvPicPr>
            <a:picLocks noChangeAspect="1"/>
          </p:cNvPicPr>
          <p:nvPr/>
        </p:nvPicPr>
        <p:blipFill>
          <a:blip r:embed="rId2"/>
          <a:srcRect/>
          <a:stretch>
            <a:fillRect/>
          </a:stretch>
        </p:blipFill>
        <p:spPr>
          <a:xfrm>
            <a:off x="10101715" y="214313"/>
            <a:ext cx="1864408" cy="690562"/>
          </a:xfrm>
          <a:prstGeom prst="rect">
            <a:avLst/>
          </a:prstGeom>
          <a:noFill/>
        </p:spPr>
      </p:pic>
      <p:pic>
        <p:nvPicPr>
          <p:cNvPr id="1600060" name="Picture 8"/>
          <p:cNvPicPr>
            <a:picLocks noChangeAspect="1"/>
          </p:cNvPicPr>
          <p:nvPr/>
        </p:nvPicPr>
        <p:blipFill>
          <a:blip r:embed="rId3"/>
          <a:srcRect/>
          <a:stretch>
            <a:fillRect/>
          </a:stretch>
        </p:blipFill>
        <p:spPr>
          <a:xfrm>
            <a:off x="409575" y="6269038"/>
            <a:ext cx="1817688" cy="508000"/>
          </a:xfrm>
          <a:prstGeom prst="rect">
            <a:avLst/>
          </a:prstGeom>
          <a:noFill/>
        </p:spPr>
      </p:pic>
      <p:sp>
        <p:nvSpPr>
          <p:cNvPr id="16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进度安排</a:t>
            </a:r>
            <a:endParaRPr lang="en-US" sz="1100"/>
          </a:p>
        </p:txBody>
      </p:sp>
      <p:graphicFrame>
        <p:nvGraphicFramePr>
          <p:cNvPr id="4" name="表格 3"/>
          <p:cNvGraphicFramePr>
            <a:graphicFrameLocks noGrp="1"/>
          </p:cNvGraphicFramePr>
          <p:nvPr>
            <p:extLst>
              <p:ext uri="{D42A27DB-BD31-4B8C-83A1-F6EECF244321}">
                <p14:modId xmlns:p14="http://schemas.microsoft.com/office/powerpoint/2010/main" val="2725510686"/>
              </p:ext>
            </p:extLst>
          </p:nvPr>
        </p:nvGraphicFramePr>
        <p:xfrm>
          <a:off x="844881" y="1662459"/>
          <a:ext cx="10502238" cy="3532985"/>
        </p:xfrm>
        <a:graphic>
          <a:graphicData uri="http://schemas.openxmlformats.org/drawingml/2006/table">
            <a:tbl>
              <a:tblPr>
                <a:tableStyleId>{2D5ABB26-0587-4C30-8999-92F81FD0307C}</a:tableStyleId>
              </a:tblPr>
              <a:tblGrid>
                <a:gridCol w="5251119">
                  <a:extLst>
                    <a:ext uri="{9D8B030D-6E8A-4147-A177-3AD203B41FA5}">
                      <a16:colId xmlns:a16="http://schemas.microsoft.com/office/drawing/2014/main" val="20000"/>
                    </a:ext>
                  </a:extLst>
                </a:gridCol>
                <a:gridCol w="5251119">
                  <a:extLst>
                    <a:ext uri="{9D8B030D-6E8A-4147-A177-3AD203B41FA5}">
                      <a16:colId xmlns:a16="http://schemas.microsoft.com/office/drawing/2014/main" val="20001"/>
                    </a:ext>
                  </a:extLst>
                </a:gridCol>
              </a:tblGrid>
              <a:tr h="353490">
                <a:tc>
                  <a:txBody>
                    <a:bodyPr/>
                    <a:lstStyle/>
                    <a:p>
                      <a:pPr algn="l" fontAlgn="t">
                        <a:lnSpc>
                          <a:spcPct val="100000"/>
                        </a:lnSpc>
                        <a:spcBef>
                          <a:spcPts val="0"/>
                        </a:spcBef>
                        <a:spcAft>
                          <a:spcPts val="0"/>
                        </a:spcAft>
                      </a:pPr>
                      <a:r>
                        <a:rPr lang="zh-CN" altLang="en-US" sz="1600" b="1" dirty="0">
                          <a:solidFill>
                            <a:schemeClr val="tx1"/>
                          </a:solidFill>
                          <a:effectLst/>
                          <a:latin typeface="Noto Sans CJK SC" panose="020B0500000000000000" pitchFamily="34" charset="-122"/>
                          <a:ea typeface="Noto Sans CJK SC" panose="020B0500000000000000" pitchFamily="34" charset="-122"/>
                        </a:rPr>
                        <a:t>时间</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b="1" dirty="0">
                          <a:solidFill>
                            <a:schemeClr val="tx1"/>
                          </a:solidFill>
                          <a:effectLst/>
                          <a:latin typeface="Noto Sans CJK SC" panose="020B0500000000000000" pitchFamily="34" charset="-122"/>
                          <a:ea typeface="Noto Sans CJK SC" panose="020B0500000000000000" pitchFamily="34" charset="-122"/>
                        </a:rPr>
                        <a:t>内容</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2024</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11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31</a:t>
                      </a:r>
                      <a:r>
                        <a:rPr lang="zh-CN" altLang="en-US" sz="1600" dirty="0">
                          <a:solidFill>
                            <a:schemeClr val="tx1"/>
                          </a:solidFill>
                          <a:effectLst/>
                          <a:latin typeface="Noto Sans CJK SC" panose="020B0500000000000000" pitchFamily="34" charset="-122"/>
                          <a:ea typeface="Noto Sans CJK SC" panose="020B0500000000000000" pitchFamily="34" charset="-122"/>
                        </a:rPr>
                        <a:t>日前</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a:solidFill>
                            <a:schemeClr val="tx1"/>
                          </a:solidFill>
                          <a:effectLst/>
                          <a:latin typeface="Noto Sans CJK SC" panose="020B0500000000000000" pitchFamily="34" charset="-122"/>
                          <a:ea typeface="Noto Sans CJK SC" panose="020B0500000000000000" pitchFamily="34" charset="-122"/>
                        </a:rPr>
                        <a:t>确定毕业论文选题或方向，报学院备案。</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7</a:t>
                      </a:r>
                      <a:r>
                        <a:rPr lang="zh-CN" altLang="en-US" sz="1600" dirty="0">
                          <a:solidFill>
                            <a:schemeClr val="tx1"/>
                          </a:solidFill>
                          <a:effectLst/>
                          <a:latin typeface="Noto Sans CJK SC" panose="020B0500000000000000" pitchFamily="34" charset="-122"/>
                          <a:ea typeface="Noto Sans CJK SC" panose="020B0500000000000000" pitchFamily="34" charset="-122"/>
                        </a:rPr>
                        <a:t>日 </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学习</a:t>
                      </a:r>
                      <a:r>
                        <a:rPr lang="en-US" altLang="zh-CN" sz="1600" dirty="0">
                          <a:solidFill>
                            <a:schemeClr val="tx1"/>
                          </a:solidFill>
                          <a:effectLst/>
                          <a:latin typeface="Noto Sans CJK SC" panose="020B0500000000000000" pitchFamily="34" charset="-122"/>
                          <a:ea typeface="Noto Sans CJK SC" panose="020B0500000000000000" pitchFamily="34" charset="-122"/>
                        </a:rPr>
                        <a:t>Rust</a:t>
                      </a:r>
                      <a:r>
                        <a:rPr lang="zh-CN" altLang="en-US" sz="1600" dirty="0">
                          <a:solidFill>
                            <a:schemeClr val="tx1"/>
                          </a:solidFill>
                          <a:effectLst/>
                          <a:latin typeface="Noto Sans CJK SC" panose="020B0500000000000000" pitchFamily="34" charset="-122"/>
                          <a:ea typeface="Noto Sans CJK SC" panose="020B0500000000000000" pitchFamily="34" charset="-122"/>
                        </a:rPr>
                        <a:t>异步编程基础</a:t>
                      </a:r>
                      <a:endParaRPr lang="en-US" altLang="zh-CN"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7</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21</a:t>
                      </a:r>
                      <a:r>
                        <a:rPr lang="zh-CN" altLang="en-US" sz="1600" dirty="0">
                          <a:solidFill>
                            <a:schemeClr val="tx1"/>
                          </a:solidFill>
                          <a:effectLst/>
                          <a:latin typeface="Noto Sans CJK SC" panose="020B0500000000000000" pitchFamily="34" charset="-122"/>
                          <a:ea typeface="Noto Sans CJK SC" panose="020B0500000000000000" pitchFamily="34" charset="-122"/>
                        </a:rPr>
                        <a:t>日 </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学习</a:t>
                      </a:r>
                      <a:r>
                        <a:rPr lang="en-US" altLang="zh-CN" sz="1600" dirty="0">
                          <a:solidFill>
                            <a:schemeClr val="tx1"/>
                          </a:solidFill>
                          <a:effectLst/>
                          <a:latin typeface="Noto Sans CJK SC" panose="020B0500000000000000" pitchFamily="34" charset="-122"/>
                          <a:ea typeface="Noto Sans CJK SC" panose="020B0500000000000000" pitchFamily="34" charset="-122"/>
                        </a:rPr>
                        <a:t>ReL4</a:t>
                      </a:r>
                      <a:r>
                        <a:rPr lang="zh-CN" altLang="en-US" sz="1600" dirty="0">
                          <a:solidFill>
                            <a:schemeClr val="tx1"/>
                          </a:solidFill>
                          <a:effectLst/>
                          <a:latin typeface="Noto Sans CJK SC" panose="020B0500000000000000" pitchFamily="34" charset="-122"/>
                          <a:ea typeface="Noto Sans CJK SC" panose="020B0500000000000000" pitchFamily="34" charset="-122"/>
                        </a:rPr>
                        <a:t>和</a:t>
                      </a:r>
                      <a:r>
                        <a:rPr lang="en-US" altLang="zh-CN" sz="1600" dirty="0">
                          <a:solidFill>
                            <a:schemeClr val="tx1"/>
                          </a:solidFill>
                          <a:effectLst/>
                          <a:latin typeface="Noto Sans CJK SC" panose="020B0500000000000000" pitchFamily="34" charset="-122"/>
                          <a:ea typeface="Noto Sans CJK SC" panose="020B0500000000000000" pitchFamily="34" charset="-122"/>
                        </a:rPr>
                        <a:t>seL4</a:t>
                      </a:r>
                      <a:r>
                        <a:rPr lang="zh-CN" altLang="en-US" sz="1600" dirty="0">
                          <a:solidFill>
                            <a:schemeClr val="tx1"/>
                          </a:solidFill>
                          <a:effectLst/>
                          <a:latin typeface="Noto Sans CJK SC" panose="020B0500000000000000" pitchFamily="34" charset="-122"/>
                          <a:ea typeface="Noto Sans CJK SC" panose="020B0500000000000000" pitchFamily="34" charset="-122"/>
                        </a:rPr>
                        <a:t>的相关论文、背景知识和熟悉相关代码。</a:t>
                      </a:r>
                      <a:endParaRPr lang="en-US" altLang="zh-CN"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22</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2</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4</a:t>
                      </a:r>
                      <a:r>
                        <a:rPr lang="zh-CN" altLang="en-US" sz="1600" dirty="0">
                          <a:solidFill>
                            <a:schemeClr val="tx1"/>
                          </a:solidFill>
                          <a:effectLst/>
                          <a:latin typeface="Noto Sans CJK SC" panose="020B0500000000000000" pitchFamily="34" charset="-122"/>
                          <a:ea typeface="Noto Sans CJK SC" panose="020B0500000000000000" pitchFamily="34" charset="-122"/>
                        </a:rPr>
                        <a:t>日 </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学习</a:t>
                      </a:r>
                      <a:r>
                        <a:rPr lang="en-US" altLang="zh-CN" sz="1600" dirty="0">
                          <a:solidFill>
                            <a:schemeClr val="tx1"/>
                          </a:solidFill>
                          <a:effectLst/>
                          <a:latin typeface="Noto Sans CJK SC" panose="020B0500000000000000" pitchFamily="34" charset="-122"/>
                          <a:ea typeface="Noto Sans CJK SC" panose="020B0500000000000000" pitchFamily="34" charset="-122"/>
                        </a:rPr>
                        <a:t>TAIC</a:t>
                      </a:r>
                      <a:r>
                        <a:rPr lang="zh-CN" altLang="en-US" sz="1600" dirty="0">
                          <a:solidFill>
                            <a:schemeClr val="tx1"/>
                          </a:solidFill>
                          <a:effectLst/>
                          <a:latin typeface="Noto Sans CJK SC" panose="020B0500000000000000" pitchFamily="34" charset="-122"/>
                          <a:ea typeface="Noto Sans CJK SC" panose="020B0500000000000000" pitchFamily="34" charset="-122"/>
                        </a:rPr>
                        <a:t>硬件设计及使用，熟悉相关代码。</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2</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5</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2</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25</a:t>
                      </a:r>
                      <a:r>
                        <a:rPr lang="zh-CN" altLang="en-US" sz="1600" dirty="0">
                          <a:solidFill>
                            <a:schemeClr val="tx1"/>
                          </a:solidFill>
                          <a:effectLst/>
                          <a:latin typeface="Noto Sans CJK SC" panose="020B0500000000000000" pitchFamily="34" charset="-122"/>
                          <a:ea typeface="Noto Sans CJK SC" panose="020B0500000000000000" pitchFamily="34" charset="-122"/>
                        </a:rPr>
                        <a:t>日 </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完成</a:t>
                      </a:r>
                      <a:r>
                        <a:rPr lang="en-US" altLang="zh-CN" sz="1600" dirty="0">
                          <a:solidFill>
                            <a:schemeClr val="tx1"/>
                          </a:solidFill>
                          <a:effectLst/>
                          <a:latin typeface="Noto Sans CJK SC" panose="020B0500000000000000" pitchFamily="34" charset="-122"/>
                          <a:ea typeface="Noto Sans CJK SC" panose="020B0500000000000000" pitchFamily="34" charset="-122"/>
                        </a:rPr>
                        <a:t>TAIC</a:t>
                      </a:r>
                      <a:r>
                        <a:rPr lang="zh-CN" altLang="en-US" sz="1600" dirty="0">
                          <a:solidFill>
                            <a:schemeClr val="tx1"/>
                          </a:solidFill>
                          <a:effectLst/>
                          <a:latin typeface="Noto Sans CJK SC" panose="020B0500000000000000" pitchFamily="34" charset="-122"/>
                          <a:ea typeface="Noto Sans CJK SC" panose="020B0500000000000000" pitchFamily="34" charset="-122"/>
                        </a:rPr>
                        <a:t>到</a:t>
                      </a:r>
                      <a:r>
                        <a:rPr lang="en-US" altLang="zh-CN" sz="1600" dirty="0">
                          <a:solidFill>
                            <a:schemeClr val="tx1"/>
                          </a:solidFill>
                          <a:effectLst/>
                          <a:latin typeface="Noto Sans CJK SC" panose="020B0500000000000000" pitchFamily="34" charset="-122"/>
                          <a:ea typeface="Noto Sans CJK SC" panose="020B0500000000000000" pitchFamily="34" charset="-122"/>
                        </a:rPr>
                        <a:t>ReL4</a:t>
                      </a:r>
                      <a:r>
                        <a:rPr lang="zh-CN" altLang="en-US" sz="1600" dirty="0">
                          <a:solidFill>
                            <a:schemeClr val="tx1"/>
                          </a:solidFill>
                          <a:effectLst/>
                          <a:latin typeface="Noto Sans CJK SC" panose="020B0500000000000000" pitchFamily="34" charset="-122"/>
                          <a:ea typeface="Noto Sans CJK SC" panose="020B0500000000000000" pitchFamily="34" charset="-122"/>
                        </a:rPr>
                        <a:t>的适配方案设计</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2</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26</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24</a:t>
                      </a:r>
                      <a:r>
                        <a:rPr lang="zh-CN" altLang="en-US" sz="1600" dirty="0">
                          <a:solidFill>
                            <a:schemeClr val="tx1"/>
                          </a:solidFill>
                          <a:effectLst/>
                          <a:latin typeface="Noto Sans CJK SC" panose="020B0500000000000000" pitchFamily="34" charset="-122"/>
                          <a:ea typeface="Noto Sans CJK SC" panose="020B0500000000000000" pitchFamily="34" charset="-122"/>
                        </a:rPr>
                        <a:t>日 </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进行编码和调试</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 </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2</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26</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5</a:t>
                      </a:r>
                      <a:r>
                        <a:rPr lang="zh-CN" altLang="en-US" sz="1600" dirty="0">
                          <a:solidFill>
                            <a:schemeClr val="tx1"/>
                          </a:solidFill>
                          <a:effectLst/>
                          <a:latin typeface="Noto Sans CJK SC" panose="020B0500000000000000" pitchFamily="34" charset="-122"/>
                          <a:ea typeface="Noto Sans CJK SC" panose="020B0500000000000000" pitchFamily="34" charset="-122"/>
                        </a:rPr>
                        <a:t>日</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修改</a:t>
                      </a:r>
                      <a:r>
                        <a:rPr lang="en-US" altLang="zh-CN" sz="1600" dirty="0">
                          <a:solidFill>
                            <a:schemeClr val="tx1"/>
                          </a:solidFill>
                          <a:effectLst/>
                          <a:latin typeface="Noto Sans CJK SC" panose="020B0500000000000000" pitchFamily="34" charset="-122"/>
                          <a:ea typeface="Noto Sans CJK SC" panose="020B0500000000000000" pitchFamily="34" charset="-122"/>
                        </a:rPr>
                        <a:t>Rel4 </a:t>
                      </a:r>
                      <a:r>
                        <a:rPr lang="zh-CN" altLang="en-US" sz="1600" dirty="0">
                          <a:solidFill>
                            <a:schemeClr val="tx1"/>
                          </a:solidFill>
                          <a:effectLst/>
                          <a:latin typeface="Noto Sans CJK SC" panose="020B0500000000000000" pitchFamily="34" charset="-122"/>
                          <a:ea typeface="Noto Sans CJK SC" panose="020B0500000000000000" pitchFamily="34" charset="-122"/>
                        </a:rPr>
                        <a:t>内核中的异步运行时，适配</a:t>
                      </a:r>
                      <a:r>
                        <a:rPr lang="en-US" altLang="zh-CN" sz="1600" dirty="0" err="1">
                          <a:solidFill>
                            <a:schemeClr val="tx1"/>
                          </a:solidFill>
                          <a:effectLst/>
                          <a:latin typeface="Noto Sans CJK SC" panose="020B0500000000000000" pitchFamily="34" charset="-122"/>
                          <a:ea typeface="Noto Sans CJK SC" panose="020B0500000000000000" pitchFamily="34" charset="-122"/>
                        </a:rPr>
                        <a:t>taic</a:t>
                      </a:r>
                      <a:r>
                        <a:rPr lang="zh-CN" altLang="en-US" sz="1600" dirty="0">
                          <a:solidFill>
                            <a:schemeClr val="tx1"/>
                          </a:solidFill>
                          <a:effectLst/>
                          <a:latin typeface="Noto Sans CJK SC" panose="020B0500000000000000" pitchFamily="34" charset="-122"/>
                          <a:ea typeface="Noto Sans CJK SC" panose="020B0500000000000000" pitchFamily="34" charset="-122"/>
                        </a:rPr>
                        <a:t> </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6179507"/>
                  </a:ext>
                </a:extLst>
              </a:tr>
              <a:tr h="35157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Noto Sans CJK SC" panose="020B0500000000000000" pitchFamily="34" charset="-122"/>
                          <a:ea typeface="Noto Sans CJK SC" panose="020B0500000000000000" pitchFamily="34" charset="-122"/>
                        </a:rPr>
                        <a:t>2025 </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5</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12</a:t>
                      </a:r>
                      <a:r>
                        <a:rPr lang="zh-CN" altLang="en-US" sz="1600" dirty="0">
                          <a:solidFill>
                            <a:schemeClr val="tx1"/>
                          </a:solidFill>
                          <a:effectLst/>
                          <a:latin typeface="Noto Sans CJK SC" panose="020B0500000000000000" pitchFamily="34" charset="-122"/>
                          <a:ea typeface="Noto Sans CJK SC" panose="020B0500000000000000" pitchFamily="34" charset="-122"/>
                        </a:rPr>
                        <a:t>日</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修改系统调用测试函数，跑通异步系统调用测试</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815169984"/>
                  </a:ext>
                </a:extLst>
              </a:tr>
              <a:tr h="35349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Noto Sans CJK SC" panose="020B0500000000000000" pitchFamily="34" charset="-122"/>
                          <a:ea typeface="Noto Sans CJK SC" panose="020B0500000000000000" pitchFamily="34" charset="-122"/>
                        </a:rPr>
                        <a:t>2025 </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12</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19</a:t>
                      </a:r>
                      <a:r>
                        <a:rPr lang="zh-CN" altLang="en-US" sz="1600" dirty="0">
                          <a:solidFill>
                            <a:schemeClr val="tx1"/>
                          </a:solidFill>
                          <a:effectLst/>
                          <a:latin typeface="Noto Sans CJK SC" panose="020B0500000000000000" pitchFamily="34" charset="-122"/>
                          <a:ea typeface="Noto Sans CJK SC" panose="020B0500000000000000" pitchFamily="34" charset="-122"/>
                        </a:rPr>
                        <a:t>日</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分析 </a:t>
                      </a:r>
                      <a:r>
                        <a:rPr lang="en-US" altLang="zh-CN" sz="1600" dirty="0" err="1">
                          <a:solidFill>
                            <a:schemeClr val="tx1"/>
                          </a:solidFill>
                          <a:effectLst/>
                          <a:latin typeface="Noto Sans CJK SC" panose="020B0500000000000000" pitchFamily="34" charset="-122"/>
                          <a:ea typeface="Noto Sans CJK SC" panose="020B0500000000000000" pitchFamily="34" charset="-122"/>
                        </a:rPr>
                        <a:t>taic</a:t>
                      </a:r>
                      <a:r>
                        <a:rPr lang="en-US" altLang="zh-CN" sz="1600" dirty="0">
                          <a:solidFill>
                            <a:schemeClr val="tx1"/>
                          </a:solidFill>
                          <a:effectLst/>
                          <a:latin typeface="Noto Sans CJK SC" panose="020B0500000000000000" pitchFamily="34" charset="-122"/>
                          <a:ea typeface="Noto Sans CJK SC" panose="020B0500000000000000" pitchFamily="34" charset="-122"/>
                        </a:rPr>
                        <a:t> </a:t>
                      </a:r>
                      <a:r>
                        <a:rPr lang="zh-CN" altLang="en-US" sz="1600" dirty="0">
                          <a:solidFill>
                            <a:schemeClr val="tx1"/>
                          </a:solidFill>
                          <a:effectLst/>
                          <a:latin typeface="Noto Sans CJK SC" panose="020B0500000000000000" pitchFamily="34" charset="-122"/>
                          <a:ea typeface="Noto Sans CJK SC" panose="020B0500000000000000" pitchFamily="34" charset="-122"/>
                        </a:rPr>
                        <a:t>对 </a:t>
                      </a:r>
                      <a:r>
                        <a:rPr lang="en-US" altLang="zh-CN" sz="1600" dirty="0">
                          <a:solidFill>
                            <a:schemeClr val="tx1"/>
                          </a:solidFill>
                          <a:effectLst/>
                          <a:latin typeface="Noto Sans CJK SC" panose="020B0500000000000000" pitchFamily="34" charset="-122"/>
                          <a:ea typeface="Noto Sans CJK SC" panose="020B0500000000000000" pitchFamily="34" charset="-122"/>
                        </a:rPr>
                        <a:t>rel4 </a:t>
                      </a:r>
                      <a:r>
                        <a:rPr lang="zh-CN" altLang="en-US" sz="1600" dirty="0">
                          <a:solidFill>
                            <a:schemeClr val="tx1"/>
                          </a:solidFill>
                          <a:effectLst/>
                          <a:latin typeface="Noto Sans CJK SC" panose="020B0500000000000000" pitchFamily="34" charset="-122"/>
                          <a:ea typeface="Noto Sans CJK SC" panose="020B0500000000000000" pitchFamily="34" charset="-122"/>
                        </a:rPr>
                        <a:t>的性能提升</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40337535"/>
                  </a:ext>
                </a:extLst>
              </a:tr>
            </a:tbl>
          </a:graphicData>
        </a:graphic>
      </p:graphicFrame>
      <p:sp>
        <p:nvSpPr>
          <p:cNvPr id="5" name="Rectangle 1"/>
          <p:cNvSpPr>
            <a:spLocks noChangeArrowheads="1"/>
          </p:cNvSpPr>
          <p:nvPr/>
        </p:nvSpPr>
        <p:spPr bwMode="auto">
          <a:xfrm>
            <a:off x="2616200" y="1855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extLst>
      <p:ext uri="{BB962C8B-B14F-4D97-AF65-F5344CB8AC3E}">
        <p14:creationId xmlns:p14="http://schemas.microsoft.com/office/powerpoint/2010/main" val="20380413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6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600003" name="AutoShape 4"/>
          <p:cNvSpPr/>
          <p:nvPr/>
        </p:nvSpPr>
        <p:spPr>
          <a:xfrm>
            <a:off x="318632" y="0"/>
            <a:ext cx="1048735" cy="873125"/>
          </a:xfrm>
          <a:prstGeom prst="rect">
            <a:avLst/>
          </a:prstGeom>
          <a:solidFill>
            <a:srgbClr val="A13F0B">
              <a:alpha val="100000"/>
            </a:srgbClr>
          </a:solidFill>
          <a:ln w="12700">
            <a:solidFill>
              <a:schemeClr val="accent4">
                <a:alpha val="100000"/>
              </a:schemeClr>
            </a:solidFill>
            <a:prstDash val="solid"/>
          </a:ln>
        </p:spPr>
        <p:txBody>
          <a:bodyPr/>
          <a:lstStyle/>
          <a:p>
            <a:endParaRPr lang="zh-CN" altLang="en-US"/>
          </a:p>
        </p:txBody>
      </p:sp>
      <p:sp>
        <p:nvSpPr>
          <p:cNvPr id="16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6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16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16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进度安排</a:t>
            </a:r>
            <a:endParaRPr lang="en-US" sz="1100"/>
          </a:p>
        </p:txBody>
      </p:sp>
      <p:graphicFrame>
        <p:nvGraphicFramePr>
          <p:cNvPr id="4" name="表格 3"/>
          <p:cNvGraphicFramePr>
            <a:graphicFrameLocks noGrp="1"/>
          </p:cNvGraphicFramePr>
          <p:nvPr>
            <p:extLst>
              <p:ext uri="{D42A27DB-BD31-4B8C-83A1-F6EECF244321}">
                <p14:modId xmlns:p14="http://schemas.microsoft.com/office/powerpoint/2010/main" val="2365115454"/>
              </p:ext>
            </p:extLst>
          </p:nvPr>
        </p:nvGraphicFramePr>
        <p:xfrm>
          <a:off x="1066800" y="2133600"/>
          <a:ext cx="10502238" cy="2474430"/>
        </p:xfrm>
        <a:graphic>
          <a:graphicData uri="http://schemas.openxmlformats.org/drawingml/2006/table">
            <a:tbl>
              <a:tblPr>
                <a:tableStyleId>{2D5ABB26-0587-4C30-8999-92F81FD0307C}</a:tableStyleId>
              </a:tblPr>
              <a:tblGrid>
                <a:gridCol w="5251119">
                  <a:extLst>
                    <a:ext uri="{9D8B030D-6E8A-4147-A177-3AD203B41FA5}">
                      <a16:colId xmlns:a16="http://schemas.microsoft.com/office/drawing/2014/main" val="20000"/>
                    </a:ext>
                  </a:extLst>
                </a:gridCol>
                <a:gridCol w="5251119">
                  <a:extLst>
                    <a:ext uri="{9D8B030D-6E8A-4147-A177-3AD203B41FA5}">
                      <a16:colId xmlns:a16="http://schemas.microsoft.com/office/drawing/2014/main" val="20001"/>
                    </a:ext>
                  </a:extLst>
                </a:gridCol>
              </a:tblGrid>
              <a:tr h="353490">
                <a:tc>
                  <a:txBody>
                    <a:bodyPr/>
                    <a:lstStyle/>
                    <a:p>
                      <a:pPr algn="l" fontAlgn="t">
                        <a:lnSpc>
                          <a:spcPct val="100000"/>
                        </a:lnSpc>
                        <a:spcBef>
                          <a:spcPts val="0"/>
                        </a:spcBef>
                        <a:spcAft>
                          <a:spcPts val="0"/>
                        </a:spcAft>
                      </a:pPr>
                      <a:r>
                        <a:rPr lang="zh-CN" altLang="en-US" sz="1600" b="1" dirty="0">
                          <a:solidFill>
                            <a:schemeClr val="tx1"/>
                          </a:solidFill>
                          <a:effectLst/>
                          <a:latin typeface="Noto Sans CJK SC" panose="020B0500000000000000" pitchFamily="34" charset="-122"/>
                          <a:ea typeface="Noto Sans CJK SC" panose="020B0500000000000000" pitchFamily="34" charset="-122"/>
                        </a:rPr>
                        <a:t>时间</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b="1" dirty="0">
                          <a:solidFill>
                            <a:schemeClr val="tx1"/>
                          </a:solidFill>
                          <a:effectLst/>
                          <a:latin typeface="Noto Sans CJK SC" panose="020B0500000000000000" pitchFamily="34" charset="-122"/>
                          <a:ea typeface="Noto Sans CJK SC" panose="020B0500000000000000" pitchFamily="34" charset="-122"/>
                        </a:rPr>
                        <a:t>内容</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24</a:t>
                      </a:r>
                      <a:r>
                        <a:rPr lang="zh-CN" altLang="en-US" sz="1600" dirty="0">
                          <a:solidFill>
                            <a:schemeClr val="tx1"/>
                          </a:solidFill>
                          <a:effectLst/>
                          <a:latin typeface="Noto Sans CJK SC" panose="020B0500000000000000" pitchFamily="34" charset="-122"/>
                          <a:ea typeface="Noto Sans CJK SC" panose="020B0500000000000000" pitchFamily="34" charset="-122"/>
                        </a:rPr>
                        <a:t>日前</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完成中期报告及文献翻译</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24</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4</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7</a:t>
                      </a:r>
                      <a:r>
                        <a:rPr lang="zh-CN" altLang="en-US" sz="1600" dirty="0">
                          <a:solidFill>
                            <a:schemeClr val="tx1"/>
                          </a:solidFill>
                          <a:effectLst/>
                          <a:latin typeface="Noto Sans CJK SC" panose="020B0500000000000000" pitchFamily="34" charset="-122"/>
                          <a:ea typeface="Noto Sans CJK SC" panose="020B0500000000000000" pitchFamily="34" charset="-122"/>
                        </a:rPr>
                        <a:t>日</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进行性能测试并分析数据</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53490">
                <a:tc>
                  <a:txBody>
                    <a:bodyPr/>
                    <a:lstStyle/>
                    <a:p>
                      <a:pPr algn="l" fontAlgn="t">
                        <a:lnSpc>
                          <a:spcPct val="100000"/>
                        </a:lnSpc>
                        <a:spcBef>
                          <a:spcPts val="0"/>
                        </a:spcBef>
                        <a:spcAft>
                          <a:spcPts val="0"/>
                        </a:spcAft>
                      </a:pPr>
                      <a:r>
                        <a:rPr lang="en-US" altLang="zh-CN" sz="1600">
                          <a:solidFill>
                            <a:schemeClr val="tx1"/>
                          </a:solidFill>
                          <a:effectLst/>
                          <a:latin typeface="Noto Sans CJK SC" panose="020B0500000000000000" pitchFamily="34" charset="-122"/>
                          <a:ea typeface="Noto Sans CJK SC" panose="020B0500000000000000" pitchFamily="34" charset="-122"/>
                        </a:rPr>
                        <a:t>2025</a:t>
                      </a:r>
                      <a:r>
                        <a:rPr lang="zh-CN" altLang="en-US" sz="1600">
                          <a:solidFill>
                            <a:schemeClr val="tx1"/>
                          </a:solidFill>
                          <a:effectLst/>
                          <a:latin typeface="Noto Sans CJK SC" panose="020B0500000000000000" pitchFamily="34" charset="-122"/>
                          <a:ea typeface="Noto Sans CJK SC" panose="020B0500000000000000" pitchFamily="34" charset="-122"/>
                        </a:rPr>
                        <a:t>年</a:t>
                      </a:r>
                      <a:r>
                        <a:rPr lang="en-US" altLang="zh-CN" sz="1600">
                          <a:solidFill>
                            <a:schemeClr val="tx1"/>
                          </a:solidFill>
                          <a:effectLst/>
                          <a:latin typeface="Noto Sans CJK SC" panose="020B0500000000000000" pitchFamily="34" charset="-122"/>
                          <a:ea typeface="Noto Sans CJK SC" panose="020B0500000000000000" pitchFamily="34" charset="-122"/>
                        </a:rPr>
                        <a:t>4</a:t>
                      </a:r>
                      <a:r>
                        <a:rPr lang="zh-CN" altLang="en-US" sz="1600">
                          <a:solidFill>
                            <a:schemeClr val="tx1"/>
                          </a:solidFill>
                          <a:effectLst/>
                          <a:latin typeface="Noto Sans CJK SC" panose="020B0500000000000000" pitchFamily="34" charset="-122"/>
                          <a:ea typeface="Noto Sans CJK SC" panose="020B0500000000000000" pitchFamily="34" charset="-122"/>
                        </a:rPr>
                        <a:t>月</a:t>
                      </a:r>
                      <a:r>
                        <a:rPr lang="en-US" altLang="zh-CN" sz="1600">
                          <a:solidFill>
                            <a:schemeClr val="tx1"/>
                          </a:solidFill>
                          <a:effectLst/>
                          <a:latin typeface="Noto Sans CJK SC" panose="020B0500000000000000" pitchFamily="34" charset="-122"/>
                          <a:ea typeface="Noto Sans CJK SC" panose="020B0500000000000000" pitchFamily="34" charset="-122"/>
                        </a:rPr>
                        <a:t>7</a:t>
                      </a:r>
                      <a:r>
                        <a:rPr lang="zh-CN" altLang="en-US" sz="1600">
                          <a:solidFill>
                            <a:schemeClr val="tx1"/>
                          </a:solidFill>
                          <a:effectLst/>
                          <a:latin typeface="Noto Sans CJK SC" panose="020B0500000000000000" pitchFamily="34" charset="-122"/>
                          <a:ea typeface="Noto Sans CJK SC" panose="020B0500000000000000" pitchFamily="34" charset="-122"/>
                        </a:rPr>
                        <a:t>日至</a:t>
                      </a:r>
                      <a:r>
                        <a:rPr lang="en-US" altLang="zh-CN" sz="1600">
                          <a:solidFill>
                            <a:schemeClr val="tx1"/>
                          </a:solidFill>
                          <a:effectLst/>
                          <a:latin typeface="Noto Sans CJK SC" panose="020B0500000000000000" pitchFamily="34" charset="-122"/>
                          <a:ea typeface="Noto Sans CJK SC" panose="020B0500000000000000" pitchFamily="34" charset="-122"/>
                        </a:rPr>
                        <a:t>4</a:t>
                      </a:r>
                      <a:r>
                        <a:rPr lang="zh-CN" altLang="en-US" sz="1600">
                          <a:solidFill>
                            <a:schemeClr val="tx1"/>
                          </a:solidFill>
                          <a:effectLst/>
                          <a:latin typeface="Noto Sans CJK SC" panose="020B0500000000000000" pitchFamily="34" charset="-122"/>
                          <a:ea typeface="Noto Sans CJK SC" panose="020B0500000000000000" pitchFamily="34" charset="-122"/>
                        </a:rPr>
                        <a:t>月</a:t>
                      </a:r>
                      <a:r>
                        <a:rPr lang="en-US" altLang="zh-CN" sz="1600">
                          <a:solidFill>
                            <a:schemeClr val="tx1"/>
                          </a:solidFill>
                          <a:effectLst/>
                          <a:latin typeface="Noto Sans CJK SC" panose="020B0500000000000000" pitchFamily="34" charset="-122"/>
                          <a:ea typeface="Noto Sans CJK SC" panose="020B0500000000000000" pitchFamily="34" charset="-122"/>
                        </a:rPr>
                        <a:t>21</a:t>
                      </a:r>
                      <a:r>
                        <a:rPr lang="zh-CN" altLang="en-US" sz="1600">
                          <a:solidFill>
                            <a:schemeClr val="tx1"/>
                          </a:solidFill>
                          <a:effectLst/>
                          <a:latin typeface="Noto Sans CJK SC" panose="020B0500000000000000" pitchFamily="34" charset="-122"/>
                          <a:ea typeface="Noto Sans CJK SC" panose="020B0500000000000000" pitchFamily="34" charset="-122"/>
                        </a:rPr>
                        <a:t>日</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进行调优，优化</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53490">
                <a:tc>
                  <a:txBody>
                    <a:bodyPr/>
                    <a:lstStyle/>
                    <a:p>
                      <a:pPr algn="l" fontAlgn="t">
                        <a:lnSpc>
                          <a:spcPct val="100000"/>
                        </a:lnSpc>
                        <a:spcBef>
                          <a:spcPts val="0"/>
                        </a:spcBef>
                        <a:spcAft>
                          <a:spcPts val="0"/>
                        </a:spcAft>
                      </a:pPr>
                      <a:r>
                        <a:rPr lang="en-US" altLang="zh-CN" sz="1600">
                          <a:solidFill>
                            <a:schemeClr val="tx1"/>
                          </a:solidFill>
                          <a:effectLst/>
                          <a:latin typeface="Noto Sans CJK SC" panose="020B0500000000000000" pitchFamily="34" charset="-122"/>
                          <a:ea typeface="Noto Sans CJK SC" panose="020B0500000000000000" pitchFamily="34" charset="-122"/>
                        </a:rPr>
                        <a:t>2025</a:t>
                      </a:r>
                      <a:r>
                        <a:rPr lang="zh-CN" altLang="en-US" sz="1600">
                          <a:solidFill>
                            <a:schemeClr val="tx1"/>
                          </a:solidFill>
                          <a:effectLst/>
                          <a:latin typeface="Noto Sans CJK SC" panose="020B0500000000000000" pitchFamily="34" charset="-122"/>
                          <a:ea typeface="Noto Sans CJK SC" panose="020B0500000000000000" pitchFamily="34" charset="-122"/>
                        </a:rPr>
                        <a:t>年</a:t>
                      </a:r>
                      <a:r>
                        <a:rPr lang="en-US" altLang="zh-CN" sz="1600">
                          <a:solidFill>
                            <a:schemeClr val="tx1"/>
                          </a:solidFill>
                          <a:effectLst/>
                          <a:latin typeface="Noto Sans CJK SC" panose="020B0500000000000000" pitchFamily="34" charset="-122"/>
                          <a:ea typeface="Noto Sans CJK SC" panose="020B0500000000000000" pitchFamily="34" charset="-122"/>
                        </a:rPr>
                        <a:t>4</a:t>
                      </a:r>
                      <a:r>
                        <a:rPr lang="zh-CN" altLang="en-US" sz="1600">
                          <a:solidFill>
                            <a:schemeClr val="tx1"/>
                          </a:solidFill>
                          <a:effectLst/>
                          <a:latin typeface="Noto Sans CJK SC" panose="020B0500000000000000" pitchFamily="34" charset="-122"/>
                          <a:ea typeface="Noto Sans CJK SC" panose="020B0500000000000000" pitchFamily="34" charset="-122"/>
                        </a:rPr>
                        <a:t>月</a:t>
                      </a:r>
                      <a:r>
                        <a:rPr lang="en-US" altLang="zh-CN" sz="1600">
                          <a:solidFill>
                            <a:schemeClr val="tx1"/>
                          </a:solidFill>
                          <a:effectLst/>
                          <a:latin typeface="Noto Sans CJK SC" panose="020B0500000000000000" pitchFamily="34" charset="-122"/>
                          <a:ea typeface="Noto Sans CJK SC" panose="020B0500000000000000" pitchFamily="34" charset="-122"/>
                        </a:rPr>
                        <a:t>21</a:t>
                      </a:r>
                      <a:r>
                        <a:rPr lang="zh-CN" altLang="en-US" sz="1600">
                          <a:solidFill>
                            <a:schemeClr val="tx1"/>
                          </a:solidFill>
                          <a:effectLst/>
                          <a:latin typeface="Noto Sans CJK SC" panose="020B0500000000000000" pitchFamily="34" charset="-122"/>
                          <a:ea typeface="Noto Sans CJK SC" panose="020B0500000000000000" pitchFamily="34" charset="-122"/>
                        </a:rPr>
                        <a:t>日至</a:t>
                      </a:r>
                      <a:r>
                        <a:rPr lang="en-US" altLang="zh-CN" sz="1600">
                          <a:solidFill>
                            <a:schemeClr val="tx1"/>
                          </a:solidFill>
                          <a:effectLst/>
                          <a:latin typeface="Noto Sans CJK SC" panose="020B0500000000000000" pitchFamily="34" charset="-122"/>
                          <a:ea typeface="Noto Sans CJK SC" panose="020B0500000000000000" pitchFamily="34" charset="-122"/>
                        </a:rPr>
                        <a:t>5</a:t>
                      </a:r>
                      <a:r>
                        <a:rPr lang="zh-CN" altLang="en-US" sz="1600">
                          <a:solidFill>
                            <a:schemeClr val="tx1"/>
                          </a:solidFill>
                          <a:effectLst/>
                          <a:latin typeface="Noto Sans CJK SC" panose="020B0500000000000000" pitchFamily="34" charset="-122"/>
                          <a:ea typeface="Noto Sans CJK SC" panose="020B0500000000000000" pitchFamily="34" charset="-122"/>
                        </a:rPr>
                        <a:t>月</a:t>
                      </a:r>
                      <a:r>
                        <a:rPr lang="en-US" altLang="zh-CN" sz="1600">
                          <a:solidFill>
                            <a:schemeClr val="tx1"/>
                          </a:solidFill>
                          <a:effectLst/>
                          <a:latin typeface="Noto Sans CJK SC" panose="020B0500000000000000" pitchFamily="34" charset="-122"/>
                          <a:ea typeface="Noto Sans CJK SC" panose="020B0500000000000000" pitchFamily="34" charset="-122"/>
                        </a:rPr>
                        <a:t>5</a:t>
                      </a:r>
                      <a:r>
                        <a:rPr lang="zh-CN" altLang="en-US" sz="1600">
                          <a:solidFill>
                            <a:schemeClr val="tx1"/>
                          </a:solidFill>
                          <a:effectLst/>
                          <a:latin typeface="Noto Sans CJK SC" panose="020B0500000000000000" pitchFamily="34" charset="-122"/>
                          <a:ea typeface="Noto Sans CJK SC" panose="020B0500000000000000" pitchFamily="34" charset="-122"/>
                        </a:rPr>
                        <a:t>日</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完成毕业论文，提交软件及相关文档</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53490">
                <a:tc>
                  <a:txBody>
                    <a:bodyPr/>
                    <a:lstStyle/>
                    <a:p>
                      <a:pPr algn="l" fontAlgn="t">
                        <a:lnSpc>
                          <a:spcPct val="100000"/>
                        </a:lnSpc>
                        <a:spcBef>
                          <a:spcPts val="0"/>
                        </a:spcBef>
                        <a:spcAft>
                          <a:spcPts val="0"/>
                        </a:spcAft>
                      </a:pPr>
                      <a:r>
                        <a:rPr lang="en-US" altLang="zh-CN" sz="1600">
                          <a:solidFill>
                            <a:schemeClr val="tx1"/>
                          </a:solidFill>
                          <a:effectLst/>
                          <a:latin typeface="Noto Sans CJK SC" panose="020B0500000000000000" pitchFamily="34" charset="-122"/>
                          <a:ea typeface="Noto Sans CJK SC" panose="020B0500000000000000" pitchFamily="34" charset="-122"/>
                        </a:rPr>
                        <a:t>2025</a:t>
                      </a:r>
                      <a:r>
                        <a:rPr lang="zh-CN" altLang="en-US" sz="1600">
                          <a:solidFill>
                            <a:schemeClr val="tx1"/>
                          </a:solidFill>
                          <a:effectLst/>
                          <a:latin typeface="Noto Sans CJK SC" panose="020B0500000000000000" pitchFamily="34" charset="-122"/>
                          <a:ea typeface="Noto Sans CJK SC" panose="020B0500000000000000" pitchFamily="34" charset="-122"/>
                        </a:rPr>
                        <a:t>年</a:t>
                      </a:r>
                      <a:r>
                        <a:rPr lang="en-US" altLang="zh-CN" sz="1600">
                          <a:solidFill>
                            <a:schemeClr val="tx1"/>
                          </a:solidFill>
                          <a:effectLst/>
                          <a:latin typeface="Noto Sans CJK SC" panose="020B0500000000000000" pitchFamily="34" charset="-122"/>
                          <a:ea typeface="Noto Sans CJK SC" panose="020B0500000000000000" pitchFamily="34" charset="-122"/>
                        </a:rPr>
                        <a:t>5</a:t>
                      </a:r>
                      <a:r>
                        <a:rPr lang="zh-CN" altLang="en-US" sz="1600">
                          <a:solidFill>
                            <a:schemeClr val="tx1"/>
                          </a:solidFill>
                          <a:effectLst/>
                          <a:latin typeface="Noto Sans CJK SC" panose="020B0500000000000000" pitchFamily="34" charset="-122"/>
                          <a:ea typeface="Noto Sans CJK SC" panose="020B0500000000000000" pitchFamily="34" charset="-122"/>
                        </a:rPr>
                        <a:t>月</a:t>
                      </a:r>
                      <a:r>
                        <a:rPr lang="en-US" altLang="zh-CN" sz="1600">
                          <a:solidFill>
                            <a:schemeClr val="tx1"/>
                          </a:solidFill>
                          <a:effectLst/>
                          <a:latin typeface="Noto Sans CJK SC" panose="020B0500000000000000" pitchFamily="34" charset="-122"/>
                          <a:ea typeface="Noto Sans CJK SC" panose="020B0500000000000000" pitchFamily="34" charset="-122"/>
                        </a:rPr>
                        <a:t>6</a:t>
                      </a:r>
                      <a:r>
                        <a:rPr lang="zh-CN" altLang="en-US" sz="1600">
                          <a:solidFill>
                            <a:schemeClr val="tx1"/>
                          </a:solidFill>
                          <a:effectLst/>
                          <a:latin typeface="Noto Sans CJK SC" panose="020B0500000000000000" pitchFamily="34" charset="-122"/>
                          <a:ea typeface="Noto Sans CJK SC" panose="020B0500000000000000" pitchFamily="34" charset="-122"/>
                        </a:rPr>
                        <a:t>日</a:t>
                      </a:r>
                      <a:r>
                        <a:rPr lang="en-US" altLang="zh-CN" sz="1600">
                          <a:solidFill>
                            <a:schemeClr val="tx1"/>
                          </a:solidFill>
                          <a:effectLst/>
                          <a:latin typeface="Noto Sans CJK SC" panose="020B0500000000000000" pitchFamily="34" charset="-122"/>
                          <a:ea typeface="Noto Sans CJK SC" panose="020B0500000000000000" pitchFamily="34" charset="-122"/>
                        </a:rPr>
                        <a:t>5</a:t>
                      </a:r>
                      <a:r>
                        <a:rPr lang="zh-CN" altLang="en-US" sz="1600">
                          <a:solidFill>
                            <a:schemeClr val="tx1"/>
                          </a:solidFill>
                          <a:effectLst/>
                          <a:latin typeface="Noto Sans CJK SC" panose="020B0500000000000000" pitchFamily="34" charset="-122"/>
                          <a:ea typeface="Noto Sans CJK SC" panose="020B0500000000000000" pitchFamily="34" charset="-122"/>
                        </a:rPr>
                        <a:t>月底</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对毕业论文。相关文档进行修改</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53490">
                <a:tc>
                  <a:txBody>
                    <a:bodyPr/>
                    <a:lstStyle/>
                    <a:p>
                      <a:pPr algn="l" fontAlgn="t">
                        <a:lnSpc>
                          <a:spcPct val="100000"/>
                        </a:lnSpc>
                        <a:spcBef>
                          <a:spcPts val="0"/>
                        </a:spcBef>
                        <a:spcAft>
                          <a:spcPts val="0"/>
                        </a:spcAft>
                      </a:pPr>
                      <a:r>
                        <a:rPr lang="en-US" altLang="zh-CN" sz="1600">
                          <a:solidFill>
                            <a:schemeClr val="tx1"/>
                          </a:solidFill>
                          <a:effectLst/>
                          <a:latin typeface="Noto Sans CJK SC" panose="020B0500000000000000" pitchFamily="34" charset="-122"/>
                          <a:ea typeface="Noto Sans CJK SC" panose="020B0500000000000000" pitchFamily="34" charset="-122"/>
                        </a:rPr>
                        <a:t>2025</a:t>
                      </a:r>
                      <a:r>
                        <a:rPr lang="zh-CN" altLang="en-US" sz="1600">
                          <a:solidFill>
                            <a:schemeClr val="tx1"/>
                          </a:solidFill>
                          <a:effectLst/>
                          <a:latin typeface="Noto Sans CJK SC" panose="020B0500000000000000" pitchFamily="34" charset="-122"/>
                          <a:ea typeface="Noto Sans CJK SC" panose="020B0500000000000000" pitchFamily="34" charset="-122"/>
                        </a:rPr>
                        <a:t>年</a:t>
                      </a:r>
                      <a:r>
                        <a:rPr lang="en-US" altLang="zh-CN" sz="1600">
                          <a:solidFill>
                            <a:schemeClr val="tx1"/>
                          </a:solidFill>
                          <a:effectLst/>
                          <a:latin typeface="Noto Sans CJK SC" panose="020B0500000000000000" pitchFamily="34" charset="-122"/>
                          <a:ea typeface="Noto Sans CJK SC" panose="020B0500000000000000" pitchFamily="34" charset="-122"/>
                        </a:rPr>
                        <a:t>6</a:t>
                      </a:r>
                      <a:r>
                        <a:rPr lang="zh-CN" altLang="en-US" sz="1600">
                          <a:solidFill>
                            <a:schemeClr val="tx1"/>
                          </a:solidFill>
                          <a:effectLst/>
                          <a:latin typeface="Noto Sans CJK SC" panose="020B0500000000000000" pitchFamily="34" charset="-122"/>
                          <a:ea typeface="Noto Sans CJK SC" panose="020B0500000000000000" pitchFamily="34" charset="-122"/>
                        </a:rPr>
                        <a:t>月初</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完成本科生毕业设计（论文）答辩</a:t>
                      </a: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
        <p:nvSpPr>
          <p:cNvPr id="5" name="Rectangle 1"/>
          <p:cNvSpPr>
            <a:spLocks noChangeArrowheads="1"/>
          </p:cNvSpPr>
          <p:nvPr/>
        </p:nvSpPr>
        <p:spPr bwMode="auto">
          <a:xfrm>
            <a:off x="2616200" y="1855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2"/>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2"/>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06</a:t>
            </a: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6750">
                <a:solidFill>
                  <a:srgbClr val="FFFFFF">
                    <a:alpha val="100000"/>
                  </a:srgbClr>
                </a:solidFill>
                <a:latin typeface="微软雅黑" panose="020B0503020204020204" charset="-122"/>
                <a:ea typeface="微软雅黑" panose="020B0503020204020204" charset="-122"/>
                <a:cs typeface="微软雅黑" panose="020B0503020204020204" charset="-122"/>
              </a:rPr>
              <a:t>参考文献</a:t>
            </a:r>
          </a:p>
        </p:txBody>
      </p:sp>
      <p:sp>
        <p:nvSpPr>
          <p:cNvPr id="5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4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400003" name="AutoShape 4"/>
          <p:cNvSpPr/>
          <p:nvPr/>
        </p:nvSpPr>
        <p:spPr>
          <a:xfrm>
            <a:off x="318632" y="0"/>
            <a:ext cx="1048735" cy="873125"/>
          </a:xfrm>
          <a:prstGeom prst="rect">
            <a:avLst/>
          </a:prstGeom>
          <a:solidFill>
            <a:srgbClr val="A13F0B">
              <a:alpha val="100000"/>
            </a:srgbClr>
          </a:solidFill>
          <a:ln w="12700">
            <a:solidFill>
              <a:schemeClr val="accent4">
                <a:alpha val="100000"/>
              </a:schemeClr>
            </a:solidFill>
            <a:prstDash val="solid"/>
          </a:ln>
        </p:spPr>
        <p:txBody>
          <a:bodyPr/>
          <a:lstStyle/>
          <a:p>
            <a:endParaRPr lang="zh-CN" altLang="en-US"/>
          </a:p>
        </p:txBody>
      </p:sp>
      <p:sp>
        <p:nvSpPr>
          <p:cNvPr id="4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400059" name="Picture 7"/>
          <p:cNvPicPr>
            <a:picLocks noChangeAspect="1"/>
          </p:cNvPicPr>
          <p:nvPr/>
        </p:nvPicPr>
        <p:blipFill>
          <a:blip r:embed="rId2"/>
          <a:srcRect/>
          <a:stretch>
            <a:fillRect/>
          </a:stretch>
        </p:blipFill>
        <p:spPr>
          <a:xfrm>
            <a:off x="10101715" y="214313"/>
            <a:ext cx="1864408" cy="690562"/>
          </a:xfrm>
          <a:prstGeom prst="rect">
            <a:avLst/>
          </a:prstGeom>
          <a:noFill/>
        </p:spPr>
      </p:pic>
      <p:pic>
        <p:nvPicPr>
          <p:cNvPr id="400060" name="Picture 8"/>
          <p:cNvPicPr>
            <a:picLocks noChangeAspect="1"/>
          </p:cNvPicPr>
          <p:nvPr/>
        </p:nvPicPr>
        <p:blipFill>
          <a:blip r:embed="rId3"/>
          <a:srcRect/>
          <a:stretch>
            <a:fillRect/>
          </a:stretch>
        </p:blipFill>
        <p:spPr>
          <a:xfrm>
            <a:off x="409575" y="6269038"/>
            <a:ext cx="1817688" cy="508000"/>
          </a:xfrm>
          <a:prstGeom prst="rect">
            <a:avLst/>
          </a:prstGeom>
          <a:noFill/>
        </p:spPr>
      </p:pic>
      <p:sp>
        <p:nvSpPr>
          <p:cNvPr id="400009"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参考文献</a:t>
            </a:r>
            <a:endParaRPr lang="en-US" sz="1100"/>
          </a:p>
        </p:txBody>
      </p:sp>
      <p:sp>
        <p:nvSpPr>
          <p:cNvPr id="400011" name="TextBox 10"/>
          <p:cNvSpPr txBox="1"/>
          <p:nvPr/>
        </p:nvSpPr>
        <p:spPr>
          <a:xfrm>
            <a:off x="1547331" y="1600200"/>
            <a:ext cx="9096375" cy="4116768"/>
          </a:xfrm>
          <a:prstGeom prst="rect">
            <a:avLst/>
          </a:prstGeom>
        </p:spPr>
        <p:txBody>
          <a:bodyPr vert="horz" wrap="square" lIns="0" tIns="0" rIns="0" bIns="0" rtlCol="0" anchor="t" anchorCtr="0">
            <a:spAutoFit/>
          </a:bodyPr>
          <a:lstStyle/>
          <a:p>
            <a:pPr>
              <a:lnSpc>
                <a:spcPct val="120000"/>
              </a:lnSpc>
              <a:spcBef>
                <a:spcPts val="0"/>
              </a:spcBef>
              <a:spcAft>
                <a:spcPts val="0"/>
              </a:spcAft>
            </a:pPr>
            <a:r>
              <a:rPr lang="en-US" altLang="zh-CN" sz="1600" dirty="0">
                <a:solidFill>
                  <a:srgbClr val="494949"/>
                </a:solidFill>
                <a:effectLst/>
              </a:rPr>
              <a:t>[1] Klein G, Elphinstone K, </a:t>
            </a:r>
            <a:r>
              <a:rPr lang="en-US" altLang="zh-CN" sz="1600" dirty="0" err="1">
                <a:solidFill>
                  <a:srgbClr val="494949"/>
                </a:solidFill>
                <a:effectLst/>
              </a:rPr>
              <a:t>Heiser</a:t>
            </a:r>
            <a:r>
              <a:rPr lang="en-US" altLang="zh-CN" sz="1600" dirty="0">
                <a:solidFill>
                  <a:srgbClr val="494949"/>
                </a:solidFill>
                <a:effectLst/>
              </a:rPr>
              <a:t> G, et al. seL4: Formal verification of an OS kernel[C]//Proceedings of the ACM SIGOPS 22nd symposium on Operating systems principles. 2009: 207-220.</a:t>
            </a:r>
          </a:p>
          <a:p>
            <a:pPr>
              <a:lnSpc>
                <a:spcPct val="120000"/>
              </a:lnSpc>
              <a:spcBef>
                <a:spcPts val="0"/>
              </a:spcBef>
              <a:spcAft>
                <a:spcPts val="0"/>
              </a:spcAft>
            </a:pPr>
            <a:r>
              <a:rPr lang="en-US" altLang="zh-CN" sz="1600" dirty="0">
                <a:solidFill>
                  <a:srgbClr val="494949"/>
                </a:solidFill>
                <a:effectLst/>
              </a:rPr>
              <a:t>[2] </a:t>
            </a:r>
            <a:r>
              <a:rPr lang="en-US" altLang="zh-CN" sz="1600" dirty="0" err="1">
                <a:solidFill>
                  <a:srgbClr val="494949"/>
                </a:solidFill>
                <a:effectLst/>
              </a:rPr>
              <a:t>Heiser</a:t>
            </a:r>
            <a:r>
              <a:rPr lang="en-US" altLang="zh-CN" sz="1600" dirty="0">
                <a:solidFill>
                  <a:srgbClr val="494949"/>
                </a:solidFill>
                <a:effectLst/>
              </a:rPr>
              <a:t> G, Elphinstone K. L4 microkernels: The lessons from 20 years of research and deployment[J]. ACM Transactions on Computer Systems (TOCS), 2016, 34(1): 1-29.</a:t>
            </a:r>
          </a:p>
          <a:p>
            <a:pPr>
              <a:lnSpc>
                <a:spcPct val="120000"/>
              </a:lnSpc>
              <a:spcBef>
                <a:spcPts val="0"/>
              </a:spcBef>
              <a:spcAft>
                <a:spcPts val="0"/>
              </a:spcAft>
            </a:pPr>
            <a:r>
              <a:rPr lang="en-US" altLang="zh-CN" sz="1600" dirty="0">
                <a:solidFill>
                  <a:srgbClr val="494949"/>
                </a:solidFill>
                <a:effectLst/>
              </a:rPr>
              <a:t>[3] </a:t>
            </a:r>
            <a:r>
              <a:rPr lang="en-US" altLang="zh-CN" sz="1600" dirty="0" err="1">
                <a:solidFill>
                  <a:srgbClr val="494949"/>
                </a:solidFill>
                <a:effectLst/>
              </a:rPr>
              <a:t>Klimiankou</a:t>
            </a:r>
            <a:r>
              <a:rPr lang="en-US" altLang="zh-CN" sz="1600" dirty="0">
                <a:solidFill>
                  <a:srgbClr val="494949"/>
                </a:solidFill>
                <a:effectLst/>
              </a:rPr>
              <a:t> Y. Micro-CLK: returning to the </a:t>
            </a:r>
            <a:r>
              <a:rPr lang="en-US" altLang="zh-CN" sz="1600" dirty="0" err="1">
                <a:solidFill>
                  <a:srgbClr val="494949"/>
                </a:solidFill>
                <a:effectLst/>
              </a:rPr>
              <a:t>asynchronicity</a:t>
            </a:r>
            <a:r>
              <a:rPr lang="en-US" altLang="zh-CN" sz="1600" dirty="0">
                <a:solidFill>
                  <a:srgbClr val="494949"/>
                </a:solidFill>
                <a:effectLst/>
              </a:rPr>
              <a:t> with communication-less microkernel[C]//Proceedings of the 12th ACM SIGOPS Asia-Pacific Workshop on Systems. 2021: 106-114.</a:t>
            </a:r>
          </a:p>
          <a:p>
            <a:pPr>
              <a:lnSpc>
                <a:spcPct val="120000"/>
              </a:lnSpc>
              <a:spcBef>
                <a:spcPts val="0"/>
              </a:spcBef>
              <a:spcAft>
                <a:spcPts val="0"/>
              </a:spcAft>
            </a:pPr>
            <a:r>
              <a:rPr lang="en-US" altLang="zh-CN" sz="1600" dirty="0">
                <a:solidFill>
                  <a:srgbClr val="494949"/>
                </a:solidFill>
                <a:effectLst/>
              </a:rPr>
              <a:t>[4] Grassi V, </a:t>
            </a:r>
            <a:r>
              <a:rPr lang="en-US" altLang="zh-CN" sz="1600" dirty="0" err="1">
                <a:solidFill>
                  <a:srgbClr val="494949"/>
                </a:solidFill>
                <a:effectLst/>
              </a:rPr>
              <a:t>Pappalardo</a:t>
            </a:r>
            <a:r>
              <a:rPr lang="en-US" altLang="zh-CN" sz="1600" dirty="0">
                <a:solidFill>
                  <a:srgbClr val="494949"/>
                </a:solidFill>
                <a:effectLst/>
              </a:rPr>
              <a:t> A, Di Girolamo A, et al. Using Hardware Acceleration for Reducing the Cost of Context Switch in Microkernels[J]. ACM Transactions on Embedded Computing Systems, 2021, 20(3): 1-24.</a:t>
            </a:r>
          </a:p>
          <a:p>
            <a:pPr>
              <a:lnSpc>
                <a:spcPct val="120000"/>
              </a:lnSpc>
              <a:spcBef>
                <a:spcPts val="0"/>
              </a:spcBef>
              <a:spcAft>
                <a:spcPts val="0"/>
              </a:spcAft>
            </a:pPr>
            <a:r>
              <a:rPr lang="en-US" altLang="zh-CN" sz="1600" dirty="0">
                <a:solidFill>
                  <a:srgbClr val="494949"/>
                </a:solidFill>
                <a:effectLst/>
              </a:rPr>
              <a:t>[5] Rust Programming Language for Microkernel System. IEEE Transactions on Parallel and Distributed Systems, 2020, 31(4): 925-934.</a:t>
            </a:r>
          </a:p>
          <a:p>
            <a:pPr>
              <a:lnSpc>
                <a:spcPct val="120000"/>
              </a:lnSpc>
              <a:spcBef>
                <a:spcPts val="0"/>
              </a:spcBef>
              <a:spcAft>
                <a:spcPts val="0"/>
              </a:spcAft>
            </a:pPr>
            <a:r>
              <a:rPr lang="en-US" altLang="zh-CN" sz="1600" dirty="0">
                <a:solidFill>
                  <a:srgbClr val="494949"/>
                </a:solidFill>
                <a:effectLst/>
              </a:rPr>
              <a:t>[6] </a:t>
            </a:r>
            <a:r>
              <a:rPr lang="zh-CN" altLang="en-US" sz="1600" dirty="0">
                <a:solidFill>
                  <a:srgbClr val="494949"/>
                </a:solidFill>
                <a:effectLst/>
                <a:latin typeface="宋体" panose="02010600030101010101" pitchFamily="2" charset="-122"/>
                <a:ea typeface="宋体" panose="02010600030101010101" pitchFamily="2" charset="-122"/>
              </a:rPr>
              <a:t>李涛</a:t>
            </a:r>
            <a:r>
              <a:rPr lang="en-US" altLang="zh-CN" sz="1600" dirty="0">
                <a:solidFill>
                  <a:srgbClr val="494949"/>
                </a:solidFill>
                <a:effectLst/>
              </a:rPr>
              <a:t>, </a:t>
            </a:r>
            <a:r>
              <a:rPr lang="zh-CN" altLang="en-US" sz="1600" dirty="0">
                <a:solidFill>
                  <a:srgbClr val="494949"/>
                </a:solidFill>
                <a:effectLst/>
                <a:latin typeface="宋体" panose="02010600030101010101" pitchFamily="2" charset="-122"/>
                <a:ea typeface="宋体" panose="02010600030101010101" pitchFamily="2" charset="-122"/>
              </a:rPr>
              <a:t>张晓平</a:t>
            </a:r>
            <a:r>
              <a:rPr lang="en-US" altLang="zh-CN" sz="1600" dirty="0">
                <a:solidFill>
                  <a:srgbClr val="494949"/>
                </a:solidFill>
                <a:effectLst/>
              </a:rPr>
              <a:t>, </a:t>
            </a:r>
            <a:r>
              <a:rPr lang="zh-CN" altLang="en-US" sz="1600" dirty="0">
                <a:solidFill>
                  <a:srgbClr val="494949"/>
                </a:solidFill>
                <a:effectLst/>
                <a:latin typeface="宋体" panose="02010600030101010101" pitchFamily="2" charset="-122"/>
                <a:ea typeface="宋体" panose="02010600030101010101" pitchFamily="2" charset="-122"/>
              </a:rPr>
              <a:t>刘博</a:t>
            </a:r>
            <a:r>
              <a:rPr lang="en-US" altLang="zh-CN" sz="1600" dirty="0">
                <a:solidFill>
                  <a:srgbClr val="494949"/>
                </a:solidFill>
                <a:effectLst/>
              </a:rPr>
              <a:t>. </a:t>
            </a:r>
            <a:r>
              <a:rPr lang="zh-CN" altLang="en-US" sz="1600" dirty="0">
                <a:solidFill>
                  <a:srgbClr val="494949"/>
                </a:solidFill>
                <a:effectLst/>
                <a:latin typeface="宋体" panose="02010600030101010101" pitchFamily="2" charset="-122"/>
                <a:ea typeface="宋体" panose="02010600030101010101" pitchFamily="2" charset="-122"/>
              </a:rPr>
              <a:t>基于硬件加速的微内核系统设计</a:t>
            </a:r>
            <a:r>
              <a:rPr lang="en-US" altLang="zh-CN" sz="1600" dirty="0">
                <a:solidFill>
                  <a:srgbClr val="494949"/>
                </a:solidFill>
                <a:effectLst/>
              </a:rPr>
              <a:t>[J]. </a:t>
            </a:r>
            <a:r>
              <a:rPr lang="zh-CN" altLang="en-US" sz="1600" dirty="0">
                <a:solidFill>
                  <a:srgbClr val="494949"/>
                </a:solidFill>
                <a:effectLst/>
                <a:latin typeface="宋体" panose="02010600030101010101" pitchFamily="2" charset="-122"/>
                <a:ea typeface="宋体" panose="02010600030101010101" pitchFamily="2" charset="-122"/>
              </a:rPr>
              <a:t>计算机工程与应用</a:t>
            </a:r>
            <a:r>
              <a:rPr lang="en-US" altLang="zh-CN" sz="1600" dirty="0">
                <a:solidFill>
                  <a:srgbClr val="494949"/>
                </a:solidFill>
                <a:effectLst/>
              </a:rPr>
              <a:t>, 2018, 54(2): 90-96.</a:t>
            </a:r>
          </a:p>
          <a:p>
            <a:pPr>
              <a:lnSpc>
                <a:spcPct val="120000"/>
              </a:lnSpc>
              <a:spcBef>
                <a:spcPts val="0"/>
              </a:spcBef>
              <a:spcAft>
                <a:spcPts val="0"/>
              </a:spcAft>
            </a:pPr>
            <a:r>
              <a:rPr lang="en-US" altLang="zh-CN" sz="1600" dirty="0">
                <a:solidFill>
                  <a:srgbClr val="494949"/>
                </a:solidFill>
                <a:effectLst/>
              </a:rPr>
              <a:t>[7] </a:t>
            </a:r>
            <a:r>
              <a:rPr lang="zh-CN" altLang="en-US" sz="1600" dirty="0">
                <a:solidFill>
                  <a:srgbClr val="494949"/>
                </a:solidFill>
                <a:effectLst/>
                <a:latin typeface="宋体" panose="02010600030101010101" pitchFamily="2" charset="-122"/>
                <a:ea typeface="宋体" panose="02010600030101010101" pitchFamily="2" charset="-122"/>
              </a:rPr>
              <a:t>赵明</a:t>
            </a:r>
            <a:r>
              <a:rPr lang="en-US" altLang="zh-CN" sz="1600" dirty="0">
                <a:solidFill>
                  <a:srgbClr val="494949"/>
                </a:solidFill>
                <a:effectLst/>
              </a:rPr>
              <a:t>, </a:t>
            </a:r>
            <a:r>
              <a:rPr lang="zh-CN" altLang="en-US" sz="1600" dirty="0">
                <a:solidFill>
                  <a:srgbClr val="494949"/>
                </a:solidFill>
                <a:effectLst/>
                <a:latin typeface="宋体" panose="02010600030101010101" pitchFamily="2" charset="-122"/>
                <a:ea typeface="宋体" panose="02010600030101010101" pitchFamily="2" charset="-122"/>
              </a:rPr>
              <a:t>王宁</a:t>
            </a:r>
            <a:r>
              <a:rPr lang="en-US" altLang="zh-CN" sz="1600" dirty="0">
                <a:solidFill>
                  <a:srgbClr val="494949"/>
                </a:solidFill>
                <a:effectLst/>
              </a:rPr>
              <a:t>. </a:t>
            </a:r>
            <a:r>
              <a:rPr lang="zh-CN" altLang="en-US" sz="1600" dirty="0">
                <a:solidFill>
                  <a:srgbClr val="494949"/>
                </a:solidFill>
                <a:effectLst/>
                <a:latin typeface="宋体" panose="02010600030101010101" pitchFamily="2" charset="-122"/>
                <a:ea typeface="宋体" panose="02010600030101010101" pitchFamily="2" charset="-122"/>
              </a:rPr>
              <a:t>基于</a:t>
            </a:r>
            <a:r>
              <a:rPr lang="zh-CN" altLang="en-US" sz="1600" dirty="0">
                <a:solidFill>
                  <a:srgbClr val="494949"/>
                </a:solidFill>
                <a:effectLst/>
              </a:rPr>
              <a:t> </a:t>
            </a:r>
            <a:r>
              <a:rPr lang="en-US" altLang="zh-CN" sz="1600" dirty="0">
                <a:solidFill>
                  <a:srgbClr val="494949"/>
                </a:solidFill>
                <a:effectLst/>
              </a:rPr>
              <a:t>FPGA </a:t>
            </a:r>
            <a:r>
              <a:rPr lang="zh-CN" altLang="en-US" sz="1600" dirty="0">
                <a:solidFill>
                  <a:srgbClr val="494949"/>
                </a:solidFill>
                <a:effectLst/>
                <a:latin typeface="宋体" panose="02010600030101010101" pitchFamily="2" charset="-122"/>
                <a:ea typeface="宋体" panose="02010600030101010101" pitchFamily="2" charset="-122"/>
              </a:rPr>
              <a:t>的异步</a:t>
            </a:r>
            <a:r>
              <a:rPr lang="zh-CN" altLang="en-US" sz="1600" dirty="0">
                <a:solidFill>
                  <a:srgbClr val="494949"/>
                </a:solidFill>
                <a:effectLst/>
              </a:rPr>
              <a:t> </a:t>
            </a:r>
            <a:r>
              <a:rPr lang="en-US" altLang="zh-CN" sz="1600" dirty="0">
                <a:solidFill>
                  <a:srgbClr val="494949"/>
                </a:solidFill>
                <a:effectLst/>
              </a:rPr>
              <a:t>IPC </a:t>
            </a:r>
            <a:r>
              <a:rPr lang="zh-CN" altLang="en-US" sz="1600" dirty="0">
                <a:solidFill>
                  <a:srgbClr val="494949"/>
                </a:solidFill>
                <a:effectLst/>
                <a:latin typeface="宋体" panose="02010600030101010101" pitchFamily="2" charset="-122"/>
                <a:ea typeface="宋体" panose="02010600030101010101" pitchFamily="2" charset="-122"/>
              </a:rPr>
              <a:t>机制优化研究</a:t>
            </a:r>
            <a:r>
              <a:rPr lang="en-US" altLang="zh-CN" sz="1600" dirty="0">
                <a:solidFill>
                  <a:srgbClr val="494949"/>
                </a:solidFill>
                <a:effectLst/>
              </a:rPr>
              <a:t>[J]. </a:t>
            </a:r>
            <a:r>
              <a:rPr lang="zh-CN" altLang="en-US" sz="1600" dirty="0">
                <a:solidFill>
                  <a:srgbClr val="494949"/>
                </a:solidFill>
                <a:effectLst/>
                <a:latin typeface="宋体" panose="02010600030101010101" pitchFamily="2" charset="-122"/>
                <a:ea typeface="宋体" panose="02010600030101010101" pitchFamily="2" charset="-122"/>
              </a:rPr>
              <a:t>计算机科学与技术</a:t>
            </a:r>
            <a:r>
              <a:rPr lang="en-US" altLang="zh-CN" sz="1600" dirty="0">
                <a:solidFill>
                  <a:srgbClr val="494949"/>
                </a:solidFill>
                <a:effectLst/>
              </a:rPr>
              <a:t>, 2020, 35(4): 121-128.</a:t>
            </a:r>
          </a:p>
          <a:p>
            <a:pPr>
              <a:lnSpc>
                <a:spcPct val="120000"/>
              </a:lnSpc>
              <a:spcBef>
                <a:spcPts val="0"/>
              </a:spcBef>
              <a:spcAft>
                <a:spcPts val="0"/>
              </a:spcAft>
            </a:pPr>
            <a:r>
              <a:rPr lang="en-US" altLang="zh-CN" sz="1600" dirty="0">
                <a:solidFill>
                  <a:srgbClr val="494949"/>
                </a:solidFill>
                <a:effectLst/>
              </a:rPr>
              <a:t>[8] </a:t>
            </a:r>
            <a:r>
              <a:rPr lang="zh-CN" altLang="en-US" sz="1600" dirty="0">
                <a:solidFill>
                  <a:srgbClr val="494949"/>
                </a:solidFill>
                <a:effectLst/>
                <a:latin typeface="宋体" panose="02010600030101010101" pitchFamily="2" charset="-122"/>
                <a:ea typeface="宋体" panose="02010600030101010101" pitchFamily="2" charset="-122"/>
              </a:rPr>
              <a:t>陈鹏</a:t>
            </a:r>
            <a:r>
              <a:rPr lang="en-US" altLang="zh-CN" sz="1600" dirty="0">
                <a:solidFill>
                  <a:srgbClr val="494949"/>
                </a:solidFill>
                <a:effectLst/>
              </a:rPr>
              <a:t>, </a:t>
            </a:r>
            <a:r>
              <a:rPr lang="zh-CN" altLang="en-US" sz="1600" dirty="0">
                <a:solidFill>
                  <a:srgbClr val="494949"/>
                </a:solidFill>
                <a:effectLst/>
                <a:latin typeface="宋体" panose="02010600030101010101" pitchFamily="2" charset="-122"/>
                <a:ea typeface="宋体" panose="02010600030101010101" pitchFamily="2" charset="-122"/>
              </a:rPr>
              <a:t>王磊</a:t>
            </a:r>
            <a:r>
              <a:rPr lang="en-US" altLang="zh-CN" sz="1600" dirty="0">
                <a:solidFill>
                  <a:srgbClr val="494949"/>
                </a:solidFill>
                <a:effectLst/>
              </a:rPr>
              <a:t>, </a:t>
            </a:r>
            <a:r>
              <a:rPr lang="zh-CN" altLang="en-US" sz="1600" dirty="0">
                <a:solidFill>
                  <a:srgbClr val="494949"/>
                </a:solidFill>
                <a:effectLst/>
                <a:latin typeface="宋体" panose="02010600030101010101" pitchFamily="2" charset="-122"/>
                <a:ea typeface="宋体" panose="02010600030101010101" pitchFamily="2" charset="-122"/>
              </a:rPr>
              <a:t>李建国</a:t>
            </a:r>
            <a:r>
              <a:rPr lang="en-US" altLang="zh-CN" sz="1600" dirty="0">
                <a:solidFill>
                  <a:srgbClr val="494949"/>
                </a:solidFill>
                <a:effectLst/>
              </a:rPr>
              <a:t>. Rust </a:t>
            </a:r>
            <a:r>
              <a:rPr lang="zh-CN" altLang="en-US" sz="1600" dirty="0">
                <a:solidFill>
                  <a:srgbClr val="494949"/>
                </a:solidFill>
                <a:effectLst/>
                <a:latin typeface="宋体" panose="02010600030101010101" pitchFamily="2" charset="-122"/>
                <a:ea typeface="宋体" panose="02010600030101010101" pitchFamily="2" charset="-122"/>
              </a:rPr>
              <a:t>语言在微内核中的异步编程模型应用研究</a:t>
            </a:r>
            <a:r>
              <a:rPr lang="en-US" altLang="zh-CN" sz="1600" dirty="0">
                <a:solidFill>
                  <a:srgbClr val="494949"/>
                </a:solidFill>
                <a:effectLst/>
              </a:rPr>
              <a:t>[J]. </a:t>
            </a:r>
            <a:r>
              <a:rPr lang="zh-CN" altLang="en-US" sz="1600" dirty="0">
                <a:solidFill>
                  <a:srgbClr val="494949"/>
                </a:solidFill>
                <a:effectLst/>
                <a:latin typeface="宋体" panose="02010600030101010101" pitchFamily="2" charset="-122"/>
                <a:ea typeface="宋体" panose="02010600030101010101" pitchFamily="2" charset="-122"/>
              </a:rPr>
              <a:t>软件学报</a:t>
            </a:r>
            <a:r>
              <a:rPr lang="en-US" altLang="zh-CN" sz="1600" dirty="0">
                <a:solidFill>
                  <a:srgbClr val="494949"/>
                </a:solidFill>
                <a:effectLst/>
              </a:rPr>
              <a:t>, 2021, 32(7): 2151-2160.</a:t>
            </a:r>
          </a:p>
        </p:txBody>
      </p:sp>
      <p:sp>
        <p:nvSpPr>
          <p:cNvPr id="400012" name="Freeform 11"/>
          <p:cNvSpPr/>
          <p:nvPr/>
        </p:nvSpPr>
        <p:spPr>
          <a:xfrm>
            <a:off x="1058985" y="1459875"/>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
        <p:nvSpPr>
          <p:cNvPr id="400013" name="Freeform 12"/>
          <p:cNvSpPr/>
          <p:nvPr/>
        </p:nvSpPr>
        <p:spPr>
          <a:xfrm flipH="1" flipV="1">
            <a:off x="10674770" y="5410200"/>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4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400003" name="AutoShape 4"/>
          <p:cNvSpPr/>
          <p:nvPr/>
        </p:nvSpPr>
        <p:spPr>
          <a:xfrm>
            <a:off x="318632" y="0"/>
            <a:ext cx="1048735" cy="873125"/>
          </a:xfrm>
          <a:prstGeom prst="rect">
            <a:avLst/>
          </a:prstGeom>
          <a:solidFill>
            <a:srgbClr val="A13F0B">
              <a:alpha val="100000"/>
            </a:srgbClr>
          </a:solidFill>
          <a:ln w="12700">
            <a:solidFill>
              <a:schemeClr val="accent4">
                <a:alpha val="100000"/>
              </a:schemeClr>
            </a:solidFill>
            <a:prstDash val="solid"/>
          </a:ln>
        </p:spPr>
        <p:txBody>
          <a:bodyPr/>
          <a:lstStyle/>
          <a:p>
            <a:endParaRPr lang="zh-CN" altLang="en-US"/>
          </a:p>
        </p:txBody>
      </p:sp>
      <p:sp>
        <p:nvSpPr>
          <p:cNvPr id="4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400059" name="Picture 7"/>
          <p:cNvPicPr>
            <a:picLocks noChangeAspect="1"/>
          </p:cNvPicPr>
          <p:nvPr/>
        </p:nvPicPr>
        <p:blipFill>
          <a:blip r:embed="rId2"/>
          <a:srcRect/>
          <a:stretch>
            <a:fillRect/>
          </a:stretch>
        </p:blipFill>
        <p:spPr>
          <a:xfrm>
            <a:off x="10101715" y="214313"/>
            <a:ext cx="1864408" cy="690562"/>
          </a:xfrm>
          <a:prstGeom prst="rect">
            <a:avLst/>
          </a:prstGeom>
          <a:noFill/>
        </p:spPr>
      </p:pic>
      <p:pic>
        <p:nvPicPr>
          <p:cNvPr id="400060" name="Picture 8"/>
          <p:cNvPicPr>
            <a:picLocks noChangeAspect="1"/>
          </p:cNvPicPr>
          <p:nvPr/>
        </p:nvPicPr>
        <p:blipFill>
          <a:blip r:embed="rId3"/>
          <a:srcRect/>
          <a:stretch>
            <a:fillRect/>
          </a:stretch>
        </p:blipFill>
        <p:spPr>
          <a:xfrm>
            <a:off x="409575" y="6269038"/>
            <a:ext cx="1817688" cy="508000"/>
          </a:xfrm>
          <a:prstGeom prst="rect">
            <a:avLst/>
          </a:prstGeom>
          <a:noFill/>
        </p:spPr>
      </p:pic>
      <p:sp>
        <p:nvSpPr>
          <p:cNvPr id="400009"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参考文献</a:t>
            </a:r>
            <a:endParaRPr lang="en-US" sz="1100"/>
          </a:p>
        </p:txBody>
      </p:sp>
      <p:sp>
        <p:nvSpPr>
          <p:cNvPr id="400011" name="TextBox 10"/>
          <p:cNvSpPr txBox="1"/>
          <p:nvPr/>
        </p:nvSpPr>
        <p:spPr>
          <a:xfrm>
            <a:off x="1547331" y="1600200"/>
            <a:ext cx="9425466" cy="4119269"/>
          </a:xfrm>
          <a:prstGeom prst="rect">
            <a:avLst/>
          </a:prstGeom>
        </p:spPr>
        <p:txBody>
          <a:bodyPr vert="horz" wrap="square" lIns="0" tIns="0" rIns="0" bIns="0" rtlCol="0" anchor="t" anchorCtr="0">
            <a:spAutoFit/>
          </a:bodyPr>
          <a:lstStyle/>
          <a:p>
            <a:pPr>
              <a:lnSpc>
                <a:spcPct val="120000"/>
              </a:lnSpc>
              <a:spcBef>
                <a:spcPts val="0"/>
              </a:spcBef>
              <a:spcAft>
                <a:spcPts val="0"/>
              </a:spcAft>
            </a:pPr>
            <a:r>
              <a:rPr lang="en-US" altLang="zh-CN" sz="1400" b="0" i="0" dirty="0">
                <a:effectLst/>
                <a:latin typeface="PingFang SC"/>
              </a:rPr>
              <a:t>[9] MIT PDOS Laboratory. </a:t>
            </a:r>
            <a:r>
              <a:rPr lang="en-US" altLang="zh-CN" sz="1400" b="0" i="0" dirty="0" err="1">
                <a:effectLst/>
                <a:latin typeface="PingFang SC"/>
              </a:rPr>
              <a:t>Hakari</a:t>
            </a:r>
            <a:r>
              <a:rPr lang="en-US" altLang="zh-CN" sz="1400" b="0" i="0" dirty="0">
                <a:effectLst/>
                <a:latin typeface="PingFang SC"/>
              </a:rPr>
              <a:t>: A Hardware-Accelerated Kernel for High-Performance Systems[C]//Proceedings of the 2023 ACM Symposium on Operating Systems Principles (SOSP). 2023: 1-15.</a:t>
            </a:r>
            <a:br>
              <a:rPr lang="en-US" altLang="zh-CN" sz="1400" dirty="0"/>
            </a:br>
            <a:r>
              <a:rPr lang="en-US" altLang="zh-CN" sz="1400" b="0" i="0" dirty="0">
                <a:effectLst/>
                <a:latin typeface="PingFang SC"/>
              </a:rPr>
              <a:t>[10] Cambridge University. Cerberus: A RISC-V Extension for Zero-Context-Switch Task Migration[C]//Proceedings of the 2022 International Conference on Architectural Support for Programming Languages and Operating Systems (ASPLOS). 2022: 1-12.</a:t>
            </a:r>
            <a:br>
              <a:rPr lang="en-US" altLang="zh-CN" sz="1400" dirty="0"/>
            </a:br>
            <a:r>
              <a:rPr lang="en-US" altLang="zh-CN" sz="1400" b="0" i="0" dirty="0">
                <a:effectLst/>
                <a:latin typeface="PingFang SC"/>
              </a:rPr>
              <a:t>[11] Huawei </a:t>
            </a:r>
            <a:r>
              <a:rPr lang="en-US" altLang="zh-CN" sz="1400" b="0" i="0" dirty="0" err="1">
                <a:effectLst/>
                <a:latin typeface="PingFang SC"/>
              </a:rPr>
              <a:t>LiteOS</a:t>
            </a:r>
            <a:r>
              <a:rPr lang="en-US" altLang="zh-CN" sz="1400" b="0" i="0" dirty="0">
                <a:effectLst/>
                <a:latin typeface="PingFang SC"/>
              </a:rPr>
              <a:t> Team. </a:t>
            </a:r>
            <a:r>
              <a:rPr lang="en-US" altLang="zh-CN" sz="1400" b="0" i="0" dirty="0" err="1">
                <a:effectLst/>
                <a:latin typeface="PingFang SC"/>
              </a:rPr>
              <a:t>LiteOS</a:t>
            </a:r>
            <a:r>
              <a:rPr lang="en-US" altLang="zh-CN" sz="1400" b="0" i="0" dirty="0">
                <a:effectLst/>
                <a:latin typeface="PingFang SC"/>
              </a:rPr>
              <a:t> 5.0: A Heterogeneous Acceleration Framework for AI and IoT Applications[J]. Journal of Systems Architecture, 2023, 129: 102-115.</a:t>
            </a:r>
            <a:br>
              <a:rPr lang="en-US" altLang="zh-CN" sz="1400" dirty="0"/>
            </a:br>
            <a:r>
              <a:rPr lang="en-US" altLang="zh-CN" sz="1400" b="0" i="0" dirty="0">
                <a:effectLst/>
                <a:latin typeface="PingFang SC"/>
              </a:rPr>
              <a:t>[12] Google </a:t>
            </a:r>
            <a:r>
              <a:rPr lang="en-US" altLang="zh-CN" sz="1400" b="0" i="0" dirty="0" err="1">
                <a:effectLst/>
                <a:latin typeface="PingFang SC"/>
              </a:rPr>
              <a:t>KataOS</a:t>
            </a:r>
            <a:r>
              <a:rPr lang="en-US" altLang="zh-CN" sz="1400" b="0" i="0" dirty="0">
                <a:effectLst/>
                <a:latin typeface="PingFang SC"/>
              </a:rPr>
              <a:t> Team. </a:t>
            </a:r>
            <a:r>
              <a:rPr lang="en-US" altLang="zh-CN" sz="1400" b="0" i="0" dirty="0" err="1">
                <a:effectLst/>
                <a:latin typeface="PingFang SC"/>
              </a:rPr>
              <a:t>KataOS</a:t>
            </a:r>
            <a:r>
              <a:rPr lang="en-US" altLang="zh-CN" sz="1400" b="0" i="0" dirty="0">
                <a:effectLst/>
                <a:latin typeface="PingFang SC"/>
              </a:rPr>
              <a:t>: A Rust-Based Secure Microkernel for Embedded Systems[C]//Proceedings of the 2022 USENIX Annual Technical Conference (USENIX ATC). 2022: 1-14.</a:t>
            </a:r>
            <a:br>
              <a:rPr lang="en-US" altLang="zh-CN" sz="1400" dirty="0"/>
            </a:br>
            <a:r>
              <a:rPr lang="en-US" altLang="zh-CN" sz="1400" b="0" i="0" dirty="0">
                <a:effectLst/>
                <a:latin typeface="PingFang SC"/>
              </a:rPr>
              <a:t>[13] ETH Zurich. </a:t>
            </a:r>
            <a:r>
              <a:rPr lang="en-US" altLang="zh-CN" sz="1400" b="0" i="0" dirty="0" err="1">
                <a:effectLst/>
                <a:latin typeface="PingFang SC"/>
              </a:rPr>
              <a:t>SecVeriC</a:t>
            </a:r>
            <a:r>
              <a:rPr lang="en-US" altLang="zh-CN" sz="1400" b="0" i="0" dirty="0">
                <a:effectLst/>
                <a:latin typeface="PingFang SC"/>
              </a:rPr>
              <a:t>: A Formal Verification Framework for Hardware Accelerators[C]//Proceedings of the 2023 International Conference on Computer-Aided Design (ICCAD). 2023: 1-10.</a:t>
            </a:r>
            <a:br>
              <a:rPr lang="en-US" altLang="zh-CN" sz="1400" dirty="0"/>
            </a:br>
            <a:r>
              <a:rPr lang="en-US" altLang="zh-CN" sz="1400" b="0" i="0" dirty="0">
                <a:effectLst/>
                <a:latin typeface="PingFang SC"/>
              </a:rPr>
              <a:t>[14] NVIDIA. BlueField-3 DPU: Hardware-Accelerated Coroutine Context Switching[J]. IEEE Micro, 2023, 43(2): 78-89.</a:t>
            </a:r>
            <a:br>
              <a:rPr lang="en-US" altLang="zh-CN" sz="1400" dirty="0"/>
            </a:br>
            <a:r>
              <a:rPr lang="en-US" altLang="zh-CN" sz="1400" b="0" i="0" dirty="0">
                <a:effectLst/>
                <a:latin typeface="PingFang SC"/>
              </a:rPr>
              <a:t>[15] Arm Limited. Armv9 Architecture: Scalable Vector Extensions 2 (SVE2) for User-Level DMA Engines[J]. ARM White Paper, 2023.</a:t>
            </a:r>
            <a:br>
              <a:rPr lang="en-US" altLang="zh-CN" sz="1400" dirty="0"/>
            </a:br>
            <a:r>
              <a:rPr lang="en-US" altLang="zh-CN" sz="1400" b="0" i="0" dirty="0">
                <a:effectLst/>
                <a:latin typeface="PingFang SC"/>
              </a:rPr>
              <a:t>[16] Rust-for-Linux Project. Integrating Rust into the Linux Kernel: A Case Study on Asynchronous I/O[C]//Proceedings of the 2023 Linux Plumbers Conference. 2023: 1-8.</a:t>
            </a:r>
            <a:br>
              <a:rPr lang="en-US" altLang="zh-CN" sz="1400" dirty="0"/>
            </a:br>
            <a:r>
              <a:rPr lang="en-US" altLang="zh-CN" sz="1400" b="0" i="0" dirty="0">
                <a:effectLst/>
                <a:latin typeface="PingFang SC"/>
              </a:rPr>
              <a:t>[17] National Natural Science Foundation of China. Research on New Computing Architectures for Soft-Hardware Co-Design[J]. NSFC Report, 2023, 45(3): 1-15.</a:t>
            </a:r>
            <a:endParaRPr lang="en-US" altLang="zh-CN" sz="1400" dirty="0">
              <a:solidFill>
                <a:srgbClr val="494949"/>
              </a:solidFill>
              <a:effectLst/>
            </a:endParaRPr>
          </a:p>
        </p:txBody>
      </p:sp>
      <p:sp>
        <p:nvSpPr>
          <p:cNvPr id="400012" name="Freeform 11"/>
          <p:cNvSpPr/>
          <p:nvPr/>
        </p:nvSpPr>
        <p:spPr>
          <a:xfrm>
            <a:off x="1058985" y="1459875"/>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
        <p:nvSpPr>
          <p:cNvPr id="400013" name="Freeform 12"/>
          <p:cNvSpPr/>
          <p:nvPr/>
        </p:nvSpPr>
        <p:spPr>
          <a:xfrm flipH="1" flipV="1">
            <a:off x="10674770" y="5410200"/>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Tree>
    <p:extLst>
      <p:ext uri="{BB962C8B-B14F-4D97-AF65-F5344CB8AC3E}">
        <p14:creationId xmlns:p14="http://schemas.microsoft.com/office/powerpoint/2010/main" val="22844188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2"/>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2"/>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01</a:t>
            </a: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6750" dirty="0" err="1">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选题意义</a:t>
            </a:r>
            <a:endParaRPr lang="en-US" sz="675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5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grpSp>
        <p:nvGrpSpPr>
          <p:cNvPr id="6200002" name="Group 2"/>
          <p:cNvGrpSpPr/>
          <p:nvPr/>
        </p:nvGrpSpPr>
        <p:grpSpPr>
          <a:xfrm>
            <a:off x="0" y="0"/>
            <a:ext cx="12192000" cy="5089589"/>
            <a:chOff x="0" y="0"/>
            <a:chExt cx="12192000" cy="5089589"/>
          </a:xfrm>
          <a:solidFill>
            <a:schemeClr val="accent1">
              <a:alpha val="100000"/>
            </a:schemeClr>
          </a:solidFill>
        </p:grpSpPr>
        <p:sp>
          <p:nvSpPr>
            <p:cNvPr id="6200003" name="AutoShape 3"/>
            <p:cNvSpPr/>
            <p:nvPr/>
          </p:nvSpPr>
          <p:spPr>
            <a:xfrm flipV="1">
              <a:off x="0" y="4123468"/>
              <a:ext cx="12192000" cy="966121"/>
            </a:xfrm>
            <a:prstGeom prst="triangle">
              <a:avLst>
                <a:gd name="adj" fmla="val 50000"/>
              </a:avLst>
            </a:prstGeom>
            <a:solidFill>
              <a:srgbClr val="006C39">
                <a:alpha val="100000"/>
              </a:srgbClr>
            </a:solidFill>
            <a:effectLst>
              <a:outerShdw blurRad="76200" dist="12700" dir="5400000">
                <a:srgbClr val="000000">
                  <a:alpha val="40000"/>
                </a:srgbClr>
              </a:outerShdw>
            </a:effectLst>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6200004" name="AutoShape 4"/>
            <p:cNvSpPr/>
            <p:nvPr/>
          </p:nvSpPr>
          <p:spPr>
            <a:xfrm>
              <a:off x="0" y="0"/>
              <a:ext cx="12192000" cy="4123468"/>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grpSp>
      <p:grpSp>
        <p:nvGrpSpPr>
          <p:cNvPr id="6200029" name="Group 5"/>
          <p:cNvGrpSpPr/>
          <p:nvPr/>
        </p:nvGrpSpPr>
        <p:grpSpPr>
          <a:xfrm>
            <a:off x="2055971" y="1793462"/>
            <a:ext cx="8080058" cy="993838"/>
            <a:chOff x="2055971" y="1793462"/>
            <a:chExt cx="8080058" cy="993838"/>
          </a:xfrm>
          <a:solidFill>
            <a:schemeClr val="lt1">
              <a:alpha val="100000"/>
            </a:schemeClr>
          </a:solidFill>
        </p:grpSpPr>
        <p:grpSp>
          <p:nvGrpSpPr>
            <p:cNvPr id="6" name="Group 6"/>
            <p:cNvGrpSpPr/>
            <p:nvPr/>
          </p:nvGrpSpPr>
          <p:grpSpPr>
            <a:xfrm>
              <a:off x="6706267" y="1804797"/>
              <a:ext cx="3429762" cy="973265"/>
              <a:chOff x="6706267" y="1804797"/>
              <a:chExt cx="3429762" cy="973265"/>
            </a:xfrm>
            <a:solidFill>
              <a:schemeClr val="lt1">
                <a:alpha val="100000"/>
              </a:schemeClr>
            </a:solidFill>
          </p:grpSpPr>
          <p:sp>
            <p:nvSpPr>
              <p:cNvPr id="6200045" name="Freeform 7"/>
              <p:cNvSpPr/>
              <p:nvPr/>
            </p:nvSpPr>
            <p:spPr>
              <a:xfrm>
                <a:off x="8600884" y="1866614"/>
                <a:ext cx="766381" cy="864108"/>
              </a:xfrm>
              <a:custGeom>
                <a:avLst/>
                <a:gdLst/>
                <a:ahLst/>
                <a:cxn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46" name="Freeform 8"/>
              <p:cNvSpPr/>
              <p:nvPr/>
            </p:nvSpPr>
            <p:spPr>
              <a:xfrm>
                <a:off x="9694831" y="2014347"/>
                <a:ext cx="441198" cy="663988"/>
              </a:xfrm>
              <a:custGeom>
                <a:avLst/>
                <a:gdLst/>
                <a:ahLst/>
                <a:cxn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nvGrpSpPr>
              <p:cNvPr id="9" name="Group 9"/>
              <p:cNvGrpSpPr/>
              <p:nvPr/>
            </p:nvGrpSpPr>
            <p:grpSpPr>
              <a:xfrm>
                <a:off x="6706267" y="1804797"/>
                <a:ext cx="784574" cy="973265"/>
                <a:chOff x="6706267" y="1804797"/>
                <a:chExt cx="784574" cy="973265"/>
              </a:xfrm>
              <a:solidFill>
                <a:schemeClr val="lt1">
                  <a:alpha val="100000"/>
                </a:schemeClr>
              </a:solidFill>
            </p:grpSpPr>
            <p:sp>
              <p:nvSpPr>
                <p:cNvPr id="6200052" name="Freeform 10"/>
                <p:cNvSpPr/>
                <p:nvPr/>
              </p:nvSpPr>
              <p:spPr>
                <a:xfrm>
                  <a:off x="6706267" y="1804797"/>
                  <a:ext cx="784574" cy="639032"/>
                </a:xfrm>
                <a:custGeom>
                  <a:avLst/>
                  <a:gdLst/>
                  <a:ahLst/>
                  <a:cxn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53" name="Freeform 11"/>
                <p:cNvSpPr/>
                <p:nvPr/>
              </p:nvSpPr>
              <p:spPr>
                <a:xfrm>
                  <a:off x="6872288" y="2193608"/>
                  <a:ext cx="488918" cy="584454"/>
                </a:xfrm>
                <a:custGeom>
                  <a:avLst/>
                  <a:gdLst/>
                  <a:ahLst/>
                  <a:cxn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nvGrpSpPr>
              <p:cNvPr id="12" name="Group 12"/>
              <p:cNvGrpSpPr/>
              <p:nvPr/>
            </p:nvGrpSpPr>
            <p:grpSpPr>
              <a:xfrm>
                <a:off x="7798689" y="2070925"/>
                <a:ext cx="474631" cy="508731"/>
                <a:chOff x="7798689" y="2070925"/>
                <a:chExt cx="474631" cy="508731"/>
              </a:xfrm>
              <a:solidFill>
                <a:schemeClr val="lt1">
                  <a:alpha val="100000"/>
                </a:schemeClr>
              </a:solidFill>
            </p:grpSpPr>
            <p:sp>
              <p:nvSpPr>
                <p:cNvPr id="6200049" name="Freeform 13"/>
                <p:cNvSpPr/>
                <p:nvPr/>
              </p:nvSpPr>
              <p:spPr>
                <a:xfrm>
                  <a:off x="7798689" y="2183892"/>
                  <a:ext cx="218980" cy="352520"/>
                </a:xfrm>
                <a:custGeom>
                  <a:avLst/>
                  <a:gdLst/>
                  <a:ahLst/>
                  <a:cxn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50" name="Freeform 14"/>
                <p:cNvSpPr/>
                <p:nvPr/>
              </p:nvSpPr>
              <p:spPr>
                <a:xfrm>
                  <a:off x="8034528" y="2082832"/>
                  <a:ext cx="238792" cy="496824"/>
                </a:xfrm>
                <a:custGeom>
                  <a:avLst/>
                  <a:gdLst/>
                  <a:ahLst/>
                  <a:cxn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51" name="Freeform 15"/>
                <p:cNvSpPr/>
                <p:nvPr/>
              </p:nvSpPr>
              <p:spPr>
                <a:xfrm>
                  <a:off x="7922895" y="2070925"/>
                  <a:ext cx="157258" cy="91440"/>
                </a:xfrm>
                <a:custGeom>
                  <a:avLst/>
                  <a:gdLst/>
                  <a:ahLst/>
                  <a:cxn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grpSp>
          <p:nvGrpSpPr>
            <p:cNvPr id="16" name="Group 16"/>
            <p:cNvGrpSpPr/>
            <p:nvPr/>
          </p:nvGrpSpPr>
          <p:grpSpPr>
            <a:xfrm>
              <a:off x="2055971" y="1793462"/>
              <a:ext cx="3585591" cy="993838"/>
              <a:chOff x="2055971" y="1793462"/>
              <a:chExt cx="3585591" cy="993838"/>
            </a:xfrm>
            <a:solidFill>
              <a:schemeClr val="lt1">
                <a:alpha val="100000"/>
              </a:schemeClr>
            </a:solidFill>
          </p:grpSpPr>
          <p:grpSp>
            <p:nvGrpSpPr>
              <p:cNvPr id="17" name="Group 17"/>
              <p:cNvGrpSpPr/>
              <p:nvPr/>
            </p:nvGrpSpPr>
            <p:grpSpPr>
              <a:xfrm>
                <a:off x="3960876" y="1955197"/>
                <a:ext cx="693515" cy="729996"/>
                <a:chOff x="3960876" y="1955197"/>
                <a:chExt cx="693515" cy="729996"/>
              </a:xfrm>
              <a:solidFill>
                <a:schemeClr val="lt1">
                  <a:alpha val="100000"/>
                </a:schemeClr>
              </a:solidFill>
            </p:grpSpPr>
            <p:sp>
              <p:nvSpPr>
                <p:cNvPr id="6200043" name="Freeform 18"/>
                <p:cNvSpPr/>
                <p:nvPr/>
              </p:nvSpPr>
              <p:spPr>
                <a:xfrm>
                  <a:off x="3960876" y="2009775"/>
                  <a:ext cx="361569" cy="613981"/>
                </a:xfrm>
                <a:custGeom>
                  <a:avLst/>
                  <a:gdLst/>
                  <a:ahLst/>
                  <a:cxn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path>
                    <a:path w="59" h="101">
                      <a:moveTo>
                        <a:pt x="42" y="47"/>
                      </a:moveTo>
                      <a:cubicBezTo>
                        <a:pt x="39" y="46"/>
                        <a:pt x="36" y="45"/>
                        <a:pt x="32" y="44"/>
                      </a:cubicBezTo>
                      <a:cubicBezTo>
                        <a:pt x="31" y="51"/>
                        <a:pt x="30" y="57"/>
                        <a:pt x="29" y="64"/>
                      </a:cubicBezTo>
                      <a:cubicBezTo>
                        <a:pt x="39" y="61"/>
                        <a:pt x="42" y="57"/>
                        <a:pt x="42" y="47"/>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44" name="Freeform 19"/>
                <p:cNvSpPr/>
                <p:nvPr/>
              </p:nvSpPr>
              <p:spPr>
                <a:xfrm>
                  <a:off x="4315587" y="1955197"/>
                  <a:ext cx="338804" cy="729996"/>
                </a:xfrm>
                <a:custGeom>
                  <a:avLst/>
                  <a:gdLst/>
                  <a:ahLst/>
                  <a:cxn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path>
                    <a:path w="55" h="120">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nvGrpSpPr>
              <p:cNvPr id="20" name="Group 20"/>
              <p:cNvGrpSpPr/>
              <p:nvPr/>
            </p:nvGrpSpPr>
            <p:grpSpPr>
              <a:xfrm>
                <a:off x="2055971" y="1793462"/>
                <a:ext cx="786860" cy="993838"/>
                <a:chOff x="2055971" y="1793462"/>
                <a:chExt cx="786860" cy="993838"/>
              </a:xfrm>
              <a:solidFill>
                <a:schemeClr val="lt1">
                  <a:alpha val="100000"/>
                </a:schemeClr>
              </a:solidFill>
            </p:grpSpPr>
            <p:sp>
              <p:nvSpPr>
                <p:cNvPr id="6200041" name="Freeform 21"/>
                <p:cNvSpPr/>
                <p:nvPr/>
              </p:nvSpPr>
              <p:spPr>
                <a:xfrm>
                  <a:off x="2055971" y="1793462"/>
                  <a:ext cx="786860" cy="939165"/>
                </a:xfrm>
                <a:custGeom>
                  <a:avLst/>
                  <a:gdLst/>
                  <a:ahLst/>
                  <a:cxn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path>
                    <a:path w="128" h="154">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path>
                    <a:path w="128" h="154">
                      <a:moveTo>
                        <a:pt x="76" y="73"/>
                      </a:moveTo>
                      <a:cubicBezTo>
                        <a:pt x="73" y="74"/>
                        <a:pt x="71" y="75"/>
                        <a:pt x="69" y="77"/>
                      </a:cubicBezTo>
                      <a:cubicBezTo>
                        <a:pt x="68" y="77"/>
                        <a:pt x="67" y="78"/>
                        <a:pt x="67" y="79"/>
                      </a:cubicBezTo>
                      <a:cubicBezTo>
                        <a:pt x="67" y="84"/>
                        <a:pt x="68" y="88"/>
                        <a:pt x="68" y="92"/>
                      </a:cubicBezTo>
                      <a:cubicBezTo>
                        <a:pt x="74" y="91"/>
                        <a:pt x="77" y="83"/>
                        <a:pt x="76" y="73"/>
                      </a:cubicBezTo>
                      <a:close/>
                    </a:path>
                    <a:path w="128" h="154">
                      <a:moveTo>
                        <a:pt x="63" y="81"/>
                      </a:moveTo>
                      <a:cubicBezTo>
                        <a:pt x="55" y="84"/>
                        <a:pt x="54" y="85"/>
                        <a:pt x="56" y="88"/>
                      </a:cubicBezTo>
                      <a:cubicBezTo>
                        <a:pt x="58" y="94"/>
                        <a:pt x="60" y="95"/>
                        <a:pt x="65" y="93"/>
                      </a:cubicBezTo>
                      <a:cubicBezTo>
                        <a:pt x="64" y="89"/>
                        <a:pt x="63" y="85"/>
                        <a:pt x="63" y="81"/>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42" name="Freeform 22"/>
                <p:cNvSpPr/>
                <p:nvPr/>
              </p:nvSpPr>
              <p:spPr>
                <a:xfrm>
                  <a:off x="2271998" y="2525744"/>
                  <a:ext cx="97822" cy="261556"/>
                </a:xfrm>
                <a:custGeom>
                  <a:avLst/>
                  <a:gdLst/>
                  <a:ahLst/>
                  <a:cxn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nvGrpSpPr>
              <p:cNvPr id="23" name="Group 23"/>
              <p:cNvGrpSpPr/>
              <p:nvPr/>
            </p:nvGrpSpPr>
            <p:grpSpPr>
              <a:xfrm>
                <a:off x="3121533" y="2077498"/>
                <a:ext cx="527589" cy="454819"/>
                <a:chOff x="3121533" y="2077498"/>
                <a:chExt cx="527589" cy="454819"/>
              </a:xfrm>
              <a:solidFill>
                <a:schemeClr val="lt1">
                  <a:alpha val="100000"/>
                </a:schemeClr>
              </a:solidFill>
            </p:grpSpPr>
            <p:sp>
              <p:nvSpPr>
                <p:cNvPr id="6200038" name="Freeform 24"/>
                <p:cNvSpPr/>
                <p:nvPr/>
              </p:nvSpPr>
              <p:spPr>
                <a:xfrm>
                  <a:off x="3298888" y="2077498"/>
                  <a:ext cx="350234" cy="454819"/>
                </a:xfrm>
                <a:custGeom>
                  <a:avLst/>
                  <a:gdLst/>
                  <a:ahLst/>
                  <a:cxn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39" name="Freeform 25"/>
                <p:cNvSpPr/>
                <p:nvPr/>
              </p:nvSpPr>
              <p:spPr>
                <a:xfrm>
                  <a:off x="3121533" y="2191226"/>
                  <a:ext cx="177356" cy="336518"/>
                </a:xfrm>
                <a:custGeom>
                  <a:avLst/>
                  <a:gdLst/>
                  <a:ahLst/>
                  <a:cxn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40" name="Freeform 26"/>
                <p:cNvSpPr/>
                <p:nvPr/>
              </p:nvSpPr>
              <p:spPr>
                <a:xfrm>
                  <a:off x="3226118" y="2082070"/>
                  <a:ext cx="163735" cy="104584"/>
                </a:xfrm>
                <a:custGeom>
                  <a:avLst/>
                  <a:gdLst/>
                  <a:ahLst/>
                  <a:cxn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nvGrpSpPr>
              <p:cNvPr id="27" name="Group 27"/>
              <p:cNvGrpSpPr/>
              <p:nvPr/>
            </p:nvGrpSpPr>
            <p:grpSpPr>
              <a:xfrm>
                <a:off x="5036439" y="1995107"/>
                <a:ext cx="605123" cy="603027"/>
                <a:chOff x="5036439" y="1995107"/>
                <a:chExt cx="605123" cy="603027"/>
              </a:xfrm>
              <a:solidFill>
                <a:schemeClr val="lt1">
                  <a:alpha val="100000"/>
                </a:schemeClr>
              </a:solidFill>
            </p:grpSpPr>
            <p:sp>
              <p:nvSpPr>
                <p:cNvPr id="6200036" name="Freeform 28"/>
                <p:cNvSpPr/>
                <p:nvPr/>
              </p:nvSpPr>
              <p:spPr>
                <a:xfrm>
                  <a:off x="5218271" y="1995107"/>
                  <a:ext cx="423291" cy="592646"/>
                </a:xfrm>
                <a:custGeom>
                  <a:avLst/>
                  <a:gdLst/>
                  <a:ahLst/>
                  <a:cxn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path>
                    <a:path w="72" h="102">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37" name="Freeform 29"/>
                <p:cNvSpPr/>
                <p:nvPr/>
              </p:nvSpPr>
              <p:spPr>
                <a:xfrm>
                  <a:off x="5036439" y="2027206"/>
                  <a:ext cx="227933" cy="570928"/>
                </a:xfrm>
                <a:custGeom>
                  <a:avLst/>
                  <a:gdLst/>
                  <a:ahLst/>
                  <a:cxn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grpSp>
      <p:grpSp>
        <p:nvGrpSpPr>
          <p:cNvPr id="6200032" name="Group 30"/>
          <p:cNvGrpSpPr/>
          <p:nvPr/>
        </p:nvGrpSpPr>
        <p:grpSpPr>
          <a:xfrm>
            <a:off x="5101590" y="4009549"/>
            <a:ext cx="1988820" cy="1988820"/>
            <a:chOff x="5101590" y="4009549"/>
            <a:chExt cx="1988820" cy="1988820"/>
          </a:xfrm>
        </p:grpSpPr>
        <p:pic>
          <p:nvPicPr>
            <p:cNvPr id="6200031" name="Picture 31"/>
            <p:cNvPicPr>
              <a:picLocks noChangeAspect="1"/>
            </p:cNvPicPr>
            <p:nvPr/>
          </p:nvPicPr>
          <p:blipFill>
            <a:blip r:embed="rId2"/>
            <a:srcRect/>
            <a:stretch>
              <a:fillRect/>
            </a:stretch>
          </p:blipFill>
          <p:spPr>
            <a:xfrm>
              <a:off x="5101590" y="4009549"/>
              <a:ext cx="1988820" cy="1988820"/>
            </a:xfrm>
            <a:prstGeom prst="rect">
              <a:avLst/>
            </a:prstGeom>
          </p:spPr>
        </p:pic>
        <p:sp>
          <p:nvSpPr>
            <p:cNvPr id="6200030" name="AutoShape 32"/>
            <p:cNvSpPr/>
            <p:nvPr/>
          </p:nvSpPr>
          <p:spPr>
            <a:xfrm>
              <a:off x="5271801" y="4538091"/>
              <a:ext cx="1616107" cy="931735"/>
            </a:xfrm>
            <a:prstGeom prst="ellipse">
              <a:avLst/>
            </a:prstGeom>
            <a:noFill/>
          </p:spPr>
          <p:txBody>
            <a:bodyPr vert="horz" wrap="square" lIns="91440" tIns="45720" rIns="91440" bIns="45720" rtlCol="0" anchor="ctr" anchorCtr="0">
              <a:noAutofit/>
            </a:bodyPr>
            <a:lstStyle/>
            <a:p>
              <a:pPr algn="ctr">
                <a:lnSpc>
                  <a:spcPct val="100000"/>
                </a:lnSpc>
                <a:spcBef>
                  <a:spcPct val="0"/>
                </a:spcBef>
                <a:spcAft>
                  <a:spcPct val="0"/>
                </a:spcAft>
                <a:defRPr/>
              </a:pPr>
              <a:r>
                <a:rPr lang="en-US" sz="3600" b="1">
                  <a:solidFill>
                    <a:srgbClr val="E7D7B7">
                      <a:alpha val="100000"/>
                    </a:srgbClr>
                  </a:solidFill>
                  <a:effectLst>
                    <a:outerShdw blurRad="12700" dist="25400" dir="5400000">
                      <a:srgbClr val="000000">
                        <a:alpha val="40000"/>
                      </a:srgbClr>
                    </a:outerShdw>
                  </a:effectLst>
                  <a:latin typeface="微软雅黑" panose="020B0503020204020204" charset="-122"/>
                  <a:ea typeface="微软雅黑" panose="020B0503020204020204" charset="-122"/>
                  <a:cs typeface="微软雅黑" panose="020B0503020204020204" charset="-122"/>
                </a:rPr>
                <a:t>谢谢</a:t>
              </a:r>
              <a:endParaRPr lang="en-US" sz="1100"/>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5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500003" name="AutoShape 4"/>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1</a:t>
            </a:r>
          </a:p>
        </p:txBody>
      </p:sp>
      <p:sp>
        <p:nvSpPr>
          <p:cNvPr id="5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5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5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500009"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选题背景</a:t>
            </a:r>
            <a:endParaRPr lang="en-US" sz="1100"/>
          </a:p>
        </p:txBody>
      </p:sp>
      <p:cxnSp>
        <p:nvCxnSpPr>
          <p:cNvPr id="10" name="Connector 10"/>
          <p:cNvCxnSpPr/>
          <p:nvPr/>
        </p:nvCxnSpPr>
        <p:spPr>
          <a:xfrm>
            <a:off x="3657600" y="1295400"/>
            <a:ext cx="6948000" cy="0"/>
          </a:xfrm>
          <a:prstGeom prst="line">
            <a:avLst/>
          </a:prstGeom>
          <a:ln w="38100">
            <a:solidFill>
              <a:srgbClr val="006C39">
                <a:alpha val="100000"/>
              </a:srgbClr>
            </a:solidFill>
            <a:prstDash val="solid"/>
            <a:headEnd type="none"/>
            <a:tailEnd type="none"/>
          </a:ln>
        </p:spPr>
      </p:cxnSp>
      <p:cxnSp>
        <p:nvCxnSpPr>
          <p:cNvPr id="11" name="Connector 11"/>
          <p:cNvCxnSpPr/>
          <p:nvPr/>
        </p:nvCxnSpPr>
        <p:spPr>
          <a:xfrm>
            <a:off x="1234769" y="5715000"/>
            <a:ext cx="6948000" cy="0"/>
          </a:xfrm>
          <a:prstGeom prst="line">
            <a:avLst/>
          </a:prstGeom>
          <a:ln w="38100">
            <a:solidFill>
              <a:srgbClr val="006C39">
                <a:alpha val="100000"/>
              </a:srgbClr>
            </a:solidFill>
            <a:prstDash val="solid"/>
            <a:headEnd type="none"/>
            <a:tailEnd type="none"/>
          </a:ln>
        </p:spPr>
      </p:cxnSp>
      <p:sp>
        <p:nvSpPr>
          <p:cNvPr id="3" name="文本框 2"/>
          <p:cNvSpPr txBox="1"/>
          <p:nvPr/>
        </p:nvSpPr>
        <p:spPr>
          <a:xfrm>
            <a:off x="1600200" y="1457685"/>
            <a:ext cx="8915400" cy="444089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1800" dirty="0">
                <a:effectLst/>
                <a:latin typeface="Noto Sans CJK SC" panose="020B0500000000000000" pitchFamily="34" charset="-122"/>
                <a:ea typeface="Noto Sans CJK SC" panose="020B0500000000000000" pitchFamily="34" charset="-122"/>
              </a:rPr>
              <a:t>seL4 </a:t>
            </a:r>
            <a:r>
              <a:rPr lang="zh-CN" altLang="en-US" sz="1800" dirty="0">
                <a:effectLst/>
                <a:latin typeface="Noto Sans CJK SC" panose="020B0500000000000000" pitchFamily="34" charset="-122"/>
                <a:ea typeface="Noto Sans CJK SC" panose="020B0500000000000000" pitchFamily="34" charset="-122"/>
              </a:rPr>
              <a:t>微内核作为目前最先进的微内核之一，已被广泛应用于关键领域</a:t>
            </a:r>
            <a:r>
              <a:rPr lang="zh-CN" altLang="en-US" dirty="0">
                <a:latin typeface="Noto Sans CJK SC" panose="020B0500000000000000" pitchFamily="34" charset="-122"/>
                <a:ea typeface="Noto Sans CJK SC" panose="020B0500000000000000" pitchFamily="34" charset="-122"/>
              </a:rPr>
              <a:t>。</a:t>
            </a:r>
            <a:endParaRPr lang="en-US" altLang="zh-CN" dirty="0">
              <a:latin typeface="Noto Sans CJK SC" panose="020B0500000000000000" pitchFamily="34" charset="-122"/>
              <a:ea typeface="Noto Sans CJK SC" panose="020B0500000000000000" pitchFamily="34" charset="-122"/>
            </a:endParaRPr>
          </a:p>
          <a:p>
            <a:pPr marL="285750" indent="-285750">
              <a:lnSpc>
                <a:spcPct val="200000"/>
              </a:lnSpc>
              <a:buFont typeface="Arial" panose="020B0604020202020204" pitchFamily="34" charset="0"/>
              <a:buChar char="•"/>
            </a:pPr>
            <a:r>
              <a:rPr lang="en-US" altLang="zh-CN" sz="1800" dirty="0">
                <a:effectLst/>
                <a:latin typeface="Noto Sans CJK SC" panose="020B0500000000000000" pitchFamily="34" charset="-122"/>
                <a:ea typeface="Noto Sans CJK SC" panose="020B0500000000000000" pitchFamily="34" charset="-122"/>
              </a:rPr>
              <a:t>seL4 </a:t>
            </a:r>
            <a:r>
              <a:rPr lang="zh-CN" altLang="en-US" sz="1800" dirty="0">
                <a:effectLst/>
                <a:latin typeface="Noto Sans CJK SC" panose="020B0500000000000000" pitchFamily="34" charset="-122"/>
                <a:ea typeface="Noto Sans CJK SC" panose="020B0500000000000000" pitchFamily="34" charset="-122"/>
              </a:rPr>
              <a:t>的</a:t>
            </a:r>
            <a:r>
              <a:rPr lang="zh-CN" altLang="en-US" sz="1800" b="1" u="sng" dirty="0">
                <a:effectLst/>
                <a:latin typeface="Noto Sans CJK SC" panose="020B0500000000000000" pitchFamily="34" charset="-122"/>
                <a:ea typeface="Noto Sans CJK SC" panose="020B0500000000000000" pitchFamily="34" charset="-122"/>
              </a:rPr>
              <a:t>同步系统调用</a:t>
            </a:r>
            <a:r>
              <a:rPr lang="zh-CN" altLang="en-US" sz="1800" dirty="0">
                <a:effectLst/>
                <a:latin typeface="Noto Sans CJK SC" panose="020B0500000000000000" pitchFamily="34" charset="-122"/>
                <a:ea typeface="Noto Sans CJK SC" panose="020B0500000000000000" pitchFamily="34" charset="-122"/>
              </a:rPr>
              <a:t>和 </a:t>
            </a:r>
            <a:r>
              <a:rPr lang="en-US" altLang="zh-CN" sz="1800" dirty="0">
                <a:effectLst/>
                <a:latin typeface="Noto Sans CJK SC" panose="020B0500000000000000" pitchFamily="34" charset="-122"/>
                <a:ea typeface="Noto Sans CJK SC" panose="020B0500000000000000" pitchFamily="34" charset="-122"/>
              </a:rPr>
              <a:t>IPC </a:t>
            </a:r>
            <a:r>
              <a:rPr lang="zh-CN" altLang="en-US" sz="1800" dirty="0">
                <a:effectLst/>
                <a:latin typeface="Noto Sans CJK SC" panose="020B0500000000000000" pitchFamily="34" charset="-122"/>
                <a:ea typeface="Noto Sans CJK SC" panose="020B0500000000000000" pitchFamily="34" charset="-122"/>
              </a:rPr>
              <a:t>会产生大量的特权级切换，且无法充分利用多核的性能。</a:t>
            </a:r>
            <a:endParaRPr lang="en-US" altLang="zh-CN" sz="1800" dirty="0">
              <a:effectLst/>
              <a:latin typeface="Noto Sans CJK SC" panose="020B0500000000000000" pitchFamily="34" charset="-122"/>
              <a:ea typeface="Noto Sans CJK SC" panose="020B0500000000000000" pitchFamily="34" charset="-122"/>
            </a:endParaRPr>
          </a:p>
          <a:p>
            <a:pPr marL="285750" indent="-285750">
              <a:lnSpc>
                <a:spcPct val="200000"/>
              </a:lnSpc>
              <a:buFont typeface="Arial" panose="020B0604020202020204" pitchFamily="34" charset="0"/>
              <a:buChar char="•"/>
            </a:pPr>
            <a:r>
              <a:rPr lang="en-US" altLang="zh-CN" sz="1800" dirty="0">
                <a:effectLst/>
                <a:latin typeface="Noto Sans CJK SC" panose="020B0500000000000000" pitchFamily="34" charset="-122"/>
                <a:ea typeface="Noto Sans CJK SC" panose="020B0500000000000000" pitchFamily="34" charset="-122"/>
              </a:rPr>
              <a:t>reL4 </a:t>
            </a:r>
            <a:r>
              <a:rPr lang="zh-CN" altLang="en-US" sz="1800" dirty="0">
                <a:effectLst/>
                <a:latin typeface="Noto Sans CJK SC" panose="020B0500000000000000" pitchFamily="34" charset="-122"/>
                <a:ea typeface="Noto Sans CJK SC" panose="020B0500000000000000" pitchFamily="34" charset="-122"/>
              </a:rPr>
              <a:t>项目使用 </a:t>
            </a:r>
            <a:r>
              <a:rPr lang="en-US" altLang="zh-CN" sz="1800" dirty="0">
                <a:effectLst/>
                <a:latin typeface="Noto Sans CJK SC" panose="020B0500000000000000" pitchFamily="34" charset="-122"/>
                <a:ea typeface="Noto Sans CJK SC" panose="020B0500000000000000" pitchFamily="34" charset="-122"/>
              </a:rPr>
              <a:t>rust </a:t>
            </a:r>
            <a:r>
              <a:rPr lang="zh-CN" altLang="en-US" sz="1800" dirty="0">
                <a:effectLst/>
                <a:latin typeface="Noto Sans CJK SC" panose="020B0500000000000000" pitchFamily="34" charset="-122"/>
                <a:ea typeface="Noto Sans CJK SC" panose="020B0500000000000000" pitchFamily="34" charset="-122"/>
              </a:rPr>
              <a:t>语言重写的 </a:t>
            </a:r>
            <a:r>
              <a:rPr lang="en-US" altLang="zh-CN" sz="1800" dirty="0">
                <a:effectLst/>
                <a:latin typeface="Noto Sans CJK SC" panose="020B0500000000000000" pitchFamily="34" charset="-122"/>
                <a:ea typeface="Noto Sans CJK SC" panose="020B0500000000000000" pitchFamily="34" charset="-122"/>
              </a:rPr>
              <a:t>seL4 </a:t>
            </a:r>
            <a:r>
              <a:rPr lang="zh-CN" altLang="en-US" sz="1800" dirty="0">
                <a:effectLst/>
                <a:latin typeface="Noto Sans CJK SC" panose="020B0500000000000000" pitchFamily="34" charset="-122"/>
                <a:ea typeface="Noto Sans CJK SC" panose="020B0500000000000000" pitchFamily="34" charset="-122"/>
              </a:rPr>
              <a:t>微内核，基于</a:t>
            </a:r>
            <a:r>
              <a:rPr lang="zh-CN" altLang="en-US" sz="1800" u="sng" dirty="0">
                <a:effectLst/>
                <a:latin typeface="Noto Sans CJK SC" panose="020B0500000000000000" pitchFamily="34" charset="-122"/>
                <a:ea typeface="Noto Sans CJK SC" panose="020B0500000000000000" pitchFamily="34" charset="-122"/>
              </a:rPr>
              <a:t>用户态中断技术</a:t>
            </a:r>
            <a:r>
              <a:rPr lang="zh-CN" altLang="en-US" sz="1800" dirty="0">
                <a:effectLst/>
                <a:latin typeface="Noto Sans CJK SC" panose="020B0500000000000000" pitchFamily="34" charset="-122"/>
                <a:ea typeface="Noto Sans CJK SC" panose="020B0500000000000000" pitchFamily="34" charset="-122"/>
              </a:rPr>
              <a:t>改造</a:t>
            </a:r>
            <a:r>
              <a:rPr lang="zh-CN" altLang="en-US" sz="1800" u="sng" dirty="0">
                <a:effectLst/>
                <a:latin typeface="Noto Sans CJK SC" panose="020B0500000000000000" pitchFamily="34" charset="-122"/>
                <a:ea typeface="Noto Sans CJK SC" panose="020B0500000000000000" pitchFamily="34" charset="-122"/>
              </a:rPr>
              <a:t> </a:t>
            </a:r>
            <a:r>
              <a:rPr lang="en-US" altLang="zh-CN" sz="1800" dirty="0">
                <a:effectLst/>
                <a:latin typeface="Noto Sans CJK SC" panose="020B0500000000000000" pitchFamily="34" charset="-122"/>
                <a:ea typeface="Noto Sans CJK SC" panose="020B0500000000000000" pitchFamily="34" charset="-122"/>
              </a:rPr>
              <a:t>seL4 </a:t>
            </a:r>
            <a:r>
              <a:rPr lang="zh-CN" altLang="en-US" sz="1800" dirty="0">
                <a:effectLst/>
                <a:latin typeface="Noto Sans CJK SC" panose="020B0500000000000000" pitchFamily="34" charset="-122"/>
                <a:ea typeface="Noto Sans CJK SC" panose="020B0500000000000000" pitchFamily="34" charset="-122"/>
              </a:rPr>
              <a:t>的通知机制，设计了</a:t>
            </a:r>
            <a:r>
              <a:rPr lang="zh-CN" altLang="en-US" sz="1800" b="1" u="sng" dirty="0">
                <a:effectLst/>
                <a:latin typeface="Noto Sans CJK SC" panose="020B0500000000000000" pitchFamily="34" charset="-122"/>
                <a:ea typeface="Noto Sans CJK SC" panose="020B0500000000000000" pitchFamily="34" charset="-122"/>
              </a:rPr>
              <a:t>无需陷入内核的异步系统调用和异步 </a:t>
            </a:r>
            <a:r>
              <a:rPr lang="en-US" altLang="zh-CN" sz="1800" b="1" u="sng" dirty="0">
                <a:effectLst/>
                <a:latin typeface="Noto Sans CJK SC" panose="020B0500000000000000" pitchFamily="34" charset="-122"/>
                <a:ea typeface="Noto Sans CJK SC" panose="020B0500000000000000" pitchFamily="34" charset="-122"/>
              </a:rPr>
              <a:t>IPC </a:t>
            </a:r>
            <a:r>
              <a:rPr lang="zh-CN" altLang="en-US" sz="1800" b="1" u="sng" dirty="0">
                <a:effectLst/>
                <a:latin typeface="Noto Sans CJK SC" panose="020B0500000000000000" pitchFamily="34" charset="-122"/>
                <a:ea typeface="Noto Sans CJK SC" panose="020B0500000000000000" pitchFamily="34" charset="-122"/>
              </a:rPr>
              <a:t>框架</a:t>
            </a:r>
            <a:r>
              <a:rPr lang="zh-CN" altLang="en-US" sz="1800" dirty="0">
                <a:effectLst/>
                <a:latin typeface="Noto Sans CJK SC" panose="020B0500000000000000" pitchFamily="34" charset="-122"/>
                <a:ea typeface="Noto Sans CJK SC" panose="020B0500000000000000" pitchFamily="34" charset="-122"/>
              </a:rPr>
              <a:t>，在提升用户态并发度的同时减少特权级的切换次数。</a:t>
            </a:r>
            <a:endParaRPr lang="en-US" altLang="zh-CN" sz="1800" dirty="0">
              <a:effectLst/>
              <a:latin typeface="Noto Sans CJK SC" panose="020B0500000000000000" pitchFamily="34" charset="-122"/>
              <a:ea typeface="Noto Sans CJK SC" panose="020B0500000000000000" pitchFamily="34" charset="-122"/>
            </a:endParaRPr>
          </a:p>
          <a:p>
            <a:pPr marL="285750" indent="-285750">
              <a:lnSpc>
                <a:spcPct val="200000"/>
              </a:lnSpc>
              <a:buFont typeface="Arial" panose="020B0604020202020204" pitchFamily="34" charset="0"/>
              <a:buChar char="•"/>
            </a:pPr>
            <a:r>
              <a:rPr lang="zh-CN" altLang="en-US" sz="1800" dirty="0">
                <a:effectLst/>
                <a:latin typeface="Noto Sans CJK SC" panose="020B0500000000000000" pitchFamily="34" charset="-122"/>
                <a:ea typeface="Noto Sans CJK SC" panose="020B0500000000000000" pitchFamily="34" charset="-122"/>
              </a:rPr>
              <a:t>而 </a:t>
            </a:r>
            <a:r>
              <a:rPr lang="en-US" altLang="zh-CN" sz="1800" dirty="0">
                <a:effectLst/>
                <a:latin typeface="Noto Sans CJK SC" panose="020B0500000000000000" pitchFamily="34" charset="-122"/>
                <a:ea typeface="Noto Sans CJK SC" panose="020B0500000000000000" pitchFamily="34" charset="-122"/>
              </a:rPr>
              <a:t>reL4 </a:t>
            </a:r>
            <a:r>
              <a:rPr lang="zh-CN" altLang="en-US" sz="1800" dirty="0">
                <a:effectLst/>
                <a:latin typeface="Noto Sans CJK SC" panose="020B0500000000000000" pitchFamily="34" charset="-122"/>
                <a:ea typeface="Noto Sans CJK SC" panose="020B0500000000000000" pitchFamily="34" charset="-122"/>
              </a:rPr>
              <a:t>项目中，异步 </a:t>
            </a:r>
            <a:r>
              <a:rPr lang="en-US" altLang="zh-CN" sz="1800" dirty="0">
                <a:effectLst/>
                <a:latin typeface="Noto Sans CJK SC" panose="020B0500000000000000" pitchFamily="34" charset="-122"/>
                <a:ea typeface="Noto Sans CJK SC" panose="020B0500000000000000" pitchFamily="34" charset="-122"/>
              </a:rPr>
              <a:t>IPC </a:t>
            </a:r>
            <a:r>
              <a:rPr lang="zh-CN" altLang="en-US" sz="1800" dirty="0">
                <a:effectLst/>
                <a:latin typeface="Noto Sans CJK SC" panose="020B0500000000000000" pitchFamily="34" charset="-122"/>
                <a:ea typeface="Noto Sans CJK SC" panose="020B0500000000000000" pitchFamily="34" charset="-122"/>
              </a:rPr>
              <a:t>的引⼊造成了</a:t>
            </a:r>
            <a:r>
              <a:rPr lang="zh-CN" altLang="en-US" sz="1800" b="1" u="sng" dirty="0">
                <a:effectLst/>
                <a:latin typeface="Noto Sans CJK SC" panose="020B0500000000000000" pitchFamily="34" charset="-122"/>
                <a:ea typeface="Noto Sans CJK SC" panose="020B0500000000000000" pitchFamily="34" charset="-122"/>
              </a:rPr>
              <a:t>额外的运⾏时开销</a:t>
            </a:r>
            <a:r>
              <a:rPr lang="zh-CN" altLang="en-US" sz="1800" dirty="0">
                <a:effectLst/>
                <a:latin typeface="Noto Sans CJK SC" panose="020B0500000000000000" pitchFamily="34" charset="-122"/>
                <a:ea typeface="Noto Sans CJK SC" panose="020B0500000000000000" pitchFamily="34" charset="-122"/>
              </a:rPr>
              <a:t>，导致异步 </a:t>
            </a:r>
            <a:r>
              <a:rPr lang="en-US" altLang="zh-CN" sz="1800" dirty="0">
                <a:effectLst/>
                <a:latin typeface="Noto Sans CJK SC" panose="020B0500000000000000" pitchFamily="34" charset="-122"/>
                <a:ea typeface="Noto Sans CJK SC" panose="020B0500000000000000" pitchFamily="34" charset="-122"/>
              </a:rPr>
              <a:t>IPC</a:t>
            </a:r>
            <a:r>
              <a:rPr lang="zh-CN" altLang="en-US" dirty="0">
                <a:latin typeface="Noto Sans CJK SC" panose="020B0500000000000000" pitchFamily="34" charset="-122"/>
                <a:ea typeface="Noto Sans CJK SC" panose="020B0500000000000000" pitchFamily="34" charset="-122"/>
              </a:rPr>
              <a:t>和异步系统调用</a:t>
            </a:r>
            <a:r>
              <a:rPr lang="zh-CN" altLang="en-US" sz="1800" dirty="0">
                <a:effectLst/>
                <a:latin typeface="Noto Sans CJK SC" panose="020B0500000000000000" pitchFamily="34" charset="-122"/>
                <a:ea typeface="Noto Sans CJK SC" panose="020B0500000000000000" pitchFamily="34" charset="-122"/>
              </a:rPr>
              <a:t>在低并发的场景下性能显著低于同步</a:t>
            </a:r>
            <a:r>
              <a:rPr lang="en-US" altLang="zh-CN" sz="1800" dirty="0">
                <a:effectLst/>
                <a:latin typeface="Noto Sans CJK SC" panose="020B0500000000000000" pitchFamily="34" charset="-122"/>
                <a:ea typeface="Noto Sans CJK SC" panose="020B0500000000000000" pitchFamily="34" charset="-122"/>
              </a:rPr>
              <a:t>IPC</a:t>
            </a:r>
            <a:r>
              <a:rPr lang="zh-CN" altLang="en-US" sz="1800" dirty="0">
                <a:effectLst/>
                <a:latin typeface="Noto Sans CJK SC" panose="020B0500000000000000" pitchFamily="34" charset="-122"/>
                <a:ea typeface="Noto Sans CJK SC" panose="020B0500000000000000" pitchFamily="34" charset="-122"/>
              </a:rPr>
              <a:t>。</a:t>
            </a:r>
          </a:p>
          <a:p>
            <a:pPr marL="285750" indent="-285750">
              <a:lnSpc>
                <a:spcPct val="200000"/>
              </a:lnSpc>
              <a:buFont typeface="Arial" panose="020B0604020202020204" pitchFamily="34" charset="0"/>
              <a:buChar char="•"/>
            </a:pPr>
            <a:endParaRPr lang="en-US" altLang="zh-CN" sz="1800" dirty="0">
              <a:effectLst/>
              <a:latin typeface="Noto Sans CJK SC" panose="020B0500000000000000" pitchFamily="34" charset="-122"/>
              <a:ea typeface="Noto Sans CJK SC" panose="020B05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59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59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59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59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5900004"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研究目的</a:t>
            </a:r>
            <a:endParaRPr lang="en-US" sz="1100"/>
          </a:p>
        </p:txBody>
      </p:sp>
      <p:sp>
        <p:nvSpPr>
          <p:cNvPr id="5900011" name="TextBox 14"/>
          <p:cNvSpPr txBox="1"/>
          <p:nvPr/>
        </p:nvSpPr>
        <p:spPr>
          <a:xfrm>
            <a:off x="727167" y="2022635"/>
            <a:ext cx="10667998" cy="2850524"/>
          </a:xfrm>
          <a:prstGeom prst="rect">
            <a:avLst/>
          </a:prstGeom>
          <a:noFill/>
        </p:spPr>
        <p:txBody>
          <a:bodyPr vert="horz" wrap="square" lIns="0" tIns="0" rIns="0" bIns="0" rtlCol="0" anchor="t" anchorCtr="0">
            <a:spAutoFit/>
          </a:bodyPr>
          <a:lstStyle/>
          <a:p>
            <a:pPr lvl="1">
              <a:lnSpc>
                <a:spcPct val="200000"/>
              </a:lnSpc>
            </a:pPr>
            <a:r>
              <a:rPr lang="en-US" altLang="zh-CN" sz="2400" dirty="0">
                <a:effectLst/>
                <a:latin typeface="Noto Sans CJK SC" panose="020B0500000000000000" pitchFamily="34" charset="-122"/>
                <a:ea typeface="Noto Sans CJK SC" panose="020B0500000000000000" pitchFamily="34" charset="-122"/>
              </a:rPr>
              <a:t>	</a:t>
            </a:r>
            <a:r>
              <a:rPr lang="zh-CN" altLang="en-US" sz="2400" dirty="0">
                <a:effectLst/>
                <a:latin typeface="Noto Sans CJK SC" panose="020B0500000000000000" pitchFamily="34" charset="-122"/>
                <a:ea typeface="Noto Sans CJK SC" panose="020B0500000000000000" pitchFamily="34" charset="-122"/>
              </a:rPr>
              <a:t>本研究旨在针对 </a:t>
            </a:r>
            <a:r>
              <a:rPr lang="en-US" altLang="zh-CN" sz="2400" dirty="0">
                <a:effectLst/>
                <a:latin typeface="Noto Sans CJK SC" panose="020B0500000000000000" pitchFamily="34" charset="-122"/>
                <a:ea typeface="Noto Sans CJK SC" panose="020B0500000000000000" pitchFamily="34" charset="-122"/>
              </a:rPr>
              <a:t>ReL4 </a:t>
            </a:r>
            <a:r>
              <a:rPr lang="zh-CN" altLang="en-US" sz="2400" dirty="0">
                <a:effectLst/>
                <a:latin typeface="Noto Sans CJK SC" panose="020B0500000000000000" pitchFamily="34" charset="-122"/>
                <a:ea typeface="Noto Sans CJK SC" panose="020B0500000000000000" pitchFamily="34" charset="-122"/>
              </a:rPr>
              <a:t>项目中异步进程间通信的性能瓶颈问题，提出并实施了一种创新性的解决方案。该方案</a:t>
            </a:r>
            <a:r>
              <a:rPr lang="zh-CN" altLang="en-US" sz="2400" b="1" dirty="0">
                <a:effectLst/>
                <a:latin typeface="Noto Sans CJK SC" panose="020B0500000000000000" pitchFamily="34" charset="-122"/>
                <a:ea typeface="Noto Sans CJK SC" panose="020B0500000000000000" pitchFamily="34" charset="-122"/>
              </a:rPr>
              <a:t>通过利用硬件资源，部分替代传统的异步调度器功能，对异步运行时进行硬件层面的加速</a:t>
            </a:r>
            <a:r>
              <a:rPr lang="zh-CN" altLang="en-US" sz="2400" dirty="0">
                <a:effectLst/>
                <a:latin typeface="Noto Sans CJK SC" panose="020B0500000000000000" pitchFamily="34" charset="-122"/>
                <a:ea typeface="Noto Sans CJK SC" panose="020B0500000000000000" pitchFamily="34" charset="-122"/>
              </a:rPr>
              <a:t>，以期显著提升异步 </a:t>
            </a:r>
            <a:r>
              <a:rPr lang="en-US" altLang="zh-CN" sz="2400" dirty="0">
                <a:effectLst/>
                <a:latin typeface="Noto Sans CJK SC" panose="020B0500000000000000" pitchFamily="34" charset="-122"/>
                <a:ea typeface="Noto Sans CJK SC" panose="020B0500000000000000" pitchFamily="34" charset="-122"/>
              </a:rPr>
              <a:t>IPC </a:t>
            </a:r>
            <a:r>
              <a:rPr lang="zh-CN" altLang="en-US" sz="2400" dirty="0">
                <a:effectLst/>
                <a:latin typeface="Noto Sans CJK SC" panose="020B0500000000000000" pitchFamily="34" charset="-122"/>
                <a:ea typeface="Noto Sans CJK SC" panose="020B0500000000000000" pitchFamily="34" charset="-122"/>
              </a:rPr>
              <a:t>的性能表现。</a:t>
            </a:r>
          </a:p>
        </p:txBody>
      </p:sp>
      <p:cxnSp>
        <p:nvCxnSpPr>
          <p:cNvPr id="16" name="Connector 16"/>
          <p:cNvCxnSpPr/>
          <p:nvPr/>
        </p:nvCxnSpPr>
        <p:spPr>
          <a:xfrm>
            <a:off x="6061166" y="2065159"/>
            <a:ext cx="0" cy="2808000"/>
          </a:xfrm>
          <a:prstGeom prst="line">
            <a:avLst/>
          </a:prstGeom>
          <a:ln w="3175">
            <a:solidFill>
              <a:srgbClr val="01518A">
                <a:alpha val="18000"/>
              </a:srgbClr>
            </a:solidFill>
            <a:prstDash val="sysDash"/>
            <a:headEnd type="none"/>
            <a:tailEnd type="none"/>
          </a:ln>
        </p:spPr>
      </p:cxnSp>
      <p:sp>
        <p:nvSpPr>
          <p:cNvPr id="4" name="AutoShape 4">
            <a:extLst>
              <a:ext uri="{FF2B5EF4-FFF2-40B4-BE49-F238E27FC236}">
                <a16:creationId xmlns:a16="http://schemas.microsoft.com/office/drawing/2014/main" id="{D0238FC1-ED4C-FA53-A97F-2EA9B1708DE8}"/>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1</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7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7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7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17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17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研究意义</a:t>
            </a:r>
            <a:endParaRPr lang="en-US" sz="1100"/>
          </a:p>
        </p:txBody>
      </p:sp>
      <p:sp>
        <p:nvSpPr>
          <p:cNvPr id="1700032" name="AutoShape 10"/>
          <p:cNvSpPr/>
          <p:nvPr/>
        </p:nvSpPr>
        <p:spPr>
          <a:xfrm>
            <a:off x="829851" y="1236220"/>
            <a:ext cx="5195669" cy="2232000"/>
          </a:xfrm>
          <a:prstGeom prst="rect">
            <a:avLst/>
          </a:prstGeom>
          <a:noFill/>
          <a:ln w="28575">
            <a:solidFill>
              <a:schemeClr val="accent1">
                <a:alpha val="100000"/>
              </a:schemeClr>
            </a:solidFill>
            <a:prstDash val="solid"/>
          </a:ln>
        </p:spPr>
        <p:txBody>
          <a:bodyPr/>
          <a:lstStyle/>
          <a:p>
            <a:endParaRPr lang="zh-CN" altLang="en-US"/>
          </a:p>
        </p:txBody>
      </p:sp>
      <p:sp>
        <p:nvSpPr>
          <p:cNvPr id="1700033" name="AutoShape 11"/>
          <p:cNvSpPr/>
          <p:nvPr/>
        </p:nvSpPr>
        <p:spPr>
          <a:xfrm>
            <a:off x="829850" y="3598525"/>
            <a:ext cx="5195670" cy="2232000"/>
          </a:xfrm>
          <a:prstGeom prst="rect">
            <a:avLst/>
          </a:prstGeom>
          <a:noFill/>
          <a:ln w="28575">
            <a:solidFill>
              <a:schemeClr val="accent1">
                <a:alpha val="100000"/>
              </a:schemeClr>
            </a:solidFill>
            <a:prstDash val="solid"/>
          </a:ln>
        </p:spPr>
        <p:txBody>
          <a:bodyPr/>
          <a:lstStyle/>
          <a:p>
            <a:endParaRPr lang="zh-CN" altLang="en-US"/>
          </a:p>
        </p:txBody>
      </p:sp>
      <p:sp>
        <p:nvSpPr>
          <p:cNvPr id="1700034" name="AutoShape 12"/>
          <p:cNvSpPr/>
          <p:nvPr/>
        </p:nvSpPr>
        <p:spPr>
          <a:xfrm>
            <a:off x="6182079" y="1236220"/>
            <a:ext cx="5195669" cy="2232000"/>
          </a:xfrm>
          <a:prstGeom prst="rect">
            <a:avLst/>
          </a:prstGeom>
          <a:noFill/>
          <a:ln w="28575">
            <a:solidFill>
              <a:schemeClr val="accent1">
                <a:alpha val="100000"/>
              </a:schemeClr>
            </a:solidFill>
            <a:prstDash val="solid"/>
          </a:ln>
        </p:spPr>
        <p:txBody>
          <a:bodyPr/>
          <a:lstStyle/>
          <a:p>
            <a:endParaRPr lang="zh-CN" altLang="en-US"/>
          </a:p>
        </p:txBody>
      </p:sp>
      <p:sp>
        <p:nvSpPr>
          <p:cNvPr id="1700035" name="AutoShape 13"/>
          <p:cNvSpPr/>
          <p:nvPr/>
        </p:nvSpPr>
        <p:spPr>
          <a:xfrm>
            <a:off x="6182079" y="3598525"/>
            <a:ext cx="5195668" cy="2232000"/>
          </a:xfrm>
          <a:prstGeom prst="rect">
            <a:avLst/>
          </a:prstGeom>
          <a:noFill/>
          <a:ln w="28575">
            <a:solidFill>
              <a:schemeClr val="accent1">
                <a:alpha val="100000"/>
              </a:schemeClr>
            </a:solidFill>
            <a:prstDash val="solid"/>
          </a:ln>
        </p:spPr>
        <p:txBody>
          <a:bodyPr/>
          <a:lstStyle/>
          <a:p>
            <a:endParaRPr lang="zh-CN" altLang="en-US"/>
          </a:p>
        </p:txBody>
      </p:sp>
      <p:sp>
        <p:nvSpPr>
          <p:cNvPr id="1700036" name="TextBox 14"/>
          <p:cNvSpPr txBox="1"/>
          <p:nvPr/>
        </p:nvSpPr>
        <p:spPr>
          <a:xfrm>
            <a:off x="1677675" y="1564093"/>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a:solidFill>
                  <a:schemeClr val="accent4">
                    <a:alpha val="100000"/>
                  </a:schemeClr>
                </a:solidFill>
                <a:latin typeface="微软雅黑" panose="020B0503020204020204" charset="-122"/>
                <a:ea typeface="微软雅黑" panose="020B0503020204020204" charset="-122"/>
                <a:cs typeface="微软雅黑" panose="020B0503020204020204" charset="-122"/>
              </a:rPr>
              <a:t>性能提升与效率</a:t>
            </a:r>
          </a:p>
        </p:txBody>
      </p:sp>
      <p:sp>
        <p:nvSpPr>
          <p:cNvPr id="1700037" name="TextBox 15"/>
          <p:cNvSpPr txBox="1"/>
          <p:nvPr/>
        </p:nvSpPr>
        <p:spPr>
          <a:xfrm>
            <a:off x="1677675" y="3943450"/>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安全可靠性优化</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38" name="TextBox 16"/>
          <p:cNvSpPr txBox="1"/>
          <p:nvPr/>
        </p:nvSpPr>
        <p:spPr>
          <a:xfrm>
            <a:off x="7030313" y="1564093"/>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技术应用与产业推动</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39" name="TextBox 17"/>
          <p:cNvSpPr txBox="1"/>
          <p:nvPr/>
        </p:nvSpPr>
        <p:spPr>
          <a:xfrm>
            <a:off x="7030313" y="3937360"/>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跨学科融合探索</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40" name="TextBox 18"/>
          <p:cNvSpPr txBox="1"/>
          <p:nvPr/>
        </p:nvSpPr>
        <p:spPr>
          <a:xfrm>
            <a:off x="1199262" y="2409316"/>
            <a:ext cx="4476750" cy="56197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350">
                <a:solidFill>
                  <a:srgbClr val="000000">
                    <a:alpha val="100000"/>
                  </a:srgbClr>
                </a:solidFill>
                <a:latin typeface="微软雅黑" panose="020B0503020204020204" charset="-122"/>
                <a:ea typeface="微软雅黑" panose="020B0503020204020204" charset="-122"/>
                <a:cs typeface="微软雅黑" panose="020B0503020204020204" charset="-122"/>
              </a:rPr>
              <a:t>本研究提高ReL4中异步IPC性能，成果可应用于操作系统开发，增强运行效率，减少资源消耗，优化用户体验。</a:t>
            </a:r>
          </a:p>
        </p:txBody>
      </p:sp>
      <p:sp>
        <p:nvSpPr>
          <p:cNvPr id="1700041" name="TextBox 19"/>
          <p:cNvSpPr txBox="1"/>
          <p:nvPr/>
        </p:nvSpPr>
        <p:spPr>
          <a:xfrm>
            <a:off x="1199263" y="4775972"/>
            <a:ext cx="4476750" cy="56197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350">
                <a:solidFill>
                  <a:srgbClr val="000000">
                    <a:alpha val="100000"/>
                  </a:srgbClr>
                </a:solidFill>
                <a:latin typeface="微软雅黑" panose="020B0503020204020204" charset="-122"/>
                <a:ea typeface="微软雅黑" panose="020B0503020204020204" charset="-122"/>
                <a:cs typeface="微软雅黑" panose="020B0503020204020204" charset="-122"/>
              </a:rPr>
              <a:t>通过降低特权级切换频率，本研究不仅优化系统性能，还显著提升安全性与可靠性，对安全关键领域尤为重要。</a:t>
            </a:r>
          </a:p>
        </p:txBody>
      </p:sp>
      <p:sp>
        <p:nvSpPr>
          <p:cNvPr id="1700042" name="TextBox 20"/>
          <p:cNvSpPr txBox="1"/>
          <p:nvPr/>
        </p:nvSpPr>
        <p:spPr>
          <a:xfrm>
            <a:off x="6527521" y="2409316"/>
            <a:ext cx="4476750" cy="56197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350">
                <a:solidFill>
                  <a:srgbClr val="000000">
                    <a:alpha val="100000"/>
                  </a:srgbClr>
                </a:solidFill>
                <a:latin typeface="微软雅黑" panose="020B0503020204020204" charset="-122"/>
                <a:ea typeface="微软雅黑" panose="020B0503020204020204" charset="-122"/>
                <a:cs typeface="微软雅黑" panose="020B0503020204020204" charset="-122"/>
              </a:rPr>
              <a:t>为微内核操作系统开发者提供技术路线，推动微内核技术在多核处理器环境下的应用，并促进硬件加速技术创新。</a:t>
            </a:r>
          </a:p>
        </p:txBody>
      </p:sp>
      <p:sp>
        <p:nvSpPr>
          <p:cNvPr id="1700043" name="TextBox 21"/>
          <p:cNvSpPr txBox="1"/>
          <p:nvPr/>
        </p:nvSpPr>
        <p:spPr>
          <a:xfrm>
            <a:off x="6527522" y="4775972"/>
            <a:ext cx="4476750" cy="56197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350">
                <a:solidFill>
                  <a:srgbClr val="000000">
                    <a:alpha val="100000"/>
                  </a:srgbClr>
                </a:solidFill>
                <a:latin typeface="微软雅黑" panose="020B0503020204020204" charset="-122"/>
                <a:ea typeface="微软雅黑" panose="020B0503020204020204" charset="-122"/>
                <a:cs typeface="微软雅黑" panose="020B0503020204020204" charset="-122"/>
              </a:rPr>
              <a:t>促进操作系统与硬件设计、并发编程等领域融合，为跨学科研究提供新路径，具有学术价值和实践意义。</a:t>
            </a:r>
          </a:p>
        </p:txBody>
      </p:sp>
      <p:grpSp>
        <p:nvGrpSpPr>
          <p:cNvPr id="1700044" name="Group 22"/>
          <p:cNvGrpSpPr/>
          <p:nvPr/>
        </p:nvGrpSpPr>
        <p:grpSpPr>
          <a:xfrm>
            <a:off x="10818495" y="3722751"/>
            <a:ext cx="467963" cy="467963"/>
            <a:chOff x="10818495" y="3722751"/>
            <a:chExt cx="467963" cy="467963"/>
          </a:xfrm>
          <a:solidFill>
            <a:schemeClr val="accent4">
              <a:alpha val="100000"/>
            </a:schemeClr>
          </a:solidFill>
        </p:grpSpPr>
        <p:sp>
          <p:nvSpPr>
            <p:cNvPr id="1700053" name="Freeform 23"/>
            <p:cNvSpPr/>
            <p:nvPr/>
          </p:nvSpPr>
          <p:spPr>
            <a:xfrm>
              <a:off x="10818495" y="3722751"/>
              <a:ext cx="467963" cy="467963"/>
            </a:xfrm>
            <a:custGeom>
              <a:avLst/>
              <a:gdLst/>
              <a:ahLst/>
              <a:cxnLst/>
              <a:rect l="l" t="t" r="r" b="b"/>
              <a:pathLst>
                <a:path w="128" h="128">
                  <a:moveTo>
                    <a:pt x="116" y="78"/>
                  </a:moveTo>
                  <a:cubicBezTo>
                    <a:pt x="116" y="77"/>
                    <a:pt x="116" y="77"/>
                    <a:pt x="116" y="77"/>
                  </a:cubicBezTo>
                  <a:cubicBezTo>
                    <a:pt x="128" y="77"/>
                    <a:pt x="128" y="77"/>
                    <a:pt x="128" y="77"/>
                  </a:cubicBezTo>
                  <a:cubicBezTo>
                    <a:pt x="128" y="50"/>
                    <a:pt x="128" y="50"/>
                    <a:pt x="128" y="50"/>
                  </a:cubicBezTo>
                  <a:cubicBezTo>
                    <a:pt x="116" y="50"/>
                    <a:pt x="116" y="50"/>
                    <a:pt x="116" y="50"/>
                  </a:cubicBezTo>
                  <a:cubicBezTo>
                    <a:pt x="116" y="49"/>
                    <a:pt x="116" y="49"/>
                    <a:pt x="116" y="49"/>
                  </a:cubicBezTo>
                  <a:cubicBezTo>
                    <a:pt x="115" y="45"/>
                    <a:pt x="113" y="41"/>
                    <a:pt x="111" y="37"/>
                  </a:cubicBezTo>
                  <a:cubicBezTo>
                    <a:pt x="111" y="36"/>
                    <a:pt x="111" y="36"/>
                    <a:pt x="111" y="36"/>
                  </a:cubicBezTo>
                  <a:cubicBezTo>
                    <a:pt x="119" y="28"/>
                    <a:pt x="119" y="28"/>
                    <a:pt x="119" y="28"/>
                  </a:cubicBezTo>
                  <a:cubicBezTo>
                    <a:pt x="100" y="9"/>
                    <a:pt x="100" y="9"/>
                    <a:pt x="100" y="9"/>
                  </a:cubicBezTo>
                  <a:cubicBezTo>
                    <a:pt x="92" y="17"/>
                    <a:pt x="92" y="17"/>
                    <a:pt x="92" y="17"/>
                  </a:cubicBezTo>
                  <a:cubicBezTo>
                    <a:pt x="91" y="16"/>
                    <a:pt x="91" y="16"/>
                    <a:pt x="91" y="16"/>
                  </a:cubicBezTo>
                  <a:cubicBezTo>
                    <a:pt x="87" y="14"/>
                    <a:pt x="83" y="13"/>
                    <a:pt x="78" y="11"/>
                  </a:cubicBezTo>
                  <a:cubicBezTo>
                    <a:pt x="77" y="11"/>
                    <a:pt x="77" y="11"/>
                    <a:pt x="77" y="11"/>
                  </a:cubicBezTo>
                  <a:cubicBezTo>
                    <a:pt x="77" y="0"/>
                    <a:pt x="77" y="0"/>
                    <a:pt x="77" y="0"/>
                  </a:cubicBezTo>
                  <a:cubicBezTo>
                    <a:pt x="51" y="0"/>
                    <a:pt x="51" y="0"/>
                    <a:pt x="51" y="0"/>
                  </a:cubicBezTo>
                  <a:cubicBezTo>
                    <a:pt x="51" y="11"/>
                    <a:pt x="51" y="11"/>
                    <a:pt x="51" y="11"/>
                  </a:cubicBezTo>
                  <a:cubicBezTo>
                    <a:pt x="50" y="11"/>
                    <a:pt x="50" y="11"/>
                    <a:pt x="50" y="11"/>
                  </a:cubicBezTo>
                  <a:cubicBezTo>
                    <a:pt x="45" y="13"/>
                    <a:pt x="41" y="14"/>
                    <a:pt x="37" y="16"/>
                  </a:cubicBezTo>
                  <a:cubicBezTo>
                    <a:pt x="36" y="17"/>
                    <a:pt x="36" y="17"/>
                    <a:pt x="36" y="17"/>
                  </a:cubicBezTo>
                  <a:cubicBezTo>
                    <a:pt x="28" y="9"/>
                    <a:pt x="28" y="9"/>
                    <a:pt x="28" y="9"/>
                  </a:cubicBezTo>
                  <a:cubicBezTo>
                    <a:pt x="9" y="28"/>
                    <a:pt x="9" y="28"/>
                    <a:pt x="9" y="28"/>
                  </a:cubicBezTo>
                  <a:cubicBezTo>
                    <a:pt x="17" y="36"/>
                    <a:pt x="17" y="36"/>
                    <a:pt x="17" y="36"/>
                  </a:cubicBezTo>
                  <a:cubicBezTo>
                    <a:pt x="17" y="37"/>
                    <a:pt x="17" y="37"/>
                    <a:pt x="17" y="37"/>
                  </a:cubicBezTo>
                  <a:cubicBezTo>
                    <a:pt x="15" y="41"/>
                    <a:pt x="13" y="45"/>
                    <a:pt x="12" y="49"/>
                  </a:cubicBezTo>
                  <a:cubicBezTo>
                    <a:pt x="11" y="50"/>
                    <a:pt x="11" y="50"/>
                    <a:pt x="11" y="50"/>
                  </a:cubicBezTo>
                  <a:cubicBezTo>
                    <a:pt x="0" y="50"/>
                    <a:pt x="0" y="50"/>
                    <a:pt x="0" y="50"/>
                  </a:cubicBezTo>
                  <a:cubicBezTo>
                    <a:pt x="0" y="77"/>
                    <a:pt x="0" y="77"/>
                    <a:pt x="0" y="77"/>
                  </a:cubicBezTo>
                  <a:cubicBezTo>
                    <a:pt x="11" y="77"/>
                    <a:pt x="11" y="77"/>
                    <a:pt x="11" y="77"/>
                  </a:cubicBezTo>
                  <a:cubicBezTo>
                    <a:pt x="12" y="78"/>
                    <a:pt x="12" y="78"/>
                    <a:pt x="12" y="78"/>
                  </a:cubicBezTo>
                  <a:cubicBezTo>
                    <a:pt x="13" y="82"/>
                    <a:pt x="15" y="86"/>
                    <a:pt x="17" y="90"/>
                  </a:cubicBezTo>
                  <a:cubicBezTo>
                    <a:pt x="17" y="91"/>
                    <a:pt x="17" y="91"/>
                    <a:pt x="17" y="91"/>
                  </a:cubicBezTo>
                  <a:cubicBezTo>
                    <a:pt x="9" y="99"/>
                    <a:pt x="9" y="99"/>
                    <a:pt x="9" y="99"/>
                  </a:cubicBezTo>
                  <a:cubicBezTo>
                    <a:pt x="28" y="118"/>
                    <a:pt x="28" y="118"/>
                    <a:pt x="28" y="118"/>
                  </a:cubicBezTo>
                  <a:cubicBezTo>
                    <a:pt x="36" y="110"/>
                    <a:pt x="36" y="110"/>
                    <a:pt x="36" y="110"/>
                  </a:cubicBezTo>
                  <a:cubicBezTo>
                    <a:pt x="37" y="111"/>
                    <a:pt x="37" y="111"/>
                    <a:pt x="37" y="111"/>
                  </a:cubicBezTo>
                  <a:cubicBezTo>
                    <a:pt x="41" y="113"/>
                    <a:pt x="45" y="115"/>
                    <a:pt x="50" y="116"/>
                  </a:cubicBezTo>
                  <a:cubicBezTo>
                    <a:pt x="51" y="116"/>
                    <a:pt x="51" y="116"/>
                    <a:pt x="51" y="116"/>
                  </a:cubicBezTo>
                  <a:cubicBezTo>
                    <a:pt x="51" y="128"/>
                    <a:pt x="51" y="128"/>
                    <a:pt x="51" y="128"/>
                  </a:cubicBezTo>
                  <a:cubicBezTo>
                    <a:pt x="77" y="128"/>
                    <a:pt x="77" y="128"/>
                    <a:pt x="77" y="128"/>
                  </a:cubicBezTo>
                  <a:cubicBezTo>
                    <a:pt x="77" y="116"/>
                    <a:pt x="77" y="116"/>
                    <a:pt x="77" y="116"/>
                  </a:cubicBezTo>
                  <a:cubicBezTo>
                    <a:pt x="78" y="116"/>
                    <a:pt x="78" y="116"/>
                    <a:pt x="78" y="116"/>
                  </a:cubicBezTo>
                  <a:cubicBezTo>
                    <a:pt x="83" y="115"/>
                    <a:pt x="87" y="113"/>
                    <a:pt x="91" y="111"/>
                  </a:cubicBezTo>
                  <a:cubicBezTo>
                    <a:pt x="92" y="110"/>
                    <a:pt x="92" y="110"/>
                    <a:pt x="92" y="110"/>
                  </a:cubicBezTo>
                  <a:cubicBezTo>
                    <a:pt x="100" y="118"/>
                    <a:pt x="100" y="118"/>
                    <a:pt x="100" y="118"/>
                  </a:cubicBezTo>
                  <a:cubicBezTo>
                    <a:pt x="119" y="99"/>
                    <a:pt x="119" y="99"/>
                    <a:pt x="119" y="99"/>
                  </a:cubicBezTo>
                  <a:cubicBezTo>
                    <a:pt x="111" y="91"/>
                    <a:pt x="111" y="91"/>
                    <a:pt x="111" y="91"/>
                  </a:cubicBezTo>
                  <a:cubicBezTo>
                    <a:pt x="111" y="90"/>
                    <a:pt x="111" y="90"/>
                    <a:pt x="111" y="90"/>
                  </a:cubicBezTo>
                  <a:cubicBezTo>
                    <a:pt x="113" y="86"/>
                    <a:pt x="115" y="82"/>
                    <a:pt x="116" y="78"/>
                  </a:cubicBezTo>
                  <a:close/>
                </a:path>
                <a:path w="128" h="128">
                  <a:moveTo>
                    <a:pt x="112" y="99"/>
                  </a:moveTo>
                  <a:cubicBezTo>
                    <a:pt x="100" y="112"/>
                    <a:pt x="100" y="112"/>
                    <a:pt x="100" y="112"/>
                  </a:cubicBezTo>
                  <a:cubicBezTo>
                    <a:pt x="92" y="105"/>
                    <a:pt x="92" y="105"/>
                    <a:pt x="92" y="105"/>
                  </a:cubicBezTo>
                  <a:cubicBezTo>
                    <a:pt x="88" y="107"/>
                    <a:pt x="88" y="107"/>
                    <a:pt x="88" y="107"/>
                  </a:cubicBezTo>
                  <a:cubicBezTo>
                    <a:pt x="85" y="109"/>
                    <a:pt x="81" y="110"/>
                    <a:pt x="77" y="111"/>
                  </a:cubicBezTo>
                  <a:cubicBezTo>
                    <a:pt x="73" y="113"/>
                    <a:pt x="73" y="113"/>
                    <a:pt x="73" y="113"/>
                  </a:cubicBezTo>
                  <a:cubicBezTo>
                    <a:pt x="73" y="123"/>
                    <a:pt x="73" y="123"/>
                    <a:pt x="73" y="123"/>
                  </a:cubicBezTo>
                  <a:cubicBezTo>
                    <a:pt x="55" y="123"/>
                    <a:pt x="55" y="123"/>
                    <a:pt x="55" y="123"/>
                  </a:cubicBezTo>
                  <a:cubicBezTo>
                    <a:pt x="55" y="113"/>
                    <a:pt x="55" y="113"/>
                    <a:pt x="55" y="113"/>
                  </a:cubicBezTo>
                  <a:cubicBezTo>
                    <a:pt x="51" y="111"/>
                    <a:pt x="51" y="111"/>
                    <a:pt x="51" y="111"/>
                  </a:cubicBezTo>
                  <a:cubicBezTo>
                    <a:pt x="47" y="110"/>
                    <a:pt x="43" y="109"/>
                    <a:pt x="40" y="107"/>
                  </a:cubicBezTo>
                  <a:cubicBezTo>
                    <a:pt x="36" y="105"/>
                    <a:pt x="36" y="105"/>
                    <a:pt x="36" y="105"/>
                  </a:cubicBezTo>
                  <a:cubicBezTo>
                    <a:pt x="28" y="112"/>
                    <a:pt x="28" y="112"/>
                    <a:pt x="28" y="112"/>
                  </a:cubicBezTo>
                  <a:cubicBezTo>
                    <a:pt x="16" y="99"/>
                    <a:pt x="16" y="99"/>
                    <a:pt x="16" y="99"/>
                  </a:cubicBezTo>
                  <a:cubicBezTo>
                    <a:pt x="23" y="92"/>
                    <a:pt x="23" y="92"/>
                    <a:pt x="23" y="92"/>
                  </a:cubicBezTo>
                  <a:cubicBezTo>
                    <a:pt x="21" y="88"/>
                    <a:pt x="21" y="88"/>
                    <a:pt x="21" y="88"/>
                  </a:cubicBezTo>
                  <a:cubicBezTo>
                    <a:pt x="19" y="85"/>
                    <a:pt x="17" y="81"/>
                    <a:pt x="16" y="77"/>
                  </a:cubicBezTo>
                  <a:cubicBezTo>
                    <a:pt x="15" y="72"/>
                    <a:pt x="15" y="72"/>
                    <a:pt x="15" y="72"/>
                  </a:cubicBezTo>
                  <a:cubicBezTo>
                    <a:pt x="5" y="72"/>
                    <a:pt x="5" y="72"/>
                    <a:pt x="5" y="72"/>
                  </a:cubicBezTo>
                  <a:cubicBezTo>
                    <a:pt x="5" y="55"/>
                    <a:pt x="5" y="55"/>
                    <a:pt x="5" y="55"/>
                  </a:cubicBezTo>
                  <a:cubicBezTo>
                    <a:pt x="15" y="55"/>
                    <a:pt x="15" y="55"/>
                    <a:pt x="15" y="55"/>
                  </a:cubicBezTo>
                  <a:cubicBezTo>
                    <a:pt x="16" y="50"/>
                    <a:pt x="16" y="50"/>
                    <a:pt x="16" y="50"/>
                  </a:cubicBezTo>
                  <a:cubicBezTo>
                    <a:pt x="17" y="46"/>
                    <a:pt x="19" y="43"/>
                    <a:pt x="21" y="39"/>
                  </a:cubicBezTo>
                  <a:cubicBezTo>
                    <a:pt x="23" y="35"/>
                    <a:pt x="23" y="35"/>
                    <a:pt x="23" y="35"/>
                  </a:cubicBezTo>
                  <a:cubicBezTo>
                    <a:pt x="16" y="28"/>
                    <a:pt x="16" y="28"/>
                    <a:pt x="16" y="28"/>
                  </a:cubicBezTo>
                  <a:cubicBezTo>
                    <a:pt x="28" y="15"/>
                    <a:pt x="28" y="15"/>
                    <a:pt x="28" y="15"/>
                  </a:cubicBezTo>
                  <a:cubicBezTo>
                    <a:pt x="36" y="23"/>
                    <a:pt x="36" y="23"/>
                    <a:pt x="36" y="23"/>
                  </a:cubicBezTo>
                  <a:cubicBezTo>
                    <a:pt x="40" y="20"/>
                    <a:pt x="40" y="20"/>
                    <a:pt x="40" y="20"/>
                  </a:cubicBezTo>
                  <a:cubicBezTo>
                    <a:pt x="43" y="18"/>
                    <a:pt x="47" y="17"/>
                    <a:pt x="51" y="16"/>
                  </a:cubicBezTo>
                  <a:cubicBezTo>
                    <a:pt x="55" y="15"/>
                    <a:pt x="55" y="15"/>
                    <a:pt x="55" y="15"/>
                  </a:cubicBezTo>
                  <a:cubicBezTo>
                    <a:pt x="55" y="4"/>
                    <a:pt x="55" y="4"/>
                    <a:pt x="55" y="4"/>
                  </a:cubicBezTo>
                  <a:cubicBezTo>
                    <a:pt x="73" y="4"/>
                    <a:pt x="73" y="4"/>
                    <a:pt x="73" y="4"/>
                  </a:cubicBezTo>
                  <a:cubicBezTo>
                    <a:pt x="73" y="15"/>
                    <a:pt x="73" y="15"/>
                    <a:pt x="73" y="15"/>
                  </a:cubicBezTo>
                  <a:cubicBezTo>
                    <a:pt x="77" y="16"/>
                    <a:pt x="77" y="16"/>
                    <a:pt x="77" y="16"/>
                  </a:cubicBezTo>
                  <a:cubicBezTo>
                    <a:pt x="81" y="17"/>
                    <a:pt x="85" y="18"/>
                    <a:pt x="88" y="20"/>
                  </a:cubicBezTo>
                  <a:cubicBezTo>
                    <a:pt x="92" y="23"/>
                    <a:pt x="92" y="23"/>
                    <a:pt x="92" y="23"/>
                  </a:cubicBezTo>
                  <a:cubicBezTo>
                    <a:pt x="100" y="15"/>
                    <a:pt x="100" y="15"/>
                    <a:pt x="100" y="15"/>
                  </a:cubicBezTo>
                  <a:cubicBezTo>
                    <a:pt x="112" y="28"/>
                    <a:pt x="112" y="28"/>
                    <a:pt x="112" y="28"/>
                  </a:cubicBezTo>
                  <a:cubicBezTo>
                    <a:pt x="105" y="35"/>
                    <a:pt x="105" y="35"/>
                    <a:pt x="105" y="35"/>
                  </a:cubicBezTo>
                  <a:cubicBezTo>
                    <a:pt x="107" y="39"/>
                    <a:pt x="107" y="39"/>
                    <a:pt x="107" y="39"/>
                  </a:cubicBezTo>
                  <a:cubicBezTo>
                    <a:pt x="109" y="43"/>
                    <a:pt x="111" y="46"/>
                    <a:pt x="112" y="50"/>
                  </a:cubicBezTo>
                  <a:cubicBezTo>
                    <a:pt x="113" y="55"/>
                    <a:pt x="113" y="55"/>
                    <a:pt x="113" y="55"/>
                  </a:cubicBezTo>
                  <a:cubicBezTo>
                    <a:pt x="123" y="55"/>
                    <a:pt x="123" y="55"/>
                    <a:pt x="123" y="55"/>
                  </a:cubicBezTo>
                  <a:cubicBezTo>
                    <a:pt x="123" y="72"/>
                    <a:pt x="123" y="72"/>
                    <a:pt x="123" y="72"/>
                  </a:cubicBezTo>
                  <a:cubicBezTo>
                    <a:pt x="113" y="72"/>
                    <a:pt x="113" y="72"/>
                    <a:pt x="113" y="72"/>
                  </a:cubicBezTo>
                  <a:cubicBezTo>
                    <a:pt x="112" y="77"/>
                    <a:pt x="112" y="77"/>
                    <a:pt x="112" y="77"/>
                  </a:cubicBezTo>
                  <a:cubicBezTo>
                    <a:pt x="111" y="81"/>
                    <a:pt x="109" y="85"/>
                    <a:pt x="107" y="88"/>
                  </a:cubicBezTo>
                  <a:cubicBezTo>
                    <a:pt x="105" y="92"/>
                    <a:pt x="105" y="92"/>
                    <a:pt x="105" y="92"/>
                  </a:cubicBezTo>
                  <a:lnTo>
                    <a:pt x="112" y="99"/>
                  </a:lnTo>
                </a:path>
              </a:pathLst>
            </a:custGeom>
            <a:solidFill>
              <a:srgbClr val="A13F0B">
                <a:alpha val="100000"/>
              </a:srgbClr>
            </a:solidFill>
          </p:spPr>
          <p:txBody>
            <a:bodyPr/>
            <a:lstStyle/>
            <a:p>
              <a:endParaRPr lang="zh-CN" altLang="en-US"/>
            </a:p>
          </p:txBody>
        </p:sp>
        <p:sp>
          <p:nvSpPr>
            <p:cNvPr id="1700054" name="Freeform 24"/>
            <p:cNvSpPr/>
            <p:nvPr/>
          </p:nvSpPr>
          <p:spPr>
            <a:xfrm>
              <a:off x="10961084" y="3865340"/>
              <a:ext cx="179737" cy="179737"/>
            </a:xfrm>
            <a:custGeom>
              <a:avLst/>
              <a:gdLst/>
              <a:ahLst/>
              <a:cxnLst/>
              <a:rect l="l" t="t" r="r" b="b"/>
              <a:pathLst>
                <a:path w="49" h="49">
                  <a:moveTo>
                    <a:pt x="25" y="0"/>
                  </a:moveTo>
                  <a:cubicBezTo>
                    <a:pt x="11" y="0"/>
                    <a:pt x="0" y="11"/>
                    <a:pt x="0" y="25"/>
                  </a:cubicBezTo>
                  <a:cubicBezTo>
                    <a:pt x="0" y="38"/>
                    <a:pt x="11" y="49"/>
                    <a:pt x="25" y="49"/>
                  </a:cubicBezTo>
                  <a:cubicBezTo>
                    <a:pt x="38" y="49"/>
                    <a:pt x="49" y="38"/>
                    <a:pt x="49" y="25"/>
                  </a:cubicBezTo>
                  <a:cubicBezTo>
                    <a:pt x="49" y="11"/>
                    <a:pt x="38" y="0"/>
                    <a:pt x="25" y="0"/>
                  </a:cubicBezTo>
                  <a:close/>
                </a:path>
                <a:path w="49" h="49">
                  <a:moveTo>
                    <a:pt x="39" y="39"/>
                  </a:moveTo>
                  <a:cubicBezTo>
                    <a:pt x="35" y="43"/>
                    <a:pt x="30" y="45"/>
                    <a:pt x="25" y="45"/>
                  </a:cubicBezTo>
                  <a:cubicBezTo>
                    <a:pt x="20" y="45"/>
                    <a:pt x="15" y="43"/>
                    <a:pt x="11" y="39"/>
                  </a:cubicBezTo>
                  <a:cubicBezTo>
                    <a:pt x="7" y="35"/>
                    <a:pt x="5" y="30"/>
                    <a:pt x="5" y="25"/>
                  </a:cubicBezTo>
                  <a:cubicBezTo>
                    <a:pt x="5" y="19"/>
                    <a:pt x="7" y="14"/>
                    <a:pt x="11" y="10"/>
                  </a:cubicBezTo>
                  <a:cubicBezTo>
                    <a:pt x="15" y="7"/>
                    <a:pt x="20" y="5"/>
                    <a:pt x="25" y="5"/>
                  </a:cubicBezTo>
                  <a:cubicBezTo>
                    <a:pt x="30" y="5"/>
                    <a:pt x="35" y="7"/>
                    <a:pt x="39" y="10"/>
                  </a:cubicBezTo>
                  <a:cubicBezTo>
                    <a:pt x="43" y="14"/>
                    <a:pt x="45" y="19"/>
                    <a:pt x="45" y="25"/>
                  </a:cubicBezTo>
                  <a:cubicBezTo>
                    <a:pt x="45" y="30"/>
                    <a:pt x="43" y="35"/>
                    <a:pt x="39" y="39"/>
                  </a:cubicBezTo>
                </a:path>
              </a:pathLst>
            </a:custGeom>
            <a:solidFill>
              <a:srgbClr val="A13F0B">
                <a:alpha val="100000"/>
              </a:srgbClr>
            </a:solidFill>
          </p:spPr>
          <p:txBody>
            <a:bodyPr/>
            <a:lstStyle/>
            <a:p>
              <a:endParaRPr lang="zh-CN" altLang="en-US"/>
            </a:p>
          </p:txBody>
        </p:sp>
      </p:grpSp>
      <p:grpSp>
        <p:nvGrpSpPr>
          <p:cNvPr id="1700055" name="Group 25"/>
          <p:cNvGrpSpPr/>
          <p:nvPr/>
        </p:nvGrpSpPr>
        <p:grpSpPr>
          <a:xfrm>
            <a:off x="5465255" y="1363218"/>
            <a:ext cx="467963" cy="467963"/>
            <a:chOff x="5465255" y="1363218"/>
            <a:chExt cx="467963" cy="467963"/>
          </a:xfrm>
          <a:solidFill>
            <a:schemeClr val="accent4">
              <a:alpha val="100000"/>
            </a:schemeClr>
          </a:solidFill>
        </p:grpSpPr>
        <p:sp>
          <p:nvSpPr>
            <p:cNvPr id="1700056" name="Freeform 26"/>
            <p:cNvSpPr/>
            <p:nvPr/>
          </p:nvSpPr>
          <p:spPr>
            <a:xfrm>
              <a:off x="5692330" y="1707642"/>
              <a:ext cx="13907" cy="123539"/>
            </a:xfrm>
            <a:custGeom>
              <a:avLst/>
              <a:gdLst/>
              <a:ahLst/>
              <a:cxnLst/>
              <a:rect l="l" t="t"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path>
              </a:pathLst>
            </a:custGeom>
            <a:solidFill>
              <a:srgbClr val="A13F0B">
                <a:alpha val="100000"/>
              </a:srgbClr>
            </a:solidFill>
          </p:spPr>
          <p:txBody>
            <a:bodyPr/>
            <a:lstStyle/>
            <a:p>
              <a:endParaRPr lang="zh-CN" altLang="en-US"/>
            </a:p>
          </p:txBody>
        </p:sp>
        <p:sp>
          <p:nvSpPr>
            <p:cNvPr id="1700057" name="Freeform 27"/>
            <p:cNvSpPr/>
            <p:nvPr/>
          </p:nvSpPr>
          <p:spPr>
            <a:xfrm>
              <a:off x="5692330" y="1363218"/>
              <a:ext cx="13907" cy="125063"/>
            </a:xfrm>
            <a:custGeom>
              <a:avLst/>
              <a:gdLst/>
              <a:ahLst/>
              <a:cxnLst/>
              <a:rect l="l" t="t"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path>
              </a:pathLst>
            </a:custGeom>
            <a:solidFill>
              <a:srgbClr val="A13F0B">
                <a:alpha val="100000"/>
              </a:srgbClr>
            </a:solidFill>
          </p:spPr>
          <p:txBody>
            <a:bodyPr/>
            <a:lstStyle/>
            <a:p>
              <a:endParaRPr lang="zh-CN" altLang="en-US"/>
            </a:p>
          </p:txBody>
        </p:sp>
        <p:sp>
          <p:nvSpPr>
            <p:cNvPr id="1700061" name="Freeform 28"/>
            <p:cNvSpPr/>
            <p:nvPr/>
          </p:nvSpPr>
          <p:spPr>
            <a:xfrm>
              <a:off x="5465255" y="1590294"/>
              <a:ext cx="123539" cy="13907"/>
            </a:xfrm>
            <a:custGeom>
              <a:avLst/>
              <a:gdLst/>
              <a:ahLst/>
              <a:cxnLst/>
              <a:rect l="l" t="t"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path>
              </a:pathLst>
            </a:custGeom>
            <a:solidFill>
              <a:srgbClr val="A13F0B">
                <a:alpha val="100000"/>
              </a:srgbClr>
            </a:solidFill>
          </p:spPr>
          <p:txBody>
            <a:bodyPr/>
            <a:lstStyle/>
            <a:p>
              <a:endParaRPr lang="zh-CN" altLang="en-US"/>
            </a:p>
          </p:txBody>
        </p:sp>
        <p:sp>
          <p:nvSpPr>
            <p:cNvPr id="1700062" name="Freeform 29"/>
            <p:cNvSpPr/>
            <p:nvPr/>
          </p:nvSpPr>
          <p:spPr>
            <a:xfrm>
              <a:off x="5808155" y="1590294"/>
              <a:ext cx="125063" cy="13907"/>
            </a:xfrm>
            <a:custGeom>
              <a:avLst/>
              <a:gdLst/>
              <a:ahLst/>
              <a:cxnLst/>
              <a:rect l="l" t="t"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path>
              </a:pathLst>
            </a:custGeom>
            <a:solidFill>
              <a:srgbClr val="A13F0B">
                <a:alpha val="100000"/>
              </a:srgbClr>
            </a:solidFill>
          </p:spPr>
          <p:txBody>
            <a:bodyPr/>
            <a:lstStyle/>
            <a:p>
              <a:endParaRPr lang="zh-CN" altLang="en-US"/>
            </a:p>
          </p:txBody>
        </p:sp>
        <p:sp>
          <p:nvSpPr>
            <p:cNvPr id="1700063" name="Freeform 30"/>
            <p:cNvSpPr/>
            <p:nvPr/>
          </p:nvSpPr>
          <p:spPr>
            <a:xfrm>
              <a:off x="5749480" y="1692212"/>
              <a:ext cx="69533" cy="109633"/>
            </a:xfrm>
            <a:custGeom>
              <a:avLst/>
              <a:gdLst/>
              <a:ahLst/>
              <a:cxnLst/>
              <a:rect l="l" t="t"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path>
              </a:pathLst>
            </a:custGeom>
            <a:solidFill>
              <a:srgbClr val="A13F0B">
                <a:alpha val="100000"/>
              </a:srgbClr>
            </a:solidFill>
          </p:spPr>
          <p:txBody>
            <a:bodyPr/>
            <a:lstStyle/>
            <a:p>
              <a:endParaRPr lang="zh-CN" altLang="en-US"/>
            </a:p>
          </p:txBody>
        </p:sp>
        <p:sp>
          <p:nvSpPr>
            <p:cNvPr id="1700064" name="Freeform 31"/>
            <p:cNvSpPr/>
            <p:nvPr/>
          </p:nvSpPr>
          <p:spPr>
            <a:xfrm>
              <a:off x="5578030" y="1392555"/>
              <a:ext cx="74105" cy="112776"/>
            </a:xfrm>
            <a:custGeom>
              <a:avLst/>
              <a:gdLst/>
              <a:ahLst/>
              <a:cxnLst/>
              <a:rect l="l" t="t"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path>
              </a:pathLst>
            </a:custGeom>
            <a:solidFill>
              <a:srgbClr val="A13F0B">
                <a:alpha val="100000"/>
              </a:srgbClr>
            </a:solidFill>
          </p:spPr>
          <p:txBody>
            <a:bodyPr/>
            <a:lstStyle/>
            <a:p>
              <a:endParaRPr lang="zh-CN" altLang="en-US"/>
            </a:p>
          </p:txBody>
        </p:sp>
        <p:sp>
          <p:nvSpPr>
            <p:cNvPr id="1700065" name="Freeform 32"/>
            <p:cNvSpPr/>
            <p:nvPr/>
          </p:nvSpPr>
          <p:spPr>
            <a:xfrm>
              <a:off x="5494591" y="1648968"/>
              <a:ext cx="112776" cy="72580"/>
            </a:xfrm>
            <a:custGeom>
              <a:avLst/>
              <a:gdLst/>
              <a:ahLst/>
              <a:cxnLst/>
              <a:rect l="l" t="t"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path>
              </a:pathLst>
            </a:custGeom>
            <a:solidFill>
              <a:srgbClr val="A13F0B">
                <a:alpha val="100000"/>
              </a:srgbClr>
            </a:solidFill>
          </p:spPr>
          <p:txBody>
            <a:bodyPr/>
            <a:lstStyle/>
            <a:p>
              <a:endParaRPr lang="zh-CN" altLang="en-US"/>
            </a:p>
          </p:txBody>
        </p:sp>
        <p:sp>
          <p:nvSpPr>
            <p:cNvPr id="1700066" name="Freeform 33"/>
            <p:cNvSpPr/>
            <p:nvPr/>
          </p:nvSpPr>
          <p:spPr>
            <a:xfrm>
              <a:off x="5789581" y="1475994"/>
              <a:ext cx="114300" cy="74105"/>
            </a:xfrm>
            <a:custGeom>
              <a:avLst/>
              <a:gdLst/>
              <a:ahLst/>
              <a:cxnLst/>
              <a:rect l="l" t="t"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path>
              </a:pathLst>
            </a:custGeom>
            <a:solidFill>
              <a:srgbClr val="A13F0B">
                <a:alpha val="100000"/>
              </a:srgbClr>
            </a:solidFill>
          </p:spPr>
          <p:txBody>
            <a:bodyPr/>
            <a:lstStyle/>
            <a:p>
              <a:endParaRPr lang="zh-CN" altLang="en-US"/>
            </a:p>
          </p:txBody>
        </p:sp>
        <p:sp>
          <p:nvSpPr>
            <p:cNvPr id="1700067" name="Freeform 34"/>
            <p:cNvSpPr/>
            <p:nvPr/>
          </p:nvSpPr>
          <p:spPr>
            <a:xfrm>
              <a:off x="5789581" y="1648968"/>
              <a:ext cx="114300" cy="72580"/>
            </a:xfrm>
            <a:custGeom>
              <a:avLst/>
              <a:gdLst/>
              <a:ahLst/>
              <a:cxnLst/>
              <a:rect l="l" t="t"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path>
              </a:pathLst>
            </a:custGeom>
            <a:solidFill>
              <a:srgbClr val="A13F0B">
                <a:alpha val="100000"/>
              </a:srgbClr>
            </a:solidFill>
          </p:spPr>
          <p:txBody>
            <a:bodyPr/>
            <a:lstStyle/>
            <a:p>
              <a:endParaRPr lang="zh-CN" altLang="en-US"/>
            </a:p>
          </p:txBody>
        </p:sp>
        <p:sp>
          <p:nvSpPr>
            <p:cNvPr id="1700068" name="Freeform 35"/>
            <p:cNvSpPr/>
            <p:nvPr/>
          </p:nvSpPr>
          <p:spPr>
            <a:xfrm>
              <a:off x="5494591" y="1475994"/>
              <a:ext cx="112776" cy="74105"/>
            </a:xfrm>
            <a:custGeom>
              <a:avLst/>
              <a:gdLst/>
              <a:ahLst/>
              <a:cxnLst/>
              <a:rect l="l" t="t"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path>
              </a:pathLst>
            </a:custGeom>
            <a:solidFill>
              <a:srgbClr val="A13F0B">
                <a:alpha val="100000"/>
              </a:srgbClr>
            </a:solidFill>
          </p:spPr>
          <p:txBody>
            <a:bodyPr/>
            <a:lstStyle/>
            <a:p>
              <a:endParaRPr lang="zh-CN" altLang="en-US"/>
            </a:p>
          </p:txBody>
        </p:sp>
        <p:sp>
          <p:nvSpPr>
            <p:cNvPr id="1700069" name="Freeform 36"/>
            <p:cNvSpPr/>
            <p:nvPr/>
          </p:nvSpPr>
          <p:spPr>
            <a:xfrm>
              <a:off x="5578030" y="1692212"/>
              <a:ext cx="69533" cy="109633"/>
            </a:xfrm>
            <a:custGeom>
              <a:avLst/>
              <a:gdLst/>
              <a:ahLst/>
              <a:cxnLst/>
              <a:rect l="l" t="t"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path>
              </a:pathLst>
            </a:custGeom>
            <a:solidFill>
              <a:srgbClr val="A13F0B">
                <a:alpha val="100000"/>
              </a:srgbClr>
            </a:solidFill>
          </p:spPr>
          <p:txBody>
            <a:bodyPr/>
            <a:lstStyle/>
            <a:p>
              <a:endParaRPr lang="zh-CN" altLang="en-US"/>
            </a:p>
          </p:txBody>
        </p:sp>
        <p:sp>
          <p:nvSpPr>
            <p:cNvPr id="1700070" name="Freeform 37"/>
            <p:cNvSpPr/>
            <p:nvPr/>
          </p:nvSpPr>
          <p:spPr>
            <a:xfrm>
              <a:off x="5746337" y="1392555"/>
              <a:ext cx="72580" cy="112776"/>
            </a:xfrm>
            <a:custGeom>
              <a:avLst/>
              <a:gdLst/>
              <a:ahLst/>
              <a:cxnLst/>
              <a:rect l="l" t="t"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path>
              </a:pathLst>
            </a:custGeom>
            <a:solidFill>
              <a:srgbClr val="A13F0B">
                <a:alpha val="100000"/>
              </a:srgbClr>
            </a:solidFill>
          </p:spPr>
          <p:txBody>
            <a:bodyPr/>
            <a:lstStyle/>
            <a:p>
              <a:endParaRPr lang="zh-CN" altLang="en-US"/>
            </a:p>
          </p:txBody>
        </p:sp>
      </p:grpSp>
      <p:sp>
        <p:nvSpPr>
          <p:cNvPr id="1700071" name="Freeform 38"/>
          <p:cNvSpPr/>
          <p:nvPr/>
        </p:nvSpPr>
        <p:spPr>
          <a:xfrm>
            <a:off x="10823284" y="1366708"/>
            <a:ext cx="468000" cy="437996"/>
          </a:xfrm>
          <a:custGeom>
            <a:avLst/>
            <a:gdLst/>
            <a:ahLst/>
            <a:cxnLst/>
            <a:rect l="l" t="t" r="r" b="b"/>
            <a:pathLst>
              <a:path w="132" h="128">
                <a:moveTo>
                  <a:pt x="128" y="47"/>
                </a:moveTo>
                <a:cubicBezTo>
                  <a:pt x="123" y="31"/>
                  <a:pt x="113" y="17"/>
                  <a:pt x="98" y="9"/>
                </a:cubicBezTo>
                <a:cubicBezTo>
                  <a:pt x="88" y="3"/>
                  <a:pt x="77" y="0"/>
                  <a:pt x="66" y="0"/>
                </a:cubicBezTo>
                <a:cubicBezTo>
                  <a:pt x="43" y="0"/>
                  <a:pt x="22" y="12"/>
                  <a:pt x="11" y="32"/>
                </a:cubicBezTo>
                <a:cubicBezTo>
                  <a:pt x="2" y="47"/>
                  <a:pt x="0" y="64"/>
                  <a:pt x="4" y="81"/>
                </a:cubicBezTo>
                <a:cubicBezTo>
                  <a:pt x="9" y="97"/>
                  <a:pt x="19" y="111"/>
                  <a:pt x="34" y="119"/>
                </a:cubicBezTo>
                <a:cubicBezTo>
                  <a:pt x="44" y="125"/>
                  <a:pt x="55" y="128"/>
                  <a:pt x="66" y="128"/>
                </a:cubicBezTo>
                <a:cubicBezTo>
                  <a:pt x="89" y="128"/>
                  <a:pt x="110" y="116"/>
                  <a:pt x="121" y="96"/>
                </a:cubicBezTo>
                <a:cubicBezTo>
                  <a:pt x="130" y="81"/>
                  <a:pt x="132" y="64"/>
                  <a:pt x="128" y="47"/>
                </a:cubicBezTo>
                <a:close/>
              </a:path>
              <a:path w="132" h="128">
                <a:moveTo>
                  <a:pt x="125" y="55"/>
                </a:moveTo>
                <a:cubicBezTo>
                  <a:pt x="125" y="58"/>
                  <a:pt x="125" y="61"/>
                  <a:pt x="125" y="65"/>
                </a:cubicBezTo>
                <a:cubicBezTo>
                  <a:pt x="125" y="65"/>
                  <a:pt x="125" y="65"/>
                  <a:pt x="125" y="65"/>
                </a:cubicBezTo>
                <a:cubicBezTo>
                  <a:pt x="106" y="84"/>
                  <a:pt x="106" y="84"/>
                  <a:pt x="106" y="84"/>
                </a:cubicBezTo>
                <a:cubicBezTo>
                  <a:pt x="97" y="79"/>
                  <a:pt x="97" y="79"/>
                  <a:pt x="97" y="79"/>
                </a:cubicBezTo>
                <a:cubicBezTo>
                  <a:pt x="124" y="52"/>
                  <a:pt x="124" y="52"/>
                  <a:pt x="124" y="52"/>
                </a:cubicBezTo>
                <a:lnTo>
                  <a:pt x="125" y="55"/>
                </a:lnTo>
                <a:close/>
              </a:path>
              <a:path w="132" h="128">
                <a:moveTo>
                  <a:pt x="120" y="38"/>
                </a:moveTo>
                <a:cubicBezTo>
                  <a:pt x="121" y="41"/>
                  <a:pt x="122" y="43"/>
                  <a:pt x="123" y="46"/>
                </a:cubicBezTo>
                <a:cubicBezTo>
                  <a:pt x="123" y="47"/>
                  <a:pt x="123" y="47"/>
                  <a:pt x="123" y="47"/>
                </a:cubicBezTo>
                <a:cubicBezTo>
                  <a:pt x="93" y="77"/>
                  <a:pt x="93" y="77"/>
                  <a:pt x="93" y="77"/>
                </a:cubicBezTo>
                <a:cubicBezTo>
                  <a:pt x="84" y="71"/>
                  <a:pt x="84" y="71"/>
                  <a:pt x="84" y="71"/>
                </a:cubicBezTo>
                <a:cubicBezTo>
                  <a:pt x="119" y="36"/>
                  <a:pt x="119" y="36"/>
                  <a:pt x="119" y="36"/>
                </a:cubicBezTo>
                <a:lnTo>
                  <a:pt x="120" y="38"/>
                </a:lnTo>
                <a:close/>
              </a:path>
              <a:path w="132" h="128">
                <a:moveTo>
                  <a:pt x="111" y="25"/>
                </a:moveTo>
                <a:cubicBezTo>
                  <a:pt x="112" y="26"/>
                  <a:pt x="113" y="27"/>
                  <a:pt x="113" y="28"/>
                </a:cubicBezTo>
                <a:cubicBezTo>
                  <a:pt x="114" y="29"/>
                  <a:pt x="115" y="30"/>
                  <a:pt x="116" y="31"/>
                </a:cubicBezTo>
                <a:cubicBezTo>
                  <a:pt x="116" y="32"/>
                  <a:pt x="116" y="32"/>
                  <a:pt x="116" y="32"/>
                </a:cubicBezTo>
                <a:cubicBezTo>
                  <a:pt x="79" y="69"/>
                  <a:pt x="79" y="69"/>
                  <a:pt x="79" y="69"/>
                </a:cubicBezTo>
                <a:cubicBezTo>
                  <a:pt x="70" y="64"/>
                  <a:pt x="70" y="64"/>
                  <a:pt x="70" y="64"/>
                </a:cubicBezTo>
                <a:cubicBezTo>
                  <a:pt x="110" y="24"/>
                  <a:pt x="110" y="24"/>
                  <a:pt x="110" y="24"/>
                </a:cubicBezTo>
                <a:lnTo>
                  <a:pt x="111" y="25"/>
                </a:lnTo>
                <a:close/>
              </a:path>
              <a:path w="132" h="128">
                <a:moveTo>
                  <a:pt x="68" y="5"/>
                </a:moveTo>
                <a:cubicBezTo>
                  <a:pt x="70" y="5"/>
                  <a:pt x="70" y="5"/>
                  <a:pt x="70" y="5"/>
                </a:cubicBezTo>
                <a:cubicBezTo>
                  <a:pt x="72" y="5"/>
                  <a:pt x="75" y="5"/>
                  <a:pt x="77" y="6"/>
                </a:cubicBezTo>
                <a:cubicBezTo>
                  <a:pt x="80" y="6"/>
                  <a:pt x="80" y="6"/>
                  <a:pt x="80" y="6"/>
                </a:cubicBezTo>
                <a:cubicBezTo>
                  <a:pt x="68" y="17"/>
                  <a:pt x="68" y="17"/>
                  <a:pt x="68" y="17"/>
                </a:cubicBezTo>
                <a:lnTo>
                  <a:pt x="68" y="5"/>
                </a:lnTo>
                <a:close/>
              </a:path>
              <a:path w="132" h="128">
                <a:moveTo>
                  <a:pt x="68" y="24"/>
                </a:moveTo>
                <a:cubicBezTo>
                  <a:pt x="85" y="8"/>
                  <a:pt x="85" y="8"/>
                  <a:pt x="85" y="8"/>
                </a:cubicBezTo>
                <a:cubicBezTo>
                  <a:pt x="85" y="8"/>
                  <a:pt x="85" y="8"/>
                  <a:pt x="85" y="8"/>
                </a:cubicBezTo>
                <a:cubicBezTo>
                  <a:pt x="88" y="9"/>
                  <a:pt x="91" y="10"/>
                  <a:pt x="93" y="11"/>
                </a:cubicBezTo>
                <a:cubicBezTo>
                  <a:pt x="95" y="12"/>
                  <a:pt x="95" y="12"/>
                  <a:pt x="95" y="12"/>
                </a:cubicBezTo>
                <a:cubicBezTo>
                  <a:pt x="68" y="38"/>
                  <a:pt x="68" y="38"/>
                  <a:pt x="68" y="38"/>
                </a:cubicBezTo>
                <a:lnTo>
                  <a:pt x="68" y="24"/>
                </a:lnTo>
                <a:close/>
              </a:path>
              <a:path w="132" h="128">
                <a:moveTo>
                  <a:pt x="68" y="45"/>
                </a:moveTo>
                <a:cubicBezTo>
                  <a:pt x="99" y="14"/>
                  <a:pt x="99" y="14"/>
                  <a:pt x="99" y="14"/>
                </a:cubicBezTo>
                <a:cubicBezTo>
                  <a:pt x="100" y="15"/>
                  <a:pt x="100" y="15"/>
                  <a:pt x="100" y="15"/>
                </a:cubicBezTo>
                <a:cubicBezTo>
                  <a:pt x="102" y="17"/>
                  <a:pt x="104" y="18"/>
                  <a:pt x="106" y="20"/>
                </a:cubicBezTo>
                <a:cubicBezTo>
                  <a:pt x="107" y="21"/>
                  <a:pt x="107" y="21"/>
                  <a:pt x="107" y="21"/>
                </a:cubicBezTo>
                <a:cubicBezTo>
                  <a:pt x="68" y="59"/>
                  <a:pt x="68" y="59"/>
                  <a:pt x="68" y="59"/>
                </a:cubicBezTo>
                <a:lnTo>
                  <a:pt x="68" y="45"/>
                </a:lnTo>
                <a:close/>
              </a:path>
              <a:path w="132" h="128">
                <a:moveTo>
                  <a:pt x="115" y="97"/>
                </a:moveTo>
                <a:cubicBezTo>
                  <a:pt x="113" y="100"/>
                  <a:pt x="111" y="104"/>
                  <a:pt x="108" y="106"/>
                </a:cubicBezTo>
                <a:cubicBezTo>
                  <a:pt x="104" y="110"/>
                  <a:pt x="100" y="113"/>
                  <a:pt x="95" y="116"/>
                </a:cubicBezTo>
                <a:cubicBezTo>
                  <a:pt x="86" y="121"/>
                  <a:pt x="76" y="123"/>
                  <a:pt x="66" y="123"/>
                </a:cubicBezTo>
                <a:cubicBezTo>
                  <a:pt x="61" y="123"/>
                  <a:pt x="56" y="123"/>
                  <a:pt x="51" y="121"/>
                </a:cubicBezTo>
                <a:cubicBezTo>
                  <a:pt x="46" y="120"/>
                  <a:pt x="41" y="118"/>
                  <a:pt x="36" y="115"/>
                </a:cubicBezTo>
                <a:cubicBezTo>
                  <a:pt x="29" y="111"/>
                  <a:pt x="23" y="106"/>
                  <a:pt x="19" y="100"/>
                </a:cubicBezTo>
                <a:cubicBezTo>
                  <a:pt x="14" y="94"/>
                  <a:pt x="11" y="87"/>
                  <a:pt x="9" y="79"/>
                </a:cubicBezTo>
                <a:cubicBezTo>
                  <a:pt x="7" y="72"/>
                  <a:pt x="6" y="64"/>
                  <a:pt x="7" y="57"/>
                </a:cubicBezTo>
                <a:cubicBezTo>
                  <a:pt x="8" y="49"/>
                  <a:pt x="11" y="41"/>
                  <a:pt x="15" y="34"/>
                </a:cubicBezTo>
                <a:cubicBezTo>
                  <a:pt x="17" y="30"/>
                  <a:pt x="21" y="25"/>
                  <a:pt x="24" y="22"/>
                </a:cubicBezTo>
                <a:cubicBezTo>
                  <a:pt x="28" y="18"/>
                  <a:pt x="32" y="15"/>
                  <a:pt x="37" y="12"/>
                </a:cubicBezTo>
                <a:cubicBezTo>
                  <a:pt x="44" y="8"/>
                  <a:pt x="53" y="5"/>
                  <a:pt x="62" y="5"/>
                </a:cubicBezTo>
                <a:cubicBezTo>
                  <a:pt x="64" y="5"/>
                  <a:pt x="64" y="5"/>
                  <a:pt x="64" y="5"/>
                </a:cubicBezTo>
                <a:cubicBezTo>
                  <a:pt x="64" y="64"/>
                  <a:pt x="64" y="64"/>
                  <a:pt x="64" y="64"/>
                </a:cubicBezTo>
                <a:cubicBezTo>
                  <a:pt x="64" y="65"/>
                  <a:pt x="64" y="66"/>
                  <a:pt x="65" y="66"/>
                </a:cubicBezTo>
                <a:cubicBezTo>
                  <a:pt x="116" y="96"/>
                  <a:pt x="116" y="96"/>
                  <a:pt x="116" y="96"/>
                </a:cubicBezTo>
                <a:lnTo>
                  <a:pt x="115" y="97"/>
                </a:lnTo>
                <a:close/>
              </a:path>
              <a:path w="132" h="128">
                <a:moveTo>
                  <a:pt x="119" y="92"/>
                </a:moveTo>
                <a:cubicBezTo>
                  <a:pt x="110" y="87"/>
                  <a:pt x="110" y="87"/>
                  <a:pt x="110" y="87"/>
                </a:cubicBezTo>
                <a:cubicBezTo>
                  <a:pt x="125" y="72"/>
                  <a:pt x="125" y="72"/>
                  <a:pt x="125" y="72"/>
                </a:cubicBezTo>
                <a:cubicBezTo>
                  <a:pt x="124" y="77"/>
                  <a:pt x="124" y="77"/>
                  <a:pt x="124" y="77"/>
                </a:cubicBezTo>
                <a:cubicBezTo>
                  <a:pt x="123" y="81"/>
                  <a:pt x="121" y="86"/>
                  <a:pt x="119" y="90"/>
                </a:cubicBezTo>
                <a:lnTo>
                  <a:pt x="119" y="92"/>
                </a:lnTo>
              </a:path>
            </a:pathLst>
          </a:custGeom>
          <a:solidFill>
            <a:srgbClr val="A13F0B">
              <a:alpha val="100000"/>
            </a:srgbClr>
          </a:solidFill>
        </p:spPr>
        <p:txBody>
          <a:bodyPr/>
          <a:lstStyle/>
          <a:p>
            <a:endParaRPr lang="zh-CN" altLang="en-US"/>
          </a:p>
        </p:txBody>
      </p:sp>
      <p:grpSp>
        <p:nvGrpSpPr>
          <p:cNvPr id="1700075" name="Group 39"/>
          <p:cNvGrpSpPr/>
          <p:nvPr/>
        </p:nvGrpSpPr>
        <p:grpSpPr>
          <a:xfrm>
            <a:off x="5476684" y="3710178"/>
            <a:ext cx="467963" cy="467963"/>
            <a:chOff x="5476684" y="3710178"/>
            <a:chExt cx="467963" cy="467963"/>
          </a:xfrm>
          <a:solidFill>
            <a:schemeClr val="accent4">
              <a:alpha val="100000"/>
            </a:schemeClr>
          </a:solidFill>
        </p:grpSpPr>
        <p:sp>
          <p:nvSpPr>
            <p:cNvPr id="1700072" name="Freeform 40"/>
            <p:cNvSpPr/>
            <p:nvPr/>
          </p:nvSpPr>
          <p:spPr>
            <a:xfrm>
              <a:off x="5476684" y="3710178"/>
              <a:ext cx="467963" cy="467963"/>
            </a:xfrm>
            <a:custGeom>
              <a:avLst/>
              <a:gdLst/>
              <a:ahLst/>
              <a:cxnLst/>
              <a:rect l="l" t="t" r="r" b="b"/>
              <a:pathLst>
                <a:path w="128" h="128">
                  <a:moveTo>
                    <a:pt x="64" y="0"/>
                  </a:moveTo>
                  <a:cubicBezTo>
                    <a:pt x="29" y="0"/>
                    <a:pt x="0" y="29"/>
                    <a:pt x="0" y="64"/>
                  </a:cubicBezTo>
                  <a:cubicBezTo>
                    <a:pt x="0" y="99"/>
                    <a:pt x="29" y="128"/>
                    <a:pt x="64" y="128"/>
                  </a:cubicBezTo>
                  <a:cubicBezTo>
                    <a:pt x="99" y="128"/>
                    <a:pt x="128" y="99"/>
                    <a:pt x="128" y="64"/>
                  </a:cubicBezTo>
                  <a:cubicBezTo>
                    <a:pt x="128" y="29"/>
                    <a:pt x="99" y="0"/>
                    <a:pt x="64" y="0"/>
                  </a:cubicBezTo>
                  <a:close/>
                </a:path>
                <a:path w="128" h="128">
                  <a:moveTo>
                    <a:pt x="106" y="106"/>
                  </a:moveTo>
                  <a:cubicBezTo>
                    <a:pt x="101" y="111"/>
                    <a:pt x="94" y="116"/>
                    <a:pt x="87" y="119"/>
                  </a:cubicBezTo>
                  <a:cubicBezTo>
                    <a:pt x="80" y="122"/>
                    <a:pt x="72" y="123"/>
                    <a:pt x="64" y="123"/>
                  </a:cubicBezTo>
                  <a:cubicBezTo>
                    <a:pt x="56" y="123"/>
                    <a:pt x="48" y="122"/>
                    <a:pt x="41" y="119"/>
                  </a:cubicBezTo>
                  <a:cubicBezTo>
                    <a:pt x="34" y="116"/>
                    <a:pt x="27" y="111"/>
                    <a:pt x="22" y="106"/>
                  </a:cubicBezTo>
                  <a:cubicBezTo>
                    <a:pt x="17" y="101"/>
                    <a:pt x="12" y="94"/>
                    <a:pt x="9" y="87"/>
                  </a:cubicBezTo>
                  <a:cubicBezTo>
                    <a:pt x="6" y="80"/>
                    <a:pt x="5" y="72"/>
                    <a:pt x="5" y="64"/>
                  </a:cubicBezTo>
                  <a:cubicBezTo>
                    <a:pt x="5" y="56"/>
                    <a:pt x="6" y="48"/>
                    <a:pt x="9" y="41"/>
                  </a:cubicBezTo>
                  <a:cubicBezTo>
                    <a:pt x="12" y="34"/>
                    <a:pt x="17" y="27"/>
                    <a:pt x="22" y="22"/>
                  </a:cubicBezTo>
                  <a:cubicBezTo>
                    <a:pt x="27" y="17"/>
                    <a:pt x="34" y="12"/>
                    <a:pt x="41" y="9"/>
                  </a:cubicBezTo>
                  <a:cubicBezTo>
                    <a:pt x="56" y="3"/>
                    <a:pt x="72" y="3"/>
                    <a:pt x="87" y="9"/>
                  </a:cubicBezTo>
                  <a:cubicBezTo>
                    <a:pt x="94" y="12"/>
                    <a:pt x="101" y="17"/>
                    <a:pt x="106" y="22"/>
                  </a:cubicBezTo>
                  <a:cubicBezTo>
                    <a:pt x="111" y="27"/>
                    <a:pt x="116" y="34"/>
                    <a:pt x="119" y="41"/>
                  </a:cubicBezTo>
                  <a:cubicBezTo>
                    <a:pt x="122" y="48"/>
                    <a:pt x="123" y="56"/>
                    <a:pt x="123" y="64"/>
                  </a:cubicBezTo>
                  <a:cubicBezTo>
                    <a:pt x="123" y="72"/>
                    <a:pt x="122" y="80"/>
                    <a:pt x="119" y="87"/>
                  </a:cubicBezTo>
                  <a:cubicBezTo>
                    <a:pt x="116" y="94"/>
                    <a:pt x="112" y="101"/>
                    <a:pt x="106" y="106"/>
                  </a:cubicBezTo>
                </a:path>
              </a:pathLst>
            </a:custGeom>
            <a:solidFill>
              <a:srgbClr val="A13F0B">
                <a:alpha val="100000"/>
              </a:srgbClr>
            </a:solidFill>
          </p:spPr>
          <p:txBody>
            <a:bodyPr/>
            <a:lstStyle/>
            <a:p>
              <a:endParaRPr lang="zh-CN" altLang="en-US"/>
            </a:p>
          </p:txBody>
        </p:sp>
        <p:sp>
          <p:nvSpPr>
            <p:cNvPr id="1700073" name="AutoShape 41"/>
            <p:cNvSpPr/>
            <p:nvPr/>
          </p:nvSpPr>
          <p:spPr>
            <a:xfrm>
              <a:off x="5695950" y="3929539"/>
              <a:ext cx="29337" cy="29337"/>
            </a:xfrm>
            <a:prstGeom prst="ellipse">
              <a:avLst/>
            </a:prstGeom>
            <a:solidFill>
              <a:srgbClr val="A13F0B">
                <a:alpha val="100000"/>
              </a:srgbClr>
            </a:solidFill>
          </p:spPr>
          <p:txBody>
            <a:bodyPr/>
            <a:lstStyle/>
            <a:p>
              <a:endParaRPr lang="zh-CN" altLang="en-US"/>
            </a:p>
          </p:txBody>
        </p:sp>
        <p:sp>
          <p:nvSpPr>
            <p:cNvPr id="1700074" name="Freeform 42"/>
            <p:cNvSpPr/>
            <p:nvPr/>
          </p:nvSpPr>
          <p:spPr>
            <a:xfrm>
              <a:off x="5637276" y="3784282"/>
              <a:ext cx="146780" cy="321278"/>
            </a:xfrm>
            <a:custGeom>
              <a:avLst/>
              <a:gdLst/>
              <a:ahLst/>
              <a:cxnLst/>
              <a:rect l="l" t="t" r="r" b="b"/>
              <a:pathLst>
                <a:path w="40" h="88">
                  <a:moveTo>
                    <a:pt x="40" y="43"/>
                  </a:moveTo>
                  <a:cubicBezTo>
                    <a:pt x="40" y="43"/>
                    <a:pt x="40" y="43"/>
                    <a:pt x="40" y="43"/>
                  </a:cubicBezTo>
                  <a:cubicBezTo>
                    <a:pt x="22" y="2"/>
                    <a:pt x="22" y="2"/>
                    <a:pt x="22" y="2"/>
                  </a:cubicBezTo>
                  <a:cubicBezTo>
                    <a:pt x="21" y="0"/>
                    <a:pt x="19" y="0"/>
                    <a:pt x="18" y="2"/>
                  </a:cubicBezTo>
                  <a:cubicBezTo>
                    <a:pt x="0" y="43"/>
                    <a:pt x="0" y="43"/>
                    <a:pt x="0" y="43"/>
                  </a:cubicBezTo>
                  <a:cubicBezTo>
                    <a:pt x="0" y="43"/>
                    <a:pt x="0" y="44"/>
                    <a:pt x="0" y="44"/>
                  </a:cubicBezTo>
                  <a:cubicBezTo>
                    <a:pt x="0" y="44"/>
                    <a:pt x="0" y="45"/>
                    <a:pt x="0" y="45"/>
                  </a:cubicBezTo>
                  <a:cubicBezTo>
                    <a:pt x="0" y="45"/>
                    <a:pt x="0" y="45"/>
                    <a:pt x="0" y="45"/>
                  </a:cubicBezTo>
                  <a:cubicBezTo>
                    <a:pt x="18" y="86"/>
                    <a:pt x="18" y="86"/>
                    <a:pt x="18" y="86"/>
                  </a:cubicBezTo>
                  <a:cubicBezTo>
                    <a:pt x="19" y="88"/>
                    <a:pt x="21" y="88"/>
                    <a:pt x="22" y="86"/>
                  </a:cubicBezTo>
                  <a:cubicBezTo>
                    <a:pt x="40" y="45"/>
                    <a:pt x="40" y="45"/>
                    <a:pt x="40" y="45"/>
                  </a:cubicBezTo>
                  <a:cubicBezTo>
                    <a:pt x="40" y="45"/>
                    <a:pt x="40" y="44"/>
                    <a:pt x="40" y="44"/>
                  </a:cubicBezTo>
                  <a:cubicBezTo>
                    <a:pt x="40" y="44"/>
                    <a:pt x="40" y="44"/>
                    <a:pt x="40" y="44"/>
                  </a:cubicBezTo>
                  <a:cubicBezTo>
                    <a:pt x="40" y="44"/>
                    <a:pt x="40" y="44"/>
                    <a:pt x="40" y="44"/>
                  </a:cubicBezTo>
                  <a:cubicBezTo>
                    <a:pt x="40" y="44"/>
                    <a:pt x="40" y="43"/>
                    <a:pt x="40" y="43"/>
                  </a:cubicBezTo>
                  <a:close/>
                </a:path>
                <a:path w="40" h="88">
                  <a:moveTo>
                    <a:pt x="20" y="80"/>
                  </a:moveTo>
                  <a:cubicBezTo>
                    <a:pt x="4" y="44"/>
                    <a:pt x="4" y="44"/>
                    <a:pt x="4" y="44"/>
                  </a:cubicBezTo>
                  <a:cubicBezTo>
                    <a:pt x="20" y="9"/>
                    <a:pt x="20" y="9"/>
                    <a:pt x="20" y="9"/>
                  </a:cubicBezTo>
                  <a:cubicBezTo>
                    <a:pt x="36" y="44"/>
                    <a:pt x="36" y="44"/>
                    <a:pt x="36" y="44"/>
                  </a:cubicBezTo>
                  <a:lnTo>
                    <a:pt x="20" y="80"/>
                  </a:lnTo>
                </a:path>
              </a:pathLst>
            </a:custGeom>
            <a:solidFill>
              <a:srgbClr val="A13F0B">
                <a:alpha val="100000"/>
              </a:srgbClr>
            </a:solidFill>
          </p:spPr>
          <p:txBody>
            <a:bodyPr/>
            <a:lstStyle/>
            <a:p>
              <a:endParaRPr lang="zh-CN" altLang="en-US"/>
            </a:p>
          </p:txBody>
        </p:sp>
      </p:grpSp>
      <p:sp>
        <p:nvSpPr>
          <p:cNvPr id="3" name="AutoShape 4">
            <a:extLst>
              <a:ext uri="{FF2B5EF4-FFF2-40B4-BE49-F238E27FC236}">
                <a16:creationId xmlns:a16="http://schemas.microsoft.com/office/drawing/2014/main" id="{B4375A58-F1F8-951E-E3A2-08635DF2D69C}"/>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1</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2"/>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2"/>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02</a:t>
            </a: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4800">
                <a:solidFill>
                  <a:srgbClr val="FFFFFF">
                    <a:alpha val="100000"/>
                  </a:srgbClr>
                </a:solidFill>
                <a:latin typeface="微软雅黑" panose="020B0503020204020204" charset="-122"/>
                <a:ea typeface="微软雅黑" panose="020B0503020204020204" charset="-122"/>
                <a:cs typeface="微软雅黑" panose="020B0503020204020204" charset="-122"/>
              </a:rPr>
              <a:t>国内外研究现状及发展动态</a:t>
            </a:r>
          </a:p>
        </p:txBody>
      </p:sp>
      <p:sp>
        <p:nvSpPr>
          <p:cNvPr id="4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4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4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4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4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400009"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zh-CN" altLang="en-US" sz="2800" b="1"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异步 </a:t>
            </a:r>
            <a:r>
              <a:rPr lang="en-US" altLang="zh-CN" sz="2800" b="1"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IPC </a:t>
            </a:r>
            <a:r>
              <a:rPr lang="zh-CN" altLang="en-US" sz="2800" b="1"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技术发展现状</a:t>
            </a:r>
            <a:endParaRPr lang="en-US" sz="1100" dirty="0">
              <a:latin typeface="Noto Sans CJK SC" panose="020B0500000000000000" pitchFamily="34" charset="-122"/>
              <a:ea typeface="Noto Sans CJK SC" panose="020B0500000000000000" pitchFamily="34" charset="-122"/>
            </a:endParaRPr>
          </a:p>
        </p:txBody>
      </p:sp>
      <p:sp>
        <p:nvSpPr>
          <p:cNvPr id="400011" name="TextBox 10"/>
          <p:cNvSpPr txBox="1"/>
          <p:nvPr/>
        </p:nvSpPr>
        <p:spPr>
          <a:xfrm>
            <a:off x="1550071" y="1806575"/>
            <a:ext cx="9091857" cy="3372655"/>
          </a:xfrm>
          <a:prstGeom prst="rect">
            <a:avLst/>
          </a:prstGeom>
        </p:spPr>
        <p:txBody>
          <a:bodyPr vert="horz" wrap="square" lIns="0" tIns="0" rIns="0" bIns="0" rtlCol="0" anchor="t" anchorCtr="0">
            <a:spAutoFit/>
          </a:bodyPr>
          <a:lstStyle/>
          <a:p>
            <a:pPr algn="l">
              <a:lnSpc>
                <a:spcPct val="150000"/>
              </a:lnSpc>
              <a:spcBef>
                <a:spcPts val="1000"/>
              </a:spcBef>
              <a:spcAft>
                <a:spcPct val="0"/>
              </a:spcAft>
            </a:pPr>
            <a:r>
              <a:rPr lang="zh-CN" altLang="en-US" b="1" dirty="0">
                <a:solidFill>
                  <a:srgbClr val="000000"/>
                </a:solidFill>
                <a:latin typeface="Noto Sans CJK SC" panose="020B0500000000000000" pitchFamily="34" charset="-122"/>
                <a:ea typeface="Noto Sans CJK SC" panose="020B0500000000000000" pitchFamily="34" charset="-122"/>
              </a:rPr>
              <a:t>一、</a:t>
            </a:r>
            <a:r>
              <a:rPr lang="zh-CN" altLang="en-US" sz="1800" b="1" dirty="0">
                <a:solidFill>
                  <a:srgbClr val="000000"/>
                </a:solidFill>
                <a:effectLst/>
                <a:latin typeface="Noto Sans CJK SC" panose="020B0500000000000000" pitchFamily="34" charset="-122"/>
                <a:ea typeface="Noto Sans CJK SC" panose="020B0500000000000000" pitchFamily="34" charset="-122"/>
              </a:rPr>
              <a:t>基于用户态中断的轻量级唤醒机制</a:t>
            </a:r>
            <a:endParaRPr lang="en-US" altLang="zh-CN" b="1" dirty="0">
              <a:solidFill>
                <a:srgbClr val="000000"/>
              </a:solidFill>
              <a:latin typeface="Noto Sans CJK SC" panose="020B0500000000000000" pitchFamily="34" charset="-122"/>
              <a:ea typeface="Noto Sans CJK SC" panose="020B0500000000000000" pitchFamily="34" charset="-122"/>
            </a:endParaRPr>
          </a:p>
          <a:p>
            <a:pPr marL="742950" lvl="1" indent="-285750">
              <a:lnSpc>
                <a:spcPct val="150000"/>
              </a:lnSpc>
              <a:spcBef>
                <a:spcPts val="1000"/>
              </a:spcBef>
              <a:spcAft>
                <a:spcPct val="0"/>
              </a:spcAft>
              <a:buFont typeface="Wingdings" panose="05000000000000000000" pitchFamily="2" charset="2"/>
              <a:buChar char="p"/>
            </a:pPr>
            <a:r>
              <a:rPr lang="en-US" altLang="zh-CN" dirty="0">
                <a:solidFill>
                  <a:srgbClr val="000000"/>
                </a:solidFill>
                <a:latin typeface="Noto Sans CJK SC" panose="020B0500000000000000" pitchFamily="34" charset="-122"/>
                <a:ea typeface="Noto Sans CJK SC" panose="020B0500000000000000" pitchFamily="34" charset="-122"/>
              </a:rPr>
              <a:t>RISC-V UINTR </a:t>
            </a:r>
            <a:r>
              <a:rPr lang="zh-CN" altLang="en-US" dirty="0">
                <a:solidFill>
                  <a:srgbClr val="000000"/>
                </a:solidFill>
                <a:latin typeface="Noto Sans CJK SC" panose="020B0500000000000000" pitchFamily="34" charset="-122"/>
                <a:ea typeface="Noto Sans CJK SC" panose="020B0500000000000000" pitchFamily="34" charset="-122"/>
              </a:rPr>
              <a:t>扩展在 </a:t>
            </a:r>
            <a:r>
              <a:rPr lang="en-US" altLang="zh-CN" dirty="0">
                <a:solidFill>
                  <a:srgbClr val="000000"/>
                </a:solidFill>
                <a:latin typeface="Noto Sans CJK SC" panose="020B0500000000000000" pitchFamily="34" charset="-122"/>
                <a:ea typeface="Noto Sans CJK SC" panose="020B0500000000000000" pitchFamily="34" charset="-122"/>
              </a:rPr>
              <a:t>Linux </a:t>
            </a:r>
            <a:r>
              <a:rPr lang="zh-CN" altLang="en-US" dirty="0">
                <a:solidFill>
                  <a:srgbClr val="000000"/>
                </a:solidFill>
                <a:latin typeface="Noto Sans CJK SC" panose="020B0500000000000000" pitchFamily="34" charset="-122"/>
                <a:ea typeface="Noto Sans CJK SC" panose="020B0500000000000000" pitchFamily="34" charset="-122"/>
              </a:rPr>
              <a:t>内核中的实验性应用已实现单次中断响应时间</a:t>
            </a:r>
            <a:r>
              <a:rPr lang="en-US" altLang="zh-CN" dirty="0">
                <a:solidFill>
                  <a:srgbClr val="000000"/>
                </a:solidFill>
                <a:latin typeface="Noto Sans CJK SC" panose="020B0500000000000000" pitchFamily="34" charset="-122"/>
                <a:ea typeface="Noto Sans CJK SC" panose="020B0500000000000000" pitchFamily="34" charset="-122"/>
              </a:rPr>
              <a:t>&lt;150ns</a:t>
            </a:r>
          </a:p>
          <a:p>
            <a:pPr algn="l">
              <a:lnSpc>
                <a:spcPct val="150000"/>
              </a:lnSpc>
              <a:spcBef>
                <a:spcPts val="1000"/>
              </a:spcBef>
              <a:spcAft>
                <a:spcPct val="0"/>
              </a:spcAft>
            </a:pPr>
            <a:r>
              <a:rPr lang="zh-CN" altLang="en-US" b="1" dirty="0">
                <a:solidFill>
                  <a:srgbClr val="000000"/>
                </a:solidFill>
                <a:latin typeface="Noto Sans CJK SC" panose="020B0500000000000000" pitchFamily="34" charset="-122"/>
                <a:ea typeface="Noto Sans CJK SC" panose="020B0500000000000000" pitchFamily="34" charset="-122"/>
              </a:rPr>
              <a:t>二、</a:t>
            </a:r>
            <a:r>
              <a:rPr lang="zh-CN" altLang="en-US" sz="1800" b="1" dirty="0">
                <a:solidFill>
                  <a:srgbClr val="000000"/>
                </a:solidFill>
                <a:effectLst/>
                <a:latin typeface="Noto Sans CJK SC" panose="020B0500000000000000" pitchFamily="34" charset="-122"/>
                <a:ea typeface="Noto Sans CJK SC" panose="020B0500000000000000" pitchFamily="34" charset="-122"/>
              </a:rPr>
              <a:t>硬件辅助的队列管理技术</a:t>
            </a:r>
            <a:endParaRPr lang="en-US" altLang="zh-CN" sz="1800" b="1" dirty="0">
              <a:solidFill>
                <a:srgbClr val="000000"/>
              </a:solidFill>
              <a:effectLst/>
              <a:latin typeface="Noto Sans CJK SC" panose="020B0500000000000000" pitchFamily="34" charset="-122"/>
              <a:ea typeface="Noto Sans CJK SC" panose="020B0500000000000000" pitchFamily="34" charset="-122"/>
            </a:endParaRPr>
          </a:p>
          <a:p>
            <a:pPr marL="742950" lvl="1" indent="-285750">
              <a:lnSpc>
                <a:spcPct val="150000"/>
              </a:lnSpc>
              <a:spcBef>
                <a:spcPts val="1000"/>
              </a:spcBef>
              <a:spcAft>
                <a:spcPct val="0"/>
              </a:spcAft>
              <a:buFont typeface="Wingdings" panose="05000000000000000000" pitchFamily="2" charset="2"/>
              <a:buChar char="p"/>
            </a:pPr>
            <a:r>
              <a:rPr lang="en-US" altLang="zh-CN" dirty="0">
                <a:solidFill>
                  <a:srgbClr val="000000"/>
                </a:solidFill>
                <a:effectLst/>
                <a:latin typeface="Noto Sans CJK SC" panose="020B0500000000000000" pitchFamily="34" charset="-122"/>
                <a:ea typeface="Noto Sans CJK SC" panose="020B0500000000000000" pitchFamily="34" charset="-122"/>
              </a:rPr>
              <a:t>Grassi </a:t>
            </a:r>
            <a:r>
              <a:rPr lang="zh-CN" altLang="en-US" dirty="0">
                <a:solidFill>
                  <a:srgbClr val="000000"/>
                </a:solidFill>
                <a:effectLst/>
                <a:latin typeface="Noto Sans CJK SC" panose="020B0500000000000000" pitchFamily="34" charset="-122"/>
                <a:ea typeface="Noto Sans CJK SC" panose="020B0500000000000000" pitchFamily="34" charset="-122"/>
              </a:rPr>
              <a:t>等人 </a:t>
            </a:r>
            <a:r>
              <a:rPr lang="en-US" altLang="zh-CN" dirty="0">
                <a:solidFill>
                  <a:srgbClr val="000000"/>
                </a:solidFill>
                <a:effectLst/>
                <a:latin typeface="Noto Sans CJK SC" panose="020B0500000000000000" pitchFamily="34" charset="-122"/>
                <a:ea typeface="Noto Sans CJK SC" panose="020B0500000000000000" pitchFamily="34" charset="-122"/>
              </a:rPr>
              <a:t>(2021) </a:t>
            </a:r>
            <a:r>
              <a:rPr lang="zh-CN" altLang="en-US" dirty="0">
                <a:solidFill>
                  <a:srgbClr val="000000"/>
                </a:solidFill>
                <a:effectLst/>
                <a:latin typeface="Noto Sans CJK SC" panose="020B0500000000000000" pitchFamily="34" charset="-122"/>
                <a:ea typeface="Noto Sans CJK SC" panose="020B0500000000000000" pitchFamily="34" charset="-122"/>
              </a:rPr>
              <a:t>利用 </a:t>
            </a:r>
            <a:r>
              <a:rPr lang="en-US" altLang="zh-CN" dirty="0">
                <a:solidFill>
                  <a:srgbClr val="000000"/>
                </a:solidFill>
                <a:effectLst/>
                <a:latin typeface="Noto Sans CJK SC" panose="020B0500000000000000" pitchFamily="34" charset="-122"/>
                <a:ea typeface="Noto Sans CJK SC" panose="020B0500000000000000" pitchFamily="34" charset="-122"/>
              </a:rPr>
              <a:t>Intel VT-d </a:t>
            </a:r>
            <a:r>
              <a:rPr lang="zh-CN" altLang="en-US" dirty="0">
                <a:solidFill>
                  <a:srgbClr val="000000"/>
                </a:solidFill>
                <a:effectLst/>
                <a:latin typeface="Noto Sans CJK SC" panose="020B0500000000000000" pitchFamily="34" charset="-122"/>
                <a:ea typeface="Noto Sans CJK SC" panose="020B0500000000000000" pitchFamily="34" charset="-122"/>
              </a:rPr>
              <a:t>的地址转换缓存构建硬件消息队列，将多核间 </a:t>
            </a:r>
            <a:r>
              <a:rPr lang="en-US" altLang="zh-CN" dirty="0">
                <a:solidFill>
                  <a:srgbClr val="000000"/>
                </a:solidFill>
                <a:effectLst/>
                <a:latin typeface="Noto Sans CJK SC" panose="020B0500000000000000" pitchFamily="34" charset="-122"/>
                <a:ea typeface="Noto Sans CJK SC" panose="020B0500000000000000" pitchFamily="34" charset="-122"/>
              </a:rPr>
              <a:t>IPC </a:t>
            </a:r>
            <a:r>
              <a:rPr lang="zh-CN" altLang="en-US" dirty="0">
                <a:solidFill>
                  <a:srgbClr val="000000"/>
                </a:solidFill>
                <a:effectLst/>
                <a:latin typeface="Noto Sans CJK SC" panose="020B0500000000000000" pitchFamily="34" charset="-122"/>
                <a:ea typeface="Noto Sans CJK SC" panose="020B0500000000000000" pitchFamily="34" charset="-122"/>
              </a:rPr>
              <a:t>吞吐量提升至 </a:t>
            </a:r>
            <a:r>
              <a:rPr lang="en-US" altLang="zh-CN" dirty="0">
                <a:solidFill>
                  <a:srgbClr val="000000"/>
                </a:solidFill>
                <a:effectLst/>
                <a:latin typeface="Noto Sans CJK SC" panose="020B0500000000000000" pitchFamily="34" charset="-122"/>
                <a:ea typeface="Noto Sans CJK SC" panose="020B0500000000000000" pitchFamily="34" charset="-122"/>
              </a:rPr>
              <a:t>1.2M/s</a:t>
            </a:r>
          </a:p>
          <a:p>
            <a:pPr marL="742950" lvl="1" indent="-285750">
              <a:lnSpc>
                <a:spcPct val="150000"/>
              </a:lnSpc>
              <a:spcBef>
                <a:spcPts val="1000"/>
              </a:spcBef>
              <a:spcAft>
                <a:spcPct val="0"/>
              </a:spcAft>
              <a:buFont typeface="Wingdings" panose="05000000000000000000" pitchFamily="2" charset="2"/>
              <a:buChar char="p"/>
            </a:pPr>
            <a:r>
              <a:rPr lang="zh-CN" altLang="en-US" dirty="0">
                <a:solidFill>
                  <a:srgbClr val="000000"/>
                </a:solidFill>
                <a:latin typeface="Noto Sans CJK SC" panose="020B0500000000000000" pitchFamily="34" charset="-122"/>
                <a:ea typeface="Noto Sans CJK SC" panose="020B0500000000000000" pitchFamily="34" charset="-122"/>
              </a:rPr>
              <a:t>国内学者赵明团队 </a:t>
            </a:r>
            <a:r>
              <a:rPr lang="en-US" altLang="zh-CN" dirty="0">
                <a:solidFill>
                  <a:srgbClr val="000000"/>
                </a:solidFill>
                <a:latin typeface="Noto Sans CJK SC" panose="020B0500000000000000" pitchFamily="34" charset="-122"/>
                <a:ea typeface="Noto Sans CJK SC" panose="020B0500000000000000" pitchFamily="34" charset="-122"/>
              </a:rPr>
              <a:t>(2020) </a:t>
            </a:r>
            <a:r>
              <a:rPr lang="zh-CN" altLang="en-US" dirty="0">
                <a:solidFill>
                  <a:srgbClr val="000000"/>
                </a:solidFill>
                <a:latin typeface="Noto Sans CJK SC" panose="020B0500000000000000" pitchFamily="34" charset="-122"/>
                <a:ea typeface="Noto Sans CJK SC" panose="020B0500000000000000" pitchFamily="34" charset="-122"/>
              </a:rPr>
              <a:t>在龙芯架构上实现了基于硬件信号量的异步 </a:t>
            </a:r>
            <a:r>
              <a:rPr lang="en-US" altLang="zh-CN" dirty="0">
                <a:solidFill>
                  <a:srgbClr val="000000"/>
                </a:solidFill>
                <a:latin typeface="Noto Sans CJK SC" panose="020B0500000000000000" pitchFamily="34" charset="-122"/>
                <a:ea typeface="Noto Sans CJK SC" panose="020B0500000000000000" pitchFamily="34" charset="-122"/>
              </a:rPr>
              <a:t>IPC </a:t>
            </a:r>
            <a:r>
              <a:rPr lang="zh-CN" altLang="en-US" dirty="0">
                <a:solidFill>
                  <a:srgbClr val="000000"/>
                </a:solidFill>
                <a:latin typeface="Noto Sans CJK SC" panose="020B0500000000000000" pitchFamily="34" charset="-122"/>
                <a:ea typeface="Noto Sans CJK SC" panose="020B0500000000000000" pitchFamily="34" charset="-122"/>
              </a:rPr>
              <a:t>加速方案，其低并发场景下的性能较传统方案提升 </a:t>
            </a:r>
            <a:r>
              <a:rPr lang="en-US" altLang="zh-CN" dirty="0">
                <a:solidFill>
                  <a:srgbClr val="000000"/>
                </a:solidFill>
                <a:latin typeface="Noto Sans CJK SC" panose="020B0500000000000000" pitchFamily="34" charset="-122"/>
                <a:ea typeface="Noto Sans CJK SC" panose="020B0500000000000000" pitchFamily="34" charset="-122"/>
              </a:rPr>
              <a:t>37%</a:t>
            </a:r>
            <a:endParaRPr lang="zh-CN" altLang="en-US" dirty="0">
              <a:solidFill>
                <a:srgbClr val="000000"/>
              </a:solidFill>
              <a:latin typeface="Noto Sans CJK SC" panose="020B0500000000000000" pitchFamily="34" charset="-122"/>
              <a:ea typeface="Noto Sans CJK SC" panose="020B0500000000000000" pitchFamily="34" charset="-122"/>
            </a:endParaRPr>
          </a:p>
        </p:txBody>
      </p:sp>
      <p:sp>
        <p:nvSpPr>
          <p:cNvPr id="400012" name="Freeform 11"/>
          <p:cNvSpPr/>
          <p:nvPr/>
        </p:nvSpPr>
        <p:spPr>
          <a:xfrm>
            <a:off x="1058985" y="1459875"/>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
        <p:nvSpPr>
          <p:cNvPr id="400013" name="Freeform 12"/>
          <p:cNvSpPr/>
          <p:nvPr/>
        </p:nvSpPr>
        <p:spPr>
          <a:xfrm flipH="1" flipV="1">
            <a:off x="10639669" y="5185859"/>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
        <p:nvSpPr>
          <p:cNvPr id="3" name="AutoShape 4">
            <a:extLst>
              <a:ext uri="{FF2B5EF4-FFF2-40B4-BE49-F238E27FC236}">
                <a16:creationId xmlns:a16="http://schemas.microsoft.com/office/drawing/2014/main" id="{07D8BAD0-4989-6FA1-2CE0-6A90537ACB5C}"/>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2</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4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4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400059" name="Picture 7"/>
          <p:cNvPicPr>
            <a:picLocks noChangeAspect="1"/>
          </p:cNvPicPr>
          <p:nvPr/>
        </p:nvPicPr>
        <p:blipFill>
          <a:blip r:embed="rId3"/>
          <a:srcRect/>
          <a:stretch>
            <a:fillRect/>
          </a:stretch>
        </p:blipFill>
        <p:spPr>
          <a:xfrm>
            <a:off x="10101715" y="214313"/>
            <a:ext cx="1864408" cy="690562"/>
          </a:xfrm>
          <a:prstGeom prst="rect">
            <a:avLst/>
          </a:prstGeom>
          <a:noFill/>
        </p:spPr>
      </p:pic>
      <p:pic>
        <p:nvPicPr>
          <p:cNvPr id="400060" name="Picture 8"/>
          <p:cNvPicPr>
            <a:picLocks noChangeAspect="1"/>
          </p:cNvPicPr>
          <p:nvPr/>
        </p:nvPicPr>
        <p:blipFill>
          <a:blip r:embed="rId4"/>
          <a:srcRect/>
          <a:stretch>
            <a:fillRect/>
          </a:stretch>
        </p:blipFill>
        <p:spPr>
          <a:xfrm>
            <a:off x="409575" y="6269038"/>
            <a:ext cx="1817688" cy="508000"/>
          </a:xfrm>
          <a:prstGeom prst="rect">
            <a:avLst/>
          </a:prstGeom>
          <a:noFill/>
        </p:spPr>
      </p:pic>
      <p:sp>
        <p:nvSpPr>
          <p:cNvPr id="400009"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zh-CN" altLang="en-US" sz="2800" b="1"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硬件加速技术应用趋势</a:t>
            </a:r>
            <a:endParaRPr lang="en-US" sz="1100" dirty="0">
              <a:latin typeface="Noto Sans CJK SC" panose="020B0500000000000000" pitchFamily="34" charset="-122"/>
              <a:ea typeface="Noto Sans CJK SC" panose="020B0500000000000000" pitchFamily="34" charset="-122"/>
            </a:endParaRPr>
          </a:p>
        </p:txBody>
      </p:sp>
      <p:sp>
        <p:nvSpPr>
          <p:cNvPr id="400011" name="TextBox 10"/>
          <p:cNvSpPr txBox="1"/>
          <p:nvPr/>
        </p:nvSpPr>
        <p:spPr>
          <a:xfrm>
            <a:off x="1539631" y="1687605"/>
            <a:ext cx="9091857" cy="3659913"/>
          </a:xfrm>
          <a:prstGeom prst="rect">
            <a:avLst/>
          </a:prstGeom>
        </p:spPr>
        <p:txBody>
          <a:bodyPr vert="horz" wrap="square" lIns="0" tIns="0" rIns="0" bIns="0" rtlCol="0" anchor="t" anchorCtr="0">
            <a:spAutoFit/>
          </a:bodyPr>
          <a:lstStyle/>
          <a:p>
            <a:pPr algn="l">
              <a:lnSpc>
                <a:spcPct val="150000"/>
              </a:lnSpc>
              <a:spcBef>
                <a:spcPts val="1000"/>
              </a:spcBef>
              <a:spcAft>
                <a:spcPct val="0"/>
              </a:spcAft>
            </a:pPr>
            <a:r>
              <a:rPr lang="zh-CN" altLang="en-US" b="1" dirty="0">
                <a:solidFill>
                  <a:srgbClr val="000000"/>
                </a:solidFill>
                <a:latin typeface="Noto Sans CJK SC" panose="020B0500000000000000" pitchFamily="34" charset="-122"/>
                <a:ea typeface="Noto Sans CJK SC" panose="020B0500000000000000" pitchFamily="34" charset="-122"/>
              </a:rPr>
              <a:t>硬件</a:t>
            </a:r>
            <a:r>
              <a:rPr lang="en-US" altLang="zh-CN" b="1" dirty="0">
                <a:solidFill>
                  <a:srgbClr val="000000"/>
                </a:solidFill>
                <a:latin typeface="Noto Sans CJK SC" panose="020B0500000000000000" pitchFamily="34" charset="-122"/>
                <a:ea typeface="Noto Sans CJK SC" panose="020B0500000000000000" pitchFamily="34" charset="-122"/>
              </a:rPr>
              <a:t>-</a:t>
            </a:r>
            <a:r>
              <a:rPr lang="zh-CN" altLang="en-US" b="1" dirty="0">
                <a:solidFill>
                  <a:srgbClr val="000000"/>
                </a:solidFill>
                <a:latin typeface="Noto Sans CJK SC" panose="020B0500000000000000" pitchFamily="34" charset="-122"/>
                <a:ea typeface="Noto Sans CJK SC" panose="020B0500000000000000" pitchFamily="34" charset="-122"/>
              </a:rPr>
              <a:t>软件协同设计理念正在重塑操作系统架构</a:t>
            </a:r>
            <a:endParaRPr lang="en-US" altLang="zh-CN" b="1" dirty="0">
              <a:solidFill>
                <a:srgbClr val="000000"/>
              </a:solidFill>
              <a:latin typeface="Noto Sans CJK SC" panose="020B0500000000000000" pitchFamily="34" charset="-122"/>
              <a:ea typeface="Noto Sans CJK SC" panose="020B0500000000000000" pitchFamily="34" charset="-122"/>
            </a:endParaRPr>
          </a:p>
          <a:p>
            <a:pPr marL="742950" lvl="1" indent="-285750">
              <a:lnSpc>
                <a:spcPct val="150000"/>
              </a:lnSpc>
              <a:spcBef>
                <a:spcPts val="1000"/>
              </a:spcBef>
              <a:spcAft>
                <a:spcPct val="0"/>
              </a:spcAft>
              <a:buFont typeface="Wingdings" panose="05000000000000000000" pitchFamily="2" charset="2"/>
              <a:buChar char="p"/>
            </a:pPr>
            <a:r>
              <a:rPr lang="zh-CN" altLang="en-US" dirty="0">
                <a:solidFill>
                  <a:srgbClr val="000000"/>
                </a:solidFill>
                <a:effectLst/>
                <a:latin typeface="Noto Sans CJK SC" panose="020B0500000000000000" pitchFamily="34" charset="-122"/>
                <a:ea typeface="Noto Sans CJK SC" panose="020B0500000000000000" pitchFamily="34" charset="-122"/>
              </a:rPr>
              <a:t>国际领先的 </a:t>
            </a:r>
            <a:r>
              <a:rPr lang="en-US" altLang="zh-CN" dirty="0">
                <a:solidFill>
                  <a:srgbClr val="000000"/>
                </a:solidFill>
                <a:effectLst/>
                <a:latin typeface="Noto Sans CJK SC" panose="020B0500000000000000" pitchFamily="34" charset="-122"/>
                <a:ea typeface="Noto Sans CJK SC" panose="020B0500000000000000" pitchFamily="34" charset="-122"/>
              </a:rPr>
              <a:t>MIT PDOS </a:t>
            </a:r>
            <a:r>
              <a:rPr lang="zh-CN" altLang="en-US" dirty="0">
                <a:solidFill>
                  <a:srgbClr val="000000"/>
                </a:solidFill>
                <a:effectLst/>
                <a:latin typeface="Noto Sans CJK SC" panose="020B0500000000000000" pitchFamily="34" charset="-122"/>
                <a:ea typeface="Noto Sans CJK SC" panose="020B0500000000000000" pitchFamily="34" charset="-122"/>
              </a:rPr>
              <a:t>实验室在 </a:t>
            </a:r>
            <a:r>
              <a:rPr lang="en-US" altLang="zh-CN" dirty="0">
                <a:solidFill>
                  <a:srgbClr val="000000"/>
                </a:solidFill>
                <a:effectLst/>
                <a:latin typeface="Noto Sans CJK SC" panose="020B0500000000000000" pitchFamily="34" charset="-122"/>
                <a:ea typeface="Noto Sans CJK SC" panose="020B0500000000000000" pitchFamily="34" charset="-122"/>
              </a:rPr>
              <a:t>SOSP 2023 </a:t>
            </a:r>
            <a:r>
              <a:rPr lang="zh-CN" altLang="en-US" dirty="0">
                <a:solidFill>
                  <a:srgbClr val="000000"/>
                </a:solidFill>
                <a:effectLst/>
                <a:latin typeface="Noto Sans CJK SC" panose="020B0500000000000000" pitchFamily="34" charset="-122"/>
                <a:ea typeface="Noto Sans CJK SC" panose="020B0500000000000000" pitchFamily="34" charset="-122"/>
              </a:rPr>
              <a:t>提出的 </a:t>
            </a:r>
            <a:r>
              <a:rPr lang="en-US" altLang="zh-CN" dirty="0" err="1">
                <a:solidFill>
                  <a:srgbClr val="000000"/>
                </a:solidFill>
                <a:effectLst/>
                <a:latin typeface="Noto Sans CJK SC" panose="020B0500000000000000" pitchFamily="34" charset="-122"/>
                <a:ea typeface="Noto Sans CJK SC" panose="020B0500000000000000" pitchFamily="34" charset="-122"/>
              </a:rPr>
              <a:t>Hakari</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架构，通过可编程网络接口卡实现系统调用卸载，使数据库事务处理延迟降低 </a:t>
            </a:r>
            <a:r>
              <a:rPr lang="en-US" altLang="zh-CN" dirty="0">
                <a:solidFill>
                  <a:srgbClr val="000000"/>
                </a:solidFill>
                <a:effectLst/>
                <a:latin typeface="Noto Sans CJK SC" panose="020B0500000000000000" pitchFamily="34" charset="-122"/>
                <a:ea typeface="Noto Sans CJK SC" panose="020B0500000000000000" pitchFamily="34" charset="-122"/>
              </a:rPr>
              <a:t>5.8 </a:t>
            </a:r>
            <a:r>
              <a:rPr lang="zh-CN" altLang="en-US" dirty="0">
                <a:solidFill>
                  <a:srgbClr val="000000"/>
                </a:solidFill>
                <a:effectLst/>
                <a:latin typeface="Noto Sans CJK SC" panose="020B0500000000000000" pitchFamily="34" charset="-122"/>
                <a:ea typeface="Noto Sans CJK SC" panose="020B0500000000000000" pitchFamily="34" charset="-122"/>
              </a:rPr>
              <a:t>倍。</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marL="742950" lvl="1" indent="-285750">
              <a:lnSpc>
                <a:spcPct val="150000"/>
              </a:lnSpc>
              <a:spcBef>
                <a:spcPts val="1000"/>
              </a:spcBef>
              <a:spcAft>
                <a:spcPct val="0"/>
              </a:spcAft>
              <a:buFont typeface="Wingdings" panose="05000000000000000000" pitchFamily="2" charset="2"/>
              <a:buChar char="p"/>
            </a:pPr>
            <a:r>
              <a:rPr lang="zh-CN" altLang="en-US" dirty="0">
                <a:solidFill>
                  <a:srgbClr val="000000"/>
                </a:solidFill>
                <a:effectLst/>
                <a:latin typeface="Noto Sans CJK SC" panose="020B0500000000000000" pitchFamily="34" charset="-122"/>
                <a:ea typeface="Noto Sans CJK SC" panose="020B0500000000000000" pitchFamily="34" charset="-122"/>
              </a:rPr>
              <a:t>在微内核领域，剑桥大学研发的 </a:t>
            </a:r>
            <a:r>
              <a:rPr lang="en-US" altLang="zh-CN" dirty="0">
                <a:solidFill>
                  <a:srgbClr val="000000"/>
                </a:solidFill>
                <a:effectLst/>
                <a:latin typeface="Noto Sans CJK SC" panose="020B0500000000000000" pitchFamily="34" charset="-122"/>
                <a:ea typeface="Noto Sans CJK SC" panose="020B0500000000000000" pitchFamily="34" charset="-122"/>
              </a:rPr>
              <a:t>Cerberus </a:t>
            </a:r>
            <a:r>
              <a:rPr lang="zh-CN" altLang="en-US" dirty="0">
                <a:solidFill>
                  <a:srgbClr val="000000"/>
                </a:solidFill>
                <a:effectLst/>
                <a:latin typeface="Noto Sans CJK SC" panose="020B0500000000000000" pitchFamily="34" charset="-122"/>
                <a:ea typeface="Noto Sans CJK SC" panose="020B0500000000000000" pitchFamily="34" charset="-122"/>
              </a:rPr>
              <a:t>项目 </a:t>
            </a:r>
            <a:r>
              <a:rPr lang="en-US" altLang="zh-CN" dirty="0">
                <a:solidFill>
                  <a:srgbClr val="000000"/>
                </a:solidFill>
                <a:effectLst/>
                <a:latin typeface="Noto Sans CJK SC" panose="020B0500000000000000" pitchFamily="34" charset="-122"/>
                <a:ea typeface="Noto Sans CJK SC" panose="020B0500000000000000" pitchFamily="34" charset="-122"/>
              </a:rPr>
              <a:t>(2022) </a:t>
            </a:r>
            <a:r>
              <a:rPr lang="zh-CN" altLang="en-US" dirty="0">
                <a:solidFill>
                  <a:srgbClr val="000000"/>
                </a:solidFill>
                <a:effectLst/>
                <a:latin typeface="Noto Sans CJK SC" panose="020B0500000000000000" pitchFamily="34" charset="-122"/>
                <a:ea typeface="Noto Sans CJK SC" panose="020B0500000000000000" pitchFamily="34" charset="-122"/>
              </a:rPr>
              <a:t>将调度器功能下移至 </a:t>
            </a:r>
            <a:r>
              <a:rPr lang="en-US" altLang="zh-CN" dirty="0">
                <a:solidFill>
                  <a:srgbClr val="000000"/>
                </a:solidFill>
                <a:effectLst/>
                <a:latin typeface="Noto Sans CJK SC" panose="020B0500000000000000" pitchFamily="34" charset="-122"/>
                <a:ea typeface="Noto Sans CJK SC" panose="020B0500000000000000" pitchFamily="34" charset="-122"/>
              </a:rPr>
              <a:t>RISC-V </a:t>
            </a:r>
            <a:r>
              <a:rPr lang="zh-CN" altLang="en-US" dirty="0">
                <a:solidFill>
                  <a:srgbClr val="000000"/>
                </a:solidFill>
                <a:effectLst/>
                <a:latin typeface="Noto Sans CJK SC" panose="020B0500000000000000" pitchFamily="34" charset="-122"/>
                <a:ea typeface="Noto Sans CJK SC" panose="020B0500000000000000" pitchFamily="34" charset="-122"/>
              </a:rPr>
              <a:t>扩展指令，实现零上下文切换的任务迁移。</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marL="742950" lvl="1" indent="-285750">
              <a:lnSpc>
                <a:spcPct val="150000"/>
              </a:lnSpc>
              <a:spcBef>
                <a:spcPts val="1000"/>
              </a:spcBef>
              <a:spcAft>
                <a:spcPct val="0"/>
              </a:spcAft>
              <a:buFont typeface="Wingdings" panose="05000000000000000000" pitchFamily="2" charset="2"/>
              <a:buChar char="p"/>
            </a:pPr>
            <a:r>
              <a:rPr lang="zh-CN" altLang="en-US" dirty="0">
                <a:solidFill>
                  <a:srgbClr val="000000"/>
                </a:solidFill>
                <a:effectLst/>
                <a:latin typeface="Noto Sans CJK SC" panose="020B0500000000000000" pitchFamily="34" charset="-122"/>
                <a:ea typeface="Noto Sans CJK SC" panose="020B0500000000000000" pitchFamily="34" charset="-122"/>
              </a:rPr>
              <a:t>国内产业界中，华为 </a:t>
            </a:r>
            <a:r>
              <a:rPr lang="en-US" altLang="zh-CN" dirty="0" err="1">
                <a:solidFill>
                  <a:srgbClr val="000000"/>
                </a:solidFill>
                <a:effectLst/>
                <a:latin typeface="Noto Sans CJK SC" panose="020B0500000000000000" pitchFamily="34" charset="-122"/>
                <a:ea typeface="Noto Sans CJK SC" panose="020B0500000000000000" pitchFamily="34" charset="-122"/>
              </a:rPr>
              <a:t>LiteOS</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团队 </a:t>
            </a:r>
            <a:r>
              <a:rPr lang="en-US" altLang="zh-CN" dirty="0">
                <a:solidFill>
                  <a:srgbClr val="000000"/>
                </a:solidFill>
                <a:effectLst/>
                <a:latin typeface="Noto Sans CJK SC" panose="020B0500000000000000" pitchFamily="34" charset="-122"/>
                <a:ea typeface="Noto Sans CJK SC" panose="020B0500000000000000" pitchFamily="34" charset="-122"/>
              </a:rPr>
              <a:t>(2023) </a:t>
            </a:r>
            <a:r>
              <a:rPr lang="zh-CN" altLang="en-US" dirty="0">
                <a:solidFill>
                  <a:srgbClr val="000000"/>
                </a:solidFill>
                <a:effectLst/>
                <a:latin typeface="Noto Sans CJK SC" panose="020B0500000000000000" pitchFamily="34" charset="-122"/>
                <a:ea typeface="Noto Sans CJK SC" panose="020B0500000000000000" pitchFamily="34" charset="-122"/>
              </a:rPr>
              <a:t>最新发布的异构加速框架支持 </a:t>
            </a:r>
            <a:r>
              <a:rPr lang="en-US" altLang="zh-CN" dirty="0">
                <a:solidFill>
                  <a:srgbClr val="000000"/>
                </a:solidFill>
                <a:effectLst/>
                <a:latin typeface="Noto Sans CJK SC" panose="020B0500000000000000" pitchFamily="34" charset="-122"/>
                <a:ea typeface="Noto Sans CJK SC" panose="020B0500000000000000" pitchFamily="34" charset="-122"/>
              </a:rPr>
              <a:t>AI </a:t>
            </a:r>
            <a:r>
              <a:rPr lang="zh-CN" altLang="en-US" dirty="0">
                <a:solidFill>
                  <a:srgbClr val="000000"/>
                </a:solidFill>
                <a:effectLst/>
                <a:latin typeface="Noto Sans CJK SC" panose="020B0500000000000000" pitchFamily="34" charset="-122"/>
                <a:ea typeface="Noto Sans CJK SC" panose="020B0500000000000000" pitchFamily="34" charset="-122"/>
              </a:rPr>
              <a:t>协处理器直接处理系统事件，其基准测试显示中断延迟缩短至传统方案的 </a:t>
            </a:r>
            <a:r>
              <a:rPr lang="en-US" altLang="zh-CN" dirty="0">
                <a:solidFill>
                  <a:srgbClr val="000000"/>
                </a:solidFill>
                <a:effectLst/>
                <a:latin typeface="Noto Sans CJK SC" panose="020B0500000000000000" pitchFamily="34" charset="-122"/>
                <a:ea typeface="Noto Sans CJK SC" panose="020B0500000000000000" pitchFamily="34" charset="-122"/>
              </a:rPr>
              <a:t>1/6</a:t>
            </a:r>
            <a:r>
              <a:rPr lang="zh-CN" altLang="en-US" dirty="0">
                <a:solidFill>
                  <a:srgbClr val="000000"/>
                </a:solidFill>
                <a:effectLst/>
                <a:latin typeface="Noto Sans CJK SC" panose="020B0500000000000000" pitchFamily="34" charset="-122"/>
                <a:ea typeface="Noto Sans CJK SC" panose="020B0500000000000000" pitchFamily="34" charset="-122"/>
              </a:rPr>
              <a:t>。但现有硬件加速方案普遍聚焦特定功能优化，缺乏对异步运行时系统的系统性支持。</a:t>
            </a:r>
          </a:p>
        </p:txBody>
      </p:sp>
      <p:sp>
        <p:nvSpPr>
          <p:cNvPr id="400012" name="Freeform 11"/>
          <p:cNvSpPr/>
          <p:nvPr/>
        </p:nvSpPr>
        <p:spPr>
          <a:xfrm>
            <a:off x="1058985" y="1459875"/>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
        <p:nvSpPr>
          <p:cNvPr id="400013" name="Freeform 12"/>
          <p:cNvSpPr/>
          <p:nvPr/>
        </p:nvSpPr>
        <p:spPr>
          <a:xfrm flipH="1" flipV="1">
            <a:off x="10639669" y="5185859"/>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
        <p:nvSpPr>
          <p:cNvPr id="3" name="AutoShape 4">
            <a:extLst>
              <a:ext uri="{FF2B5EF4-FFF2-40B4-BE49-F238E27FC236}">
                <a16:creationId xmlns:a16="http://schemas.microsoft.com/office/drawing/2014/main" id="{635071AC-4717-C995-7428-1B86C6297371}"/>
              </a:ext>
            </a:extLst>
          </p:cNvPr>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2</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361.75629921259844,&quot;left&quot;:65.34251968503938,&quot;top&quot;:97.34015748031496,&quot;width&quot;:830.543149606299}"/>
</p:tagLst>
</file>

<file path=ppt/theme/theme1.xml><?xml version="1.0" encoding="utf-8"?>
<a:theme xmlns:a="http://schemas.openxmlformats.org/drawingml/2006/main" name="Office Theme">
  <a:themeElements>
    <a:clrScheme name="Office">
      <a:dk1>
        <a:srgbClr val="000000"/>
      </a:dk1>
      <a:lt1>
        <a:srgbClr val="FFFFFF"/>
      </a:lt1>
      <a:dk2>
        <a:srgbClr val="006C39"/>
      </a:dk2>
      <a:lt2>
        <a:srgbClr val="FFFFFF"/>
      </a:lt2>
      <a:accent1>
        <a:srgbClr val="A13F0B"/>
      </a:accent1>
      <a:accent2>
        <a:srgbClr val="A13F0B"/>
      </a:accent2>
      <a:accent3>
        <a:srgbClr val="A13F0B"/>
      </a:accent3>
      <a:accent4>
        <a:srgbClr val="A13F0B"/>
      </a:accent4>
      <a:accent5>
        <a:srgbClr val="4EB3CF"/>
      </a:accent5>
      <a:accent6>
        <a:srgbClr val="51C3F9"/>
      </a:accent6>
      <a:hlink>
        <a:srgbClr val="EE7B08"/>
      </a:hlink>
      <a:folHlink>
        <a:srgbClr val="977B2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3908</Words>
  <Application>Microsoft Office PowerPoint</Application>
  <PresentationFormat>宽屏</PresentationFormat>
  <Paragraphs>236</Paragraphs>
  <Slides>30</Slides>
  <Notes>18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Noto Sans CJK SC</vt:lpstr>
      <vt:lpstr>PingFang SC</vt:lpstr>
      <vt:lpstr>Source Han Sans Bold</vt:lpstr>
      <vt:lpstr>Source Han Sans Normal</vt:lpstr>
      <vt:lpstr>Source Han Sans Regular</vt:lpstr>
      <vt:lpstr>等线</vt:lpstr>
      <vt:lpstr>SimSun</vt:lpstr>
      <vt:lpstr>SimSun</vt:lpstr>
      <vt:lpstr>微软雅黑</vt:lpstr>
      <vt:lpstr>Arial</vt:lpstr>
      <vt:lpstr>Calibri</vt:lpstr>
      <vt:lpstr>Century Gothic</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甲苯 三硝け</cp:lastModifiedBy>
  <cp:revision>13</cp:revision>
  <dcterms:created xsi:type="dcterms:W3CDTF">2006-08-16T00:00:00Z</dcterms:created>
  <dcterms:modified xsi:type="dcterms:W3CDTF">2025-02-27T15:12:55Z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B6715A3947394C0288E26FAD1C6F9A15_12</vt:lpwstr>
  </property>
  <property fmtid="{D5CDD505-2E9C-101B-9397-08002B2CF9AE}" pid="3" name="KSOProductBuildVer">
    <vt:lpwstr>2052-12.1.0.20305</vt:lpwstr>
  </property>
</Properties>
</file>