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画布 491"/>
          <p:cNvGrpSpPr/>
          <p:nvPr/>
        </p:nvGrpSpPr>
        <p:grpSpPr>
          <a:xfrm>
            <a:off x="3024823" y="558165"/>
            <a:ext cx="6142355" cy="5741670"/>
            <a:chOff x="0" y="0"/>
            <a:chExt cx="6142355" cy="5741670"/>
          </a:xfrm>
        </p:grpSpPr>
        <p:sp>
          <p:nvSpPr>
            <p:cNvPr id="10" name="画布 491"/>
            <p:cNvSpPr>
              <a:spLocks noChangeAspect="1"/>
            </p:cNvSpPr>
            <p:nvPr/>
          </p:nvSpPr>
          <p:spPr>
            <a:xfrm>
              <a:off x="0" y="0"/>
              <a:ext cx="6142355" cy="5741670"/>
            </a:xfrm>
            <a:solidFill>
              <a:prstClr val="white"/>
            </a:solidFill>
          </p:spPr>
        </p:sp>
        <p:sp>
          <p:nvSpPr>
            <p:cNvPr id="14" name="矩形 3"/>
            <p:cNvSpPr/>
            <p:nvPr/>
          </p:nvSpPr>
          <p:spPr>
            <a:xfrm>
              <a:off x="381964" y="115746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5" name="矩形 5"/>
            <p:cNvSpPr/>
            <p:nvPr/>
          </p:nvSpPr>
          <p:spPr>
            <a:xfrm>
              <a:off x="376176" y="1678333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" name="矩形 8"/>
            <p:cNvSpPr/>
            <p:nvPr/>
          </p:nvSpPr>
          <p:spPr>
            <a:xfrm>
              <a:off x="370389" y="2199189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9" name="矩形 9"/>
            <p:cNvSpPr/>
            <p:nvPr/>
          </p:nvSpPr>
          <p:spPr>
            <a:xfrm>
              <a:off x="358814" y="272005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22" name="直接箭头连接符 11"/>
            <p:cNvCxnSpPr/>
            <p:nvPr/>
          </p:nvCxnSpPr>
          <p:spPr>
            <a:xfrm>
              <a:off x="468774" y="2974693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矩形 12"/>
            <p:cNvSpPr/>
            <p:nvPr/>
          </p:nvSpPr>
          <p:spPr>
            <a:xfrm>
              <a:off x="353027" y="3240910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2" name="矩形 13"/>
            <p:cNvSpPr/>
            <p:nvPr/>
          </p:nvSpPr>
          <p:spPr>
            <a:xfrm>
              <a:off x="700267" y="2974693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33" name="直接箭头连接符 16"/>
            <p:cNvCxnSpPr/>
            <p:nvPr/>
          </p:nvCxnSpPr>
          <p:spPr>
            <a:xfrm>
              <a:off x="480349" y="245383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直接箭头连接符 17"/>
            <p:cNvCxnSpPr/>
            <p:nvPr/>
          </p:nvCxnSpPr>
          <p:spPr>
            <a:xfrm>
              <a:off x="491924" y="2442258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直接箭头连接符 20"/>
            <p:cNvCxnSpPr/>
            <p:nvPr/>
          </p:nvCxnSpPr>
          <p:spPr>
            <a:xfrm>
              <a:off x="474562" y="3483979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6" name="直接箭头连接符 21"/>
            <p:cNvCxnSpPr/>
            <p:nvPr/>
          </p:nvCxnSpPr>
          <p:spPr>
            <a:xfrm>
              <a:off x="821802" y="3223548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矩形 23"/>
            <p:cNvSpPr/>
            <p:nvPr/>
          </p:nvSpPr>
          <p:spPr>
            <a:xfrm>
              <a:off x="706055" y="3489765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38" name="直接箭头连接符 25"/>
            <p:cNvCxnSpPr/>
            <p:nvPr/>
          </p:nvCxnSpPr>
          <p:spPr>
            <a:xfrm flipH="1">
              <a:off x="474562" y="3732776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直接箭头连接符 26"/>
            <p:cNvCxnSpPr/>
            <p:nvPr/>
          </p:nvCxnSpPr>
          <p:spPr>
            <a:xfrm>
              <a:off x="486136" y="1921397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直接箭头连接符 27"/>
            <p:cNvCxnSpPr/>
            <p:nvPr/>
          </p:nvCxnSpPr>
          <p:spPr>
            <a:xfrm>
              <a:off x="486136" y="1412125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" name="矩形 28"/>
            <p:cNvSpPr/>
            <p:nvPr/>
          </p:nvSpPr>
          <p:spPr>
            <a:xfrm>
              <a:off x="353027" y="403377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42" name="直接箭头连接符 29"/>
            <p:cNvCxnSpPr/>
            <p:nvPr/>
          </p:nvCxnSpPr>
          <p:spPr>
            <a:xfrm>
              <a:off x="474562" y="4276727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3" name="矩形 30"/>
            <p:cNvSpPr/>
            <p:nvPr/>
          </p:nvSpPr>
          <p:spPr>
            <a:xfrm>
              <a:off x="353027" y="4641448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44" name="直接箭头连接符 31"/>
            <p:cNvCxnSpPr/>
            <p:nvPr/>
          </p:nvCxnSpPr>
          <p:spPr>
            <a:xfrm>
              <a:off x="468774" y="4878611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直接箭头连接符 64"/>
            <p:cNvCxnSpPr/>
            <p:nvPr/>
          </p:nvCxnSpPr>
          <p:spPr>
            <a:xfrm flipV="1">
              <a:off x="619245" y="1799749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直接箭头连接符 65"/>
            <p:cNvCxnSpPr/>
            <p:nvPr/>
          </p:nvCxnSpPr>
          <p:spPr>
            <a:xfrm flipV="1">
              <a:off x="607671" y="3344969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" name="直接箭头连接符 66"/>
            <p:cNvCxnSpPr/>
            <p:nvPr/>
          </p:nvCxnSpPr>
          <p:spPr>
            <a:xfrm flipV="1">
              <a:off x="954911" y="3616974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矩形 67"/>
            <p:cNvSpPr/>
            <p:nvPr/>
          </p:nvSpPr>
          <p:spPr>
            <a:xfrm>
              <a:off x="1226916" y="116325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49" name="矩形 68"/>
            <p:cNvSpPr/>
            <p:nvPr/>
          </p:nvSpPr>
          <p:spPr>
            <a:xfrm>
              <a:off x="1221128" y="1684120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50" name="矩形 69"/>
            <p:cNvSpPr/>
            <p:nvPr/>
          </p:nvSpPr>
          <p:spPr>
            <a:xfrm>
              <a:off x="1215341" y="2204976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51" name="矩形 70"/>
            <p:cNvSpPr/>
            <p:nvPr/>
          </p:nvSpPr>
          <p:spPr>
            <a:xfrm>
              <a:off x="1203766" y="272583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52" name="直接箭头连接符 71"/>
            <p:cNvCxnSpPr/>
            <p:nvPr/>
          </p:nvCxnSpPr>
          <p:spPr>
            <a:xfrm>
              <a:off x="1313726" y="2980480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矩形 72"/>
            <p:cNvSpPr/>
            <p:nvPr/>
          </p:nvSpPr>
          <p:spPr>
            <a:xfrm>
              <a:off x="1197979" y="3246697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54" name="矩形 74"/>
            <p:cNvSpPr/>
            <p:nvPr/>
          </p:nvSpPr>
          <p:spPr>
            <a:xfrm>
              <a:off x="1545219" y="298048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55" name="直接箭头连接符 76"/>
            <p:cNvCxnSpPr/>
            <p:nvPr/>
          </p:nvCxnSpPr>
          <p:spPr>
            <a:xfrm>
              <a:off x="1325301" y="2459619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直接箭头连接符 77"/>
            <p:cNvCxnSpPr/>
            <p:nvPr/>
          </p:nvCxnSpPr>
          <p:spPr>
            <a:xfrm>
              <a:off x="1336876" y="2448045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直接箭头连接符 78"/>
            <p:cNvCxnSpPr/>
            <p:nvPr/>
          </p:nvCxnSpPr>
          <p:spPr>
            <a:xfrm>
              <a:off x="1319514" y="3489766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直接箭头连接符 79"/>
            <p:cNvCxnSpPr/>
            <p:nvPr/>
          </p:nvCxnSpPr>
          <p:spPr>
            <a:xfrm>
              <a:off x="1666754" y="3229335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9" name="矩形 80"/>
            <p:cNvSpPr/>
            <p:nvPr/>
          </p:nvSpPr>
          <p:spPr>
            <a:xfrm>
              <a:off x="1551007" y="3495552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60" name="直接箭头连接符 81"/>
            <p:cNvCxnSpPr/>
            <p:nvPr/>
          </p:nvCxnSpPr>
          <p:spPr>
            <a:xfrm flipH="1">
              <a:off x="1319514" y="3738563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直接箭头连接符 82"/>
            <p:cNvCxnSpPr/>
            <p:nvPr/>
          </p:nvCxnSpPr>
          <p:spPr>
            <a:xfrm>
              <a:off x="1331088" y="1927184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直接箭头连接符 83"/>
            <p:cNvCxnSpPr/>
            <p:nvPr/>
          </p:nvCxnSpPr>
          <p:spPr>
            <a:xfrm>
              <a:off x="1331088" y="141791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3" name="矩形 84"/>
            <p:cNvSpPr/>
            <p:nvPr/>
          </p:nvSpPr>
          <p:spPr>
            <a:xfrm>
              <a:off x="1197979" y="403956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73" name="直接箭头连接符 85"/>
            <p:cNvCxnSpPr/>
            <p:nvPr/>
          </p:nvCxnSpPr>
          <p:spPr>
            <a:xfrm>
              <a:off x="1319514" y="4282514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5" name="矩形 86"/>
            <p:cNvSpPr/>
            <p:nvPr/>
          </p:nvSpPr>
          <p:spPr>
            <a:xfrm>
              <a:off x="1197979" y="4647235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58" name="直接箭头连接符 87"/>
            <p:cNvCxnSpPr/>
            <p:nvPr/>
          </p:nvCxnSpPr>
          <p:spPr>
            <a:xfrm>
              <a:off x="1313726" y="4884398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9" name="直接箭头连接符 88"/>
            <p:cNvCxnSpPr/>
            <p:nvPr/>
          </p:nvCxnSpPr>
          <p:spPr>
            <a:xfrm flipV="1">
              <a:off x="1464197" y="1805536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0" name="直接箭头连接符 89"/>
            <p:cNvCxnSpPr/>
            <p:nvPr/>
          </p:nvCxnSpPr>
          <p:spPr>
            <a:xfrm flipV="1">
              <a:off x="1452623" y="3350756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1" name="直接箭头连接符 90"/>
            <p:cNvCxnSpPr/>
            <p:nvPr/>
          </p:nvCxnSpPr>
          <p:spPr>
            <a:xfrm flipV="1">
              <a:off x="1799863" y="3622761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2" name="矩形 91"/>
            <p:cNvSpPr/>
            <p:nvPr/>
          </p:nvSpPr>
          <p:spPr>
            <a:xfrm>
              <a:off x="2083443" y="116325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63" name="矩形 92"/>
            <p:cNvSpPr/>
            <p:nvPr/>
          </p:nvSpPr>
          <p:spPr>
            <a:xfrm>
              <a:off x="2077655" y="1684120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64" name="矩形 93"/>
            <p:cNvSpPr/>
            <p:nvPr/>
          </p:nvSpPr>
          <p:spPr>
            <a:xfrm>
              <a:off x="2071868" y="2204976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65" name="矩形 94"/>
            <p:cNvSpPr/>
            <p:nvPr/>
          </p:nvSpPr>
          <p:spPr>
            <a:xfrm>
              <a:off x="2060293" y="272583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66" name="直接箭头连接符 95"/>
            <p:cNvCxnSpPr/>
            <p:nvPr/>
          </p:nvCxnSpPr>
          <p:spPr>
            <a:xfrm>
              <a:off x="2170253" y="2980480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7" name="矩形 96"/>
            <p:cNvSpPr/>
            <p:nvPr/>
          </p:nvSpPr>
          <p:spPr>
            <a:xfrm>
              <a:off x="2054506" y="3246697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68" name="矩形 97"/>
            <p:cNvSpPr/>
            <p:nvPr/>
          </p:nvSpPr>
          <p:spPr>
            <a:xfrm>
              <a:off x="2401746" y="298048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69" name="直接箭头连接符 98"/>
            <p:cNvCxnSpPr/>
            <p:nvPr/>
          </p:nvCxnSpPr>
          <p:spPr>
            <a:xfrm>
              <a:off x="2181828" y="2459619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0" name="直接箭头连接符 99"/>
            <p:cNvCxnSpPr/>
            <p:nvPr/>
          </p:nvCxnSpPr>
          <p:spPr>
            <a:xfrm>
              <a:off x="2193403" y="2448045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1" name="直接箭头连接符 100"/>
            <p:cNvCxnSpPr/>
            <p:nvPr/>
          </p:nvCxnSpPr>
          <p:spPr>
            <a:xfrm>
              <a:off x="2176041" y="3489766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2" name="直接箭头连接符 101"/>
            <p:cNvCxnSpPr/>
            <p:nvPr/>
          </p:nvCxnSpPr>
          <p:spPr>
            <a:xfrm>
              <a:off x="2523281" y="3229335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3" name="矩形 102"/>
            <p:cNvSpPr/>
            <p:nvPr/>
          </p:nvSpPr>
          <p:spPr>
            <a:xfrm>
              <a:off x="2407534" y="3495552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74" name="直接箭头连接符 103"/>
            <p:cNvCxnSpPr/>
            <p:nvPr/>
          </p:nvCxnSpPr>
          <p:spPr>
            <a:xfrm flipH="1">
              <a:off x="2176041" y="3738563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5" name="直接箭头连接符 104"/>
            <p:cNvCxnSpPr/>
            <p:nvPr/>
          </p:nvCxnSpPr>
          <p:spPr>
            <a:xfrm>
              <a:off x="2187615" y="1927184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6" name="直接箭头连接符 105"/>
            <p:cNvCxnSpPr/>
            <p:nvPr/>
          </p:nvCxnSpPr>
          <p:spPr>
            <a:xfrm>
              <a:off x="2187615" y="141791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7" name="矩形 106"/>
            <p:cNvSpPr/>
            <p:nvPr/>
          </p:nvSpPr>
          <p:spPr>
            <a:xfrm>
              <a:off x="2054506" y="403956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78" name="直接箭头连接符 107"/>
            <p:cNvCxnSpPr/>
            <p:nvPr/>
          </p:nvCxnSpPr>
          <p:spPr>
            <a:xfrm>
              <a:off x="2176041" y="4282514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79" name="矩形 108"/>
            <p:cNvSpPr/>
            <p:nvPr/>
          </p:nvSpPr>
          <p:spPr>
            <a:xfrm>
              <a:off x="2054506" y="4647235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80" name="直接箭头连接符 109"/>
            <p:cNvCxnSpPr/>
            <p:nvPr/>
          </p:nvCxnSpPr>
          <p:spPr>
            <a:xfrm>
              <a:off x="2170253" y="4884398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1" name="直接箭头连接符 110"/>
            <p:cNvCxnSpPr/>
            <p:nvPr/>
          </p:nvCxnSpPr>
          <p:spPr>
            <a:xfrm flipV="1">
              <a:off x="2320724" y="1805536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2" name="直接箭头连接符 111"/>
            <p:cNvCxnSpPr/>
            <p:nvPr/>
          </p:nvCxnSpPr>
          <p:spPr>
            <a:xfrm flipV="1">
              <a:off x="2309150" y="3350756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3" name="直接箭头连接符 112"/>
            <p:cNvCxnSpPr/>
            <p:nvPr/>
          </p:nvCxnSpPr>
          <p:spPr>
            <a:xfrm flipV="1">
              <a:off x="2656390" y="3622761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4" name="矩形 113"/>
            <p:cNvSpPr/>
            <p:nvPr/>
          </p:nvSpPr>
          <p:spPr>
            <a:xfrm>
              <a:off x="2934183" y="1151561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5" name="矩形 114"/>
            <p:cNvSpPr/>
            <p:nvPr/>
          </p:nvSpPr>
          <p:spPr>
            <a:xfrm>
              <a:off x="2928395" y="1672427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6" name="矩形 115"/>
            <p:cNvSpPr/>
            <p:nvPr/>
          </p:nvSpPr>
          <p:spPr>
            <a:xfrm>
              <a:off x="2922608" y="2193283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87" name="矩形 116"/>
            <p:cNvSpPr/>
            <p:nvPr/>
          </p:nvSpPr>
          <p:spPr>
            <a:xfrm>
              <a:off x="2911033" y="271414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88" name="直接箭头连接符 117"/>
            <p:cNvCxnSpPr/>
            <p:nvPr/>
          </p:nvCxnSpPr>
          <p:spPr>
            <a:xfrm>
              <a:off x="3020993" y="2968787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9" name="矩形 118"/>
            <p:cNvSpPr/>
            <p:nvPr/>
          </p:nvSpPr>
          <p:spPr>
            <a:xfrm>
              <a:off x="2905246" y="3235004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90" name="矩形 119"/>
            <p:cNvSpPr/>
            <p:nvPr/>
          </p:nvSpPr>
          <p:spPr>
            <a:xfrm>
              <a:off x="3252486" y="296878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91" name="直接箭头连接符 120"/>
            <p:cNvCxnSpPr/>
            <p:nvPr/>
          </p:nvCxnSpPr>
          <p:spPr>
            <a:xfrm>
              <a:off x="3032568" y="2447926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2" name="直接箭头连接符 121"/>
            <p:cNvCxnSpPr/>
            <p:nvPr/>
          </p:nvCxnSpPr>
          <p:spPr>
            <a:xfrm>
              <a:off x="3044143" y="2436352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3" name="直接箭头连接符 122"/>
            <p:cNvCxnSpPr/>
            <p:nvPr/>
          </p:nvCxnSpPr>
          <p:spPr>
            <a:xfrm>
              <a:off x="3026781" y="3478073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4" name="直接箭头连接符 123"/>
            <p:cNvCxnSpPr/>
            <p:nvPr/>
          </p:nvCxnSpPr>
          <p:spPr>
            <a:xfrm>
              <a:off x="3374021" y="3217642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5" name="矩形 124"/>
            <p:cNvSpPr/>
            <p:nvPr/>
          </p:nvSpPr>
          <p:spPr>
            <a:xfrm>
              <a:off x="3258274" y="3483859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96" name="直接箭头连接符 125"/>
            <p:cNvCxnSpPr/>
            <p:nvPr/>
          </p:nvCxnSpPr>
          <p:spPr>
            <a:xfrm flipH="1">
              <a:off x="3026781" y="3726870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直接箭头连接符 126"/>
            <p:cNvCxnSpPr/>
            <p:nvPr/>
          </p:nvCxnSpPr>
          <p:spPr>
            <a:xfrm>
              <a:off x="3038355" y="1915491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8" name="直接箭头连接符 127"/>
            <p:cNvCxnSpPr/>
            <p:nvPr/>
          </p:nvCxnSpPr>
          <p:spPr>
            <a:xfrm>
              <a:off x="3038355" y="1406219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9" name="矩形 128"/>
            <p:cNvSpPr/>
            <p:nvPr/>
          </p:nvSpPr>
          <p:spPr>
            <a:xfrm>
              <a:off x="2905246" y="4027871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200" name="直接箭头连接符 129"/>
            <p:cNvCxnSpPr/>
            <p:nvPr/>
          </p:nvCxnSpPr>
          <p:spPr>
            <a:xfrm>
              <a:off x="3026781" y="4270821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1" name="矩形 130"/>
            <p:cNvSpPr/>
            <p:nvPr/>
          </p:nvSpPr>
          <p:spPr>
            <a:xfrm>
              <a:off x="2905246" y="4635542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202" name="直接箭头连接符 131"/>
            <p:cNvCxnSpPr/>
            <p:nvPr/>
          </p:nvCxnSpPr>
          <p:spPr>
            <a:xfrm>
              <a:off x="3020993" y="4872705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3" name="直接箭头连接符 132"/>
            <p:cNvCxnSpPr/>
            <p:nvPr/>
          </p:nvCxnSpPr>
          <p:spPr>
            <a:xfrm flipV="1">
              <a:off x="3171464" y="1793843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4" name="直接箭头连接符 133"/>
            <p:cNvCxnSpPr/>
            <p:nvPr/>
          </p:nvCxnSpPr>
          <p:spPr>
            <a:xfrm flipV="1">
              <a:off x="3159890" y="3339063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5" name="直接箭头连接符 134"/>
            <p:cNvCxnSpPr/>
            <p:nvPr/>
          </p:nvCxnSpPr>
          <p:spPr>
            <a:xfrm flipV="1">
              <a:off x="3507130" y="3611068"/>
              <a:ext cx="596096" cy="119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6" name="矩形 135"/>
            <p:cNvSpPr/>
            <p:nvPr/>
          </p:nvSpPr>
          <p:spPr>
            <a:xfrm>
              <a:off x="376176" y="572383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sp>
          <p:nvSpPr>
            <p:cNvPr id="207" name="矩形 136"/>
            <p:cNvSpPr/>
            <p:nvPr/>
          </p:nvSpPr>
          <p:spPr>
            <a:xfrm>
              <a:off x="1221128" y="572455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sp>
          <p:nvSpPr>
            <p:cNvPr id="208" name="矩形 137"/>
            <p:cNvSpPr/>
            <p:nvPr/>
          </p:nvSpPr>
          <p:spPr>
            <a:xfrm>
              <a:off x="2077655" y="572455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sp>
          <p:nvSpPr>
            <p:cNvPr id="209" name="矩形 138"/>
            <p:cNvSpPr/>
            <p:nvPr/>
          </p:nvSpPr>
          <p:spPr>
            <a:xfrm>
              <a:off x="2928395" y="572827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cxnSp>
          <p:nvCxnSpPr>
            <p:cNvPr id="210" name="直接箭头连接符 139"/>
            <p:cNvCxnSpPr/>
            <p:nvPr/>
          </p:nvCxnSpPr>
          <p:spPr>
            <a:xfrm>
              <a:off x="486136" y="897048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1" name="直接箭头连接符 140"/>
            <p:cNvCxnSpPr/>
            <p:nvPr/>
          </p:nvCxnSpPr>
          <p:spPr>
            <a:xfrm>
              <a:off x="1331088" y="902835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2" name="直接箭头连接符 141"/>
            <p:cNvCxnSpPr/>
            <p:nvPr/>
          </p:nvCxnSpPr>
          <p:spPr>
            <a:xfrm>
              <a:off x="2187615" y="902835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3" name="直接箭头连接符 142"/>
            <p:cNvCxnSpPr/>
            <p:nvPr/>
          </p:nvCxnSpPr>
          <p:spPr>
            <a:xfrm>
              <a:off x="3038355" y="89114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4" name="文本框 143"/>
            <p:cNvSpPr txBox="1"/>
            <p:nvPr/>
          </p:nvSpPr>
          <p:spPr>
            <a:xfrm>
              <a:off x="295093" y="300941"/>
              <a:ext cx="35179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t=0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5" name="文本框 144"/>
            <p:cNvSpPr txBox="1"/>
            <p:nvPr/>
          </p:nvSpPr>
          <p:spPr>
            <a:xfrm>
              <a:off x="1139873" y="312462"/>
              <a:ext cx="35179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t=1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6" name="文本框 145"/>
            <p:cNvSpPr txBox="1"/>
            <p:nvPr/>
          </p:nvSpPr>
          <p:spPr>
            <a:xfrm>
              <a:off x="2025155" y="312410"/>
              <a:ext cx="35179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t=2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7" name="文本框 146"/>
            <p:cNvSpPr txBox="1"/>
            <p:nvPr/>
          </p:nvSpPr>
          <p:spPr>
            <a:xfrm>
              <a:off x="2846788" y="300941"/>
              <a:ext cx="35179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t=3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8" name="矩形 147"/>
            <p:cNvSpPr/>
            <p:nvPr/>
          </p:nvSpPr>
          <p:spPr>
            <a:xfrm>
              <a:off x="3929606" y="5023083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19" name="文本框 148"/>
            <p:cNvSpPr txBox="1"/>
            <p:nvPr/>
          </p:nvSpPr>
          <p:spPr>
            <a:xfrm>
              <a:off x="4130672" y="4988558"/>
              <a:ext cx="12941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SNN layers ex.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LIF2D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0" name="矩形 149"/>
            <p:cNvSpPr/>
            <p:nvPr/>
          </p:nvSpPr>
          <p:spPr>
            <a:xfrm>
              <a:off x="3929604" y="4693201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21" name="文本框 150"/>
            <p:cNvSpPr txBox="1"/>
            <p:nvPr/>
          </p:nvSpPr>
          <p:spPr>
            <a:xfrm>
              <a:off x="4134908" y="4641214"/>
              <a:ext cx="14973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ANN layers ex.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Conv/pool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2" name="矩形 151"/>
            <p:cNvSpPr/>
            <p:nvPr/>
          </p:nvSpPr>
          <p:spPr>
            <a:xfrm>
              <a:off x="3929559" y="4311077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sp>
          <p:nvSpPr>
            <p:cNvPr id="223" name="文本框 152"/>
            <p:cNvSpPr txBox="1"/>
            <p:nvPr/>
          </p:nvSpPr>
          <p:spPr>
            <a:xfrm>
              <a:off x="4151445" y="4246994"/>
              <a:ext cx="1294765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Input frame sequence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24" name="直接箭头连接符 153"/>
            <p:cNvCxnSpPr/>
            <p:nvPr/>
          </p:nvCxnSpPr>
          <p:spPr>
            <a:xfrm>
              <a:off x="3912041" y="4114686"/>
              <a:ext cx="2837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5" name="文本框 154"/>
            <p:cNvSpPr txBox="1"/>
            <p:nvPr/>
          </p:nvSpPr>
          <p:spPr>
            <a:xfrm>
              <a:off x="613935" y="2502864"/>
              <a:ext cx="58928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residual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26" name="矩形 155"/>
            <p:cNvSpPr/>
            <p:nvPr/>
          </p:nvSpPr>
          <p:spPr>
            <a:xfrm>
              <a:off x="2770414" y="996043"/>
              <a:ext cx="555172" cy="1023257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27" name="矩形 156"/>
            <p:cNvSpPr/>
            <p:nvPr/>
          </p:nvSpPr>
          <p:spPr>
            <a:xfrm>
              <a:off x="3929559" y="5381624"/>
              <a:ext cx="243116" cy="266165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228" name="文本框 157"/>
            <p:cNvSpPr txBox="1"/>
            <p:nvPr/>
          </p:nvSpPr>
          <p:spPr>
            <a:xfrm>
              <a:off x="4134182" y="5346051"/>
              <a:ext cx="14084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Hybrid layer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ConvLIF2D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画布 378"/>
          <p:cNvGrpSpPr/>
          <p:nvPr/>
        </p:nvGrpSpPr>
        <p:grpSpPr>
          <a:xfrm>
            <a:off x="3349625" y="680085"/>
            <a:ext cx="5492750" cy="5497830"/>
            <a:chOff x="0" y="0"/>
            <a:chExt cx="5492750" cy="5497830"/>
          </a:xfrm>
        </p:grpSpPr>
        <p:sp>
          <p:nvSpPr>
            <p:cNvPr id="6" name="画布 378"/>
            <p:cNvSpPr>
              <a:spLocks noChangeAspect="1"/>
            </p:cNvSpPr>
            <p:nvPr/>
          </p:nvSpPr>
          <p:spPr>
            <a:xfrm>
              <a:off x="0" y="0"/>
              <a:ext cx="5492750" cy="5497830"/>
            </a:xfrm>
            <a:solidFill>
              <a:prstClr val="white"/>
            </a:solidFill>
          </p:spPr>
        </p:sp>
        <p:sp>
          <p:nvSpPr>
            <p:cNvPr id="7" name="矩形 330"/>
            <p:cNvSpPr/>
            <p:nvPr/>
          </p:nvSpPr>
          <p:spPr>
            <a:xfrm>
              <a:off x="1226916" y="116325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" name="矩形 331"/>
            <p:cNvSpPr/>
            <p:nvPr/>
          </p:nvSpPr>
          <p:spPr>
            <a:xfrm>
              <a:off x="1221128" y="1684120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" name="矩形 332"/>
            <p:cNvSpPr/>
            <p:nvPr/>
          </p:nvSpPr>
          <p:spPr>
            <a:xfrm>
              <a:off x="1215341" y="2204976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0" name="矩形 333"/>
            <p:cNvSpPr/>
            <p:nvPr/>
          </p:nvSpPr>
          <p:spPr>
            <a:xfrm>
              <a:off x="1203766" y="272583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1" name="直接箭头连接符 334"/>
            <p:cNvCxnSpPr/>
            <p:nvPr/>
          </p:nvCxnSpPr>
          <p:spPr>
            <a:xfrm>
              <a:off x="1313726" y="2980480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" name="矩形 335"/>
            <p:cNvSpPr/>
            <p:nvPr/>
          </p:nvSpPr>
          <p:spPr>
            <a:xfrm>
              <a:off x="1197979" y="3246697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3" name="矩形 336"/>
            <p:cNvSpPr/>
            <p:nvPr/>
          </p:nvSpPr>
          <p:spPr>
            <a:xfrm>
              <a:off x="1545219" y="298048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4" name="直接箭头连接符 337"/>
            <p:cNvCxnSpPr/>
            <p:nvPr/>
          </p:nvCxnSpPr>
          <p:spPr>
            <a:xfrm>
              <a:off x="1325301" y="2459619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直接箭头连接符 338"/>
            <p:cNvCxnSpPr/>
            <p:nvPr/>
          </p:nvCxnSpPr>
          <p:spPr>
            <a:xfrm>
              <a:off x="1336876" y="2448045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直接箭头连接符 339"/>
            <p:cNvCxnSpPr/>
            <p:nvPr/>
          </p:nvCxnSpPr>
          <p:spPr>
            <a:xfrm>
              <a:off x="1319514" y="3489766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直接箭头连接符 340"/>
            <p:cNvCxnSpPr/>
            <p:nvPr/>
          </p:nvCxnSpPr>
          <p:spPr>
            <a:xfrm>
              <a:off x="1666754" y="3229335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矩形 341"/>
            <p:cNvSpPr/>
            <p:nvPr/>
          </p:nvSpPr>
          <p:spPr>
            <a:xfrm>
              <a:off x="1551007" y="3495552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9" name="直接箭头连接符 342"/>
            <p:cNvCxnSpPr/>
            <p:nvPr/>
          </p:nvCxnSpPr>
          <p:spPr>
            <a:xfrm flipH="1">
              <a:off x="1319514" y="3738563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直接箭头连接符 343"/>
            <p:cNvCxnSpPr/>
            <p:nvPr/>
          </p:nvCxnSpPr>
          <p:spPr>
            <a:xfrm>
              <a:off x="1331088" y="1927184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直接箭头连接符 344"/>
            <p:cNvCxnSpPr/>
            <p:nvPr/>
          </p:nvCxnSpPr>
          <p:spPr>
            <a:xfrm>
              <a:off x="1331088" y="141791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" name="矩形 345"/>
            <p:cNvSpPr/>
            <p:nvPr/>
          </p:nvSpPr>
          <p:spPr>
            <a:xfrm>
              <a:off x="1197979" y="403956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23" name="直接箭头连接符 346"/>
            <p:cNvCxnSpPr/>
            <p:nvPr/>
          </p:nvCxnSpPr>
          <p:spPr>
            <a:xfrm>
              <a:off x="1319514" y="4282514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矩形 347"/>
            <p:cNvSpPr/>
            <p:nvPr/>
          </p:nvSpPr>
          <p:spPr>
            <a:xfrm>
              <a:off x="1197979" y="4647235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25" name="直接箭头连接符 348"/>
            <p:cNvCxnSpPr/>
            <p:nvPr/>
          </p:nvCxnSpPr>
          <p:spPr>
            <a:xfrm>
              <a:off x="1313726" y="4884398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" name="矩形 352"/>
            <p:cNvSpPr/>
            <p:nvPr/>
          </p:nvSpPr>
          <p:spPr>
            <a:xfrm>
              <a:off x="1221128" y="572455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cxnSp>
          <p:nvCxnSpPr>
            <p:cNvPr id="27" name="直接箭头连接符 353"/>
            <p:cNvCxnSpPr/>
            <p:nvPr/>
          </p:nvCxnSpPr>
          <p:spPr>
            <a:xfrm>
              <a:off x="1331088" y="902835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" name="文本框 354"/>
            <p:cNvSpPr txBox="1"/>
            <p:nvPr/>
          </p:nvSpPr>
          <p:spPr>
            <a:xfrm>
              <a:off x="1139105" y="312173"/>
              <a:ext cx="178054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Frame sequences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T=1 to Tmax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" name="矩形 355"/>
            <p:cNvSpPr/>
            <p:nvPr/>
          </p:nvSpPr>
          <p:spPr>
            <a:xfrm>
              <a:off x="3071477" y="4902324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0" name="文本框 356"/>
            <p:cNvSpPr txBox="1"/>
            <p:nvPr/>
          </p:nvSpPr>
          <p:spPr>
            <a:xfrm>
              <a:off x="3273395" y="4867926"/>
              <a:ext cx="1777365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State dependent layers, ex.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LIF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1" name="矩形 357"/>
            <p:cNvSpPr/>
            <p:nvPr/>
          </p:nvSpPr>
          <p:spPr>
            <a:xfrm>
              <a:off x="3071475" y="4572442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2" name="文本框 358"/>
            <p:cNvSpPr txBox="1"/>
            <p:nvPr/>
          </p:nvSpPr>
          <p:spPr>
            <a:xfrm>
              <a:off x="3278353" y="4520689"/>
              <a:ext cx="70358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Conv/pool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3" name="矩形 359"/>
            <p:cNvSpPr/>
            <p:nvPr/>
          </p:nvSpPr>
          <p:spPr>
            <a:xfrm>
              <a:off x="3071430" y="4190318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sp>
          <p:nvSpPr>
            <p:cNvPr id="34" name="文本框 360"/>
            <p:cNvSpPr txBox="1"/>
            <p:nvPr/>
          </p:nvSpPr>
          <p:spPr>
            <a:xfrm>
              <a:off x="3294109" y="4127478"/>
              <a:ext cx="11036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Frame sequences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35" name="直接箭头连接符 361"/>
            <p:cNvCxnSpPr/>
            <p:nvPr/>
          </p:nvCxnSpPr>
          <p:spPr>
            <a:xfrm>
              <a:off x="3053912" y="3993927"/>
              <a:ext cx="28378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6" name="文本框 362"/>
            <p:cNvSpPr txBox="1"/>
            <p:nvPr/>
          </p:nvSpPr>
          <p:spPr>
            <a:xfrm>
              <a:off x="3294112" y="3838112"/>
              <a:ext cx="1110615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State dependency 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7" name="矩形 379"/>
            <p:cNvSpPr/>
            <p:nvPr/>
          </p:nvSpPr>
          <p:spPr>
            <a:xfrm>
              <a:off x="1184712" y="1191389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8" name="矩形 380"/>
            <p:cNvSpPr/>
            <p:nvPr/>
          </p:nvSpPr>
          <p:spPr>
            <a:xfrm>
              <a:off x="1178924" y="1712255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39" name="矩形 381"/>
            <p:cNvSpPr/>
            <p:nvPr/>
          </p:nvSpPr>
          <p:spPr>
            <a:xfrm>
              <a:off x="1173137" y="2233111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40" name="矩形 382"/>
            <p:cNvSpPr/>
            <p:nvPr/>
          </p:nvSpPr>
          <p:spPr>
            <a:xfrm>
              <a:off x="1161562" y="2753972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41" name="直接箭头连接符 383"/>
            <p:cNvCxnSpPr/>
            <p:nvPr/>
          </p:nvCxnSpPr>
          <p:spPr>
            <a:xfrm>
              <a:off x="1271522" y="3008615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2" name="矩形 384"/>
            <p:cNvSpPr/>
            <p:nvPr/>
          </p:nvSpPr>
          <p:spPr>
            <a:xfrm>
              <a:off x="1155775" y="3274832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43" name="矩形 385"/>
            <p:cNvSpPr/>
            <p:nvPr/>
          </p:nvSpPr>
          <p:spPr>
            <a:xfrm>
              <a:off x="1503015" y="3008615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44" name="直接箭头连接符 386"/>
            <p:cNvCxnSpPr/>
            <p:nvPr/>
          </p:nvCxnSpPr>
          <p:spPr>
            <a:xfrm>
              <a:off x="1283097" y="2487754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" name="直接箭头连接符 387"/>
            <p:cNvCxnSpPr/>
            <p:nvPr/>
          </p:nvCxnSpPr>
          <p:spPr>
            <a:xfrm>
              <a:off x="1294672" y="2476180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直接箭头连接符 388"/>
            <p:cNvCxnSpPr/>
            <p:nvPr/>
          </p:nvCxnSpPr>
          <p:spPr>
            <a:xfrm>
              <a:off x="1277310" y="3517901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7" name="直接箭头连接符 389"/>
            <p:cNvCxnSpPr/>
            <p:nvPr/>
          </p:nvCxnSpPr>
          <p:spPr>
            <a:xfrm>
              <a:off x="1624550" y="3257470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8" name="矩形 390"/>
            <p:cNvSpPr/>
            <p:nvPr/>
          </p:nvSpPr>
          <p:spPr>
            <a:xfrm>
              <a:off x="1508803" y="3523687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49" name="直接箭头连接符 391"/>
            <p:cNvCxnSpPr/>
            <p:nvPr/>
          </p:nvCxnSpPr>
          <p:spPr>
            <a:xfrm flipH="1">
              <a:off x="1277310" y="3766698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直接箭头连接符 392"/>
            <p:cNvCxnSpPr/>
            <p:nvPr/>
          </p:nvCxnSpPr>
          <p:spPr>
            <a:xfrm>
              <a:off x="1288884" y="1955319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" name="直接箭头连接符 393"/>
            <p:cNvCxnSpPr/>
            <p:nvPr/>
          </p:nvCxnSpPr>
          <p:spPr>
            <a:xfrm>
              <a:off x="1288884" y="1446047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" name="矩形 394"/>
            <p:cNvSpPr/>
            <p:nvPr/>
          </p:nvSpPr>
          <p:spPr>
            <a:xfrm>
              <a:off x="1155775" y="4067699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53" name="直接箭头连接符 395"/>
            <p:cNvCxnSpPr/>
            <p:nvPr/>
          </p:nvCxnSpPr>
          <p:spPr>
            <a:xfrm>
              <a:off x="1277310" y="4310649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矩形 396"/>
            <p:cNvSpPr/>
            <p:nvPr/>
          </p:nvSpPr>
          <p:spPr>
            <a:xfrm>
              <a:off x="1155775" y="467537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55" name="矩形 397"/>
            <p:cNvSpPr/>
            <p:nvPr/>
          </p:nvSpPr>
          <p:spPr>
            <a:xfrm>
              <a:off x="1178924" y="600590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cxnSp>
          <p:nvCxnSpPr>
            <p:cNvPr id="56" name="直接箭头连接符 398"/>
            <p:cNvCxnSpPr/>
            <p:nvPr/>
          </p:nvCxnSpPr>
          <p:spPr>
            <a:xfrm>
              <a:off x="1288884" y="930970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7" name="矩形 399"/>
            <p:cNvSpPr/>
            <p:nvPr/>
          </p:nvSpPr>
          <p:spPr>
            <a:xfrm>
              <a:off x="1134487" y="121952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58" name="矩形 400"/>
            <p:cNvSpPr/>
            <p:nvPr/>
          </p:nvSpPr>
          <p:spPr>
            <a:xfrm>
              <a:off x="1128699" y="1740390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59" name="矩形 401"/>
            <p:cNvSpPr/>
            <p:nvPr/>
          </p:nvSpPr>
          <p:spPr>
            <a:xfrm>
              <a:off x="1122912" y="2261246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0" name="矩形 402"/>
            <p:cNvSpPr/>
            <p:nvPr/>
          </p:nvSpPr>
          <p:spPr>
            <a:xfrm>
              <a:off x="1111337" y="278210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61" name="直接箭头连接符 403"/>
            <p:cNvCxnSpPr/>
            <p:nvPr/>
          </p:nvCxnSpPr>
          <p:spPr>
            <a:xfrm>
              <a:off x="1221297" y="3036750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矩形 404"/>
            <p:cNvSpPr/>
            <p:nvPr/>
          </p:nvSpPr>
          <p:spPr>
            <a:xfrm>
              <a:off x="1105550" y="3302967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63" name="矩形 405"/>
            <p:cNvSpPr/>
            <p:nvPr/>
          </p:nvSpPr>
          <p:spPr>
            <a:xfrm>
              <a:off x="1452790" y="303675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64" name="直接箭头连接符 406"/>
            <p:cNvCxnSpPr/>
            <p:nvPr/>
          </p:nvCxnSpPr>
          <p:spPr>
            <a:xfrm>
              <a:off x="1232872" y="2515889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5" name="直接箭头连接符 407"/>
            <p:cNvCxnSpPr/>
            <p:nvPr/>
          </p:nvCxnSpPr>
          <p:spPr>
            <a:xfrm>
              <a:off x="1244447" y="2504315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直接箭头连接符 408"/>
            <p:cNvCxnSpPr/>
            <p:nvPr/>
          </p:nvCxnSpPr>
          <p:spPr>
            <a:xfrm>
              <a:off x="1227085" y="3546036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7" name="直接箭头连接符 409"/>
            <p:cNvCxnSpPr/>
            <p:nvPr/>
          </p:nvCxnSpPr>
          <p:spPr>
            <a:xfrm>
              <a:off x="1574325" y="3285605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8" name="矩形 410"/>
            <p:cNvSpPr/>
            <p:nvPr/>
          </p:nvSpPr>
          <p:spPr>
            <a:xfrm>
              <a:off x="1458578" y="3551822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69" name="直接箭头连接符 411"/>
            <p:cNvCxnSpPr/>
            <p:nvPr/>
          </p:nvCxnSpPr>
          <p:spPr>
            <a:xfrm flipH="1">
              <a:off x="1227085" y="3794833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直接箭头连接符 412"/>
            <p:cNvCxnSpPr/>
            <p:nvPr/>
          </p:nvCxnSpPr>
          <p:spPr>
            <a:xfrm>
              <a:off x="1238659" y="1983454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直接箭头连接符 413"/>
            <p:cNvCxnSpPr/>
            <p:nvPr/>
          </p:nvCxnSpPr>
          <p:spPr>
            <a:xfrm>
              <a:off x="1238659" y="147418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2" name="矩形 414"/>
            <p:cNvSpPr/>
            <p:nvPr/>
          </p:nvSpPr>
          <p:spPr>
            <a:xfrm>
              <a:off x="1105550" y="409583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73" name="直接箭头连接符 415"/>
            <p:cNvCxnSpPr/>
            <p:nvPr/>
          </p:nvCxnSpPr>
          <p:spPr>
            <a:xfrm>
              <a:off x="1227085" y="4338784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4" name="矩形 416"/>
            <p:cNvSpPr/>
            <p:nvPr/>
          </p:nvSpPr>
          <p:spPr>
            <a:xfrm>
              <a:off x="1105550" y="4703505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5" name="矩形 417"/>
            <p:cNvSpPr/>
            <p:nvPr/>
          </p:nvSpPr>
          <p:spPr>
            <a:xfrm>
              <a:off x="1128699" y="628725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cxnSp>
          <p:nvCxnSpPr>
            <p:cNvPr id="76" name="直接箭头连接符 418"/>
            <p:cNvCxnSpPr/>
            <p:nvPr/>
          </p:nvCxnSpPr>
          <p:spPr>
            <a:xfrm>
              <a:off x="1238659" y="959105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7" name="矩形 419"/>
            <p:cNvSpPr/>
            <p:nvPr/>
          </p:nvSpPr>
          <p:spPr>
            <a:xfrm>
              <a:off x="1088020" y="127869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8" name="矩形 420"/>
            <p:cNvSpPr/>
            <p:nvPr/>
          </p:nvSpPr>
          <p:spPr>
            <a:xfrm>
              <a:off x="1082232" y="1799563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79" name="矩形 421"/>
            <p:cNvSpPr/>
            <p:nvPr/>
          </p:nvSpPr>
          <p:spPr>
            <a:xfrm>
              <a:off x="1076445" y="2320419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0" name="矩形 422"/>
            <p:cNvSpPr/>
            <p:nvPr/>
          </p:nvSpPr>
          <p:spPr>
            <a:xfrm>
              <a:off x="1064870" y="284128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81" name="直接箭头连接符 423"/>
            <p:cNvCxnSpPr/>
            <p:nvPr/>
          </p:nvCxnSpPr>
          <p:spPr>
            <a:xfrm>
              <a:off x="1174830" y="3095923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" name="矩形 424"/>
            <p:cNvSpPr/>
            <p:nvPr/>
          </p:nvSpPr>
          <p:spPr>
            <a:xfrm>
              <a:off x="1059083" y="3362140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3" name="矩形 425"/>
            <p:cNvSpPr/>
            <p:nvPr/>
          </p:nvSpPr>
          <p:spPr>
            <a:xfrm>
              <a:off x="1406323" y="3095923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84" name="直接箭头连接符 426"/>
            <p:cNvCxnSpPr/>
            <p:nvPr/>
          </p:nvCxnSpPr>
          <p:spPr>
            <a:xfrm>
              <a:off x="1186405" y="257506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5" name="直接箭头连接符 427"/>
            <p:cNvCxnSpPr/>
            <p:nvPr/>
          </p:nvCxnSpPr>
          <p:spPr>
            <a:xfrm>
              <a:off x="1197980" y="2563488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6" name="直接箭头连接符 428"/>
            <p:cNvCxnSpPr/>
            <p:nvPr/>
          </p:nvCxnSpPr>
          <p:spPr>
            <a:xfrm>
              <a:off x="1180618" y="3605209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7" name="直接箭头连接符 429"/>
            <p:cNvCxnSpPr/>
            <p:nvPr/>
          </p:nvCxnSpPr>
          <p:spPr>
            <a:xfrm>
              <a:off x="1527858" y="3344778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矩形 430"/>
            <p:cNvSpPr/>
            <p:nvPr/>
          </p:nvSpPr>
          <p:spPr>
            <a:xfrm>
              <a:off x="1412111" y="3610995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89" name="直接箭头连接符 431"/>
            <p:cNvCxnSpPr/>
            <p:nvPr/>
          </p:nvCxnSpPr>
          <p:spPr>
            <a:xfrm flipH="1">
              <a:off x="1180618" y="3854006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0" name="直接箭头连接符 432"/>
            <p:cNvCxnSpPr/>
            <p:nvPr/>
          </p:nvCxnSpPr>
          <p:spPr>
            <a:xfrm>
              <a:off x="1192192" y="2042627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直接箭头连接符 433"/>
            <p:cNvCxnSpPr/>
            <p:nvPr/>
          </p:nvCxnSpPr>
          <p:spPr>
            <a:xfrm>
              <a:off x="1192192" y="1533355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2" name="矩形 434"/>
            <p:cNvSpPr/>
            <p:nvPr/>
          </p:nvSpPr>
          <p:spPr>
            <a:xfrm>
              <a:off x="1059083" y="415500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93" name="直接箭头连接符 435"/>
            <p:cNvCxnSpPr/>
            <p:nvPr/>
          </p:nvCxnSpPr>
          <p:spPr>
            <a:xfrm>
              <a:off x="1180618" y="4397957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4" name="矩形 436"/>
            <p:cNvSpPr/>
            <p:nvPr/>
          </p:nvSpPr>
          <p:spPr>
            <a:xfrm>
              <a:off x="1059083" y="4762678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5" name="矩形 437"/>
            <p:cNvSpPr/>
            <p:nvPr/>
          </p:nvSpPr>
          <p:spPr>
            <a:xfrm>
              <a:off x="1082232" y="687898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cxnSp>
          <p:nvCxnSpPr>
            <p:cNvPr id="96" name="直接箭头连接符 438"/>
            <p:cNvCxnSpPr/>
            <p:nvPr/>
          </p:nvCxnSpPr>
          <p:spPr>
            <a:xfrm>
              <a:off x="1192192" y="1018278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7" name="文本框 439"/>
            <p:cNvSpPr txBox="1"/>
            <p:nvPr/>
          </p:nvSpPr>
          <p:spPr>
            <a:xfrm>
              <a:off x="1462368" y="809212"/>
              <a:ext cx="7861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[T, C, H, W]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8" name="文本框 440"/>
            <p:cNvSpPr txBox="1"/>
            <p:nvPr/>
          </p:nvSpPr>
          <p:spPr>
            <a:xfrm>
              <a:off x="1477863" y="1150421"/>
              <a:ext cx="155575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Time_distributed conv/pool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9" name="文本框 441"/>
            <p:cNvSpPr txBox="1"/>
            <p:nvPr/>
          </p:nvSpPr>
          <p:spPr>
            <a:xfrm>
              <a:off x="1508803" y="1684130"/>
              <a:ext cx="3543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LIF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0" name="矩形 442"/>
            <p:cNvSpPr/>
            <p:nvPr/>
          </p:nvSpPr>
          <p:spPr>
            <a:xfrm>
              <a:off x="724486" y="1048043"/>
              <a:ext cx="3397348" cy="555674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01" name="文本框 443"/>
            <p:cNvSpPr txBox="1"/>
            <p:nvPr/>
          </p:nvSpPr>
          <p:spPr>
            <a:xfrm>
              <a:off x="4186094" y="1140131"/>
              <a:ext cx="5702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Layer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1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2" name="矩形 444"/>
            <p:cNvSpPr/>
            <p:nvPr/>
          </p:nvSpPr>
          <p:spPr>
            <a:xfrm>
              <a:off x="724415" y="1637728"/>
              <a:ext cx="3397348" cy="46539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03" name="矩形 445"/>
            <p:cNvSpPr/>
            <p:nvPr/>
          </p:nvSpPr>
          <p:spPr>
            <a:xfrm>
              <a:off x="710347" y="2151199"/>
              <a:ext cx="3397348" cy="465392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04" name="文本框 446"/>
            <p:cNvSpPr txBox="1"/>
            <p:nvPr/>
          </p:nvSpPr>
          <p:spPr>
            <a:xfrm>
              <a:off x="4186050" y="1637728"/>
              <a:ext cx="5702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Layer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2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5" name="文本框 447"/>
            <p:cNvSpPr txBox="1"/>
            <p:nvPr/>
          </p:nvSpPr>
          <p:spPr>
            <a:xfrm>
              <a:off x="4186006" y="2204976"/>
              <a:ext cx="5702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Layer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3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06" name="直接箭头连接符 448"/>
            <p:cNvCxnSpPr/>
            <p:nvPr/>
          </p:nvCxnSpPr>
          <p:spPr>
            <a:xfrm>
              <a:off x="1203293" y="4964082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7" name="直接箭头连接符 449"/>
            <p:cNvCxnSpPr/>
            <p:nvPr/>
          </p:nvCxnSpPr>
          <p:spPr>
            <a:xfrm>
              <a:off x="1373033" y="4815511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直接箭头连接符 450"/>
            <p:cNvCxnSpPr/>
            <p:nvPr/>
          </p:nvCxnSpPr>
          <p:spPr>
            <a:xfrm>
              <a:off x="1260458" y="4918439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3" name="画布 502"/>
          <p:cNvGrpSpPr/>
          <p:nvPr/>
        </p:nvGrpSpPr>
        <p:grpSpPr>
          <a:xfrm>
            <a:off x="3399473" y="259715"/>
            <a:ext cx="5393055" cy="6338570"/>
            <a:chOff x="0" y="0"/>
            <a:chExt cx="5393055" cy="6338570"/>
          </a:xfrm>
        </p:grpSpPr>
        <p:sp>
          <p:nvSpPr>
            <p:cNvPr id="84" name="画布 502"/>
            <p:cNvSpPr>
              <a:spLocks noChangeAspect="1"/>
            </p:cNvSpPr>
            <p:nvPr/>
          </p:nvSpPr>
          <p:spPr>
            <a:xfrm>
              <a:off x="0" y="0"/>
              <a:ext cx="5393055" cy="6338570"/>
            </a:xfrm>
            <a:solidFill>
              <a:prstClr val="white"/>
            </a:solidFill>
          </p:spPr>
        </p:sp>
        <p:sp>
          <p:nvSpPr>
            <p:cNvPr id="85" name="矩形 454"/>
            <p:cNvSpPr/>
            <p:nvPr/>
          </p:nvSpPr>
          <p:spPr>
            <a:xfrm>
              <a:off x="1226916" y="156711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6" name="矩形 455"/>
            <p:cNvSpPr/>
            <p:nvPr/>
          </p:nvSpPr>
          <p:spPr>
            <a:xfrm>
              <a:off x="1221128" y="2087980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7" name="矩形 456"/>
            <p:cNvSpPr/>
            <p:nvPr/>
          </p:nvSpPr>
          <p:spPr>
            <a:xfrm>
              <a:off x="1215341" y="2608836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88" name="矩形 457"/>
            <p:cNvSpPr/>
            <p:nvPr/>
          </p:nvSpPr>
          <p:spPr>
            <a:xfrm>
              <a:off x="1203766" y="3129697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89" name="直接箭头连接符 458"/>
            <p:cNvCxnSpPr/>
            <p:nvPr/>
          </p:nvCxnSpPr>
          <p:spPr>
            <a:xfrm>
              <a:off x="1313726" y="3384340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0" name="矩形 459"/>
            <p:cNvSpPr/>
            <p:nvPr/>
          </p:nvSpPr>
          <p:spPr>
            <a:xfrm>
              <a:off x="1197979" y="3650557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91" name="矩形 460"/>
            <p:cNvSpPr/>
            <p:nvPr/>
          </p:nvSpPr>
          <p:spPr>
            <a:xfrm>
              <a:off x="1545219" y="3384340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92" name="直接箭头连接符 461"/>
            <p:cNvCxnSpPr/>
            <p:nvPr/>
          </p:nvCxnSpPr>
          <p:spPr>
            <a:xfrm>
              <a:off x="1325301" y="2863479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直接箭头连接符 462"/>
            <p:cNvCxnSpPr/>
            <p:nvPr/>
          </p:nvCxnSpPr>
          <p:spPr>
            <a:xfrm>
              <a:off x="1336876" y="2851905"/>
              <a:ext cx="329878" cy="53243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直接箭头连接符 463"/>
            <p:cNvCxnSpPr/>
            <p:nvPr/>
          </p:nvCxnSpPr>
          <p:spPr>
            <a:xfrm>
              <a:off x="1319514" y="3893626"/>
              <a:ext cx="0" cy="54979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5" name="直接箭头连接符 464"/>
            <p:cNvCxnSpPr/>
            <p:nvPr/>
          </p:nvCxnSpPr>
          <p:spPr>
            <a:xfrm>
              <a:off x="1666754" y="3633195"/>
              <a:ext cx="0" cy="26621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6" name="矩形 465"/>
            <p:cNvSpPr/>
            <p:nvPr/>
          </p:nvSpPr>
          <p:spPr>
            <a:xfrm>
              <a:off x="1551007" y="3899412"/>
              <a:ext cx="243069" cy="243069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97" name="直接箭头连接符 466"/>
            <p:cNvCxnSpPr/>
            <p:nvPr/>
          </p:nvCxnSpPr>
          <p:spPr>
            <a:xfrm flipH="1">
              <a:off x="1319514" y="4142423"/>
              <a:ext cx="347240" cy="30093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直接箭头连接符 467"/>
            <p:cNvCxnSpPr/>
            <p:nvPr/>
          </p:nvCxnSpPr>
          <p:spPr>
            <a:xfrm>
              <a:off x="1331088" y="2331044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直接箭头连接符 468"/>
            <p:cNvCxnSpPr/>
            <p:nvPr/>
          </p:nvCxnSpPr>
          <p:spPr>
            <a:xfrm>
              <a:off x="1331088" y="1821772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" name="矩形 469"/>
            <p:cNvSpPr/>
            <p:nvPr/>
          </p:nvSpPr>
          <p:spPr>
            <a:xfrm>
              <a:off x="1197979" y="4443424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01" name="直接箭头连接符 470"/>
            <p:cNvCxnSpPr/>
            <p:nvPr/>
          </p:nvCxnSpPr>
          <p:spPr>
            <a:xfrm>
              <a:off x="1319514" y="4686374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2" name="矩形 471"/>
            <p:cNvSpPr/>
            <p:nvPr/>
          </p:nvSpPr>
          <p:spPr>
            <a:xfrm>
              <a:off x="1197979" y="5051095"/>
              <a:ext cx="243069" cy="24306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03" name="直接箭头连接符 472"/>
            <p:cNvCxnSpPr/>
            <p:nvPr/>
          </p:nvCxnSpPr>
          <p:spPr>
            <a:xfrm>
              <a:off x="1313726" y="5288258"/>
              <a:ext cx="0" cy="35314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矩形 476"/>
            <p:cNvSpPr/>
            <p:nvPr/>
          </p:nvSpPr>
          <p:spPr>
            <a:xfrm>
              <a:off x="1221128" y="1041629"/>
              <a:ext cx="243069" cy="243069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cxnSp>
          <p:nvCxnSpPr>
            <p:cNvPr id="105" name="直接箭头连接符 477"/>
            <p:cNvCxnSpPr/>
            <p:nvPr/>
          </p:nvCxnSpPr>
          <p:spPr>
            <a:xfrm>
              <a:off x="1331088" y="1306695"/>
              <a:ext cx="0" cy="266218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文本框 478"/>
            <p:cNvSpPr txBox="1"/>
            <p:nvPr/>
          </p:nvSpPr>
          <p:spPr>
            <a:xfrm>
              <a:off x="1139902" y="716322"/>
              <a:ext cx="266065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sz="1200" kern="10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Times New Roman" panose="02020603050405020304"/>
                </a:rPr>
                <a:t>t</a:t>
              </a:r>
              <a:endParaRPr lang="en-US" altLang="zh-CN" sz="1200" kern="1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Times New Roman" panose="02020603050405020304"/>
              </a:endParaRPr>
            </a:p>
          </p:txBody>
        </p:sp>
        <p:sp>
          <p:nvSpPr>
            <p:cNvPr id="107" name="矩形 503"/>
            <p:cNvSpPr/>
            <p:nvPr/>
          </p:nvSpPr>
          <p:spPr>
            <a:xfrm>
              <a:off x="970671" y="593774"/>
              <a:ext cx="1062110" cy="5247249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cxnSp>
          <p:nvCxnSpPr>
            <p:cNvPr id="108" name="连接符: 曲线 504"/>
            <p:cNvCxnSpPr>
              <a:stCxn id="107" idx="2"/>
              <a:endCxn id="107" idx="0"/>
            </p:cNvCxnSpPr>
            <p:nvPr/>
          </p:nvCxnSpPr>
          <p:spPr>
            <a:xfrm rot="5400000" flipH="1">
              <a:off x="-1121760" y="3217250"/>
              <a:ext cx="5246971" cy="12700"/>
            </a:xfrm>
            <a:prstGeom prst="curvedConnector5">
              <a:avLst>
                <a:gd name="adj1" fmla="val -4357"/>
                <a:gd name="adj2" fmla="val 9081425"/>
                <a:gd name="adj3" fmla="val 104357"/>
              </a:avLst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文本框 505"/>
            <p:cNvSpPr txBox="1"/>
            <p:nvPr/>
          </p:nvSpPr>
          <p:spPr>
            <a:xfrm>
              <a:off x="1226243" y="69208"/>
              <a:ext cx="79629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t=1 to Tmax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10" name="连接符: 曲线 506"/>
            <p:cNvCxnSpPr>
              <a:stCxn id="86" idx="3"/>
              <a:endCxn id="86" idx="1"/>
            </p:cNvCxnSpPr>
            <p:nvPr/>
          </p:nvCxnSpPr>
          <p:spPr>
            <a:xfrm flipH="1">
              <a:off x="1221128" y="2209515"/>
              <a:ext cx="243069" cy="12700"/>
            </a:xfrm>
            <a:prstGeom prst="curvedConnector5">
              <a:avLst>
                <a:gd name="adj1" fmla="val -94047"/>
                <a:gd name="adj2" fmla="val -2283024"/>
                <a:gd name="adj3" fmla="val 194047"/>
              </a:avLst>
            </a:prstGeom>
            <a:noFill/>
            <a:ln w="1270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连接符: 曲线 507"/>
            <p:cNvCxnSpPr/>
            <p:nvPr/>
          </p:nvCxnSpPr>
          <p:spPr>
            <a:xfrm flipH="1">
              <a:off x="1185959" y="3749928"/>
              <a:ext cx="243069" cy="12700"/>
            </a:xfrm>
            <a:prstGeom prst="curvedConnector5">
              <a:avLst>
                <a:gd name="adj1" fmla="val -94047"/>
                <a:gd name="adj2" fmla="val -2283024"/>
                <a:gd name="adj3" fmla="val 194047"/>
              </a:avLst>
            </a:prstGeom>
            <a:noFill/>
            <a:ln w="1270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连接符: 曲线 508"/>
            <p:cNvCxnSpPr/>
            <p:nvPr/>
          </p:nvCxnSpPr>
          <p:spPr>
            <a:xfrm flipH="1">
              <a:off x="1572820" y="4024248"/>
              <a:ext cx="243069" cy="12700"/>
            </a:xfrm>
            <a:prstGeom prst="curvedConnector5">
              <a:avLst>
                <a:gd name="adj1" fmla="val -94047"/>
                <a:gd name="adj2" fmla="val -2283024"/>
                <a:gd name="adj3" fmla="val 194047"/>
              </a:avLst>
            </a:prstGeom>
            <a:noFill/>
            <a:ln w="1270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3" name="矩形 37"/>
            <p:cNvSpPr/>
            <p:nvPr/>
          </p:nvSpPr>
          <p:spPr>
            <a:xfrm>
              <a:off x="2948940" y="5574665"/>
              <a:ext cx="243205" cy="243205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14" name="文本框 41"/>
            <p:cNvSpPr txBox="1"/>
            <p:nvPr/>
          </p:nvSpPr>
          <p:spPr>
            <a:xfrm>
              <a:off x="3150870" y="5540375"/>
              <a:ext cx="1777365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State dependent layers, ex. </a:t>
              </a: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LIF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5" name="矩形 162"/>
            <p:cNvSpPr/>
            <p:nvPr/>
          </p:nvSpPr>
          <p:spPr>
            <a:xfrm>
              <a:off x="2948940" y="5245100"/>
              <a:ext cx="243205" cy="24257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</p:sp>
        <p:sp>
          <p:nvSpPr>
            <p:cNvPr id="116" name="文本框 179"/>
            <p:cNvSpPr txBox="1"/>
            <p:nvPr/>
          </p:nvSpPr>
          <p:spPr>
            <a:xfrm>
              <a:off x="3155950" y="5193030"/>
              <a:ext cx="70358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Conv/pool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7" name="矩形 236"/>
            <p:cNvSpPr/>
            <p:nvPr/>
          </p:nvSpPr>
          <p:spPr>
            <a:xfrm>
              <a:off x="2948940" y="4862830"/>
              <a:ext cx="243205" cy="243205"/>
            </a:xfrm>
            <a:prstGeom prst="rect">
              <a:avLst/>
            </a:prstGeom>
            <a:gradFill rotWithShape="1">
              <a:gsLst>
                <a:gs pos="0">
                  <a:srgbClr val="FFC000">
                    <a:satMod val="103000"/>
                    <a:lumMod val="102000"/>
                    <a:tint val="94000"/>
                  </a:srgbClr>
                </a:gs>
                <a:gs pos="50000">
                  <a:srgbClr val="FFC000">
                    <a:satMod val="110000"/>
                    <a:lumMod val="100000"/>
                    <a:shade val="100000"/>
                  </a:srgbClr>
                </a:gs>
                <a:gs pos="100000">
                  <a:srgbClr val="FFC000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</p:sp>
        <p:sp>
          <p:nvSpPr>
            <p:cNvPr id="118" name="文本框 237"/>
            <p:cNvSpPr txBox="1"/>
            <p:nvPr/>
          </p:nvSpPr>
          <p:spPr>
            <a:xfrm>
              <a:off x="3171825" y="4799965"/>
              <a:ext cx="1103630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Frame sequences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19" name="直接箭头连接符 238"/>
            <p:cNvCxnSpPr/>
            <p:nvPr/>
          </p:nvCxnSpPr>
          <p:spPr>
            <a:xfrm>
              <a:off x="2931795" y="4666615"/>
              <a:ext cx="28384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0" name="文本框 239"/>
            <p:cNvSpPr txBox="1"/>
            <p:nvPr/>
          </p:nvSpPr>
          <p:spPr>
            <a:xfrm>
              <a:off x="3171825" y="4511040"/>
              <a:ext cx="1110615" cy="38163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altLang="zh-CN" sz="900" kern="100">
                  <a:latin typeface="Arial" panose="020B0604020202020204"/>
                  <a:ea typeface="黑体" panose="02010609060101010101" charset="-122"/>
                  <a:cs typeface="Times New Roman" panose="02020603050405020304"/>
                  <a:sym typeface="Times New Roman" panose="02020603050405020304"/>
                </a:rPr>
                <a:t>State dependency </a:t>
              </a:r>
              <a:endParaRPr lang="en-US" altLang="zh-CN" sz="900" kern="100">
                <a:latin typeface="Arial" panose="020B0604020202020204"/>
                <a:ea typeface="黑体" panose="02010609060101010101" charset="-122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: 圆角 7"/>
          <p:cNvSpPr/>
          <p:nvPr/>
        </p:nvSpPr>
        <p:spPr>
          <a:xfrm>
            <a:off x="411480" y="2577465"/>
            <a:ext cx="583565" cy="1172845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clue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216660" y="2576195"/>
            <a:ext cx="1216660" cy="1172845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mapping matrix</a:t>
            </a:r>
            <a:endParaRPr lang="zh-CN" altLang="en-US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721735" y="2159000"/>
            <a:ext cx="838200" cy="2006600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address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vector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5053965" y="2406015"/>
            <a:ext cx="2148840" cy="37338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storage matrix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9432290" y="2456180"/>
            <a:ext cx="1322070" cy="1412240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output memory vector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2642235" y="2576195"/>
            <a:ext cx="775335" cy="1172845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act.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func.</a:t>
            </a:r>
            <a:endParaRPr lang="zh-CN" altLang="en-US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7937500" y="2576195"/>
            <a:ext cx="1308100" cy="1172845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normalization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 flipV="1">
            <a:off x="995045" y="3162935"/>
            <a:ext cx="221615" cy="127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直接箭头连接符 15"/>
          <p:cNvCxnSpPr>
            <a:stCxn id="9" idx="3"/>
            <a:endCxn id="13" idx="1"/>
          </p:cNvCxnSpPr>
          <p:nvPr/>
        </p:nvCxnSpPr>
        <p:spPr>
          <a:xfrm>
            <a:off x="2433320" y="3162935"/>
            <a:ext cx="208915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直接箭头连接符 16"/>
          <p:cNvCxnSpPr>
            <a:endCxn id="10" idx="1"/>
          </p:cNvCxnSpPr>
          <p:nvPr/>
        </p:nvCxnSpPr>
        <p:spPr>
          <a:xfrm>
            <a:off x="3418205" y="3162300"/>
            <a:ext cx="30353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>
          <a:xfrm>
            <a:off x="4587875" y="3162300"/>
            <a:ext cx="32004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" name="直接箭头连接符 18"/>
          <p:cNvCxnSpPr>
            <a:endCxn id="14" idx="1"/>
          </p:cNvCxnSpPr>
          <p:nvPr/>
        </p:nvCxnSpPr>
        <p:spPr>
          <a:xfrm>
            <a:off x="7569835" y="3162935"/>
            <a:ext cx="367665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直接箭头连接符 19"/>
          <p:cNvCxnSpPr>
            <a:endCxn id="12" idx="1"/>
          </p:cNvCxnSpPr>
          <p:nvPr/>
        </p:nvCxnSpPr>
        <p:spPr>
          <a:xfrm flipV="1">
            <a:off x="9223375" y="3162300"/>
            <a:ext cx="208915" cy="63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右大括号 20"/>
          <p:cNvSpPr/>
          <p:nvPr/>
        </p:nvSpPr>
        <p:spPr>
          <a:xfrm rot="16200000">
            <a:off x="2198370" y="1286510"/>
            <a:ext cx="295910" cy="2385695"/>
          </a:xfrm>
          <a:prstGeom prst="rightBrace">
            <a:avLst>
              <a:gd name="adj1" fmla="val 13685"/>
              <a:gd name="adj2" fmla="val 49095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30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080260" y="1866900"/>
                <a:ext cx="730885" cy="29210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3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60" y="1866900"/>
                <a:ext cx="730885" cy="292100"/>
              </a:xfrm>
              <a:prstGeom prst="rect">
                <a:avLst/>
              </a:prstGeom>
              <a:blipFill rotWithShape="1">
                <a:blip r:embed="rId1"/>
                <a:stretch>
                  <a:fillRect b="-826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/>
          <p:cNvSpPr/>
          <p:nvPr/>
        </p:nvSpPr>
        <p:spPr>
          <a:xfrm>
            <a:off x="373380" y="676910"/>
            <a:ext cx="640715" cy="1172845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data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1216660" y="676910"/>
            <a:ext cx="1216660" cy="1172845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mapping matrix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2642235" y="676910"/>
            <a:ext cx="739775" cy="1172845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act.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func.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5045710" y="2832735"/>
            <a:ext cx="2157095" cy="37338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storage matrix</a:t>
            </a:r>
            <a:endParaRPr lang="zh-CN" altLang="en-US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5045710" y="3461385"/>
            <a:ext cx="2157095" cy="373380"/>
          </a:xfrm>
          <a:prstGeom prst="roundRect">
            <a:avLst/>
          </a:prstGeom>
          <a:solidFill>
            <a:srgbClr val="70AD47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  <a:sym typeface="+mn-ea"/>
              </a:rPr>
              <a:t>storage matrix</a:t>
            </a:r>
            <a:endParaRPr lang="zh-CN" altLang="en-US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3705225" y="557530"/>
            <a:ext cx="855345" cy="1410970"/>
          </a:xfrm>
          <a:prstGeom prst="roundRect">
            <a:avLst/>
          </a:prstGeom>
          <a:solidFill>
            <a:srgbClr val="4472C4">
              <a:lumMod val="40000"/>
              <a:lumOff val="60000"/>
            </a:srgb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ysClr val="windowText" lastClr="000000"/>
                </a:solidFill>
                <a:latin typeface="等线" panose="02010600030101010101" charset="-122"/>
                <a:ea typeface="等线" panose="02010600030101010101" charset="-122"/>
              </a:rPr>
              <a:t>data vector</a:t>
            </a:r>
            <a:endParaRPr lang="en-US" altLang="zh-CN" sz="1300" dirty="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081395" y="3242310"/>
            <a:ext cx="31750" cy="44450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30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081395" y="3315335"/>
            <a:ext cx="31750" cy="44450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30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080125" y="3388360"/>
            <a:ext cx="31750" cy="44450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30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2" name="左大括号 31"/>
          <p:cNvSpPr/>
          <p:nvPr/>
        </p:nvSpPr>
        <p:spPr>
          <a:xfrm>
            <a:off x="4769485" y="2226945"/>
            <a:ext cx="343535" cy="1870710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30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33" name="左大括号 32"/>
          <p:cNvSpPr/>
          <p:nvPr/>
        </p:nvSpPr>
        <p:spPr>
          <a:xfrm rot="10800000">
            <a:off x="7303135" y="2226945"/>
            <a:ext cx="343535" cy="1870710"/>
          </a:xfrm>
          <a:prstGeom prst="leftBrac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30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008380" y="1261110"/>
            <a:ext cx="221615" cy="127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直接箭头连接符 34"/>
          <p:cNvCxnSpPr/>
          <p:nvPr/>
        </p:nvCxnSpPr>
        <p:spPr>
          <a:xfrm>
            <a:off x="2433320" y="1261110"/>
            <a:ext cx="208915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直接箭头连接符 35"/>
          <p:cNvCxnSpPr/>
          <p:nvPr/>
        </p:nvCxnSpPr>
        <p:spPr>
          <a:xfrm>
            <a:off x="3420110" y="1254125"/>
            <a:ext cx="303530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连接符: 肘形 36"/>
          <p:cNvCxnSpPr>
            <a:stCxn id="28" idx="3"/>
            <a:endCxn id="11" idx="0"/>
          </p:cNvCxnSpPr>
          <p:nvPr/>
        </p:nvCxnSpPr>
        <p:spPr>
          <a:xfrm>
            <a:off x="4560570" y="1263015"/>
            <a:ext cx="1567815" cy="1143000"/>
          </a:xfrm>
          <a:prstGeom prst="bentConnector2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731510" y="3910965"/>
                <a:ext cx="730885" cy="29210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3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13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510" y="3910965"/>
                <a:ext cx="730885" cy="292100"/>
              </a:xfrm>
              <a:prstGeom prst="rect">
                <a:avLst/>
              </a:prstGeom>
              <a:blipFill rotWithShape="1">
                <a:blip r:embed="rId2"/>
                <a:stretch>
                  <a:fillRect b="-826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 38"/>
          <p:cNvSpPr/>
          <p:nvPr/>
        </p:nvSpPr>
        <p:spPr>
          <a:xfrm>
            <a:off x="7464425" y="3139440"/>
            <a:ext cx="31750" cy="44450"/>
          </a:xfrm>
          <a:prstGeom prst="ellipse">
            <a:avLst/>
          </a:prstGeom>
          <a:solidFill>
            <a:sysClr val="windowText" lastClr="000000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sz="1300">
              <a:solidFill>
                <a:sysClr val="windowText" lastClr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cxnSp>
        <p:nvCxnSpPr>
          <p:cNvPr id="40" name="连接符: 曲线 39"/>
          <p:cNvCxnSpPr>
            <a:stCxn id="27" idx="3"/>
            <a:endCxn id="39" idx="2"/>
          </p:cNvCxnSpPr>
          <p:nvPr/>
        </p:nvCxnSpPr>
        <p:spPr>
          <a:xfrm flipV="1">
            <a:off x="7202805" y="3161665"/>
            <a:ext cx="261620" cy="48641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连接符: 曲线 40"/>
          <p:cNvCxnSpPr>
            <a:stCxn id="26" idx="3"/>
            <a:endCxn id="39" idx="2"/>
          </p:cNvCxnSpPr>
          <p:nvPr/>
        </p:nvCxnSpPr>
        <p:spPr>
          <a:xfrm>
            <a:off x="7202805" y="3019425"/>
            <a:ext cx="261620" cy="14224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2" name="连接符: 曲线 41"/>
          <p:cNvCxnSpPr>
            <a:stCxn id="11" idx="3"/>
            <a:endCxn id="39" idx="2"/>
          </p:cNvCxnSpPr>
          <p:nvPr/>
        </p:nvCxnSpPr>
        <p:spPr>
          <a:xfrm>
            <a:off x="7202805" y="2592705"/>
            <a:ext cx="261620" cy="56896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475865" y="3803015"/>
          <a:ext cx="8020050" cy="2761615"/>
        </p:xfrm>
        <a:graphic>
          <a:graphicData uri="http://schemas.openxmlformats.org/drawingml/2006/table">
            <a:tbl>
              <a:tblPr/>
              <a:tblGrid>
                <a:gridCol w="686435"/>
                <a:gridCol w="1259205"/>
                <a:gridCol w="6074410"/>
              </a:tblGrid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Device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Name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Description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1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Servo Motor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It is used to drive the turntable to rotate at high speed.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2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Fixing Device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It is used to fix the position of the servo motor and prevent it from shaking violently during rotation.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3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Shock Absorber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It works with the fixing device to reduce the severe vibration of the servo motor during operation.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4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Governor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It is used to control the rotation speed of the servo motor shaft.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5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DVS Camera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It is used to collect the target data when rotating at high speed.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6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Turntable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It is driven to rotate by the servo motor and carries the patterns to be detected.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3215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7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Different Patterns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They can be different types of decals or monitors, representing the targets moving at high speed.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800"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8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Tachometer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222222"/>
                          </a:solidFill>
                          <a:ea typeface="Inter"/>
                          <a:cs typeface="+mn-lt"/>
                        </a:rPr>
                        <a:t>It detects the rotation speed of the high-speed turntable in real time.</a:t>
                      </a:r>
                      <a:endParaRPr lang="en-US" altLang="zh-CN" sz="1000" b="0" i="0">
                        <a:solidFill>
                          <a:srgbClr val="222222"/>
                        </a:solidFill>
                        <a:ea typeface="Inter"/>
                        <a:cs typeface="+mn-lt"/>
                      </a:endParaRPr>
                    </a:p>
                  </a:txBody>
                  <a:tcPr marL="114617" marR="114617" marT="76517" marB="76517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953385" y="0"/>
            <a:ext cx="6520815" cy="3709670"/>
            <a:chOff x="438" y="51"/>
            <a:chExt cx="14350" cy="8378"/>
          </a:xfrm>
        </p:grpSpPr>
        <p:pic>
          <p:nvPicPr>
            <p:cNvPr id="37" name="图片 3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" y="51"/>
              <a:ext cx="14350" cy="837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329" y="706"/>
              <a:ext cx="2427" cy="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en-US" altLang="zh-CN" sz="1000"/>
                <a:t>rotate speed</a:t>
              </a:r>
              <a:endParaRPr lang="en-US" altLang="zh-CN" sz="100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2700" y="519"/>
              <a:ext cx="1653" cy="9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storage</a:t>
              </a:r>
              <a:endParaRPr lang="en-US" altLang="zh-CN" sz="1000"/>
            </a:p>
            <a:p>
              <a:pPr algn="ctr"/>
              <a:r>
                <a:rPr lang="en-US" altLang="zh-CN" sz="1000"/>
                <a:t>block</a:t>
              </a:r>
              <a:endParaRPr lang="en-US" altLang="zh-CN" sz="100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083" y="2411"/>
              <a:ext cx="2633" cy="98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pPr algn="ctr"/>
              <a:r>
                <a:rPr lang="en-US" altLang="zh-CN" sz="1000"/>
                <a:t>High speed target data</a:t>
              </a:r>
              <a:endParaRPr lang="en-US" altLang="zh-CN" sz="1000"/>
            </a:p>
          </p:txBody>
        </p:sp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/>
          <p:cNvSpPr/>
          <p:nvPr/>
        </p:nvSpPr>
        <p:spPr>
          <a:xfrm flipH="1">
            <a:off x="7988935" y="2098675"/>
            <a:ext cx="1526540" cy="229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15540" y="2098040"/>
            <a:ext cx="5573395" cy="229616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 flipH="1">
            <a:off x="2415540" y="3150870"/>
            <a:ext cx="2041525" cy="12433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3526155" y="2616200"/>
            <a:ext cx="228600" cy="209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∑</a:t>
            </a:r>
            <a:endParaRPr kumimoji="0" lang="zh-CN" altLang="zh-C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035935" y="2376805"/>
            <a:ext cx="323850" cy="1758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100" i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Conv</a:t>
            </a:r>
            <a:endParaRPr kumimoji="0" lang="en-US" altLang="zh-CN" sz="11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035935" y="2868930"/>
            <a:ext cx="323850" cy="17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Conv</a:t>
            </a:r>
            <a:endParaRPr kumimoji="0" lang="zh-CN" altLang="en-US" sz="11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153535" y="2633980"/>
            <a:ext cx="377825" cy="17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*</a:t>
            </a:r>
            <a:r>
              <a:rPr kumimoji="0" lang="el-GR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β</a:t>
            </a:r>
            <a:endParaRPr kumimoji="0" lang="zh-CN" altLang="en-US" sz="11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76120" y="3599815"/>
            <a:ext cx="189230" cy="17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I</a:t>
            </a:r>
            <a:endParaRPr kumimoji="0" lang="zh-CN" altLang="en-US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394960" y="3424555"/>
            <a:ext cx="377825" cy="55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69" name="连接符: 肘形 68"/>
          <p:cNvCxnSpPr/>
          <p:nvPr/>
        </p:nvCxnSpPr>
        <p:spPr>
          <a:xfrm flipV="1">
            <a:off x="5418455" y="3535680"/>
            <a:ext cx="303530" cy="2952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6624955" y="3611880"/>
            <a:ext cx="188595" cy="17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X</a:t>
            </a:r>
            <a:endParaRPr kumimoji="0" lang="zh-CN" altLang="en-US" sz="11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72" name="直接箭头连接符 71"/>
          <p:cNvCxnSpPr>
            <a:endCxn id="60" idx="1"/>
          </p:cNvCxnSpPr>
          <p:nvPr/>
        </p:nvCxnSpPr>
        <p:spPr>
          <a:xfrm>
            <a:off x="2894330" y="2956560"/>
            <a:ext cx="14160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0" idx="3"/>
            <a:endCxn id="57" idx="3"/>
          </p:cNvCxnSpPr>
          <p:nvPr/>
        </p:nvCxnSpPr>
        <p:spPr>
          <a:xfrm flipV="1">
            <a:off x="3359785" y="2795270"/>
            <a:ext cx="200025" cy="1612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58" idx="3"/>
            <a:endCxn id="57" idx="1"/>
          </p:cNvCxnSpPr>
          <p:nvPr/>
        </p:nvCxnSpPr>
        <p:spPr>
          <a:xfrm>
            <a:off x="3359785" y="2465070"/>
            <a:ext cx="200025" cy="1816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57" idx="6"/>
            <a:endCxn id="62" idx="1"/>
          </p:cNvCxnSpPr>
          <p:nvPr/>
        </p:nvCxnSpPr>
        <p:spPr>
          <a:xfrm flipV="1">
            <a:off x="3754755" y="2720975"/>
            <a:ext cx="39878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/>
          <p:cNvCxnSpPr>
            <a:stCxn id="62" idx="3"/>
          </p:cNvCxnSpPr>
          <p:nvPr/>
        </p:nvCxnSpPr>
        <p:spPr>
          <a:xfrm>
            <a:off x="4531360" y="2721610"/>
            <a:ext cx="259715" cy="87757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2994025" y="3693160"/>
            <a:ext cx="346710" cy="635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endCxn id="68" idx="1"/>
          </p:cNvCxnSpPr>
          <p:nvPr/>
        </p:nvCxnSpPr>
        <p:spPr>
          <a:xfrm>
            <a:off x="4904105" y="3703955"/>
            <a:ext cx="49085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V="1">
            <a:off x="5772785" y="3699510"/>
            <a:ext cx="852170" cy="44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745230" y="2765425"/>
            <a:ext cx="163830" cy="2063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ctr">
              <a:defRPr sz="12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L</a:t>
            </a:r>
            <a:endParaRPr kumimoji="0" lang="zh-CN" altLang="en-US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sp>
        <p:nvSpPr>
          <p:cNvPr id="17464" name="文本框 88"/>
          <p:cNvSpPr txBox="1"/>
          <p:nvPr/>
        </p:nvSpPr>
        <p:spPr>
          <a:xfrm>
            <a:off x="5022850" y="4030345"/>
            <a:ext cx="222567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</a:rPr>
              <a:t>PCNN </a:t>
            </a:r>
            <a:r>
              <a:rPr lang="en-US" sz="1200" dirty="0">
                <a:latin typeface="黑体" panose="02010609060101010101" charset="-122"/>
                <a:ea typeface="黑体" panose="02010609060101010101" charset="-122"/>
              </a:rPr>
              <a:t>recursive for N times</a:t>
            </a:r>
            <a:endParaRPr 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90" name="连接符: 肘形 89"/>
          <p:cNvCxnSpPr/>
          <p:nvPr/>
        </p:nvCxnSpPr>
        <p:spPr>
          <a:xfrm rot="10800000" flipH="1" flipV="1">
            <a:off x="5337810" y="2893695"/>
            <a:ext cx="55245" cy="643255"/>
          </a:xfrm>
          <a:prstGeom prst="bentConnector4">
            <a:avLst>
              <a:gd name="adj1" fmla="val -175432"/>
              <a:gd name="adj2" fmla="val 9964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5337810" y="2714625"/>
            <a:ext cx="844550" cy="3575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fire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:T</a:t>
            </a:r>
            <a:r>
              <a:rPr kumimoji="0" lang="en-US" sz="1100" b="0" i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max</a:t>
            </a:r>
            <a:endParaRPr kumimoji="0" lang="en-US" sz="1100" b="0" i="1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100" i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sym typeface="+mn-ea"/>
              </a:rPr>
              <a:t>not fire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:T-20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94" name="连接符: 肘形 93"/>
          <p:cNvCxnSpPr>
            <a:endCxn id="93" idx="0"/>
          </p:cNvCxnSpPr>
          <p:nvPr/>
        </p:nvCxnSpPr>
        <p:spPr>
          <a:xfrm rot="16200000" flipV="1">
            <a:off x="5614035" y="2860675"/>
            <a:ext cx="988695" cy="696595"/>
          </a:xfrm>
          <a:prstGeom prst="bentConnector3">
            <a:avLst>
              <a:gd name="adj1" fmla="val 12408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/>
          <p:cNvCxnSpPr>
            <a:endCxn id="4" idx="3"/>
          </p:cNvCxnSpPr>
          <p:nvPr/>
        </p:nvCxnSpPr>
        <p:spPr>
          <a:xfrm flipV="1">
            <a:off x="5237480" y="2787650"/>
            <a:ext cx="936625" cy="363855"/>
          </a:xfrm>
          <a:prstGeom prst="bentConnector3">
            <a:avLst>
              <a:gd name="adj1" fmla="val 11796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221605" y="3202305"/>
            <a:ext cx="161925" cy="207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ctr">
              <a:defRPr sz="12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l-G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</a:t>
            </a:r>
            <a:endParaRPr kumimoji="0" lang="en-US" altLang="el-GR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486650" y="3611880"/>
            <a:ext cx="188595" cy="17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O</a:t>
            </a:r>
            <a:endParaRPr kumimoji="0" lang="zh-CN" altLang="en-US" sz="11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6813550" y="3698875"/>
            <a:ext cx="281940" cy="44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89"/>
          <p:cNvCxnSpPr>
            <a:stCxn id="6" idx="3"/>
            <a:endCxn id="187" idx="0"/>
          </p:cNvCxnSpPr>
          <p:nvPr/>
        </p:nvCxnSpPr>
        <p:spPr>
          <a:xfrm flipH="1" flipV="1">
            <a:off x="7208520" y="3599815"/>
            <a:ext cx="466725" cy="99695"/>
          </a:xfrm>
          <a:prstGeom prst="bentConnector4">
            <a:avLst>
              <a:gd name="adj1" fmla="val -41496"/>
              <a:gd name="adj2" fmla="val 33885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endCxn id="6" idx="1"/>
          </p:cNvCxnSpPr>
          <p:nvPr/>
        </p:nvCxnSpPr>
        <p:spPr>
          <a:xfrm>
            <a:off x="7321550" y="3698875"/>
            <a:ext cx="165100" cy="6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89"/>
          <p:cNvCxnSpPr>
            <a:stCxn id="6" idx="3"/>
            <a:endCxn id="58" idx="1"/>
          </p:cNvCxnSpPr>
          <p:nvPr/>
        </p:nvCxnSpPr>
        <p:spPr>
          <a:xfrm flipH="1" flipV="1">
            <a:off x="3035935" y="2465070"/>
            <a:ext cx="4639310" cy="1234440"/>
          </a:xfrm>
          <a:prstGeom prst="bentConnector5">
            <a:avLst>
              <a:gd name="adj1" fmla="val -4147"/>
              <a:gd name="adj2" fmla="val 116666"/>
              <a:gd name="adj3" fmla="val 105133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89"/>
          <p:cNvCxnSpPr>
            <a:endCxn id="60" idx="1"/>
          </p:cNvCxnSpPr>
          <p:nvPr/>
        </p:nvCxnSpPr>
        <p:spPr>
          <a:xfrm rot="5400000" flipV="1">
            <a:off x="2573655" y="2493645"/>
            <a:ext cx="688340" cy="236220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053455" y="2749550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725795" y="2955925"/>
            <a:ext cx="762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3340735" y="3611880"/>
            <a:ext cx="401955" cy="17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Conv</a:t>
            </a:r>
            <a:endParaRPr kumimoji="0" lang="en-US" altLang="zh-C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3742690" y="3702050"/>
            <a:ext cx="325120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流程图: 或者 154"/>
          <p:cNvSpPr/>
          <p:nvPr/>
        </p:nvSpPr>
        <p:spPr>
          <a:xfrm>
            <a:off x="4677410" y="3599815"/>
            <a:ext cx="226060" cy="20701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流程图: 或者 155"/>
          <p:cNvSpPr/>
          <p:nvPr/>
        </p:nvSpPr>
        <p:spPr>
          <a:xfrm>
            <a:off x="4067810" y="3599815"/>
            <a:ext cx="226060" cy="20701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文本框 156"/>
          <p:cNvSpPr txBox="1"/>
          <p:nvPr/>
        </p:nvSpPr>
        <p:spPr>
          <a:xfrm>
            <a:off x="3824605" y="3525520"/>
            <a:ext cx="161925" cy="208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ctr">
              <a:defRPr sz="12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-</a:t>
            </a:r>
            <a:endParaRPr kumimoji="0" lang="zh-CN" altLang="en-US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58" name="连接符: 肘形 89"/>
          <p:cNvCxnSpPr>
            <a:stCxn id="178" idx="3"/>
            <a:endCxn id="156" idx="0"/>
          </p:cNvCxnSpPr>
          <p:nvPr/>
        </p:nvCxnSpPr>
        <p:spPr>
          <a:xfrm flipV="1">
            <a:off x="2994025" y="3599815"/>
            <a:ext cx="1186815" cy="93345"/>
          </a:xfrm>
          <a:prstGeom prst="bentConnector4">
            <a:avLst>
              <a:gd name="adj1" fmla="val 17014"/>
              <a:gd name="adj2" fmla="val 35510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56" idx="6"/>
          </p:cNvCxnSpPr>
          <p:nvPr/>
        </p:nvCxnSpPr>
        <p:spPr>
          <a:xfrm flipV="1">
            <a:off x="4293870" y="3702050"/>
            <a:ext cx="383540" cy="127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88"/>
          <p:cNvSpPr txBox="1"/>
          <p:nvPr/>
        </p:nvSpPr>
        <p:spPr>
          <a:xfrm>
            <a:off x="2548890" y="3933825"/>
            <a:ext cx="1790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</a:rPr>
              <a:t>Lateral inhibition preprocessing</a:t>
            </a:r>
            <a:endParaRPr lang="en-US" altLang="zh-CN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8357870" y="3423920"/>
            <a:ext cx="377825" cy="5448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62" name="连接符: 肘形 68"/>
          <p:cNvCxnSpPr/>
          <p:nvPr/>
        </p:nvCxnSpPr>
        <p:spPr>
          <a:xfrm flipV="1">
            <a:off x="8392795" y="3511550"/>
            <a:ext cx="303530" cy="2952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/>
          <p:cNvSpPr txBox="1"/>
          <p:nvPr/>
        </p:nvSpPr>
        <p:spPr>
          <a:xfrm>
            <a:off x="8463280" y="3043555"/>
            <a:ext cx="161925" cy="207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>
            <a:defPPr>
              <a:defRPr lang="en-US"/>
            </a:defPPr>
            <a:lvl1pPr algn="ctr">
              <a:defRPr sz="1200" i="1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l-GR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</a:t>
            </a:r>
            <a:r>
              <a:rPr kumimoji="0" lang="en-US" altLang="el-GR" sz="1100" b="0" i="1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o</a:t>
            </a:r>
            <a:endParaRPr kumimoji="0" lang="en-US" altLang="el-GR" sz="1100" b="0" i="1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cxnSp>
        <p:nvCxnSpPr>
          <p:cNvPr id="167" name="直接箭头连接符 166"/>
          <p:cNvCxnSpPr>
            <a:stCxn id="166" idx="2"/>
            <a:endCxn id="161" idx="0"/>
          </p:cNvCxnSpPr>
          <p:nvPr/>
        </p:nvCxnSpPr>
        <p:spPr>
          <a:xfrm>
            <a:off x="8544560" y="3251200"/>
            <a:ext cx="2540" cy="17272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88"/>
          <p:cNvSpPr txBox="1"/>
          <p:nvPr/>
        </p:nvSpPr>
        <p:spPr>
          <a:xfrm>
            <a:off x="8093710" y="4030345"/>
            <a:ext cx="142176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</a:rPr>
              <a:t>post-processing</a:t>
            </a:r>
            <a:endParaRPr lang="en-US" altLang="zh-CN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590280" y="2376805"/>
            <a:ext cx="707390" cy="4184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BBox </a:t>
            </a:r>
            <a:r>
              <a:rPr kumimoji="0" lang="en-US" altLang="zh-CN" sz="16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calculate  </a:t>
            </a:r>
            <a:endParaRPr kumimoji="0" lang="en-US" altLang="zh-CN" sz="16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73" name="连接符: 肘形 89"/>
          <p:cNvCxnSpPr>
            <a:stCxn id="161" idx="3"/>
            <a:endCxn id="171" idx="2"/>
          </p:cNvCxnSpPr>
          <p:nvPr/>
        </p:nvCxnSpPr>
        <p:spPr>
          <a:xfrm flipV="1">
            <a:off x="8735695" y="2795270"/>
            <a:ext cx="208280" cy="90106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/>
          <p:nvPr/>
        </p:nvCxnSpPr>
        <p:spPr>
          <a:xfrm>
            <a:off x="9297670" y="2552700"/>
            <a:ext cx="455295" cy="889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9752965" y="2472055"/>
            <a:ext cx="404495" cy="17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bbox</a:t>
            </a:r>
            <a:endParaRPr kumimoji="0" lang="en-US" altLang="zh-C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2592070" y="3599815"/>
            <a:ext cx="401955" cy="1866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+mn-cs"/>
              </a:rPr>
              <a:t>inv</a:t>
            </a:r>
            <a:endParaRPr kumimoji="0" lang="en-US" altLang="zh-CN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+mn-cs"/>
            </a:endParaRPr>
          </a:p>
        </p:txBody>
      </p:sp>
      <p:cxnSp>
        <p:nvCxnSpPr>
          <p:cNvPr id="179" name="直接箭头连接符 178"/>
          <p:cNvCxnSpPr>
            <a:endCxn id="178" idx="1"/>
          </p:cNvCxnSpPr>
          <p:nvPr/>
        </p:nvCxnSpPr>
        <p:spPr>
          <a:xfrm>
            <a:off x="2171700" y="3688715"/>
            <a:ext cx="420370" cy="444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流程图: 或者 186"/>
          <p:cNvSpPr/>
          <p:nvPr/>
        </p:nvSpPr>
        <p:spPr>
          <a:xfrm>
            <a:off x="7095490" y="3599815"/>
            <a:ext cx="226060" cy="207010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8" name="直接箭头连接符 187"/>
          <p:cNvCxnSpPr>
            <a:stCxn id="6" idx="3"/>
            <a:endCxn id="161" idx="1"/>
          </p:cNvCxnSpPr>
          <p:nvPr/>
        </p:nvCxnSpPr>
        <p:spPr>
          <a:xfrm flipV="1">
            <a:off x="7675245" y="3696335"/>
            <a:ext cx="682625" cy="317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18024"/>
          <a:stretch>
            <a:fillRect/>
          </a:stretch>
        </p:blipFill>
        <p:spPr>
          <a:xfrm>
            <a:off x="2124075" y="915670"/>
            <a:ext cx="9322435" cy="48374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78430" y="1391285"/>
            <a:ext cx="2559050" cy="517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receptive field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5789930" y="1308735"/>
            <a:ext cx="2349500" cy="517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non-linear modulation field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8450580" y="1346835"/>
            <a:ext cx="2559050" cy="5175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2000"/>
              <a:t>pulse generator</a:t>
            </a:r>
            <a:endParaRPr lang="en-US" altLang="zh-CN" sz="2000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TABLE_ENDDRAG_ORIGIN_RECT" val="631*174"/>
  <p:tag name="TABLE_ENDDRAG_RECT" val="194*292*631*17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宽屏</PresentationFormat>
  <Paragraphs>191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Arial</vt:lpstr>
      <vt:lpstr>黑体</vt:lpstr>
      <vt:lpstr>Times New Roman</vt:lpstr>
      <vt:lpstr>等线</vt:lpstr>
      <vt:lpstr>Cambria Math</vt:lpstr>
      <vt:lpstr>Inter</vt:lpstr>
      <vt:lpstr>Segoe Print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臻志</cp:lastModifiedBy>
  <cp:revision>156</cp:revision>
  <dcterms:created xsi:type="dcterms:W3CDTF">2019-06-19T02:08:00Z</dcterms:created>
  <dcterms:modified xsi:type="dcterms:W3CDTF">2024-12-23T09:00:55Z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3558BBA2013A412C8A27407B114D783C_11</vt:lpwstr>
  </property>
</Properties>
</file>