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639" r:id="rId3"/>
    <p:sldId id="664" r:id="rId5"/>
    <p:sldId id="643" r:id="rId6"/>
    <p:sldId id="685" r:id="rId7"/>
    <p:sldId id="650" r:id="rId8"/>
    <p:sldId id="690" r:id="rId9"/>
    <p:sldId id="704" r:id="rId10"/>
    <p:sldId id="714" r:id="rId11"/>
    <p:sldId id="665" r:id="rId12"/>
    <p:sldId id="688" r:id="rId13"/>
    <p:sldId id="705" r:id="rId14"/>
    <p:sldId id="667" r:id="rId15"/>
    <p:sldId id="652" r:id="rId16"/>
    <p:sldId id="691" r:id="rId17"/>
    <p:sldId id="707" r:id="rId18"/>
    <p:sldId id="671" r:id="rId19"/>
    <p:sldId id="683"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4EBE3"/>
    <a:srgbClr val="538B4B"/>
    <a:srgbClr val="E8FAE5"/>
    <a:srgbClr val="9DA953"/>
    <a:srgbClr val="285023"/>
    <a:srgbClr val="FFD1CD"/>
    <a:srgbClr val="FFE3E1"/>
    <a:srgbClr val="096590"/>
    <a:srgbClr val="479F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3" autoAdjust="0"/>
    <p:restoredTop sz="87615" autoAdjust="0"/>
  </p:normalViewPr>
  <p:slideViewPr>
    <p:cSldViewPr snapToGrid="0">
      <p:cViewPr varScale="1">
        <p:scale>
          <a:sx n="71" d="100"/>
          <a:sy n="71" d="100"/>
        </p:scale>
        <p:origin x="1099"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9.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B469C68-B96B-4B00-A936-4ED691395EE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78957953-4CC8-4E4A-AD2D-7A5A0B36E81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957953-4CC8-4E4A-AD2D-7A5A0B36E814}"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957953-4CC8-4E4A-AD2D-7A5A0B36E814}"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0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fld>
            <a:endParaRPr lang="zh-CN" altLang="en-US"/>
          </a:p>
        </p:txBody>
      </p:sp>
      <p:sp>
        <p:nvSpPr>
          <p:cNvPr id="10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chemeClr val="bg1"/>
        </a:solidFill>
        <a:effectLst/>
      </p:bgPr>
    </p:bg>
    <p:spTree>
      <p:nvGrpSpPr>
        <p:cNvPr id="1" name=""/>
        <p:cNvGrpSpPr/>
        <p:nvPr/>
      </p:nvGrpSpPr>
      <p:grpSpPr>
        <a:xfrm>
          <a:off x="0" y="0"/>
          <a:ext cx="0" cy="0"/>
          <a:chOff x="0" y="0"/>
          <a:chExt cx="0" cy="0"/>
        </a:xfrm>
      </p:grpSpPr>
      <p:sp>
        <p:nvSpPr>
          <p:cNvPr id="59" name="graduation-hat-front-view_27483"/>
          <p:cNvSpPr/>
          <p:nvPr userDrawn="1"/>
        </p:nvSpPr>
        <p:spPr>
          <a:xfrm>
            <a:off x="4399419" y="1426435"/>
            <a:ext cx="3393162" cy="2144082"/>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accent2">
              <a:lumMod val="20000"/>
              <a:lumOff val="8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直接连接符 59"/>
          <p:cNvCxnSpPr/>
          <p:nvPr userDrawn="1"/>
        </p:nvCxnSpPr>
        <p:spPr>
          <a:xfrm>
            <a:off x="3522388" y="4530266"/>
            <a:ext cx="514722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文本占位符 13"/>
          <p:cNvSpPr>
            <a:spLocks noGrp="1"/>
          </p:cNvSpPr>
          <p:nvPr userDrawn="1">
            <p:ph type="body" sz="quarter" idx="12" hasCustomPrompt="1"/>
          </p:nvPr>
        </p:nvSpPr>
        <p:spPr>
          <a:xfrm>
            <a:off x="3522388" y="3642379"/>
            <a:ext cx="5147224" cy="830997"/>
          </a:xfrm>
          <a:prstGeom prst="rect">
            <a:avLst/>
          </a:prstGeom>
        </p:spPr>
        <p:txBody>
          <a:bodyPr wrap="square" lIns="0" tIns="0" rIns="0" bIns="0">
            <a:spAutoFit/>
          </a:bodyPr>
          <a:lstStyle>
            <a:lvl1pPr marL="0" indent="0" algn="ctr">
              <a:buNone/>
              <a:defRPr lang="zh-CN" altLang="en-US" sz="6000" b="1" spc="600" dirty="0">
                <a:solidFill>
                  <a:schemeClr val="accent1"/>
                </a:solidFill>
                <a:latin typeface="+mj-ea"/>
                <a:ea typeface="+mj-ea"/>
              </a:defRPr>
            </a:lvl1pPr>
          </a:lstStyle>
          <a:p>
            <a:pPr marL="0" lvl="0" algn="dist" fontAlgn="base"/>
            <a:r>
              <a:rPr lang="zh-CN" altLang="en-US" dirty="0"/>
              <a:t>输入标题</a:t>
            </a:r>
            <a:endParaRPr lang="zh-CN" altLang="en-US" dirty="0"/>
          </a:p>
        </p:txBody>
      </p:sp>
      <p:sp>
        <p:nvSpPr>
          <p:cNvPr id="4" name="文本占位符 3"/>
          <p:cNvSpPr>
            <a:spLocks noGrp="1"/>
          </p:cNvSpPr>
          <p:nvPr userDrawn="1">
            <p:ph type="body" sz="quarter" idx="14" hasCustomPrompt="1"/>
          </p:nvPr>
        </p:nvSpPr>
        <p:spPr>
          <a:xfrm>
            <a:off x="3808179" y="4688846"/>
            <a:ext cx="4575642" cy="263525"/>
          </a:xfrm>
          <a:prstGeom prst="rect">
            <a:avLst/>
          </a:prstGeom>
        </p:spPr>
        <p:txBody>
          <a:bodyPr lIns="0" tIns="0" rIns="0" bIns="0"/>
          <a:lstStyle>
            <a:lvl1pPr marL="0" indent="0" algn="ctr">
              <a:buNone/>
              <a:defRPr sz="1200" spc="3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ltLang="zh-CN" dirty="0"/>
              <a:t>PART ONE</a:t>
            </a:r>
            <a:endParaRPr lang="zh-CN" altLang="en-US" dirty="0"/>
          </a:p>
        </p:txBody>
      </p:sp>
      <p:sp>
        <p:nvSpPr>
          <p:cNvPr id="16" name="文本占位符 15"/>
          <p:cNvSpPr>
            <a:spLocks noGrp="1"/>
          </p:cNvSpPr>
          <p:nvPr>
            <p:ph type="body" sz="quarter" idx="10" hasCustomPrompt="1"/>
          </p:nvPr>
        </p:nvSpPr>
        <p:spPr>
          <a:xfrm>
            <a:off x="5058857" y="1542830"/>
            <a:ext cx="2074286" cy="1911292"/>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wrap="none" lIns="0" tIns="0" rIns="0" bIns="0">
            <a:spAutoFit/>
          </a:bodyPr>
          <a:lstStyle>
            <a:lvl1pPr marL="0" indent="0" algn="ctr">
              <a:buNone/>
              <a:defRPr lang="zh-CN" altLang="en-US" sz="13800" spc="0" dirty="0">
                <a:solidFill>
                  <a:schemeClr val="tx1"/>
                </a:solidFill>
                <a:latin typeface="+mn-ea"/>
                <a:ea typeface="+mn-ea"/>
              </a:defRPr>
            </a:lvl1pPr>
          </a:lstStyle>
          <a:p>
            <a:pPr marL="0" lvl="0" algn="dist" fontAlgn="base"/>
            <a:r>
              <a:rPr lang="en-US" altLang="zh-CN" dirty="0"/>
              <a:t>01</a:t>
            </a:r>
            <a:endParaRPr lang="zh-CN" altLang="en-US" dirty="0"/>
          </a:p>
        </p:txBody>
      </p:sp>
      <p:sp>
        <p:nvSpPr>
          <p:cNvPr id="12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fld>
            <a:endParaRPr lang="zh-CN" altLang="en-US"/>
          </a:p>
        </p:txBody>
      </p:sp>
      <p:sp>
        <p:nvSpPr>
          <p:cNvPr id="12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2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114" name="组合 113"/>
          <p:cNvGrpSpPr/>
          <p:nvPr userDrawn="1"/>
        </p:nvGrpSpPr>
        <p:grpSpPr>
          <a:xfrm>
            <a:off x="0" y="0"/>
            <a:ext cx="12192000" cy="6858000"/>
            <a:chOff x="0" y="0"/>
            <a:chExt cx="12192000" cy="6858000"/>
          </a:xfrm>
        </p:grpSpPr>
        <p:sp>
          <p:nvSpPr>
            <p:cNvPr id="154" name="任意多边形: 形状 153"/>
            <p:cNvSpPr/>
            <p:nvPr/>
          </p:nvSpPr>
          <p:spPr>
            <a:xfrm>
              <a:off x="0" y="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任意多边形: 形状 154"/>
            <p:cNvSpPr/>
            <p:nvPr/>
          </p:nvSpPr>
          <p:spPr>
            <a:xfrm flipH="1">
              <a:off x="10967720" y="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任意多边形: 形状 155"/>
            <p:cNvSpPr/>
            <p:nvPr/>
          </p:nvSpPr>
          <p:spPr>
            <a:xfrm flipV="1">
              <a:off x="0" y="563372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任意多边形: 形状 156"/>
            <p:cNvSpPr/>
            <p:nvPr/>
          </p:nvSpPr>
          <p:spPr>
            <a:xfrm flipH="1" flipV="1">
              <a:off x="10967720" y="563372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8" name="矩形 157"/>
          <p:cNvSpPr/>
          <p:nvPr userDrawn="1"/>
        </p:nvSpPr>
        <p:spPr>
          <a:xfrm>
            <a:off x="213360" y="205740"/>
            <a:ext cx="11765280" cy="6446520"/>
          </a:xfrm>
          <a:prstGeom prst="rect">
            <a:avLst/>
          </a:prstGeom>
          <a:solidFill>
            <a:schemeClr val="bg1"/>
          </a:solidFill>
          <a:ln w="12700" cap="flat" cmpd="sng" algn="ctr">
            <a:noFill/>
            <a:prstDash val="solid"/>
            <a:miter lim="800000"/>
          </a:ln>
          <a:effectLst>
            <a:outerShdw blurRad="228600" sx="98000" sy="98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圆角 158"/>
          <p:cNvSpPr/>
          <p:nvPr userDrawn="1"/>
        </p:nvSpPr>
        <p:spPr>
          <a:xfrm>
            <a:off x="314960" y="304800"/>
            <a:ext cx="11562080" cy="6248400"/>
          </a:xfrm>
          <a:prstGeom prst="roundRect">
            <a:avLst>
              <a:gd name="adj" fmla="val 0"/>
            </a:avLst>
          </a:prstGeom>
          <a:noFill/>
          <a:ln w="254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flipV="1">
            <a:off x="11623041" y="6303058"/>
            <a:ext cx="568960" cy="554941"/>
            <a:chOff x="-3067387" y="5853843"/>
            <a:chExt cx="763656" cy="744840"/>
          </a:xfrm>
          <a:solidFill>
            <a:schemeClr val="bg1">
              <a:lumMod val="95000"/>
            </a:schemeClr>
          </a:solidFill>
        </p:grpSpPr>
        <p:sp>
          <p:nvSpPr>
            <p:cNvPr id="71" name="任意多边形: 形状 70"/>
            <p:cNvSpPr/>
            <p:nvPr/>
          </p:nvSpPr>
          <p:spPr>
            <a:xfrm>
              <a:off x="-3067387" y="5853843"/>
              <a:ext cx="37375" cy="37375"/>
            </a:xfrm>
            <a:custGeom>
              <a:avLst/>
              <a:gdLst>
                <a:gd name="connsiteX0" fmla="*/ 13335 w 13335"/>
                <a:gd name="connsiteY0" fmla="*/ 6668 h 13335"/>
                <a:gd name="connsiteX1" fmla="*/ 6668 w 13335"/>
                <a:gd name="connsiteY1" fmla="*/ 13335 h 13335"/>
                <a:gd name="connsiteX2" fmla="*/ 0 w 13335"/>
                <a:gd name="connsiteY2" fmla="*/ 6668 h 13335"/>
                <a:gd name="connsiteX3" fmla="*/ 6668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8" y="13335"/>
                  </a:cubicBezTo>
                  <a:cubicBezTo>
                    <a:pt x="2857" y="13335"/>
                    <a:pt x="0" y="10478"/>
                    <a:pt x="0" y="6668"/>
                  </a:cubicBezTo>
                  <a:cubicBezTo>
                    <a:pt x="0" y="2858"/>
                    <a:pt x="2857" y="0"/>
                    <a:pt x="6668"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72" name="任意多边形: 形状 71"/>
            <p:cNvSpPr/>
            <p:nvPr/>
          </p:nvSpPr>
          <p:spPr>
            <a:xfrm>
              <a:off x="-3067387" y="5973977"/>
              <a:ext cx="37375" cy="37375"/>
            </a:xfrm>
            <a:custGeom>
              <a:avLst/>
              <a:gdLst>
                <a:gd name="connsiteX0" fmla="*/ 13335 w 13335"/>
                <a:gd name="connsiteY0" fmla="*/ 6668 h 13335"/>
                <a:gd name="connsiteX1" fmla="*/ 6668 w 13335"/>
                <a:gd name="connsiteY1" fmla="*/ 13335 h 13335"/>
                <a:gd name="connsiteX2" fmla="*/ 0 w 13335"/>
                <a:gd name="connsiteY2" fmla="*/ 6668 h 13335"/>
                <a:gd name="connsiteX3" fmla="*/ 6668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8" y="13335"/>
                  </a:cubicBezTo>
                  <a:cubicBezTo>
                    <a:pt x="2857" y="13335"/>
                    <a:pt x="0" y="10478"/>
                    <a:pt x="0" y="6668"/>
                  </a:cubicBezTo>
                  <a:cubicBezTo>
                    <a:pt x="0" y="2858"/>
                    <a:pt x="2857" y="0"/>
                    <a:pt x="6668"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73" name="任意多边形: 形状 72"/>
            <p:cNvSpPr/>
            <p:nvPr/>
          </p:nvSpPr>
          <p:spPr>
            <a:xfrm>
              <a:off x="-3067387" y="6091445"/>
              <a:ext cx="37375" cy="37373"/>
            </a:xfrm>
            <a:custGeom>
              <a:avLst/>
              <a:gdLst>
                <a:gd name="connsiteX0" fmla="*/ 13335 w 13335"/>
                <a:gd name="connsiteY0" fmla="*/ 6667 h 13334"/>
                <a:gd name="connsiteX1" fmla="*/ 6668 w 13335"/>
                <a:gd name="connsiteY1" fmla="*/ 13335 h 13334"/>
                <a:gd name="connsiteX2" fmla="*/ 0 w 13335"/>
                <a:gd name="connsiteY2" fmla="*/ 6667 h 13334"/>
                <a:gd name="connsiteX3" fmla="*/ 6668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8" y="13335"/>
                  </a:cubicBezTo>
                  <a:cubicBezTo>
                    <a:pt x="2857" y="13335"/>
                    <a:pt x="0" y="10477"/>
                    <a:pt x="0" y="6667"/>
                  </a:cubicBezTo>
                  <a:cubicBezTo>
                    <a:pt x="0" y="2858"/>
                    <a:pt x="2857" y="0"/>
                    <a:pt x="6668"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74" name="任意多边形: 形状 73"/>
            <p:cNvSpPr/>
            <p:nvPr/>
          </p:nvSpPr>
          <p:spPr>
            <a:xfrm>
              <a:off x="-3067387" y="6208908"/>
              <a:ext cx="37375" cy="37375"/>
            </a:xfrm>
            <a:custGeom>
              <a:avLst/>
              <a:gdLst>
                <a:gd name="connsiteX0" fmla="*/ 13335 w 13335"/>
                <a:gd name="connsiteY0" fmla="*/ 6667 h 13335"/>
                <a:gd name="connsiteX1" fmla="*/ 6668 w 13335"/>
                <a:gd name="connsiteY1" fmla="*/ 13335 h 13335"/>
                <a:gd name="connsiteX2" fmla="*/ 0 w 13335"/>
                <a:gd name="connsiteY2" fmla="*/ 6667 h 13335"/>
                <a:gd name="connsiteX3" fmla="*/ 6668 w 13335"/>
                <a:gd name="connsiteY3" fmla="*/ 0 h 13335"/>
                <a:gd name="connsiteX4" fmla="*/ 13335 w 13335"/>
                <a:gd name="connsiteY4" fmla="*/ 6667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7"/>
                  </a:moveTo>
                  <a:cubicBezTo>
                    <a:pt x="13335" y="10478"/>
                    <a:pt x="10477" y="13335"/>
                    <a:pt x="6668" y="13335"/>
                  </a:cubicBezTo>
                  <a:cubicBezTo>
                    <a:pt x="2857" y="13335"/>
                    <a:pt x="0" y="10478"/>
                    <a:pt x="0" y="6667"/>
                  </a:cubicBezTo>
                  <a:cubicBezTo>
                    <a:pt x="0" y="2858"/>
                    <a:pt x="2857" y="0"/>
                    <a:pt x="6668"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75" name="任意多边形: 形状 74"/>
            <p:cNvSpPr/>
            <p:nvPr/>
          </p:nvSpPr>
          <p:spPr>
            <a:xfrm>
              <a:off x="-3067387" y="6326376"/>
              <a:ext cx="37375" cy="37373"/>
            </a:xfrm>
            <a:custGeom>
              <a:avLst/>
              <a:gdLst>
                <a:gd name="connsiteX0" fmla="*/ 13335 w 13335"/>
                <a:gd name="connsiteY0" fmla="*/ 6667 h 13334"/>
                <a:gd name="connsiteX1" fmla="*/ 6668 w 13335"/>
                <a:gd name="connsiteY1" fmla="*/ 13335 h 13334"/>
                <a:gd name="connsiteX2" fmla="*/ 0 w 13335"/>
                <a:gd name="connsiteY2" fmla="*/ 6667 h 13334"/>
                <a:gd name="connsiteX3" fmla="*/ 6668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8" y="13335"/>
                  </a:cubicBezTo>
                  <a:cubicBezTo>
                    <a:pt x="2857" y="13335"/>
                    <a:pt x="0" y="10477"/>
                    <a:pt x="0" y="6667"/>
                  </a:cubicBezTo>
                  <a:cubicBezTo>
                    <a:pt x="0" y="2857"/>
                    <a:pt x="2857" y="0"/>
                    <a:pt x="6668" y="0"/>
                  </a:cubicBezTo>
                  <a:cubicBezTo>
                    <a:pt x="10477" y="0"/>
                    <a:pt x="13335" y="2857"/>
                    <a:pt x="13335" y="6667"/>
                  </a:cubicBezTo>
                  <a:close/>
                </a:path>
              </a:pathLst>
            </a:custGeom>
            <a:grpFill/>
            <a:ln w="9525" cap="flat">
              <a:noFill/>
              <a:prstDash val="solid"/>
              <a:miter/>
            </a:ln>
          </p:spPr>
          <p:txBody>
            <a:bodyPr rtlCol="0" anchor="ctr"/>
            <a:lstStyle/>
            <a:p>
              <a:endParaRPr lang="zh-CN" altLang="en-US"/>
            </a:p>
          </p:txBody>
        </p:sp>
        <p:sp>
          <p:nvSpPr>
            <p:cNvPr id="76" name="任意多边形: 形状 75"/>
            <p:cNvSpPr/>
            <p:nvPr/>
          </p:nvSpPr>
          <p:spPr>
            <a:xfrm>
              <a:off x="-3067387" y="6443842"/>
              <a:ext cx="37375" cy="37373"/>
            </a:xfrm>
            <a:custGeom>
              <a:avLst/>
              <a:gdLst>
                <a:gd name="connsiteX0" fmla="*/ 13335 w 13335"/>
                <a:gd name="connsiteY0" fmla="*/ 6667 h 13334"/>
                <a:gd name="connsiteX1" fmla="*/ 6668 w 13335"/>
                <a:gd name="connsiteY1" fmla="*/ 13335 h 13334"/>
                <a:gd name="connsiteX2" fmla="*/ 0 w 13335"/>
                <a:gd name="connsiteY2" fmla="*/ 6667 h 13334"/>
                <a:gd name="connsiteX3" fmla="*/ 6668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8"/>
                    <a:pt x="10477" y="13335"/>
                    <a:pt x="6668" y="13335"/>
                  </a:cubicBezTo>
                  <a:cubicBezTo>
                    <a:pt x="2857" y="13335"/>
                    <a:pt x="0" y="10478"/>
                    <a:pt x="0" y="6667"/>
                  </a:cubicBezTo>
                  <a:cubicBezTo>
                    <a:pt x="0" y="2858"/>
                    <a:pt x="2857" y="0"/>
                    <a:pt x="6668"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77" name="任意多边形: 形状 76"/>
            <p:cNvSpPr/>
            <p:nvPr/>
          </p:nvSpPr>
          <p:spPr>
            <a:xfrm>
              <a:off x="-3067387" y="6561305"/>
              <a:ext cx="37375" cy="37375"/>
            </a:xfrm>
            <a:custGeom>
              <a:avLst/>
              <a:gdLst>
                <a:gd name="connsiteX0" fmla="*/ 13335 w 13335"/>
                <a:gd name="connsiteY0" fmla="*/ 6668 h 13335"/>
                <a:gd name="connsiteX1" fmla="*/ 6668 w 13335"/>
                <a:gd name="connsiteY1" fmla="*/ 13335 h 13335"/>
                <a:gd name="connsiteX2" fmla="*/ 0 w 13335"/>
                <a:gd name="connsiteY2" fmla="*/ 6668 h 13335"/>
                <a:gd name="connsiteX3" fmla="*/ 6668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8" y="13335"/>
                  </a:cubicBezTo>
                  <a:cubicBezTo>
                    <a:pt x="2857" y="13335"/>
                    <a:pt x="0" y="10478"/>
                    <a:pt x="0" y="6668"/>
                  </a:cubicBezTo>
                  <a:cubicBezTo>
                    <a:pt x="0" y="2858"/>
                    <a:pt x="2857" y="0"/>
                    <a:pt x="6668"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78" name="任意多边形: 形状 77"/>
            <p:cNvSpPr/>
            <p:nvPr/>
          </p:nvSpPr>
          <p:spPr>
            <a:xfrm>
              <a:off x="-2922131" y="5853843"/>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79" name="任意多边形: 形状 78"/>
            <p:cNvSpPr/>
            <p:nvPr/>
          </p:nvSpPr>
          <p:spPr>
            <a:xfrm>
              <a:off x="-2922131" y="5971311"/>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80" name="任意多边形: 形状 79"/>
            <p:cNvSpPr/>
            <p:nvPr/>
          </p:nvSpPr>
          <p:spPr>
            <a:xfrm>
              <a:off x="-2922131" y="6088774"/>
              <a:ext cx="37375" cy="37375"/>
            </a:xfrm>
            <a:custGeom>
              <a:avLst/>
              <a:gdLst>
                <a:gd name="connsiteX0" fmla="*/ 13335 w 13335"/>
                <a:gd name="connsiteY0" fmla="*/ 6667 h 13335"/>
                <a:gd name="connsiteX1" fmla="*/ 6667 w 13335"/>
                <a:gd name="connsiteY1" fmla="*/ 13335 h 13335"/>
                <a:gd name="connsiteX2" fmla="*/ 0 w 13335"/>
                <a:gd name="connsiteY2" fmla="*/ 6667 h 13335"/>
                <a:gd name="connsiteX3" fmla="*/ 6667 w 13335"/>
                <a:gd name="connsiteY3" fmla="*/ 0 h 13335"/>
                <a:gd name="connsiteX4" fmla="*/ 13335 w 13335"/>
                <a:gd name="connsiteY4" fmla="*/ 6667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81" name="任意多边形: 形状 80"/>
            <p:cNvSpPr/>
            <p:nvPr/>
          </p:nvSpPr>
          <p:spPr>
            <a:xfrm>
              <a:off x="-2922131" y="6206243"/>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3810"/>
                    <a:pt x="13335" y="6667"/>
                  </a:cubicBezTo>
                  <a:close/>
                </a:path>
              </a:pathLst>
            </a:custGeom>
            <a:grpFill/>
            <a:ln w="9525" cap="flat">
              <a:noFill/>
              <a:prstDash val="solid"/>
              <a:miter/>
            </a:ln>
          </p:spPr>
          <p:txBody>
            <a:bodyPr rtlCol="0" anchor="ctr"/>
            <a:lstStyle/>
            <a:p>
              <a:endParaRPr lang="zh-CN" altLang="en-US"/>
            </a:p>
          </p:txBody>
        </p:sp>
        <p:sp>
          <p:nvSpPr>
            <p:cNvPr id="82" name="任意多边形: 形状 81"/>
            <p:cNvSpPr/>
            <p:nvPr/>
          </p:nvSpPr>
          <p:spPr>
            <a:xfrm>
              <a:off x="-2922131" y="6326376"/>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2857"/>
                    <a:pt x="13335" y="6667"/>
                  </a:cubicBezTo>
                  <a:close/>
                </a:path>
              </a:pathLst>
            </a:custGeom>
            <a:grpFill/>
            <a:ln w="9525" cap="flat">
              <a:noFill/>
              <a:prstDash val="solid"/>
              <a:miter/>
            </a:ln>
          </p:spPr>
          <p:txBody>
            <a:bodyPr rtlCol="0" anchor="ctr"/>
            <a:lstStyle/>
            <a:p>
              <a:endParaRPr lang="zh-CN" altLang="en-US"/>
            </a:p>
          </p:txBody>
        </p:sp>
        <p:sp>
          <p:nvSpPr>
            <p:cNvPr id="83" name="任意多边形: 形状 82"/>
            <p:cNvSpPr/>
            <p:nvPr/>
          </p:nvSpPr>
          <p:spPr>
            <a:xfrm>
              <a:off x="-2922131" y="6443842"/>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84" name="任意多边形: 形状 83"/>
            <p:cNvSpPr/>
            <p:nvPr/>
          </p:nvSpPr>
          <p:spPr>
            <a:xfrm>
              <a:off x="-2922131" y="6561308"/>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85" name="任意多边形: 形状 84"/>
            <p:cNvSpPr/>
            <p:nvPr/>
          </p:nvSpPr>
          <p:spPr>
            <a:xfrm>
              <a:off x="-2776875" y="5853843"/>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86" name="任意多边形: 形状 85"/>
            <p:cNvSpPr/>
            <p:nvPr/>
          </p:nvSpPr>
          <p:spPr>
            <a:xfrm>
              <a:off x="-2776875" y="5971311"/>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87" name="任意多边形: 形状 86"/>
            <p:cNvSpPr/>
            <p:nvPr/>
          </p:nvSpPr>
          <p:spPr>
            <a:xfrm>
              <a:off x="-2776875" y="6088774"/>
              <a:ext cx="37375" cy="37375"/>
            </a:xfrm>
            <a:custGeom>
              <a:avLst/>
              <a:gdLst>
                <a:gd name="connsiteX0" fmla="*/ 13335 w 13335"/>
                <a:gd name="connsiteY0" fmla="*/ 6667 h 13335"/>
                <a:gd name="connsiteX1" fmla="*/ 6667 w 13335"/>
                <a:gd name="connsiteY1" fmla="*/ 13335 h 13335"/>
                <a:gd name="connsiteX2" fmla="*/ 0 w 13335"/>
                <a:gd name="connsiteY2" fmla="*/ 6667 h 13335"/>
                <a:gd name="connsiteX3" fmla="*/ 6667 w 13335"/>
                <a:gd name="connsiteY3" fmla="*/ 0 h 13335"/>
                <a:gd name="connsiteX4" fmla="*/ 13335 w 13335"/>
                <a:gd name="connsiteY4" fmla="*/ 6667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88" name="任意多边形: 形状 87"/>
            <p:cNvSpPr/>
            <p:nvPr/>
          </p:nvSpPr>
          <p:spPr>
            <a:xfrm>
              <a:off x="-2776875" y="6206243"/>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3810"/>
                    <a:pt x="13335" y="6667"/>
                  </a:cubicBezTo>
                  <a:close/>
                </a:path>
              </a:pathLst>
            </a:custGeom>
            <a:grpFill/>
            <a:ln w="9525" cap="flat">
              <a:noFill/>
              <a:prstDash val="solid"/>
              <a:miter/>
            </a:ln>
          </p:spPr>
          <p:txBody>
            <a:bodyPr rtlCol="0" anchor="ctr"/>
            <a:lstStyle/>
            <a:p>
              <a:endParaRPr lang="zh-CN" altLang="en-US"/>
            </a:p>
          </p:txBody>
        </p:sp>
        <p:sp>
          <p:nvSpPr>
            <p:cNvPr id="89" name="任意多边形: 形状 88"/>
            <p:cNvSpPr/>
            <p:nvPr/>
          </p:nvSpPr>
          <p:spPr>
            <a:xfrm>
              <a:off x="-2776875" y="6326376"/>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2857"/>
                    <a:pt x="13335" y="6667"/>
                  </a:cubicBezTo>
                  <a:close/>
                </a:path>
              </a:pathLst>
            </a:custGeom>
            <a:grpFill/>
            <a:ln w="9525" cap="flat">
              <a:noFill/>
              <a:prstDash val="solid"/>
              <a:miter/>
            </a:ln>
          </p:spPr>
          <p:txBody>
            <a:bodyPr rtlCol="0" anchor="ctr"/>
            <a:lstStyle/>
            <a:p>
              <a:endParaRPr lang="zh-CN" altLang="en-US"/>
            </a:p>
          </p:txBody>
        </p:sp>
        <p:sp>
          <p:nvSpPr>
            <p:cNvPr id="90" name="任意多边形: 形状 89"/>
            <p:cNvSpPr/>
            <p:nvPr/>
          </p:nvSpPr>
          <p:spPr>
            <a:xfrm>
              <a:off x="-2776875" y="6443842"/>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91" name="任意多边形: 形状 90"/>
            <p:cNvSpPr/>
            <p:nvPr/>
          </p:nvSpPr>
          <p:spPr>
            <a:xfrm>
              <a:off x="-2776875" y="6561308"/>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92" name="任意多边形: 形状 91"/>
            <p:cNvSpPr/>
            <p:nvPr/>
          </p:nvSpPr>
          <p:spPr>
            <a:xfrm>
              <a:off x="-2631618" y="5853843"/>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93" name="任意多边形: 形状 92"/>
            <p:cNvSpPr/>
            <p:nvPr/>
          </p:nvSpPr>
          <p:spPr>
            <a:xfrm>
              <a:off x="-2631618" y="5971311"/>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94" name="任意多边形: 形状 93"/>
            <p:cNvSpPr/>
            <p:nvPr/>
          </p:nvSpPr>
          <p:spPr>
            <a:xfrm>
              <a:off x="-2631618" y="6088774"/>
              <a:ext cx="37375" cy="37375"/>
            </a:xfrm>
            <a:custGeom>
              <a:avLst/>
              <a:gdLst>
                <a:gd name="connsiteX0" fmla="*/ 13335 w 13335"/>
                <a:gd name="connsiteY0" fmla="*/ 6667 h 13335"/>
                <a:gd name="connsiteX1" fmla="*/ 6667 w 13335"/>
                <a:gd name="connsiteY1" fmla="*/ 13335 h 13335"/>
                <a:gd name="connsiteX2" fmla="*/ 0 w 13335"/>
                <a:gd name="connsiteY2" fmla="*/ 6667 h 13335"/>
                <a:gd name="connsiteX3" fmla="*/ 6667 w 13335"/>
                <a:gd name="connsiteY3" fmla="*/ 0 h 13335"/>
                <a:gd name="connsiteX4" fmla="*/ 13335 w 13335"/>
                <a:gd name="connsiteY4" fmla="*/ 6667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95" name="任意多边形: 形状 94"/>
            <p:cNvSpPr/>
            <p:nvPr/>
          </p:nvSpPr>
          <p:spPr>
            <a:xfrm>
              <a:off x="-2631618" y="6206243"/>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3810"/>
                    <a:pt x="13335" y="6667"/>
                  </a:cubicBezTo>
                  <a:close/>
                </a:path>
              </a:pathLst>
            </a:custGeom>
            <a:grpFill/>
            <a:ln w="9525" cap="flat">
              <a:noFill/>
              <a:prstDash val="solid"/>
              <a:miter/>
            </a:ln>
          </p:spPr>
          <p:txBody>
            <a:bodyPr rtlCol="0" anchor="ctr"/>
            <a:lstStyle/>
            <a:p>
              <a:endParaRPr lang="zh-CN" altLang="en-US"/>
            </a:p>
          </p:txBody>
        </p:sp>
        <p:sp>
          <p:nvSpPr>
            <p:cNvPr id="96" name="任意多边形: 形状 95"/>
            <p:cNvSpPr/>
            <p:nvPr/>
          </p:nvSpPr>
          <p:spPr>
            <a:xfrm>
              <a:off x="-2631618" y="6326376"/>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2857"/>
                    <a:pt x="13335" y="6667"/>
                  </a:cubicBezTo>
                  <a:close/>
                </a:path>
              </a:pathLst>
            </a:custGeom>
            <a:grpFill/>
            <a:ln w="9525" cap="flat">
              <a:noFill/>
              <a:prstDash val="solid"/>
              <a:miter/>
            </a:ln>
          </p:spPr>
          <p:txBody>
            <a:bodyPr rtlCol="0" anchor="ctr"/>
            <a:lstStyle/>
            <a:p>
              <a:endParaRPr lang="zh-CN" altLang="en-US"/>
            </a:p>
          </p:txBody>
        </p:sp>
        <p:sp>
          <p:nvSpPr>
            <p:cNvPr id="97" name="任意多边形: 形状 96"/>
            <p:cNvSpPr/>
            <p:nvPr/>
          </p:nvSpPr>
          <p:spPr>
            <a:xfrm>
              <a:off x="-2631618" y="6443842"/>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98" name="任意多边形: 形状 97"/>
            <p:cNvSpPr/>
            <p:nvPr/>
          </p:nvSpPr>
          <p:spPr>
            <a:xfrm>
              <a:off x="-2631618" y="6561308"/>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99" name="任意多边形: 形状 98"/>
            <p:cNvSpPr/>
            <p:nvPr/>
          </p:nvSpPr>
          <p:spPr>
            <a:xfrm>
              <a:off x="-2486362" y="5853843"/>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100" name="任意多边形: 形状 99"/>
            <p:cNvSpPr/>
            <p:nvPr/>
          </p:nvSpPr>
          <p:spPr>
            <a:xfrm>
              <a:off x="-2486362" y="5971311"/>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101" name="任意多边形: 形状 100"/>
            <p:cNvSpPr/>
            <p:nvPr/>
          </p:nvSpPr>
          <p:spPr>
            <a:xfrm>
              <a:off x="-2486362" y="6088774"/>
              <a:ext cx="37375" cy="37375"/>
            </a:xfrm>
            <a:custGeom>
              <a:avLst/>
              <a:gdLst>
                <a:gd name="connsiteX0" fmla="*/ 13335 w 13335"/>
                <a:gd name="connsiteY0" fmla="*/ 6667 h 13335"/>
                <a:gd name="connsiteX1" fmla="*/ 6667 w 13335"/>
                <a:gd name="connsiteY1" fmla="*/ 13335 h 13335"/>
                <a:gd name="connsiteX2" fmla="*/ 0 w 13335"/>
                <a:gd name="connsiteY2" fmla="*/ 6667 h 13335"/>
                <a:gd name="connsiteX3" fmla="*/ 6667 w 13335"/>
                <a:gd name="connsiteY3" fmla="*/ 0 h 13335"/>
                <a:gd name="connsiteX4" fmla="*/ 13335 w 13335"/>
                <a:gd name="connsiteY4" fmla="*/ 6667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102" name="任意多边形: 形状 101"/>
            <p:cNvSpPr/>
            <p:nvPr/>
          </p:nvSpPr>
          <p:spPr>
            <a:xfrm>
              <a:off x="-2486362" y="6206243"/>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3810"/>
                    <a:pt x="13335" y="6667"/>
                  </a:cubicBezTo>
                  <a:close/>
                </a:path>
              </a:pathLst>
            </a:custGeom>
            <a:grpFill/>
            <a:ln w="9525" cap="flat">
              <a:noFill/>
              <a:prstDash val="solid"/>
              <a:miter/>
            </a:ln>
          </p:spPr>
          <p:txBody>
            <a:bodyPr rtlCol="0" anchor="ctr"/>
            <a:lstStyle/>
            <a:p>
              <a:endParaRPr lang="zh-CN" altLang="en-US"/>
            </a:p>
          </p:txBody>
        </p:sp>
        <p:sp>
          <p:nvSpPr>
            <p:cNvPr id="103" name="任意多边形: 形状 102"/>
            <p:cNvSpPr/>
            <p:nvPr/>
          </p:nvSpPr>
          <p:spPr>
            <a:xfrm>
              <a:off x="-2486362" y="6326376"/>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2857"/>
                    <a:pt x="13335" y="6667"/>
                  </a:cubicBezTo>
                  <a:close/>
                </a:path>
              </a:pathLst>
            </a:custGeom>
            <a:grpFill/>
            <a:ln w="9525" cap="flat">
              <a:noFill/>
              <a:prstDash val="solid"/>
              <a:miter/>
            </a:ln>
          </p:spPr>
          <p:txBody>
            <a:bodyPr rtlCol="0" anchor="ctr"/>
            <a:lstStyle/>
            <a:p>
              <a:endParaRPr lang="zh-CN" altLang="en-US"/>
            </a:p>
          </p:txBody>
        </p:sp>
        <p:sp>
          <p:nvSpPr>
            <p:cNvPr id="104" name="任意多边形: 形状 103"/>
            <p:cNvSpPr/>
            <p:nvPr/>
          </p:nvSpPr>
          <p:spPr>
            <a:xfrm>
              <a:off x="-2486362" y="6443842"/>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105" name="任意多边形: 形状 104"/>
            <p:cNvSpPr/>
            <p:nvPr/>
          </p:nvSpPr>
          <p:spPr>
            <a:xfrm>
              <a:off x="-2486362" y="6561308"/>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106" name="任意多边形: 形状 105"/>
            <p:cNvSpPr/>
            <p:nvPr/>
          </p:nvSpPr>
          <p:spPr>
            <a:xfrm>
              <a:off x="-2341106" y="5853843"/>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107" name="任意多边形: 形状 106"/>
            <p:cNvSpPr/>
            <p:nvPr/>
          </p:nvSpPr>
          <p:spPr>
            <a:xfrm>
              <a:off x="-2341106" y="5971311"/>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108" name="任意多边形: 形状 107"/>
            <p:cNvSpPr/>
            <p:nvPr/>
          </p:nvSpPr>
          <p:spPr>
            <a:xfrm>
              <a:off x="-2341106" y="6088774"/>
              <a:ext cx="37375" cy="37375"/>
            </a:xfrm>
            <a:custGeom>
              <a:avLst/>
              <a:gdLst>
                <a:gd name="connsiteX0" fmla="*/ 13335 w 13335"/>
                <a:gd name="connsiteY0" fmla="*/ 6667 h 13335"/>
                <a:gd name="connsiteX1" fmla="*/ 6667 w 13335"/>
                <a:gd name="connsiteY1" fmla="*/ 13335 h 13335"/>
                <a:gd name="connsiteX2" fmla="*/ 0 w 13335"/>
                <a:gd name="connsiteY2" fmla="*/ 6667 h 13335"/>
                <a:gd name="connsiteX3" fmla="*/ 6667 w 13335"/>
                <a:gd name="connsiteY3" fmla="*/ 0 h 13335"/>
                <a:gd name="connsiteX4" fmla="*/ 13335 w 13335"/>
                <a:gd name="connsiteY4" fmla="*/ 6667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109" name="任意多边形: 形状 108"/>
            <p:cNvSpPr/>
            <p:nvPr/>
          </p:nvSpPr>
          <p:spPr>
            <a:xfrm>
              <a:off x="-2341106" y="6206243"/>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3810"/>
                    <a:pt x="13335" y="6667"/>
                  </a:cubicBezTo>
                  <a:close/>
                </a:path>
              </a:pathLst>
            </a:custGeom>
            <a:grpFill/>
            <a:ln w="9525" cap="flat">
              <a:noFill/>
              <a:prstDash val="solid"/>
              <a:miter/>
            </a:ln>
          </p:spPr>
          <p:txBody>
            <a:bodyPr rtlCol="0" anchor="ctr"/>
            <a:lstStyle/>
            <a:p>
              <a:endParaRPr lang="zh-CN" altLang="en-US"/>
            </a:p>
          </p:txBody>
        </p:sp>
        <p:sp>
          <p:nvSpPr>
            <p:cNvPr id="110" name="任意多边形: 形状 109"/>
            <p:cNvSpPr/>
            <p:nvPr/>
          </p:nvSpPr>
          <p:spPr>
            <a:xfrm>
              <a:off x="-2341106" y="6326376"/>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2857"/>
                    <a:pt x="13335" y="6667"/>
                  </a:cubicBezTo>
                  <a:close/>
                </a:path>
              </a:pathLst>
            </a:custGeom>
            <a:grpFill/>
            <a:ln w="9525" cap="flat">
              <a:noFill/>
              <a:prstDash val="solid"/>
              <a:miter/>
            </a:ln>
          </p:spPr>
          <p:txBody>
            <a:bodyPr rtlCol="0" anchor="ctr"/>
            <a:lstStyle/>
            <a:p>
              <a:endParaRPr lang="zh-CN" altLang="en-US"/>
            </a:p>
          </p:txBody>
        </p:sp>
        <p:sp>
          <p:nvSpPr>
            <p:cNvPr id="111" name="任意多边形: 形状 110"/>
            <p:cNvSpPr/>
            <p:nvPr/>
          </p:nvSpPr>
          <p:spPr>
            <a:xfrm>
              <a:off x="-2341106" y="6443842"/>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112" name="任意多边形: 形状 111"/>
            <p:cNvSpPr/>
            <p:nvPr/>
          </p:nvSpPr>
          <p:spPr>
            <a:xfrm>
              <a:off x="-2341106" y="6561308"/>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grpSp>
      <p:sp>
        <p:nvSpPr>
          <p:cNvPr id="4" name="标题 1"/>
          <p:cNvSpPr>
            <a:spLocks noGrp="1"/>
          </p:cNvSpPr>
          <p:nvPr>
            <p:ph type="title" hasCustomPrompt="1"/>
          </p:nvPr>
        </p:nvSpPr>
        <p:spPr>
          <a:xfrm>
            <a:off x="3089564" y="575872"/>
            <a:ext cx="6012872" cy="405102"/>
          </a:xfrm>
          <a:prstGeom prst="rect">
            <a:avLst/>
          </a:prstGeom>
        </p:spPr>
        <p:txBody>
          <a:bodyPr wrap="square" lIns="72000" tIns="36000" rIns="72000" bIns="36000">
            <a:spAutoFit/>
          </a:bodyPr>
          <a:lstStyle>
            <a:lvl1pPr algn="ctr">
              <a:defRPr lang="zh-CN" altLang="en-US" sz="2400" b="1" spc="300" dirty="0">
                <a:solidFill>
                  <a:schemeClr val="accent1"/>
                </a:solidFill>
                <a:latin typeface="+mj-ea"/>
                <a:ea typeface="+mj-ea"/>
                <a:cs typeface="+mn-cs"/>
              </a:defRPr>
            </a:lvl1pPr>
          </a:lstStyle>
          <a:p>
            <a:pPr marL="0" lvl="0" algn="dist" fontAlgn="base"/>
            <a:r>
              <a:rPr lang="zh-CN" altLang="en-US" dirty="0"/>
              <a:t>单击此处标题</a:t>
            </a:r>
            <a:endParaRPr lang="zh-CN" altLang="en-US" dirty="0"/>
          </a:p>
        </p:txBody>
      </p:sp>
      <p:cxnSp>
        <p:nvCxnSpPr>
          <p:cNvPr id="113" name="直接连接符 112"/>
          <p:cNvCxnSpPr/>
          <p:nvPr userDrawn="1"/>
        </p:nvCxnSpPr>
        <p:spPr>
          <a:xfrm>
            <a:off x="5754592" y="1088856"/>
            <a:ext cx="682817"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fld>
            <a:endParaRPr lang="zh-CN" altLang="en-US"/>
          </a:p>
        </p:txBody>
      </p:sp>
      <p:sp>
        <p:nvSpPr>
          <p:cNvPr id="12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2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3_标题幻灯片">
    <p:spTree>
      <p:nvGrpSpPr>
        <p:cNvPr id="1" name=""/>
        <p:cNvGrpSpPr/>
        <p:nvPr/>
      </p:nvGrpSpPr>
      <p:grpSpPr>
        <a:xfrm>
          <a:off x="0" y="0"/>
          <a:ext cx="0" cy="0"/>
          <a:chOff x="0" y="0"/>
          <a:chExt cx="0" cy="0"/>
        </a:xfrm>
      </p:grpSpPr>
      <p:sp>
        <p:nvSpPr>
          <p:cNvPr id="10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fld>
            <a:endParaRPr lang="zh-CN" altLang="en-US"/>
          </a:p>
        </p:txBody>
      </p:sp>
      <p:sp>
        <p:nvSpPr>
          <p:cNvPr id="10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sp>
        <p:nvSpPr>
          <p:cNvPr id="2051" name="矩形 8"/>
          <p:cNvSpPr/>
          <p:nvPr/>
        </p:nvSpPr>
        <p:spPr>
          <a:xfrm>
            <a:off x="9467851" y="6351"/>
            <a:ext cx="2628900" cy="460375"/>
          </a:xfrm>
          <a:prstGeom prst="rect">
            <a:avLst/>
          </a:prstGeom>
          <a:noFill/>
          <a:ln w="9525">
            <a:noFill/>
          </a:ln>
        </p:spPr>
        <p:txBody>
          <a:bodyPr wrap="none" anchor="t" anchorCtr="0">
            <a:spAutoFit/>
          </a:bodyPr>
          <a:lstStyle/>
          <a:p>
            <a:pPr lvl="0" eaLnBrk="0" hangingPunct="0"/>
            <a:r>
              <a:rPr lang="en-US" altLang="zh-CN" sz="2400" b="1" dirty="0">
                <a:latin typeface="Times New Roman" panose="02020603050405020304" pitchFamily="18" charset="0"/>
                <a:ea typeface="黑体" panose="02010609060101010101" pitchFamily="49" charset="-122"/>
              </a:rPr>
              <a:t>2022</a:t>
            </a:r>
            <a:r>
              <a:rPr lang="zh-CN" altLang="en-US" sz="2400" b="1" dirty="0">
                <a:latin typeface="Times New Roman" panose="02020603050405020304" pitchFamily="18" charset="0"/>
                <a:ea typeface="黑体" panose="02010609060101010101" pitchFamily="49" charset="-122"/>
              </a:rPr>
              <a:t>年硕士生复试</a:t>
            </a:r>
            <a:endParaRPr lang="zh-CN" altLang="en-US" sz="2400" b="1" dirty="0">
              <a:latin typeface="Times New Roman" panose="02020603050405020304" pitchFamily="18" charset="0"/>
              <a:ea typeface="黑体" panose="02010609060101010101" pitchFamily="49" charset="-122"/>
            </a:endParaRPr>
          </a:p>
        </p:txBody>
      </p:sp>
      <p:sp>
        <p:nvSpPr>
          <p:cNvPr id="2" name="标题 1"/>
          <p:cNvSpPr>
            <a:spLocks noGrp="1"/>
          </p:cNvSpPr>
          <p:nvPr>
            <p:ph type="title"/>
          </p:nvPr>
        </p:nvSpPr>
        <p:spPr>
          <a:xfrm>
            <a:off x="609177" y="260351"/>
            <a:ext cx="10972800" cy="1145116"/>
          </a:xfrm>
        </p:spPr>
        <p:txBody>
          <a:bodyPr/>
          <a:lstStyle>
            <a:lvl1pPr>
              <a:defRPr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b="1"/>
            </a:lvl1pPr>
            <a:lvl2pPr>
              <a:defRPr b="1"/>
            </a:lvl2pPr>
            <a:lvl3pPr>
              <a:defRPr b="1"/>
            </a:lvl3pPr>
            <a:lvl4pPr>
              <a:defRPr b="1"/>
            </a:lvl4pPr>
            <a:lvl5pPr>
              <a:defRPr b="1"/>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Rectangle 4"/>
          <p:cNvSpPr>
            <a:spLocks noGrp="1" noChangeArrowheads="1"/>
          </p:cNvSpPr>
          <p:nvPr>
            <p:ph type="dt" sz="half" idx="2"/>
          </p:nvPr>
        </p:nvSpPr>
        <p:spPr bwMode="auto">
          <a:xfrm>
            <a:off x="611717" y="6244167"/>
            <a:ext cx="2027767" cy="478367"/>
          </a:xfrm>
          <a:prstGeom prst="rect">
            <a:avLst/>
          </a:prstGeom>
          <a:noFill/>
          <a:ln w="9525">
            <a:noFill/>
            <a:miter lim="800000"/>
          </a:ln>
          <a:effectLst/>
        </p:spPr>
        <p:txBody>
          <a:bodyPr vert="horz" wrap="square" lIns="88459" tIns="44230" rIns="88459" bIns="44230" numCol="1" anchor="t" anchorCtr="0" compatLnSpc="1"/>
          <a:lstStyle>
            <a:lvl1pPr>
              <a:defRPr b="1">
                <a:latin typeface="Times New Roman" panose="02020603050405020304" pitchFamily="18" charset="0"/>
                <a:cs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2022</a:t>
            </a:r>
            <a:r>
              <a:rPr kumimoji="0" lang="zh-CN" altLang="en-US" sz="1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年</a:t>
            </a:r>
            <a:r>
              <a:rPr kumimoji="0" lang="en-US" altLang="zh-CN" sz="1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0" lang="zh-CN" altLang="en-US" sz="1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月</a:t>
            </a:r>
            <a:r>
              <a:rPr kumimoji="0" lang="en-US" altLang="zh-CN" sz="1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26</a:t>
            </a:r>
            <a:r>
              <a:rPr kumimoji="0" lang="zh-CN" altLang="en-US" sz="1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日</a:t>
            </a:r>
            <a:endParaRPr kumimoji="0" lang="zh-CN" altLang="en-US" sz="1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Rectangle 6"/>
          <p:cNvSpPr>
            <a:spLocks noGrp="1" noChangeArrowheads="1"/>
          </p:cNvSpPr>
          <p:nvPr>
            <p:ph type="sldNum" sz="quarter" idx="4"/>
          </p:nvPr>
        </p:nvSpPr>
        <p:spPr bwMode="auto">
          <a:xfrm>
            <a:off x="10896600" y="6244167"/>
            <a:ext cx="687917" cy="478367"/>
          </a:xfrm>
          <a:prstGeom prst="rect">
            <a:avLst/>
          </a:prstGeom>
          <a:noFill/>
          <a:ln w="9525">
            <a:noFill/>
            <a:miter lim="800000"/>
          </a:ln>
          <a:effectLst/>
        </p:spPr>
        <p:txBody>
          <a:bodyPr vert="horz" wrap="square" lIns="88459" tIns="44230" rIns="88459" bIns="44230" numCol="1" anchor="t" anchorCtr="0" compatLnSpc="1"/>
          <a:lstStyle>
            <a:lvl1pPr>
              <a:defRPr sz="24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4DFC909-F708-40FE-A6A1-33C4B4FBA4CA}" type="slidenum">
              <a:rPr kumimoji="0" lang="en-US" altLang="zh-CN" sz="1800" b="1" i="0" u="none" strike="noStrike" kern="1200" cap="none" spc="0" normalizeH="0" baseline="0" noProof="1" dirty="0">
                <a:ln>
                  <a:noFill/>
                </a:ln>
                <a:solidFill>
                  <a:srgbClr val="0000FF"/>
                </a:solidFill>
                <a:effectLst/>
                <a:uLnTx/>
                <a:uFillTx/>
                <a:latin typeface="Arial" panose="020B0604020202020204" pitchFamily="34" charset="0"/>
                <a:ea typeface="宋体" panose="02010600030101010101" pitchFamily="2" charset="-122"/>
                <a:cs typeface="+mn-cs"/>
              </a:rPr>
            </a:fld>
            <a:endParaRPr kumimoji="0" lang="en-US" altLang="zh-CN" sz="18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pic>
        <p:nvPicPr>
          <p:cNvPr id="100" name="图片 99"/>
          <p:cNvPicPr/>
          <p:nvPr userDrawn="1"/>
        </p:nvPicPr>
        <p:blipFill>
          <a:blip r:embed="rId2"/>
          <a:stretch>
            <a:fillRect/>
          </a:stretch>
        </p:blipFill>
        <p:spPr>
          <a:xfrm>
            <a:off x="47413" y="68580"/>
            <a:ext cx="648000" cy="648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组合 4"/>
          <p:cNvGrpSpPr/>
          <p:nvPr userDrawn="1"/>
        </p:nvGrpSpPr>
        <p:grpSpPr>
          <a:xfrm>
            <a:off x="0" y="0"/>
            <a:ext cx="12192000" cy="6858000"/>
            <a:chOff x="0" y="0"/>
            <a:chExt cx="12192000" cy="6858000"/>
          </a:xfrm>
        </p:grpSpPr>
        <p:sp>
          <p:nvSpPr>
            <p:cNvPr id="6" name="任意多边形: 形状 5"/>
            <p:cNvSpPr/>
            <p:nvPr/>
          </p:nvSpPr>
          <p:spPr>
            <a:xfrm>
              <a:off x="0" y="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p:cNvSpPr/>
            <p:nvPr/>
          </p:nvSpPr>
          <p:spPr>
            <a:xfrm flipH="1">
              <a:off x="10967720" y="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flipV="1">
              <a:off x="0" y="563372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flipH="1" flipV="1">
              <a:off x="10967720" y="563372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nvSpPr>
        <p:spPr>
          <a:xfrm>
            <a:off x="213360" y="205740"/>
            <a:ext cx="11765280" cy="6446520"/>
          </a:xfrm>
          <a:prstGeom prst="rect">
            <a:avLst/>
          </a:prstGeom>
          <a:solidFill>
            <a:schemeClr val="bg1"/>
          </a:solidFill>
          <a:ln w="12700" cap="flat" cmpd="sng" algn="ctr">
            <a:noFill/>
            <a:prstDash val="solid"/>
            <a:miter lim="800000"/>
          </a:ln>
          <a:effectLst>
            <a:outerShdw blurRad="228600" sx="98000" sy="98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userDrawn="1"/>
        </p:nvSpPr>
        <p:spPr>
          <a:xfrm>
            <a:off x="314960" y="304800"/>
            <a:ext cx="11562080" cy="6248400"/>
          </a:xfrm>
          <a:prstGeom prst="roundRect">
            <a:avLst>
              <a:gd name="adj" fmla="val 0"/>
            </a:avLst>
          </a:prstGeom>
          <a:noFill/>
          <a:ln w="254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fld>
            <a:endParaRPr lang="zh-CN" altLang="en-US"/>
          </a:p>
        </p:txBody>
      </p:sp>
      <p:sp>
        <p:nvSpPr>
          <p:cNvPr id="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image" Target="../media/image2.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8.xml"/><Relationship Id="rId2" Type="http://schemas.openxmlformats.org/officeDocument/2006/relationships/image" Target="../media/image2.jpeg"/><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png"/><Relationship Id="rId3" Type="http://schemas.openxmlformats.org/officeDocument/2006/relationships/tags" Target="../tags/tag5.xml"/><Relationship Id="rId2" Type="http://schemas.microsoft.com/office/2007/relationships/media" Target="../media/media1.mp4"/><Relationship Id="rId1" Type="http://schemas.openxmlformats.org/officeDocument/2006/relationships/video" Target="../media/media1.mp4"/></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powerpoint template design by DAJU_PPT正版来源小红书大橘PPT微信DAJU_PPT请勿抄袭搬运！盗版必究！"/>
          <p:cNvSpPr txBox="1"/>
          <p:nvPr/>
        </p:nvSpPr>
        <p:spPr>
          <a:xfrm>
            <a:off x="4267200" y="4833654"/>
            <a:ext cx="3657600" cy="391626"/>
          </a:xfrm>
          <a:prstGeom prst="roundRect">
            <a:avLst>
              <a:gd name="adj" fmla="val 50000"/>
            </a:avLst>
          </a:prstGeom>
          <a:noFill/>
          <a:ln>
            <a:solidFill>
              <a:schemeClr val="accent2"/>
            </a:solidFill>
          </a:ln>
        </p:spPr>
        <p:txBody>
          <a:bodyPr wrap="square" lIns="0" tIns="0" rIns="0" bIns="0" anchor="ctr" anchorCtr="0">
            <a:noAutofit/>
          </a:bodyPr>
          <a:lstStyle>
            <a:defPPr>
              <a:defRPr lang="zh-CN"/>
            </a:defPPr>
            <a:lvl1pPr algn="dist" fontAlgn="base">
              <a:defRPr sz="1600" b="0" i="0">
                <a:solidFill>
                  <a:schemeClr val="accent5">
                    <a:lumMod val="50000"/>
                  </a:schemeClr>
                </a:solidFill>
                <a:effectLst/>
                <a:latin typeface="+mn-ea"/>
              </a:defRPr>
            </a:lvl1pPr>
          </a:lstStyle>
          <a:p>
            <a:pPr algn="ctr"/>
            <a:r>
              <a:rPr lang="zh-CN" altLang="en-US" sz="1800" dirty="0">
                <a:solidFill>
                  <a:schemeClr val="tx1"/>
                </a:solidFill>
                <a:latin typeface="+mn-lt"/>
                <a:cs typeface="+mn-ea"/>
                <a:sym typeface="+mn-lt"/>
              </a:rPr>
              <a:t>学校：</a:t>
            </a:r>
            <a:r>
              <a:rPr lang="en-US" altLang="zh-CN" sz="1800" dirty="0">
                <a:solidFill>
                  <a:schemeClr val="tx1"/>
                </a:solidFill>
                <a:latin typeface="+mn-lt"/>
                <a:cs typeface="+mn-ea"/>
                <a:sym typeface="+mn-lt"/>
              </a:rPr>
              <a:t>xx</a:t>
            </a:r>
            <a:r>
              <a:rPr lang="zh-CN" altLang="en-US" sz="1800" dirty="0">
                <a:solidFill>
                  <a:schemeClr val="tx1"/>
                </a:solidFill>
                <a:latin typeface="+mn-lt"/>
                <a:cs typeface="+mn-ea"/>
                <a:sym typeface="+mn-lt"/>
              </a:rPr>
              <a:t>大学</a:t>
            </a:r>
            <a:endParaRPr lang="zh-CN" altLang="en-US" sz="1800" dirty="0">
              <a:solidFill>
                <a:schemeClr val="tx1"/>
              </a:solidFill>
              <a:latin typeface="+mn-lt"/>
              <a:cs typeface="+mn-ea"/>
              <a:sym typeface="+mn-lt"/>
            </a:endParaRPr>
          </a:p>
        </p:txBody>
      </p:sp>
      <p:sp>
        <p:nvSpPr>
          <p:cNvPr id="46" name="powerpoint template design by DAJU_PPT正版来源小红书大橘PPT微信DAJU_PPT请勿抄袭搬运！盗版必究！"/>
          <p:cNvSpPr txBox="1"/>
          <p:nvPr/>
        </p:nvSpPr>
        <p:spPr>
          <a:xfrm>
            <a:off x="4267200" y="4322410"/>
            <a:ext cx="3657600" cy="391626"/>
          </a:xfrm>
          <a:prstGeom prst="roundRect">
            <a:avLst>
              <a:gd name="adj" fmla="val 50000"/>
            </a:avLst>
          </a:prstGeom>
          <a:noFill/>
          <a:ln>
            <a:solidFill>
              <a:schemeClr val="accent2"/>
            </a:solidFill>
          </a:ln>
        </p:spPr>
        <p:txBody>
          <a:bodyPr wrap="square" lIns="0" tIns="0" rIns="0" bIns="0" anchor="ctr" anchorCtr="0">
            <a:noAutofit/>
          </a:bodyPr>
          <a:lstStyle>
            <a:defPPr>
              <a:defRPr lang="zh-CN"/>
            </a:defPPr>
            <a:lvl1pPr algn="dist" fontAlgn="base">
              <a:defRPr sz="1600" b="0" i="0">
                <a:solidFill>
                  <a:schemeClr val="accent5">
                    <a:lumMod val="50000"/>
                  </a:schemeClr>
                </a:solidFill>
                <a:effectLst/>
                <a:latin typeface="+mn-ea"/>
              </a:defRPr>
            </a:lvl1pPr>
          </a:lstStyle>
          <a:p>
            <a:pPr algn="ctr"/>
            <a:r>
              <a:rPr lang="zh-CN" altLang="en-US" sz="1800" dirty="0">
                <a:solidFill>
                  <a:schemeClr val="tx1"/>
                </a:solidFill>
                <a:latin typeface="+mn-lt"/>
                <a:cs typeface="+mn-ea"/>
                <a:sym typeface="+mn-lt"/>
              </a:rPr>
              <a:t>姓名：</a:t>
            </a:r>
            <a:r>
              <a:rPr lang="en-US" altLang="zh-CN" sz="1800" dirty="0">
                <a:solidFill>
                  <a:schemeClr val="tx1"/>
                </a:solidFill>
                <a:latin typeface="+mn-lt"/>
                <a:cs typeface="+mn-ea"/>
                <a:sym typeface="+mn-lt"/>
              </a:rPr>
              <a:t>xxx</a:t>
            </a:r>
            <a:endParaRPr lang="en-US" altLang="zh-CN" sz="1800" dirty="0">
              <a:solidFill>
                <a:schemeClr val="tx1"/>
              </a:solidFill>
              <a:latin typeface="+mn-lt"/>
              <a:cs typeface="+mn-ea"/>
              <a:sym typeface="+mn-lt"/>
            </a:endParaRPr>
          </a:p>
        </p:txBody>
      </p:sp>
      <p:sp>
        <p:nvSpPr>
          <p:cNvPr id="47" name="powerpoint template design by DAJU_PPT正版来源小红书大橘PPT微信DAJU_PPT请勿抄袭搬运！盗版必究！"/>
          <p:cNvSpPr txBox="1"/>
          <p:nvPr/>
        </p:nvSpPr>
        <p:spPr>
          <a:xfrm>
            <a:off x="2232666" y="2551837"/>
            <a:ext cx="7726680" cy="1568450"/>
          </a:xfrm>
          <a:prstGeom prst="rect">
            <a:avLst/>
          </a:prstGeom>
          <a:noFill/>
        </p:spPr>
        <p:txBody>
          <a:bodyPr wrap="none" rtlCol="0">
            <a:spAutoFit/>
          </a:bodyPr>
          <a:lstStyle/>
          <a:p>
            <a:pPr algn="ctr"/>
            <a:r>
              <a:rPr lang="en-US" altLang="zh-CN" sz="3600" spc="300" dirty="0">
                <a:solidFill>
                  <a:schemeClr val="accent2"/>
                </a:solidFill>
                <a:cs typeface="+mn-ea"/>
                <a:sym typeface="+mn-lt"/>
              </a:rPr>
              <a:t>—</a:t>
            </a:r>
            <a:r>
              <a:rPr lang="en-US" altLang="zh-CN" sz="3600" spc="300" dirty="0">
                <a:solidFill>
                  <a:schemeClr val="accent1"/>
                </a:solidFill>
                <a:cs typeface="+mn-ea"/>
                <a:sym typeface="+mn-lt"/>
              </a:rPr>
              <a:t> </a:t>
            </a:r>
            <a:r>
              <a:rPr lang="zh-CN" altLang="en-US" sz="3600" spc="300" dirty="0">
                <a:cs typeface="+mn-ea"/>
                <a:sym typeface="+mn-lt"/>
              </a:rPr>
              <a:t>勤奋</a:t>
            </a:r>
            <a:r>
              <a:rPr lang="en-US" altLang="zh-CN" sz="3600" spc="300" dirty="0">
                <a:cs typeface="+mn-ea"/>
                <a:sym typeface="+mn-lt"/>
              </a:rPr>
              <a:t> </a:t>
            </a:r>
            <a:r>
              <a:rPr lang="zh-CN" altLang="en-US" sz="3600" spc="300" dirty="0">
                <a:cs typeface="+mn-ea"/>
                <a:sym typeface="+mn-lt"/>
              </a:rPr>
              <a:t>严谨</a:t>
            </a:r>
            <a:r>
              <a:rPr lang="en-US" altLang="zh-CN" sz="3600" spc="300" dirty="0">
                <a:cs typeface="+mn-ea"/>
                <a:sym typeface="+mn-lt"/>
              </a:rPr>
              <a:t> </a:t>
            </a:r>
            <a:r>
              <a:rPr lang="zh-CN" altLang="en-US" sz="3600" spc="300" dirty="0">
                <a:cs typeface="+mn-ea"/>
                <a:sym typeface="+mn-lt"/>
              </a:rPr>
              <a:t>求实</a:t>
            </a:r>
            <a:r>
              <a:rPr lang="en-US" altLang="zh-CN" sz="3600" spc="300" dirty="0">
                <a:cs typeface="+mn-ea"/>
                <a:sym typeface="+mn-lt"/>
              </a:rPr>
              <a:t> </a:t>
            </a:r>
            <a:r>
              <a:rPr lang="zh-CN" altLang="en-US" sz="3600" spc="300" dirty="0">
                <a:cs typeface="+mn-ea"/>
                <a:sym typeface="+mn-lt"/>
              </a:rPr>
              <a:t>创新</a:t>
            </a:r>
            <a:r>
              <a:rPr lang="zh-CN" altLang="en-US" sz="3600" b="1" spc="300" dirty="0">
                <a:cs typeface="+mn-ea"/>
                <a:sym typeface="+mn-lt"/>
              </a:rPr>
              <a:t> </a:t>
            </a:r>
            <a:r>
              <a:rPr lang="en-US" altLang="zh-CN" sz="3600" spc="300" dirty="0">
                <a:solidFill>
                  <a:schemeClr val="accent2"/>
                </a:solidFill>
                <a:cs typeface="+mn-ea"/>
                <a:sym typeface="+mn-lt"/>
              </a:rPr>
              <a:t>—</a:t>
            </a:r>
            <a:endParaRPr lang="en-US" altLang="zh-CN" sz="3600" spc="300" dirty="0">
              <a:solidFill>
                <a:schemeClr val="accent2"/>
              </a:solidFill>
              <a:cs typeface="+mn-ea"/>
              <a:sym typeface="+mn-lt"/>
            </a:endParaRPr>
          </a:p>
          <a:p>
            <a:pPr algn="ctr"/>
            <a:r>
              <a:rPr lang="zh-CN" altLang="en-US" sz="6000" b="1" spc="600" dirty="0">
                <a:solidFill>
                  <a:schemeClr val="accent1"/>
                </a:solidFill>
                <a:cs typeface="+mn-ea"/>
                <a:sym typeface="+mn-lt"/>
              </a:rPr>
              <a:t>保研</a:t>
            </a:r>
            <a:r>
              <a:rPr lang="zh-CN" altLang="en-US" sz="6000" b="1" spc="600" dirty="0">
                <a:solidFill>
                  <a:schemeClr val="accent1"/>
                </a:solidFill>
                <a:cs typeface="+mn-ea"/>
                <a:sym typeface="+mn-lt"/>
              </a:rPr>
              <a:t>夏令营自我陈述</a:t>
            </a:r>
            <a:endParaRPr lang="zh-CN" altLang="en-US" sz="6000" b="1" spc="600" dirty="0">
              <a:solidFill>
                <a:schemeClr val="accent1"/>
              </a:solidFill>
              <a:cs typeface="+mn-ea"/>
              <a:sym typeface="+mn-lt"/>
            </a:endParaRPr>
          </a:p>
        </p:txBody>
      </p:sp>
      <p:pic>
        <p:nvPicPr>
          <p:cNvPr id="2" name="图片 1"/>
          <p:cNvPicPr/>
          <p:nvPr>
            <p:custDataLst>
              <p:tags r:id="rId1"/>
            </p:custDataLst>
          </p:nvPr>
        </p:nvPicPr>
        <p:blipFill>
          <a:blip r:embed="rId2"/>
          <a:stretch>
            <a:fillRect/>
          </a:stretch>
        </p:blipFill>
        <p:spPr>
          <a:xfrm>
            <a:off x="3810000" y="1067435"/>
            <a:ext cx="4572000" cy="1282700"/>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werpoint template design by DAJU_PPT正版来源小红书大橘PPT微信DAJU_PPT请勿抄袭搬运！盗版必究！"/>
          <p:cNvSpPr/>
          <p:nvPr/>
        </p:nvSpPr>
        <p:spPr>
          <a:xfrm>
            <a:off x="4143375" y="1536700"/>
            <a:ext cx="7496810" cy="4246245"/>
          </a:xfrm>
          <a:prstGeom prst="roundRect">
            <a:avLst>
              <a:gd name="adj" fmla="val 0"/>
            </a:avLst>
          </a:prstGeom>
          <a:noFill/>
          <a:ln w="1270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owerpoint template design by DAJU_PPT正版来源小红书大橘PPT微信DAJU_PPT请勿抄袭搬运！盗版必究！"/>
          <p:cNvSpPr>
            <a:spLocks noGrp="1"/>
          </p:cNvSpPr>
          <p:nvPr>
            <p:ph type="title"/>
          </p:nvPr>
        </p:nvSpPr>
        <p:spPr>
          <a:prstGeom prst="rect">
            <a:avLst/>
          </a:prstGeom>
        </p:spPr>
        <p:txBody>
          <a:bodyPr>
            <a:normAutofit fontScale="90000"/>
          </a:bodyPr>
          <a:lstStyle/>
          <a:p>
            <a:r>
              <a:rPr lang="zh-CN" altLang="en-US" dirty="0">
                <a:latin typeface="+mn-lt"/>
                <a:ea typeface="+mn-ea"/>
                <a:cs typeface="+mn-ea"/>
                <a:sym typeface="+mn-lt"/>
              </a:rPr>
              <a:t>荣誉及奖励情况</a:t>
            </a:r>
            <a:endParaRPr lang="zh-CN" altLang="en-US" dirty="0">
              <a:latin typeface="+mn-lt"/>
              <a:ea typeface="+mn-ea"/>
              <a:cs typeface="+mn-ea"/>
              <a:sym typeface="+mn-lt"/>
            </a:endParaRPr>
          </a:p>
        </p:txBody>
      </p:sp>
      <p:sp>
        <p:nvSpPr>
          <p:cNvPr id="13" name="powerpoint template design by DAJU_PPT正版来源小红书大橘PPT微信DAJU_PPT请勿抄袭搬运！盗版必究！"/>
          <p:cNvSpPr txBox="1"/>
          <p:nvPr/>
        </p:nvSpPr>
        <p:spPr>
          <a:xfrm>
            <a:off x="3715385" y="1536700"/>
            <a:ext cx="7844155" cy="4246245"/>
          </a:xfrm>
          <a:prstGeom prst="rect">
            <a:avLst/>
          </a:prstGeom>
          <a:noFill/>
        </p:spPr>
        <p:txBody>
          <a:bodyPr wrap="square" rtlCol="0">
            <a:spAutoFit/>
          </a:bodyPr>
          <a:lstStyle/>
          <a:p>
            <a:pPr marL="800100" lvl="1" indent="-342900" algn="l" fontAlgn="auto">
              <a:lnSpc>
                <a:spcPct val="150000"/>
              </a:lnSpc>
              <a:buFont typeface="Wingdings" panose="05000000000000000000" pitchFamily="2" charset="2"/>
              <a:buChar char="Ø"/>
            </a:pPr>
            <a:r>
              <a:rPr lang="en-US" sz="2000" dirty="0">
                <a:latin typeface="Arial" panose="020B0604020202020204" pitchFamily="34" charset="0"/>
                <a:ea typeface="+mj-ea"/>
                <a:cs typeface="Arial" panose="020B0604020202020204" pitchFamily="34" charset="0"/>
                <a:sym typeface="+mn-ea"/>
              </a:rPr>
              <a:t>2022</a:t>
            </a:r>
            <a:r>
              <a:rPr lang="zh-CN" altLang="en-US" sz="2000" dirty="0">
                <a:latin typeface="Arial" panose="020B0604020202020204" pitchFamily="34" charset="0"/>
                <a:ea typeface="+mj-ea"/>
                <a:cs typeface="Arial" panose="020B0604020202020204" pitchFamily="34" charset="0"/>
                <a:sym typeface="+mn-ea"/>
              </a:rPr>
              <a:t>年美国大学生数学建模竞赛</a:t>
            </a:r>
            <a:r>
              <a:rPr lang="en-US" altLang="zh-CN" sz="2000" dirty="0">
                <a:latin typeface="Arial" panose="020B0604020202020204" pitchFamily="34" charset="0"/>
                <a:ea typeface="+mj-ea"/>
                <a:cs typeface="Arial" panose="020B0604020202020204" pitchFamily="34" charset="0"/>
                <a:sym typeface="+mn-ea"/>
              </a:rPr>
              <a:t>M</a:t>
            </a:r>
            <a:r>
              <a:rPr lang="zh-CN" altLang="en-US" sz="2000" dirty="0">
                <a:latin typeface="Arial" panose="020B0604020202020204" pitchFamily="34" charset="0"/>
                <a:ea typeface="+mj-ea"/>
                <a:cs typeface="Arial" panose="020B0604020202020204" pitchFamily="34" charset="0"/>
                <a:sym typeface="+mn-ea"/>
              </a:rPr>
              <a:t>奖（国际一等奖）</a:t>
            </a:r>
            <a:endParaRPr lang="en-US" altLang="zh-CN" sz="2000" dirty="0">
              <a:latin typeface="Arial" panose="020B0604020202020204" pitchFamily="34" charset="0"/>
              <a:ea typeface="+mj-ea"/>
              <a:cs typeface="Arial" panose="020B0604020202020204" pitchFamily="34" charset="0"/>
            </a:endParaRPr>
          </a:p>
          <a:p>
            <a:pPr marL="800100" lvl="1" indent="-342900" algn="l" fontAlgn="auto">
              <a:lnSpc>
                <a:spcPct val="150000"/>
              </a:lnSpc>
              <a:buFont typeface="Wingdings" panose="05000000000000000000" pitchFamily="2" charset="2"/>
              <a:buChar char="Ø"/>
            </a:pPr>
            <a:r>
              <a:rPr lang="en-US" altLang="zh-CN" sz="2000" dirty="0">
                <a:latin typeface="Arial" panose="020B0604020202020204" pitchFamily="34" charset="0"/>
                <a:ea typeface="+mj-ea"/>
                <a:cs typeface="Arial" panose="020B0604020202020204" pitchFamily="34" charset="0"/>
                <a:sym typeface="+mn-ea"/>
              </a:rPr>
              <a:t>xxxxxxxxxxx</a:t>
            </a:r>
            <a:endParaRPr lang="en-US" altLang="zh-CN" sz="2000" dirty="0">
              <a:latin typeface="Arial" panose="020B0604020202020204" pitchFamily="34" charset="0"/>
              <a:ea typeface="+mj-ea"/>
              <a:cs typeface="Arial" panose="020B0604020202020204" pitchFamily="34" charset="0"/>
              <a:sym typeface="+mn-ea"/>
            </a:endParaRPr>
          </a:p>
          <a:p>
            <a:pPr marL="800100" lvl="1" indent="-342900" algn="l" fontAlgn="auto">
              <a:lnSpc>
                <a:spcPct val="150000"/>
              </a:lnSpc>
              <a:buFont typeface="Wingdings" panose="05000000000000000000" pitchFamily="2" charset="2"/>
              <a:buChar char="Ø"/>
            </a:pPr>
            <a:r>
              <a:rPr lang="en-US" altLang="zh-CN" sz="2000" dirty="0">
                <a:latin typeface="Arial" panose="020B0604020202020204" pitchFamily="34" charset="0"/>
                <a:ea typeface="+mj-ea"/>
                <a:cs typeface="Arial" panose="020B0604020202020204" pitchFamily="34" charset="0"/>
                <a:sym typeface="+mn-ea"/>
              </a:rPr>
              <a:t>xxxxxxxxxxxxxxxxx</a:t>
            </a:r>
            <a:endParaRPr lang="en-US" altLang="zh-CN" sz="2000" dirty="0">
              <a:latin typeface="Arial" panose="020B0604020202020204" pitchFamily="34" charset="0"/>
              <a:ea typeface="+mj-ea"/>
              <a:cs typeface="Arial" panose="020B0604020202020204" pitchFamily="34" charset="0"/>
              <a:sym typeface="+mn-ea"/>
            </a:endParaRPr>
          </a:p>
          <a:p>
            <a:pPr marL="800100" lvl="1" indent="-342900" algn="l" fontAlgn="auto">
              <a:lnSpc>
                <a:spcPct val="150000"/>
              </a:lnSpc>
              <a:buFont typeface="Wingdings" panose="05000000000000000000" pitchFamily="2" charset="2"/>
              <a:buChar char="Ø"/>
            </a:pPr>
            <a:r>
              <a:rPr lang="en-US" sz="2000" dirty="0">
                <a:latin typeface="Arial" panose="020B0604020202020204" pitchFamily="34" charset="0"/>
                <a:ea typeface="+mj-ea"/>
                <a:cs typeface="Arial" panose="020B0604020202020204" pitchFamily="34" charset="0"/>
                <a:sym typeface="+mn-ea"/>
              </a:rPr>
              <a:t>xxxxxxxxxxxxxxxxx</a:t>
            </a:r>
            <a:endParaRPr sz="2000" dirty="0">
              <a:latin typeface="Arial" panose="020B0604020202020204" pitchFamily="34" charset="0"/>
              <a:ea typeface="+mj-ea"/>
              <a:cs typeface="Arial" panose="020B0604020202020204" pitchFamily="34" charset="0"/>
              <a:sym typeface="+mn-ea"/>
            </a:endParaRPr>
          </a:p>
          <a:p>
            <a:pPr marL="800100" lvl="1" indent="-342900" algn="l" fontAlgn="auto">
              <a:lnSpc>
                <a:spcPct val="150000"/>
              </a:lnSpc>
              <a:buFont typeface="Wingdings" panose="05000000000000000000" pitchFamily="2" charset="2"/>
              <a:buChar char="Ø"/>
            </a:pPr>
            <a:r>
              <a:rPr lang="en-US" altLang="zh-CN" sz="2000" dirty="0">
                <a:latin typeface="Arial" panose="020B0604020202020204" pitchFamily="34" charset="0"/>
                <a:ea typeface="+mj-ea"/>
                <a:cs typeface="Arial" panose="020B0604020202020204" pitchFamily="34" charset="0"/>
                <a:sym typeface="+mn-ea"/>
              </a:rPr>
              <a:t>xxxxxxxxxxxxxxxxxxx</a:t>
            </a:r>
            <a:endParaRPr lang="zh-CN" sz="2000" dirty="0">
              <a:latin typeface="Arial" panose="020B0604020202020204" pitchFamily="34" charset="0"/>
              <a:ea typeface="+mj-ea"/>
              <a:cs typeface="Arial" panose="020B0604020202020204" pitchFamily="34" charset="0"/>
              <a:sym typeface="+mn-ea"/>
            </a:endParaRPr>
          </a:p>
          <a:p>
            <a:pPr marL="800100" lvl="1" indent="-342900" algn="l" fontAlgn="auto">
              <a:lnSpc>
                <a:spcPct val="150000"/>
              </a:lnSpc>
              <a:buFont typeface="Wingdings" panose="05000000000000000000" pitchFamily="2" charset="2"/>
              <a:buChar char="Ø"/>
            </a:pPr>
            <a:r>
              <a:rPr lang="en-US" altLang="zh-CN" sz="2000" dirty="0">
                <a:latin typeface="Arial" panose="020B0604020202020204" pitchFamily="34" charset="0"/>
                <a:ea typeface="+mj-ea"/>
                <a:cs typeface="Arial" panose="020B0604020202020204" pitchFamily="34" charset="0"/>
                <a:sym typeface="+mn-ea"/>
              </a:rPr>
              <a:t>xxxxxxxxxxxxxxxxxxx</a:t>
            </a:r>
            <a:endParaRPr lang="en-US" altLang="zh-CN" sz="2000" dirty="0">
              <a:latin typeface="Arial" panose="020B0604020202020204" pitchFamily="34" charset="0"/>
              <a:ea typeface="+mj-ea"/>
              <a:cs typeface="Arial" panose="020B0604020202020204" pitchFamily="34" charset="0"/>
              <a:sym typeface="+mn-ea"/>
            </a:endParaRPr>
          </a:p>
          <a:p>
            <a:pPr marL="800100" lvl="1" indent="-342900" algn="l" fontAlgn="auto">
              <a:lnSpc>
                <a:spcPct val="150000"/>
              </a:lnSpc>
              <a:buFont typeface="Wingdings" panose="05000000000000000000" pitchFamily="2" charset="2"/>
              <a:buChar char="Ø"/>
            </a:pPr>
            <a:r>
              <a:rPr sz="2000" dirty="0">
                <a:latin typeface="Arial" panose="020B0604020202020204" pitchFamily="34" charset="0"/>
                <a:ea typeface="+mj-ea"/>
                <a:cs typeface="Arial" panose="020B0604020202020204" pitchFamily="34" charset="0"/>
                <a:sym typeface="+mn-ea"/>
              </a:rPr>
              <a:t>郑州大学优秀学生奖学金一等奖两次</a:t>
            </a:r>
            <a:endParaRPr sz="2000" dirty="0">
              <a:latin typeface="Arial" panose="020B0604020202020204" pitchFamily="34" charset="0"/>
              <a:ea typeface="+mj-ea"/>
              <a:cs typeface="Arial" panose="020B0604020202020204" pitchFamily="34" charset="0"/>
            </a:endParaRPr>
          </a:p>
          <a:p>
            <a:pPr marL="800100" lvl="1" indent="-342900" algn="l" fontAlgn="auto">
              <a:lnSpc>
                <a:spcPct val="150000"/>
              </a:lnSpc>
              <a:buFont typeface="Wingdings" panose="05000000000000000000" pitchFamily="2" charset="2"/>
              <a:buChar char="Ø"/>
            </a:pPr>
            <a:r>
              <a:rPr lang="zh-CN" altLang="en-US" sz="2000" dirty="0">
                <a:latin typeface="Arial" panose="020B0604020202020204" pitchFamily="34" charset="0"/>
                <a:ea typeface="+mj-ea"/>
                <a:cs typeface="Arial" panose="020B0604020202020204" pitchFamily="34" charset="0"/>
                <a:sym typeface="+mn-ea"/>
              </a:rPr>
              <a:t>郑州大学“三好学生”称号</a:t>
            </a:r>
            <a:endParaRPr lang="zh-CN" altLang="en-US" sz="2000" dirty="0">
              <a:latin typeface="Arial" panose="020B0604020202020204" pitchFamily="34" charset="0"/>
              <a:ea typeface="+mj-ea"/>
              <a:cs typeface="Arial" panose="020B0604020202020204" pitchFamily="34" charset="0"/>
              <a:sym typeface="+mn-ea"/>
            </a:endParaRPr>
          </a:p>
          <a:p>
            <a:pPr marL="800100" lvl="1" indent="-342900" algn="l" fontAlgn="auto">
              <a:lnSpc>
                <a:spcPct val="150000"/>
              </a:lnSpc>
              <a:buFont typeface="Wingdings" panose="05000000000000000000" pitchFamily="2" charset="2"/>
              <a:buChar char="Ø"/>
            </a:pPr>
            <a:r>
              <a:rPr lang="zh-CN" altLang="en-US" sz="2000" dirty="0">
                <a:latin typeface="Arial" panose="020B0604020202020204" pitchFamily="34" charset="0"/>
                <a:ea typeface="+mj-ea"/>
                <a:cs typeface="Arial" panose="020B0604020202020204" pitchFamily="34" charset="0"/>
                <a:sym typeface="+mn-ea"/>
              </a:rPr>
              <a:t>郑州大学“优秀团员”称号</a:t>
            </a:r>
            <a:endParaRPr lang="en-US" altLang="zh-CN" sz="2000" dirty="0">
              <a:latin typeface="Arial" panose="020B0604020202020204" pitchFamily="34" charset="0"/>
              <a:ea typeface="+mj-ea"/>
              <a:cs typeface="Arial" panose="020B0604020202020204" pitchFamily="34" charset="0"/>
            </a:endParaRPr>
          </a:p>
        </p:txBody>
      </p:sp>
      <p:pic>
        <p:nvPicPr>
          <p:cNvPr id="6" name="图片 5"/>
          <p:cNvPicPr>
            <a:picLocks noChangeAspect="1"/>
          </p:cNvPicPr>
          <p:nvPr/>
        </p:nvPicPr>
        <p:blipFill>
          <a:blip r:embed="rId1"/>
          <a:stretch>
            <a:fillRect/>
          </a:stretch>
        </p:blipFill>
        <p:spPr>
          <a:xfrm>
            <a:off x="610235" y="871855"/>
            <a:ext cx="3402965" cy="2406015"/>
          </a:xfrm>
          <a:prstGeom prst="rect">
            <a:avLst/>
          </a:prstGeom>
        </p:spPr>
      </p:pic>
      <p:pic>
        <p:nvPicPr>
          <p:cNvPr id="7" name="图片 6"/>
          <p:cNvPicPr>
            <a:picLocks noChangeAspect="1"/>
          </p:cNvPicPr>
          <p:nvPr/>
        </p:nvPicPr>
        <p:blipFill>
          <a:blip r:embed="rId1"/>
          <a:stretch>
            <a:fillRect/>
          </a:stretch>
        </p:blipFill>
        <p:spPr>
          <a:xfrm>
            <a:off x="610235" y="3650615"/>
            <a:ext cx="3402965" cy="24060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prstGeom prst="rect">
            <a:avLst/>
          </a:prstGeom>
        </p:spPr>
        <p:txBody>
          <a:bodyPr>
            <a:normAutofit fontScale="90000"/>
          </a:bodyPr>
          <a:lstStyle/>
          <a:p>
            <a:r>
              <a:rPr lang="zh-CN" altLang="en-US" dirty="0">
                <a:latin typeface="+mn-lt"/>
                <a:ea typeface="+mn-ea"/>
                <a:cs typeface="+mn-ea"/>
                <a:sym typeface="+mn-lt"/>
              </a:rPr>
              <a:t>荣誉及奖励情况</a:t>
            </a:r>
            <a:endParaRPr lang="zh-CN" altLang="en-US" dirty="0">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657225" y="1175385"/>
            <a:ext cx="3208655" cy="2268855"/>
          </a:xfrm>
          <a:prstGeom prst="rect">
            <a:avLst/>
          </a:prstGeom>
        </p:spPr>
      </p:pic>
      <p:pic>
        <p:nvPicPr>
          <p:cNvPr id="3" name="图片 2"/>
          <p:cNvPicPr>
            <a:picLocks noChangeAspect="1"/>
          </p:cNvPicPr>
          <p:nvPr/>
        </p:nvPicPr>
        <p:blipFill>
          <a:blip r:embed="rId1"/>
          <a:stretch>
            <a:fillRect/>
          </a:stretch>
        </p:blipFill>
        <p:spPr>
          <a:xfrm>
            <a:off x="4371975" y="1175385"/>
            <a:ext cx="3208655" cy="2268855"/>
          </a:xfrm>
          <a:prstGeom prst="rect">
            <a:avLst/>
          </a:prstGeom>
        </p:spPr>
      </p:pic>
      <p:pic>
        <p:nvPicPr>
          <p:cNvPr id="5" name="图片 4"/>
          <p:cNvPicPr>
            <a:picLocks noChangeAspect="1"/>
          </p:cNvPicPr>
          <p:nvPr/>
        </p:nvPicPr>
        <p:blipFill>
          <a:blip r:embed="rId1"/>
          <a:stretch>
            <a:fillRect/>
          </a:stretch>
        </p:blipFill>
        <p:spPr>
          <a:xfrm>
            <a:off x="8086725" y="1175385"/>
            <a:ext cx="3208655" cy="2268855"/>
          </a:xfrm>
          <a:prstGeom prst="rect">
            <a:avLst/>
          </a:prstGeom>
        </p:spPr>
      </p:pic>
      <p:pic>
        <p:nvPicPr>
          <p:cNvPr id="12" name="图片 11"/>
          <p:cNvPicPr>
            <a:picLocks noChangeAspect="1"/>
          </p:cNvPicPr>
          <p:nvPr/>
        </p:nvPicPr>
        <p:blipFill>
          <a:blip r:embed="rId1"/>
          <a:stretch>
            <a:fillRect/>
          </a:stretch>
        </p:blipFill>
        <p:spPr>
          <a:xfrm>
            <a:off x="8086725" y="3805555"/>
            <a:ext cx="3208655" cy="2268855"/>
          </a:xfrm>
          <a:prstGeom prst="rect">
            <a:avLst/>
          </a:prstGeom>
        </p:spPr>
      </p:pic>
      <p:pic>
        <p:nvPicPr>
          <p:cNvPr id="13" name="图片 12"/>
          <p:cNvPicPr>
            <a:picLocks noChangeAspect="1"/>
          </p:cNvPicPr>
          <p:nvPr/>
        </p:nvPicPr>
        <p:blipFill>
          <a:blip r:embed="rId1"/>
          <a:stretch>
            <a:fillRect/>
          </a:stretch>
        </p:blipFill>
        <p:spPr>
          <a:xfrm>
            <a:off x="4371975" y="3805555"/>
            <a:ext cx="3208655" cy="2268855"/>
          </a:xfrm>
          <a:prstGeom prst="rect">
            <a:avLst/>
          </a:prstGeom>
        </p:spPr>
      </p:pic>
      <p:pic>
        <p:nvPicPr>
          <p:cNvPr id="14" name="图片 13"/>
          <p:cNvPicPr>
            <a:picLocks noChangeAspect="1"/>
          </p:cNvPicPr>
          <p:nvPr/>
        </p:nvPicPr>
        <p:blipFill>
          <a:blip r:embed="rId1"/>
          <a:stretch>
            <a:fillRect/>
          </a:stretch>
        </p:blipFill>
        <p:spPr>
          <a:xfrm>
            <a:off x="657225" y="3805555"/>
            <a:ext cx="3208655" cy="22688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prstGeom prst="rect">
            <a:avLst/>
          </a:prstGeom>
        </p:spPr>
        <p:txBody>
          <a:bodyPr>
            <a:normAutofit/>
          </a:bodyPr>
          <a:lstStyle/>
          <a:p>
            <a:r>
              <a:rPr lang="zh-CN" altLang="en-US" dirty="0">
                <a:latin typeface="+mn-lt"/>
                <a:ea typeface="+mn-ea"/>
                <a:cs typeface="+mn-ea"/>
                <a:sym typeface="+mn-lt"/>
              </a:rPr>
              <a:t>科研竞赛收获</a:t>
            </a:r>
            <a:endParaRPr lang="zh-CN" altLang="en-US" dirty="0">
              <a:latin typeface="+mn-lt"/>
              <a:ea typeface="+mn-ea"/>
              <a:cs typeface="+mn-ea"/>
              <a:sym typeface="+mn-lt"/>
            </a:endParaRPr>
          </a:p>
        </p:txBody>
      </p:sp>
      <p:sp>
        <p:nvSpPr>
          <p:cNvPr id="70" name="powerpoint template design by DAJU_PPT正版来源小红书大橘PPT微信DAJU_PPT请勿抄袭搬运！盗版必究！"/>
          <p:cNvSpPr/>
          <p:nvPr/>
        </p:nvSpPr>
        <p:spPr>
          <a:xfrm>
            <a:off x="6862591" y="2372728"/>
            <a:ext cx="3383280" cy="52197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685800">
              <a:defRPr/>
            </a:pPr>
            <a:r>
              <a:rPr lang="zh-CN" altLang="en-US" sz="2800" kern="0" dirty="0">
                <a:latin typeface="Arial" panose="020B0604020202020204" pitchFamily="34" charset="0"/>
                <a:cs typeface="+mn-ea"/>
                <a:sym typeface="+mn-lt"/>
              </a:rPr>
              <a:t>写作能力、自学能力</a:t>
            </a:r>
            <a:endParaRPr lang="zh-CN" altLang="en-US" sz="2800" kern="0" dirty="0">
              <a:latin typeface="Arial" panose="020B0604020202020204" pitchFamily="34" charset="0"/>
              <a:cs typeface="+mn-ea"/>
              <a:sym typeface="+mn-lt"/>
            </a:endParaRPr>
          </a:p>
        </p:txBody>
      </p:sp>
      <p:sp>
        <p:nvSpPr>
          <p:cNvPr id="68" name="powerpoint template design by DAJU_PPT正版来源小红书大橘PPT微信DAJU_PPT请勿抄袭搬运！盗版必究！"/>
          <p:cNvSpPr txBox="1"/>
          <p:nvPr/>
        </p:nvSpPr>
        <p:spPr>
          <a:xfrm>
            <a:off x="5704213" y="2253229"/>
            <a:ext cx="639919"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chemeClr val="accent1"/>
                </a:solidFill>
                <a:cs typeface="+mn-ea"/>
                <a:sym typeface="+mn-lt"/>
              </a:rPr>
              <a:t>01</a:t>
            </a:r>
            <a:endParaRPr lang="zh-CN" altLang="en-US" sz="3200" dirty="0">
              <a:solidFill>
                <a:schemeClr val="accent1"/>
              </a:solidFill>
              <a:cs typeface="+mn-ea"/>
              <a:sym typeface="+mn-lt"/>
            </a:endParaRPr>
          </a:p>
        </p:txBody>
      </p:sp>
      <p:cxnSp>
        <p:nvCxnSpPr>
          <p:cNvPr id="69" name="powerpoint template design by DAJU_PPT正版来源小红书大橘PPT微信DAJU_PPT请勿抄袭搬运！盗版必究！"/>
          <p:cNvCxnSpPr/>
          <p:nvPr/>
        </p:nvCxnSpPr>
        <p:spPr>
          <a:xfrm>
            <a:off x="6350414" y="2191237"/>
            <a:ext cx="0" cy="731520"/>
          </a:xfrm>
          <a:prstGeom prst="line">
            <a:avLst/>
          </a:prstGeom>
        </p:spPr>
        <p:style>
          <a:lnRef idx="1">
            <a:schemeClr val="accent1"/>
          </a:lnRef>
          <a:fillRef idx="0">
            <a:schemeClr val="accent1"/>
          </a:fillRef>
          <a:effectRef idx="0">
            <a:schemeClr val="accent1"/>
          </a:effectRef>
          <a:fontRef idx="minor">
            <a:schemeClr val="tx1"/>
          </a:fontRef>
        </p:style>
      </p:cxnSp>
      <p:sp>
        <p:nvSpPr>
          <p:cNvPr id="65" name="powerpoint template design by DAJU_PPT正版来源小红书大橘PPT微信DAJU_PPT请勿抄袭搬运！盗版必究！"/>
          <p:cNvSpPr/>
          <p:nvPr/>
        </p:nvSpPr>
        <p:spPr>
          <a:xfrm>
            <a:off x="6862591" y="3553699"/>
            <a:ext cx="2316480" cy="52197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685800">
              <a:defRPr/>
            </a:pPr>
            <a:r>
              <a:rPr lang="zh-CN" altLang="en-US" sz="28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团队协调能力</a:t>
            </a:r>
            <a:endParaRPr lang="zh-CN" altLang="en-US" sz="2800" kern="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powerpoint template design by DAJU_PPT正版来源小红书大橘PPT微信DAJU_PPT请勿抄袭搬运！盗版必究！"/>
          <p:cNvSpPr txBox="1"/>
          <p:nvPr/>
        </p:nvSpPr>
        <p:spPr>
          <a:xfrm>
            <a:off x="5704213" y="3498335"/>
            <a:ext cx="639919"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a:solidFill>
                  <a:schemeClr val="accent2"/>
                </a:solidFill>
                <a:cs typeface="+mn-ea"/>
                <a:sym typeface="+mn-lt"/>
              </a:rPr>
              <a:t>02</a:t>
            </a:r>
            <a:endParaRPr lang="zh-CN" altLang="en-US" sz="3200">
              <a:solidFill>
                <a:schemeClr val="accent2"/>
              </a:solidFill>
              <a:cs typeface="+mn-ea"/>
              <a:sym typeface="+mn-lt"/>
            </a:endParaRPr>
          </a:p>
        </p:txBody>
      </p:sp>
      <p:cxnSp>
        <p:nvCxnSpPr>
          <p:cNvPr id="64" name="powerpoint template design by DAJU_PPT正版来源小红书大橘PPT微信DAJU_PPT请勿抄袭搬运！盗版必究！"/>
          <p:cNvCxnSpPr/>
          <p:nvPr/>
        </p:nvCxnSpPr>
        <p:spPr>
          <a:xfrm>
            <a:off x="6350414" y="3436343"/>
            <a:ext cx="0" cy="7315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powerpoint template design by DAJU_PPT正版来源小红书大橘PPT微信DAJU_PPT请勿抄袭搬运！盗版必究！"/>
          <p:cNvSpPr/>
          <p:nvPr/>
        </p:nvSpPr>
        <p:spPr>
          <a:xfrm>
            <a:off x="6862591" y="4826745"/>
            <a:ext cx="2316480" cy="52197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685800">
              <a:defRPr/>
            </a:pPr>
            <a:r>
              <a:rPr lang="zh-CN" altLang="en-US" sz="28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英语水平能力</a:t>
            </a:r>
            <a:endParaRPr lang="zh-CN" altLang="en-US" sz="2800" kern="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powerpoint template design by DAJU_PPT正版来源小红书大橘PPT微信DAJU_PPT请勿抄袭搬运！盗版必究！"/>
          <p:cNvSpPr txBox="1"/>
          <p:nvPr/>
        </p:nvSpPr>
        <p:spPr>
          <a:xfrm>
            <a:off x="5704213" y="4743441"/>
            <a:ext cx="639919"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a:solidFill>
                  <a:schemeClr val="accent1"/>
                </a:solidFill>
                <a:cs typeface="+mn-ea"/>
                <a:sym typeface="+mn-lt"/>
              </a:rPr>
              <a:t>03</a:t>
            </a:r>
            <a:endParaRPr lang="zh-CN" altLang="en-US" sz="3200">
              <a:solidFill>
                <a:schemeClr val="accent1"/>
              </a:solidFill>
              <a:cs typeface="+mn-ea"/>
              <a:sym typeface="+mn-lt"/>
            </a:endParaRPr>
          </a:p>
        </p:txBody>
      </p:sp>
      <p:cxnSp>
        <p:nvCxnSpPr>
          <p:cNvPr id="43" name="powerpoint template design by DAJU_PPT正版来源小红书大橘PPT微信DAJU_PPT请勿抄袭搬运！盗版必究！"/>
          <p:cNvCxnSpPr/>
          <p:nvPr/>
        </p:nvCxnSpPr>
        <p:spPr>
          <a:xfrm>
            <a:off x="6350414" y="4681449"/>
            <a:ext cx="0" cy="73152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306195" y="1570990"/>
            <a:ext cx="3463925" cy="4357370"/>
            <a:chOff x="4354448" y="1870284"/>
            <a:chExt cx="3057867" cy="3954510"/>
          </a:xfrm>
        </p:grpSpPr>
        <p:grpSp>
          <p:nvGrpSpPr>
            <p:cNvPr id="7" name="组合 6"/>
            <p:cNvGrpSpPr/>
            <p:nvPr/>
          </p:nvGrpSpPr>
          <p:grpSpPr>
            <a:xfrm>
              <a:off x="4688034" y="1870284"/>
              <a:ext cx="2432087" cy="3954510"/>
              <a:chOff x="4623305" y="1524917"/>
              <a:chExt cx="2432087" cy="3954510"/>
            </a:xfrm>
          </p:grpSpPr>
          <p:sp>
            <p:nvSpPr>
              <p:cNvPr id="11" name="形状 10"/>
              <p:cNvSpPr/>
              <p:nvPr/>
            </p:nvSpPr>
            <p:spPr>
              <a:xfrm flipH="1">
                <a:off x="5187407" y="1524917"/>
                <a:ext cx="1867985" cy="1868267"/>
              </a:xfrm>
              <a:prstGeom prst="leftCircularArrow">
                <a:avLst>
                  <a:gd name="adj1" fmla="val 8909"/>
                  <a:gd name="adj2" fmla="val 1142322"/>
                  <a:gd name="adj3" fmla="val 6293598"/>
                  <a:gd name="adj4" fmla="val 21479660"/>
                  <a:gd name="adj5" fmla="val 12500"/>
                </a:avLst>
              </a:prstGeom>
              <a:solidFill>
                <a:schemeClr val="bg1"/>
              </a:solidFill>
              <a:ln>
                <a:noFill/>
              </a:ln>
              <a:effectLst>
                <a:innerShdw blurRad="63500">
                  <a:prstClr val="black"/>
                </a:innerShdw>
              </a:effectLst>
            </p:spPr>
            <p:style>
              <a:lnRef idx="0">
                <a:scrgbClr r="0" g="0" b="0"/>
              </a:lnRef>
              <a:fillRef idx="3">
                <a:scrgbClr r="0" g="0" b="0"/>
              </a:fillRef>
              <a:effectRef idx="2">
                <a:scrgbClr r="0" g="0" b="0"/>
              </a:effectRef>
              <a:fontRef idx="minor">
                <a:schemeClr val="lt1"/>
              </a:fontRef>
            </p:style>
          </p:sp>
          <p:sp>
            <p:nvSpPr>
              <p:cNvPr id="12" name="形状 11"/>
              <p:cNvSpPr/>
              <p:nvPr/>
            </p:nvSpPr>
            <p:spPr>
              <a:xfrm>
                <a:off x="4623305" y="2651353"/>
                <a:ext cx="1867985" cy="1868267"/>
              </a:xfrm>
              <a:prstGeom prst="leftCircularArrow">
                <a:avLst>
                  <a:gd name="adj1" fmla="val 8909"/>
                  <a:gd name="adj2" fmla="val 1142322"/>
                  <a:gd name="adj3" fmla="val 6293598"/>
                  <a:gd name="adj4" fmla="val 18385882"/>
                  <a:gd name="adj5" fmla="val 12500"/>
                </a:avLst>
              </a:prstGeom>
              <a:solidFill>
                <a:schemeClr val="bg1"/>
              </a:solidFill>
              <a:ln>
                <a:noFill/>
              </a:ln>
              <a:effectLst>
                <a:innerShdw blurRad="63500">
                  <a:prstClr val="black"/>
                </a:innerShdw>
              </a:effectLst>
            </p:spPr>
            <p:style>
              <a:lnRef idx="0">
                <a:scrgbClr r="0" g="0" b="0"/>
              </a:lnRef>
              <a:fillRef idx="3">
                <a:scrgbClr r="0" g="0" b="0"/>
              </a:fillRef>
              <a:effectRef idx="2">
                <a:scrgbClr r="0" g="0" b="0"/>
              </a:effectRef>
              <a:fontRef idx="minor">
                <a:schemeClr val="lt1"/>
              </a:fontRef>
            </p:style>
          </p:sp>
          <p:sp>
            <p:nvSpPr>
              <p:cNvPr id="13" name="空心弧 12"/>
              <p:cNvSpPr/>
              <p:nvPr/>
            </p:nvSpPr>
            <p:spPr>
              <a:xfrm>
                <a:off x="5293556" y="3873897"/>
                <a:ext cx="1604887" cy="1605530"/>
              </a:xfrm>
              <a:prstGeom prst="blockArc">
                <a:avLst>
                  <a:gd name="adj1" fmla="val 14095361"/>
                  <a:gd name="adj2" fmla="val 10799997"/>
                  <a:gd name="adj3" fmla="val 11504"/>
                </a:avLst>
              </a:prstGeom>
              <a:solidFill>
                <a:schemeClr val="bg1"/>
              </a:solidFill>
              <a:ln>
                <a:noFill/>
              </a:ln>
              <a:effectLst>
                <a:innerShdw blurRad="63500">
                  <a:prstClr val="black"/>
                </a:innerShdw>
              </a:effectLst>
            </p:spPr>
            <p:style>
              <a:lnRef idx="0">
                <a:scrgbClr r="0" g="0" b="0"/>
              </a:lnRef>
              <a:fillRef idx="3">
                <a:scrgbClr r="0" g="0" b="0"/>
              </a:fillRef>
              <a:effectRef idx="2">
                <a:scrgbClr r="0" g="0" b="0"/>
              </a:effectRef>
              <a:fontRef idx="minor">
                <a:schemeClr val="lt1"/>
              </a:fontRef>
            </p:style>
          </p:sp>
          <p:sp>
            <p:nvSpPr>
              <p:cNvPr id="14" name="文本框 13"/>
              <p:cNvSpPr txBox="1"/>
              <p:nvPr/>
            </p:nvSpPr>
            <p:spPr>
              <a:xfrm>
                <a:off x="5718589" y="2071378"/>
                <a:ext cx="754822" cy="585512"/>
              </a:xfrm>
              <a:prstGeom prst="rect">
                <a:avLst/>
              </a:prstGeom>
              <a:noFill/>
            </p:spPr>
            <p:txBody>
              <a:bodyPr wrap="square" rtlCol="0">
                <a:spAutoFit/>
                <a:scene3d>
                  <a:camera prst="orthographicFront"/>
                  <a:lightRig rig="threePt" dir="t"/>
                </a:scene3d>
              </a:bodyPr>
              <a:lstStyle/>
              <a:p>
                <a:pPr algn="ctr"/>
                <a:r>
                  <a:rPr lang="en-US" altLang="zh-CN" sz="3600" b="1" dirty="0" smtClean="0">
                    <a:solidFill>
                      <a:schemeClr val="accent1"/>
                    </a:solidFill>
                    <a:effectLst>
                      <a:outerShdw blurRad="38100" dist="25400" dir="5400000" algn="ctr" rotWithShape="0">
                        <a:srgbClr val="6E747A">
                          <a:alpha val="43000"/>
                        </a:srgbClr>
                      </a:outerShdw>
                    </a:effectLst>
                    <a:latin typeface="Broadway" panose="04040905080B02020502" pitchFamily="82" charset="0"/>
                  </a:rPr>
                  <a:t>01</a:t>
                </a:r>
                <a:endParaRPr lang="en-US" altLang="zh-CN" sz="3600" b="1" dirty="0" smtClean="0">
                  <a:solidFill>
                    <a:schemeClr val="accent1"/>
                  </a:solidFill>
                  <a:effectLst>
                    <a:outerShdw blurRad="38100" dist="25400" dir="5400000" algn="ctr" rotWithShape="0">
                      <a:srgbClr val="6E747A">
                        <a:alpha val="43000"/>
                      </a:srgbClr>
                    </a:outerShdw>
                  </a:effectLst>
                  <a:latin typeface="Broadway" panose="04040905080B02020502" pitchFamily="82" charset="0"/>
                </a:endParaRPr>
              </a:p>
            </p:txBody>
          </p:sp>
          <p:sp>
            <p:nvSpPr>
              <p:cNvPr id="15" name="文本框 14"/>
              <p:cNvSpPr txBox="1"/>
              <p:nvPr/>
            </p:nvSpPr>
            <p:spPr>
              <a:xfrm>
                <a:off x="5077755" y="3198422"/>
                <a:ext cx="780983" cy="585512"/>
              </a:xfrm>
              <a:prstGeom prst="rect">
                <a:avLst/>
              </a:prstGeom>
              <a:noFill/>
            </p:spPr>
            <p:txBody>
              <a:bodyPr wrap="square" rtlCol="0">
                <a:spAutoFit/>
                <a:scene3d>
                  <a:camera prst="orthographicFront"/>
                  <a:lightRig rig="threePt" dir="t"/>
                </a:scene3d>
              </a:bodyPr>
              <a:lstStyle/>
              <a:p>
                <a:pPr algn="ctr"/>
                <a:r>
                  <a:rPr lang="en-US" altLang="zh-CN" sz="3600" b="1" dirty="0" smtClean="0">
                    <a:solidFill>
                      <a:schemeClr val="accent1"/>
                    </a:solidFill>
                    <a:effectLst>
                      <a:outerShdw blurRad="38100" dist="25400" dir="5400000" algn="ctr" rotWithShape="0">
                        <a:srgbClr val="6E747A">
                          <a:alpha val="43000"/>
                        </a:srgbClr>
                      </a:outerShdw>
                    </a:effectLst>
                    <a:latin typeface="Broadway" panose="04040905080B02020502" pitchFamily="82" charset="0"/>
                  </a:rPr>
                  <a:t>02</a:t>
                </a:r>
                <a:endParaRPr lang="en-US" altLang="zh-CN" sz="3600" b="1" dirty="0" smtClean="0">
                  <a:solidFill>
                    <a:schemeClr val="accent1"/>
                  </a:solidFill>
                  <a:effectLst>
                    <a:outerShdw blurRad="38100" dist="25400" dir="5400000" algn="ctr" rotWithShape="0">
                      <a:srgbClr val="6E747A">
                        <a:alpha val="43000"/>
                      </a:srgbClr>
                    </a:outerShdw>
                  </a:effectLst>
                  <a:latin typeface="Broadway" panose="04040905080B02020502" pitchFamily="82" charset="0"/>
                </a:endParaRPr>
              </a:p>
            </p:txBody>
          </p:sp>
          <p:sp>
            <p:nvSpPr>
              <p:cNvPr id="16" name="文本框 15"/>
              <p:cNvSpPr txBox="1"/>
              <p:nvPr/>
            </p:nvSpPr>
            <p:spPr>
              <a:xfrm>
                <a:off x="5679972" y="4354002"/>
                <a:ext cx="780983" cy="585512"/>
              </a:xfrm>
              <a:prstGeom prst="rect">
                <a:avLst/>
              </a:prstGeom>
              <a:noFill/>
            </p:spPr>
            <p:txBody>
              <a:bodyPr wrap="square" rtlCol="0">
                <a:spAutoFit/>
                <a:scene3d>
                  <a:camera prst="orthographicFront"/>
                  <a:lightRig rig="threePt" dir="t"/>
                </a:scene3d>
              </a:bodyPr>
              <a:lstStyle/>
              <a:p>
                <a:pPr algn="ctr"/>
                <a:r>
                  <a:rPr lang="en-US" altLang="zh-CN" sz="3600" b="1" dirty="0" smtClean="0">
                    <a:solidFill>
                      <a:schemeClr val="accent1"/>
                    </a:solidFill>
                    <a:effectLst>
                      <a:outerShdw blurRad="38100" dist="25400" dir="5400000" algn="ctr" rotWithShape="0">
                        <a:srgbClr val="6E747A">
                          <a:alpha val="43000"/>
                        </a:srgbClr>
                      </a:outerShdw>
                    </a:effectLst>
                    <a:latin typeface="Broadway" panose="04040905080B02020502" pitchFamily="82" charset="0"/>
                  </a:rPr>
                  <a:t>03</a:t>
                </a:r>
                <a:endParaRPr lang="en-US" altLang="zh-CN" sz="3600" b="1" dirty="0" smtClean="0">
                  <a:solidFill>
                    <a:schemeClr val="accent1"/>
                  </a:solidFill>
                  <a:effectLst>
                    <a:outerShdw blurRad="38100" dist="25400" dir="5400000" algn="ctr" rotWithShape="0">
                      <a:srgbClr val="6E747A">
                        <a:alpha val="43000"/>
                      </a:srgbClr>
                    </a:outerShdw>
                  </a:effectLst>
                  <a:latin typeface="Broadway" panose="04040905080B02020502" pitchFamily="82" charset="0"/>
                </a:endParaRPr>
              </a:p>
            </p:txBody>
          </p:sp>
        </p:grpSp>
        <p:sp>
          <p:nvSpPr>
            <p:cNvPr id="8" name="等腰三角形 7"/>
            <p:cNvSpPr>
              <a:spLocks noChangeAspect="1" noChangeArrowheads="1"/>
            </p:cNvSpPr>
            <p:nvPr/>
          </p:nvSpPr>
          <p:spPr bwMode="auto">
            <a:xfrm rot="5400000" flipV="1">
              <a:off x="7189533" y="2291387"/>
              <a:ext cx="239249" cy="206315"/>
            </a:xfrm>
            <a:prstGeom prst="triangle">
              <a:avLst>
                <a:gd name="adj" fmla="val 50000"/>
              </a:avLst>
            </a:prstGeom>
            <a:solidFill>
              <a:schemeClr val="bg2">
                <a:lumMod val="50000"/>
              </a:schemeClr>
            </a:solidFill>
            <a:ln>
              <a:noFill/>
            </a:ln>
            <a:effectLst>
              <a:outerShdw blurRad="38100" sx="102000" sy="102000" algn="ctr" rotWithShape="0">
                <a:prstClr val="black">
                  <a:alpha val="40000"/>
                </a:prstClr>
              </a:outerShdw>
            </a:effectLst>
          </p:spPr>
          <p:txBody>
            <a:bodyPr lIns="91431" tIns="45716" rIns="91431" bIns="45716" anchor="ctr">
              <a:scene3d>
                <a:camera prst="orthographicFront"/>
                <a:lightRig rig="threePt" dir="t"/>
              </a:scene3d>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000">
                <a:solidFill>
                  <a:schemeClr val="accent1"/>
                </a:solidFill>
                <a:effectLst>
                  <a:outerShdw blurRad="38100" dist="25400" dir="5400000" algn="ctr" rotWithShape="0">
                    <a:srgbClr val="6E747A">
                      <a:alpha val="43000"/>
                    </a:srgbClr>
                  </a:outerShdw>
                </a:effectLst>
                <a:sym typeface="微软雅黑" panose="020B0503020204020204" pitchFamily="34" charset="-122"/>
              </a:endParaRPr>
            </a:p>
          </p:txBody>
        </p:sp>
        <p:sp>
          <p:nvSpPr>
            <p:cNvPr id="9" name="等腰三角形 8"/>
            <p:cNvSpPr>
              <a:spLocks noChangeAspect="1" noChangeArrowheads="1"/>
            </p:cNvSpPr>
            <p:nvPr/>
          </p:nvSpPr>
          <p:spPr bwMode="auto">
            <a:xfrm rot="5400000" flipV="1">
              <a:off x="7189533" y="4573504"/>
              <a:ext cx="239249" cy="206315"/>
            </a:xfrm>
            <a:prstGeom prst="triangle">
              <a:avLst>
                <a:gd name="adj" fmla="val 50000"/>
              </a:avLst>
            </a:prstGeom>
            <a:solidFill>
              <a:schemeClr val="bg2">
                <a:lumMod val="50000"/>
              </a:schemeClr>
            </a:solidFill>
            <a:ln>
              <a:noFill/>
            </a:ln>
            <a:effectLst>
              <a:outerShdw blurRad="38100" sx="102000" sy="102000" algn="ctr" rotWithShape="0">
                <a:prstClr val="black">
                  <a:alpha val="40000"/>
                </a:prstClr>
              </a:outerShdw>
            </a:effectLst>
          </p:spPr>
          <p:txBody>
            <a:bodyPr lIns="91431" tIns="45716" rIns="91431" bIns="45716" anchor="ctr">
              <a:scene3d>
                <a:camera prst="orthographicFront"/>
                <a:lightRig rig="threePt" dir="t"/>
              </a:scene3d>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000">
                <a:solidFill>
                  <a:schemeClr val="accent1"/>
                </a:solidFill>
                <a:effectLst>
                  <a:outerShdw blurRad="38100" dist="25400" dir="5400000" algn="ctr" rotWithShape="0">
                    <a:srgbClr val="6E747A">
                      <a:alpha val="43000"/>
                    </a:srgbClr>
                  </a:outerShdw>
                </a:effectLst>
                <a:sym typeface="微软雅黑" panose="020B0503020204020204" pitchFamily="34" charset="-122"/>
              </a:endParaRPr>
            </a:p>
          </p:txBody>
        </p:sp>
        <p:sp>
          <p:nvSpPr>
            <p:cNvPr id="10" name="等腰三角形 9"/>
            <p:cNvSpPr>
              <a:spLocks noChangeAspect="1" noChangeArrowheads="1"/>
            </p:cNvSpPr>
            <p:nvPr/>
          </p:nvSpPr>
          <p:spPr bwMode="auto">
            <a:xfrm rot="16200000" flipH="1" flipV="1">
              <a:off x="4337981" y="3480177"/>
              <a:ext cx="239249" cy="206315"/>
            </a:xfrm>
            <a:prstGeom prst="triangle">
              <a:avLst>
                <a:gd name="adj" fmla="val 50000"/>
              </a:avLst>
            </a:prstGeom>
            <a:solidFill>
              <a:schemeClr val="bg2">
                <a:lumMod val="50000"/>
              </a:schemeClr>
            </a:solidFill>
            <a:ln>
              <a:noFill/>
            </a:ln>
            <a:effectLst>
              <a:outerShdw blurRad="38100" sx="102000" sy="102000" algn="ctr" rotWithShape="0">
                <a:prstClr val="black">
                  <a:alpha val="40000"/>
                </a:prstClr>
              </a:outerShdw>
            </a:effectLst>
          </p:spPr>
          <p:txBody>
            <a:bodyPr lIns="91431" tIns="45716" rIns="91431" bIns="45716" anchor="ctr">
              <a:scene3d>
                <a:camera prst="orthographicFront"/>
                <a:lightRig rig="threePt" dir="t"/>
              </a:scene3d>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000">
                <a:solidFill>
                  <a:schemeClr val="accent1"/>
                </a:solidFill>
                <a:effectLst>
                  <a:outerShdw blurRad="38100" dist="25400" dir="5400000" algn="ctr" rotWithShape="0">
                    <a:srgbClr val="6E747A">
                      <a:alpha val="43000"/>
                    </a:srgbClr>
                  </a:outerShdw>
                </a:effectLst>
                <a:sym typeface="微软雅黑" panose="020B0503020204020204" pitchFamily="34"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owerpoint template design by DAJU_PPT正版来源小红书大橘PPT微信DAJU_PPT请勿抄袭搬运！盗版必究！"/>
          <p:cNvSpPr/>
          <p:nvPr/>
        </p:nvSpPr>
        <p:spPr>
          <a:xfrm>
            <a:off x="4530785" y="1426435"/>
            <a:ext cx="3393162" cy="2144082"/>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accent2">
              <a:lumMod val="20000"/>
              <a:lumOff val="8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powerpoint template design by DAJU_PPT正版来源小红书大橘PPT微信DAJU_PPT请勿抄袭搬运！盗版必究！"/>
          <p:cNvCxnSpPr/>
          <p:nvPr/>
        </p:nvCxnSpPr>
        <p:spPr>
          <a:xfrm>
            <a:off x="3522388" y="4530266"/>
            <a:ext cx="514722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powerpoint template design by DAJU_PPT正版来源小红书大橘PPT微信DAJU_PPT请勿抄袭搬运！盗版必究！"/>
          <p:cNvSpPr>
            <a:spLocks noGrp="1"/>
          </p:cNvSpPr>
          <p:nvPr>
            <p:ph type="body" sz="quarter" idx="12"/>
          </p:nvPr>
        </p:nvSpPr>
        <p:spPr>
          <a:xfrm>
            <a:off x="3522388" y="3642379"/>
            <a:ext cx="5147224" cy="830580"/>
          </a:xfrm>
          <a:prstGeom prst="rect">
            <a:avLst/>
          </a:prstGeom>
        </p:spPr>
        <p:txBody>
          <a:bodyPr/>
          <a:lstStyle/>
          <a:p>
            <a:r>
              <a:rPr lang="zh-CN" altLang="en-US" dirty="0">
                <a:latin typeface="+mn-lt"/>
                <a:ea typeface="+mn-ea"/>
                <a:cs typeface="+mn-ea"/>
                <a:sym typeface="+mn-lt"/>
              </a:rPr>
              <a:t>社会实践</a:t>
            </a:r>
            <a:endParaRPr lang="zh-CN" altLang="en-US" dirty="0">
              <a:latin typeface="+mn-lt"/>
              <a:ea typeface="+mn-ea"/>
              <a:cs typeface="+mn-ea"/>
              <a:sym typeface="+mn-lt"/>
            </a:endParaRPr>
          </a:p>
        </p:txBody>
      </p:sp>
      <p:sp>
        <p:nvSpPr>
          <p:cNvPr id="17" name="powerpoint template design by DAJU_PPT正版来源小红书大橘PPT微信DAJU_PPT请勿抄袭搬运！盗版必究！"/>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cs typeface="+mn-ea"/>
                <a:sym typeface="+mn-lt"/>
              </a:rPr>
              <a:t>FUTURE PLANNING</a:t>
            </a:r>
            <a:endParaRPr lang="en-US" altLang="zh-CN" dirty="0">
              <a:cs typeface="+mn-ea"/>
              <a:sym typeface="+mn-lt"/>
            </a:endParaRPr>
          </a:p>
        </p:txBody>
      </p:sp>
      <p:sp>
        <p:nvSpPr>
          <p:cNvPr id="16" name="powerpoint template design by DAJU_PPT正版来源小红书大橘PPT微信DAJU_PPT请勿抄袭搬运！盗版必究！"/>
          <p:cNvSpPr>
            <a:spLocks noGrp="1"/>
          </p:cNvSpPr>
          <p:nvPr>
            <p:ph type="body" sz="quarter" idx="10"/>
          </p:nvPr>
        </p:nvSpPr>
        <p:spPr>
          <a:xfrm>
            <a:off x="5058857" y="1542830"/>
            <a:ext cx="2074286" cy="1911292"/>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a:latin typeface="+mn-lt"/>
                <a:cs typeface="+mn-ea"/>
                <a:sym typeface="+mn-lt"/>
              </a:rPr>
              <a:t>04</a:t>
            </a:r>
            <a:endParaRPr lang="zh-CN" altLang="en-US" dirty="0">
              <a:latin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prstGeom prst="rect">
            <a:avLst/>
          </a:prstGeom>
        </p:spPr>
        <p:txBody>
          <a:bodyPr>
            <a:normAutofit/>
          </a:bodyPr>
          <a:lstStyle/>
          <a:p>
            <a:r>
              <a:rPr lang="zh-CN" altLang="en-US" dirty="0">
                <a:latin typeface="+mn-lt"/>
                <a:ea typeface="+mn-ea"/>
                <a:cs typeface="+mn-ea"/>
                <a:sym typeface="+mn-lt"/>
              </a:rPr>
              <a:t>社会实践活动</a:t>
            </a:r>
            <a:endParaRPr lang="zh-CN" altLang="en-US" dirty="0">
              <a:latin typeface="+mn-lt"/>
              <a:ea typeface="+mn-ea"/>
              <a:cs typeface="+mn-ea"/>
              <a:sym typeface="+mn-lt"/>
            </a:endParaRPr>
          </a:p>
        </p:txBody>
      </p:sp>
      <p:sp>
        <p:nvSpPr>
          <p:cNvPr id="33" name="powerpoint template design by DAJU_PPT正版来源小红书大橘PPT微信DAJU_PPT请勿抄袭搬运！盗版必究！"/>
          <p:cNvSpPr>
            <a:spLocks noChangeAspect="1"/>
          </p:cNvSpPr>
          <p:nvPr/>
        </p:nvSpPr>
        <p:spPr bwMode="auto">
          <a:xfrm>
            <a:off x="6797040" y="5504569"/>
            <a:ext cx="528319" cy="583714"/>
          </a:xfrm>
          <a:custGeom>
            <a:avLst/>
            <a:gdLst>
              <a:gd name="connsiteX0" fmla="*/ 529332 w 1058664"/>
              <a:gd name="connsiteY0" fmla="*/ 0 h 1169667"/>
              <a:gd name="connsiteX1" fmla="*/ 614635 w 1058664"/>
              <a:gd name="connsiteY1" fmla="*/ 22864 h 1169667"/>
              <a:gd name="connsiteX2" fmla="*/ 973361 w 1058664"/>
              <a:gd name="connsiteY2" fmla="*/ 229974 h 1169667"/>
              <a:gd name="connsiteX3" fmla="*/ 1058664 w 1058664"/>
              <a:gd name="connsiteY3" fmla="*/ 377723 h 1169667"/>
              <a:gd name="connsiteX4" fmla="*/ 1058664 w 1058664"/>
              <a:gd name="connsiteY4" fmla="*/ 791945 h 1169667"/>
              <a:gd name="connsiteX5" fmla="*/ 973361 w 1058664"/>
              <a:gd name="connsiteY5" fmla="*/ 939694 h 1169667"/>
              <a:gd name="connsiteX6" fmla="*/ 614635 w 1058664"/>
              <a:gd name="connsiteY6" fmla="*/ 1146804 h 1169667"/>
              <a:gd name="connsiteX7" fmla="*/ 444029 w 1058664"/>
              <a:gd name="connsiteY7" fmla="*/ 1146804 h 1169667"/>
              <a:gd name="connsiteX8" fmla="*/ 85303 w 1058664"/>
              <a:gd name="connsiteY8" fmla="*/ 939694 h 1169667"/>
              <a:gd name="connsiteX9" fmla="*/ 0 w 1058664"/>
              <a:gd name="connsiteY9" fmla="*/ 791945 h 1169667"/>
              <a:gd name="connsiteX10" fmla="*/ 0 w 1058664"/>
              <a:gd name="connsiteY10" fmla="*/ 377723 h 1169667"/>
              <a:gd name="connsiteX11" fmla="*/ 85303 w 1058664"/>
              <a:gd name="connsiteY11" fmla="*/ 229974 h 1169667"/>
              <a:gd name="connsiteX12" fmla="*/ 444029 w 1058664"/>
              <a:gd name="connsiteY12" fmla="*/ 22864 h 1169667"/>
              <a:gd name="connsiteX13" fmla="*/ 529332 w 1058664"/>
              <a:gd name="connsiteY13" fmla="*/ 0 h 116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8664" h="1169667">
                <a:moveTo>
                  <a:pt x="529332" y="0"/>
                </a:moveTo>
                <a:cubicBezTo>
                  <a:pt x="558783" y="0"/>
                  <a:pt x="588234" y="7621"/>
                  <a:pt x="614635" y="22864"/>
                </a:cubicBezTo>
                <a:lnTo>
                  <a:pt x="973361" y="229974"/>
                </a:lnTo>
                <a:cubicBezTo>
                  <a:pt x="1026164" y="260459"/>
                  <a:pt x="1058664" y="316752"/>
                  <a:pt x="1058664" y="377723"/>
                </a:cubicBezTo>
                <a:lnTo>
                  <a:pt x="1058664" y="791945"/>
                </a:lnTo>
                <a:cubicBezTo>
                  <a:pt x="1058664" y="852915"/>
                  <a:pt x="1026164" y="909208"/>
                  <a:pt x="973361" y="939694"/>
                </a:cubicBezTo>
                <a:lnTo>
                  <a:pt x="614635" y="1146804"/>
                </a:lnTo>
                <a:cubicBezTo>
                  <a:pt x="561832" y="1177289"/>
                  <a:pt x="496832" y="1177289"/>
                  <a:pt x="444029" y="1146804"/>
                </a:cubicBezTo>
                <a:lnTo>
                  <a:pt x="85303" y="939694"/>
                </a:lnTo>
                <a:cubicBezTo>
                  <a:pt x="32501" y="909208"/>
                  <a:pt x="0" y="852915"/>
                  <a:pt x="0" y="791945"/>
                </a:cubicBezTo>
                <a:lnTo>
                  <a:pt x="0" y="377723"/>
                </a:lnTo>
                <a:cubicBezTo>
                  <a:pt x="0" y="316752"/>
                  <a:pt x="32501" y="260459"/>
                  <a:pt x="85303" y="229974"/>
                </a:cubicBezTo>
                <a:lnTo>
                  <a:pt x="444029" y="22864"/>
                </a:lnTo>
                <a:cubicBezTo>
                  <a:pt x="470431" y="7621"/>
                  <a:pt x="499881" y="0"/>
                  <a:pt x="529332" y="0"/>
                </a:cubicBezTo>
                <a:close/>
              </a:path>
            </a:pathLst>
          </a:custGeom>
          <a:solidFill>
            <a:schemeClr val="accent1"/>
          </a:solidFill>
          <a:ln>
            <a:noFill/>
          </a:ln>
        </p:spPr>
        <p:txBody>
          <a:bodyPr/>
          <a:lstStyle/>
          <a:p>
            <a:endParaRPr lang="zh-CN" altLang="en-US"/>
          </a:p>
        </p:txBody>
      </p:sp>
      <p:sp>
        <p:nvSpPr>
          <p:cNvPr id="34" name="powerpoint template design by DAJU_PPT正版来源小红书大橘PPT微信DAJU_PPT请勿抄袭搬运！盗版必究！"/>
          <p:cNvSpPr>
            <a:spLocks noChangeAspect="1"/>
          </p:cNvSpPr>
          <p:nvPr/>
        </p:nvSpPr>
        <p:spPr bwMode="auto">
          <a:xfrm>
            <a:off x="7663800" y="5504569"/>
            <a:ext cx="528319" cy="583714"/>
          </a:xfrm>
          <a:custGeom>
            <a:avLst/>
            <a:gdLst>
              <a:gd name="connsiteX0" fmla="*/ 529332 w 1058664"/>
              <a:gd name="connsiteY0" fmla="*/ 0 h 1169667"/>
              <a:gd name="connsiteX1" fmla="*/ 614635 w 1058664"/>
              <a:gd name="connsiteY1" fmla="*/ 22864 h 1169667"/>
              <a:gd name="connsiteX2" fmla="*/ 973361 w 1058664"/>
              <a:gd name="connsiteY2" fmla="*/ 229974 h 1169667"/>
              <a:gd name="connsiteX3" fmla="*/ 1058664 w 1058664"/>
              <a:gd name="connsiteY3" fmla="*/ 377723 h 1169667"/>
              <a:gd name="connsiteX4" fmla="*/ 1058664 w 1058664"/>
              <a:gd name="connsiteY4" fmla="*/ 791945 h 1169667"/>
              <a:gd name="connsiteX5" fmla="*/ 973361 w 1058664"/>
              <a:gd name="connsiteY5" fmla="*/ 939694 h 1169667"/>
              <a:gd name="connsiteX6" fmla="*/ 614635 w 1058664"/>
              <a:gd name="connsiteY6" fmla="*/ 1146804 h 1169667"/>
              <a:gd name="connsiteX7" fmla="*/ 444029 w 1058664"/>
              <a:gd name="connsiteY7" fmla="*/ 1146804 h 1169667"/>
              <a:gd name="connsiteX8" fmla="*/ 85303 w 1058664"/>
              <a:gd name="connsiteY8" fmla="*/ 939694 h 1169667"/>
              <a:gd name="connsiteX9" fmla="*/ 0 w 1058664"/>
              <a:gd name="connsiteY9" fmla="*/ 791945 h 1169667"/>
              <a:gd name="connsiteX10" fmla="*/ 0 w 1058664"/>
              <a:gd name="connsiteY10" fmla="*/ 377723 h 1169667"/>
              <a:gd name="connsiteX11" fmla="*/ 85303 w 1058664"/>
              <a:gd name="connsiteY11" fmla="*/ 229974 h 1169667"/>
              <a:gd name="connsiteX12" fmla="*/ 444029 w 1058664"/>
              <a:gd name="connsiteY12" fmla="*/ 22864 h 1169667"/>
              <a:gd name="connsiteX13" fmla="*/ 529332 w 1058664"/>
              <a:gd name="connsiteY13" fmla="*/ 0 h 116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8664" h="1169667">
                <a:moveTo>
                  <a:pt x="529332" y="0"/>
                </a:moveTo>
                <a:cubicBezTo>
                  <a:pt x="558783" y="0"/>
                  <a:pt x="588234" y="7621"/>
                  <a:pt x="614635" y="22864"/>
                </a:cubicBezTo>
                <a:lnTo>
                  <a:pt x="973361" y="229974"/>
                </a:lnTo>
                <a:cubicBezTo>
                  <a:pt x="1026164" y="260459"/>
                  <a:pt x="1058664" y="316752"/>
                  <a:pt x="1058664" y="377723"/>
                </a:cubicBezTo>
                <a:lnTo>
                  <a:pt x="1058664" y="791945"/>
                </a:lnTo>
                <a:cubicBezTo>
                  <a:pt x="1058664" y="852915"/>
                  <a:pt x="1026164" y="909208"/>
                  <a:pt x="973361" y="939694"/>
                </a:cubicBezTo>
                <a:lnTo>
                  <a:pt x="614635" y="1146804"/>
                </a:lnTo>
                <a:cubicBezTo>
                  <a:pt x="561832" y="1177289"/>
                  <a:pt x="496832" y="1177289"/>
                  <a:pt x="444029" y="1146804"/>
                </a:cubicBezTo>
                <a:lnTo>
                  <a:pt x="85303" y="939694"/>
                </a:lnTo>
                <a:cubicBezTo>
                  <a:pt x="32501" y="909208"/>
                  <a:pt x="0" y="852915"/>
                  <a:pt x="0" y="791945"/>
                </a:cubicBezTo>
                <a:lnTo>
                  <a:pt x="0" y="377723"/>
                </a:lnTo>
                <a:cubicBezTo>
                  <a:pt x="0" y="316752"/>
                  <a:pt x="32501" y="260459"/>
                  <a:pt x="85303" y="229974"/>
                </a:cubicBezTo>
                <a:lnTo>
                  <a:pt x="444029" y="22864"/>
                </a:lnTo>
                <a:cubicBezTo>
                  <a:pt x="470431" y="7621"/>
                  <a:pt x="499881" y="0"/>
                  <a:pt x="529332" y="0"/>
                </a:cubicBezTo>
                <a:close/>
              </a:path>
            </a:pathLst>
          </a:custGeom>
          <a:solidFill>
            <a:schemeClr val="accent2"/>
          </a:solidFill>
          <a:ln>
            <a:noFill/>
          </a:ln>
        </p:spPr>
        <p:txBody>
          <a:bodyPr/>
          <a:lstStyle/>
          <a:p>
            <a:endParaRPr lang="zh-CN" altLang="en-US"/>
          </a:p>
        </p:txBody>
      </p:sp>
      <p:sp>
        <p:nvSpPr>
          <p:cNvPr id="35" name="powerpoint template design by DAJU_PPT正版来源小红书大橘PPT微信DAJU_PPT请勿抄袭搬运！盗版必究！"/>
          <p:cNvSpPr>
            <a:spLocks noChangeAspect="1"/>
          </p:cNvSpPr>
          <p:nvPr/>
        </p:nvSpPr>
        <p:spPr bwMode="auto">
          <a:xfrm>
            <a:off x="8530560" y="5504569"/>
            <a:ext cx="528319" cy="583714"/>
          </a:xfrm>
          <a:custGeom>
            <a:avLst/>
            <a:gdLst>
              <a:gd name="connsiteX0" fmla="*/ 529332 w 1058664"/>
              <a:gd name="connsiteY0" fmla="*/ 0 h 1169667"/>
              <a:gd name="connsiteX1" fmla="*/ 614635 w 1058664"/>
              <a:gd name="connsiteY1" fmla="*/ 22864 h 1169667"/>
              <a:gd name="connsiteX2" fmla="*/ 973361 w 1058664"/>
              <a:gd name="connsiteY2" fmla="*/ 229974 h 1169667"/>
              <a:gd name="connsiteX3" fmla="*/ 1058664 w 1058664"/>
              <a:gd name="connsiteY3" fmla="*/ 377723 h 1169667"/>
              <a:gd name="connsiteX4" fmla="*/ 1058664 w 1058664"/>
              <a:gd name="connsiteY4" fmla="*/ 791945 h 1169667"/>
              <a:gd name="connsiteX5" fmla="*/ 973361 w 1058664"/>
              <a:gd name="connsiteY5" fmla="*/ 939694 h 1169667"/>
              <a:gd name="connsiteX6" fmla="*/ 614635 w 1058664"/>
              <a:gd name="connsiteY6" fmla="*/ 1146804 h 1169667"/>
              <a:gd name="connsiteX7" fmla="*/ 444029 w 1058664"/>
              <a:gd name="connsiteY7" fmla="*/ 1146804 h 1169667"/>
              <a:gd name="connsiteX8" fmla="*/ 85303 w 1058664"/>
              <a:gd name="connsiteY8" fmla="*/ 939694 h 1169667"/>
              <a:gd name="connsiteX9" fmla="*/ 0 w 1058664"/>
              <a:gd name="connsiteY9" fmla="*/ 791945 h 1169667"/>
              <a:gd name="connsiteX10" fmla="*/ 0 w 1058664"/>
              <a:gd name="connsiteY10" fmla="*/ 377723 h 1169667"/>
              <a:gd name="connsiteX11" fmla="*/ 85303 w 1058664"/>
              <a:gd name="connsiteY11" fmla="*/ 229974 h 1169667"/>
              <a:gd name="connsiteX12" fmla="*/ 444029 w 1058664"/>
              <a:gd name="connsiteY12" fmla="*/ 22864 h 1169667"/>
              <a:gd name="connsiteX13" fmla="*/ 529332 w 1058664"/>
              <a:gd name="connsiteY13" fmla="*/ 0 h 116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8664" h="1169667">
                <a:moveTo>
                  <a:pt x="529332" y="0"/>
                </a:moveTo>
                <a:cubicBezTo>
                  <a:pt x="558783" y="0"/>
                  <a:pt x="588234" y="7621"/>
                  <a:pt x="614635" y="22864"/>
                </a:cubicBezTo>
                <a:lnTo>
                  <a:pt x="973361" y="229974"/>
                </a:lnTo>
                <a:cubicBezTo>
                  <a:pt x="1026164" y="260459"/>
                  <a:pt x="1058664" y="316752"/>
                  <a:pt x="1058664" y="377723"/>
                </a:cubicBezTo>
                <a:lnTo>
                  <a:pt x="1058664" y="791945"/>
                </a:lnTo>
                <a:cubicBezTo>
                  <a:pt x="1058664" y="852915"/>
                  <a:pt x="1026164" y="909208"/>
                  <a:pt x="973361" y="939694"/>
                </a:cubicBezTo>
                <a:lnTo>
                  <a:pt x="614635" y="1146804"/>
                </a:lnTo>
                <a:cubicBezTo>
                  <a:pt x="561832" y="1177289"/>
                  <a:pt x="496832" y="1177289"/>
                  <a:pt x="444029" y="1146804"/>
                </a:cubicBezTo>
                <a:lnTo>
                  <a:pt x="85303" y="939694"/>
                </a:lnTo>
                <a:cubicBezTo>
                  <a:pt x="32501" y="909208"/>
                  <a:pt x="0" y="852915"/>
                  <a:pt x="0" y="791945"/>
                </a:cubicBezTo>
                <a:lnTo>
                  <a:pt x="0" y="377723"/>
                </a:lnTo>
                <a:cubicBezTo>
                  <a:pt x="0" y="316752"/>
                  <a:pt x="32501" y="260459"/>
                  <a:pt x="85303" y="229974"/>
                </a:cubicBezTo>
                <a:lnTo>
                  <a:pt x="444029" y="22864"/>
                </a:lnTo>
                <a:cubicBezTo>
                  <a:pt x="470431" y="7621"/>
                  <a:pt x="499881" y="0"/>
                  <a:pt x="529332" y="0"/>
                </a:cubicBezTo>
                <a:close/>
              </a:path>
            </a:pathLst>
          </a:custGeom>
          <a:solidFill>
            <a:schemeClr val="accent1"/>
          </a:solidFill>
          <a:ln>
            <a:noFill/>
          </a:ln>
        </p:spPr>
        <p:txBody>
          <a:bodyPr/>
          <a:lstStyle/>
          <a:p>
            <a:endParaRPr lang="zh-CN" altLang="en-US"/>
          </a:p>
        </p:txBody>
      </p:sp>
      <p:sp>
        <p:nvSpPr>
          <p:cNvPr id="36" name="powerpoint template design by DAJU_PPT正版来源小红书大橘PPT微信DAJU_PPT请勿抄袭搬运！盗版必究！"/>
          <p:cNvSpPr>
            <a:spLocks noChangeAspect="1"/>
          </p:cNvSpPr>
          <p:nvPr/>
        </p:nvSpPr>
        <p:spPr bwMode="auto">
          <a:xfrm>
            <a:off x="9397320" y="5504569"/>
            <a:ext cx="528319" cy="583714"/>
          </a:xfrm>
          <a:custGeom>
            <a:avLst/>
            <a:gdLst>
              <a:gd name="connsiteX0" fmla="*/ 529332 w 1058664"/>
              <a:gd name="connsiteY0" fmla="*/ 0 h 1169667"/>
              <a:gd name="connsiteX1" fmla="*/ 614635 w 1058664"/>
              <a:gd name="connsiteY1" fmla="*/ 22864 h 1169667"/>
              <a:gd name="connsiteX2" fmla="*/ 973361 w 1058664"/>
              <a:gd name="connsiteY2" fmla="*/ 229974 h 1169667"/>
              <a:gd name="connsiteX3" fmla="*/ 1058664 w 1058664"/>
              <a:gd name="connsiteY3" fmla="*/ 377723 h 1169667"/>
              <a:gd name="connsiteX4" fmla="*/ 1058664 w 1058664"/>
              <a:gd name="connsiteY4" fmla="*/ 791945 h 1169667"/>
              <a:gd name="connsiteX5" fmla="*/ 973361 w 1058664"/>
              <a:gd name="connsiteY5" fmla="*/ 939694 h 1169667"/>
              <a:gd name="connsiteX6" fmla="*/ 614635 w 1058664"/>
              <a:gd name="connsiteY6" fmla="*/ 1146804 h 1169667"/>
              <a:gd name="connsiteX7" fmla="*/ 444029 w 1058664"/>
              <a:gd name="connsiteY7" fmla="*/ 1146804 h 1169667"/>
              <a:gd name="connsiteX8" fmla="*/ 85303 w 1058664"/>
              <a:gd name="connsiteY8" fmla="*/ 939694 h 1169667"/>
              <a:gd name="connsiteX9" fmla="*/ 0 w 1058664"/>
              <a:gd name="connsiteY9" fmla="*/ 791945 h 1169667"/>
              <a:gd name="connsiteX10" fmla="*/ 0 w 1058664"/>
              <a:gd name="connsiteY10" fmla="*/ 377723 h 1169667"/>
              <a:gd name="connsiteX11" fmla="*/ 85303 w 1058664"/>
              <a:gd name="connsiteY11" fmla="*/ 229974 h 1169667"/>
              <a:gd name="connsiteX12" fmla="*/ 444029 w 1058664"/>
              <a:gd name="connsiteY12" fmla="*/ 22864 h 1169667"/>
              <a:gd name="connsiteX13" fmla="*/ 529332 w 1058664"/>
              <a:gd name="connsiteY13" fmla="*/ 0 h 116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8664" h="1169667">
                <a:moveTo>
                  <a:pt x="529332" y="0"/>
                </a:moveTo>
                <a:cubicBezTo>
                  <a:pt x="558783" y="0"/>
                  <a:pt x="588234" y="7621"/>
                  <a:pt x="614635" y="22864"/>
                </a:cubicBezTo>
                <a:lnTo>
                  <a:pt x="973361" y="229974"/>
                </a:lnTo>
                <a:cubicBezTo>
                  <a:pt x="1026164" y="260459"/>
                  <a:pt x="1058664" y="316752"/>
                  <a:pt x="1058664" y="377723"/>
                </a:cubicBezTo>
                <a:lnTo>
                  <a:pt x="1058664" y="791945"/>
                </a:lnTo>
                <a:cubicBezTo>
                  <a:pt x="1058664" y="852915"/>
                  <a:pt x="1026164" y="909208"/>
                  <a:pt x="973361" y="939694"/>
                </a:cubicBezTo>
                <a:lnTo>
                  <a:pt x="614635" y="1146804"/>
                </a:lnTo>
                <a:cubicBezTo>
                  <a:pt x="561832" y="1177289"/>
                  <a:pt x="496832" y="1177289"/>
                  <a:pt x="444029" y="1146804"/>
                </a:cubicBezTo>
                <a:lnTo>
                  <a:pt x="85303" y="939694"/>
                </a:lnTo>
                <a:cubicBezTo>
                  <a:pt x="32501" y="909208"/>
                  <a:pt x="0" y="852915"/>
                  <a:pt x="0" y="791945"/>
                </a:cubicBezTo>
                <a:lnTo>
                  <a:pt x="0" y="377723"/>
                </a:lnTo>
                <a:cubicBezTo>
                  <a:pt x="0" y="316752"/>
                  <a:pt x="32501" y="260459"/>
                  <a:pt x="85303" y="229974"/>
                </a:cubicBezTo>
                <a:lnTo>
                  <a:pt x="444029" y="22864"/>
                </a:lnTo>
                <a:cubicBezTo>
                  <a:pt x="470431" y="7621"/>
                  <a:pt x="499881" y="0"/>
                  <a:pt x="529332" y="0"/>
                </a:cubicBezTo>
                <a:close/>
              </a:path>
            </a:pathLst>
          </a:custGeom>
          <a:solidFill>
            <a:schemeClr val="accent2"/>
          </a:solidFill>
          <a:ln>
            <a:noFill/>
          </a:ln>
        </p:spPr>
        <p:txBody>
          <a:bodyPr/>
          <a:lstStyle/>
          <a:p>
            <a:endParaRPr lang="zh-CN" altLang="en-US"/>
          </a:p>
        </p:txBody>
      </p:sp>
      <p:sp>
        <p:nvSpPr>
          <p:cNvPr id="37" name="powerpoint template design by DAJU_PPT正版来源小红书大橘PPT微信DAJU_PPT请勿抄袭搬运！盗版必究！"/>
          <p:cNvSpPr>
            <a:spLocks noChangeAspect="1"/>
          </p:cNvSpPr>
          <p:nvPr/>
        </p:nvSpPr>
        <p:spPr bwMode="auto">
          <a:xfrm>
            <a:off x="6903498" y="5649574"/>
            <a:ext cx="315404" cy="293704"/>
          </a:xfrm>
          <a:custGeom>
            <a:avLst/>
            <a:gdLst>
              <a:gd name="T0" fmla="*/ 8052 w 11204"/>
              <a:gd name="T1" fmla="*/ 701 h 10433"/>
              <a:gd name="T2" fmla="*/ 7702 w 11204"/>
              <a:gd name="T3" fmla="*/ 6 h 10433"/>
              <a:gd name="T4" fmla="*/ 7352 w 11204"/>
              <a:gd name="T5" fmla="*/ 701 h 10433"/>
              <a:gd name="T6" fmla="*/ 3854 w 11204"/>
              <a:gd name="T7" fmla="*/ 353 h 10433"/>
              <a:gd name="T8" fmla="*/ 3504 w 11204"/>
              <a:gd name="T9" fmla="*/ 6 h 10433"/>
              <a:gd name="T10" fmla="*/ 3154 w 11204"/>
              <a:gd name="T11" fmla="*/ 353 h 10433"/>
              <a:gd name="T12" fmla="*/ 1755 w 11204"/>
              <a:gd name="T13" fmla="*/ 701 h 10433"/>
              <a:gd name="T14" fmla="*/ 5 w 11204"/>
              <a:gd name="T15" fmla="*/ 2438 h 10433"/>
              <a:gd name="T16" fmla="*/ 513 w 11204"/>
              <a:gd name="T17" fmla="*/ 9925 h 10433"/>
              <a:gd name="T18" fmla="*/ 9450 w 11204"/>
              <a:gd name="T19" fmla="*/ 10428 h 10433"/>
              <a:gd name="T20" fmla="*/ 11200 w 11204"/>
              <a:gd name="T21" fmla="*/ 8691 h 10433"/>
              <a:gd name="T22" fmla="*/ 10693 w 11204"/>
              <a:gd name="T23" fmla="*/ 1205 h 10433"/>
              <a:gd name="T24" fmla="*/ 707 w 11204"/>
              <a:gd name="T25" fmla="*/ 2438 h 10433"/>
              <a:gd name="T26" fmla="*/ 3155 w 11204"/>
              <a:gd name="T27" fmla="*/ 1396 h 10433"/>
              <a:gd name="T28" fmla="*/ 3252 w 11204"/>
              <a:gd name="T29" fmla="*/ 1996 h 10433"/>
              <a:gd name="T30" fmla="*/ 3759 w 11204"/>
              <a:gd name="T31" fmla="*/ 1996 h 10433"/>
              <a:gd name="T32" fmla="*/ 3855 w 11204"/>
              <a:gd name="T33" fmla="*/ 1396 h 10433"/>
              <a:gd name="T34" fmla="*/ 7353 w 11204"/>
              <a:gd name="T35" fmla="*/ 1743 h 10433"/>
              <a:gd name="T36" fmla="*/ 7950 w 11204"/>
              <a:gd name="T37" fmla="*/ 1990 h 10433"/>
              <a:gd name="T38" fmla="*/ 8053 w 11204"/>
              <a:gd name="T39" fmla="*/ 1396 h 10433"/>
              <a:gd name="T40" fmla="*/ 10500 w 11204"/>
              <a:gd name="T41" fmla="*/ 2438 h 10433"/>
              <a:gd name="T42" fmla="*/ 707 w 11204"/>
              <a:gd name="T43" fmla="*/ 3480 h 10433"/>
              <a:gd name="T44" fmla="*/ 10499 w 11204"/>
              <a:gd name="T45" fmla="*/ 8691 h 10433"/>
              <a:gd name="T46" fmla="*/ 1757 w 11204"/>
              <a:gd name="T47" fmla="*/ 9733 h 10433"/>
              <a:gd name="T48" fmla="*/ 707 w 11204"/>
              <a:gd name="T49" fmla="*/ 4175 h 10433"/>
              <a:gd name="T50" fmla="*/ 10499 w 11204"/>
              <a:gd name="T51" fmla="*/ 8691 h 10433"/>
              <a:gd name="T52" fmla="*/ 2504 w 11204"/>
              <a:gd name="T53" fmla="*/ 8691 h 10433"/>
              <a:gd name="T54" fmla="*/ 3202 w 11204"/>
              <a:gd name="T55" fmla="*/ 7996 h 10433"/>
              <a:gd name="T56" fmla="*/ 2502 w 11204"/>
              <a:gd name="T57" fmla="*/ 7301 h 10433"/>
              <a:gd name="T58" fmla="*/ 1802 w 11204"/>
              <a:gd name="T59" fmla="*/ 7996 h 10433"/>
              <a:gd name="T60" fmla="*/ 2504 w 11204"/>
              <a:gd name="T61" fmla="*/ 8691 h 10433"/>
              <a:gd name="T62" fmla="*/ 2991 w 11204"/>
              <a:gd name="T63" fmla="*/ 6398 h 10433"/>
              <a:gd name="T64" fmla="*/ 2991 w 11204"/>
              <a:gd name="T65" fmla="*/ 5426 h 10433"/>
              <a:gd name="T66" fmla="*/ 2012 w 11204"/>
              <a:gd name="T67" fmla="*/ 5426 h 10433"/>
              <a:gd name="T68" fmla="*/ 2012 w 11204"/>
              <a:gd name="T69" fmla="*/ 6398 h 10433"/>
              <a:gd name="T70" fmla="*/ 5646 w 11204"/>
              <a:gd name="T71" fmla="*/ 8691 h 10433"/>
              <a:gd name="T72" fmla="*/ 6136 w 11204"/>
              <a:gd name="T73" fmla="*/ 7510 h 10433"/>
              <a:gd name="T74" fmla="*/ 5156 w 11204"/>
              <a:gd name="T75" fmla="*/ 7510 h 10433"/>
              <a:gd name="T76" fmla="*/ 5156 w 11204"/>
              <a:gd name="T77" fmla="*/ 8482 h 10433"/>
              <a:gd name="T78" fmla="*/ 5646 w 11204"/>
              <a:gd name="T79" fmla="*/ 6606 h 10433"/>
              <a:gd name="T80" fmla="*/ 6139 w 11204"/>
              <a:gd name="T81" fmla="*/ 5426 h 10433"/>
              <a:gd name="T82" fmla="*/ 5159 w 11204"/>
              <a:gd name="T83" fmla="*/ 5426 h 10433"/>
              <a:gd name="T84" fmla="*/ 5154 w 11204"/>
              <a:gd name="T85" fmla="*/ 6398 h 10433"/>
              <a:gd name="T86" fmla="*/ 8630 w 11204"/>
              <a:gd name="T87" fmla="*/ 8691 h 10433"/>
              <a:gd name="T88" fmla="*/ 9330 w 11204"/>
              <a:gd name="T89" fmla="*/ 7996 h 10433"/>
              <a:gd name="T90" fmla="*/ 8630 w 11204"/>
              <a:gd name="T91" fmla="*/ 7301 h 10433"/>
              <a:gd name="T92" fmla="*/ 7930 w 11204"/>
              <a:gd name="T93" fmla="*/ 7996 h 10433"/>
              <a:gd name="T94" fmla="*/ 8630 w 11204"/>
              <a:gd name="T95" fmla="*/ 8691 h 10433"/>
              <a:gd name="T96" fmla="*/ 9329 w 11204"/>
              <a:gd name="T97" fmla="*/ 5912 h 10433"/>
              <a:gd name="T98" fmla="*/ 8629 w 11204"/>
              <a:gd name="T99" fmla="*/ 5217 h 10433"/>
              <a:gd name="T100" fmla="*/ 7929 w 11204"/>
              <a:gd name="T101" fmla="*/ 5912 h 10433"/>
              <a:gd name="T102" fmla="*/ 8630 w 11204"/>
              <a:gd name="T103" fmla="*/ 6606 h 10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04" h="10433">
                <a:moveTo>
                  <a:pt x="9450" y="701"/>
                </a:moveTo>
                <a:lnTo>
                  <a:pt x="8052" y="701"/>
                </a:lnTo>
                <a:lnTo>
                  <a:pt x="8052" y="353"/>
                </a:lnTo>
                <a:cubicBezTo>
                  <a:pt x="8052" y="161"/>
                  <a:pt x="7895" y="6"/>
                  <a:pt x="7702" y="6"/>
                </a:cubicBezTo>
                <a:cubicBezTo>
                  <a:pt x="7509" y="6"/>
                  <a:pt x="7353" y="161"/>
                  <a:pt x="7352" y="353"/>
                </a:cubicBezTo>
                <a:lnTo>
                  <a:pt x="7352" y="701"/>
                </a:lnTo>
                <a:lnTo>
                  <a:pt x="3854" y="701"/>
                </a:lnTo>
                <a:lnTo>
                  <a:pt x="3854" y="353"/>
                </a:lnTo>
                <a:cubicBezTo>
                  <a:pt x="3860" y="260"/>
                  <a:pt x="3825" y="167"/>
                  <a:pt x="3758" y="101"/>
                </a:cubicBezTo>
                <a:cubicBezTo>
                  <a:pt x="3690" y="35"/>
                  <a:pt x="3598" y="0"/>
                  <a:pt x="3504" y="6"/>
                </a:cubicBezTo>
                <a:cubicBezTo>
                  <a:pt x="3410" y="0"/>
                  <a:pt x="3318" y="35"/>
                  <a:pt x="3250" y="101"/>
                </a:cubicBezTo>
                <a:cubicBezTo>
                  <a:pt x="3184" y="167"/>
                  <a:pt x="3149" y="260"/>
                  <a:pt x="3154" y="353"/>
                </a:cubicBezTo>
                <a:lnTo>
                  <a:pt x="3154" y="701"/>
                </a:lnTo>
                <a:lnTo>
                  <a:pt x="1755" y="701"/>
                </a:lnTo>
                <a:cubicBezTo>
                  <a:pt x="1290" y="696"/>
                  <a:pt x="843" y="877"/>
                  <a:pt x="513" y="1205"/>
                </a:cubicBezTo>
                <a:cubicBezTo>
                  <a:pt x="184" y="1531"/>
                  <a:pt x="2" y="1975"/>
                  <a:pt x="5" y="2438"/>
                </a:cubicBezTo>
                <a:lnTo>
                  <a:pt x="5" y="8691"/>
                </a:lnTo>
                <a:cubicBezTo>
                  <a:pt x="0" y="9153"/>
                  <a:pt x="184" y="9598"/>
                  <a:pt x="513" y="9925"/>
                </a:cubicBezTo>
                <a:cubicBezTo>
                  <a:pt x="843" y="10252"/>
                  <a:pt x="1290" y="10433"/>
                  <a:pt x="1755" y="10428"/>
                </a:cubicBezTo>
                <a:lnTo>
                  <a:pt x="9450" y="10428"/>
                </a:lnTo>
                <a:cubicBezTo>
                  <a:pt x="9915" y="10433"/>
                  <a:pt x="10363" y="10252"/>
                  <a:pt x="10693" y="9925"/>
                </a:cubicBezTo>
                <a:cubicBezTo>
                  <a:pt x="11022" y="9598"/>
                  <a:pt x="11204" y="9155"/>
                  <a:pt x="11200" y="8691"/>
                </a:cubicBezTo>
                <a:lnTo>
                  <a:pt x="11200" y="2438"/>
                </a:lnTo>
                <a:cubicBezTo>
                  <a:pt x="11204" y="1976"/>
                  <a:pt x="11022" y="1531"/>
                  <a:pt x="10693" y="1205"/>
                </a:cubicBezTo>
                <a:cubicBezTo>
                  <a:pt x="10362" y="878"/>
                  <a:pt x="9915" y="697"/>
                  <a:pt x="9450" y="701"/>
                </a:cubicBezTo>
                <a:close/>
                <a:moveTo>
                  <a:pt x="707" y="2438"/>
                </a:moveTo>
                <a:cubicBezTo>
                  <a:pt x="720" y="1868"/>
                  <a:pt x="1183" y="1410"/>
                  <a:pt x="1757" y="1396"/>
                </a:cubicBezTo>
                <a:lnTo>
                  <a:pt x="3155" y="1396"/>
                </a:lnTo>
                <a:lnTo>
                  <a:pt x="3155" y="1743"/>
                </a:lnTo>
                <a:cubicBezTo>
                  <a:pt x="3149" y="1837"/>
                  <a:pt x="3184" y="1930"/>
                  <a:pt x="3252" y="1996"/>
                </a:cubicBezTo>
                <a:cubicBezTo>
                  <a:pt x="3319" y="2062"/>
                  <a:pt x="3410" y="2097"/>
                  <a:pt x="3505" y="2091"/>
                </a:cubicBezTo>
                <a:cubicBezTo>
                  <a:pt x="3599" y="2097"/>
                  <a:pt x="3692" y="2062"/>
                  <a:pt x="3759" y="1996"/>
                </a:cubicBezTo>
                <a:cubicBezTo>
                  <a:pt x="3827" y="1930"/>
                  <a:pt x="3862" y="1837"/>
                  <a:pt x="3855" y="1743"/>
                </a:cubicBezTo>
                <a:lnTo>
                  <a:pt x="3855" y="1396"/>
                </a:lnTo>
                <a:lnTo>
                  <a:pt x="7353" y="1396"/>
                </a:lnTo>
                <a:lnTo>
                  <a:pt x="7353" y="1743"/>
                </a:lnTo>
                <a:cubicBezTo>
                  <a:pt x="7353" y="1936"/>
                  <a:pt x="7509" y="2091"/>
                  <a:pt x="7703" y="2091"/>
                </a:cubicBezTo>
                <a:cubicBezTo>
                  <a:pt x="7795" y="2091"/>
                  <a:pt x="7884" y="2055"/>
                  <a:pt x="7950" y="1990"/>
                </a:cubicBezTo>
                <a:cubicBezTo>
                  <a:pt x="8015" y="1925"/>
                  <a:pt x="8053" y="1836"/>
                  <a:pt x="8053" y="1743"/>
                </a:cubicBezTo>
                <a:lnTo>
                  <a:pt x="8053" y="1396"/>
                </a:lnTo>
                <a:lnTo>
                  <a:pt x="9452" y="1396"/>
                </a:lnTo>
                <a:cubicBezTo>
                  <a:pt x="10025" y="1410"/>
                  <a:pt x="10486" y="1868"/>
                  <a:pt x="10500" y="2438"/>
                </a:cubicBezTo>
                <a:lnTo>
                  <a:pt x="10500" y="3480"/>
                </a:lnTo>
                <a:lnTo>
                  <a:pt x="707" y="3480"/>
                </a:lnTo>
                <a:lnTo>
                  <a:pt x="707" y="2438"/>
                </a:lnTo>
                <a:close/>
                <a:moveTo>
                  <a:pt x="10499" y="8691"/>
                </a:moveTo>
                <a:cubicBezTo>
                  <a:pt x="10485" y="9261"/>
                  <a:pt x="10023" y="9718"/>
                  <a:pt x="9450" y="9733"/>
                </a:cubicBezTo>
                <a:lnTo>
                  <a:pt x="1757" y="9733"/>
                </a:lnTo>
                <a:cubicBezTo>
                  <a:pt x="1183" y="9720"/>
                  <a:pt x="720" y="9261"/>
                  <a:pt x="707" y="8691"/>
                </a:cubicBezTo>
                <a:lnTo>
                  <a:pt x="707" y="4175"/>
                </a:lnTo>
                <a:lnTo>
                  <a:pt x="10500" y="4175"/>
                </a:lnTo>
                <a:lnTo>
                  <a:pt x="10499" y="8691"/>
                </a:lnTo>
                <a:close/>
                <a:moveTo>
                  <a:pt x="10499" y="8691"/>
                </a:moveTo>
                <a:close/>
                <a:moveTo>
                  <a:pt x="2504" y="8691"/>
                </a:moveTo>
                <a:cubicBezTo>
                  <a:pt x="2689" y="8696"/>
                  <a:pt x="2868" y="8620"/>
                  <a:pt x="2991" y="8482"/>
                </a:cubicBezTo>
                <a:cubicBezTo>
                  <a:pt x="3125" y="8356"/>
                  <a:pt x="3202" y="8179"/>
                  <a:pt x="3202" y="7996"/>
                </a:cubicBezTo>
                <a:cubicBezTo>
                  <a:pt x="3202" y="7812"/>
                  <a:pt x="3125" y="7636"/>
                  <a:pt x="2991" y="7510"/>
                </a:cubicBezTo>
                <a:cubicBezTo>
                  <a:pt x="2864" y="7376"/>
                  <a:pt x="2687" y="7301"/>
                  <a:pt x="2502" y="7301"/>
                </a:cubicBezTo>
                <a:cubicBezTo>
                  <a:pt x="2316" y="7301"/>
                  <a:pt x="2140" y="7376"/>
                  <a:pt x="2012" y="7510"/>
                </a:cubicBezTo>
                <a:cubicBezTo>
                  <a:pt x="1878" y="7636"/>
                  <a:pt x="1802" y="7812"/>
                  <a:pt x="1802" y="7996"/>
                </a:cubicBezTo>
                <a:cubicBezTo>
                  <a:pt x="1802" y="8179"/>
                  <a:pt x="1878" y="8356"/>
                  <a:pt x="2012" y="8482"/>
                </a:cubicBezTo>
                <a:cubicBezTo>
                  <a:pt x="2137" y="8621"/>
                  <a:pt x="2317" y="8697"/>
                  <a:pt x="2504" y="8691"/>
                </a:cubicBezTo>
                <a:close/>
                <a:moveTo>
                  <a:pt x="2504" y="6606"/>
                </a:moveTo>
                <a:cubicBezTo>
                  <a:pt x="2689" y="6611"/>
                  <a:pt x="2868" y="6535"/>
                  <a:pt x="2991" y="6398"/>
                </a:cubicBezTo>
                <a:cubicBezTo>
                  <a:pt x="3118" y="6267"/>
                  <a:pt x="3193" y="6095"/>
                  <a:pt x="3202" y="5912"/>
                </a:cubicBezTo>
                <a:cubicBezTo>
                  <a:pt x="3194" y="5730"/>
                  <a:pt x="3119" y="5557"/>
                  <a:pt x="2991" y="5426"/>
                </a:cubicBezTo>
                <a:cubicBezTo>
                  <a:pt x="2864" y="5292"/>
                  <a:pt x="2687" y="5217"/>
                  <a:pt x="2502" y="5217"/>
                </a:cubicBezTo>
                <a:cubicBezTo>
                  <a:pt x="2316" y="5217"/>
                  <a:pt x="2139" y="5292"/>
                  <a:pt x="2012" y="5426"/>
                </a:cubicBezTo>
                <a:cubicBezTo>
                  <a:pt x="1885" y="5557"/>
                  <a:pt x="1810" y="5730"/>
                  <a:pt x="1802" y="5912"/>
                </a:cubicBezTo>
                <a:cubicBezTo>
                  <a:pt x="1810" y="6095"/>
                  <a:pt x="1884" y="6267"/>
                  <a:pt x="2012" y="6398"/>
                </a:cubicBezTo>
                <a:cubicBezTo>
                  <a:pt x="2137" y="6536"/>
                  <a:pt x="2317" y="6612"/>
                  <a:pt x="2504" y="6606"/>
                </a:cubicBezTo>
                <a:close/>
                <a:moveTo>
                  <a:pt x="5646" y="8691"/>
                </a:moveTo>
                <a:cubicBezTo>
                  <a:pt x="5929" y="8695"/>
                  <a:pt x="6185" y="8526"/>
                  <a:pt x="6294" y="8265"/>
                </a:cubicBezTo>
                <a:cubicBezTo>
                  <a:pt x="6401" y="8005"/>
                  <a:pt x="6339" y="7705"/>
                  <a:pt x="6136" y="7510"/>
                </a:cubicBezTo>
                <a:cubicBezTo>
                  <a:pt x="6009" y="7376"/>
                  <a:pt x="5831" y="7301"/>
                  <a:pt x="5646" y="7301"/>
                </a:cubicBezTo>
                <a:cubicBezTo>
                  <a:pt x="5461" y="7301"/>
                  <a:pt x="5284" y="7376"/>
                  <a:pt x="5156" y="7510"/>
                </a:cubicBezTo>
                <a:cubicBezTo>
                  <a:pt x="5023" y="7636"/>
                  <a:pt x="4946" y="7812"/>
                  <a:pt x="4946" y="7996"/>
                </a:cubicBezTo>
                <a:cubicBezTo>
                  <a:pt x="4946" y="8179"/>
                  <a:pt x="5023" y="8356"/>
                  <a:pt x="5156" y="8482"/>
                </a:cubicBezTo>
                <a:cubicBezTo>
                  <a:pt x="5281" y="8621"/>
                  <a:pt x="5461" y="8696"/>
                  <a:pt x="5646" y="8691"/>
                </a:cubicBezTo>
                <a:close/>
                <a:moveTo>
                  <a:pt x="5646" y="6606"/>
                </a:moveTo>
                <a:cubicBezTo>
                  <a:pt x="6030" y="6598"/>
                  <a:pt x="6339" y="6292"/>
                  <a:pt x="6349" y="5912"/>
                </a:cubicBezTo>
                <a:cubicBezTo>
                  <a:pt x="6340" y="5730"/>
                  <a:pt x="6267" y="5557"/>
                  <a:pt x="6139" y="5426"/>
                </a:cubicBezTo>
                <a:cubicBezTo>
                  <a:pt x="6012" y="5292"/>
                  <a:pt x="5834" y="5217"/>
                  <a:pt x="5649" y="5217"/>
                </a:cubicBezTo>
                <a:cubicBezTo>
                  <a:pt x="5464" y="5217"/>
                  <a:pt x="5288" y="5292"/>
                  <a:pt x="5159" y="5426"/>
                </a:cubicBezTo>
                <a:cubicBezTo>
                  <a:pt x="5032" y="5557"/>
                  <a:pt x="4958" y="5730"/>
                  <a:pt x="4949" y="5912"/>
                </a:cubicBezTo>
                <a:cubicBezTo>
                  <a:pt x="4957" y="6093"/>
                  <a:pt x="5029" y="6266"/>
                  <a:pt x="5154" y="6398"/>
                </a:cubicBezTo>
                <a:cubicBezTo>
                  <a:pt x="5280" y="6536"/>
                  <a:pt x="5460" y="6612"/>
                  <a:pt x="5646" y="6606"/>
                </a:cubicBezTo>
                <a:close/>
                <a:moveTo>
                  <a:pt x="8630" y="8691"/>
                </a:moveTo>
                <a:cubicBezTo>
                  <a:pt x="8817" y="8696"/>
                  <a:pt x="8995" y="8620"/>
                  <a:pt x="9120" y="8482"/>
                </a:cubicBezTo>
                <a:cubicBezTo>
                  <a:pt x="9254" y="8356"/>
                  <a:pt x="9330" y="8179"/>
                  <a:pt x="9330" y="7996"/>
                </a:cubicBezTo>
                <a:cubicBezTo>
                  <a:pt x="9330" y="7812"/>
                  <a:pt x="9254" y="7636"/>
                  <a:pt x="9120" y="7510"/>
                </a:cubicBezTo>
                <a:cubicBezTo>
                  <a:pt x="8993" y="7376"/>
                  <a:pt x="8815" y="7301"/>
                  <a:pt x="8630" y="7301"/>
                </a:cubicBezTo>
                <a:cubicBezTo>
                  <a:pt x="8445" y="7301"/>
                  <a:pt x="8268" y="7376"/>
                  <a:pt x="8140" y="7510"/>
                </a:cubicBezTo>
                <a:cubicBezTo>
                  <a:pt x="8003" y="7633"/>
                  <a:pt x="7925" y="7811"/>
                  <a:pt x="7930" y="7996"/>
                </a:cubicBezTo>
                <a:cubicBezTo>
                  <a:pt x="7939" y="8178"/>
                  <a:pt x="8013" y="8351"/>
                  <a:pt x="8140" y="8482"/>
                </a:cubicBezTo>
                <a:cubicBezTo>
                  <a:pt x="8265" y="8620"/>
                  <a:pt x="8444" y="8696"/>
                  <a:pt x="8630" y="8691"/>
                </a:cubicBezTo>
                <a:close/>
                <a:moveTo>
                  <a:pt x="8630" y="6606"/>
                </a:moveTo>
                <a:cubicBezTo>
                  <a:pt x="9013" y="6597"/>
                  <a:pt x="9320" y="6291"/>
                  <a:pt x="9329" y="5912"/>
                </a:cubicBezTo>
                <a:cubicBezTo>
                  <a:pt x="9320" y="5730"/>
                  <a:pt x="9247" y="5557"/>
                  <a:pt x="9119" y="5426"/>
                </a:cubicBezTo>
                <a:cubicBezTo>
                  <a:pt x="8992" y="5292"/>
                  <a:pt x="8814" y="5217"/>
                  <a:pt x="8629" y="5217"/>
                </a:cubicBezTo>
                <a:cubicBezTo>
                  <a:pt x="8444" y="5217"/>
                  <a:pt x="8267" y="5292"/>
                  <a:pt x="8139" y="5426"/>
                </a:cubicBezTo>
                <a:cubicBezTo>
                  <a:pt x="8013" y="5557"/>
                  <a:pt x="7938" y="5730"/>
                  <a:pt x="7929" y="5912"/>
                </a:cubicBezTo>
                <a:cubicBezTo>
                  <a:pt x="7938" y="6095"/>
                  <a:pt x="8012" y="6267"/>
                  <a:pt x="8139" y="6398"/>
                </a:cubicBezTo>
                <a:cubicBezTo>
                  <a:pt x="8265" y="6536"/>
                  <a:pt x="8444" y="6612"/>
                  <a:pt x="8630" y="6606"/>
                </a:cubicBezTo>
                <a:close/>
                <a:moveTo>
                  <a:pt x="8630" y="6606"/>
                </a:move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powerpoint template design by DAJU_PPT正版来源小红书大橘PPT微信DAJU_PPT请勿抄袭搬运！盗版必究！"/>
          <p:cNvSpPr>
            <a:spLocks noChangeAspect="1"/>
          </p:cNvSpPr>
          <p:nvPr/>
        </p:nvSpPr>
        <p:spPr bwMode="auto">
          <a:xfrm>
            <a:off x="7770258" y="5649693"/>
            <a:ext cx="315404" cy="293465"/>
          </a:xfrm>
          <a:custGeom>
            <a:avLst/>
            <a:gdLst>
              <a:gd name="connsiteX0" fmla="*/ 152463 w 579032"/>
              <a:gd name="connsiteY0" fmla="*/ 122028 h 538757"/>
              <a:gd name="connsiteX1" fmla="*/ 163208 w 579032"/>
              <a:gd name="connsiteY1" fmla="*/ 126290 h 538757"/>
              <a:gd name="connsiteX2" fmla="*/ 254646 w 579032"/>
              <a:gd name="connsiteY2" fmla="*/ 217725 h 538757"/>
              <a:gd name="connsiteX3" fmla="*/ 254646 w 579032"/>
              <a:gd name="connsiteY3" fmla="*/ 239251 h 538757"/>
              <a:gd name="connsiteX4" fmla="*/ 163208 w 579032"/>
              <a:gd name="connsiteY4" fmla="*/ 330686 h 538757"/>
              <a:gd name="connsiteX5" fmla="*/ 141634 w 579032"/>
              <a:gd name="connsiteY5" fmla="*/ 330733 h 538757"/>
              <a:gd name="connsiteX6" fmla="*/ 141634 w 579032"/>
              <a:gd name="connsiteY6" fmla="*/ 309160 h 538757"/>
              <a:gd name="connsiteX7" fmla="*/ 207070 w 579032"/>
              <a:gd name="connsiteY7" fmla="*/ 243727 h 538757"/>
              <a:gd name="connsiteX8" fmla="*/ 15240 w 579032"/>
              <a:gd name="connsiteY8" fmla="*/ 243727 h 538757"/>
              <a:gd name="connsiteX9" fmla="*/ 0 w 579032"/>
              <a:gd name="connsiteY9" fmla="*/ 228488 h 538757"/>
              <a:gd name="connsiteX10" fmla="*/ 15240 w 579032"/>
              <a:gd name="connsiteY10" fmla="*/ 213249 h 538757"/>
              <a:gd name="connsiteX11" fmla="*/ 207070 w 579032"/>
              <a:gd name="connsiteY11" fmla="*/ 213249 h 538757"/>
              <a:gd name="connsiteX12" fmla="*/ 141634 w 579032"/>
              <a:gd name="connsiteY12" fmla="*/ 147863 h 538757"/>
              <a:gd name="connsiteX13" fmla="*/ 141825 w 579032"/>
              <a:gd name="connsiteY13" fmla="*/ 126481 h 538757"/>
              <a:gd name="connsiteX14" fmla="*/ 152463 w 579032"/>
              <a:gd name="connsiteY14" fmla="*/ 122028 h 538757"/>
              <a:gd name="connsiteX15" fmla="*/ 546990 w 579032"/>
              <a:gd name="connsiteY15" fmla="*/ 38996 h 538757"/>
              <a:gd name="connsiteX16" fmla="*/ 384494 w 579032"/>
              <a:gd name="connsiteY16" fmla="*/ 108656 h 538757"/>
              <a:gd name="connsiteX17" fmla="*/ 365735 w 579032"/>
              <a:gd name="connsiteY17" fmla="*/ 137129 h 538757"/>
              <a:gd name="connsiteX18" fmla="*/ 365735 w 579032"/>
              <a:gd name="connsiteY18" fmla="*/ 502808 h 538757"/>
              <a:gd name="connsiteX19" fmla="*/ 367116 w 579032"/>
              <a:gd name="connsiteY19" fmla="*/ 508093 h 538757"/>
              <a:gd name="connsiteX20" fmla="*/ 372496 w 579032"/>
              <a:gd name="connsiteY20" fmla="*/ 507236 h 538757"/>
              <a:gd name="connsiteX21" fmla="*/ 529802 w 579032"/>
              <a:gd name="connsiteY21" fmla="*/ 439862 h 538757"/>
              <a:gd name="connsiteX22" fmla="*/ 548561 w 579032"/>
              <a:gd name="connsiteY22" fmla="*/ 411388 h 538757"/>
              <a:gd name="connsiteX23" fmla="*/ 548561 w 579032"/>
              <a:gd name="connsiteY23" fmla="*/ 45710 h 538757"/>
              <a:gd name="connsiteX24" fmla="*/ 546990 w 579032"/>
              <a:gd name="connsiteY24" fmla="*/ 38996 h 538757"/>
              <a:gd name="connsiteX25" fmla="*/ 259087 w 579032"/>
              <a:gd name="connsiteY25" fmla="*/ 0 h 538757"/>
              <a:gd name="connsiteX26" fmla="*/ 533325 w 579032"/>
              <a:gd name="connsiteY26" fmla="*/ 0 h 538757"/>
              <a:gd name="connsiteX27" fmla="*/ 579032 w 579032"/>
              <a:gd name="connsiteY27" fmla="*/ 45710 h 538757"/>
              <a:gd name="connsiteX28" fmla="*/ 579032 w 579032"/>
              <a:gd name="connsiteY28" fmla="*/ 411388 h 538757"/>
              <a:gd name="connsiteX29" fmla="*/ 541800 w 579032"/>
              <a:gd name="connsiteY29" fmla="*/ 467907 h 538757"/>
              <a:gd name="connsiteX30" fmla="*/ 384494 w 579032"/>
              <a:gd name="connsiteY30" fmla="*/ 535281 h 538757"/>
              <a:gd name="connsiteX31" fmla="*/ 368306 w 579032"/>
              <a:gd name="connsiteY31" fmla="*/ 538757 h 538757"/>
              <a:gd name="connsiteX32" fmla="*/ 350357 w 579032"/>
              <a:gd name="connsiteY32" fmla="*/ 533519 h 538757"/>
              <a:gd name="connsiteX33" fmla="*/ 335264 w 579032"/>
              <a:gd name="connsiteY33" fmla="*/ 502808 h 538757"/>
              <a:gd name="connsiteX34" fmla="*/ 335264 w 579032"/>
              <a:gd name="connsiteY34" fmla="*/ 457098 h 538757"/>
              <a:gd name="connsiteX35" fmla="*/ 259087 w 579032"/>
              <a:gd name="connsiteY35" fmla="*/ 457098 h 538757"/>
              <a:gd name="connsiteX36" fmla="*/ 213380 w 579032"/>
              <a:gd name="connsiteY36" fmla="*/ 411388 h 538757"/>
              <a:gd name="connsiteX37" fmla="*/ 213380 w 579032"/>
              <a:gd name="connsiteY37" fmla="*/ 319969 h 538757"/>
              <a:gd name="connsiteX38" fmla="*/ 228615 w 579032"/>
              <a:gd name="connsiteY38" fmla="*/ 304732 h 538757"/>
              <a:gd name="connsiteX39" fmla="*/ 243851 w 579032"/>
              <a:gd name="connsiteY39" fmla="*/ 319969 h 538757"/>
              <a:gd name="connsiteX40" fmla="*/ 243851 w 579032"/>
              <a:gd name="connsiteY40" fmla="*/ 411388 h 538757"/>
              <a:gd name="connsiteX41" fmla="*/ 259087 w 579032"/>
              <a:gd name="connsiteY41" fmla="*/ 426625 h 538757"/>
              <a:gd name="connsiteX42" fmla="*/ 335264 w 579032"/>
              <a:gd name="connsiteY42" fmla="*/ 426625 h 538757"/>
              <a:gd name="connsiteX43" fmla="*/ 335264 w 579032"/>
              <a:gd name="connsiteY43" fmla="*/ 137129 h 538757"/>
              <a:gd name="connsiteX44" fmla="*/ 372496 w 579032"/>
              <a:gd name="connsiteY44" fmla="*/ 80659 h 538757"/>
              <a:gd name="connsiteX45" fmla="*/ 489571 w 579032"/>
              <a:gd name="connsiteY45" fmla="*/ 30473 h 538757"/>
              <a:gd name="connsiteX46" fmla="*/ 259087 w 579032"/>
              <a:gd name="connsiteY46" fmla="*/ 30473 h 538757"/>
              <a:gd name="connsiteX47" fmla="*/ 243851 w 579032"/>
              <a:gd name="connsiteY47" fmla="*/ 45710 h 538757"/>
              <a:gd name="connsiteX48" fmla="*/ 243851 w 579032"/>
              <a:gd name="connsiteY48" fmla="*/ 137129 h 538757"/>
              <a:gd name="connsiteX49" fmla="*/ 228615 w 579032"/>
              <a:gd name="connsiteY49" fmla="*/ 152366 h 538757"/>
              <a:gd name="connsiteX50" fmla="*/ 213380 w 579032"/>
              <a:gd name="connsiteY50" fmla="*/ 137129 h 538757"/>
              <a:gd name="connsiteX51" fmla="*/ 213380 w 579032"/>
              <a:gd name="connsiteY51" fmla="*/ 45710 h 538757"/>
              <a:gd name="connsiteX52" fmla="*/ 259087 w 579032"/>
              <a:gd name="connsiteY52" fmla="*/ 0 h 53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79032" h="538757">
                <a:moveTo>
                  <a:pt x="152463" y="122028"/>
                </a:moveTo>
                <a:cubicBezTo>
                  <a:pt x="156326" y="121992"/>
                  <a:pt x="160208" y="123409"/>
                  <a:pt x="163208" y="126290"/>
                </a:cubicBezTo>
                <a:lnTo>
                  <a:pt x="254646" y="217725"/>
                </a:lnTo>
                <a:cubicBezTo>
                  <a:pt x="260599" y="223678"/>
                  <a:pt x="260599" y="233298"/>
                  <a:pt x="254646" y="239251"/>
                </a:cubicBezTo>
                <a:lnTo>
                  <a:pt x="163208" y="330686"/>
                </a:lnTo>
                <a:cubicBezTo>
                  <a:pt x="157255" y="336638"/>
                  <a:pt x="147635" y="336686"/>
                  <a:pt x="141634" y="330733"/>
                </a:cubicBezTo>
                <a:cubicBezTo>
                  <a:pt x="135681" y="324780"/>
                  <a:pt x="135681" y="315113"/>
                  <a:pt x="141634" y="309160"/>
                </a:cubicBezTo>
                <a:lnTo>
                  <a:pt x="207070" y="243727"/>
                </a:lnTo>
                <a:lnTo>
                  <a:pt x="15240" y="243727"/>
                </a:lnTo>
                <a:cubicBezTo>
                  <a:pt x="6810" y="243727"/>
                  <a:pt x="0" y="236917"/>
                  <a:pt x="0" y="228488"/>
                </a:cubicBezTo>
                <a:cubicBezTo>
                  <a:pt x="0" y="220106"/>
                  <a:pt x="6810" y="213249"/>
                  <a:pt x="15240" y="213249"/>
                </a:cubicBezTo>
                <a:lnTo>
                  <a:pt x="207070" y="213249"/>
                </a:lnTo>
                <a:lnTo>
                  <a:pt x="141634" y="147863"/>
                </a:lnTo>
                <a:cubicBezTo>
                  <a:pt x="135872" y="141863"/>
                  <a:pt x="135967" y="132386"/>
                  <a:pt x="141825" y="126481"/>
                </a:cubicBezTo>
                <a:cubicBezTo>
                  <a:pt x="144754" y="123552"/>
                  <a:pt x="148599" y="122064"/>
                  <a:pt x="152463" y="122028"/>
                </a:cubicBezTo>
                <a:close/>
                <a:moveTo>
                  <a:pt x="546990" y="38996"/>
                </a:moveTo>
                <a:lnTo>
                  <a:pt x="384494" y="108656"/>
                </a:lnTo>
                <a:cubicBezTo>
                  <a:pt x="374686" y="112894"/>
                  <a:pt x="365735" y="126416"/>
                  <a:pt x="365735" y="137129"/>
                </a:cubicBezTo>
                <a:lnTo>
                  <a:pt x="365735" y="502808"/>
                </a:lnTo>
                <a:cubicBezTo>
                  <a:pt x="365735" y="505998"/>
                  <a:pt x="366544" y="507760"/>
                  <a:pt x="367116" y="508093"/>
                </a:cubicBezTo>
                <a:cubicBezTo>
                  <a:pt x="367639" y="508427"/>
                  <a:pt x="369591" y="508522"/>
                  <a:pt x="372496" y="507236"/>
                </a:cubicBezTo>
                <a:lnTo>
                  <a:pt x="529802" y="439862"/>
                </a:lnTo>
                <a:cubicBezTo>
                  <a:pt x="539610" y="435624"/>
                  <a:pt x="548561" y="422102"/>
                  <a:pt x="548561" y="411388"/>
                </a:cubicBezTo>
                <a:lnTo>
                  <a:pt x="548561" y="45710"/>
                </a:lnTo>
                <a:cubicBezTo>
                  <a:pt x="548561" y="43377"/>
                  <a:pt x="548037" y="41091"/>
                  <a:pt x="546990" y="38996"/>
                </a:cubicBezTo>
                <a:close/>
                <a:moveTo>
                  <a:pt x="259087" y="0"/>
                </a:moveTo>
                <a:lnTo>
                  <a:pt x="533325" y="0"/>
                </a:lnTo>
                <a:cubicBezTo>
                  <a:pt x="558512" y="0"/>
                  <a:pt x="579032" y="20522"/>
                  <a:pt x="579032" y="45710"/>
                </a:cubicBezTo>
                <a:lnTo>
                  <a:pt x="579032" y="411388"/>
                </a:lnTo>
                <a:cubicBezTo>
                  <a:pt x="579032" y="434101"/>
                  <a:pt x="562654" y="458908"/>
                  <a:pt x="541800" y="467907"/>
                </a:cubicBezTo>
                <a:lnTo>
                  <a:pt x="384494" y="535281"/>
                </a:lnTo>
                <a:cubicBezTo>
                  <a:pt x="379066" y="537614"/>
                  <a:pt x="373543" y="538757"/>
                  <a:pt x="368306" y="538757"/>
                </a:cubicBezTo>
                <a:cubicBezTo>
                  <a:pt x="361783" y="538757"/>
                  <a:pt x="355641" y="536995"/>
                  <a:pt x="350357" y="533519"/>
                </a:cubicBezTo>
                <a:cubicBezTo>
                  <a:pt x="340739" y="527234"/>
                  <a:pt x="335264" y="515997"/>
                  <a:pt x="335264" y="502808"/>
                </a:cubicBezTo>
                <a:lnTo>
                  <a:pt x="335264" y="457098"/>
                </a:lnTo>
                <a:lnTo>
                  <a:pt x="259087" y="457098"/>
                </a:lnTo>
                <a:cubicBezTo>
                  <a:pt x="233900" y="457098"/>
                  <a:pt x="213380" y="436577"/>
                  <a:pt x="213380" y="411388"/>
                </a:cubicBezTo>
                <a:lnTo>
                  <a:pt x="213380" y="319969"/>
                </a:lnTo>
                <a:cubicBezTo>
                  <a:pt x="213380" y="311541"/>
                  <a:pt x="220188" y="304732"/>
                  <a:pt x="228615" y="304732"/>
                </a:cubicBezTo>
                <a:cubicBezTo>
                  <a:pt x="237043" y="304732"/>
                  <a:pt x="243851" y="311541"/>
                  <a:pt x="243851" y="319969"/>
                </a:cubicBezTo>
                <a:lnTo>
                  <a:pt x="243851" y="411388"/>
                </a:lnTo>
                <a:cubicBezTo>
                  <a:pt x="243851" y="419816"/>
                  <a:pt x="250659" y="426625"/>
                  <a:pt x="259087" y="426625"/>
                </a:cubicBezTo>
                <a:lnTo>
                  <a:pt x="335264" y="426625"/>
                </a:lnTo>
                <a:lnTo>
                  <a:pt x="335264" y="137129"/>
                </a:lnTo>
                <a:cubicBezTo>
                  <a:pt x="335264" y="114417"/>
                  <a:pt x="351642" y="89610"/>
                  <a:pt x="372496" y="80659"/>
                </a:cubicBezTo>
                <a:lnTo>
                  <a:pt x="489571" y="30473"/>
                </a:lnTo>
                <a:lnTo>
                  <a:pt x="259087" y="30473"/>
                </a:lnTo>
                <a:cubicBezTo>
                  <a:pt x="250659" y="30473"/>
                  <a:pt x="243851" y="37282"/>
                  <a:pt x="243851" y="45710"/>
                </a:cubicBezTo>
                <a:lnTo>
                  <a:pt x="243851" y="137129"/>
                </a:lnTo>
                <a:cubicBezTo>
                  <a:pt x="243851" y="145557"/>
                  <a:pt x="237043" y="152366"/>
                  <a:pt x="228615" y="152366"/>
                </a:cubicBezTo>
                <a:cubicBezTo>
                  <a:pt x="220188" y="152366"/>
                  <a:pt x="213380" y="145557"/>
                  <a:pt x="213380" y="137129"/>
                </a:cubicBezTo>
                <a:lnTo>
                  <a:pt x="213380" y="45710"/>
                </a:lnTo>
                <a:cubicBezTo>
                  <a:pt x="213380" y="20522"/>
                  <a:pt x="233900" y="0"/>
                  <a:pt x="259087"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powerpoint template design by DAJU_PPT正版来源小红书大橘PPT微信DAJU_PPT请勿抄袭搬运！盗版必究！"/>
          <p:cNvSpPr>
            <a:spLocks noChangeAspect="1"/>
          </p:cNvSpPr>
          <p:nvPr/>
        </p:nvSpPr>
        <p:spPr bwMode="auto">
          <a:xfrm>
            <a:off x="8637048" y="5638724"/>
            <a:ext cx="315343" cy="315404"/>
          </a:xfrm>
          <a:custGeom>
            <a:avLst/>
            <a:gdLst>
              <a:gd name="connsiteX0" fmla="*/ 380952 w 518123"/>
              <a:gd name="connsiteY0" fmla="*/ 365797 h 518222"/>
              <a:gd name="connsiteX1" fmla="*/ 365716 w 518123"/>
              <a:gd name="connsiteY1" fmla="*/ 381038 h 518222"/>
              <a:gd name="connsiteX2" fmla="*/ 380952 w 518123"/>
              <a:gd name="connsiteY2" fmla="*/ 396278 h 518222"/>
              <a:gd name="connsiteX3" fmla="*/ 396189 w 518123"/>
              <a:gd name="connsiteY3" fmla="*/ 381038 h 518222"/>
              <a:gd name="connsiteX4" fmla="*/ 380952 w 518123"/>
              <a:gd name="connsiteY4" fmla="*/ 365797 h 518222"/>
              <a:gd name="connsiteX5" fmla="*/ 137172 w 518123"/>
              <a:gd name="connsiteY5" fmla="*/ 365797 h 518222"/>
              <a:gd name="connsiteX6" fmla="*/ 121936 w 518123"/>
              <a:gd name="connsiteY6" fmla="*/ 381038 h 518222"/>
              <a:gd name="connsiteX7" fmla="*/ 137172 w 518123"/>
              <a:gd name="connsiteY7" fmla="*/ 396278 h 518222"/>
              <a:gd name="connsiteX8" fmla="*/ 152408 w 518123"/>
              <a:gd name="connsiteY8" fmla="*/ 381038 h 518222"/>
              <a:gd name="connsiteX9" fmla="*/ 137172 w 518123"/>
              <a:gd name="connsiteY9" fmla="*/ 365797 h 518222"/>
              <a:gd name="connsiteX10" fmla="*/ 380952 w 518123"/>
              <a:gd name="connsiteY10" fmla="*/ 335315 h 518222"/>
              <a:gd name="connsiteX11" fmla="*/ 426661 w 518123"/>
              <a:gd name="connsiteY11" fmla="*/ 381038 h 518222"/>
              <a:gd name="connsiteX12" fmla="*/ 380952 w 518123"/>
              <a:gd name="connsiteY12" fmla="*/ 426760 h 518222"/>
              <a:gd name="connsiteX13" fmla="*/ 335243 w 518123"/>
              <a:gd name="connsiteY13" fmla="*/ 381038 h 518222"/>
              <a:gd name="connsiteX14" fmla="*/ 380952 w 518123"/>
              <a:gd name="connsiteY14" fmla="*/ 335315 h 518222"/>
              <a:gd name="connsiteX15" fmla="*/ 137172 w 518123"/>
              <a:gd name="connsiteY15" fmla="*/ 335315 h 518222"/>
              <a:gd name="connsiteX16" fmla="*/ 182881 w 518123"/>
              <a:gd name="connsiteY16" fmla="*/ 381038 h 518222"/>
              <a:gd name="connsiteX17" fmla="*/ 137172 w 518123"/>
              <a:gd name="connsiteY17" fmla="*/ 426760 h 518222"/>
              <a:gd name="connsiteX18" fmla="*/ 91463 w 518123"/>
              <a:gd name="connsiteY18" fmla="*/ 381038 h 518222"/>
              <a:gd name="connsiteX19" fmla="*/ 137172 w 518123"/>
              <a:gd name="connsiteY19" fmla="*/ 335315 h 518222"/>
              <a:gd name="connsiteX20" fmla="*/ 380952 w 518123"/>
              <a:gd name="connsiteY20" fmla="*/ 243871 h 518222"/>
              <a:gd name="connsiteX21" fmla="*/ 365716 w 518123"/>
              <a:gd name="connsiteY21" fmla="*/ 259112 h 518222"/>
              <a:gd name="connsiteX22" fmla="*/ 380952 w 518123"/>
              <a:gd name="connsiteY22" fmla="*/ 274352 h 518222"/>
              <a:gd name="connsiteX23" fmla="*/ 396189 w 518123"/>
              <a:gd name="connsiteY23" fmla="*/ 259112 h 518222"/>
              <a:gd name="connsiteX24" fmla="*/ 380952 w 518123"/>
              <a:gd name="connsiteY24" fmla="*/ 243871 h 518222"/>
              <a:gd name="connsiteX25" fmla="*/ 137172 w 518123"/>
              <a:gd name="connsiteY25" fmla="*/ 243871 h 518222"/>
              <a:gd name="connsiteX26" fmla="*/ 121936 w 518123"/>
              <a:gd name="connsiteY26" fmla="*/ 259112 h 518222"/>
              <a:gd name="connsiteX27" fmla="*/ 137172 w 518123"/>
              <a:gd name="connsiteY27" fmla="*/ 274352 h 518222"/>
              <a:gd name="connsiteX28" fmla="*/ 152408 w 518123"/>
              <a:gd name="connsiteY28" fmla="*/ 259112 h 518222"/>
              <a:gd name="connsiteX29" fmla="*/ 137172 w 518123"/>
              <a:gd name="connsiteY29" fmla="*/ 243871 h 518222"/>
              <a:gd name="connsiteX30" fmla="*/ 380952 w 518123"/>
              <a:gd name="connsiteY30" fmla="*/ 213389 h 518222"/>
              <a:gd name="connsiteX31" fmla="*/ 426661 w 518123"/>
              <a:gd name="connsiteY31" fmla="*/ 259112 h 518222"/>
              <a:gd name="connsiteX32" fmla="*/ 380952 w 518123"/>
              <a:gd name="connsiteY32" fmla="*/ 304834 h 518222"/>
              <a:gd name="connsiteX33" fmla="*/ 335243 w 518123"/>
              <a:gd name="connsiteY33" fmla="*/ 259112 h 518222"/>
              <a:gd name="connsiteX34" fmla="*/ 380952 w 518123"/>
              <a:gd name="connsiteY34" fmla="*/ 213389 h 518222"/>
              <a:gd name="connsiteX35" fmla="*/ 137172 w 518123"/>
              <a:gd name="connsiteY35" fmla="*/ 213389 h 518222"/>
              <a:gd name="connsiteX36" fmla="*/ 182881 w 518123"/>
              <a:gd name="connsiteY36" fmla="*/ 259112 h 518222"/>
              <a:gd name="connsiteX37" fmla="*/ 137172 w 518123"/>
              <a:gd name="connsiteY37" fmla="*/ 304834 h 518222"/>
              <a:gd name="connsiteX38" fmla="*/ 91463 w 518123"/>
              <a:gd name="connsiteY38" fmla="*/ 259112 h 518222"/>
              <a:gd name="connsiteX39" fmla="*/ 137172 w 518123"/>
              <a:gd name="connsiteY39" fmla="*/ 213389 h 518222"/>
              <a:gd name="connsiteX40" fmla="*/ 380952 w 518123"/>
              <a:gd name="connsiteY40" fmla="*/ 121945 h 518222"/>
              <a:gd name="connsiteX41" fmla="*/ 365716 w 518123"/>
              <a:gd name="connsiteY41" fmla="*/ 137185 h 518222"/>
              <a:gd name="connsiteX42" fmla="*/ 380952 w 518123"/>
              <a:gd name="connsiteY42" fmla="*/ 152426 h 518222"/>
              <a:gd name="connsiteX43" fmla="*/ 396189 w 518123"/>
              <a:gd name="connsiteY43" fmla="*/ 137185 h 518222"/>
              <a:gd name="connsiteX44" fmla="*/ 380952 w 518123"/>
              <a:gd name="connsiteY44" fmla="*/ 121945 h 518222"/>
              <a:gd name="connsiteX45" fmla="*/ 137172 w 518123"/>
              <a:gd name="connsiteY45" fmla="*/ 121945 h 518222"/>
              <a:gd name="connsiteX46" fmla="*/ 121936 w 518123"/>
              <a:gd name="connsiteY46" fmla="*/ 137185 h 518222"/>
              <a:gd name="connsiteX47" fmla="*/ 137172 w 518123"/>
              <a:gd name="connsiteY47" fmla="*/ 152426 h 518222"/>
              <a:gd name="connsiteX48" fmla="*/ 152408 w 518123"/>
              <a:gd name="connsiteY48" fmla="*/ 137185 h 518222"/>
              <a:gd name="connsiteX49" fmla="*/ 137172 w 518123"/>
              <a:gd name="connsiteY49" fmla="*/ 121945 h 518222"/>
              <a:gd name="connsiteX50" fmla="*/ 380952 w 518123"/>
              <a:gd name="connsiteY50" fmla="*/ 91463 h 518222"/>
              <a:gd name="connsiteX51" fmla="*/ 426661 w 518123"/>
              <a:gd name="connsiteY51" fmla="*/ 137185 h 518222"/>
              <a:gd name="connsiteX52" fmla="*/ 380952 w 518123"/>
              <a:gd name="connsiteY52" fmla="*/ 182908 h 518222"/>
              <a:gd name="connsiteX53" fmla="*/ 335243 w 518123"/>
              <a:gd name="connsiteY53" fmla="*/ 137185 h 518222"/>
              <a:gd name="connsiteX54" fmla="*/ 380952 w 518123"/>
              <a:gd name="connsiteY54" fmla="*/ 91463 h 518222"/>
              <a:gd name="connsiteX55" fmla="*/ 137172 w 518123"/>
              <a:gd name="connsiteY55" fmla="*/ 91463 h 518222"/>
              <a:gd name="connsiteX56" fmla="*/ 182881 w 518123"/>
              <a:gd name="connsiteY56" fmla="*/ 137185 h 518222"/>
              <a:gd name="connsiteX57" fmla="*/ 137172 w 518123"/>
              <a:gd name="connsiteY57" fmla="*/ 182908 h 518222"/>
              <a:gd name="connsiteX58" fmla="*/ 91463 w 518123"/>
              <a:gd name="connsiteY58" fmla="*/ 137185 h 518222"/>
              <a:gd name="connsiteX59" fmla="*/ 137172 w 518123"/>
              <a:gd name="connsiteY59" fmla="*/ 91463 h 518222"/>
              <a:gd name="connsiteX60" fmla="*/ 76195 w 518123"/>
              <a:gd name="connsiteY60" fmla="*/ 30484 h 518222"/>
              <a:gd name="connsiteX61" fmla="*/ 30478 w 518123"/>
              <a:gd name="connsiteY61" fmla="*/ 76209 h 518222"/>
              <a:gd name="connsiteX62" fmla="*/ 30478 w 518123"/>
              <a:gd name="connsiteY62" fmla="*/ 442013 h 518222"/>
              <a:gd name="connsiteX63" fmla="*/ 76195 w 518123"/>
              <a:gd name="connsiteY63" fmla="*/ 487738 h 518222"/>
              <a:gd name="connsiteX64" fmla="*/ 441929 w 518123"/>
              <a:gd name="connsiteY64" fmla="*/ 487738 h 518222"/>
              <a:gd name="connsiteX65" fmla="*/ 487645 w 518123"/>
              <a:gd name="connsiteY65" fmla="*/ 442013 h 518222"/>
              <a:gd name="connsiteX66" fmla="*/ 487645 w 518123"/>
              <a:gd name="connsiteY66" fmla="*/ 76209 h 518222"/>
              <a:gd name="connsiteX67" fmla="*/ 441929 w 518123"/>
              <a:gd name="connsiteY67" fmla="*/ 30484 h 518222"/>
              <a:gd name="connsiteX68" fmla="*/ 76195 w 518123"/>
              <a:gd name="connsiteY68" fmla="*/ 0 h 518222"/>
              <a:gd name="connsiteX69" fmla="*/ 441929 w 518123"/>
              <a:gd name="connsiteY69" fmla="*/ 0 h 518222"/>
              <a:gd name="connsiteX70" fmla="*/ 518123 w 518123"/>
              <a:gd name="connsiteY70" fmla="*/ 76209 h 518222"/>
              <a:gd name="connsiteX71" fmla="*/ 518123 w 518123"/>
              <a:gd name="connsiteY71" fmla="*/ 442013 h 518222"/>
              <a:gd name="connsiteX72" fmla="*/ 441929 w 518123"/>
              <a:gd name="connsiteY72" fmla="*/ 518222 h 518222"/>
              <a:gd name="connsiteX73" fmla="*/ 76195 w 518123"/>
              <a:gd name="connsiteY73" fmla="*/ 518222 h 518222"/>
              <a:gd name="connsiteX74" fmla="*/ 0 w 518123"/>
              <a:gd name="connsiteY74" fmla="*/ 442013 h 518222"/>
              <a:gd name="connsiteX75" fmla="*/ 0 w 518123"/>
              <a:gd name="connsiteY75" fmla="*/ 76209 h 518222"/>
              <a:gd name="connsiteX76" fmla="*/ 76195 w 518123"/>
              <a:gd name="connsiteY76" fmla="*/ 0 h 51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18123" h="518222">
                <a:moveTo>
                  <a:pt x="380952" y="365797"/>
                </a:moveTo>
                <a:cubicBezTo>
                  <a:pt x="372525" y="365797"/>
                  <a:pt x="365716" y="372608"/>
                  <a:pt x="365716" y="381038"/>
                </a:cubicBezTo>
                <a:cubicBezTo>
                  <a:pt x="365716" y="389468"/>
                  <a:pt x="372525" y="396278"/>
                  <a:pt x="380952" y="396278"/>
                </a:cubicBezTo>
                <a:cubicBezTo>
                  <a:pt x="389380" y="396278"/>
                  <a:pt x="396189" y="389468"/>
                  <a:pt x="396189" y="381038"/>
                </a:cubicBezTo>
                <a:cubicBezTo>
                  <a:pt x="396189" y="372608"/>
                  <a:pt x="389380" y="365797"/>
                  <a:pt x="380952" y="365797"/>
                </a:cubicBezTo>
                <a:close/>
                <a:moveTo>
                  <a:pt x="137172" y="365797"/>
                </a:moveTo>
                <a:cubicBezTo>
                  <a:pt x="128744" y="365797"/>
                  <a:pt x="121936" y="372608"/>
                  <a:pt x="121936" y="381038"/>
                </a:cubicBezTo>
                <a:cubicBezTo>
                  <a:pt x="121936" y="389468"/>
                  <a:pt x="128744" y="396278"/>
                  <a:pt x="137172" y="396278"/>
                </a:cubicBezTo>
                <a:cubicBezTo>
                  <a:pt x="145600" y="396278"/>
                  <a:pt x="152408" y="389468"/>
                  <a:pt x="152408" y="381038"/>
                </a:cubicBezTo>
                <a:cubicBezTo>
                  <a:pt x="152408" y="372608"/>
                  <a:pt x="145600" y="365797"/>
                  <a:pt x="137172" y="365797"/>
                </a:cubicBezTo>
                <a:close/>
                <a:moveTo>
                  <a:pt x="380952" y="335315"/>
                </a:moveTo>
                <a:cubicBezTo>
                  <a:pt x="406140" y="335315"/>
                  <a:pt x="426661" y="355843"/>
                  <a:pt x="426661" y="381038"/>
                </a:cubicBezTo>
                <a:cubicBezTo>
                  <a:pt x="426661" y="406233"/>
                  <a:pt x="406140" y="426760"/>
                  <a:pt x="380952" y="426760"/>
                </a:cubicBezTo>
                <a:cubicBezTo>
                  <a:pt x="355765" y="426760"/>
                  <a:pt x="335243" y="406233"/>
                  <a:pt x="335243" y="381038"/>
                </a:cubicBezTo>
                <a:cubicBezTo>
                  <a:pt x="335243" y="355843"/>
                  <a:pt x="355765" y="335315"/>
                  <a:pt x="380952" y="335315"/>
                </a:cubicBezTo>
                <a:close/>
                <a:moveTo>
                  <a:pt x="137172" y="335315"/>
                </a:moveTo>
                <a:cubicBezTo>
                  <a:pt x="162359" y="335315"/>
                  <a:pt x="182881" y="355843"/>
                  <a:pt x="182881" y="381038"/>
                </a:cubicBezTo>
                <a:cubicBezTo>
                  <a:pt x="182881" y="406233"/>
                  <a:pt x="162359" y="426760"/>
                  <a:pt x="137172" y="426760"/>
                </a:cubicBezTo>
                <a:cubicBezTo>
                  <a:pt x="111984" y="426760"/>
                  <a:pt x="91463" y="406233"/>
                  <a:pt x="91463" y="381038"/>
                </a:cubicBezTo>
                <a:cubicBezTo>
                  <a:pt x="91463" y="355843"/>
                  <a:pt x="111984" y="335315"/>
                  <a:pt x="137172" y="335315"/>
                </a:cubicBezTo>
                <a:close/>
                <a:moveTo>
                  <a:pt x="380952" y="243871"/>
                </a:moveTo>
                <a:cubicBezTo>
                  <a:pt x="372525" y="243871"/>
                  <a:pt x="365716" y="250681"/>
                  <a:pt x="365716" y="259112"/>
                </a:cubicBezTo>
                <a:cubicBezTo>
                  <a:pt x="365716" y="267542"/>
                  <a:pt x="372525" y="274352"/>
                  <a:pt x="380952" y="274352"/>
                </a:cubicBezTo>
                <a:cubicBezTo>
                  <a:pt x="389380" y="274352"/>
                  <a:pt x="396189" y="267542"/>
                  <a:pt x="396189" y="259112"/>
                </a:cubicBezTo>
                <a:cubicBezTo>
                  <a:pt x="396189" y="250681"/>
                  <a:pt x="389380" y="243871"/>
                  <a:pt x="380952" y="243871"/>
                </a:cubicBezTo>
                <a:close/>
                <a:moveTo>
                  <a:pt x="137172" y="243871"/>
                </a:moveTo>
                <a:cubicBezTo>
                  <a:pt x="128744" y="243871"/>
                  <a:pt x="121936" y="250681"/>
                  <a:pt x="121936" y="259112"/>
                </a:cubicBezTo>
                <a:cubicBezTo>
                  <a:pt x="121936" y="267542"/>
                  <a:pt x="128744" y="274352"/>
                  <a:pt x="137172" y="274352"/>
                </a:cubicBezTo>
                <a:cubicBezTo>
                  <a:pt x="145600" y="274352"/>
                  <a:pt x="152408" y="267542"/>
                  <a:pt x="152408" y="259112"/>
                </a:cubicBezTo>
                <a:cubicBezTo>
                  <a:pt x="152408" y="250681"/>
                  <a:pt x="145600" y="243871"/>
                  <a:pt x="137172" y="243871"/>
                </a:cubicBezTo>
                <a:close/>
                <a:moveTo>
                  <a:pt x="380952" y="213389"/>
                </a:moveTo>
                <a:cubicBezTo>
                  <a:pt x="406140" y="213389"/>
                  <a:pt x="426661" y="233917"/>
                  <a:pt x="426661" y="259112"/>
                </a:cubicBezTo>
                <a:cubicBezTo>
                  <a:pt x="426661" y="284306"/>
                  <a:pt x="406140" y="304834"/>
                  <a:pt x="380952" y="304834"/>
                </a:cubicBezTo>
                <a:cubicBezTo>
                  <a:pt x="355765" y="304834"/>
                  <a:pt x="335243" y="284306"/>
                  <a:pt x="335243" y="259112"/>
                </a:cubicBezTo>
                <a:cubicBezTo>
                  <a:pt x="335243" y="233917"/>
                  <a:pt x="355765" y="213389"/>
                  <a:pt x="380952" y="213389"/>
                </a:cubicBezTo>
                <a:close/>
                <a:moveTo>
                  <a:pt x="137172" y="213389"/>
                </a:moveTo>
                <a:cubicBezTo>
                  <a:pt x="162359" y="213389"/>
                  <a:pt x="182881" y="233917"/>
                  <a:pt x="182881" y="259112"/>
                </a:cubicBezTo>
                <a:cubicBezTo>
                  <a:pt x="182881" y="284306"/>
                  <a:pt x="162359" y="304834"/>
                  <a:pt x="137172" y="304834"/>
                </a:cubicBezTo>
                <a:cubicBezTo>
                  <a:pt x="111984" y="304834"/>
                  <a:pt x="91463" y="284306"/>
                  <a:pt x="91463" y="259112"/>
                </a:cubicBezTo>
                <a:cubicBezTo>
                  <a:pt x="91463" y="233917"/>
                  <a:pt x="111984" y="213389"/>
                  <a:pt x="137172" y="213389"/>
                </a:cubicBezTo>
                <a:close/>
                <a:moveTo>
                  <a:pt x="380952" y="121945"/>
                </a:moveTo>
                <a:cubicBezTo>
                  <a:pt x="372525" y="121945"/>
                  <a:pt x="365716" y="128755"/>
                  <a:pt x="365716" y="137185"/>
                </a:cubicBezTo>
                <a:cubicBezTo>
                  <a:pt x="365716" y="145615"/>
                  <a:pt x="372525" y="152426"/>
                  <a:pt x="380952" y="152426"/>
                </a:cubicBezTo>
                <a:cubicBezTo>
                  <a:pt x="389380" y="152426"/>
                  <a:pt x="396189" y="145615"/>
                  <a:pt x="396189" y="137185"/>
                </a:cubicBezTo>
                <a:cubicBezTo>
                  <a:pt x="396189" y="128755"/>
                  <a:pt x="389380" y="121945"/>
                  <a:pt x="380952" y="121945"/>
                </a:cubicBezTo>
                <a:close/>
                <a:moveTo>
                  <a:pt x="137172" y="121945"/>
                </a:moveTo>
                <a:cubicBezTo>
                  <a:pt x="128744" y="121945"/>
                  <a:pt x="121936" y="128755"/>
                  <a:pt x="121936" y="137185"/>
                </a:cubicBezTo>
                <a:cubicBezTo>
                  <a:pt x="121936" y="145615"/>
                  <a:pt x="128744" y="152426"/>
                  <a:pt x="137172" y="152426"/>
                </a:cubicBezTo>
                <a:cubicBezTo>
                  <a:pt x="145600" y="152426"/>
                  <a:pt x="152408" y="145615"/>
                  <a:pt x="152408" y="137185"/>
                </a:cubicBezTo>
                <a:cubicBezTo>
                  <a:pt x="152408" y="128755"/>
                  <a:pt x="145600" y="121945"/>
                  <a:pt x="137172" y="121945"/>
                </a:cubicBezTo>
                <a:close/>
                <a:moveTo>
                  <a:pt x="380952" y="91463"/>
                </a:moveTo>
                <a:cubicBezTo>
                  <a:pt x="406140" y="91463"/>
                  <a:pt x="426661" y="111990"/>
                  <a:pt x="426661" y="137185"/>
                </a:cubicBezTo>
                <a:cubicBezTo>
                  <a:pt x="426661" y="162380"/>
                  <a:pt x="406140" y="182908"/>
                  <a:pt x="380952" y="182908"/>
                </a:cubicBezTo>
                <a:cubicBezTo>
                  <a:pt x="355765" y="182908"/>
                  <a:pt x="335243" y="162380"/>
                  <a:pt x="335243" y="137185"/>
                </a:cubicBezTo>
                <a:cubicBezTo>
                  <a:pt x="335243" y="111990"/>
                  <a:pt x="355765" y="91463"/>
                  <a:pt x="380952" y="91463"/>
                </a:cubicBezTo>
                <a:close/>
                <a:moveTo>
                  <a:pt x="137172" y="91463"/>
                </a:moveTo>
                <a:cubicBezTo>
                  <a:pt x="162359" y="91463"/>
                  <a:pt x="182881" y="111990"/>
                  <a:pt x="182881" y="137185"/>
                </a:cubicBezTo>
                <a:cubicBezTo>
                  <a:pt x="182881" y="162380"/>
                  <a:pt x="162359" y="182908"/>
                  <a:pt x="137172" y="182908"/>
                </a:cubicBezTo>
                <a:cubicBezTo>
                  <a:pt x="111984" y="182908"/>
                  <a:pt x="91463" y="162380"/>
                  <a:pt x="91463" y="137185"/>
                </a:cubicBezTo>
                <a:cubicBezTo>
                  <a:pt x="91463" y="111990"/>
                  <a:pt x="111984" y="91463"/>
                  <a:pt x="137172" y="91463"/>
                </a:cubicBezTo>
                <a:close/>
                <a:moveTo>
                  <a:pt x="76195" y="30484"/>
                </a:moveTo>
                <a:cubicBezTo>
                  <a:pt x="51003" y="30484"/>
                  <a:pt x="30478" y="51012"/>
                  <a:pt x="30478" y="76209"/>
                </a:cubicBezTo>
                <a:lnTo>
                  <a:pt x="30478" y="442013"/>
                </a:lnTo>
                <a:cubicBezTo>
                  <a:pt x="30478" y="467210"/>
                  <a:pt x="51003" y="487738"/>
                  <a:pt x="76195" y="487738"/>
                </a:cubicBezTo>
                <a:lnTo>
                  <a:pt x="441929" y="487738"/>
                </a:lnTo>
                <a:cubicBezTo>
                  <a:pt x="467120" y="487738"/>
                  <a:pt x="487645" y="467210"/>
                  <a:pt x="487645" y="442013"/>
                </a:cubicBezTo>
                <a:lnTo>
                  <a:pt x="487645" y="76209"/>
                </a:lnTo>
                <a:cubicBezTo>
                  <a:pt x="487645" y="51012"/>
                  <a:pt x="467120" y="30484"/>
                  <a:pt x="441929" y="30484"/>
                </a:cubicBezTo>
                <a:close/>
                <a:moveTo>
                  <a:pt x="76195" y="0"/>
                </a:moveTo>
                <a:lnTo>
                  <a:pt x="441929" y="0"/>
                </a:lnTo>
                <a:cubicBezTo>
                  <a:pt x="483931" y="0"/>
                  <a:pt x="518123" y="34199"/>
                  <a:pt x="518123" y="76209"/>
                </a:cubicBezTo>
                <a:lnTo>
                  <a:pt x="518123" y="442013"/>
                </a:lnTo>
                <a:cubicBezTo>
                  <a:pt x="518123" y="484023"/>
                  <a:pt x="483931" y="518222"/>
                  <a:pt x="441929" y="518222"/>
                </a:cubicBezTo>
                <a:lnTo>
                  <a:pt x="76195" y="518222"/>
                </a:lnTo>
                <a:cubicBezTo>
                  <a:pt x="34145" y="518174"/>
                  <a:pt x="48" y="484071"/>
                  <a:pt x="0" y="442013"/>
                </a:cubicBezTo>
                <a:lnTo>
                  <a:pt x="0" y="76209"/>
                </a:lnTo>
                <a:cubicBezTo>
                  <a:pt x="0" y="34199"/>
                  <a:pt x="34192" y="0"/>
                  <a:pt x="76195"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 name="powerpoint template design by DAJU_PPT正版来源小红书大橘PPT微信DAJU_PPT请勿抄袭搬运！盗版必究！"/>
          <p:cNvSpPr>
            <a:spLocks noChangeAspect="1"/>
          </p:cNvSpPr>
          <p:nvPr/>
        </p:nvSpPr>
        <p:spPr bwMode="auto">
          <a:xfrm>
            <a:off x="9503778" y="5678169"/>
            <a:ext cx="315404" cy="236514"/>
          </a:xfrm>
          <a:custGeom>
            <a:avLst/>
            <a:gdLst>
              <a:gd name="connsiteX0" fmla="*/ 502847 w 609586"/>
              <a:gd name="connsiteY0" fmla="*/ 365700 h 457115"/>
              <a:gd name="connsiteX1" fmla="*/ 518077 w 609586"/>
              <a:gd name="connsiteY1" fmla="*/ 380929 h 457115"/>
              <a:gd name="connsiteX2" fmla="*/ 502847 w 609586"/>
              <a:gd name="connsiteY2" fmla="*/ 396159 h 457115"/>
              <a:gd name="connsiteX3" fmla="*/ 487618 w 609586"/>
              <a:gd name="connsiteY3" fmla="*/ 380929 h 457115"/>
              <a:gd name="connsiteX4" fmla="*/ 502847 w 609586"/>
              <a:gd name="connsiteY4" fmla="*/ 365700 h 457115"/>
              <a:gd name="connsiteX5" fmla="*/ 15238 w 609586"/>
              <a:gd name="connsiteY5" fmla="*/ 365692 h 457115"/>
              <a:gd name="connsiteX6" fmla="*/ 350480 w 609586"/>
              <a:gd name="connsiteY6" fmla="*/ 365692 h 457115"/>
              <a:gd name="connsiteX7" fmla="*/ 365719 w 609586"/>
              <a:gd name="connsiteY7" fmla="*/ 380929 h 457115"/>
              <a:gd name="connsiteX8" fmla="*/ 350480 w 609586"/>
              <a:gd name="connsiteY8" fmla="*/ 396167 h 457115"/>
              <a:gd name="connsiteX9" fmla="*/ 30476 w 609586"/>
              <a:gd name="connsiteY9" fmla="*/ 396167 h 457115"/>
              <a:gd name="connsiteX10" fmla="*/ 30476 w 609586"/>
              <a:gd name="connsiteY10" fmla="*/ 411404 h 457115"/>
              <a:gd name="connsiteX11" fmla="*/ 45715 w 609586"/>
              <a:gd name="connsiteY11" fmla="*/ 426641 h 457115"/>
              <a:gd name="connsiteX12" fmla="*/ 350480 w 609586"/>
              <a:gd name="connsiteY12" fmla="*/ 426641 h 457115"/>
              <a:gd name="connsiteX13" fmla="*/ 365719 w 609586"/>
              <a:gd name="connsiteY13" fmla="*/ 441878 h 457115"/>
              <a:gd name="connsiteX14" fmla="*/ 350480 w 609586"/>
              <a:gd name="connsiteY14" fmla="*/ 457115 h 457115"/>
              <a:gd name="connsiteX15" fmla="*/ 45715 w 609586"/>
              <a:gd name="connsiteY15" fmla="*/ 457115 h 457115"/>
              <a:gd name="connsiteX16" fmla="*/ 0 w 609586"/>
              <a:gd name="connsiteY16" fmla="*/ 411404 h 457115"/>
              <a:gd name="connsiteX17" fmla="*/ 0 w 609586"/>
              <a:gd name="connsiteY17" fmla="*/ 380929 h 457115"/>
              <a:gd name="connsiteX18" fmla="*/ 15238 w 609586"/>
              <a:gd name="connsiteY18" fmla="*/ 365692 h 457115"/>
              <a:gd name="connsiteX19" fmla="*/ 441930 w 609586"/>
              <a:gd name="connsiteY19" fmla="*/ 152389 h 457115"/>
              <a:gd name="connsiteX20" fmla="*/ 426689 w 609586"/>
              <a:gd name="connsiteY20" fmla="*/ 167626 h 457115"/>
              <a:gd name="connsiteX21" fmla="*/ 426689 w 609586"/>
              <a:gd name="connsiteY21" fmla="*/ 411406 h 457115"/>
              <a:gd name="connsiteX22" fmla="*/ 441930 w 609586"/>
              <a:gd name="connsiteY22" fmla="*/ 426643 h 457115"/>
              <a:gd name="connsiteX23" fmla="*/ 563862 w 609586"/>
              <a:gd name="connsiteY23" fmla="*/ 426643 h 457115"/>
              <a:gd name="connsiteX24" fmla="*/ 579103 w 609586"/>
              <a:gd name="connsiteY24" fmla="*/ 411406 h 457115"/>
              <a:gd name="connsiteX25" fmla="*/ 579103 w 609586"/>
              <a:gd name="connsiteY25" fmla="*/ 167626 h 457115"/>
              <a:gd name="connsiteX26" fmla="*/ 563862 w 609586"/>
              <a:gd name="connsiteY26" fmla="*/ 152389 h 457115"/>
              <a:gd name="connsiteX27" fmla="*/ 441930 w 609586"/>
              <a:gd name="connsiteY27" fmla="*/ 121917 h 457115"/>
              <a:gd name="connsiteX28" fmla="*/ 563862 w 609586"/>
              <a:gd name="connsiteY28" fmla="*/ 121917 h 457115"/>
              <a:gd name="connsiteX29" fmla="*/ 609586 w 609586"/>
              <a:gd name="connsiteY29" fmla="*/ 167626 h 457115"/>
              <a:gd name="connsiteX30" fmla="*/ 609586 w 609586"/>
              <a:gd name="connsiteY30" fmla="*/ 411406 h 457115"/>
              <a:gd name="connsiteX31" fmla="*/ 563862 w 609586"/>
              <a:gd name="connsiteY31" fmla="*/ 457115 h 457115"/>
              <a:gd name="connsiteX32" fmla="*/ 441930 w 609586"/>
              <a:gd name="connsiteY32" fmla="*/ 457115 h 457115"/>
              <a:gd name="connsiteX33" fmla="*/ 396206 w 609586"/>
              <a:gd name="connsiteY33" fmla="*/ 411406 h 457115"/>
              <a:gd name="connsiteX34" fmla="*/ 396206 w 609586"/>
              <a:gd name="connsiteY34" fmla="*/ 167626 h 457115"/>
              <a:gd name="connsiteX35" fmla="*/ 441930 w 609586"/>
              <a:gd name="connsiteY35" fmla="*/ 121917 h 457115"/>
              <a:gd name="connsiteX36" fmla="*/ 106668 w 609586"/>
              <a:gd name="connsiteY36" fmla="*/ 0 h 457115"/>
              <a:gd name="connsiteX37" fmla="*/ 502863 w 609586"/>
              <a:gd name="connsiteY37" fmla="*/ 0 h 457115"/>
              <a:gd name="connsiteX38" fmla="*/ 548578 w 609586"/>
              <a:gd name="connsiteY38" fmla="*/ 45711 h 457115"/>
              <a:gd name="connsiteX39" fmla="*/ 548578 w 609586"/>
              <a:gd name="connsiteY39" fmla="*/ 76186 h 457115"/>
              <a:gd name="connsiteX40" fmla="*/ 533340 w 609586"/>
              <a:gd name="connsiteY40" fmla="*/ 91423 h 457115"/>
              <a:gd name="connsiteX41" fmla="*/ 518102 w 609586"/>
              <a:gd name="connsiteY41" fmla="*/ 76186 h 457115"/>
              <a:gd name="connsiteX42" fmla="*/ 518102 w 609586"/>
              <a:gd name="connsiteY42" fmla="*/ 45711 h 457115"/>
              <a:gd name="connsiteX43" fmla="*/ 502863 w 609586"/>
              <a:gd name="connsiteY43" fmla="*/ 30474 h 457115"/>
              <a:gd name="connsiteX44" fmla="*/ 106668 w 609586"/>
              <a:gd name="connsiteY44" fmla="*/ 30474 h 457115"/>
              <a:gd name="connsiteX45" fmla="*/ 91430 w 609586"/>
              <a:gd name="connsiteY45" fmla="*/ 45711 h 457115"/>
              <a:gd name="connsiteX46" fmla="*/ 91430 w 609586"/>
              <a:gd name="connsiteY46" fmla="*/ 289506 h 457115"/>
              <a:gd name="connsiteX47" fmla="*/ 106668 w 609586"/>
              <a:gd name="connsiteY47" fmla="*/ 304743 h 457115"/>
              <a:gd name="connsiteX48" fmla="*/ 350480 w 609586"/>
              <a:gd name="connsiteY48" fmla="*/ 304743 h 457115"/>
              <a:gd name="connsiteX49" fmla="*/ 365719 w 609586"/>
              <a:gd name="connsiteY49" fmla="*/ 319980 h 457115"/>
              <a:gd name="connsiteX50" fmla="*/ 350480 w 609586"/>
              <a:gd name="connsiteY50" fmla="*/ 335217 h 457115"/>
              <a:gd name="connsiteX51" fmla="*/ 106668 w 609586"/>
              <a:gd name="connsiteY51" fmla="*/ 335217 h 457115"/>
              <a:gd name="connsiteX52" fmla="*/ 60953 w 609586"/>
              <a:gd name="connsiteY52" fmla="*/ 289506 h 457115"/>
              <a:gd name="connsiteX53" fmla="*/ 60953 w 609586"/>
              <a:gd name="connsiteY53" fmla="*/ 45711 h 457115"/>
              <a:gd name="connsiteX54" fmla="*/ 106668 w 609586"/>
              <a:gd name="connsiteY54" fmla="*/ 0 h 457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9586" h="457115">
                <a:moveTo>
                  <a:pt x="502847" y="365700"/>
                </a:moveTo>
                <a:cubicBezTo>
                  <a:pt x="511271" y="365652"/>
                  <a:pt x="518124" y="372505"/>
                  <a:pt x="518077" y="380929"/>
                </a:cubicBezTo>
                <a:cubicBezTo>
                  <a:pt x="518124" y="389353"/>
                  <a:pt x="511271" y="396206"/>
                  <a:pt x="502847" y="396159"/>
                </a:cubicBezTo>
                <a:cubicBezTo>
                  <a:pt x="494423" y="396206"/>
                  <a:pt x="487570" y="389353"/>
                  <a:pt x="487618" y="380929"/>
                </a:cubicBezTo>
                <a:cubicBezTo>
                  <a:pt x="487570" y="372505"/>
                  <a:pt x="494423" y="365652"/>
                  <a:pt x="502847" y="365700"/>
                </a:cubicBezTo>
                <a:close/>
                <a:moveTo>
                  <a:pt x="15238" y="365692"/>
                </a:moveTo>
                <a:lnTo>
                  <a:pt x="350480" y="365692"/>
                </a:lnTo>
                <a:cubicBezTo>
                  <a:pt x="358909" y="365692"/>
                  <a:pt x="365719" y="372501"/>
                  <a:pt x="365719" y="380929"/>
                </a:cubicBezTo>
                <a:cubicBezTo>
                  <a:pt x="365719" y="389357"/>
                  <a:pt x="358909" y="396167"/>
                  <a:pt x="350480" y="396167"/>
                </a:cubicBezTo>
                <a:lnTo>
                  <a:pt x="30476" y="396167"/>
                </a:lnTo>
                <a:lnTo>
                  <a:pt x="30476" y="411404"/>
                </a:lnTo>
                <a:cubicBezTo>
                  <a:pt x="30476" y="419832"/>
                  <a:pt x="37286" y="426641"/>
                  <a:pt x="45715" y="426641"/>
                </a:cubicBezTo>
                <a:lnTo>
                  <a:pt x="350480" y="426641"/>
                </a:lnTo>
                <a:cubicBezTo>
                  <a:pt x="358909" y="426641"/>
                  <a:pt x="365719" y="433450"/>
                  <a:pt x="365719" y="441878"/>
                </a:cubicBezTo>
                <a:cubicBezTo>
                  <a:pt x="365719" y="450306"/>
                  <a:pt x="358909" y="457115"/>
                  <a:pt x="350480" y="457115"/>
                </a:cubicBezTo>
                <a:lnTo>
                  <a:pt x="45715" y="457115"/>
                </a:lnTo>
                <a:cubicBezTo>
                  <a:pt x="20524" y="457115"/>
                  <a:pt x="0" y="436593"/>
                  <a:pt x="0" y="411404"/>
                </a:cubicBezTo>
                <a:lnTo>
                  <a:pt x="0" y="380929"/>
                </a:lnTo>
                <a:cubicBezTo>
                  <a:pt x="0" y="372501"/>
                  <a:pt x="6809" y="365692"/>
                  <a:pt x="15238" y="365692"/>
                </a:cubicBezTo>
                <a:close/>
                <a:moveTo>
                  <a:pt x="441930" y="152389"/>
                </a:moveTo>
                <a:cubicBezTo>
                  <a:pt x="433500" y="152389"/>
                  <a:pt x="426689" y="159198"/>
                  <a:pt x="426689" y="167626"/>
                </a:cubicBezTo>
                <a:lnTo>
                  <a:pt x="426689" y="411406"/>
                </a:lnTo>
                <a:cubicBezTo>
                  <a:pt x="426689" y="419834"/>
                  <a:pt x="433500" y="426643"/>
                  <a:pt x="441930" y="426643"/>
                </a:cubicBezTo>
                <a:lnTo>
                  <a:pt x="563862" y="426643"/>
                </a:lnTo>
                <a:cubicBezTo>
                  <a:pt x="572292" y="426643"/>
                  <a:pt x="579103" y="419834"/>
                  <a:pt x="579103" y="411406"/>
                </a:cubicBezTo>
                <a:lnTo>
                  <a:pt x="579103" y="167626"/>
                </a:lnTo>
                <a:cubicBezTo>
                  <a:pt x="579103" y="159198"/>
                  <a:pt x="572292" y="152389"/>
                  <a:pt x="563862" y="152389"/>
                </a:cubicBezTo>
                <a:close/>
                <a:moveTo>
                  <a:pt x="441930" y="121917"/>
                </a:moveTo>
                <a:lnTo>
                  <a:pt x="563862" y="121917"/>
                </a:lnTo>
                <a:cubicBezTo>
                  <a:pt x="589058" y="121917"/>
                  <a:pt x="609586" y="142438"/>
                  <a:pt x="609586" y="167626"/>
                </a:cubicBezTo>
                <a:lnTo>
                  <a:pt x="609586" y="411406"/>
                </a:lnTo>
                <a:cubicBezTo>
                  <a:pt x="609586" y="436594"/>
                  <a:pt x="589058" y="457115"/>
                  <a:pt x="563862" y="457115"/>
                </a:cubicBezTo>
                <a:lnTo>
                  <a:pt x="441930" y="457115"/>
                </a:lnTo>
                <a:cubicBezTo>
                  <a:pt x="416734" y="457115"/>
                  <a:pt x="396206" y="436594"/>
                  <a:pt x="396206" y="411406"/>
                </a:cubicBezTo>
                <a:lnTo>
                  <a:pt x="396206" y="167626"/>
                </a:lnTo>
                <a:cubicBezTo>
                  <a:pt x="396206" y="142438"/>
                  <a:pt x="416734" y="121917"/>
                  <a:pt x="441930" y="121917"/>
                </a:cubicBezTo>
                <a:close/>
                <a:moveTo>
                  <a:pt x="106668" y="0"/>
                </a:moveTo>
                <a:lnTo>
                  <a:pt x="502863" y="0"/>
                </a:lnTo>
                <a:cubicBezTo>
                  <a:pt x="528054" y="0"/>
                  <a:pt x="548578" y="20522"/>
                  <a:pt x="548578" y="45711"/>
                </a:cubicBezTo>
                <a:lnTo>
                  <a:pt x="548578" y="76186"/>
                </a:lnTo>
                <a:cubicBezTo>
                  <a:pt x="548578" y="84614"/>
                  <a:pt x="541769" y="91423"/>
                  <a:pt x="533340" y="91423"/>
                </a:cubicBezTo>
                <a:cubicBezTo>
                  <a:pt x="524911" y="91423"/>
                  <a:pt x="518102" y="84614"/>
                  <a:pt x="518102" y="76186"/>
                </a:cubicBezTo>
                <a:lnTo>
                  <a:pt x="518102" y="45711"/>
                </a:lnTo>
                <a:cubicBezTo>
                  <a:pt x="518102" y="37283"/>
                  <a:pt x="511292" y="30474"/>
                  <a:pt x="502863" y="30474"/>
                </a:cubicBezTo>
                <a:lnTo>
                  <a:pt x="106668" y="30474"/>
                </a:lnTo>
                <a:cubicBezTo>
                  <a:pt x="98239" y="30474"/>
                  <a:pt x="91430" y="37283"/>
                  <a:pt x="91430" y="45711"/>
                </a:cubicBezTo>
                <a:lnTo>
                  <a:pt x="91430" y="289506"/>
                </a:lnTo>
                <a:cubicBezTo>
                  <a:pt x="91430" y="297934"/>
                  <a:pt x="98239" y="304743"/>
                  <a:pt x="106668" y="304743"/>
                </a:cubicBezTo>
                <a:lnTo>
                  <a:pt x="350480" y="304743"/>
                </a:lnTo>
                <a:cubicBezTo>
                  <a:pt x="358909" y="304743"/>
                  <a:pt x="365719" y="311552"/>
                  <a:pt x="365719" y="319980"/>
                </a:cubicBezTo>
                <a:cubicBezTo>
                  <a:pt x="365719" y="328408"/>
                  <a:pt x="358909" y="335217"/>
                  <a:pt x="350480" y="335217"/>
                </a:cubicBezTo>
                <a:lnTo>
                  <a:pt x="106668" y="335217"/>
                </a:lnTo>
                <a:cubicBezTo>
                  <a:pt x="81477" y="335217"/>
                  <a:pt x="60953" y="314695"/>
                  <a:pt x="60953" y="289506"/>
                </a:cubicBezTo>
                <a:lnTo>
                  <a:pt x="60953" y="45711"/>
                </a:lnTo>
                <a:cubicBezTo>
                  <a:pt x="60953" y="20522"/>
                  <a:pt x="81477" y="0"/>
                  <a:pt x="106668"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1" name="组合 221"/>
          <p:cNvGrpSpPr/>
          <p:nvPr/>
        </p:nvGrpSpPr>
        <p:grpSpPr bwMode="auto">
          <a:xfrm>
            <a:off x="747947" y="1884817"/>
            <a:ext cx="768000" cy="624000"/>
            <a:chOff x="165605" y="4160117"/>
            <a:chExt cx="962026" cy="631825"/>
          </a:xfrm>
          <a:solidFill>
            <a:schemeClr val="bg2">
              <a:lumMod val="50000"/>
            </a:schemeClr>
          </a:solidFill>
        </p:grpSpPr>
        <p:sp>
          <p:nvSpPr>
            <p:cNvPr id="12"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mn-lt"/>
                <a:ea typeface="+mn-ea"/>
              </a:endParaRPr>
            </a:p>
          </p:txBody>
        </p:sp>
        <p:sp>
          <p:nvSpPr>
            <p:cNvPr id="13"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mn-lt"/>
                <a:ea typeface="+mn-ea"/>
              </a:endParaRPr>
            </a:p>
          </p:txBody>
        </p:sp>
        <p:sp>
          <p:nvSpPr>
            <p:cNvPr id="14"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mn-lt"/>
                <a:ea typeface="+mn-ea"/>
              </a:endParaRPr>
            </a:p>
          </p:txBody>
        </p:sp>
        <p:sp>
          <p:nvSpPr>
            <p:cNvPr id="15"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mn-lt"/>
                <a:ea typeface="+mn-ea"/>
              </a:endParaRPr>
            </a:p>
          </p:txBody>
        </p:sp>
      </p:grpSp>
      <p:sp>
        <p:nvSpPr>
          <p:cNvPr id="10" name="椭圆 9"/>
          <p:cNvSpPr/>
          <p:nvPr/>
        </p:nvSpPr>
        <p:spPr>
          <a:xfrm>
            <a:off x="553136" y="1630043"/>
            <a:ext cx="1152000" cy="115200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7" name="组合 211"/>
          <p:cNvGrpSpPr/>
          <p:nvPr/>
        </p:nvGrpSpPr>
        <p:grpSpPr bwMode="auto">
          <a:xfrm>
            <a:off x="716556" y="3175685"/>
            <a:ext cx="703441" cy="687564"/>
            <a:chOff x="3196143" y="821604"/>
            <a:chExt cx="896937" cy="1000125"/>
          </a:xfrm>
          <a:solidFill>
            <a:schemeClr val="bg2">
              <a:lumMod val="50000"/>
            </a:schemeClr>
          </a:solidFill>
        </p:grpSpPr>
        <p:sp>
          <p:nvSpPr>
            <p:cNvPr id="18" name="Rectangle 22"/>
            <p:cNvSpPr>
              <a:spLocks noChangeArrowheads="1"/>
            </p:cNvSpPr>
            <p:nvPr/>
          </p:nvSpPr>
          <p:spPr bwMode="auto">
            <a:xfrm>
              <a:off x="3544354" y="1170413"/>
              <a:ext cx="451342" cy="42145"/>
            </a:xfrm>
            <a:prstGeom prst="rect">
              <a:avLst/>
            </a:prstGeom>
            <a:grpFill/>
            <a:ln>
              <a:noFill/>
            </a:ln>
          </p:spPr>
          <p:txBody>
            <a:bodyPr>
              <a:scene3d>
                <a:camera prst="orthographicFront"/>
                <a:lightRig rig="threePt" dir="t"/>
              </a:scene3d>
            </a:bodyPr>
            <a:lstStyle/>
            <a:p>
              <a:pPr eaLnBrk="1" fontAlgn="auto" hangingPunct="1">
                <a:spcBef>
                  <a:spcPts val="0"/>
                </a:spcBef>
                <a:spcAft>
                  <a:spcPts val="0"/>
                </a:spcAft>
                <a:defRPr/>
              </a:pPr>
              <a:endParaRPr lang="zh-CN" altLang="en-US">
                <a:solidFill>
                  <a:schemeClr val="accent1"/>
                </a:solidFill>
                <a:effectLst>
                  <a:outerShdw blurRad="38100" dist="25400" dir="5400000" algn="ctr" rotWithShape="0">
                    <a:srgbClr val="6E747A">
                      <a:alpha val="43000"/>
                    </a:srgbClr>
                  </a:outerShdw>
                </a:effectLst>
                <a:latin typeface="+mn-lt"/>
                <a:ea typeface="+mn-ea"/>
              </a:endParaRPr>
            </a:p>
          </p:txBody>
        </p:sp>
        <p:sp>
          <p:nvSpPr>
            <p:cNvPr id="19" name="Rectangle 23"/>
            <p:cNvSpPr>
              <a:spLocks noChangeArrowheads="1"/>
            </p:cNvSpPr>
            <p:nvPr/>
          </p:nvSpPr>
          <p:spPr bwMode="auto">
            <a:xfrm>
              <a:off x="3547364" y="1275775"/>
              <a:ext cx="451342" cy="42145"/>
            </a:xfrm>
            <a:prstGeom prst="rect">
              <a:avLst/>
            </a:prstGeom>
            <a:grpFill/>
            <a:ln>
              <a:noFill/>
            </a:ln>
          </p:spPr>
          <p:txBody>
            <a:bodyPr>
              <a:scene3d>
                <a:camera prst="orthographicFront"/>
                <a:lightRig rig="threePt" dir="t"/>
              </a:scene3d>
            </a:bodyPr>
            <a:lstStyle/>
            <a:p>
              <a:pPr eaLnBrk="1" fontAlgn="auto" hangingPunct="1">
                <a:spcBef>
                  <a:spcPts val="0"/>
                </a:spcBef>
                <a:spcAft>
                  <a:spcPts val="0"/>
                </a:spcAft>
                <a:defRPr/>
              </a:pPr>
              <a:endParaRPr lang="zh-CN" altLang="en-US">
                <a:solidFill>
                  <a:schemeClr val="accent1"/>
                </a:solidFill>
                <a:effectLst>
                  <a:outerShdw blurRad="38100" dist="25400" dir="5400000" algn="ctr" rotWithShape="0">
                    <a:srgbClr val="6E747A">
                      <a:alpha val="43000"/>
                    </a:srgbClr>
                  </a:outerShdw>
                </a:effectLst>
                <a:latin typeface="+mn-lt"/>
                <a:ea typeface="+mn-ea"/>
              </a:endParaRPr>
            </a:p>
          </p:txBody>
        </p:sp>
        <p:sp>
          <p:nvSpPr>
            <p:cNvPr id="20"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scene3d>
                <a:camera prst="orthographicFront"/>
                <a:lightRig rig="threePt" dir="t"/>
              </a:scene3d>
            </a:bodyPr>
            <a:lstStyle/>
            <a:p>
              <a:pPr eaLnBrk="1" fontAlgn="auto" hangingPunct="1">
                <a:spcBef>
                  <a:spcPts val="0"/>
                </a:spcBef>
                <a:spcAft>
                  <a:spcPts val="0"/>
                </a:spcAft>
                <a:defRPr/>
              </a:pPr>
              <a:endParaRPr lang="zh-CN" altLang="en-US">
                <a:solidFill>
                  <a:schemeClr val="accent1"/>
                </a:solidFill>
                <a:effectLst>
                  <a:outerShdw blurRad="38100" dist="25400" dir="5400000" algn="ctr" rotWithShape="0">
                    <a:srgbClr val="6E747A">
                      <a:alpha val="43000"/>
                    </a:srgbClr>
                  </a:outerShdw>
                </a:effectLst>
                <a:latin typeface="+mn-lt"/>
                <a:ea typeface="+mn-ea"/>
              </a:endParaRPr>
            </a:p>
          </p:txBody>
        </p:sp>
        <p:sp>
          <p:nvSpPr>
            <p:cNvPr id="21"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scene3d>
                <a:camera prst="orthographicFront"/>
                <a:lightRig rig="threePt" dir="t"/>
              </a:scene3d>
            </a:bodyPr>
            <a:lstStyle/>
            <a:p>
              <a:pPr eaLnBrk="1" fontAlgn="auto" hangingPunct="1">
                <a:spcBef>
                  <a:spcPts val="0"/>
                </a:spcBef>
                <a:spcAft>
                  <a:spcPts val="0"/>
                </a:spcAft>
                <a:defRPr/>
              </a:pPr>
              <a:endParaRPr lang="zh-CN" altLang="en-US">
                <a:solidFill>
                  <a:schemeClr val="accent1"/>
                </a:solidFill>
                <a:effectLst>
                  <a:outerShdw blurRad="38100" dist="25400" dir="5400000" algn="ctr" rotWithShape="0">
                    <a:srgbClr val="6E747A">
                      <a:alpha val="43000"/>
                    </a:srgbClr>
                  </a:outerShdw>
                </a:effectLst>
                <a:latin typeface="+mn-lt"/>
                <a:ea typeface="+mn-ea"/>
              </a:endParaRPr>
            </a:p>
          </p:txBody>
        </p:sp>
        <p:sp>
          <p:nvSpPr>
            <p:cNvPr id="22"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scene3d>
                <a:camera prst="orthographicFront"/>
                <a:lightRig rig="threePt" dir="t"/>
              </a:scene3d>
            </a:bodyPr>
            <a:lstStyle/>
            <a:p>
              <a:pPr eaLnBrk="1" fontAlgn="auto" hangingPunct="1">
                <a:spcBef>
                  <a:spcPts val="0"/>
                </a:spcBef>
                <a:spcAft>
                  <a:spcPts val="0"/>
                </a:spcAft>
                <a:defRPr/>
              </a:pPr>
              <a:endParaRPr lang="zh-CN" altLang="en-US">
                <a:solidFill>
                  <a:schemeClr val="accent1"/>
                </a:solidFill>
                <a:effectLst>
                  <a:outerShdw blurRad="38100" dist="25400" dir="5400000" algn="ctr" rotWithShape="0">
                    <a:srgbClr val="6E747A">
                      <a:alpha val="43000"/>
                    </a:srgbClr>
                  </a:outerShdw>
                </a:effectLst>
                <a:latin typeface="+mn-lt"/>
                <a:ea typeface="+mn-ea"/>
              </a:endParaRPr>
            </a:p>
          </p:txBody>
        </p:sp>
        <p:sp>
          <p:nvSpPr>
            <p:cNvPr id="3"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scene3d>
                <a:camera prst="orthographicFront"/>
                <a:lightRig rig="threePt" dir="t"/>
              </a:scene3d>
            </a:bodyPr>
            <a:lstStyle/>
            <a:p>
              <a:pPr eaLnBrk="1" fontAlgn="auto" hangingPunct="1">
                <a:spcBef>
                  <a:spcPts val="0"/>
                </a:spcBef>
                <a:spcAft>
                  <a:spcPts val="0"/>
                </a:spcAft>
                <a:defRPr/>
              </a:pPr>
              <a:endParaRPr lang="zh-CN" altLang="en-US">
                <a:solidFill>
                  <a:schemeClr val="accent1"/>
                </a:solidFill>
                <a:effectLst>
                  <a:outerShdw blurRad="38100" dist="25400" dir="5400000" algn="ctr" rotWithShape="0">
                    <a:srgbClr val="6E747A">
                      <a:alpha val="43000"/>
                    </a:srgbClr>
                  </a:outerShdw>
                </a:effectLst>
                <a:latin typeface="+mn-lt"/>
                <a:ea typeface="+mn-ea"/>
              </a:endParaRPr>
            </a:p>
          </p:txBody>
        </p:sp>
        <p:sp>
          <p:nvSpPr>
            <p:cNvPr id="5"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scene3d>
                <a:camera prst="orthographicFront"/>
                <a:lightRig rig="threePt" dir="t"/>
              </a:scene3d>
            </a:bodyPr>
            <a:lstStyle/>
            <a:p>
              <a:pPr eaLnBrk="1" fontAlgn="auto" hangingPunct="1">
                <a:spcBef>
                  <a:spcPts val="0"/>
                </a:spcBef>
                <a:spcAft>
                  <a:spcPts val="0"/>
                </a:spcAft>
                <a:defRPr/>
              </a:pPr>
              <a:endParaRPr lang="zh-CN" altLang="en-US">
                <a:solidFill>
                  <a:schemeClr val="accent1"/>
                </a:solidFill>
                <a:effectLst>
                  <a:outerShdw blurRad="38100" dist="25400" dir="5400000" algn="ctr" rotWithShape="0">
                    <a:srgbClr val="6E747A">
                      <a:alpha val="43000"/>
                    </a:srgbClr>
                  </a:outerShdw>
                </a:effectLst>
                <a:latin typeface="+mn-lt"/>
                <a:ea typeface="+mn-ea"/>
              </a:endParaRPr>
            </a:p>
          </p:txBody>
        </p:sp>
        <p:sp>
          <p:nvSpPr>
            <p:cNvPr id="6"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scene3d>
                <a:camera prst="orthographicFront"/>
                <a:lightRig rig="threePt" dir="t"/>
              </a:scene3d>
            </a:bodyPr>
            <a:lstStyle/>
            <a:p>
              <a:pPr eaLnBrk="1" fontAlgn="auto" hangingPunct="1">
                <a:spcBef>
                  <a:spcPts val="0"/>
                </a:spcBef>
                <a:spcAft>
                  <a:spcPts val="0"/>
                </a:spcAft>
                <a:defRPr/>
              </a:pPr>
              <a:endParaRPr lang="zh-CN" altLang="en-US">
                <a:solidFill>
                  <a:schemeClr val="accent1"/>
                </a:solidFill>
                <a:effectLst>
                  <a:outerShdw blurRad="38100" dist="25400" dir="5400000" algn="ctr" rotWithShape="0">
                    <a:srgbClr val="6E747A">
                      <a:alpha val="43000"/>
                    </a:srgbClr>
                  </a:outerShdw>
                </a:effectLst>
                <a:latin typeface="+mn-lt"/>
                <a:ea typeface="+mn-ea"/>
              </a:endParaRPr>
            </a:p>
          </p:txBody>
        </p:sp>
        <p:sp>
          <p:nvSpPr>
            <p:cNvPr id="8"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scene3d>
                <a:camera prst="orthographicFront"/>
                <a:lightRig rig="threePt" dir="t"/>
              </a:scene3d>
            </a:bodyPr>
            <a:lstStyle/>
            <a:p>
              <a:pPr eaLnBrk="1" fontAlgn="auto" hangingPunct="1">
                <a:spcBef>
                  <a:spcPts val="0"/>
                </a:spcBef>
                <a:spcAft>
                  <a:spcPts val="0"/>
                </a:spcAft>
                <a:defRPr/>
              </a:pPr>
              <a:endParaRPr lang="zh-CN" altLang="en-US">
                <a:solidFill>
                  <a:schemeClr val="accent1"/>
                </a:solidFill>
                <a:effectLst>
                  <a:outerShdw blurRad="38100" dist="25400" dir="5400000" algn="ctr" rotWithShape="0">
                    <a:srgbClr val="6E747A">
                      <a:alpha val="43000"/>
                    </a:srgbClr>
                  </a:outerShdw>
                </a:effectLst>
                <a:latin typeface="+mn-lt"/>
                <a:ea typeface="+mn-ea"/>
              </a:endParaRPr>
            </a:p>
          </p:txBody>
        </p:sp>
        <p:sp>
          <p:nvSpPr>
            <p:cNvPr id="27"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scene3d>
                <a:camera prst="orthographicFront"/>
                <a:lightRig rig="threePt" dir="t"/>
              </a:scene3d>
            </a:bodyPr>
            <a:lstStyle/>
            <a:p>
              <a:pPr eaLnBrk="1" fontAlgn="auto" hangingPunct="1">
                <a:spcBef>
                  <a:spcPts val="0"/>
                </a:spcBef>
                <a:spcAft>
                  <a:spcPts val="0"/>
                </a:spcAft>
                <a:defRPr/>
              </a:pPr>
              <a:endParaRPr lang="zh-CN" altLang="en-US">
                <a:solidFill>
                  <a:schemeClr val="accent1"/>
                </a:solidFill>
                <a:effectLst>
                  <a:outerShdw blurRad="38100" dist="25400" dir="5400000" algn="ctr" rotWithShape="0">
                    <a:srgbClr val="6E747A">
                      <a:alpha val="43000"/>
                    </a:srgbClr>
                  </a:outerShdw>
                </a:effectLst>
                <a:latin typeface="+mn-lt"/>
                <a:ea typeface="+mn-ea"/>
              </a:endParaRPr>
            </a:p>
          </p:txBody>
        </p:sp>
      </p:grpSp>
      <p:sp>
        <p:nvSpPr>
          <p:cNvPr id="16" name="椭圆 15"/>
          <p:cNvSpPr/>
          <p:nvPr/>
        </p:nvSpPr>
        <p:spPr>
          <a:xfrm>
            <a:off x="544035" y="2962820"/>
            <a:ext cx="1152000" cy="1151992"/>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Freeform 5"/>
          <p:cNvSpPr>
            <a:spLocks noEditPoints="1"/>
          </p:cNvSpPr>
          <p:nvPr/>
        </p:nvSpPr>
        <p:spPr bwMode="auto">
          <a:xfrm>
            <a:off x="825271" y="4560329"/>
            <a:ext cx="607727" cy="820005"/>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2">
              <a:lumMod val="50000"/>
            </a:schemeClr>
          </a:solidFill>
          <a:ln>
            <a:noFill/>
          </a:ln>
        </p:spPr>
        <p:txBody>
          <a:bodyPr/>
          <a:lstStyle/>
          <a:p>
            <a:pPr eaLnBrk="1" fontAlgn="auto" hangingPunct="1">
              <a:spcBef>
                <a:spcPts val="0"/>
              </a:spcBef>
              <a:spcAft>
                <a:spcPts val="0"/>
              </a:spcAft>
              <a:defRPr/>
            </a:pPr>
            <a:endParaRPr lang="zh-CN" altLang="en-US">
              <a:solidFill>
                <a:schemeClr val="tx1">
                  <a:lumMod val="85000"/>
                  <a:lumOff val="15000"/>
                </a:schemeClr>
              </a:solidFill>
              <a:latin typeface="+mn-lt"/>
              <a:ea typeface="+mn-ea"/>
            </a:endParaRPr>
          </a:p>
        </p:txBody>
      </p:sp>
      <p:sp>
        <p:nvSpPr>
          <p:cNvPr id="30" name="椭圆 29"/>
          <p:cNvSpPr/>
          <p:nvPr/>
        </p:nvSpPr>
        <p:spPr>
          <a:xfrm>
            <a:off x="524983" y="4365189"/>
            <a:ext cx="1152000" cy="115200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TextBox 29"/>
          <p:cNvSpPr txBox="1"/>
          <p:nvPr/>
        </p:nvSpPr>
        <p:spPr>
          <a:xfrm>
            <a:off x="1583267" y="1405467"/>
            <a:ext cx="3504353" cy="701040"/>
          </a:xfrm>
          <a:prstGeom prst="rect">
            <a:avLst/>
          </a:prstGeom>
          <a:noFill/>
        </p:spPr>
        <p:txBody>
          <a:bodyPr wrap="square" rtlCol="0">
            <a:noAutofit/>
          </a:bodyPr>
          <a:lstStyle/>
          <a:p>
            <a:pPr algn="l">
              <a:buClrTx/>
              <a:buSzTx/>
              <a:buFontTx/>
            </a:pPr>
            <a:r>
              <a:rPr lang="zh-CN" altLang="en-US" sz="3200" b="1" dirty="0">
                <a:solidFill>
                  <a:schemeClr val="accent1"/>
                </a:solidFill>
              </a:rPr>
              <a:t>2020</a:t>
            </a:r>
            <a:r>
              <a:rPr lang="en-US" altLang="zh-CN" sz="3200" b="1" dirty="0">
                <a:solidFill>
                  <a:schemeClr val="accent1"/>
                </a:solidFill>
              </a:rPr>
              <a:t>.06</a:t>
            </a:r>
            <a:r>
              <a:rPr lang="zh-CN" altLang="en-US" sz="3200" b="1" dirty="0">
                <a:solidFill>
                  <a:schemeClr val="accent1"/>
                </a:solidFill>
              </a:rPr>
              <a:t>-2021</a:t>
            </a:r>
            <a:r>
              <a:rPr lang="en-US" altLang="zh-CN" sz="3200" b="1" dirty="0">
                <a:solidFill>
                  <a:schemeClr val="accent1"/>
                </a:solidFill>
              </a:rPr>
              <a:t>.06</a:t>
            </a:r>
            <a:endParaRPr lang="en-US" altLang="zh-CN" sz="3200" b="1" dirty="0">
              <a:solidFill>
                <a:schemeClr val="accent1"/>
              </a:solidFill>
            </a:endParaRPr>
          </a:p>
        </p:txBody>
      </p:sp>
      <p:sp>
        <p:nvSpPr>
          <p:cNvPr id="28" name="文本框 27"/>
          <p:cNvSpPr txBox="1"/>
          <p:nvPr/>
        </p:nvSpPr>
        <p:spPr>
          <a:xfrm>
            <a:off x="2477264" y="2197447"/>
            <a:ext cx="10446507" cy="501650"/>
          </a:xfrm>
          <a:prstGeom prst="rect">
            <a:avLst/>
          </a:prstGeom>
          <a:noFill/>
        </p:spPr>
        <p:txBody>
          <a:bodyPr wrap="square">
            <a:spAutoFit/>
          </a:bodyPr>
          <a:lstStyle/>
          <a:p>
            <a:pPr lvl="0" algn="just">
              <a:spcAft>
                <a:spcPts val="0"/>
              </a:spcAft>
              <a:tabLst>
                <a:tab pos="266700" algn="l"/>
              </a:tabLst>
            </a:pPr>
            <a:r>
              <a:rPr lang="zh-CN" altLang="en-US" sz="2665" kern="100" dirty="0">
                <a:latin typeface="微软雅黑" panose="020B0503020204020204" pitchFamily="34" charset="-122"/>
                <a:ea typeface="微软雅黑" panose="020B0503020204020204" pitchFamily="34" charset="-122"/>
              </a:rPr>
              <a:t>曾</a:t>
            </a:r>
            <a:r>
              <a:rPr lang="zh-CN" altLang="zh-CN" sz="2665" kern="100" dirty="0">
                <a:effectLst/>
                <a:latin typeface="微软雅黑" panose="020B0503020204020204" pitchFamily="34" charset="-122"/>
                <a:ea typeface="微软雅黑" panose="020B0503020204020204" pitchFamily="34" charset="-122"/>
              </a:rPr>
              <a:t>担任郑州大学超新星天文社社长、</a:t>
            </a:r>
            <a:r>
              <a:rPr lang="zh-CN" altLang="zh-CN" sz="2665" kern="100" dirty="0">
                <a:effectLst/>
                <a:latin typeface="微软雅黑" panose="020B0503020204020204" pitchFamily="34" charset="-122"/>
                <a:ea typeface="微软雅黑" panose="020B0503020204020204" pitchFamily="34" charset="-122"/>
              </a:rPr>
              <a:t>班级团支书</a:t>
            </a:r>
            <a:endParaRPr lang="zh-CN" altLang="zh-CN" sz="2665" kern="100" dirty="0">
              <a:effectLst/>
              <a:latin typeface="微软雅黑" panose="020B0503020204020204" pitchFamily="34" charset="-122"/>
              <a:ea typeface="微软雅黑" panose="020B0503020204020204" pitchFamily="34" charset="-122"/>
            </a:endParaRPr>
          </a:p>
        </p:txBody>
      </p:sp>
      <p:sp>
        <p:nvSpPr>
          <p:cNvPr id="29" name="TextBox 29"/>
          <p:cNvSpPr txBox="1"/>
          <p:nvPr/>
        </p:nvSpPr>
        <p:spPr>
          <a:xfrm>
            <a:off x="1625600" y="2942167"/>
            <a:ext cx="3412067" cy="574887"/>
          </a:xfrm>
          <a:prstGeom prst="rect">
            <a:avLst/>
          </a:prstGeom>
          <a:noFill/>
        </p:spPr>
        <p:txBody>
          <a:bodyPr wrap="square" rtlCol="0">
            <a:noAutofit/>
          </a:bodyPr>
          <a:lstStyle/>
          <a:p>
            <a:r>
              <a:rPr lang="zh-CN" altLang="en-US" sz="3200" b="1" dirty="0">
                <a:solidFill>
                  <a:schemeClr val="accent1"/>
                </a:solidFill>
              </a:rPr>
              <a:t>202</a:t>
            </a:r>
            <a:r>
              <a:rPr lang="en-US" altLang="zh-CN" sz="3200" b="1" dirty="0">
                <a:solidFill>
                  <a:schemeClr val="accent1"/>
                </a:solidFill>
              </a:rPr>
              <a:t>2.01</a:t>
            </a:r>
            <a:r>
              <a:rPr lang="zh-CN" altLang="en-US" sz="3200" b="1" dirty="0">
                <a:solidFill>
                  <a:schemeClr val="accent1"/>
                </a:solidFill>
              </a:rPr>
              <a:t>-202</a:t>
            </a:r>
            <a:r>
              <a:rPr lang="en-US" altLang="zh-CN" sz="3200" b="1" dirty="0">
                <a:solidFill>
                  <a:schemeClr val="accent1"/>
                </a:solidFill>
              </a:rPr>
              <a:t>2.01</a:t>
            </a:r>
            <a:endParaRPr lang="en-US" altLang="zh-CN" sz="3200" b="1" dirty="0">
              <a:solidFill>
                <a:schemeClr val="accent1"/>
              </a:solidFill>
              <a:latin typeface="张海山锐线体简" panose="02000000000000000000" pitchFamily="2" charset="-122"/>
              <a:ea typeface="张海山锐线体简" panose="02000000000000000000" pitchFamily="2" charset="-122"/>
              <a:cs typeface="Calibri Light" panose="020F0302020204030204" pitchFamily="34" charset="0"/>
            </a:endParaRPr>
          </a:p>
        </p:txBody>
      </p:sp>
      <p:sp>
        <p:nvSpPr>
          <p:cNvPr id="32" name="文本框 31"/>
          <p:cNvSpPr txBox="1"/>
          <p:nvPr/>
        </p:nvSpPr>
        <p:spPr>
          <a:xfrm>
            <a:off x="2477264" y="3709765"/>
            <a:ext cx="10500904" cy="501650"/>
          </a:xfrm>
          <a:prstGeom prst="rect">
            <a:avLst/>
          </a:prstGeom>
          <a:noFill/>
        </p:spPr>
        <p:txBody>
          <a:bodyPr wrap="square">
            <a:spAutoFit/>
          </a:bodyPr>
          <a:lstStyle/>
          <a:p>
            <a:pPr lvl="0" algn="just">
              <a:spcAft>
                <a:spcPts val="0"/>
              </a:spcAft>
              <a:tabLst>
                <a:tab pos="266700" algn="l"/>
              </a:tabLst>
            </a:pPr>
            <a:r>
              <a:rPr lang="zh-CN" altLang="en-US" sz="2665" kern="100" dirty="0">
                <a:latin typeface="微软雅黑" panose="020B0503020204020204" pitchFamily="34" charset="-122"/>
                <a:ea typeface="微软雅黑" panose="020B0503020204020204" pitchFamily="34" charset="-122"/>
              </a:rPr>
              <a:t>曾</a:t>
            </a:r>
            <a:r>
              <a:rPr lang="zh-CN" altLang="zh-CN" sz="2665" kern="100" dirty="0">
                <a:effectLst/>
                <a:latin typeface="微软雅黑" panose="020B0503020204020204" pitchFamily="34" charset="-122"/>
                <a:ea typeface="微软雅黑" panose="020B0503020204020204" pitchFamily="34" charset="-122"/>
              </a:rPr>
              <a:t>参与中国普天</a:t>
            </a:r>
            <a:r>
              <a:rPr lang="zh-CN" altLang="zh-CN" sz="2665" kern="100" dirty="0">
                <a:effectLst/>
                <a:latin typeface="微软雅黑" panose="020B0503020204020204" pitchFamily="34" charset="-122"/>
                <a:ea typeface="微软雅黑" panose="020B0503020204020204" pitchFamily="34" charset="-122"/>
              </a:rPr>
              <a:t>信息产业集团洛阳牡丹通讯有限公司实习</a:t>
            </a:r>
            <a:endParaRPr lang="zh-CN" altLang="zh-CN" sz="2665" kern="100" dirty="0">
              <a:effectLst/>
              <a:latin typeface="微软雅黑" panose="020B0503020204020204" pitchFamily="34" charset="-122"/>
              <a:ea typeface="微软雅黑" panose="020B0503020204020204" pitchFamily="34" charset="-122"/>
            </a:endParaRPr>
          </a:p>
        </p:txBody>
      </p:sp>
      <p:sp>
        <p:nvSpPr>
          <p:cNvPr id="41" name="TextBox 29"/>
          <p:cNvSpPr txBox="1"/>
          <p:nvPr/>
        </p:nvSpPr>
        <p:spPr>
          <a:xfrm>
            <a:off x="1653540" y="4426373"/>
            <a:ext cx="3515360" cy="668867"/>
          </a:xfrm>
          <a:prstGeom prst="rect">
            <a:avLst/>
          </a:prstGeom>
          <a:noFill/>
        </p:spPr>
        <p:txBody>
          <a:bodyPr wrap="square" rtlCol="0">
            <a:noAutofit/>
          </a:bodyPr>
          <a:lstStyle/>
          <a:p>
            <a:r>
              <a:rPr lang="zh-CN" altLang="en-US" sz="3200" b="1" dirty="0">
                <a:solidFill>
                  <a:schemeClr val="accent1"/>
                </a:solidFill>
                <a:sym typeface="+mn-ea"/>
              </a:rPr>
              <a:t>20</a:t>
            </a:r>
            <a:r>
              <a:rPr lang="en-US" altLang="zh-CN" sz="3200" b="1" dirty="0">
                <a:solidFill>
                  <a:schemeClr val="accent1"/>
                </a:solidFill>
                <a:sym typeface="+mn-ea"/>
              </a:rPr>
              <a:t>21.08</a:t>
            </a:r>
            <a:r>
              <a:rPr lang="zh-CN" altLang="en-US" sz="3200" b="1" dirty="0">
                <a:solidFill>
                  <a:schemeClr val="accent1"/>
                </a:solidFill>
                <a:sym typeface="+mn-ea"/>
              </a:rPr>
              <a:t>-2021</a:t>
            </a:r>
            <a:r>
              <a:rPr lang="en-US" altLang="zh-CN" sz="3200" b="1" dirty="0">
                <a:solidFill>
                  <a:schemeClr val="accent1"/>
                </a:solidFill>
                <a:sym typeface="+mn-ea"/>
              </a:rPr>
              <a:t>.11</a:t>
            </a:r>
            <a:endParaRPr lang="en-US" altLang="zh-CN" sz="3200" b="1" dirty="0">
              <a:solidFill>
                <a:schemeClr val="accent1"/>
              </a:solidFill>
              <a:sym typeface="+mn-ea"/>
            </a:endParaRPr>
          </a:p>
        </p:txBody>
      </p:sp>
      <p:sp>
        <p:nvSpPr>
          <p:cNvPr id="42" name="文本框 41"/>
          <p:cNvSpPr txBox="1"/>
          <p:nvPr/>
        </p:nvSpPr>
        <p:spPr>
          <a:xfrm>
            <a:off x="2477347" y="5052060"/>
            <a:ext cx="8056880" cy="501650"/>
          </a:xfrm>
          <a:prstGeom prst="rect">
            <a:avLst/>
          </a:prstGeom>
          <a:noFill/>
        </p:spPr>
        <p:txBody>
          <a:bodyPr wrap="square">
            <a:spAutoFit/>
          </a:bodyPr>
          <a:lstStyle/>
          <a:p>
            <a:pPr lvl="0" algn="just">
              <a:spcAft>
                <a:spcPts val="0"/>
              </a:spcAft>
              <a:tabLst>
                <a:tab pos="266700" algn="l"/>
              </a:tabLst>
            </a:pPr>
            <a:r>
              <a:rPr lang="zh-CN" altLang="en-US" sz="2665" kern="100" dirty="0">
                <a:latin typeface="微软雅黑" panose="020B0503020204020204" pitchFamily="34" charset="-122"/>
                <a:ea typeface="微软雅黑" panose="020B0503020204020204" pitchFamily="34" charset="-122"/>
              </a:rPr>
              <a:t>曾</a:t>
            </a:r>
            <a:r>
              <a:rPr lang="zh-CN" altLang="zh-CN" sz="2665" kern="100" dirty="0">
                <a:effectLst/>
                <a:latin typeface="微软雅黑" panose="020B0503020204020204" pitchFamily="34" charset="-122"/>
                <a:ea typeface="微软雅黑" panose="020B0503020204020204" pitchFamily="34" charset="-122"/>
              </a:rPr>
              <a:t>参与</a:t>
            </a:r>
            <a:r>
              <a:rPr lang="en-US" altLang="zh-CN" sz="2665" kern="100" dirty="0">
                <a:effectLst/>
                <a:latin typeface="微软雅黑" panose="020B0503020204020204" pitchFamily="34" charset="-122"/>
                <a:ea typeface="微软雅黑" panose="020B0503020204020204" pitchFamily="34" charset="-122"/>
              </a:rPr>
              <a:t>“</a:t>
            </a:r>
            <a:r>
              <a:rPr lang="zh-CN" altLang="en-US" sz="2665" kern="100" dirty="0">
                <a:effectLst/>
                <a:latin typeface="微软雅黑" panose="020B0503020204020204" pitchFamily="34" charset="-122"/>
                <a:ea typeface="微软雅黑" panose="020B0503020204020204" pitchFamily="34" charset="-122"/>
              </a:rPr>
              <a:t>基于消息传递的近似估计理论</a:t>
            </a:r>
            <a:r>
              <a:rPr lang="en-US" altLang="zh-CN" sz="2665" kern="100" dirty="0">
                <a:effectLst/>
                <a:latin typeface="微软雅黑" panose="020B0503020204020204" pitchFamily="34" charset="-122"/>
                <a:ea typeface="微软雅黑" panose="020B0503020204020204" pitchFamily="34" charset="-122"/>
              </a:rPr>
              <a:t>”</a:t>
            </a:r>
            <a:r>
              <a:rPr lang="zh-CN" altLang="en-US" sz="2665" kern="100" dirty="0">
                <a:effectLst/>
                <a:latin typeface="微软雅黑" panose="020B0503020204020204" pitchFamily="34" charset="-122"/>
                <a:ea typeface="微软雅黑" panose="020B0503020204020204" pitchFamily="34" charset="-122"/>
              </a:rPr>
              <a:t>课题组实习</a:t>
            </a:r>
            <a:endParaRPr lang="zh-CN" altLang="en-US" sz="2665" kern="100" dirty="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owerpoint template design by DAJU_PPT正版来源小红书大橘PPT微信DAJU_PPT请勿抄袭搬运！盗版必究！"/>
          <p:cNvSpPr/>
          <p:nvPr/>
        </p:nvSpPr>
        <p:spPr>
          <a:xfrm>
            <a:off x="4530785" y="1426435"/>
            <a:ext cx="3393162" cy="2144082"/>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accent2">
              <a:lumMod val="20000"/>
              <a:lumOff val="8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powerpoint template design by DAJU_PPT正版来源小红书大橘PPT微信DAJU_PPT请勿抄袭搬运！盗版必究！"/>
          <p:cNvCxnSpPr/>
          <p:nvPr/>
        </p:nvCxnSpPr>
        <p:spPr>
          <a:xfrm>
            <a:off x="3522388" y="4530266"/>
            <a:ext cx="514722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powerpoint template design by DAJU_PPT正版来源小红书大橘PPT微信DAJU_PPT请勿抄袭搬运！盗版必究！"/>
          <p:cNvSpPr>
            <a:spLocks noGrp="1"/>
          </p:cNvSpPr>
          <p:nvPr>
            <p:ph type="body" sz="quarter" idx="12"/>
          </p:nvPr>
        </p:nvSpPr>
        <p:spPr>
          <a:xfrm>
            <a:off x="3522388" y="3642379"/>
            <a:ext cx="5147224" cy="830580"/>
          </a:xfrm>
          <a:prstGeom prst="rect">
            <a:avLst/>
          </a:prstGeom>
        </p:spPr>
        <p:txBody>
          <a:bodyPr/>
          <a:lstStyle/>
          <a:p>
            <a:r>
              <a:rPr lang="zh-CN" altLang="en-US" dirty="0">
                <a:latin typeface="+mn-lt"/>
                <a:ea typeface="+mn-ea"/>
                <a:cs typeface="+mn-ea"/>
                <a:sym typeface="+mn-lt"/>
              </a:rPr>
              <a:t>研究生规划</a:t>
            </a:r>
            <a:endParaRPr lang="zh-CN" altLang="en-US" dirty="0">
              <a:latin typeface="+mn-lt"/>
              <a:ea typeface="+mn-ea"/>
              <a:cs typeface="+mn-ea"/>
              <a:sym typeface="+mn-lt"/>
            </a:endParaRPr>
          </a:p>
        </p:txBody>
      </p:sp>
      <p:sp>
        <p:nvSpPr>
          <p:cNvPr id="17" name="powerpoint template design by DAJU_PPT正版来源小红书大橘PPT微信DAJU_PPT请勿抄袭搬运！盗版必究！"/>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cs typeface="+mn-ea"/>
                <a:sym typeface="+mn-lt"/>
              </a:rPr>
              <a:t>FUTURE PLANNING</a:t>
            </a:r>
            <a:endParaRPr lang="en-US" altLang="zh-CN" dirty="0">
              <a:cs typeface="+mn-ea"/>
              <a:sym typeface="+mn-lt"/>
            </a:endParaRPr>
          </a:p>
        </p:txBody>
      </p:sp>
      <p:sp>
        <p:nvSpPr>
          <p:cNvPr id="16" name="powerpoint template design by DAJU_PPT正版来源小红书大橘PPT微信DAJU_PPT请勿抄袭搬运！盗版必究！"/>
          <p:cNvSpPr>
            <a:spLocks noGrp="1"/>
          </p:cNvSpPr>
          <p:nvPr>
            <p:ph type="body" sz="quarter" idx="10"/>
          </p:nvPr>
        </p:nvSpPr>
        <p:spPr>
          <a:xfrm>
            <a:off x="5121275" y="1542830"/>
            <a:ext cx="1949450" cy="1910715"/>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a:latin typeface="+mn-lt"/>
                <a:cs typeface="+mn-ea"/>
                <a:sym typeface="+mn-lt"/>
              </a:rPr>
              <a:t>05</a:t>
            </a:r>
            <a:endParaRPr lang="zh-CN" altLang="en-US" dirty="0">
              <a:latin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prstGeom prst="rect">
            <a:avLst/>
          </a:prstGeom>
        </p:spPr>
        <p:txBody>
          <a:bodyPr>
            <a:normAutofit/>
          </a:bodyPr>
          <a:lstStyle/>
          <a:p>
            <a:r>
              <a:rPr lang="zh-CN" altLang="en-US" dirty="0">
                <a:latin typeface="+mn-lt"/>
                <a:ea typeface="+mn-ea"/>
                <a:cs typeface="+mn-ea"/>
                <a:sym typeface="+mn-lt"/>
              </a:rPr>
              <a:t>研究生规划</a:t>
            </a:r>
            <a:endParaRPr lang="zh-CN" altLang="en-US" dirty="0">
              <a:latin typeface="+mn-lt"/>
              <a:ea typeface="+mn-ea"/>
              <a:cs typeface="+mn-ea"/>
              <a:sym typeface="+mn-lt"/>
            </a:endParaRPr>
          </a:p>
        </p:txBody>
      </p:sp>
      <p:sp>
        <p:nvSpPr>
          <p:cNvPr id="62" name="powerpoint template design by DAJU_PPT正版来源小红书大橘PPT微信DAJU_PPT请勿抄袭搬运！盗版必究！-1"/>
          <p:cNvSpPr txBox="1"/>
          <p:nvPr/>
        </p:nvSpPr>
        <p:spPr>
          <a:xfrm>
            <a:off x="984250" y="1928495"/>
            <a:ext cx="1497965"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mj-ea"/>
                <a:ea typeface="+mj-ea"/>
              </a:rPr>
              <a:t>未来</a:t>
            </a:r>
            <a:endParaRPr lang="zh-CN" altLang="en-US" sz="2800" b="1" dirty="0">
              <a:latin typeface="+mj-ea"/>
              <a:ea typeface="+mj-ea"/>
            </a:endParaRPr>
          </a:p>
        </p:txBody>
      </p:sp>
      <p:grpSp>
        <p:nvGrpSpPr>
          <p:cNvPr id="8" name="powerpoint template design by DAJU_PPT正版来源小红书大橘PPT微信DAJU_PPT请勿抄袭搬运！盗版必究！"/>
          <p:cNvGrpSpPr/>
          <p:nvPr/>
        </p:nvGrpSpPr>
        <p:grpSpPr>
          <a:xfrm>
            <a:off x="2594482" y="1430654"/>
            <a:ext cx="9081263" cy="4799954"/>
            <a:chOff x="3816034" y="2626358"/>
            <a:chExt cx="7619270" cy="4799776"/>
          </a:xfrm>
        </p:grpSpPr>
        <p:cxnSp>
          <p:nvCxnSpPr>
            <p:cNvPr id="23" name="powerpoint template design by DAJU_PPT正版来源小红书大橘PPT微信DAJU_PPT请勿抄袭搬运！盗版必究！-1"/>
            <p:cNvCxnSpPr/>
            <p:nvPr/>
          </p:nvCxnSpPr>
          <p:spPr>
            <a:xfrm>
              <a:off x="3878476" y="3927061"/>
              <a:ext cx="7150100" cy="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powerpoint template design by DAJU_PPT正版来源小红书大橘PPT微信DAJU_PPT请勿抄袭搬运！盗版必究！-2"/>
            <p:cNvCxnSpPr/>
            <p:nvPr/>
          </p:nvCxnSpPr>
          <p:spPr>
            <a:xfrm>
              <a:off x="4936436" y="3218969"/>
              <a:ext cx="0" cy="708090"/>
            </a:xfrm>
            <a:prstGeom prst="line">
              <a:avLst/>
            </a:prstGeom>
            <a:ln w="38100">
              <a:solidFill>
                <a:schemeClr val="accent4"/>
              </a:solidFill>
              <a:tailEnd type="oval" w="lg" len="lg"/>
            </a:ln>
          </p:spPr>
          <p:style>
            <a:lnRef idx="1">
              <a:schemeClr val="accent1"/>
            </a:lnRef>
            <a:fillRef idx="0">
              <a:schemeClr val="accent1"/>
            </a:fillRef>
            <a:effectRef idx="0">
              <a:schemeClr val="accent1"/>
            </a:effectRef>
            <a:fontRef idx="minor">
              <a:schemeClr val="tx1"/>
            </a:fontRef>
          </p:style>
        </p:cxnSp>
        <p:sp>
          <p:nvSpPr>
            <p:cNvPr id="60" name="powerpoint template design by DAJU_PPT正版来源小红书大橘PPT微信DAJU_PPT请勿抄袭搬运！盗版必究！-3"/>
            <p:cNvSpPr/>
            <p:nvPr/>
          </p:nvSpPr>
          <p:spPr>
            <a:xfrm>
              <a:off x="4510565" y="2644773"/>
              <a:ext cx="851742" cy="8517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u-RU" sz="900" dirty="0"/>
            </a:p>
          </p:txBody>
        </p:sp>
        <p:sp>
          <p:nvSpPr>
            <p:cNvPr id="61" name="powerpoint template design by DAJU_PPT正版来源小红书大橘PPT微信DAJU_PPT请勿抄袭搬运！盗版必究！-4"/>
            <p:cNvSpPr/>
            <p:nvPr/>
          </p:nvSpPr>
          <p:spPr>
            <a:xfrm>
              <a:off x="4666563" y="2839810"/>
              <a:ext cx="539750" cy="46035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latin typeface="+mj-ea"/>
                  <a:ea typeface="+mj-ea"/>
                  <a:cs typeface="Tahoma" panose="020B0604030504040204" pitchFamily="34" charset="0"/>
                </a:rPr>
                <a:t>01</a:t>
              </a:r>
              <a:endParaRPr lang="ru-RU" sz="2400" dirty="0">
                <a:solidFill>
                  <a:schemeClr val="bg1"/>
                </a:solidFill>
                <a:latin typeface="+mj-ea"/>
                <a:ea typeface="+mj-ea"/>
                <a:cs typeface="Tahoma" panose="020B0604030504040204" pitchFamily="34" charset="0"/>
              </a:endParaRPr>
            </a:p>
          </p:txBody>
        </p:sp>
        <p:grpSp>
          <p:nvGrpSpPr>
            <p:cNvPr id="55" name="组合 54"/>
            <p:cNvGrpSpPr/>
            <p:nvPr/>
          </p:nvGrpSpPr>
          <p:grpSpPr>
            <a:xfrm>
              <a:off x="3816034" y="4287035"/>
              <a:ext cx="2239738" cy="3139099"/>
              <a:chOff x="2820497" y="6416679"/>
              <a:chExt cx="2239738" cy="3139099"/>
            </a:xfrm>
          </p:grpSpPr>
          <p:sp>
            <p:nvSpPr>
              <p:cNvPr id="56" name="powerpoint template design by DAJU_PPT正版来源小红书大橘PPT微信DAJU_PPT请勿抄袭搬运！盗版必究！-5"/>
              <p:cNvSpPr txBox="1"/>
              <p:nvPr/>
            </p:nvSpPr>
            <p:spPr>
              <a:xfrm>
                <a:off x="3684416" y="6416679"/>
                <a:ext cx="512962" cy="307329"/>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accent4"/>
                    </a:solidFill>
                    <a:latin typeface="+mj-ea"/>
                    <a:ea typeface="+mj-ea"/>
                  </a:rPr>
                  <a:t>研一</a:t>
                </a:r>
                <a:endParaRPr lang="zh-CN" altLang="en-US" sz="2000" b="1" dirty="0">
                  <a:solidFill>
                    <a:schemeClr val="accent4"/>
                  </a:solidFill>
                  <a:latin typeface="+mj-ea"/>
                  <a:ea typeface="+mj-ea"/>
                </a:endParaRPr>
              </a:p>
            </p:txBody>
          </p:sp>
          <p:sp>
            <p:nvSpPr>
              <p:cNvPr id="57" name="powerpoint template design by DAJU_PPT正版来源小红书大橘PPT微信DAJU_PPT请勿抄袭搬运！盗版必究！-6"/>
              <p:cNvSpPr txBox="1"/>
              <p:nvPr/>
            </p:nvSpPr>
            <p:spPr>
              <a:xfrm>
                <a:off x="2820497" y="6786011"/>
                <a:ext cx="2239738" cy="2769767"/>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spcBef>
                    <a:spcPct val="0"/>
                  </a:spcBef>
                  <a:buNone/>
                </a:pPr>
                <a:r>
                  <a:rPr lang="en-US" altLang="zh-CN" sz="2000" dirty="0" smtClean="0">
                    <a:latin typeface="宋体" panose="02010600030101010101" pitchFamily="2" charset="-122"/>
                    <a:ea typeface="宋体" panose="02010600030101010101" pitchFamily="2" charset="-122"/>
                    <a:cs typeface="宋体" panose="02010600030101010101" pitchFamily="2" charset="-122"/>
                    <a:sym typeface="微软雅黑" panose="020B0503020204020204" pitchFamily="34" charset="-122"/>
                  </a:rPr>
                  <a:t>    </a:t>
                </a:r>
                <a:r>
                  <a:rPr lang="zh-CN" altLang="en-US" sz="2000" dirty="0" smtClean="0">
                    <a:latin typeface="宋体" panose="02010600030101010101" pitchFamily="2" charset="-122"/>
                    <a:ea typeface="宋体" panose="02010600030101010101" pitchFamily="2" charset="-122"/>
                    <a:cs typeface="宋体" panose="02010600030101010101" pitchFamily="2" charset="-122"/>
                    <a:sym typeface="微软雅黑" panose="020B0503020204020204" pitchFamily="34" charset="-122"/>
                  </a:rPr>
                  <a:t>认真学习相关基础理论，系统学习专业知识。每周精读国际权威期刊英文文献，提高英文运用能力、文献的阅读以及撰写能力</a:t>
                </a:r>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微软雅黑" panose="020B0503020204020204" pitchFamily="34" charset="-122"/>
                  </a:rPr>
                  <a:t>。</a:t>
                </a:r>
                <a:endParaRPr lang="zh-CN" altLang="en-US" sz="1600" dirty="0">
                  <a:latin typeface="+mn-ea"/>
                </a:endParaRPr>
              </a:p>
            </p:txBody>
          </p:sp>
        </p:grpSp>
        <p:cxnSp>
          <p:nvCxnSpPr>
            <p:cNvPr id="49" name="powerpoint template design by DAJU_PPT正版来源小红书大橘PPT微信DAJU_PPT请勿抄袭搬运！盗版必究！-7"/>
            <p:cNvCxnSpPr/>
            <p:nvPr/>
          </p:nvCxnSpPr>
          <p:spPr>
            <a:xfrm>
              <a:off x="7548418" y="3218969"/>
              <a:ext cx="0" cy="708090"/>
            </a:xfrm>
            <a:prstGeom prst="line">
              <a:avLst/>
            </a:prstGeom>
            <a:ln w="38100">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sp>
          <p:nvSpPr>
            <p:cNvPr id="52" name="powerpoint template design by DAJU_PPT正版来源小红书大橘PPT微信DAJU_PPT请勿抄袭搬运！盗版必究！-8"/>
            <p:cNvSpPr/>
            <p:nvPr/>
          </p:nvSpPr>
          <p:spPr>
            <a:xfrm>
              <a:off x="7122014" y="2626358"/>
              <a:ext cx="851742" cy="8517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u-RU" sz="900"/>
            </a:p>
          </p:txBody>
        </p:sp>
        <p:sp>
          <p:nvSpPr>
            <p:cNvPr id="53" name="powerpoint template design by DAJU_PPT正版来源小红书大橘PPT微信DAJU_PPT请勿抄袭搬运！盗版必究！-9"/>
            <p:cNvSpPr/>
            <p:nvPr/>
          </p:nvSpPr>
          <p:spPr>
            <a:xfrm>
              <a:off x="7278012" y="2850605"/>
              <a:ext cx="539750" cy="46035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latin typeface="+mj-ea"/>
                  <a:ea typeface="+mj-ea"/>
                  <a:cs typeface="Tahoma" panose="020B0604030504040204" pitchFamily="34" charset="0"/>
                </a:rPr>
                <a:t>02</a:t>
              </a:r>
              <a:endParaRPr lang="ru-RU" sz="2400" dirty="0">
                <a:solidFill>
                  <a:schemeClr val="bg1"/>
                </a:solidFill>
                <a:latin typeface="+mj-ea"/>
                <a:ea typeface="+mj-ea"/>
                <a:cs typeface="Tahoma" panose="020B0604030504040204" pitchFamily="34" charset="0"/>
              </a:endParaRPr>
            </a:p>
          </p:txBody>
        </p:sp>
        <p:grpSp>
          <p:nvGrpSpPr>
            <p:cNvPr id="37" name="组合 36"/>
            <p:cNvGrpSpPr/>
            <p:nvPr/>
          </p:nvGrpSpPr>
          <p:grpSpPr>
            <a:xfrm>
              <a:off x="6429082" y="4287035"/>
              <a:ext cx="2239738" cy="3139099"/>
              <a:chOff x="3047991" y="6416679"/>
              <a:chExt cx="2239738" cy="3139099"/>
            </a:xfrm>
          </p:grpSpPr>
          <p:sp>
            <p:nvSpPr>
              <p:cNvPr id="40" name="powerpoint template design by DAJU_PPT正版来源小红书大橘PPT微信DAJU_PPT请勿抄袭搬运！盗版必究！-10"/>
              <p:cNvSpPr txBox="1"/>
              <p:nvPr/>
            </p:nvSpPr>
            <p:spPr>
              <a:xfrm>
                <a:off x="3910846" y="6416679"/>
                <a:ext cx="512962" cy="307329"/>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accent5"/>
                    </a:solidFill>
                    <a:latin typeface="+mj-ea"/>
                    <a:ea typeface="+mj-ea"/>
                  </a:rPr>
                  <a:t>研二</a:t>
                </a:r>
                <a:endParaRPr lang="zh-CN" altLang="en-US" sz="2000" b="1" dirty="0">
                  <a:solidFill>
                    <a:schemeClr val="accent5"/>
                  </a:solidFill>
                  <a:latin typeface="+mj-ea"/>
                  <a:ea typeface="+mj-ea"/>
                </a:endParaRPr>
              </a:p>
            </p:txBody>
          </p:sp>
          <p:sp>
            <p:nvSpPr>
              <p:cNvPr id="45" name="powerpoint template design by DAJU_PPT正版来源小红书大橘PPT微信DAJU_PPT请勿抄袭搬运！盗版必究！-11"/>
              <p:cNvSpPr txBox="1"/>
              <p:nvPr/>
            </p:nvSpPr>
            <p:spPr>
              <a:xfrm>
                <a:off x="3047991" y="6786011"/>
                <a:ext cx="2239738" cy="2769767"/>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spcBef>
                    <a:spcPct val="0"/>
                  </a:spcBef>
                  <a:buNone/>
                </a:pPr>
                <a:r>
                  <a:rPr lang="en-US" altLang="zh-CN" sz="2000" dirty="0" smtClean="0">
                    <a:latin typeface="Arial" panose="020B0604020202020204" pitchFamily="34" charset="0"/>
                    <a:ea typeface="宋体" panose="02010600030101010101" pitchFamily="2" charset="-122"/>
                    <a:cs typeface="宋体" panose="02010600030101010101" pitchFamily="2" charset="-122"/>
                    <a:sym typeface="微软雅黑" panose="020B0503020204020204" pitchFamily="34" charset="-122"/>
                  </a:rPr>
                  <a:t>        </a:t>
                </a:r>
                <a:r>
                  <a:rPr lang="zh-CN" altLang="en-US" sz="2000" dirty="0" smtClean="0">
                    <a:latin typeface="Arial" panose="020B0604020202020204" pitchFamily="34" charset="0"/>
                    <a:ea typeface="宋体" panose="02010600030101010101" pitchFamily="2" charset="-122"/>
                    <a:cs typeface="宋体" panose="02010600030101010101" pitchFamily="2" charset="-122"/>
                    <a:sym typeface="微软雅黑" panose="020B0503020204020204" pitchFamily="34" charset="-122"/>
                  </a:rPr>
                  <a:t>在导师和课题组团队的指导下，积极努力、踏实做好导师的每一项任务，将学习到的研究方法运用到自身课题中，不断提升科研能力。</a:t>
                </a:r>
                <a:endParaRPr lang="zh-CN" altLang="en-US" sz="2000" dirty="0">
                  <a:latin typeface="Arial" panose="020B0604020202020204" pitchFamily="34" charset="0"/>
                </a:endParaRPr>
              </a:p>
            </p:txBody>
          </p:sp>
        </p:grpSp>
        <p:cxnSp>
          <p:nvCxnSpPr>
            <p:cNvPr id="33" name="powerpoint template design by DAJU_PPT正版来源小红书大橘PPT微信DAJU_PPT请勿抄袭搬运！盗版必究！-12"/>
            <p:cNvCxnSpPr/>
            <p:nvPr/>
          </p:nvCxnSpPr>
          <p:spPr>
            <a:xfrm>
              <a:off x="10315435" y="3218969"/>
              <a:ext cx="0" cy="708090"/>
            </a:xfrm>
            <a:prstGeom prst="line">
              <a:avLst/>
            </a:prstGeom>
            <a:ln w="38100">
              <a:solidFill>
                <a:schemeClr val="accent6"/>
              </a:solidFill>
              <a:tailEnd type="oval" w="lg" len="lg"/>
            </a:ln>
          </p:spPr>
          <p:style>
            <a:lnRef idx="1">
              <a:schemeClr val="accent1"/>
            </a:lnRef>
            <a:fillRef idx="0">
              <a:schemeClr val="accent1"/>
            </a:fillRef>
            <a:effectRef idx="0">
              <a:schemeClr val="accent1"/>
            </a:effectRef>
            <a:fontRef idx="minor">
              <a:schemeClr val="tx1"/>
            </a:fontRef>
          </p:style>
        </p:cxnSp>
        <p:sp>
          <p:nvSpPr>
            <p:cNvPr id="34" name="powerpoint template design by DAJU_PPT正版来源小红书大橘PPT微信DAJU_PPT请勿抄袭搬运！盗版必究！-13"/>
            <p:cNvSpPr/>
            <p:nvPr/>
          </p:nvSpPr>
          <p:spPr>
            <a:xfrm>
              <a:off x="9889564" y="2644773"/>
              <a:ext cx="851742" cy="8517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u-RU" sz="900" dirty="0"/>
            </a:p>
          </p:txBody>
        </p:sp>
        <p:sp>
          <p:nvSpPr>
            <p:cNvPr id="35" name="powerpoint template design by DAJU_PPT正版来源小红书大橘PPT微信DAJU_PPT请勿抄袭搬运！盗版必究！-14"/>
            <p:cNvSpPr/>
            <p:nvPr/>
          </p:nvSpPr>
          <p:spPr>
            <a:xfrm>
              <a:off x="10045562" y="2839810"/>
              <a:ext cx="539750" cy="46035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latin typeface="+mj-ea"/>
                  <a:ea typeface="+mj-ea"/>
                  <a:cs typeface="Tahoma" panose="020B0604030504040204" pitchFamily="34" charset="0"/>
                </a:rPr>
                <a:t>03</a:t>
              </a:r>
              <a:endParaRPr lang="ru-RU" sz="2400" dirty="0">
                <a:solidFill>
                  <a:schemeClr val="bg1"/>
                </a:solidFill>
                <a:latin typeface="+mj-ea"/>
                <a:ea typeface="+mj-ea"/>
                <a:cs typeface="Tahoma" panose="020B0604030504040204" pitchFamily="34" charset="0"/>
              </a:endParaRPr>
            </a:p>
          </p:txBody>
        </p:sp>
        <p:grpSp>
          <p:nvGrpSpPr>
            <p:cNvPr id="30" name="组合 29"/>
            <p:cNvGrpSpPr/>
            <p:nvPr/>
          </p:nvGrpSpPr>
          <p:grpSpPr>
            <a:xfrm>
              <a:off x="9195566" y="4287035"/>
              <a:ext cx="2239738" cy="2677472"/>
              <a:chOff x="3428922" y="6416679"/>
              <a:chExt cx="2239738" cy="2677472"/>
            </a:xfrm>
          </p:grpSpPr>
          <p:sp>
            <p:nvSpPr>
              <p:cNvPr id="31" name="powerpoint template design by DAJU_PPT正版来源小红书大橘PPT微信DAJU_PPT请勿抄袭搬运！盗版必究！-15"/>
              <p:cNvSpPr txBox="1"/>
              <p:nvPr/>
            </p:nvSpPr>
            <p:spPr>
              <a:xfrm>
                <a:off x="4292310" y="6416679"/>
                <a:ext cx="512962" cy="307329"/>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accent6"/>
                    </a:solidFill>
                    <a:latin typeface="+mj-ea"/>
                    <a:ea typeface="+mj-ea"/>
                  </a:rPr>
                  <a:t>研三</a:t>
                </a:r>
                <a:endParaRPr lang="zh-CN" altLang="en-US" sz="2000" b="1" dirty="0">
                  <a:solidFill>
                    <a:schemeClr val="accent6"/>
                  </a:solidFill>
                  <a:latin typeface="+mj-ea"/>
                  <a:ea typeface="+mj-ea"/>
                </a:endParaRPr>
              </a:p>
            </p:txBody>
          </p:sp>
          <p:sp>
            <p:nvSpPr>
              <p:cNvPr id="32" name="powerpoint template design by DAJU_PPT正版来源小红书大橘PPT微信DAJU_PPT请勿抄袭搬运！盗版必究！-16"/>
              <p:cNvSpPr txBox="1"/>
              <p:nvPr/>
            </p:nvSpPr>
            <p:spPr>
              <a:xfrm>
                <a:off x="3428922" y="6786011"/>
                <a:ext cx="2239738" cy="230814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spcBef>
                    <a:spcPct val="0"/>
                  </a:spcBef>
                  <a:buNone/>
                </a:pPr>
                <a:r>
                  <a:rPr lang="en-US" altLang="zh-CN" sz="2000" dirty="0" smtClean="0">
                    <a:latin typeface="Arial" panose="020B0604020202020204" pitchFamily="34" charset="0"/>
                    <a:ea typeface="宋体" panose="02010600030101010101" pitchFamily="2" charset="-122"/>
                    <a:cs typeface="宋体" panose="02010600030101010101" pitchFamily="2" charset="-122"/>
                    <a:sym typeface="微软雅黑" panose="020B0503020204020204" pitchFamily="34" charset="-122"/>
                  </a:rPr>
                  <a:t>        学术科研与工程实践相结合，将研究成果融入到工程实践中</a:t>
                </a:r>
                <a:r>
                  <a:rPr lang="zh-CN" altLang="en-US" sz="2000" dirty="0" smtClean="0">
                    <a:latin typeface="Arial" panose="020B0604020202020204" pitchFamily="34" charset="0"/>
                    <a:ea typeface="宋体" panose="02010600030101010101" pitchFamily="2" charset="-122"/>
                    <a:cs typeface="宋体" panose="02010600030101010101" pitchFamily="2" charset="-122"/>
                    <a:sym typeface="微软雅黑" panose="020B0503020204020204" pitchFamily="34" charset="-122"/>
                  </a:rPr>
                  <a:t>，积极完成硕士论文，确立未来发展方向。</a:t>
                </a:r>
                <a:endParaRPr lang="zh-CN" altLang="en-US" sz="2000" dirty="0">
                  <a:latin typeface="Arial" panose="020B0604020202020204" pitchFamily="34" charset="0"/>
                </a:endParaRPr>
              </a:p>
            </p:txBody>
          </p:sp>
        </p:grpSp>
      </p:grpSp>
      <p:sp>
        <p:nvSpPr>
          <p:cNvPr id="2" name="powerpoint template design by DAJU_PPT正版来源小红书大橘PPT微信DAJU_PPT请勿抄袭搬运！盗版必究！-1"/>
          <p:cNvSpPr txBox="1"/>
          <p:nvPr/>
        </p:nvSpPr>
        <p:spPr>
          <a:xfrm>
            <a:off x="984250" y="3213735"/>
            <a:ext cx="1497965"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mj-ea"/>
                <a:ea typeface="+mj-ea"/>
              </a:rPr>
              <a:t>充实</a:t>
            </a:r>
            <a:endParaRPr lang="zh-CN" altLang="en-US" sz="2800" b="1" dirty="0">
              <a:latin typeface="+mj-ea"/>
              <a:ea typeface="+mj-ea"/>
            </a:endParaRPr>
          </a:p>
        </p:txBody>
      </p:sp>
      <p:sp>
        <p:nvSpPr>
          <p:cNvPr id="3" name="powerpoint template design by DAJU_PPT正版来源小红书大橘PPT微信DAJU_PPT请勿抄袭搬运！盗版必究！-1"/>
          <p:cNvSpPr txBox="1"/>
          <p:nvPr/>
        </p:nvSpPr>
        <p:spPr>
          <a:xfrm>
            <a:off x="984250" y="4498975"/>
            <a:ext cx="1497965"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mj-ea"/>
                <a:ea typeface="+mj-ea"/>
              </a:rPr>
              <a:t>精彩</a:t>
            </a:r>
            <a:endParaRPr lang="zh-CN" altLang="en-US" sz="28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powerpoint template design by DAJU_PPT正版来源小红书大橘PPT微信DAJU_PPT请勿抄袭搬运！盗版必究！"/>
          <p:cNvGrpSpPr/>
          <p:nvPr/>
        </p:nvGrpSpPr>
        <p:grpSpPr>
          <a:xfrm>
            <a:off x="0" y="0"/>
            <a:ext cx="12192000" cy="6858000"/>
            <a:chOff x="0" y="0"/>
            <a:chExt cx="12192000" cy="6858000"/>
          </a:xfrm>
        </p:grpSpPr>
        <p:grpSp>
          <p:nvGrpSpPr>
            <p:cNvPr id="8" name="组合 7"/>
            <p:cNvGrpSpPr/>
            <p:nvPr/>
          </p:nvGrpSpPr>
          <p:grpSpPr>
            <a:xfrm>
              <a:off x="0" y="0"/>
              <a:ext cx="12192000" cy="6858000"/>
              <a:chOff x="0" y="0"/>
              <a:chExt cx="12192000" cy="6858000"/>
            </a:xfrm>
          </p:grpSpPr>
          <p:sp>
            <p:nvSpPr>
              <p:cNvPr id="57" name="powerpoint template design by DAJU_PPT正版来源小红书大橘PPT微信DAJU_PPT请勿抄袭搬运！盗版必究！-1"/>
              <p:cNvSpPr/>
              <p:nvPr/>
            </p:nvSpPr>
            <p:spPr>
              <a:xfrm>
                <a:off x="0" y="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powerpoint template design by DAJU_PPT正版来源小红书大橘PPT微信DAJU_PPT请勿抄袭搬运！盗版必究！-2"/>
              <p:cNvSpPr/>
              <p:nvPr/>
            </p:nvSpPr>
            <p:spPr>
              <a:xfrm flipH="1">
                <a:off x="10967720" y="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powerpoint template design by DAJU_PPT正版来源小红书大橘PPT微信DAJU_PPT请勿抄袭搬运！盗版必究！-3"/>
              <p:cNvSpPr/>
              <p:nvPr/>
            </p:nvSpPr>
            <p:spPr>
              <a:xfrm flipV="1">
                <a:off x="0" y="563372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powerpoint template design by DAJU_PPT正版来源小红书大橘PPT微信DAJU_PPT请勿抄袭搬运！盗版必究！-4"/>
              <p:cNvSpPr/>
              <p:nvPr/>
            </p:nvSpPr>
            <p:spPr>
              <a:xfrm flipH="1" flipV="1">
                <a:off x="10967720" y="563372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owerpoint template design by DAJU_PPT正版来源小红书大橘PPT微信DAJU_PPT请勿抄袭搬运！盗版必究！-5"/>
            <p:cNvSpPr/>
            <p:nvPr/>
          </p:nvSpPr>
          <p:spPr>
            <a:xfrm>
              <a:off x="213360" y="205740"/>
              <a:ext cx="11765280" cy="6446520"/>
            </a:xfrm>
            <a:prstGeom prst="rect">
              <a:avLst/>
            </a:prstGeom>
            <a:solidFill>
              <a:schemeClr val="bg1"/>
            </a:solidFill>
            <a:ln w="12700" cap="flat" cmpd="sng" algn="ctr">
              <a:noFill/>
              <a:prstDash val="solid"/>
              <a:miter lim="800000"/>
            </a:ln>
            <a:effectLst>
              <a:outerShdw blurRad="228600" sx="98000" sy="98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owerpoint template design by DAJU_PPT正版来源小红书大橘PPT微信DAJU_PPT请勿抄袭搬运！盗版必究！-6"/>
            <p:cNvSpPr/>
            <p:nvPr/>
          </p:nvSpPr>
          <p:spPr>
            <a:xfrm>
              <a:off x="314960" y="304800"/>
              <a:ext cx="11562080" cy="6248400"/>
            </a:xfrm>
            <a:prstGeom prst="roundRect">
              <a:avLst>
                <a:gd name="adj" fmla="val 0"/>
              </a:avLst>
            </a:prstGeom>
            <a:noFill/>
            <a:ln w="254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powerpoint template design by DAJU_PPT正版来源小红书大橘PPT微信DAJU_PPT请勿抄袭搬运！盗版必究！"/>
          <p:cNvSpPr txBox="1"/>
          <p:nvPr/>
        </p:nvSpPr>
        <p:spPr>
          <a:xfrm>
            <a:off x="4267200" y="4833654"/>
            <a:ext cx="3657600" cy="391626"/>
          </a:xfrm>
          <a:prstGeom prst="roundRect">
            <a:avLst>
              <a:gd name="adj" fmla="val 50000"/>
            </a:avLst>
          </a:prstGeom>
          <a:noFill/>
          <a:ln>
            <a:solidFill>
              <a:schemeClr val="accent2"/>
            </a:solidFill>
          </a:ln>
        </p:spPr>
        <p:txBody>
          <a:bodyPr wrap="square" lIns="0" tIns="0" rIns="0" bIns="0" anchor="ctr" anchorCtr="0">
            <a:noAutofit/>
          </a:bodyPr>
          <a:lstStyle>
            <a:defPPr>
              <a:defRPr lang="zh-CN"/>
            </a:defPPr>
            <a:lvl1pPr algn="dist" fontAlgn="base">
              <a:defRPr sz="1600" b="0" i="0">
                <a:solidFill>
                  <a:schemeClr val="accent5">
                    <a:lumMod val="50000"/>
                  </a:schemeClr>
                </a:solidFill>
                <a:effectLst/>
                <a:latin typeface="+mn-ea"/>
              </a:defRPr>
            </a:lvl1pPr>
          </a:lstStyle>
          <a:p>
            <a:pPr algn="ctr"/>
            <a:r>
              <a:rPr lang="zh-CN" altLang="en-US" sz="1800" dirty="0">
                <a:solidFill>
                  <a:schemeClr val="tx1"/>
                </a:solidFill>
                <a:latin typeface="+mn-lt"/>
                <a:cs typeface="+mn-ea"/>
                <a:sym typeface="+mn-lt"/>
              </a:rPr>
              <a:t>学校：</a:t>
            </a:r>
            <a:r>
              <a:rPr lang="en-US" altLang="zh-CN" sz="1800" dirty="0">
                <a:solidFill>
                  <a:schemeClr val="tx1"/>
                </a:solidFill>
                <a:latin typeface="+mn-lt"/>
                <a:cs typeface="+mn-ea"/>
                <a:sym typeface="+mn-lt"/>
              </a:rPr>
              <a:t>xx</a:t>
            </a:r>
            <a:r>
              <a:rPr lang="zh-CN" altLang="en-US" sz="1800" dirty="0">
                <a:solidFill>
                  <a:schemeClr val="tx1"/>
                </a:solidFill>
                <a:latin typeface="+mn-lt"/>
                <a:cs typeface="+mn-ea"/>
                <a:sym typeface="+mn-lt"/>
              </a:rPr>
              <a:t>大学</a:t>
            </a:r>
            <a:endParaRPr lang="zh-CN" altLang="en-US" sz="1800" dirty="0">
              <a:solidFill>
                <a:schemeClr val="tx1"/>
              </a:solidFill>
              <a:latin typeface="+mn-lt"/>
              <a:cs typeface="+mn-ea"/>
              <a:sym typeface="+mn-lt"/>
            </a:endParaRPr>
          </a:p>
        </p:txBody>
      </p:sp>
      <p:sp>
        <p:nvSpPr>
          <p:cNvPr id="46" name="powerpoint template design by DAJU_PPT正版来源小红书大橘PPT微信DAJU_PPT请勿抄袭搬运！盗版必究！"/>
          <p:cNvSpPr txBox="1"/>
          <p:nvPr/>
        </p:nvSpPr>
        <p:spPr>
          <a:xfrm>
            <a:off x="4267200" y="4322410"/>
            <a:ext cx="3657600" cy="391626"/>
          </a:xfrm>
          <a:prstGeom prst="roundRect">
            <a:avLst>
              <a:gd name="adj" fmla="val 50000"/>
            </a:avLst>
          </a:prstGeom>
          <a:noFill/>
          <a:ln>
            <a:solidFill>
              <a:schemeClr val="accent2"/>
            </a:solidFill>
          </a:ln>
        </p:spPr>
        <p:txBody>
          <a:bodyPr wrap="square" lIns="0" tIns="0" rIns="0" bIns="0" anchor="ctr" anchorCtr="0">
            <a:noAutofit/>
          </a:bodyPr>
          <a:lstStyle>
            <a:defPPr>
              <a:defRPr lang="zh-CN"/>
            </a:defPPr>
            <a:lvl1pPr algn="dist" fontAlgn="base">
              <a:defRPr sz="1600" b="0" i="0">
                <a:solidFill>
                  <a:schemeClr val="accent5">
                    <a:lumMod val="50000"/>
                  </a:schemeClr>
                </a:solidFill>
                <a:effectLst/>
                <a:latin typeface="+mn-ea"/>
              </a:defRPr>
            </a:lvl1pPr>
          </a:lstStyle>
          <a:p>
            <a:pPr algn="ctr"/>
            <a:r>
              <a:rPr lang="zh-CN" altLang="en-US" sz="1800" dirty="0">
                <a:solidFill>
                  <a:schemeClr val="tx1"/>
                </a:solidFill>
                <a:latin typeface="+mn-lt"/>
                <a:cs typeface="+mn-ea"/>
                <a:sym typeface="+mn-lt"/>
              </a:rPr>
              <a:t>姓名：</a:t>
            </a:r>
            <a:r>
              <a:rPr lang="en-US" altLang="zh-CN" sz="1800" dirty="0">
                <a:solidFill>
                  <a:schemeClr val="tx1"/>
                </a:solidFill>
                <a:latin typeface="+mn-lt"/>
                <a:cs typeface="+mn-ea"/>
                <a:sym typeface="+mn-lt"/>
              </a:rPr>
              <a:t>xxx</a:t>
            </a:r>
            <a:endParaRPr lang="en-US" altLang="zh-CN" sz="1800" dirty="0">
              <a:solidFill>
                <a:schemeClr val="tx1"/>
              </a:solidFill>
              <a:latin typeface="+mn-lt"/>
              <a:cs typeface="+mn-ea"/>
              <a:sym typeface="+mn-lt"/>
            </a:endParaRPr>
          </a:p>
        </p:txBody>
      </p:sp>
      <p:sp>
        <p:nvSpPr>
          <p:cNvPr id="47" name="powerpoint template design by DAJU_PPT正版来源小红书大橘PPT微信DAJU_PPT请勿抄袭搬运！盗版必究！"/>
          <p:cNvSpPr txBox="1"/>
          <p:nvPr/>
        </p:nvSpPr>
        <p:spPr>
          <a:xfrm>
            <a:off x="2451418" y="2385672"/>
            <a:ext cx="7289175" cy="1938992"/>
          </a:xfrm>
          <a:prstGeom prst="rect">
            <a:avLst/>
          </a:prstGeom>
          <a:noFill/>
        </p:spPr>
        <p:txBody>
          <a:bodyPr wrap="none" rtlCol="0">
            <a:spAutoFit/>
          </a:bodyPr>
          <a:lstStyle/>
          <a:p>
            <a:pPr algn="ctr"/>
            <a:r>
              <a:rPr lang="en-US" altLang="zh-CN" sz="6000" spc="300" dirty="0">
                <a:solidFill>
                  <a:schemeClr val="accent2"/>
                </a:solidFill>
                <a:cs typeface="+mn-ea"/>
                <a:sym typeface="+mn-lt"/>
              </a:rPr>
              <a:t>—</a:t>
            </a:r>
            <a:r>
              <a:rPr lang="en-US" altLang="zh-CN" sz="6000" spc="300" dirty="0">
                <a:solidFill>
                  <a:schemeClr val="accent1"/>
                </a:solidFill>
                <a:cs typeface="+mn-ea"/>
                <a:sym typeface="+mn-lt"/>
              </a:rPr>
              <a:t> </a:t>
            </a:r>
            <a:r>
              <a:rPr lang="en-US" altLang="zh-CN" sz="6000" spc="300" dirty="0">
                <a:cs typeface="+mn-ea"/>
                <a:sym typeface="+mn-lt"/>
              </a:rPr>
              <a:t>THANKS </a:t>
            </a:r>
            <a:r>
              <a:rPr lang="en-US" altLang="zh-CN" sz="6000" spc="300" dirty="0">
                <a:solidFill>
                  <a:schemeClr val="accent2"/>
                </a:solidFill>
                <a:cs typeface="+mn-ea"/>
                <a:sym typeface="+mn-lt"/>
              </a:rPr>
              <a:t>—</a:t>
            </a:r>
            <a:endParaRPr lang="en-US" altLang="zh-CN" sz="6000" spc="300" dirty="0">
              <a:solidFill>
                <a:schemeClr val="accent2"/>
              </a:solidFill>
              <a:cs typeface="+mn-ea"/>
              <a:sym typeface="+mn-lt"/>
            </a:endParaRPr>
          </a:p>
          <a:p>
            <a:pPr algn="ctr"/>
            <a:r>
              <a:rPr lang="zh-CN" altLang="en-US" sz="6000" b="1" spc="600" dirty="0">
                <a:solidFill>
                  <a:schemeClr val="accent1"/>
                </a:solidFill>
                <a:cs typeface="+mn-ea"/>
                <a:sym typeface="+mn-lt"/>
              </a:rPr>
              <a:t>陈述完毕</a:t>
            </a:r>
            <a:r>
              <a:rPr lang="en-US" altLang="zh-CN" sz="6000" b="1" spc="600" dirty="0">
                <a:solidFill>
                  <a:schemeClr val="accent1"/>
                </a:solidFill>
                <a:cs typeface="+mn-ea"/>
                <a:sym typeface="+mn-lt"/>
              </a:rPr>
              <a:t>·</a:t>
            </a:r>
            <a:r>
              <a:rPr lang="zh-CN" altLang="en-US" sz="6000" b="1" spc="600" dirty="0">
                <a:solidFill>
                  <a:schemeClr val="accent1"/>
                </a:solidFill>
                <a:cs typeface="+mn-ea"/>
                <a:sym typeface="+mn-lt"/>
              </a:rPr>
              <a:t>谢谢观看</a:t>
            </a:r>
            <a:endParaRPr lang="zh-CN" altLang="en-US" sz="6000" b="1" spc="600" dirty="0">
              <a:solidFill>
                <a:schemeClr val="accent1"/>
              </a:solidFill>
              <a:cs typeface="+mn-ea"/>
              <a:sym typeface="+mn-lt"/>
            </a:endParaRPr>
          </a:p>
        </p:txBody>
      </p:sp>
      <p:pic>
        <p:nvPicPr>
          <p:cNvPr id="2" name="图片 1"/>
          <p:cNvPicPr/>
          <p:nvPr>
            <p:custDataLst>
              <p:tags r:id="rId1"/>
            </p:custDataLst>
          </p:nvPr>
        </p:nvPicPr>
        <p:blipFill>
          <a:blip r:embed="rId2"/>
          <a:stretch>
            <a:fillRect/>
          </a:stretch>
        </p:blipFill>
        <p:spPr>
          <a:xfrm>
            <a:off x="3810000" y="1067435"/>
            <a:ext cx="4572000" cy="1282700"/>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powerpoint template design by DAJU_PPT正版来源小红书大橘PPT微信DAJU_PPT请勿抄袭搬运！盗版必究！"/>
          <p:cNvGrpSpPr/>
          <p:nvPr/>
        </p:nvGrpSpPr>
        <p:grpSpPr>
          <a:xfrm>
            <a:off x="1494514" y="2356959"/>
            <a:ext cx="3393162" cy="2144082"/>
            <a:chOff x="1494514" y="2509359"/>
            <a:chExt cx="3393162" cy="2144082"/>
          </a:xfrm>
        </p:grpSpPr>
        <p:sp>
          <p:nvSpPr>
            <p:cNvPr id="32" name="powerpoint template design by DAJU_PPT正版来源小红书大橘PPT微信DAJU_PPT请勿抄袭搬运！盗版必究！-1"/>
            <p:cNvSpPr/>
            <p:nvPr/>
          </p:nvSpPr>
          <p:spPr>
            <a:xfrm>
              <a:off x="1494514" y="2509359"/>
              <a:ext cx="3393162" cy="2144082"/>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0" name="powerpoint template design by DAJU_PPT正版来源小红书大橘PPT微信DAJU_PPT请勿抄袭搬运！盗版必究！-2"/>
            <p:cNvSpPr/>
            <p:nvPr/>
          </p:nvSpPr>
          <p:spPr>
            <a:xfrm>
              <a:off x="2492756" y="3024330"/>
              <a:ext cx="1396678" cy="738663"/>
            </a:xfrm>
            <a:prstGeom prst="rect">
              <a:avLst/>
            </a:prstGeom>
          </p:spPr>
          <p:txBody>
            <a:bodyPr wrap="square" lIns="0" tIns="0" rIns="0" bIns="0">
              <a:spAutoFit/>
            </a:bodyPr>
            <a:lstStyle/>
            <a:p>
              <a:pPr algn="dist" fontAlgn="base"/>
              <a:r>
                <a:rPr lang="zh-CN" altLang="en-US" sz="4800" b="1" spc="600" dirty="0">
                  <a:solidFill>
                    <a:schemeClr val="accent1">
                      <a:lumMod val="75000"/>
                    </a:schemeClr>
                  </a:solidFill>
                  <a:cs typeface="+mn-ea"/>
                  <a:sym typeface="+mn-lt"/>
                </a:rPr>
                <a:t>目录</a:t>
              </a:r>
              <a:endParaRPr lang="zh-CN" altLang="en-US" sz="4800" b="1" spc="600" dirty="0">
                <a:solidFill>
                  <a:schemeClr val="accent1">
                    <a:lumMod val="75000"/>
                  </a:schemeClr>
                </a:solidFill>
                <a:cs typeface="+mn-ea"/>
                <a:sym typeface="+mn-lt"/>
              </a:endParaRPr>
            </a:p>
          </p:txBody>
        </p:sp>
        <p:sp>
          <p:nvSpPr>
            <p:cNvPr id="61" name="powerpoint template design by DAJU_PPT正版来源小红书大橘PPT微信DAJU_PPT请勿抄袭搬运！盗版必究！-3"/>
            <p:cNvSpPr/>
            <p:nvPr/>
          </p:nvSpPr>
          <p:spPr>
            <a:xfrm>
              <a:off x="2307560" y="3892250"/>
              <a:ext cx="1767070" cy="246221"/>
            </a:xfrm>
            <a:prstGeom prst="rect">
              <a:avLst/>
            </a:prstGeom>
          </p:spPr>
          <p:txBody>
            <a:bodyPr wrap="square" lIns="0" tIns="0" rIns="0" bIns="0">
              <a:spAutoFit/>
            </a:bodyPr>
            <a:lstStyle/>
            <a:p>
              <a:pPr algn="dist" fontAlgn="base"/>
              <a:r>
                <a:rPr lang="en-US" altLang="zh-CN" sz="1600" i="0" dirty="0">
                  <a:solidFill>
                    <a:schemeClr val="bg1">
                      <a:lumMod val="65000"/>
                    </a:schemeClr>
                  </a:solidFill>
                  <a:effectLst/>
                  <a:cs typeface="+mn-ea"/>
                  <a:sym typeface="+mn-lt"/>
                </a:rPr>
                <a:t>CONTENT</a:t>
              </a:r>
              <a:endParaRPr lang="zh-CN" altLang="en-US" sz="1600" i="0" dirty="0">
                <a:solidFill>
                  <a:schemeClr val="bg1">
                    <a:lumMod val="65000"/>
                  </a:schemeClr>
                </a:solidFill>
                <a:effectLst/>
                <a:cs typeface="+mn-ea"/>
                <a:sym typeface="+mn-lt"/>
              </a:endParaRPr>
            </a:p>
          </p:txBody>
        </p:sp>
      </p:grpSp>
      <p:grpSp>
        <p:nvGrpSpPr>
          <p:cNvPr id="2" name="powerpoint template design by DAJU_PPT正版来源小红书大橘PPT微信DAJU_PPT请勿抄袭搬运！盗版必究！"/>
          <p:cNvGrpSpPr/>
          <p:nvPr/>
        </p:nvGrpSpPr>
        <p:grpSpPr>
          <a:xfrm>
            <a:off x="5902383" y="1442519"/>
            <a:ext cx="3323275" cy="3153812"/>
            <a:chOff x="5901748" y="1580901"/>
            <a:chExt cx="3323275" cy="3153812"/>
          </a:xfrm>
        </p:grpSpPr>
        <p:sp>
          <p:nvSpPr>
            <p:cNvPr id="38" name="powerpoint template design by DAJU_PPT正版来源小红书大橘PPT微信DAJU_PPT请勿抄袭搬运！盗版必究！-1"/>
            <p:cNvSpPr txBox="1"/>
            <p:nvPr/>
          </p:nvSpPr>
          <p:spPr>
            <a:xfrm>
              <a:off x="6583283" y="1608732"/>
              <a:ext cx="2641740" cy="523220"/>
            </a:xfrm>
            <a:prstGeom prst="roundRect">
              <a:avLst>
                <a:gd name="adj" fmla="val 50000"/>
              </a:avLst>
            </a:prstGeom>
            <a:solidFill>
              <a:schemeClr val="bg1">
                <a:lumMod val="95000"/>
              </a:schemeClr>
            </a:solidFill>
          </p:spPr>
          <p:txBody>
            <a:bodyPr wrap="square" lIns="25200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defRPr/>
              </a:pPr>
              <a:r>
                <a:rPr kumimoji="0" lang="zh-CN" altLang="en-US" sz="2800" b="1" i="0" u="none" strike="noStrike" kern="0" cap="none" spc="0" normalizeH="0" baseline="0" noProof="0" dirty="0">
                  <a:ln>
                    <a:noFill/>
                  </a:ln>
                  <a:effectLst/>
                  <a:uLnTx/>
                  <a:uFillTx/>
                  <a:cs typeface="+mn-ea"/>
                  <a:sym typeface="+mn-lt"/>
                </a:rPr>
                <a:t>基本信息</a:t>
              </a:r>
              <a:endParaRPr kumimoji="0" lang="en-US" altLang="zh-CN" sz="2800" b="1" i="0" u="none" strike="noStrike" kern="0" cap="none" spc="0" normalizeH="0" baseline="0" noProof="0" dirty="0">
                <a:ln>
                  <a:noFill/>
                </a:ln>
                <a:effectLst/>
                <a:uLnTx/>
                <a:uFillTx/>
                <a:cs typeface="+mn-ea"/>
                <a:sym typeface="+mn-lt"/>
              </a:endParaRPr>
            </a:p>
          </p:txBody>
        </p:sp>
        <p:sp>
          <p:nvSpPr>
            <p:cNvPr id="39" name="powerpoint template design by DAJU_PPT正版来源小红书大橘PPT微信DAJU_PPT请勿抄袭搬运！盗版必究！-2"/>
            <p:cNvSpPr txBox="1"/>
            <p:nvPr/>
          </p:nvSpPr>
          <p:spPr>
            <a:xfrm>
              <a:off x="6583283" y="2467042"/>
              <a:ext cx="2641740" cy="523220"/>
            </a:xfrm>
            <a:prstGeom prst="roundRect">
              <a:avLst>
                <a:gd name="adj" fmla="val 50000"/>
              </a:avLst>
            </a:prstGeom>
            <a:solidFill>
              <a:schemeClr val="bg1">
                <a:lumMod val="95000"/>
              </a:schemeClr>
            </a:solidFill>
          </p:spPr>
          <p:txBody>
            <a:bodyPr wrap="square" lIns="25200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defRPr/>
              </a:pPr>
              <a:r>
                <a:rPr lang="zh-CN" altLang="en-US" sz="2800" b="1" kern="0" dirty="0">
                  <a:cs typeface="+mn-ea"/>
                  <a:sym typeface="+mn-lt"/>
                </a:rPr>
                <a:t>科研工作</a:t>
              </a:r>
              <a:endParaRPr lang="zh-CN" altLang="en-US" sz="2800" b="1" kern="0" dirty="0">
                <a:cs typeface="+mn-ea"/>
                <a:sym typeface="+mn-lt"/>
              </a:endParaRPr>
            </a:p>
          </p:txBody>
        </p:sp>
        <p:sp>
          <p:nvSpPr>
            <p:cNvPr id="40" name="powerpoint template design by DAJU_PPT正版来源小红书大橘PPT微信DAJU_PPT请勿抄袭搬运！盗版必究！-3"/>
            <p:cNvSpPr txBox="1"/>
            <p:nvPr/>
          </p:nvSpPr>
          <p:spPr>
            <a:xfrm>
              <a:off x="6583283" y="3325352"/>
              <a:ext cx="2641740" cy="523220"/>
            </a:xfrm>
            <a:prstGeom prst="roundRect">
              <a:avLst>
                <a:gd name="adj" fmla="val 50000"/>
              </a:avLst>
            </a:prstGeom>
            <a:solidFill>
              <a:schemeClr val="bg1">
                <a:lumMod val="95000"/>
              </a:schemeClr>
            </a:solidFill>
          </p:spPr>
          <p:txBody>
            <a:bodyPr wrap="square" lIns="25200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defRPr/>
              </a:pPr>
              <a:r>
                <a:rPr kumimoji="0" lang="zh-CN" altLang="en-US" sz="2800" b="1" i="0" u="none" strike="noStrike" kern="0" cap="none" spc="0" normalizeH="0" baseline="0" noProof="0" dirty="0">
                  <a:ln>
                    <a:noFill/>
                  </a:ln>
                  <a:effectLst/>
                  <a:uLnTx/>
                  <a:uFillTx/>
                  <a:cs typeface="+mn-ea"/>
                  <a:sym typeface="+mn-lt"/>
                </a:rPr>
                <a:t>荣誉及奖励</a:t>
              </a:r>
              <a:endParaRPr kumimoji="0" lang="zh-CN" altLang="en-US" sz="2800" b="1" i="0" u="none" strike="noStrike" kern="0" cap="none" spc="0" normalizeH="0" baseline="0" noProof="0" dirty="0">
                <a:ln>
                  <a:noFill/>
                </a:ln>
                <a:effectLst/>
                <a:uLnTx/>
                <a:uFillTx/>
                <a:cs typeface="+mn-ea"/>
                <a:sym typeface="+mn-lt"/>
              </a:endParaRPr>
            </a:p>
          </p:txBody>
        </p:sp>
        <p:sp>
          <p:nvSpPr>
            <p:cNvPr id="41" name="powerpoint template design by DAJU_PPT正版来源小红书大橘PPT微信DAJU_PPT请勿抄袭搬运！盗版必究！-4"/>
            <p:cNvSpPr txBox="1"/>
            <p:nvPr/>
          </p:nvSpPr>
          <p:spPr>
            <a:xfrm>
              <a:off x="6583283" y="4183662"/>
              <a:ext cx="2641740" cy="523220"/>
            </a:xfrm>
            <a:prstGeom prst="roundRect">
              <a:avLst>
                <a:gd name="adj" fmla="val 50000"/>
              </a:avLst>
            </a:prstGeom>
            <a:solidFill>
              <a:schemeClr val="bg1">
                <a:lumMod val="95000"/>
              </a:schemeClr>
            </a:solidFill>
          </p:spPr>
          <p:txBody>
            <a:bodyPr wrap="square" lIns="25200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defRPr/>
              </a:pPr>
              <a:r>
                <a:rPr kumimoji="0" lang="zh-CN" altLang="en-US" sz="2800" b="1" i="0" u="none" strike="noStrike" kern="0" cap="none" spc="0" normalizeH="0" baseline="0" noProof="0" dirty="0">
                  <a:ln>
                    <a:noFill/>
                  </a:ln>
                  <a:effectLst/>
                  <a:uLnTx/>
                  <a:uFillTx/>
                  <a:cs typeface="+mn-ea"/>
                  <a:sym typeface="+mn-lt"/>
                </a:rPr>
                <a:t>社会实践</a:t>
              </a:r>
              <a:endParaRPr kumimoji="0" lang="zh-CN" altLang="en-US" sz="2800" b="1" i="0" u="none" strike="noStrike" kern="0" cap="none" spc="0" normalizeH="0" baseline="0" noProof="0" dirty="0">
                <a:ln>
                  <a:noFill/>
                </a:ln>
                <a:effectLst/>
                <a:uLnTx/>
                <a:uFillTx/>
                <a:cs typeface="+mn-ea"/>
                <a:sym typeface="+mn-lt"/>
              </a:endParaRPr>
            </a:p>
          </p:txBody>
        </p:sp>
        <p:sp>
          <p:nvSpPr>
            <p:cNvPr id="33" name="powerpoint template design by DAJU_PPT正版来源小红书大橘PPT微信DAJU_PPT请勿抄袭搬运！盗版必究！-5"/>
            <p:cNvSpPr/>
            <p:nvPr/>
          </p:nvSpPr>
          <p:spPr>
            <a:xfrm>
              <a:off x="5901748" y="1580901"/>
              <a:ext cx="586208" cy="578882"/>
            </a:xfrm>
            <a:prstGeom prst="roundRect">
              <a:avLst>
                <a:gd name="adj" fmla="val 50000"/>
              </a:avLst>
            </a:prstGeom>
            <a:solidFill>
              <a:schemeClr val="accent2"/>
            </a:solidFill>
            <a:ln w="25400" cap="flat" cmpd="sng" algn="ctr">
              <a:noFill/>
              <a:prstDash val="solid"/>
            </a:ln>
            <a:effectLst/>
          </p:spPr>
          <p:txBody>
            <a:bodyPr rot="0" spcFirstLastPara="0" vert="horz" wrap="square" lIns="0" tIns="0" rIns="0" bIns="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r>
                <a:rPr lang="en-US" sz="2000" kern="0" dirty="0">
                  <a:solidFill>
                    <a:sysClr val="window" lastClr="FFFFFF"/>
                  </a:solidFill>
                  <a:cs typeface="+mn-ea"/>
                  <a:sym typeface="+mn-lt"/>
                </a:rPr>
                <a:t>01</a:t>
              </a:r>
              <a:endParaRPr kumimoji="0" lang="en-US" sz="2000" i="0" u="none" strike="noStrike" kern="0" cap="none" spc="0" normalizeH="0" baseline="0" noProof="0" dirty="0">
                <a:ln>
                  <a:noFill/>
                </a:ln>
                <a:solidFill>
                  <a:sysClr val="window" lastClr="FFFFFF"/>
                </a:solidFill>
                <a:effectLst/>
                <a:uLnTx/>
                <a:uFillTx/>
                <a:cs typeface="+mn-ea"/>
                <a:sym typeface="+mn-lt"/>
              </a:endParaRPr>
            </a:p>
          </p:txBody>
        </p:sp>
        <p:sp>
          <p:nvSpPr>
            <p:cNvPr id="34" name="powerpoint template design by DAJU_PPT正版来源小红书大橘PPT微信DAJU_PPT请勿抄袭搬运！盗版必究！-6"/>
            <p:cNvSpPr/>
            <p:nvPr/>
          </p:nvSpPr>
          <p:spPr>
            <a:xfrm>
              <a:off x="5901748" y="2439211"/>
              <a:ext cx="586208" cy="578882"/>
            </a:xfrm>
            <a:prstGeom prst="roundRect">
              <a:avLst>
                <a:gd name="adj" fmla="val 50000"/>
              </a:avLst>
            </a:prstGeom>
            <a:solidFill>
              <a:schemeClr val="accent2"/>
            </a:solidFill>
            <a:ln w="25400" cap="flat" cmpd="sng" algn="ctr">
              <a:noFill/>
              <a:prstDash val="solid"/>
            </a:ln>
            <a:effectLst/>
          </p:spPr>
          <p:txBody>
            <a:bodyPr rot="0" spcFirstLastPara="0" vert="horz" wrap="square" lIns="0" tIns="0" rIns="0" bIns="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i="0" u="none" strike="noStrike" kern="0" cap="none" spc="0" normalizeH="0" baseline="0" noProof="0" dirty="0">
                  <a:ln>
                    <a:noFill/>
                  </a:ln>
                  <a:solidFill>
                    <a:sysClr val="window" lastClr="FFFFFF"/>
                  </a:solidFill>
                  <a:effectLst/>
                  <a:uLnTx/>
                  <a:uFillTx/>
                  <a:cs typeface="+mn-ea"/>
                  <a:sym typeface="+mn-lt"/>
                </a:rPr>
                <a:t>02</a:t>
              </a:r>
              <a:endParaRPr kumimoji="0" lang="en-US" sz="2000" i="0" u="none" strike="noStrike" kern="0" cap="none" spc="0" normalizeH="0" baseline="0" noProof="0" dirty="0">
                <a:ln>
                  <a:noFill/>
                </a:ln>
                <a:solidFill>
                  <a:sysClr val="window" lastClr="FFFFFF"/>
                </a:solidFill>
                <a:effectLst/>
                <a:uLnTx/>
                <a:uFillTx/>
                <a:cs typeface="+mn-ea"/>
                <a:sym typeface="+mn-lt"/>
              </a:endParaRPr>
            </a:p>
          </p:txBody>
        </p:sp>
        <p:sp>
          <p:nvSpPr>
            <p:cNvPr id="35" name="powerpoint template design by DAJU_PPT正版来源小红书大橘PPT微信DAJU_PPT请勿抄袭搬运！盗版必究！-7"/>
            <p:cNvSpPr/>
            <p:nvPr/>
          </p:nvSpPr>
          <p:spPr>
            <a:xfrm>
              <a:off x="5901748" y="3297521"/>
              <a:ext cx="586208" cy="578882"/>
            </a:xfrm>
            <a:prstGeom prst="roundRect">
              <a:avLst>
                <a:gd name="adj" fmla="val 50000"/>
              </a:avLst>
            </a:prstGeom>
            <a:solidFill>
              <a:schemeClr val="accent2"/>
            </a:solidFill>
            <a:ln w="25400" cap="flat" cmpd="sng" algn="ctr">
              <a:noFill/>
              <a:prstDash val="solid"/>
            </a:ln>
            <a:effectLst/>
          </p:spPr>
          <p:txBody>
            <a:bodyPr rot="0" spcFirstLastPara="0" vert="horz" wrap="square" lIns="0" tIns="0" rIns="0" bIns="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i="0" u="none" strike="noStrike" kern="0" cap="none" spc="0" normalizeH="0" baseline="0" noProof="0" dirty="0">
                  <a:ln>
                    <a:noFill/>
                  </a:ln>
                  <a:solidFill>
                    <a:sysClr val="window" lastClr="FFFFFF"/>
                  </a:solidFill>
                  <a:effectLst/>
                  <a:uLnTx/>
                  <a:uFillTx/>
                  <a:cs typeface="+mn-ea"/>
                  <a:sym typeface="+mn-lt"/>
                </a:rPr>
                <a:t>03</a:t>
              </a:r>
              <a:endParaRPr kumimoji="0" lang="en-US" sz="2000" i="0" u="none" strike="noStrike" kern="0" cap="none" spc="0" normalizeH="0" baseline="0" noProof="0" dirty="0">
                <a:ln>
                  <a:noFill/>
                </a:ln>
                <a:solidFill>
                  <a:sysClr val="window" lastClr="FFFFFF"/>
                </a:solidFill>
                <a:effectLst/>
                <a:uLnTx/>
                <a:uFillTx/>
                <a:cs typeface="+mn-ea"/>
                <a:sym typeface="+mn-lt"/>
              </a:endParaRPr>
            </a:p>
          </p:txBody>
        </p:sp>
        <p:sp>
          <p:nvSpPr>
            <p:cNvPr id="36" name="powerpoint template design by DAJU_PPT正版来源小红书大橘PPT微信DAJU_PPT请勿抄袭搬运！盗版必究！-8"/>
            <p:cNvSpPr/>
            <p:nvPr/>
          </p:nvSpPr>
          <p:spPr>
            <a:xfrm>
              <a:off x="5901748" y="4155831"/>
              <a:ext cx="586208" cy="578882"/>
            </a:xfrm>
            <a:prstGeom prst="roundRect">
              <a:avLst>
                <a:gd name="adj" fmla="val 50000"/>
              </a:avLst>
            </a:prstGeom>
            <a:solidFill>
              <a:schemeClr val="accent2"/>
            </a:solidFill>
            <a:ln w="25400" cap="flat" cmpd="sng" algn="ctr">
              <a:noFill/>
              <a:prstDash val="solid"/>
            </a:ln>
            <a:effectLst/>
          </p:spPr>
          <p:txBody>
            <a:bodyPr rot="0" spcFirstLastPara="0" vert="horz" wrap="square" lIns="0" tIns="0" rIns="0" bIns="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i="0" u="none" strike="noStrike" kern="0" cap="none" spc="0" normalizeH="0" baseline="0" noProof="0" dirty="0">
                  <a:ln>
                    <a:noFill/>
                  </a:ln>
                  <a:solidFill>
                    <a:sysClr val="window" lastClr="FFFFFF"/>
                  </a:solidFill>
                  <a:effectLst/>
                  <a:uLnTx/>
                  <a:uFillTx/>
                  <a:cs typeface="+mn-ea"/>
                  <a:sym typeface="+mn-lt"/>
                </a:rPr>
                <a:t>04</a:t>
              </a:r>
              <a:endParaRPr kumimoji="0" lang="en-US" sz="2000" i="0" u="none" strike="noStrike" kern="0" cap="none" spc="0" normalizeH="0" baseline="0" noProof="0" dirty="0">
                <a:ln>
                  <a:noFill/>
                </a:ln>
                <a:solidFill>
                  <a:sysClr val="window" lastClr="FFFFFF"/>
                </a:solidFill>
                <a:effectLst/>
                <a:uLnTx/>
                <a:uFillTx/>
                <a:cs typeface="+mn-ea"/>
                <a:sym typeface="+mn-lt"/>
              </a:endParaRPr>
            </a:p>
          </p:txBody>
        </p:sp>
      </p:grpSp>
      <p:sp>
        <p:nvSpPr>
          <p:cNvPr id="4" name="powerpoint template design by DAJU_PPT正版来源小红书大橘PPT微信DAJU_PPT请勿抄袭搬运！盗版必究！-8"/>
          <p:cNvSpPr/>
          <p:nvPr/>
        </p:nvSpPr>
        <p:spPr>
          <a:xfrm>
            <a:off x="5902383" y="4875334"/>
            <a:ext cx="586208" cy="578882"/>
          </a:xfrm>
          <a:prstGeom prst="roundRect">
            <a:avLst>
              <a:gd name="adj" fmla="val 50000"/>
            </a:avLst>
          </a:prstGeom>
          <a:solidFill>
            <a:schemeClr val="accent2"/>
          </a:solidFill>
          <a:ln w="25400" cap="flat" cmpd="sng" algn="ctr">
            <a:noFill/>
            <a:prstDash val="solid"/>
          </a:ln>
          <a:effectLst/>
        </p:spPr>
        <p:txBody>
          <a:bodyPr rot="0" spcFirstLastPara="0" vert="horz" wrap="square" lIns="0" tIns="0" rIns="0" bIns="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i="0" u="none" strike="noStrike" kern="0" cap="none" spc="0" normalizeH="0" baseline="0" noProof="0" dirty="0">
                <a:ln>
                  <a:noFill/>
                </a:ln>
                <a:solidFill>
                  <a:sysClr val="window" lastClr="FFFFFF"/>
                </a:solidFill>
                <a:effectLst/>
                <a:uLnTx/>
                <a:uFillTx/>
                <a:cs typeface="+mn-ea"/>
                <a:sym typeface="+mn-lt"/>
              </a:rPr>
              <a:t>05</a:t>
            </a:r>
            <a:endParaRPr kumimoji="0" lang="en-US" sz="2000" i="0" u="none" strike="noStrike" kern="0" cap="none" spc="0" normalizeH="0" baseline="0" noProof="0" dirty="0">
              <a:ln>
                <a:noFill/>
              </a:ln>
              <a:solidFill>
                <a:sysClr val="window" lastClr="FFFFFF"/>
              </a:solidFill>
              <a:effectLst/>
              <a:uLnTx/>
              <a:uFillTx/>
              <a:cs typeface="+mn-ea"/>
              <a:sym typeface="+mn-lt"/>
            </a:endParaRPr>
          </a:p>
        </p:txBody>
      </p:sp>
      <p:sp>
        <p:nvSpPr>
          <p:cNvPr id="5" name="powerpoint template design by DAJU_PPT正版来源小红书大橘PPT微信DAJU_PPT请勿抄袭搬运！盗版必究！-4"/>
          <p:cNvSpPr txBox="1"/>
          <p:nvPr/>
        </p:nvSpPr>
        <p:spPr>
          <a:xfrm>
            <a:off x="6583918" y="4903165"/>
            <a:ext cx="2641740" cy="523220"/>
          </a:xfrm>
          <a:prstGeom prst="roundRect">
            <a:avLst>
              <a:gd name="adj" fmla="val 50000"/>
            </a:avLst>
          </a:prstGeom>
          <a:solidFill>
            <a:schemeClr val="bg1">
              <a:lumMod val="95000"/>
            </a:schemeClr>
          </a:solidFill>
        </p:spPr>
        <p:txBody>
          <a:bodyPr wrap="square" lIns="25200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defRPr/>
            </a:pPr>
            <a:r>
              <a:rPr kumimoji="0" lang="zh-CN" altLang="en-US" sz="2800" b="1" i="0" u="none" strike="noStrike" kern="0" cap="none" spc="0" normalizeH="0" baseline="0" noProof="0" dirty="0">
                <a:ln>
                  <a:noFill/>
                </a:ln>
                <a:effectLst/>
                <a:uLnTx/>
                <a:uFillTx/>
                <a:cs typeface="+mn-ea"/>
                <a:sym typeface="+mn-lt"/>
              </a:rPr>
              <a:t>研究生规划</a:t>
            </a:r>
            <a:endParaRPr kumimoji="0" lang="en-US" altLang="zh-CN" sz="2800" b="1" i="0" u="none" strike="noStrike" kern="0" cap="none" spc="0" normalizeH="0" baseline="0" noProof="0" dirty="0">
              <a:ln>
                <a:noFill/>
              </a:ln>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werpoint template design by DAJU_PPT正版来源小红书大橘PPT微信DAJU_PPT请勿抄袭搬运！盗版必究！"/>
          <p:cNvSpPr/>
          <p:nvPr/>
        </p:nvSpPr>
        <p:spPr>
          <a:xfrm>
            <a:off x="314960" y="304800"/>
            <a:ext cx="11562080" cy="6248400"/>
          </a:xfrm>
          <a:prstGeom prst="roundRect">
            <a:avLst>
              <a:gd name="adj" fmla="val 0"/>
            </a:avLst>
          </a:prstGeom>
          <a:noFill/>
          <a:ln w="254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powerpoint template design by DAJU_PPT正版来源小红书大橘PPT微信DAJU_PPT请勿抄袭搬运！盗版必究！"/>
          <p:cNvCxnSpPr/>
          <p:nvPr/>
        </p:nvCxnSpPr>
        <p:spPr>
          <a:xfrm>
            <a:off x="3522388" y="4530266"/>
            <a:ext cx="514722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powerpoint template design by DAJU_PPT正版来源小红书大橘PPT微信DAJU_PPT请勿抄袭搬运！盗版必究！"/>
          <p:cNvSpPr>
            <a:spLocks noGrp="1"/>
          </p:cNvSpPr>
          <p:nvPr>
            <p:ph type="body" sz="quarter" idx="12"/>
          </p:nvPr>
        </p:nvSpPr>
        <p:spPr>
          <a:prstGeom prst="rect">
            <a:avLst/>
          </a:prstGeom>
        </p:spPr>
        <p:txBody>
          <a:bodyPr/>
          <a:lstStyle/>
          <a:p>
            <a:r>
              <a:rPr lang="zh-CN" altLang="en-US" dirty="0">
                <a:latin typeface="+mn-lt"/>
                <a:ea typeface="+mn-ea"/>
                <a:cs typeface="+mn-ea"/>
                <a:sym typeface="+mn-lt"/>
              </a:rPr>
              <a:t>基本信息</a:t>
            </a:r>
            <a:endParaRPr lang="zh-CN" altLang="en-US" dirty="0">
              <a:latin typeface="+mn-lt"/>
              <a:ea typeface="+mn-ea"/>
              <a:cs typeface="+mn-ea"/>
              <a:sym typeface="+mn-lt"/>
            </a:endParaRPr>
          </a:p>
        </p:txBody>
      </p:sp>
      <p:sp>
        <p:nvSpPr>
          <p:cNvPr id="17" name="powerpoint template design by DAJU_PPT正版来源小红书大橘PPT微信DAJU_PPT请勿抄袭搬运！盗版必究！"/>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cs typeface="+mn-ea"/>
                <a:sym typeface="+mn-lt"/>
              </a:rPr>
              <a:t>BASIC INFORMATION</a:t>
            </a:r>
            <a:endParaRPr lang="en-US" altLang="zh-CN" dirty="0">
              <a:cs typeface="+mn-ea"/>
              <a:sym typeface="+mn-lt"/>
            </a:endParaRPr>
          </a:p>
        </p:txBody>
      </p:sp>
      <p:sp>
        <p:nvSpPr>
          <p:cNvPr id="16" name="powerpoint template design by DAJU_PPT正版来源小红书大橘PPT微信DAJU_PPT请勿抄袭搬运！盗版必究！"/>
          <p:cNvSpPr>
            <a:spLocks noGrp="1"/>
          </p:cNvSpPr>
          <p:nvPr>
            <p:ph type="body" sz="quarter" idx="10"/>
          </p:nvPr>
        </p:nvSpPr>
        <p:spPr>
          <a:xfrm>
            <a:off x="5058857" y="1542830"/>
            <a:ext cx="2074286" cy="1911292"/>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a:latin typeface="+mn-lt"/>
                <a:cs typeface="+mn-ea"/>
                <a:sym typeface="+mn-lt"/>
              </a:rPr>
              <a:t>01</a:t>
            </a:r>
            <a:endParaRPr lang="zh-CN" altLang="en-US" dirty="0">
              <a:latin typeface="+mn-lt"/>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prstGeom prst="rect">
            <a:avLst/>
          </a:prstGeom>
        </p:spPr>
        <p:txBody>
          <a:bodyPr>
            <a:normAutofit/>
          </a:bodyPr>
          <a:lstStyle/>
          <a:p>
            <a:r>
              <a:rPr lang="zh-CN" altLang="en-US" dirty="0">
                <a:latin typeface="+mn-lt"/>
                <a:ea typeface="+mn-ea"/>
                <a:cs typeface="+mn-ea"/>
                <a:sym typeface="+mn-lt"/>
              </a:rPr>
              <a:t>个人基本情况</a:t>
            </a:r>
            <a:endParaRPr lang="zh-CN" altLang="en-US" dirty="0">
              <a:latin typeface="+mn-lt"/>
              <a:ea typeface="+mn-ea"/>
              <a:cs typeface="+mn-ea"/>
              <a:sym typeface="+mn-lt"/>
            </a:endParaRPr>
          </a:p>
        </p:txBody>
      </p:sp>
      <p:grpSp>
        <p:nvGrpSpPr>
          <p:cNvPr id="2" name="powerpoint template design by DAJU_PPT正版来源小红书大橘PPT微信DAJU_PPT请勿抄袭搬运！盗版必究！"/>
          <p:cNvGrpSpPr/>
          <p:nvPr/>
        </p:nvGrpSpPr>
        <p:grpSpPr>
          <a:xfrm>
            <a:off x="4690110" y="1649095"/>
            <a:ext cx="6586855" cy="4494626"/>
            <a:chOff x="736920" y="2119030"/>
            <a:chExt cx="5359080" cy="4495140"/>
          </a:xfrm>
        </p:grpSpPr>
        <p:sp>
          <p:nvSpPr>
            <p:cNvPr id="43" name="powerpoint template design by DAJU_PPT正版来源小红书大橘PPT微信DAJU_PPT请勿抄袭搬运！盗版必究！-1"/>
            <p:cNvSpPr txBox="1"/>
            <p:nvPr/>
          </p:nvSpPr>
          <p:spPr>
            <a:xfrm>
              <a:off x="736920" y="2119030"/>
              <a:ext cx="2419111" cy="583632"/>
            </a:xfrm>
            <a:prstGeom prst="rect">
              <a:avLst/>
            </a:prstGeom>
            <a:noFill/>
          </p:spPr>
          <p:txBody>
            <a:bodyPr wrap="square" rtlCol="0">
              <a:spAutoFit/>
            </a:bodyPr>
            <a:lstStyle/>
            <a:p>
              <a:r>
                <a:rPr lang="zh-CN" altLang="en-US" sz="3200" b="1" spc="300" dirty="0">
                  <a:solidFill>
                    <a:schemeClr val="accent1"/>
                  </a:solidFill>
                  <a:latin typeface="+mj-ea"/>
                  <a:ea typeface="+mj-ea"/>
                </a:rPr>
                <a:t>小丸子</a:t>
              </a:r>
              <a:endParaRPr lang="zh-CN" altLang="en-US" sz="3200" b="1" spc="300" dirty="0">
                <a:solidFill>
                  <a:schemeClr val="accent1"/>
                </a:solidFill>
                <a:latin typeface="+mj-ea"/>
                <a:ea typeface="+mj-ea"/>
              </a:endParaRPr>
            </a:p>
          </p:txBody>
        </p:sp>
        <p:sp>
          <p:nvSpPr>
            <p:cNvPr id="45" name="powerpoint template design by DAJU_PPT正版来源小红书大橘PPT微信DAJU_PPT请勿抄袭搬运！盗版必究！-2"/>
            <p:cNvSpPr txBox="1"/>
            <p:nvPr/>
          </p:nvSpPr>
          <p:spPr>
            <a:xfrm>
              <a:off x="736921" y="2703805"/>
              <a:ext cx="5359079" cy="460428"/>
            </a:xfrm>
            <a:prstGeom prst="rect">
              <a:avLst/>
            </a:prstGeom>
            <a:noFill/>
          </p:spPr>
          <p:txBody>
            <a:bodyPr wrap="square" rtlCol="0">
              <a:spAutoFit/>
            </a:bodyPr>
            <a:lstStyle/>
            <a:p>
              <a:pPr algn="dist"/>
              <a:r>
                <a:rPr lang="zh-CN" altLang="en-US" sz="2400" dirty="0">
                  <a:latin typeface="+mj-ea"/>
                  <a:ea typeface="+mj-ea"/>
                </a:rPr>
                <a:t>本科院校：郑州大学 </a:t>
              </a:r>
              <a:r>
                <a:rPr lang="en-US" altLang="zh-CN" sz="2400" dirty="0">
                  <a:latin typeface="+mj-ea"/>
                  <a:ea typeface="+mj-ea"/>
                </a:rPr>
                <a:t>/ </a:t>
              </a:r>
              <a:r>
                <a:rPr lang="zh-CN" altLang="en-US" sz="2400" dirty="0">
                  <a:latin typeface="+mj-ea"/>
                  <a:ea typeface="+mj-ea"/>
                </a:rPr>
                <a:t>通信工程专业</a:t>
              </a:r>
              <a:endParaRPr lang="zh-CN" altLang="en-US" sz="2400" dirty="0">
                <a:latin typeface="+mj-ea"/>
                <a:ea typeface="+mj-ea"/>
              </a:endParaRPr>
            </a:p>
          </p:txBody>
        </p:sp>
        <p:sp>
          <p:nvSpPr>
            <p:cNvPr id="46" name="powerpoint template design by DAJU_PPT正版来源小红书大橘PPT微信DAJU_PPT请勿抄袭搬运！盗版必究！-3"/>
            <p:cNvSpPr txBox="1"/>
            <p:nvPr/>
          </p:nvSpPr>
          <p:spPr>
            <a:xfrm>
              <a:off x="736921" y="3290835"/>
              <a:ext cx="5359079" cy="332333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000" dirty="0">
                  <a:latin typeface="+mj-ea"/>
                  <a:ea typeface="+mj-ea"/>
                </a:rPr>
                <a:t>专业学习：</a:t>
              </a:r>
              <a:r>
                <a:rPr lang="zh-CN" altLang="en-US" sz="2000" dirty="0">
                  <a:latin typeface="+mj-ea"/>
                  <a:ea typeface="+mj-ea"/>
                  <a:sym typeface="+mn-ea"/>
                </a:rPr>
                <a:t>绩点</a:t>
              </a:r>
              <a:r>
                <a:rPr lang="en-US" altLang="zh-CN" sz="2000" dirty="0">
                  <a:latin typeface="+mj-ea"/>
                  <a:ea typeface="+mj-ea"/>
                  <a:sym typeface="+mn-ea"/>
                </a:rPr>
                <a:t>3.81/4</a:t>
              </a:r>
              <a:r>
                <a:rPr lang="zh-CN" altLang="en-US" sz="2000" dirty="0">
                  <a:latin typeface="+mj-ea"/>
                  <a:ea typeface="+mj-ea"/>
                  <a:sym typeface="+mn-ea"/>
                </a:rPr>
                <a:t>，专业排名</a:t>
              </a:r>
              <a:r>
                <a:rPr lang="en-US" altLang="zh-CN" sz="2000" dirty="0">
                  <a:latin typeface="+mj-ea"/>
                  <a:ea typeface="+mj-ea"/>
                  <a:sym typeface="+mn-ea"/>
                </a:rPr>
                <a:t>1/147</a:t>
              </a:r>
              <a:endParaRPr lang="en-US" altLang="zh-CN" sz="2000" dirty="0">
                <a:latin typeface="+mj-ea"/>
                <a:ea typeface="+mj-ea"/>
              </a:endParaRPr>
            </a:p>
            <a:p>
              <a:pPr marL="285750" indent="-285750">
                <a:lnSpc>
                  <a:spcPct val="150000"/>
                </a:lnSpc>
                <a:buFont typeface="Wingdings" panose="05000000000000000000" pitchFamily="2" charset="2"/>
                <a:buChar char="Ø"/>
              </a:pPr>
              <a:r>
                <a:rPr lang="zh-CN" altLang="en-US" sz="2000" dirty="0">
                  <a:latin typeface="+mj-ea"/>
                  <a:ea typeface="+mj-ea"/>
                </a:rPr>
                <a:t>英语水平：</a:t>
              </a:r>
              <a:r>
                <a:rPr lang="en-US" altLang="zh-CN" sz="2000" dirty="0">
                  <a:latin typeface="+mj-ea"/>
                  <a:ea typeface="+mj-ea"/>
                  <a:sym typeface="+mn-ea"/>
                </a:rPr>
                <a:t>CET4-594</a:t>
              </a:r>
              <a:r>
                <a:rPr lang="zh-CN" altLang="en-US" sz="2000" dirty="0">
                  <a:latin typeface="+mj-ea"/>
                  <a:ea typeface="+mj-ea"/>
                  <a:sym typeface="+mn-ea"/>
                </a:rPr>
                <a:t>分，</a:t>
              </a:r>
              <a:r>
                <a:rPr lang="en-US" altLang="zh-CN" sz="2000" dirty="0">
                  <a:latin typeface="+mj-ea"/>
                  <a:ea typeface="+mj-ea"/>
                  <a:sym typeface="+mn-ea"/>
                </a:rPr>
                <a:t>CET6-515</a:t>
              </a:r>
              <a:r>
                <a:rPr lang="zh-CN" altLang="en-US" sz="2000" dirty="0">
                  <a:latin typeface="+mj-ea"/>
                  <a:ea typeface="+mj-ea"/>
                  <a:sym typeface="+mn-ea"/>
                </a:rPr>
                <a:t>分</a:t>
              </a:r>
              <a:endParaRPr lang="en-US" altLang="zh-CN" sz="2000" dirty="0">
                <a:latin typeface="+mj-ea"/>
                <a:ea typeface="+mj-ea"/>
              </a:endParaRPr>
            </a:p>
            <a:p>
              <a:pPr marL="285750" indent="-285750">
                <a:lnSpc>
                  <a:spcPct val="150000"/>
                </a:lnSpc>
                <a:buFont typeface="Wingdings" panose="05000000000000000000" pitchFamily="2" charset="2"/>
                <a:buChar char="Ø"/>
              </a:pPr>
              <a:r>
                <a:rPr lang="zh-CN" altLang="en-US" sz="2000" dirty="0">
                  <a:latin typeface="+mj-ea"/>
                  <a:ea typeface="+mj-ea"/>
                </a:rPr>
                <a:t>专业技能：</a:t>
              </a:r>
              <a:r>
                <a:rPr lang="zh-CN" altLang="en-US" sz="2000" dirty="0">
                  <a:latin typeface="+mj-ea"/>
                  <a:ea typeface="+mj-ea"/>
                  <a:sym typeface="+mn-ea"/>
                </a:rPr>
                <a:t>熟练使用</a:t>
              </a:r>
              <a:r>
                <a:rPr lang="en-US" altLang="zh-CN" sz="2000" dirty="0">
                  <a:latin typeface="+mj-ea"/>
                  <a:ea typeface="+mj-ea"/>
                  <a:sym typeface="+mn-ea"/>
                </a:rPr>
                <a:t>LaTex</a:t>
              </a:r>
              <a:r>
                <a:rPr lang="zh-CN" altLang="en-US" sz="2000" dirty="0">
                  <a:latin typeface="+mj-ea"/>
                  <a:ea typeface="+mj-ea"/>
                  <a:sym typeface="+mn-ea"/>
                </a:rPr>
                <a:t>、</a:t>
              </a:r>
              <a:r>
                <a:rPr lang="en-US" altLang="zh-CN" sz="2000" dirty="0">
                  <a:latin typeface="+mj-ea"/>
                  <a:ea typeface="+mj-ea"/>
                  <a:sym typeface="+mn-ea"/>
                </a:rPr>
                <a:t>mathtype</a:t>
              </a:r>
              <a:r>
                <a:rPr lang="zh-CN" altLang="en-US" sz="2000" dirty="0">
                  <a:latin typeface="+mj-ea"/>
                  <a:ea typeface="+mj-ea"/>
                  <a:sym typeface="+mn-ea"/>
                </a:rPr>
                <a:t>及</a:t>
              </a:r>
              <a:r>
                <a:rPr lang="en-US" altLang="zh-CN" sz="2000" dirty="0">
                  <a:latin typeface="+mj-ea"/>
                  <a:ea typeface="+mj-ea"/>
                  <a:sym typeface="+mn-ea"/>
                </a:rPr>
                <a:t>office</a:t>
              </a:r>
              <a:r>
                <a:rPr lang="zh-CN" altLang="en-US" sz="2000" dirty="0">
                  <a:latin typeface="+mj-ea"/>
                  <a:ea typeface="+mj-ea"/>
                  <a:sym typeface="+mn-ea"/>
                </a:rPr>
                <a:t>办公软件，正在学习</a:t>
              </a:r>
              <a:r>
                <a:rPr lang="en-US" altLang="zh-CN" sz="2000" dirty="0">
                  <a:latin typeface="+mj-ea"/>
                  <a:ea typeface="+mj-ea"/>
                  <a:sym typeface="+mn-ea"/>
                </a:rPr>
                <a:t>matlab</a:t>
              </a:r>
              <a:r>
                <a:rPr lang="zh-CN" altLang="en-US" sz="2000" dirty="0">
                  <a:latin typeface="+mj-ea"/>
                  <a:ea typeface="+mj-ea"/>
                  <a:sym typeface="+mn-ea"/>
                </a:rPr>
                <a:t>和</a:t>
              </a:r>
              <a:r>
                <a:rPr lang="en-US" altLang="zh-CN" sz="2000" dirty="0">
                  <a:latin typeface="+mj-ea"/>
                  <a:ea typeface="+mj-ea"/>
                  <a:sym typeface="+mn-ea"/>
                </a:rPr>
                <a:t>Keil</a:t>
              </a:r>
              <a:endParaRPr lang="en-US" altLang="zh-CN" sz="2000" dirty="0">
                <a:latin typeface="+mj-ea"/>
                <a:ea typeface="+mj-ea"/>
              </a:endParaRPr>
            </a:p>
            <a:p>
              <a:pPr marL="285750" indent="-285750">
                <a:lnSpc>
                  <a:spcPct val="150000"/>
                </a:lnSpc>
                <a:buFont typeface="Wingdings" panose="05000000000000000000" pitchFamily="2" charset="2"/>
                <a:buChar char="Ø"/>
              </a:pPr>
              <a:r>
                <a:rPr lang="zh-CN" altLang="en-US" sz="2000" dirty="0">
                  <a:latin typeface="+mj-ea"/>
                  <a:ea typeface="+mj-ea"/>
                </a:rPr>
                <a:t>主修课程：</a:t>
              </a:r>
              <a:r>
                <a:rPr lang="zh-CN" altLang="en-US" sz="2000" dirty="0">
                  <a:latin typeface="+mj-ea"/>
                  <a:ea typeface="+mj-ea"/>
                  <a:sym typeface="+mn-ea"/>
                </a:rPr>
                <a:t>通信原理（</a:t>
              </a:r>
              <a:r>
                <a:rPr lang="en-US" altLang="zh-CN" sz="2000" dirty="0">
                  <a:latin typeface="+mj-ea"/>
                  <a:ea typeface="+mj-ea"/>
                  <a:sym typeface="+mn-ea"/>
                </a:rPr>
                <a:t>97</a:t>
              </a:r>
              <a:r>
                <a:rPr lang="zh-CN" altLang="en-US" sz="2000" dirty="0">
                  <a:latin typeface="+mj-ea"/>
                  <a:ea typeface="+mj-ea"/>
                  <a:sym typeface="+mn-ea"/>
                </a:rPr>
                <a:t>），数字信号处理（</a:t>
              </a:r>
              <a:r>
                <a:rPr lang="en-US" altLang="zh-CN" sz="2000" dirty="0">
                  <a:latin typeface="+mj-ea"/>
                  <a:ea typeface="+mj-ea"/>
                  <a:sym typeface="+mn-ea"/>
                </a:rPr>
                <a:t>98</a:t>
              </a:r>
              <a:r>
                <a:rPr lang="zh-CN" altLang="en-US" sz="2000" dirty="0">
                  <a:latin typeface="+mj-ea"/>
                  <a:ea typeface="+mj-ea"/>
                  <a:sym typeface="+mn-ea"/>
                </a:rPr>
                <a:t>），模拟电子技术（</a:t>
              </a:r>
              <a:r>
                <a:rPr lang="en-US" altLang="zh-CN" sz="2000" dirty="0">
                  <a:latin typeface="+mj-ea"/>
                  <a:ea typeface="+mj-ea"/>
                  <a:sym typeface="+mn-ea"/>
                </a:rPr>
                <a:t>94</a:t>
              </a:r>
              <a:r>
                <a:rPr lang="zh-CN" altLang="en-US" sz="2000" dirty="0">
                  <a:latin typeface="+mj-ea"/>
                  <a:ea typeface="+mj-ea"/>
                  <a:sym typeface="+mn-ea"/>
                </a:rPr>
                <a:t>）</a:t>
              </a:r>
              <a:endParaRPr lang="zh-CN" altLang="en-US" sz="2000" dirty="0">
                <a:latin typeface="+mj-ea"/>
                <a:ea typeface="+mj-ea"/>
              </a:endParaRPr>
            </a:p>
            <a:p>
              <a:pPr marL="285750" indent="-285750">
                <a:lnSpc>
                  <a:spcPct val="150000"/>
                </a:lnSpc>
                <a:buFont typeface="Wingdings" panose="05000000000000000000" pitchFamily="2" charset="2"/>
                <a:buChar char="Ø"/>
              </a:pPr>
              <a:r>
                <a:rPr lang="zh-CN" altLang="en-US" sz="2000" dirty="0">
                  <a:latin typeface="+mj-ea"/>
                  <a:ea typeface="+mj-ea"/>
                  <a:sym typeface="+mn-ea"/>
                </a:rPr>
                <a:t>座右铭：</a:t>
              </a:r>
              <a:r>
                <a:rPr lang="en-US" altLang="zh-CN" sz="2000" dirty="0">
                  <a:latin typeface="+mj-ea"/>
                  <a:ea typeface="+mj-ea"/>
                  <a:sym typeface="+mn-ea"/>
                </a:rPr>
                <a:t>   </a:t>
              </a:r>
              <a:r>
                <a:rPr lang="zh-CN" altLang="en-US" sz="2000" dirty="0">
                  <a:latin typeface="+mj-ea"/>
                  <a:ea typeface="+mj-ea"/>
                  <a:sym typeface="+mn-ea"/>
                </a:rPr>
                <a:t>穷且益坚，不坠青云之志</a:t>
              </a:r>
              <a:endParaRPr lang="en-US" altLang="zh-CN" sz="2000" dirty="0">
                <a:latin typeface="+mj-ea"/>
                <a:ea typeface="+mj-ea"/>
              </a:endParaRPr>
            </a:p>
          </p:txBody>
        </p:sp>
        <p:cxnSp>
          <p:nvCxnSpPr>
            <p:cNvPr id="47" name="powerpoint template design by DAJU_PPT正版来源小红书大橘PPT微信DAJU_PPT请勿抄袭搬运！盗版必究！-4"/>
            <p:cNvCxnSpPr/>
            <p:nvPr/>
          </p:nvCxnSpPr>
          <p:spPr>
            <a:xfrm>
              <a:off x="848956" y="3176651"/>
              <a:ext cx="71599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custDataLst>
              <p:tags r:id="rId1"/>
            </p:custDataLst>
          </p:nvPr>
        </p:nvPicPr>
        <p:blipFill>
          <a:blip r:embed="rId2"/>
          <a:stretch>
            <a:fillRect/>
          </a:stretch>
        </p:blipFill>
        <p:spPr>
          <a:xfrm>
            <a:off x="1214755" y="1649095"/>
            <a:ext cx="2679065" cy="40227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owerpoint template design by DAJU_PPT正版来源小红书大橘PPT微信DAJU_PPT请勿抄袭搬运！盗版必究！"/>
          <p:cNvSpPr/>
          <p:nvPr/>
        </p:nvSpPr>
        <p:spPr>
          <a:xfrm>
            <a:off x="4530785" y="1426435"/>
            <a:ext cx="3393162" cy="2144082"/>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accent2">
              <a:lumMod val="20000"/>
              <a:lumOff val="8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powerpoint template design by DAJU_PPT正版来源小红书大橘PPT微信DAJU_PPT请勿抄袭搬运！盗版必究！"/>
          <p:cNvCxnSpPr/>
          <p:nvPr/>
        </p:nvCxnSpPr>
        <p:spPr>
          <a:xfrm>
            <a:off x="3522388" y="4530266"/>
            <a:ext cx="514722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powerpoint template design by DAJU_PPT正版来源小红书大橘PPT微信DAJU_PPT请勿抄袭搬运！盗版必究！"/>
          <p:cNvSpPr>
            <a:spLocks noGrp="1"/>
          </p:cNvSpPr>
          <p:nvPr>
            <p:ph type="body" sz="quarter" idx="12"/>
          </p:nvPr>
        </p:nvSpPr>
        <p:spPr>
          <a:xfrm>
            <a:off x="3522388" y="3642379"/>
            <a:ext cx="5147224" cy="830580"/>
          </a:xfrm>
          <a:prstGeom prst="rect">
            <a:avLst/>
          </a:prstGeom>
        </p:spPr>
        <p:txBody>
          <a:bodyPr/>
          <a:lstStyle/>
          <a:p>
            <a:r>
              <a:rPr lang="zh-CN" altLang="en-US" dirty="0">
                <a:latin typeface="+mn-lt"/>
                <a:ea typeface="+mn-ea"/>
                <a:cs typeface="+mn-ea"/>
                <a:sym typeface="+mn-lt"/>
              </a:rPr>
              <a:t>科研工作</a:t>
            </a:r>
            <a:endParaRPr lang="zh-CN" altLang="en-US" dirty="0">
              <a:latin typeface="+mn-lt"/>
              <a:ea typeface="+mn-ea"/>
              <a:cs typeface="+mn-ea"/>
              <a:sym typeface="+mn-lt"/>
            </a:endParaRPr>
          </a:p>
        </p:txBody>
      </p:sp>
      <p:sp>
        <p:nvSpPr>
          <p:cNvPr id="17" name="powerpoint template design by DAJU_PPT正版来源小红书大橘PPT微信DAJU_PPT请勿抄袭搬运！盗版必究！"/>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cs typeface="+mn-ea"/>
                <a:sym typeface="+mn-lt"/>
              </a:rPr>
              <a:t>SCIENTIFIC RESEARCH COMPETITION</a:t>
            </a:r>
            <a:endParaRPr lang="en-US" altLang="zh-CN" dirty="0">
              <a:cs typeface="+mn-ea"/>
              <a:sym typeface="+mn-lt"/>
            </a:endParaRPr>
          </a:p>
        </p:txBody>
      </p:sp>
      <p:sp>
        <p:nvSpPr>
          <p:cNvPr id="16" name="powerpoint template design by DAJU_PPT正版来源小红书大橘PPT微信DAJU_PPT请勿抄袭搬运！盗版必究！"/>
          <p:cNvSpPr>
            <a:spLocks noGrp="1"/>
          </p:cNvSpPr>
          <p:nvPr>
            <p:ph type="body" sz="quarter" idx="10"/>
          </p:nvPr>
        </p:nvSpPr>
        <p:spPr>
          <a:xfrm>
            <a:off x="5058857" y="1542830"/>
            <a:ext cx="2074286" cy="1911292"/>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a:latin typeface="+mn-lt"/>
                <a:cs typeface="+mn-ea"/>
                <a:sym typeface="+mn-lt"/>
              </a:rPr>
              <a:t>02</a:t>
            </a:r>
            <a:endParaRPr lang="zh-CN" altLang="en-US" dirty="0">
              <a:latin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xfrm>
            <a:off x="2927985" y="575945"/>
            <a:ext cx="6442710" cy="405130"/>
          </a:xfrm>
          <a:prstGeom prst="rect">
            <a:avLst/>
          </a:prstGeom>
        </p:spPr>
        <p:txBody>
          <a:bodyPr>
            <a:normAutofit fontScale="90000"/>
          </a:bodyPr>
          <a:lstStyle/>
          <a:p>
            <a:r>
              <a:rPr dirty="0">
                <a:latin typeface="+mn-lt"/>
                <a:ea typeface="+mn-ea"/>
                <a:cs typeface="+mn-ea"/>
                <a:sym typeface="+mn-lt"/>
              </a:rPr>
              <a:t>基于</a:t>
            </a:r>
            <a:r>
              <a:rPr lang="en-US" altLang="zh-CN" dirty="0">
                <a:latin typeface="+mn-lt"/>
                <a:ea typeface="+mn-ea"/>
                <a:cs typeface="+mn-ea"/>
                <a:sym typeface="+mn-lt"/>
              </a:rPr>
              <a:t>ARIMA</a:t>
            </a:r>
            <a:r>
              <a:rPr dirty="0">
                <a:latin typeface="+mn-lt"/>
                <a:ea typeface="+mn-ea"/>
                <a:cs typeface="+mn-ea"/>
                <a:sym typeface="+mn-lt"/>
              </a:rPr>
              <a:t>模型和优化模型的最佳交易策略</a:t>
            </a:r>
            <a:endParaRPr dirty="0">
              <a:latin typeface="+mn-lt"/>
              <a:ea typeface="+mn-ea"/>
              <a:cs typeface="+mn-ea"/>
              <a:sym typeface="+mn-lt"/>
            </a:endParaRPr>
          </a:p>
        </p:txBody>
      </p:sp>
      <p:grpSp>
        <p:nvGrpSpPr>
          <p:cNvPr id="3" name="powerpoint template design by DAJU_PPT正版来源小红书大橘PPT微信DAJU_PPT请勿抄袭搬运！盗版必究！"/>
          <p:cNvGrpSpPr/>
          <p:nvPr/>
        </p:nvGrpSpPr>
        <p:grpSpPr>
          <a:xfrm>
            <a:off x="6239510" y="1689100"/>
            <a:ext cx="5001260" cy="1969603"/>
            <a:chOff x="635297" y="4333955"/>
            <a:chExt cx="5001573" cy="1969227"/>
          </a:xfrm>
        </p:grpSpPr>
        <p:sp>
          <p:nvSpPr>
            <p:cNvPr id="31" name="powerpoint template design by DAJU_PPT正版来源小红书大橘PPT微信DAJU_PPT请勿抄袭搬运！盗版必究！-1"/>
            <p:cNvSpPr txBox="1"/>
            <p:nvPr/>
          </p:nvSpPr>
          <p:spPr>
            <a:xfrm flipH="1">
              <a:off x="635298" y="4333955"/>
              <a:ext cx="1231107" cy="36886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accent1"/>
                  </a:solidFill>
                  <a:latin typeface="+mj-ea"/>
                  <a:ea typeface="+mj-ea"/>
                </a:rPr>
                <a:t>项目简介</a:t>
              </a:r>
              <a:endParaRPr lang="zh-CN" altLang="en-US" sz="2400" b="1" dirty="0">
                <a:solidFill>
                  <a:schemeClr val="accent1"/>
                </a:solidFill>
                <a:latin typeface="+mj-ea"/>
                <a:ea typeface="+mj-ea"/>
              </a:endParaRPr>
            </a:p>
          </p:txBody>
        </p:sp>
        <p:sp>
          <p:nvSpPr>
            <p:cNvPr id="32" name="powerpoint template design by DAJU_PPT正版来源小红书大橘PPT微信DAJU_PPT请勿抄袭搬运！盗版必究！-2"/>
            <p:cNvSpPr txBox="1"/>
            <p:nvPr/>
          </p:nvSpPr>
          <p:spPr>
            <a:xfrm flipH="1">
              <a:off x="635297" y="4703287"/>
              <a:ext cx="5001573" cy="159989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基于对黄金和比特币两种货币的研究，建立迭代的 ARIMA 模型以预测每日的货币价格，构造收益最大化和成本最小化的双目标优化模型并最终得到最佳交易策略</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5" name="powerpoint template design by DAJU_PPT正版来源小红书大橘PPT微信DAJU_PPT请勿抄袭搬运！盗版必究！"/>
          <p:cNvGrpSpPr/>
          <p:nvPr/>
        </p:nvGrpSpPr>
        <p:grpSpPr>
          <a:xfrm>
            <a:off x="6239411" y="4495284"/>
            <a:ext cx="5001573" cy="1169432"/>
            <a:chOff x="4455926" y="4333955"/>
            <a:chExt cx="5001573" cy="1169432"/>
          </a:xfrm>
        </p:grpSpPr>
        <p:sp>
          <p:nvSpPr>
            <p:cNvPr id="29" name="powerpoint template design by DAJU_PPT正版来源小红书大橘PPT微信DAJU_PPT请勿抄袭搬运！盗版必究！-1"/>
            <p:cNvSpPr txBox="1"/>
            <p:nvPr/>
          </p:nvSpPr>
          <p:spPr>
            <a:xfrm flipH="1">
              <a:off x="4455927" y="4333955"/>
              <a:ext cx="1846660" cy="369332"/>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accent2"/>
                  </a:solidFill>
                  <a:latin typeface="+mj-ea"/>
                  <a:ea typeface="+mj-ea"/>
                </a:rPr>
                <a:t>主要负责任务</a:t>
              </a:r>
              <a:endParaRPr lang="zh-CN" altLang="en-US" sz="2400" b="1" dirty="0">
                <a:solidFill>
                  <a:schemeClr val="accent2"/>
                </a:solidFill>
                <a:latin typeface="+mj-ea"/>
                <a:ea typeface="+mj-ea"/>
              </a:endParaRPr>
            </a:p>
          </p:txBody>
        </p:sp>
        <p:sp>
          <p:nvSpPr>
            <p:cNvPr id="30" name="powerpoint template design by DAJU_PPT正版来源小红书大橘PPT微信DAJU_PPT请勿抄袭搬运！盗版必究！-2"/>
            <p:cNvSpPr txBox="1"/>
            <p:nvPr/>
          </p:nvSpPr>
          <p:spPr>
            <a:xfrm flipH="1">
              <a:off x="4455926" y="4703287"/>
              <a:ext cx="5001573" cy="80010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dirty="0">
                  <a:latin typeface="Arial" panose="020B0604020202020204" pitchFamily="34" charset="0"/>
                  <a:ea typeface="微软雅黑" panose="020B0503020204020204" pitchFamily="34" charset="-122"/>
                  <a:cs typeface="Arial" panose="020B0604020202020204" pitchFamily="34" charset="0"/>
                  <a:sym typeface="+mn-ea"/>
                </a:rPr>
                <a:t>建立双目标优化模型（建模），独立使用</a:t>
              </a:r>
              <a:r>
                <a:rPr lang="en-US" altLang="zh-CN" sz="2000" dirty="0">
                  <a:latin typeface="Arial" panose="020B0604020202020204" pitchFamily="34" charset="0"/>
                  <a:ea typeface="微软雅黑" panose="020B0503020204020204" pitchFamily="34" charset="-122"/>
                  <a:cs typeface="Arial" panose="020B0604020202020204" pitchFamily="34" charset="0"/>
                  <a:sym typeface="+mn-ea"/>
                </a:rPr>
                <a:t>LaTex </a:t>
              </a:r>
              <a:r>
                <a:rPr lang="zh-CN" altLang="en-US" sz="2000" dirty="0">
                  <a:latin typeface="Arial" panose="020B0604020202020204" pitchFamily="34" charset="0"/>
                  <a:ea typeface="微软雅黑" panose="020B0503020204020204" pitchFamily="34" charset="-122"/>
                  <a:cs typeface="Arial" panose="020B0604020202020204" pitchFamily="34" charset="0"/>
                  <a:sym typeface="+mn-ea"/>
                </a:rPr>
                <a:t>排版工具撰写</a:t>
              </a:r>
              <a:r>
                <a:rPr lang="en-US" altLang="zh-CN" sz="2000" dirty="0">
                  <a:latin typeface="Arial" panose="020B0604020202020204" pitchFamily="34" charset="0"/>
                  <a:ea typeface="微软雅黑" panose="020B0503020204020204" pitchFamily="34" charset="-122"/>
                  <a:cs typeface="Arial" panose="020B0604020202020204" pitchFamily="34" charset="0"/>
                  <a:sym typeface="+mn-ea"/>
                </a:rPr>
                <a:t>20</a:t>
              </a:r>
              <a:r>
                <a:rPr lang="zh-CN" altLang="en-US" sz="2000" dirty="0">
                  <a:latin typeface="Arial" panose="020B0604020202020204" pitchFamily="34" charset="0"/>
                  <a:ea typeface="微软雅黑" panose="020B0503020204020204" pitchFamily="34" charset="-122"/>
                  <a:cs typeface="Arial" panose="020B0604020202020204" pitchFamily="34" charset="0"/>
                  <a:sym typeface="+mn-ea"/>
                </a:rPr>
                <a:t>余页英文论文（</a:t>
              </a:r>
              <a:r>
                <a:rPr lang="zh-CN" altLang="en-US" sz="2000" dirty="0">
                  <a:latin typeface="Arial" panose="020B0604020202020204" pitchFamily="34" charset="0"/>
                  <a:ea typeface="微软雅黑" panose="020B0503020204020204" pitchFamily="34" charset="-122"/>
                  <a:cs typeface="Arial" panose="020B0604020202020204" pitchFamily="34" charset="0"/>
                  <a:sym typeface="+mn-ea"/>
                </a:rPr>
                <a:t>写作）</a:t>
              </a:r>
              <a:endParaRPr lang="zh-CN" altLang="en-US" sz="2000" dirty="0">
                <a:latin typeface="Arial" panose="020B0604020202020204" pitchFamily="34" charset="0"/>
                <a:ea typeface="微软雅黑" panose="020B0503020204020204" pitchFamily="34" charset="-122"/>
                <a:cs typeface="Arial" panose="020B0604020202020204" pitchFamily="34" charset="0"/>
              </a:endParaRPr>
            </a:p>
          </p:txBody>
        </p:sp>
      </p:grpSp>
      <p:grpSp>
        <p:nvGrpSpPr>
          <p:cNvPr id="64" name="powerpoint template design by DAJU_PPT正版来源小红书大橘PPT微信DAJU_PPT请勿抄袭搬运！盗版必究！"/>
          <p:cNvGrpSpPr/>
          <p:nvPr/>
        </p:nvGrpSpPr>
        <p:grpSpPr>
          <a:xfrm>
            <a:off x="5503937" y="1886674"/>
            <a:ext cx="490316" cy="490314"/>
            <a:chOff x="2332355" y="3151187"/>
            <a:chExt cx="885825" cy="885825"/>
          </a:xfrm>
        </p:grpSpPr>
        <p:sp>
          <p:nvSpPr>
            <p:cNvPr id="68" name="powerpoint template design by DAJU_PPT正版来源小红书大橘PPT微信DAJU_PPT请勿抄袭搬运！盗版必究！-1"/>
            <p:cNvSpPr/>
            <p:nvPr/>
          </p:nvSpPr>
          <p:spPr>
            <a:xfrm>
              <a:off x="2332355" y="3151187"/>
              <a:ext cx="885825" cy="885825"/>
            </a:xfrm>
            <a:prstGeom prst="ellipse">
              <a:avLst/>
            </a:prstGeom>
            <a:gradFill>
              <a:gsLst>
                <a:gs pos="0">
                  <a:schemeClr val="accent1">
                    <a:lumMod val="100000"/>
                  </a:schemeClr>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sym typeface="Source Han Sans SC" panose="020B0500000000000000" pitchFamily="34" charset="-122"/>
              </a:endParaRPr>
            </a:p>
          </p:txBody>
        </p:sp>
        <p:sp>
          <p:nvSpPr>
            <p:cNvPr id="69" name="powerpoint template design by DAJU_PPT正版来源小红书大橘PPT微信DAJU_PPT请勿抄袭搬运！盗版必究！-2"/>
            <p:cNvSpPr>
              <a:spLocks noEditPoints="1"/>
            </p:cNvSpPr>
            <p:nvPr/>
          </p:nvSpPr>
          <p:spPr bwMode="auto">
            <a:xfrm>
              <a:off x="2653665" y="3377882"/>
              <a:ext cx="241935" cy="432435"/>
            </a:xfrm>
            <a:custGeom>
              <a:avLst/>
              <a:gdLst>
                <a:gd name="T0" fmla="*/ 122 w 140"/>
                <a:gd name="T1" fmla="*/ 0 h 255"/>
                <a:gd name="T2" fmla="*/ 140 w 140"/>
                <a:gd name="T3" fmla="*/ 153 h 255"/>
                <a:gd name="T4" fmla="*/ 138 w 140"/>
                <a:gd name="T5" fmla="*/ 140 h 255"/>
                <a:gd name="T6" fmla="*/ 125 w 140"/>
                <a:gd name="T7" fmla="*/ 137 h 255"/>
                <a:gd name="T8" fmla="*/ 124 w 140"/>
                <a:gd name="T9" fmla="*/ 109 h 255"/>
                <a:gd name="T10" fmla="*/ 110 w 140"/>
                <a:gd name="T11" fmla="*/ 127 h 255"/>
                <a:gd name="T12" fmla="*/ 109 w 140"/>
                <a:gd name="T13" fmla="*/ 115 h 255"/>
                <a:gd name="T14" fmla="*/ 107 w 140"/>
                <a:gd name="T15" fmla="*/ 64 h 255"/>
                <a:gd name="T16" fmla="*/ 56 w 140"/>
                <a:gd name="T17" fmla="*/ 64 h 255"/>
                <a:gd name="T18" fmla="*/ 56 w 140"/>
                <a:gd name="T19" fmla="*/ 116 h 255"/>
                <a:gd name="T20" fmla="*/ 65 w 140"/>
                <a:gd name="T21" fmla="*/ 130 h 255"/>
                <a:gd name="T22" fmla="*/ 49 w 140"/>
                <a:gd name="T23" fmla="*/ 123 h 255"/>
                <a:gd name="T24" fmla="*/ 49 w 140"/>
                <a:gd name="T25" fmla="*/ 57 h 255"/>
                <a:gd name="T26" fmla="*/ 115 w 140"/>
                <a:gd name="T27" fmla="*/ 57 h 255"/>
                <a:gd name="T28" fmla="*/ 124 w 140"/>
                <a:gd name="T29" fmla="*/ 31 h 255"/>
                <a:gd name="T30" fmla="*/ 16 w 140"/>
                <a:gd name="T31" fmla="*/ 180 h 255"/>
                <a:gd name="T32" fmla="*/ 59 w 140"/>
                <a:gd name="T33" fmla="*/ 213 h 255"/>
                <a:gd name="T34" fmla="*/ 0 w 140"/>
                <a:gd name="T35" fmla="*/ 194 h 255"/>
                <a:gd name="T36" fmla="*/ 19 w 140"/>
                <a:gd name="T37" fmla="*/ 0 h 255"/>
                <a:gd name="T38" fmla="*/ 73 w 140"/>
                <a:gd name="T39" fmla="*/ 236 h 255"/>
                <a:gd name="T40" fmla="*/ 137 w 140"/>
                <a:gd name="T41" fmla="*/ 240 h 255"/>
                <a:gd name="T42" fmla="*/ 93 w 140"/>
                <a:gd name="T43" fmla="*/ 99 h 255"/>
                <a:gd name="T44" fmla="*/ 79 w 140"/>
                <a:gd name="T45" fmla="*/ 160 h 255"/>
                <a:gd name="T46" fmla="*/ 74 w 140"/>
                <a:gd name="T47" fmla="*/ 140 h 255"/>
                <a:gd name="T48" fmla="*/ 81 w 140"/>
                <a:gd name="T49" fmla="*/ 225 h 255"/>
                <a:gd name="T50" fmla="*/ 134 w 140"/>
                <a:gd name="T51" fmla="*/ 165 h 255"/>
                <a:gd name="T52" fmla="*/ 127 w 140"/>
                <a:gd name="T53" fmla="*/ 151 h 255"/>
                <a:gd name="T54" fmla="*/ 115 w 140"/>
                <a:gd name="T55" fmla="*/ 155 h 255"/>
                <a:gd name="T56" fmla="*/ 112 w 140"/>
                <a:gd name="T57" fmla="*/ 141 h 255"/>
                <a:gd name="T58" fmla="*/ 99 w 140"/>
                <a:gd name="T59" fmla="*/ 147 h 255"/>
                <a:gd name="T60" fmla="*/ 93 w 140"/>
                <a:gd name="T61" fmla="*/ 99 h 255"/>
                <a:gd name="T62" fmla="*/ 63 w 140"/>
                <a:gd name="T63" fmla="*/ 72 h 255"/>
                <a:gd name="T64" fmla="*/ 63 w 140"/>
                <a:gd name="T65" fmla="*/ 108 h 255"/>
                <a:gd name="T66" fmla="*/ 68 w 140"/>
                <a:gd name="T67" fmla="*/ 99 h 255"/>
                <a:gd name="T68" fmla="*/ 70 w 140"/>
                <a:gd name="T69" fmla="*/ 79 h 255"/>
                <a:gd name="T70" fmla="*/ 93 w 140"/>
                <a:gd name="T71" fmla="*/ 79 h 255"/>
                <a:gd name="T72" fmla="*/ 106 w 140"/>
                <a:gd name="T73" fmla="*/ 99 h 255"/>
                <a:gd name="T74" fmla="*/ 100 w 140"/>
                <a:gd name="T75" fmla="*/ 72 h 255"/>
                <a:gd name="T76" fmla="*/ 44 w 140"/>
                <a:gd name="T77" fmla="*/ 10 h 255"/>
                <a:gd name="T78" fmla="*/ 93 w 140"/>
                <a:gd name="T79" fmla="*/ 18 h 255"/>
                <a:gd name="T80" fmla="*/ 44 w 140"/>
                <a:gd name="T81" fmla="*/ 10 h 255"/>
                <a:gd name="T82" fmla="*/ 25 w 140"/>
                <a:gd name="T83" fmla="*/ 197 h 255"/>
                <a:gd name="T84" fmla="*/ 49 w 140"/>
                <a:gd name="T85" fmla="*/ 19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255">
                  <a:moveTo>
                    <a:pt x="19" y="0"/>
                  </a:moveTo>
                  <a:cubicBezTo>
                    <a:pt x="122" y="0"/>
                    <a:pt x="122" y="0"/>
                    <a:pt x="122" y="0"/>
                  </a:cubicBezTo>
                  <a:cubicBezTo>
                    <a:pt x="132" y="0"/>
                    <a:pt x="140" y="9"/>
                    <a:pt x="140" y="19"/>
                  </a:cubicBezTo>
                  <a:cubicBezTo>
                    <a:pt x="140" y="153"/>
                    <a:pt x="140" y="153"/>
                    <a:pt x="140" y="153"/>
                  </a:cubicBezTo>
                  <a:cubicBezTo>
                    <a:pt x="140" y="151"/>
                    <a:pt x="140" y="150"/>
                    <a:pt x="140" y="149"/>
                  </a:cubicBezTo>
                  <a:cubicBezTo>
                    <a:pt x="138" y="140"/>
                    <a:pt x="138" y="140"/>
                    <a:pt x="138" y="140"/>
                  </a:cubicBezTo>
                  <a:cubicBezTo>
                    <a:pt x="130" y="138"/>
                    <a:pt x="130" y="138"/>
                    <a:pt x="130" y="138"/>
                  </a:cubicBezTo>
                  <a:cubicBezTo>
                    <a:pt x="128" y="138"/>
                    <a:pt x="126" y="138"/>
                    <a:pt x="125" y="137"/>
                  </a:cubicBezTo>
                  <a:cubicBezTo>
                    <a:pt x="124" y="135"/>
                    <a:pt x="124" y="135"/>
                    <a:pt x="124" y="135"/>
                  </a:cubicBezTo>
                  <a:cubicBezTo>
                    <a:pt x="124" y="109"/>
                    <a:pt x="124" y="109"/>
                    <a:pt x="124" y="109"/>
                  </a:cubicBezTo>
                  <a:cubicBezTo>
                    <a:pt x="122" y="114"/>
                    <a:pt x="119" y="119"/>
                    <a:pt x="115" y="123"/>
                  </a:cubicBezTo>
                  <a:cubicBezTo>
                    <a:pt x="113" y="124"/>
                    <a:pt x="112" y="126"/>
                    <a:pt x="110" y="127"/>
                  </a:cubicBezTo>
                  <a:cubicBezTo>
                    <a:pt x="109" y="127"/>
                    <a:pt x="109" y="127"/>
                    <a:pt x="109" y="127"/>
                  </a:cubicBezTo>
                  <a:cubicBezTo>
                    <a:pt x="109" y="123"/>
                    <a:pt x="109" y="119"/>
                    <a:pt x="109" y="115"/>
                  </a:cubicBezTo>
                  <a:cubicBezTo>
                    <a:pt x="115" y="108"/>
                    <a:pt x="118" y="100"/>
                    <a:pt x="118" y="90"/>
                  </a:cubicBezTo>
                  <a:cubicBezTo>
                    <a:pt x="118" y="80"/>
                    <a:pt x="114" y="71"/>
                    <a:pt x="107" y="64"/>
                  </a:cubicBezTo>
                  <a:cubicBezTo>
                    <a:pt x="101" y="58"/>
                    <a:pt x="92" y="54"/>
                    <a:pt x="82" y="54"/>
                  </a:cubicBezTo>
                  <a:cubicBezTo>
                    <a:pt x="72" y="54"/>
                    <a:pt x="63" y="58"/>
                    <a:pt x="56" y="64"/>
                  </a:cubicBezTo>
                  <a:cubicBezTo>
                    <a:pt x="50" y="71"/>
                    <a:pt x="45" y="80"/>
                    <a:pt x="45" y="90"/>
                  </a:cubicBezTo>
                  <a:cubicBezTo>
                    <a:pt x="45" y="100"/>
                    <a:pt x="50" y="109"/>
                    <a:pt x="56" y="116"/>
                  </a:cubicBezTo>
                  <a:cubicBezTo>
                    <a:pt x="59" y="118"/>
                    <a:pt x="62" y="121"/>
                    <a:pt x="65" y="122"/>
                  </a:cubicBezTo>
                  <a:cubicBezTo>
                    <a:pt x="65" y="125"/>
                    <a:pt x="65" y="128"/>
                    <a:pt x="65" y="130"/>
                  </a:cubicBezTo>
                  <a:cubicBezTo>
                    <a:pt x="62" y="132"/>
                    <a:pt x="62" y="132"/>
                    <a:pt x="62" y="132"/>
                  </a:cubicBezTo>
                  <a:cubicBezTo>
                    <a:pt x="57" y="130"/>
                    <a:pt x="53" y="127"/>
                    <a:pt x="49" y="123"/>
                  </a:cubicBezTo>
                  <a:cubicBezTo>
                    <a:pt x="41" y="114"/>
                    <a:pt x="36" y="103"/>
                    <a:pt x="36" y="90"/>
                  </a:cubicBezTo>
                  <a:cubicBezTo>
                    <a:pt x="36" y="77"/>
                    <a:pt x="41" y="66"/>
                    <a:pt x="49" y="57"/>
                  </a:cubicBezTo>
                  <a:cubicBezTo>
                    <a:pt x="57" y="49"/>
                    <a:pt x="69" y="44"/>
                    <a:pt x="82" y="44"/>
                  </a:cubicBezTo>
                  <a:cubicBezTo>
                    <a:pt x="95" y="44"/>
                    <a:pt x="106" y="49"/>
                    <a:pt x="115" y="57"/>
                  </a:cubicBezTo>
                  <a:cubicBezTo>
                    <a:pt x="119" y="61"/>
                    <a:pt x="122" y="66"/>
                    <a:pt x="124" y="71"/>
                  </a:cubicBezTo>
                  <a:cubicBezTo>
                    <a:pt x="124" y="31"/>
                    <a:pt x="124" y="31"/>
                    <a:pt x="124" y="31"/>
                  </a:cubicBezTo>
                  <a:cubicBezTo>
                    <a:pt x="16" y="31"/>
                    <a:pt x="16" y="31"/>
                    <a:pt x="16" y="31"/>
                  </a:cubicBezTo>
                  <a:cubicBezTo>
                    <a:pt x="16" y="180"/>
                    <a:pt x="16" y="180"/>
                    <a:pt x="16" y="180"/>
                  </a:cubicBezTo>
                  <a:cubicBezTo>
                    <a:pt x="51" y="180"/>
                    <a:pt x="51" y="180"/>
                    <a:pt x="51" y="180"/>
                  </a:cubicBezTo>
                  <a:cubicBezTo>
                    <a:pt x="53" y="191"/>
                    <a:pt x="55" y="202"/>
                    <a:pt x="59" y="213"/>
                  </a:cubicBezTo>
                  <a:cubicBezTo>
                    <a:pt x="19" y="213"/>
                    <a:pt x="19" y="213"/>
                    <a:pt x="19" y="213"/>
                  </a:cubicBezTo>
                  <a:cubicBezTo>
                    <a:pt x="9" y="213"/>
                    <a:pt x="0" y="204"/>
                    <a:pt x="0" y="194"/>
                  </a:cubicBezTo>
                  <a:cubicBezTo>
                    <a:pt x="0" y="19"/>
                    <a:pt x="0" y="19"/>
                    <a:pt x="0" y="19"/>
                  </a:cubicBezTo>
                  <a:cubicBezTo>
                    <a:pt x="0" y="9"/>
                    <a:pt x="9" y="0"/>
                    <a:pt x="19" y="0"/>
                  </a:cubicBezTo>
                  <a:close/>
                  <a:moveTo>
                    <a:pt x="133" y="222"/>
                  </a:moveTo>
                  <a:cubicBezTo>
                    <a:pt x="73" y="236"/>
                    <a:pt x="73" y="236"/>
                    <a:pt x="73" y="236"/>
                  </a:cubicBezTo>
                  <a:cubicBezTo>
                    <a:pt x="77" y="255"/>
                    <a:pt x="77" y="255"/>
                    <a:pt x="77" y="255"/>
                  </a:cubicBezTo>
                  <a:cubicBezTo>
                    <a:pt x="137" y="240"/>
                    <a:pt x="137" y="240"/>
                    <a:pt x="137" y="240"/>
                  </a:cubicBezTo>
                  <a:cubicBezTo>
                    <a:pt x="133" y="222"/>
                    <a:pt x="133" y="222"/>
                    <a:pt x="133" y="222"/>
                  </a:cubicBezTo>
                  <a:close/>
                  <a:moveTo>
                    <a:pt x="93" y="99"/>
                  </a:moveTo>
                  <a:cubicBezTo>
                    <a:pt x="89" y="99"/>
                    <a:pt x="85" y="99"/>
                    <a:pt x="82" y="99"/>
                  </a:cubicBezTo>
                  <a:cubicBezTo>
                    <a:pt x="77" y="118"/>
                    <a:pt x="77" y="141"/>
                    <a:pt x="79" y="160"/>
                  </a:cubicBezTo>
                  <a:cubicBezTo>
                    <a:pt x="74" y="163"/>
                    <a:pt x="74" y="163"/>
                    <a:pt x="74" y="163"/>
                  </a:cubicBezTo>
                  <a:cubicBezTo>
                    <a:pt x="74" y="140"/>
                    <a:pt x="74" y="140"/>
                    <a:pt x="74" y="140"/>
                  </a:cubicBezTo>
                  <a:cubicBezTo>
                    <a:pt x="62" y="150"/>
                    <a:pt x="62" y="150"/>
                    <a:pt x="62" y="150"/>
                  </a:cubicBezTo>
                  <a:cubicBezTo>
                    <a:pt x="63" y="181"/>
                    <a:pt x="68" y="211"/>
                    <a:pt x="81" y="225"/>
                  </a:cubicBezTo>
                  <a:cubicBezTo>
                    <a:pt x="94" y="223"/>
                    <a:pt x="107" y="222"/>
                    <a:pt x="120" y="220"/>
                  </a:cubicBezTo>
                  <a:cubicBezTo>
                    <a:pt x="126" y="206"/>
                    <a:pt x="132" y="189"/>
                    <a:pt x="134" y="165"/>
                  </a:cubicBezTo>
                  <a:cubicBezTo>
                    <a:pt x="134" y="165"/>
                    <a:pt x="131" y="164"/>
                    <a:pt x="127" y="162"/>
                  </a:cubicBezTo>
                  <a:cubicBezTo>
                    <a:pt x="128" y="158"/>
                    <a:pt x="127" y="155"/>
                    <a:pt x="127" y="151"/>
                  </a:cubicBezTo>
                  <a:cubicBezTo>
                    <a:pt x="124" y="151"/>
                    <a:pt x="120" y="150"/>
                    <a:pt x="117" y="149"/>
                  </a:cubicBezTo>
                  <a:cubicBezTo>
                    <a:pt x="116" y="151"/>
                    <a:pt x="115" y="153"/>
                    <a:pt x="115" y="155"/>
                  </a:cubicBezTo>
                  <a:cubicBezTo>
                    <a:pt x="112" y="154"/>
                    <a:pt x="112" y="154"/>
                    <a:pt x="112" y="154"/>
                  </a:cubicBezTo>
                  <a:cubicBezTo>
                    <a:pt x="113" y="149"/>
                    <a:pt x="113" y="145"/>
                    <a:pt x="112" y="141"/>
                  </a:cubicBezTo>
                  <a:cubicBezTo>
                    <a:pt x="109" y="140"/>
                    <a:pt x="106" y="139"/>
                    <a:pt x="102" y="139"/>
                  </a:cubicBezTo>
                  <a:cubicBezTo>
                    <a:pt x="101" y="141"/>
                    <a:pt x="100" y="144"/>
                    <a:pt x="99" y="147"/>
                  </a:cubicBezTo>
                  <a:cubicBezTo>
                    <a:pt x="98" y="146"/>
                    <a:pt x="96" y="146"/>
                    <a:pt x="95" y="145"/>
                  </a:cubicBezTo>
                  <a:cubicBezTo>
                    <a:pt x="97" y="130"/>
                    <a:pt x="96" y="114"/>
                    <a:pt x="93" y="99"/>
                  </a:cubicBezTo>
                  <a:close/>
                  <a:moveTo>
                    <a:pt x="82" y="64"/>
                  </a:moveTo>
                  <a:cubicBezTo>
                    <a:pt x="75" y="64"/>
                    <a:pt x="68" y="67"/>
                    <a:pt x="63" y="72"/>
                  </a:cubicBezTo>
                  <a:cubicBezTo>
                    <a:pt x="59" y="76"/>
                    <a:pt x="56" y="83"/>
                    <a:pt x="56" y="90"/>
                  </a:cubicBezTo>
                  <a:cubicBezTo>
                    <a:pt x="56" y="97"/>
                    <a:pt x="59" y="104"/>
                    <a:pt x="63" y="108"/>
                  </a:cubicBezTo>
                  <a:cubicBezTo>
                    <a:pt x="64" y="109"/>
                    <a:pt x="65" y="110"/>
                    <a:pt x="66" y="111"/>
                  </a:cubicBezTo>
                  <a:cubicBezTo>
                    <a:pt x="67" y="107"/>
                    <a:pt x="67" y="103"/>
                    <a:pt x="68" y="99"/>
                  </a:cubicBezTo>
                  <a:cubicBezTo>
                    <a:pt x="67" y="96"/>
                    <a:pt x="66" y="93"/>
                    <a:pt x="66" y="90"/>
                  </a:cubicBezTo>
                  <a:cubicBezTo>
                    <a:pt x="66" y="86"/>
                    <a:pt x="68" y="82"/>
                    <a:pt x="70" y="79"/>
                  </a:cubicBezTo>
                  <a:cubicBezTo>
                    <a:pt x="73" y="76"/>
                    <a:pt x="77" y="74"/>
                    <a:pt x="82" y="74"/>
                  </a:cubicBezTo>
                  <a:cubicBezTo>
                    <a:pt x="86" y="74"/>
                    <a:pt x="90" y="76"/>
                    <a:pt x="93" y="79"/>
                  </a:cubicBezTo>
                  <a:cubicBezTo>
                    <a:pt x="95" y="81"/>
                    <a:pt x="97" y="83"/>
                    <a:pt x="97" y="86"/>
                  </a:cubicBezTo>
                  <a:cubicBezTo>
                    <a:pt x="102" y="89"/>
                    <a:pt x="105" y="94"/>
                    <a:pt x="106" y="99"/>
                  </a:cubicBezTo>
                  <a:cubicBezTo>
                    <a:pt x="107" y="96"/>
                    <a:pt x="108" y="93"/>
                    <a:pt x="108" y="90"/>
                  </a:cubicBezTo>
                  <a:cubicBezTo>
                    <a:pt x="108" y="83"/>
                    <a:pt x="105" y="76"/>
                    <a:pt x="100" y="72"/>
                  </a:cubicBezTo>
                  <a:cubicBezTo>
                    <a:pt x="95" y="67"/>
                    <a:pt x="89" y="64"/>
                    <a:pt x="82" y="64"/>
                  </a:cubicBezTo>
                  <a:close/>
                  <a:moveTo>
                    <a:pt x="44" y="10"/>
                  </a:moveTo>
                  <a:cubicBezTo>
                    <a:pt x="44" y="18"/>
                    <a:pt x="44" y="18"/>
                    <a:pt x="44" y="18"/>
                  </a:cubicBezTo>
                  <a:cubicBezTo>
                    <a:pt x="93" y="18"/>
                    <a:pt x="93" y="18"/>
                    <a:pt x="93" y="18"/>
                  </a:cubicBezTo>
                  <a:cubicBezTo>
                    <a:pt x="93" y="10"/>
                    <a:pt x="93" y="10"/>
                    <a:pt x="93" y="10"/>
                  </a:cubicBezTo>
                  <a:cubicBezTo>
                    <a:pt x="44" y="10"/>
                    <a:pt x="44" y="10"/>
                    <a:pt x="44" y="10"/>
                  </a:cubicBezTo>
                  <a:close/>
                  <a:moveTo>
                    <a:pt x="25" y="193"/>
                  </a:moveTo>
                  <a:cubicBezTo>
                    <a:pt x="25" y="197"/>
                    <a:pt x="25" y="197"/>
                    <a:pt x="25" y="197"/>
                  </a:cubicBezTo>
                  <a:cubicBezTo>
                    <a:pt x="49" y="197"/>
                    <a:pt x="49" y="197"/>
                    <a:pt x="49" y="197"/>
                  </a:cubicBezTo>
                  <a:cubicBezTo>
                    <a:pt x="49" y="193"/>
                    <a:pt x="49" y="193"/>
                    <a:pt x="49" y="193"/>
                  </a:cubicBezTo>
                  <a:lnTo>
                    <a:pt x="25" y="193"/>
                  </a:lnTo>
                  <a:close/>
                </a:path>
              </a:pathLst>
            </a:custGeom>
            <a:solidFill>
              <a:schemeClr val="bg1"/>
            </a:solidFill>
            <a:ln>
              <a:noFill/>
            </a:ln>
          </p:spPr>
          <p:txBody>
            <a:bodyPr/>
            <a:lstStyle/>
            <a:p>
              <a:endParaRPr lang="zh-CN" altLang="en-US"/>
            </a:p>
          </p:txBody>
        </p:sp>
      </p:grpSp>
      <p:grpSp>
        <p:nvGrpSpPr>
          <p:cNvPr id="57" name="powerpoint template design by DAJU_PPT正版来源小红书大橘PPT微信DAJU_PPT请勿抄袭搬运！盗版必究！"/>
          <p:cNvGrpSpPr/>
          <p:nvPr/>
        </p:nvGrpSpPr>
        <p:grpSpPr>
          <a:xfrm>
            <a:off x="5533147" y="4739367"/>
            <a:ext cx="490316" cy="490314"/>
            <a:chOff x="5653405" y="3151187"/>
            <a:chExt cx="885825" cy="885825"/>
          </a:xfrm>
        </p:grpSpPr>
        <p:sp>
          <p:nvSpPr>
            <p:cNvPr id="61" name="powerpoint template design by DAJU_PPT正版来源小红书大橘PPT微信DAJU_PPT请勿抄袭搬运！盗版必究！-1"/>
            <p:cNvSpPr/>
            <p:nvPr/>
          </p:nvSpPr>
          <p:spPr>
            <a:xfrm>
              <a:off x="5653405" y="3151187"/>
              <a:ext cx="885825" cy="8858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sym typeface="Source Han Sans SC" panose="020B0500000000000000" pitchFamily="34" charset="-122"/>
              </a:endParaRPr>
            </a:p>
          </p:txBody>
        </p:sp>
        <p:sp>
          <p:nvSpPr>
            <p:cNvPr id="62" name="powerpoint template design by DAJU_PPT正版来源小红书大橘PPT微信DAJU_PPT请勿抄袭搬运！盗版必究！-2"/>
            <p:cNvSpPr>
              <a:spLocks noEditPoints="1"/>
            </p:cNvSpPr>
            <p:nvPr/>
          </p:nvSpPr>
          <p:spPr bwMode="auto">
            <a:xfrm>
              <a:off x="5922010" y="3377882"/>
              <a:ext cx="350520" cy="403225"/>
            </a:xfrm>
            <a:custGeom>
              <a:avLst/>
              <a:gdLst>
                <a:gd name="T0" fmla="*/ 74 w 93"/>
                <a:gd name="T1" fmla="*/ 51 h 107"/>
                <a:gd name="T2" fmla="*/ 67 w 93"/>
                <a:gd name="T3" fmla="*/ 46 h 107"/>
                <a:gd name="T4" fmla="*/ 65 w 93"/>
                <a:gd name="T5" fmla="*/ 38 h 107"/>
                <a:gd name="T6" fmla="*/ 68 w 93"/>
                <a:gd name="T7" fmla="*/ 33 h 107"/>
                <a:gd name="T8" fmla="*/ 70 w 93"/>
                <a:gd name="T9" fmla="*/ 24 h 107"/>
                <a:gd name="T10" fmla="*/ 46 w 93"/>
                <a:gd name="T11" fmla="*/ 0 h 107"/>
                <a:gd name="T12" fmla="*/ 23 w 93"/>
                <a:gd name="T13" fmla="*/ 24 h 107"/>
                <a:gd name="T14" fmla="*/ 25 w 93"/>
                <a:gd name="T15" fmla="*/ 34 h 107"/>
                <a:gd name="T16" fmla="*/ 27 w 93"/>
                <a:gd name="T17" fmla="*/ 39 h 107"/>
                <a:gd name="T18" fmla="*/ 26 w 93"/>
                <a:gd name="T19" fmla="*/ 46 h 107"/>
                <a:gd name="T20" fmla="*/ 18 w 93"/>
                <a:gd name="T21" fmla="*/ 51 h 107"/>
                <a:gd name="T22" fmla="*/ 0 w 93"/>
                <a:gd name="T23" fmla="*/ 88 h 107"/>
                <a:gd name="T24" fmla="*/ 93 w 93"/>
                <a:gd name="T25" fmla="*/ 88 h 107"/>
                <a:gd name="T26" fmla="*/ 74 w 93"/>
                <a:gd name="T27" fmla="*/ 51 h 107"/>
                <a:gd name="T28" fmla="*/ 57 w 93"/>
                <a:gd name="T29" fmla="*/ 91 h 107"/>
                <a:gd name="T30" fmla="*/ 51 w 93"/>
                <a:gd name="T31" fmla="*/ 96 h 107"/>
                <a:gd name="T32" fmla="*/ 48 w 93"/>
                <a:gd name="T33" fmla="*/ 98 h 107"/>
                <a:gd name="T34" fmla="*/ 45 w 93"/>
                <a:gd name="T35" fmla="*/ 98 h 107"/>
                <a:gd name="T36" fmla="*/ 42 w 93"/>
                <a:gd name="T37" fmla="*/ 96 h 107"/>
                <a:gd name="T38" fmla="*/ 36 w 93"/>
                <a:gd name="T39" fmla="*/ 91 h 107"/>
                <a:gd name="T40" fmla="*/ 33 w 93"/>
                <a:gd name="T41" fmla="*/ 84 h 107"/>
                <a:gd name="T42" fmla="*/ 36 w 93"/>
                <a:gd name="T43" fmla="*/ 76 h 107"/>
                <a:gd name="T44" fmla="*/ 39 w 93"/>
                <a:gd name="T45" fmla="*/ 68 h 107"/>
                <a:gd name="T46" fmla="*/ 42 w 93"/>
                <a:gd name="T47" fmla="*/ 61 h 107"/>
                <a:gd name="T48" fmla="*/ 44 w 93"/>
                <a:gd name="T49" fmla="*/ 57 h 107"/>
                <a:gd name="T50" fmla="*/ 42 w 93"/>
                <a:gd name="T51" fmla="*/ 55 h 107"/>
                <a:gd name="T52" fmla="*/ 36 w 93"/>
                <a:gd name="T53" fmla="*/ 51 h 107"/>
                <a:gd name="T54" fmla="*/ 46 w 93"/>
                <a:gd name="T55" fmla="*/ 46 h 107"/>
                <a:gd name="T56" fmla="*/ 57 w 93"/>
                <a:gd name="T57" fmla="*/ 51 h 107"/>
                <a:gd name="T58" fmla="*/ 51 w 93"/>
                <a:gd name="T59" fmla="*/ 55 h 107"/>
                <a:gd name="T60" fmla="*/ 49 w 93"/>
                <a:gd name="T61" fmla="*/ 57 h 107"/>
                <a:gd name="T62" fmla="*/ 51 w 93"/>
                <a:gd name="T63" fmla="*/ 61 h 107"/>
                <a:gd name="T64" fmla="*/ 54 w 93"/>
                <a:gd name="T65" fmla="*/ 68 h 107"/>
                <a:gd name="T66" fmla="*/ 57 w 93"/>
                <a:gd name="T67" fmla="*/ 76 h 107"/>
                <a:gd name="T68" fmla="*/ 60 w 93"/>
                <a:gd name="T69" fmla="*/ 84 h 107"/>
                <a:gd name="T70" fmla="*/ 57 w 93"/>
                <a:gd name="T71"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107">
                  <a:moveTo>
                    <a:pt x="74" y="51"/>
                  </a:moveTo>
                  <a:cubicBezTo>
                    <a:pt x="70" y="48"/>
                    <a:pt x="67" y="46"/>
                    <a:pt x="67" y="46"/>
                  </a:cubicBezTo>
                  <a:cubicBezTo>
                    <a:pt x="63" y="45"/>
                    <a:pt x="62" y="41"/>
                    <a:pt x="65" y="38"/>
                  </a:cubicBezTo>
                  <a:cubicBezTo>
                    <a:pt x="65" y="38"/>
                    <a:pt x="67" y="37"/>
                    <a:pt x="68" y="33"/>
                  </a:cubicBezTo>
                  <a:cubicBezTo>
                    <a:pt x="70" y="30"/>
                    <a:pt x="70" y="27"/>
                    <a:pt x="70" y="24"/>
                  </a:cubicBezTo>
                  <a:cubicBezTo>
                    <a:pt x="70" y="11"/>
                    <a:pt x="60" y="0"/>
                    <a:pt x="46" y="0"/>
                  </a:cubicBezTo>
                  <a:cubicBezTo>
                    <a:pt x="33" y="0"/>
                    <a:pt x="23" y="11"/>
                    <a:pt x="23" y="24"/>
                  </a:cubicBezTo>
                  <a:cubicBezTo>
                    <a:pt x="23" y="27"/>
                    <a:pt x="23" y="31"/>
                    <a:pt x="25" y="34"/>
                  </a:cubicBezTo>
                  <a:cubicBezTo>
                    <a:pt x="27" y="38"/>
                    <a:pt x="27" y="39"/>
                    <a:pt x="27" y="39"/>
                  </a:cubicBezTo>
                  <a:cubicBezTo>
                    <a:pt x="31" y="41"/>
                    <a:pt x="30" y="45"/>
                    <a:pt x="26" y="46"/>
                  </a:cubicBezTo>
                  <a:cubicBezTo>
                    <a:pt x="26" y="46"/>
                    <a:pt x="23" y="48"/>
                    <a:pt x="18" y="51"/>
                  </a:cubicBezTo>
                  <a:cubicBezTo>
                    <a:pt x="7" y="60"/>
                    <a:pt x="0" y="73"/>
                    <a:pt x="0" y="88"/>
                  </a:cubicBezTo>
                  <a:cubicBezTo>
                    <a:pt x="0" y="106"/>
                    <a:pt x="93" y="107"/>
                    <a:pt x="93" y="88"/>
                  </a:cubicBezTo>
                  <a:cubicBezTo>
                    <a:pt x="93" y="73"/>
                    <a:pt x="86" y="59"/>
                    <a:pt x="74" y="51"/>
                  </a:cubicBezTo>
                  <a:close/>
                  <a:moveTo>
                    <a:pt x="57" y="91"/>
                  </a:moveTo>
                  <a:cubicBezTo>
                    <a:pt x="55" y="93"/>
                    <a:pt x="53" y="95"/>
                    <a:pt x="51" y="96"/>
                  </a:cubicBezTo>
                  <a:cubicBezTo>
                    <a:pt x="49" y="97"/>
                    <a:pt x="48" y="98"/>
                    <a:pt x="48" y="98"/>
                  </a:cubicBezTo>
                  <a:cubicBezTo>
                    <a:pt x="45" y="98"/>
                    <a:pt x="45" y="98"/>
                    <a:pt x="45" y="98"/>
                  </a:cubicBezTo>
                  <a:cubicBezTo>
                    <a:pt x="45" y="98"/>
                    <a:pt x="44" y="97"/>
                    <a:pt x="42" y="96"/>
                  </a:cubicBezTo>
                  <a:cubicBezTo>
                    <a:pt x="40" y="95"/>
                    <a:pt x="38" y="93"/>
                    <a:pt x="36" y="91"/>
                  </a:cubicBezTo>
                  <a:cubicBezTo>
                    <a:pt x="35" y="89"/>
                    <a:pt x="33" y="87"/>
                    <a:pt x="33" y="84"/>
                  </a:cubicBezTo>
                  <a:cubicBezTo>
                    <a:pt x="33" y="82"/>
                    <a:pt x="35" y="79"/>
                    <a:pt x="36" y="76"/>
                  </a:cubicBezTo>
                  <a:cubicBezTo>
                    <a:pt x="37" y="74"/>
                    <a:pt x="38" y="71"/>
                    <a:pt x="39" y="68"/>
                  </a:cubicBezTo>
                  <a:cubicBezTo>
                    <a:pt x="40" y="66"/>
                    <a:pt x="41" y="63"/>
                    <a:pt x="42" y="61"/>
                  </a:cubicBezTo>
                  <a:cubicBezTo>
                    <a:pt x="43" y="60"/>
                    <a:pt x="43" y="58"/>
                    <a:pt x="44" y="57"/>
                  </a:cubicBezTo>
                  <a:cubicBezTo>
                    <a:pt x="43" y="56"/>
                    <a:pt x="43" y="56"/>
                    <a:pt x="42" y="55"/>
                  </a:cubicBezTo>
                  <a:cubicBezTo>
                    <a:pt x="40" y="54"/>
                    <a:pt x="38" y="53"/>
                    <a:pt x="36" y="51"/>
                  </a:cubicBezTo>
                  <a:cubicBezTo>
                    <a:pt x="35" y="49"/>
                    <a:pt x="42" y="46"/>
                    <a:pt x="46" y="46"/>
                  </a:cubicBezTo>
                  <a:cubicBezTo>
                    <a:pt x="51" y="46"/>
                    <a:pt x="58" y="49"/>
                    <a:pt x="57" y="51"/>
                  </a:cubicBezTo>
                  <a:cubicBezTo>
                    <a:pt x="55" y="53"/>
                    <a:pt x="53" y="54"/>
                    <a:pt x="51" y="55"/>
                  </a:cubicBezTo>
                  <a:cubicBezTo>
                    <a:pt x="50" y="56"/>
                    <a:pt x="49" y="56"/>
                    <a:pt x="49" y="57"/>
                  </a:cubicBezTo>
                  <a:cubicBezTo>
                    <a:pt x="49" y="58"/>
                    <a:pt x="50" y="60"/>
                    <a:pt x="51" y="61"/>
                  </a:cubicBezTo>
                  <a:cubicBezTo>
                    <a:pt x="52" y="63"/>
                    <a:pt x="53" y="66"/>
                    <a:pt x="54" y="68"/>
                  </a:cubicBezTo>
                  <a:cubicBezTo>
                    <a:pt x="55" y="71"/>
                    <a:pt x="56" y="74"/>
                    <a:pt x="57" y="76"/>
                  </a:cubicBezTo>
                  <a:cubicBezTo>
                    <a:pt x="57" y="79"/>
                    <a:pt x="60" y="82"/>
                    <a:pt x="60" y="84"/>
                  </a:cubicBezTo>
                  <a:cubicBezTo>
                    <a:pt x="60" y="87"/>
                    <a:pt x="58" y="89"/>
                    <a:pt x="57" y="91"/>
                  </a:cubicBezTo>
                  <a:close/>
                </a:path>
              </a:pathLst>
            </a:custGeom>
            <a:solidFill>
              <a:schemeClr val="bg1"/>
            </a:solidFill>
            <a:ln>
              <a:noFill/>
            </a:ln>
          </p:spPr>
          <p:txBody>
            <a:bodyPr/>
            <a:lstStyle/>
            <a:p>
              <a:endParaRPr lang="zh-CN" altLang="en-US"/>
            </a:p>
          </p:txBody>
        </p:sp>
      </p:grpSp>
      <p:pic>
        <p:nvPicPr>
          <p:cNvPr id="2" name="图片 1"/>
          <p:cNvPicPr>
            <a:picLocks noChangeAspect="1"/>
          </p:cNvPicPr>
          <p:nvPr/>
        </p:nvPicPr>
        <p:blipFill>
          <a:blip r:embed="rId1"/>
          <a:stretch>
            <a:fillRect/>
          </a:stretch>
        </p:blipFill>
        <p:spPr>
          <a:xfrm>
            <a:off x="1139825" y="873760"/>
            <a:ext cx="3928110" cy="55911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xfrm>
            <a:off x="2927985" y="575945"/>
            <a:ext cx="6442710" cy="405130"/>
          </a:xfrm>
          <a:prstGeom prst="rect">
            <a:avLst/>
          </a:prstGeom>
        </p:spPr>
        <p:txBody>
          <a:bodyPr>
            <a:normAutofit/>
          </a:bodyPr>
          <a:lstStyle/>
          <a:p>
            <a:r>
              <a:rPr dirty="0">
                <a:latin typeface="+mn-lt"/>
                <a:ea typeface="+mn-ea"/>
                <a:cs typeface="+mn-ea"/>
                <a:sym typeface="+mn-lt"/>
              </a:rPr>
              <a:t>基于计算机视觉的</a:t>
            </a:r>
            <a:r>
              <a:rPr lang="en-US" altLang="zh-CN" dirty="0">
                <a:latin typeface="+mn-lt"/>
                <a:ea typeface="+mn-ea"/>
                <a:cs typeface="+mn-ea"/>
                <a:sym typeface="+mn-lt"/>
              </a:rPr>
              <a:t>AI</a:t>
            </a:r>
            <a:r>
              <a:rPr dirty="0">
                <a:latin typeface="+mn-lt"/>
                <a:ea typeface="+mn-ea"/>
                <a:cs typeface="+mn-ea"/>
                <a:sym typeface="+mn-lt"/>
              </a:rPr>
              <a:t>口红助手</a:t>
            </a:r>
            <a:endParaRPr dirty="0">
              <a:latin typeface="+mn-lt"/>
              <a:ea typeface="+mn-ea"/>
              <a:cs typeface="+mn-ea"/>
              <a:sym typeface="+mn-lt"/>
            </a:endParaRPr>
          </a:p>
        </p:txBody>
      </p:sp>
      <p:grpSp>
        <p:nvGrpSpPr>
          <p:cNvPr id="3" name="powerpoint template design by DAJU_PPT正版来源小红书大橘PPT微信DAJU_PPT请勿抄袭搬运！盗版必究！"/>
          <p:cNvGrpSpPr/>
          <p:nvPr/>
        </p:nvGrpSpPr>
        <p:grpSpPr>
          <a:xfrm>
            <a:off x="6239411" y="1688918"/>
            <a:ext cx="5001573" cy="1569482"/>
            <a:chOff x="635297" y="4333955"/>
            <a:chExt cx="5001573" cy="1569482"/>
          </a:xfrm>
        </p:grpSpPr>
        <p:sp>
          <p:nvSpPr>
            <p:cNvPr id="31" name="powerpoint template design by DAJU_PPT正版来源小红书大橘PPT微信DAJU_PPT请勿抄袭搬运！盗版必究！-1"/>
            <p:cNvSpPr txBox="1"/>
            <p:nvPr/>
          </p:nvSpPr>
          <p:spPr>
            <a:xfrm flipH="1">
              <a:off x="635298" y="4333955"/>
              <a:ext cx="1231107" cy="369332"/>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accent1"/>
                  </a:solidFill>
                  <a:latin typeface="+mj-ea"/>
                  <a:ea typeface="+mj-ea"/>
                </a:rPr>
                <a:t>项目简介</a:t>
              </a:r>
              <a:endParaRPr lang="zh-CN" altLang="en-US" sz="2400" b="1" dirty="0">
                <a:solidFill>
                  <a:schemeClr val="accent1"/>
                </a:solidFill>
                <a:latin typeface="+mj-ea"/>
                <a:ea typeface="+mj-ea"/>
              </a:endParaRPr>
            </a:p>
          </p:txBody>
        </p:sp>
        <p:sp>
          <p:nvSpPr>
            <p:cNvPr id="32" name="powerpoint template design by DAJU_PPT正版来源小红书大橘PPT微信DAJU_PPT请勿抄袭搬运！盗版必究！-2"/>
            <p:cNvSpPr txBox="1"/>
            <p:nvPr/>
          </p:nvSpPr>
          <p:spPr>
            <a:xfrm flipH="1">
              <a:off x="635297" y="4703287"/>
              <a:ext cx="5001573" cy="120015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2000" dirty="0">
                  <a:latin typeface="+mn-ea"/>
                  <a:sym typeface="+mn-ea"/>
                </a:rPr>
                <a:t>基于海量色号数据集以及</a:t>
              </a:r>
              <a:r>
                <a:rPr lang="en-US" sz="2000" dirty="0">
                  <a:latin typeface="+mn-ea"/>
                  <a:sym typeface="+mn-ea"/>
                </a:rPr>
                <a:t> </a:t>
              </a:r>
              <a:r>
                <a:rPr sz="2000" dirty="0">
                  <a:latin typeface="+mn-ea"/>
                  <a:sym typeface="+mn-ea"/>
                </a:rPr>
                <a:t>CNN</a:t>
              </a:r>
              <a:r>
                <a:rPr lang="en-US" sz="2000" dirty="0">
                  <a:latin typeface="+mn-ea"/>
                  <a:sym typeface="+mn-ea"/>
                </a:rPr>
                <a:t> </a:t>
              </a:r>
              <a:r>
                <a:rPr sz="2000" dirty="0">
                  <a:latin typeface="+mn-ea"/>
                  <a:sym typeface="+mn-ea"/>
                </a:rPr>
                <a:t>卷积神经网络从而研发出一款涵盖色号识别、一键试妆、产品推荐等功能的</a:t>
              </a:r>
              <a:r>
                <a:rPr lang="en-US" sz="2000" dirty="0">
                  <a:latin typeface="+mn-ea"/>
                  <a:sym typeface="+mn-ea"/>
                </a:rPr>
                <a:t> </a:t>
              </a:r>
              <a:r>
                <a:rPr sz="2000" dirty="0">
                  <a:latin typeface="+mn-ea"/>
                  <a:sym typeface="+mn-ea"/>
                </a:rPr>
                <a:t>AI</a:t>
              </a:r>
              <a:r>
                <a:rPr lang="en-US" sz="2000" dirty="0">
                  <a:latin typeface="+mn-ea"/>
                  <a:sym typeface="+mn-ea"/>
                </a:rPr>
                <a:t> </a:t>
              </a:r>
              <a:r>
                <a:rPr sz="2000" dirty="0">
                  <a:latin typeface="+mn-ea"/>
                  <a:sym typeface="+mn-ea"/>
                </a:rPr>
                <a:t>口红助手小程序</a:t>
              </a:r>
              <a:endParaRPr lang="zh-CN" altLang="en-US" sz="2000" dirty="0">
                <a:latin typeface="+mn-ea"/>
              </a:endParaRPr>
            </a:p>
          </p:txBody>
        </p:sp>
      </p:grpSp>
      <p:grpSp>
        <p:nvGrpSpPr>
          <p:cNvPr id="5" name="powerpoint template design by DAJU_PPT正版来源小红书大橘PPT微信DAJU_PPT请勿抄袭搬运！盗版必究！"/>
          <p:cNvGrpSpPr/>
          <p:nvPr/>
        </p:nvGrpSpPr>
        <p:grpSpPr>
          <a:xfrm>
            <a:off x="6239411" y="4495284"/>
            <a:ext cx="5001573" cy="1169432"/>
            <a:chOff x="4455926" y="4333955"/>
            <a:chExt cx="5001573" cy="1169432"/>
          </a:xfrm>
        </p:grpSpPr>
        <p:sp>
          <p:nvSpPr>
            <p:cNvPr id="29" name="powerpoint template design by DAJU_PPT正版来源小红书大橘PPT微信DAJU_PPT请勿抄袭搬运！盗版必究！-1"/>
            <p:cNvSpPr txBox="1"/>
            <p:nvPr/>
          </p:nvSpPr>
          <p:spPr>
            <a:xfrm flipH="1">
              <a:off x="4455927" y="4333955"/>
              <a:ext cx="1846660" cy="369332"/>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accent2"/>
                  </a:solidFill>
                  <a:latin typeface="+mj-ea"/>
                  <a:ea typeface="+mj-ea"/>
                </a:rPr>
                <a:t>主要负责任务</a:t>
              </a:r>
              <a:endParaRPr lang="zh-CN" altLang="en-US" sz="2400" b="1" dirty="0">
                <a:solidFill>
                  <a:schemeClr val="accent2"/>
                </a:solidFill>
                <a:latin typeface="+mj-ea"/>
                <a:ea typeface="+mj-ea"/>
              </a:endParaRPr>
            </a:p>
          </p:txBody>
        </p:sp>
        <p:sp>
          <p:nvSpPr>
            <p:cNvPr id="30" name="powerpoint template design by DAJU_PPT正版来源小红书大橘PPT微信DAJU_PPT请勿抄袭搬运！盗版必究！-2"/>
            <p:cNvSpPr txBox="1"/>
            <p:nvPr/>
          </p:nvSpPr>
          <p:spPr>
            <a:xfrm flipH="1">
              <a:off x="4455926" y="4703287"/>
              <a:ext cx="5001573" cy="80010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sz="2000" dirty="0">
                  <a:latin typeface="Arial" panose="020B0604020202020204" pitchFamily="34" charset="0"/>
                  <a:cs typeface="Arial" panose="020B0604020202020204" pitchFamily="34" charset="0"/>
                  <a:sym typeface="+mn-ea"/>
                </a:rPr>
                <a:t>拟定色号识别技术思路</a:t>
              </a:r>
              <a:r>
                <a:rPr sz="2000" dirty="0">
                  <a:latin typeface="Arial" panose="020B0604020202020204" pitchFamily="34" charset="0"/>
                  <a:cs typeface="Arial" panose="020B0604020202020204" pitchFamily="34" charset="0"/>
                  <a:sym typeface="+mn-ea"/>
                </a:rPr>
                <a:t>、项目PPT 制作、项目计划书的撰写</a:t>
              </a:r>
              <a:endParaRPr lang="zh-CN" altLang="en-US" sz="2000" dirty="0">
                <a:latin typeface="Arial" panose="020B0604020202020204" pitchFamily="34" charset="0"/>
                <a:cs typeface="Arial" panose="020B0604020202020204" pitchFamily="34" charset="0"/>
              </a:endParaRPr>
            </a:p>
          </p:txBody>
        </p:sp>
      </p:grpSp>
      <p:grpSp>
        <p:nvGrpSpPr>
          <p:cNvPr id="64" name="powerpoint template design by DAJU_PPT正版来源小红书大橘PPT微信DAJU_PPT请勿抄袭搬运！盗版必究！"/>
          <p:cNvGrpSpPr/>
          <p:nvPr/>
        </p:nvGrpSpPr>
        <p:grpSpPr>
          <a:xfrm>
            <a:off x="5503937" y="1886674"/>
            <a:ext cx="490316" cy="490314"/>
            <a:chOff x="2332355" y="3151187"/>
            <a:chExt cx="885825" cy="885825"/>
          </a:xfrm>
        </p:grpSpPr>
        <p:sp>
          <p:nvSpPr>
            <p:cNvPr id="68" name="powerpoint template design by DAJU_PPT正版来源小红书大橘PPT微信DAJU_PPT请勿抄袭搬运！盗版必究！-1"/>
            <p:cNvSpPr/>
            <p:nvPr/>
          </p:nvSpPr>
          <p:spPr>
            <a:xfrm>
              <a:off x="2332355" y="3151187"/>
              <a:ext cx="885825" cy="885825"/>
            </a:xfrm>
            <a:prstGeom prst="ellipse">
              <a:avLst/>
            </a:prstGeom>
            <a:gradFill>
              <a:gsLst>
                <a:gs pos="0">
                  <a:schemeClr val="accent1">
                    <a:lumMod val="100000"/>
                  </a:schemeClr>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sym typeface="Source Han Sans SC" panose="020B0500000000000000" pitchFamily="34" charset="-122"/>
              </a:endParaRPr>
            </a:p>
          </p:txBody>
        </p:sp>
        <p:sp>
          <p:nvSpPr>
            <p:cNvPr id="69" name="powerpoint template design by DAJU_PPT正版来源小红书大橘PPT微信DAJU_PPT请勿抄袭搬运！盗版必究！-2"/>
            <p:cNvSpPr>
              <a:spLocks noEditPoints="1"/>
            </p:cNvSpPr>
            <p:nvPr/>
          </p:nvSpPr>
          <p:spPr bwMode="auto">
            <a:xfrm>
              <a:off x="2653665" y="3377882"/>
              <a:ext cx="241935" cy="432435"/>
            </a:xfrm>
            <a:custGeom>
              <a:avLst/>
              <a:gdLst>
                <a:gd name="T0" fmla="*/ 122 w 140"/>
                <a:gd name="T1" fmla="*/ 0 h 255"/>
                <a:gd name="T2" fmla="*/ 140 w 140"/>
                <a:gd name="T3" fmla="*/ 153 h 255"/>
                <a:gd name="T4" fmla="*/ 138 w 140"/>
                <a:gd name="T5" fmla="*/ 140 h 255"/>
                <a:gd name="T6" fmla="*/ 125 w 140"/>
                <a:gd name="T7" fmla="*/ 137 h 255"/>
                <a:gd name="T8" fmla="*/ 124 w 140"/>
                <a:gd name="T9" fmla="*/ 109 h 255"/>
                <a:gd name="T10" fmla="*/ 110 w 140"/>
                <a:gd name="T11" fmla="*/ 127 h 255"/>
                <a:gd name="T12" fmla="*/ 109 w 140"/>
                <a:gd name="T13" fmla="*/ 115 h 255"/>
                <a:gd name="T14" fmla="*/ 107 w 140"/>
                <a:gd name="T15" fmla="*/ 64 h 255"/>
                <a:gd name="T16" fmla="*/ 56 w 140"/>
                <a:gd name="T17" fmla="*/ 64 h 255"/>
                <a:gd name="T18" fmla="*/ 56 w 140"/>
                <a:gd name="T19" fmla="*/ 116 h 255"/>
                <a:gd name="T20" fmla="*/ 65 w 140"/>
                <a:gd name="T21" fmla="*/ 130 h 255"/>
                <a:gd name="T22" fmla="*/ 49 w 140"/>
                <a:gd name="T23" fmla="*/ 123 h 255"/>
                <a:gd name="T24" fmla="*/ 49 w 140"/>
                <a:gd name="T25" fmla="*/ 57 h 255"/>
                <a:gd name="T26" fmla="*/ 115 w 140"/>
                <a:gd name="T27" fmla="*/ 57 h 255"/>
                <a:gd name="T28" fmla="*/ 124 w 140"/>
                <a:gd name="T29" fmla="*/ 31 h 255"/>
                <a:gd name="T30" fmla="*/ 16 w 140"/>
                <a:gd name="T31" fmla="*/ 180 h 255"/>
                <a:gd name="T32" fmla="*/ 59 w 140"/>
                <a:gd name="T33" fmla="*/ 213 h 255"/>
                <a:gd name="T34" fmla="*/ 0 w 140"/>
                <a:gd name="T35" fmla="*/ 194 h 255"/>
                <a:gd name="T36" fmla="*/ 19 w 140"/>
                <a:gd name="T37" fmla="*/ 0 h 255"/>
                <a:gd name="T38" fmla="*/ 73 w 140"/>
                <a:gd name="T39" fmla="*/ 236 h 255"/>
                <a:gd name="T40" fmla="*/ 137 w 140"/>
                <a:gd name="T41" fmla="*/ 240 h 255"/>
                <a:gd name="T42" fmla="*/ 93 w 140"/>
                <a:gd name="T43" fmla="*/ 99 h 255"/>
                <a:gd name="T44" fmla="*/ 79 w 140"/>
                <a:gd name="T45" fmla="*/ 160 h 255"/>
                <a:gd name="T46" fmla="*/ 74 w 140"/>
                <a:gd name="T47" fmla="*/ 140 h 255"/>
                <a:gd name="T48" fmla="*/ 81 w 140"/>
                <a:gd name="T49" fmla="*/ 225 h 255"/>
                <a:gd name="T50" fmla="*/ 134 w 140"/>
                <a:gd name="T51" fmla="*/ 165 h 255"/>
                <a:gd name="T52" fmla="*/ 127 w 140"/>
                <a:gd name="T53" fmla="*/ 151 h 255"/>
                <a:gd name="T54" fmla="*/ 115 w 140"/>
                <a:gd name="T55" fmla="*/ 155 h 255"/>
                <a:gd name="T56" fmla="*/ 112 w 140"/>
                <a:gd name="T57" fmla="*/ 141 h 255"/>
                <a:gd name="T58" fmla="*/ 99 w 140"/>
                <a:gd name="T59" fmla="*/ 147 h 255"/>
                <a:gd name="T60" fmla="*/ 93 w 140"/>
                <a:gd name="T61" fmla="*/ 99 h 255"/>
                <a:gd name="T62" fmla="*/ 63 w 140"/>
                <a:gd name="T63" fmla="*/ 72 h 255"/>
                <a:gd name="T64" fmla="*/ 63 w 140"/>
                <a:gd name="T65" fmla="*/ 108 h 255"/>
                <a:gd name="T66" fmla="*/ 68 w 140"/>
                <a:gd name="T67" fmla="*/ 99 h 255"/>
                <a:gd name="T68" fmla="*/ 70 w 140"/>
                <a:gd name="T69" fmla="*/ 79 h 255"/>
                <a:gd name="T70" fmla="*/ 93 w 140"/>
                <a:gd name="T71" fmla="*/ 79 h 255"/>
                <a:gd name="T72" fmla="*/ 106 w 140"/>
                <a:gd name="T73" fmla="*/ 99 h 255"/>
                <a:gd name="T74" fmla="*/ 100 w 140"/>
                <a:gd name="T75" fmla="*/ 72 h 255"/>
                <a:gd name="T76" fmla="*/ 44 w 140"/>
                <a:gd name="T77" fmla="*/ 10 h 255"/>
                <a:gd name="T78" fmla="*/ 93 w 140"/>
                <a:gd name="T79" fmla="*/ 18 h 255"/>
                <a:gd name="T80" fmla="*/ 44 w 140"/>
                <a:gd name="T81" fmla="*/ 10 h 255"/>
                <a:gd name="T82" fmla="*/ 25 w 140"/>
                <a:gd name="T83" fmla="*/ 197 h 255"/>
                <a:gd name="T84" fmla="*/ 49 w 140"/>
                <a:gd name="T85" fmla="*/ 19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255">
                  <a:moveTo>
                    <a:pt x="19" y="0"/>
                  </a:moveTo>
                  <a:cubicBezTo>
                    <a:pt x="122" y="0"/>
                    <a:pt x="122" y="0"/>
                    <a:pt x="122" y="0"/>
                  </a:cubicBezTo>
                  <a:cubicBezTo>
                    <a:pt x="132" y="0"/>
                    <a:pt x="140" y="9"/>
                    <a:pt x="140" y="19"/>
                  </a:cubicBezTo>
                  <a:cubicBezTo>
                    <a:pt x="140" y="153"/>
                    <a:pt x="140" y="153"/>
                    <a:pt x="140" y="153"/>
                  </a:cubicBezTo>
                  <a:cubicBezTo>
                    <a:pt x="140" y="151"/>
                    <a:pt x="140" y="150"/>
                    <a:pt x="140" y="149"/>
                  </a:cubicBezTo>
                  <a:cubicBezTo>
                    <a:pt x="138" y="140"/>
                    <a:pt x="138" y="140"/>
                    <a:pt x="138" y="140"/>
                  </a:cubicBezTo>
                  <a:cubicBezTo>
                    <a:pt x="130" y="138"/>
                    <a:pt x="130" y="138"/>
                    <a:pt x="130" y="138"/>
                  </a:cubicBezTo>
                  <a:cubicBezTo>
                    <a:pt x="128" y="138"/>
                    <a:pt x="126" y="138"/>
                    <a:pt x="125" y="137"/>
                  </a:cubicBezTo>
                  <a:cubicBezTo>
                    <a:pt x="124" y="135"/>
                    <a:pt x="124" y="135"/>
                    <a:pt x="124" y="135"/>
                  </a:cubicBezTo>
                  <a:cubicBezTo>
                    <a:pt x="124" y="109"/>
                    <a:pt x="124" y="109"/>
                    <a:pt x="124" y="109"/>
                  </a:cubicBezTo>
                  <a:cubicBezTo>
                    <a:pt x="122" y="114"/>
                    <a:pt x="119" y="119"/>
                    <a:pt x="115" y="123"/>
                  </a:cubicBezTo>
                  <a:cubicBezTo>
                    <a:pt x="113" y="124"/>
                    <a:pt x="112" y="126"/>
                    <a:pt x="110" y="127"/>
                  </a:cubicBezTo>
                  <a:cubicBezTo>
                    <a:pt x="109" y="127"/>
                    <a:pt x="109" y="127"/>
                    <a:pt x="109" y="127"/>
                  </a:cubicBezTo>
                  <a:cubicBezTo>
                    <a:pt x="109" y="123"/>
                    <a:pt x="109" y="119"/>
                    <a:pt x="109" y="115"/>
                  </a:cubicBezTo>
                  <a:cubicBezTo>
                    <a:pt x="115" y="108"/>
                    <a:pt x="118" y="100"/>
                    <a:pt x="118" y="90"/>
                  </a:cubicBezTo>
                  <a:cubicBezTo>
                    <a:pt x="118" y="80"/>
                    <a:pt x="114" y="71"/>
                    <a:pt x="107" y="64"/>
                  </a:cubicBezTo>
                  <a:cubicBezTo>
                    <a:pt x="101" y="58"/>
                    <a:pt x="92" y="54"/>
                    <a:pt x="82" y="54"/>
                  </a:cubicBezTo>
                  <a:cubicBezTo>
                    <a:pt x="72" y="54"/>
                    <a:pt x="63" y="58"/>
                    <a:pt x="56" y="64"/>
                  </a:cubicBezTo>
                  <a:cubicBezTo>
                    <a:pt x="50" y="71"/>
                    <a:pt x="45" y="80"/>
                    <a:pt x="45" y="90"/>
                  </a:cubicBezTo>
                  <a:cubicBezTo>
                    <a:pt x="45" y="100"/>
                    <a:pt x="50" y="109"/>
                    <a:pt x="56" y="116"/>
                  </a:cubicBezTo>
                  <a:cubicBezTo>
                    <a:pt x="59" y="118"/>
                    <a:pt x="62" y="121"/>
                    <a:pt x="65" y="122"/>
                  </a:cubicBezTo>
                  <a:cubicBezTo>
                    <a:pt x="65" y="125"/>
                    <a:pt x="65" y="128"/>
                    <a:pt x="65" y="130"/>
                  </a:cubicBezTo>
                  <a:cubicBezTo>
                    <a:pt x="62" y="132"/>
                    <a:pt x="62" y="132"/>
                    <a:pt x="62" y="132"/>
                  </a:cubicBezTo>
                  <a:cubicBezTo>
                    <a:pt x="57" y="130"/>
                    <a:pt x="53" y="127"/>
                    <a:pt x="49" y="123"/>
                  </a:cubicBezTo>
                  <a:cubicBezTo>
                    <a:pt x="41" y="114"/>
                    <a:pt x="36" y="103"/>
                    <a:pt x="36" y="90"/>
                  </a:cubicBezTo>
                  <a:cubicBezTo>
                    <a:pt x="36" y="77"/>
                    <a:pt x="41" y="66"/>
                    <a:pt x="49" y="57"/>
                  </a:cubicBezTo>
                  <a:cubicBezTo>
                    <a:pt x="57" y="49"/>
                    <a:pt x="69" y="44"/>
                    <a:pt x="82" y="44"/>
                  </a:cubicBezTo>
                  <a:cubicBezTo>
                    <a:pt x="95" y="44"/>
                    <a:pt x="106" y="49"/>
                    <a:pt x="115" y="57"/>
                  </a:cubicBezTo>
                  <a:cubicBezTo>
                    <a:pt x="119" y="61"/>
                    <a:pt x="122" y="66"/>
                    <a:pt x="124" y="71"/>
                  </a:cubicBezTo>
                  <a:cubicBezTo>
                    <a:pt x="124" y="31"/>
                    <a:pt x="124" y="31"/>
                    <a:pt x="124" y="31"/>
                  </a:cubicBezTo>
                  <a:cubicBezTo>
                    <a:pt x="16" y="31"/>
                    <a:pt x="16" y="31"/>
                    <a:pt x="16" y="31"/>
                  </a:cubicBezTo>
                  <a:cubicBezTo>
                    <a:pt x="16" y="180"/>
                    <a:pt x="16" y="180"/>
                    <a:pt x="16" y="180"/>
                  </a:cubicBezTo>
                  <a:cubicBezTo>
                    <a:pt x="51" y="180"/>
                    <a:pt x="51" y="180"/>
                    <a:pt x="51" y="180"/>
                  </a:cubicBezTo>
                  <a:cubicBezTo>
                    <a:pt x="53" y="191"/>
                    <a:pt x="55" y="202"/>
                    <a:pt x="59" y="213"/>
                  </a:cubicBezTo>
                  <a:cubicBezTo>
                    <a:pt x="19" y="213"/>
                    <a:pt x="19" y="213"/>
                    <a:pt x="19" y="213"/>
                  </a:cubicBezTo>
                  <a:cubicBezTo>
                    <a:pt x="9" y="213"/>
                    <a:pt x="0" y="204"/>
                    <a:pt x="0" y="194"/>
                  </a:cubicBezTo>
                  <a:cubicBezTo>
                    <a:pt x="0" y="19"/>
                    <a:pt x="0" y="19"/>
                    <a:pt x="0" y="19"/>
                  </a:cubicBezTo>
                  <a:cubicBezTo>
                    <a:pt x="0" y="9"/>
                    <a:pt x="9" y="0"/>
                    <a:pt x="19" y="0"/>
                  </a:cubicBezTo>
                  <a:close/>
                  <a:moveTo>
                    <a:pt x="133" y="222"/>
                  </a:moveTo>
                  <a:cubicBezTo>
                    <a:pt x="73" y="236"/>
                    <a:pt x="73" y="236"/>
                    <a:pt x="73" y="236"/>
                  </a:cubicBezTo>
                  <a:cubicBezTo>
                    <a:pt x="77" y="255"/>
                    <a:pt x="77" y="255"/>
                    <a:pt x="77" y="255"/>
                  </a:cubicBezTo>
                  <a:cubicBezTo>
                    <a:pt x="137" y="240"/>
                    <a:pt x="137" y="240"/>
                    <a:pt x="137" y="240"/>
                  </a:cubicBezTo>
                  <a:cubicBezTo>
                    <a:pt x="133" y="222"/>
                    <a:pt x="133" y="222"/>
                    <a:pt x="133" y="222"/>
                  </a:cubicBezTo>
                  <a:close/>
                  <a:moveTo>
                    <a:pt x="93" y="99"/>
                  </a:moveTo>
                  <a:cubicBezTo>
                    <a:pt x="89" y="99"/>
                    <a:pt x="85" y="99"/>
                    <a:pt x="82" y="99"/>
                  </a:cubicBezTo>
                  <a:cubicBezTo>
                    <a:pt x="77" y="118"/>
                    <a:pt x="77" y="141"/>
                    <a:pt x="79" y="160"/>
                  </a:cubicBezTo>
                  <a:cubicBezTo>
                    <a:pt x="74" y="163"/>
                    <a:pt x="74" y="163"/>
                    <a:pt x="74" y="163"/>
                  </a:cubicBezTo>
                  <a:cubicBezTo>
                    <a:pt x="74" y="140"/>
                    <a:pt x="74" y="140"/>
                    <a:pt x="74" y="140"/>
                  </a:cubicBezTo>
                  <a:cubicBezTo>
                    <a:pt x="62" y="150"/>
                    <a:pt x="62" y="150"/>
                    <a:pt x="62" y="150"/>
                  </a:cubicBezTo>
                  <a:cubicBezTo>
                    <a:pt x="63" y="181"/>
                    <a:pt x="68" y="211"/>
                    <a:pt x="81" y="225"/>
                  </a:cubicBezTo>
                  <a:cubicBezTo>
                    <a:pt x="94" y="223"/>
                    <a:pt x="107" y="222"/>
                    <a:pt x="120" y="220"/>
                  </a:cubicBezTo>
                  <a:cubicBezTo>
                    <a:pt x="126" y="206"/>
                    <a:pt x="132" y="189"/>
                    <a:pt x="134" y="165"/>
                  </a:cubicBezTo>
                  <a:cubicBezTo>
                    <a:pt x="134" y="165"/>
                    <a:pt x="131" y="164"/>
                    <a:pt x="127" y="162"/>
                  </a:cubicBezTo>
                  <a:cubicBezTo>
                    <a:pt x="128" y="158"/>
                    <a:pt x="127" y="155"/>
                    <a:pt x="127" y="151"/>
                  </a:cubicBezTo>
                  <a:cubicBezTo>
                    <a:pt x="124" y="151"/>
                    <a:pt x="120" y="150"/>
                    <a:pt x="117" y="149"/>
                  </a:cubicBezTo>
                  <a:cubicBezTo>
                    <a:pt x="116" y="151"/>
                    <a:pt x="115" y="153"/>
                    <a:pt x="115" y="155"/>
                  </a:cubicBezTo>
                  <a:cubicBezTo>
                    <a:pt x="112" y="154"/>
                    <a:pt x="112" y="154"/>
                    <a:pt x="112" y="154"/>
                  </a:cubicBezTo>
                  <a:cubicBezTo>
                    <a:pt x="113" y="149"/>
                    <a:pt x="113" y="145"/>
                    <a:pt x="112" y="141"/>
                  </a:cubicBezTo>
                  <a:cubicBezTo>
                    <a:pt x="109" y="140"/>
                    <a:pt x="106" y="139"/>
                    <a:pt x="102" y="139"/>
                  </a:cubicBezTo>
                  <a:cubicBezTo>
                    <a:pt x="101" y="141"/>
                    <a:pt x="100" y="144"/>
                    <a:pt x="99" y="147"/>
                  </a:cubicBezTo>
                  <a:cubicBezTo>
                    <a:pt x="98" y="146"/>
                    <a:pt x="96" y="146"/>
                    <a:pt x="95" y="145"/>
                  </a:cubicBezTo>
                  <a:cubicBezTo>
                    <a:pt x="97" y="130"/>
                    <a:pt x="96" y="114"/>
                    <a:pt x="93" y="99"/>
                  </a:cubicBezTo>
                  <a:close/>
                  <a:moveTo>
                    <a:pt x="82" y="64"/>
                  </a:moveTo>
                  <a:cubicBezTo>
                    <a:pt x="75" y="64"/>
                    <a:pt x="68" y="67"/>
                    <a:pt x="63" y="72"/>
                  </a:cubicBezTo>
                  <a:cubicBezTo>
                    <a:pt x="59" y="76"/>
                    <a:pt x="56" y="83"/>
                    <a:pt x="56" y="90"/>
                  </a:cubicBezTo>
                  <a:cubicBezTo>
                    <a:pt x="56" y="97"/>
                    <a:pt x="59" y="104"/>
                    <a:pt x="63" y="108"/>
                  </a:cubicBezTo>
                  <a:cubicBezTo>
                    <a:pt x="64" y="109"/>
                    <a:pt x="65" y="110"/>
                    <a:pt x="66" y="111"/>
                  </a:cubicBezTo>
                  <a:cubicBezTo>
                    <a:pt x="67" y="107"/>
                    <a:pt x="67" y="103"/>
                    <a:pt x="68" y="99"/>
                  </a:cubicBezTo>
                  <a:cubicBezTo>
                    <a:pt x="67" y="96"/>
                    <a:pt x="66" y="93"/>
                    <a:pt x="66" y="90"/>
                  </a:cubicBezTo>
                  <a:cubicBezTo>
                    <a:pt x="66" y="86"/>
                    <a:pt x="68" y="82"/>
                    <a:pt x="70" y="79"/>
                  </a:cubicBezTo>
                  <a:cubicBezTo>
                    <a:pt x="73" y="76"/>
                    <a:pt x="77" y="74"/>
                    <a:pt x="82" y="74"/>
                  </a:cubicBezTo>
                  <a:cubicBezTo>
                    <a:pt x="86" y="74"/>
                    <a:pt x="90" y="76"/>
                    <a:pt x="93" y="79"/>
                  </a:cubicBezTo>
                  <a:cubicBezTo>
                    <a:pt x="95" y="81"/>
                    <a:pt x="97" y="83"/>
                    <a:pt x="97" y="86"/>
                  </a:cubicBezTo>
                  <a:cubicBezTo>
                    <a:pt x="102" y="89"/>
                    <a:pt x="105" y="94"/>
                    <a:pt x="106" y="99"/>
                  </a:cubicBezTo>
                  <a:cubicBezTo>
                    <a:pt x="107" y="96"/>
                    <a:pt x="108" y="93"/>
                    <a:pt x="108" y="90"/>
                  </a:cubicBezTo>
                  <a:cubicBezTo>
                    <a:pt x="108" y="83"/>
                    <a:pt x="105" y="76"/>
                    <a:pt x="100" y="72"/>
                  </a:cubicBezTo>
                  <a:cubicBezTo>
                    <a:pt x="95" y="67"/>
                    <a:pt x="89" y="64"/>
                    <a:pt x="82" y="64"/>
                  </a:cubicBezTo>
                  <a:close/>
                  <a:moveTo>
                    <a:pt x="44" y="10"/>
                  </a:moveTo>
                  <a:cubicBezTo>
                    <a:pt x="44" y="18"/>
                    <a:pt x="44" y="18"/>
                    <a:pt x="44" y="18"/>
                  </a:cubicBezTo>
                  <a:cubicBezTo>
                    <a:pt x="93" y="18"/>
                    <a:pt x="93" y="18"/>
                    <a:pt x="93" y="18"/>
                  </a:cubicBezTo>
                  <a:cubicBezTo>
                    <a:pt x="93" y="10"/>
                    <a:pt x="93" y="10"/>
                    <a:pt x="93" y="10"/>
                  </a:cubicBezTo>
                  <a:cubicBezTo>
                    <a:pt x="44" y="10"/>
                    <a:pt x="44" y="10"/>
                    <a:pt x="44" y="10"/>
                  </a:cubicBezTo>
                  <a:close/>
                  <a:moveTo>
                    <a:pt x="25" y="193"/>
                  </a:moveTo>
                  <a:cubicBezTo>
                    <a:pt x="25" y="197"/>
                    <a:pt x="25" y="197"/>
                    <a:pt x="25" y="197"/>
                  </a:cubicBezTo>
                  <a:cubicBezTo>
                    <a:pt x="49" y="197"/>
                    <a:pt x="49" y="197"/>
                    <a:pt x="49" y="197"/>
                  </a:cubicBezTo>
                  <a:cubicBezTo>
                    <a:pt x="49" y="193"/>
                    <a:pt x="49" y="193"/>
                    <a:pt x="49" y="193"/>
                  </a:cubicBezTo>
                  <a:lnTo>
                    <a:pt x="25" y="193"/>
                  </a:lnTo>
                  <a:close/>
                </a:path>
              </a:pathLst>
            </a:custGeom>
            <a:solidFill>
              <a:schemeClr val="bg1"/>
            </a:solidFill>
            <a:ln>
              <a:noFill/>
            </a:ln>
          </p:spPr>
          <p:txBody>
            <a:bodyPr/>
            <a:lstStyle/>
            <a:p>
              <a:endParaRPr lang="zh-CN" altLang="en-US"/>
            </a:p>
          </p:txBody>
        </p:sp>
      </p:grpSp>
      <p:grpSp>
        <p:nvGrpSpPr>
          <p:cNvPr id="57" name="powerpoint template design by DAJU_PPT正版来源小红书大橘PPT微信DAJU_PPT请勿抄袭搬运！盗版必究！"/>
          <p:cNvGrpSpPr/>
          <p:nvPr/>
        </p:nvGrpSpPr>
        <p:grpSpPr>
          <a:xfrm>
            <a:off x="5533147" y="4739367"/>
            <a:ext cx="490316" cy="490314"/>
            <a:chOff x="5653405" y="3151187"/>
            <a:chExt cx="885825" cy="885825"/>
          </a:xfrm>
        </p:grpSpPr>
        <p:sp>
          <p:nvSpPr>
            <p:cNvPr id="61" name="powerpoint template design by DAJU_PPT正版来源小红书大橘PPT微信DAJU_PPT请勿抄袭搬运！盗版必究！-1"/>
            <p:cNvSpPr/>
            <p:nvPr/>
          </p:nvSpPr>
          <p:spPr>
            <a:xfrm>
              <a:off x="5653405" y="3151187"/>
              <a:ext cx="885825" cy="8858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sym typeface="Source Han Sans SC" panose="020B0500000000000000" pitchFamily="34" charset="-122"/>
              </a:endParaRPr>
            </a:p>
          </p:txBody>
        </p:sp>
        <p:sp>
          <p:nvSpPr>
            <p:cNvPr id="62" name="powerpoint template design by DAJU_PPT正版来源小红书大橘PPT微信DAJU_PPT请勿抄袭搬运！盗版必究！-2"/>
            <p:cNvSpPr>
              <a:spLocks noEditPoints="1"/>
            </p:cNvSpPr>
            <p:nvPr/>
          </p:nvSpPr>
          <p:spPr bwMode="auto">
            <a:xfrm>
              <a:off x="5922010" y="3377882"/>
              <a:ext cx="350520" cy="403225"/>
            </a:xfrm>
            <a:custGeom>
              <a:avLst/>
              <a:gdLst>
                <a:gd name="T0" fmla="*/ 74 w 93"/>
                <a:gd name="T1" fmla="*/ 51 h 107"/>
                <a:gd name="T2" fmla="*/ 67 w 93"/>
                <a:gd name="T3" fmla="*/ 46 h 107"/>
                <a:gd name="T4" fmla="*/ 65 w 93"/>
                <a:gd name="T5" fmla="*/ 38 h 107"/>
                <a:gd name="T6" fmla="*/ 68 w 93"/>
                <a:gd name="T7" fmla="*/ 33 h 107"/>
                <a:gd name="T8" fmla="*/ 70 w 93"/>
                <a:gd name="T9" fmla="*/ 24 h 107"/>
                <a:gd name="T10" fmla="*/ 46 w 93"/>
                <a:gd name="T11" fmla="*/ 0 h 107"/>
                <a:gd name="T12" fmla="*/ 23 w 93"/>
                <a:gd name="T13" fmla="*/ 24 h 107"/>
                <a:gd name="T14" fmla="*/ 25 w 93"/>
                <a:gd name="T15" fmla="*/ 34 h 107"/>
                <a:gd name="T16" fmla="*/ 27 w 93"/>
                <a:gd name="T17" fmla="*/ 39 h 107"/>
                <a:gd name="T18" fmla="*/ 26 w 93"/>
                <a:gd name="T19" fmla="*/ 46 h 107"/>
                <a:gd name="T20" fmla="*/ 18 w 93"/>
                <a:gd name="T21" fmla="*/ 51 h 107"/>
                <a:gd name="T22" fmla="*/ 0 w 93"/>
                <a:gd name="T23" fmla="*/ 88 h 107"/>
                <a:gd name="T24" fmla="*/ 93 w 93"/>
                <a:gd name="T25" fmla="*/ 88 h 107"/>
                <a:gd name="T26" fmla="*/ 74 w 93"/>
                <a:gd name="T27" fmla="*/ 51 h 107"/>
                <a:gd name="T28" fmla="*/ 57 w 93"/>
                <a:gd name="T29" fmla="*/ 91 h 107"/>
                <a:gd name="T30" fmla="*/ 51 w 93"/>
                <a:gd name="T31" fmla="*/ 96 h 107"/>
                <a:gd name="T32" fmla="*/ 48 w 93"/>
                <a:gd name="T33" fmla="*/ 98 h 107"/>
                <a:gd name="T34" fmla="*/ 45 w 93"/>
                <a:gd name="T35" fmla="*/ 98 h 107"/>
                <a:gd name="T36" fmla="*/ 42 w 93"/>
                <a:gd name="T37" fmla="*/ 96 h 107"/>
                <a:gd name="T38" fmla="*/ 36 w 93"/>
                <a:gd name="T39" fmla="*/ 91 h 107"/>
                <a:gd name="T40" fmla="*/ 33 w 93"/>
                <a:gd name="T41" fmla="*/ 84 h 107"/>
                <a:gd name="T42" fmla="*/ 36 w 93"/>
                <a:gd name="T43" fmla="*/ 76 h 107"/>
                <a:gd name="T44" fmla="*/ 39 w 93"/>
                <a:gd name="T45" fmla="*/ 68 h 107"/>
                <a:gd name="T46" fmla="*/ 42 w 93"/>
                <a:gd name="T47" fmla="*/ 61 h 107"/>
                <a:gd name="T48" fmla="*/ 44 w 93"/>
                <a:gd name="T49" fmla="*/ 57 h 107"/>
                <a:gd name="T50" fmla="*/ 42 w 93"/>
                <a:gd name="T51" fmla="*/ 55 h 107"/>
                <a:gd name="T52" fmla="*/ 36 w 93"/>
                <a:gd name="T53" fmla="*/ 51 h 107"/>
                <a:gd name="T54" fmla="*/ 46 w 93"/>
                <a:gd name="T55" fmla="*/ 46 h 107"/>
                <a:gd name="T56" fmla="*/ 57 w 93"/>
                <a:gd name="T57" fmla="*/ 51 h 107"/>
                <a:gd name="T58" fmla="*/ 51 w 93"/>
                <a:gd name="T59" fmla="*/ 55 h 107"/>
                <a:gd name="T60" fmla="*/ 49 w 93"/>
                <a:gd name="T61" fmla="*/ 57 h 107"/>
                <a:gd name="T62" fmla="*/ 51 w 93"/>
                <a:gd name="T63" fmla="*/ 61 h 107"/>
                <a:gd name="T64" fmla="*/ 54 w 93"/>
                <a:gd name="T65" fmla="*/ 68 h 107"/>
                <a:gd name="T66" fmla="*/ 57 w 93"/>
                <a:gd name="T67" fmla="*/ 76 h 107"/>
                <a:gd name="T68" fmla="*/ 60 w 93"/>
                <a:gd name="T69" fmla="*/ 84 h 107"/>
                <a:gd name="T70" fmla="*/ 57 w 93"/>
                <a:gd name="T71"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107">
                  <a:moveTo>
                    <a:pt x="74" y="51"/>
                  </a:moveTo>
                  <a:cubicBezTo>
                    <a:pt x="70" y="48"/>
                    <a:pt x="67" y="46"/>
                    <a:pt x="67" y="46"/>
                  </a:cubicBezTo>
                  <a:cubicBezTo>
                    <a:pt x="63" y="45"/>
                    <a:pt x="62" y="41"/>
                    <a:pt x="65" y="38"/>
                  </a:cubicBezTo>
                  <a:cubicBezTo>
                    <a:pt x="65" y="38"/>
                    <a:pt x="67" y="37"/>
                    <a:pt x="68" y="33"/>
                  </a:cubicBezTo>
                  <a:cubicBezTo>
                    <a:pt x="70" y="30"/>
                    <a:pt x="70" y="27"/>
                    <a:pt x="70" y="24"/>
                  </a:cubicBezTo>
                  <a:cubicBezTo>
                    <a:pt x="70" y="11"/>
                    <a:pt x="60" y="0"/>
                    <a:pt x="46" y="0"/>
                  </a:cubicBezTo>
                  <a:cubicBezTo>
                    <a:pt x="33" y="0"/>
                    <a:pt x="23" y="11"/>
                    <a:pt x="23" y="24"/>
                  </a:cubicBezTo>
                  <a:cubicBezTo>
                    <a:pt x="23" y="27"/>
                    <a:pt x="23" y="31"/>
                    <a:pt x="25" y="34"/>
                  </a:cubicBezTo>
                  <a:cubicBezTo>
                    <a:pt x="27" y="38"/>
                    <a:pt x="27" y="39"/>
                    <a:pt x="27" y="39"/>
                  </a:cubicBezTo>
                  <a:cubicBezTo>
                    <a:pt x="31" y="41"/>
                    <a:pt x="30" y="45"/>
                    <a:pt x="26" y="46"/>
                  </a:cubicBezTo>
                  <a:cubicBezTo>
                    <a:pt x="26" y="46"/>
                    <a:pt x="23" y="48"/>
                    <a:pt x="18" y="51"/>
                  </a:cubicBezTo>
                  <a:cubicBezTo>
                    <a:pt x="7" y="60"/>
                    <a:pt x="0" y="73"/>
                    <a:pt x="0" y="88"/>
                  </a:cubicBezTo>
                  <a:cubicBezTo>
                    <a:pt x="0" y="106"/>
                    <a:pt x="93" y="107"/>
                    <a:pt x="93" y="88"/>
                  </a:cubicBezTo>
                  <a:cubicBezTo>
                    <a:pt x="93" y="73"/>
                    <a:pt x="86" y="59"/>
                    <a:pt x="74" y="51"/>
                  </a:cubicBezTo>
                  <a:close/>
                  <a:moveTo>
                    <a:pt x="57" y="91"/>
                  </a:moveTo>
                  <a:cubicBezTo>
                    <a:pt x="55" y="93"/>
                    <a:pt x="53" y="95"/>
                    <a:pt x="51" y="96"/>
                  </a:cubicBezTo>
                  <a:cubicBezTo>
                    <a:pt x="49" y="97"/>
                    <a:pt x="48" y="98"/>
                    <a:pt x="48" y="98"/>
                  </a:cubicBezTo>
                  <a:cubicBezTo>
                    <a:pt x="45" y="98"/>
                    <a:pt x="45" y="98"/>
                    <a:pt x="45" y="98"/>
                  </a:cubicBezTo>
                  <a:cubicBezTo>
                    <a:pt x="45" y="98"/>
                    <a:pt x="44" y="97"/>
                    <a:pt x="42" y="96"/>
                  </a:cubicBezTo>
                  <a:cubicBezTo>
                    <a:pt x="40" y="95"/>
                    <a:pt x="38" y="93"/>
                    <a:pt x="36" y="91"/>
                  </a:cubicBezTo>
                  <a:cubicBezTo>
                    <a:pt x="35" y="89"/>
                    <a:pt x="33" y="87"/>
                    <a:pt x="33" y="84"/>
                  </a:cubicBezTo>
                  <a:cubicBezTo>
                    <a:pt x="33" y="82"/>
                    <a:pt x="35" y="79"/>
                    <a:pt x="36" y="76"/>
                  </a:cubicBezTo>
                  <a:cubicBezTo>
                    <a:pt x="37" y="74"/>
                    <a:pt x="38" y="71"/>
                    <a:pt x="39" y="68"/>
                  </a:cubicBezTo>
                  <a:cubicBezTo>
                    <a:pt x="40" y="66"/>
                    <a:pt x="41" y="63"/>
                    <a:pt x="42" y="61"/>
                  </a:cubicBezTo>
                  <a:cubicBezTo>
                    <a:pt x="43" y="60"/>
                    <a:pt x="43" y="58"/>
                    <a:pt x="44" y="57"/>
                  </a:cubicBezTo>
                  <a:cubicBezTo>
                    <a:pt x="43" y="56"/>
                    <a:pt x="43" y="56"/>
                    <a:pt x="42" y="55"/>
                  </a:cubicBezTo>
                  <a:cubicBezTo>
                    <a:pt x="40" y="54"/>
                    <a:pt x="38" y="53"/>
                    <a:pt x="36" y="51"/>
                  </a:cubicBezTo>
                  <a:cubicBezTo>
                    <a:pt x="35" y="49"/>
                    <a:pt x="42" y="46"/>
                    <a:pt x="46" y="46"/>
                  </a:cubicBezTo>
                  <a:cubicBezTo>
                    <a:pt x="51" y="46"/>
                    <a:pt x="58" y="49"/>
                    <a:pt x="57" y="51"/>
                  </a:cubicBezTo>
                  <a:cubicBezTo>
                    <a:pt x="55" y="53"/>
                    <a:pt x="53" y="54"/>
                    <a:pt x="51" y="55"/>
                  </a:cubicBezTo>
                  <a:cubicBezTo>
                    <a:pt x="50" y="56"/>
                    <a:pt x="49" y="56"/>
                    <a:pt x="49" y="57"/>
                  </a:cubicBezTo>
                  <a:cubicBezTo>
                    <a:pt x="49" y="58"/>
                    <a:pt x="50" y="60"/>
                    <a:pt x="51" y="61"/>
                  </a:cubicBezTo>
                  <a:cubicBezTo>
                    <a:pt x="52" y="63"/>
                    <a:pt x="53" y="66"/>
                    <a:pt x="54" y="68"/>
                  </a:cubicBezTo>
                  <a:cubicBezTo>
                    <a:pt x="55" y="71"/>
                    <a:pt x="56" y="74"/>
                    <a:pt x="57" y="76"/>
                  </a:cubicBezTo>
                  <a:cubicBezTo>
                    <a:pt x="57" y="79"/>
                    <a:pt x="60" y="82"/>
                    <a:pt x="60" y="84"/>
                  </a:cubicBezTo>
                  <a:cubicBezTo>
                    <a:pt x="60" y="87"/>
                    <a:pt x="58" y="89"/>
                    <a:pt x="57" y="91"/>
                  </a:cubicBezTo>
                  <a:close/>
                </a:path>
              </a:pathLst>
            </a:custGeom>
            <a:solidFill>
              <a:schemeClr val="bg1"/>
            </a:solidFill>
            <a:ln>
              <a:noFill/>
            </a:ln>
          </p:spPr>
          <p:txBody>
            <a:bodyPr/>
            <a:lstStyle/>
            <a:p>
              <a:endParaRPr lang="zh-CN" altLang="en-US"/>
            </a:p>
          </p:txBody>
        </p:sp>
      </p:grpSp>
      <p:pic>
        <p:nvPicPr>
          <p:cNvPr id="102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9435" y="981075"/>
            <a:ext cx="2493645" cy="523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xfrm>
            <a:off x="2927985" y="575945"/>
            <a:ext cx="6442710" cy="405130"/>
          </a:xfrm>
          <a:prstGeom prst="rect">
            <a:avLst/>
          </a:prstGeom>
        </p:spPr>
        <p:txBody>
          <a:bodyPr>
            <a:normAutofit fontScale="90000"/>
          </a:bodyPr>
          <a:lstStyle/>
          <a:p>
            <a:r>
              <a:rPr dirty="0">
                <a:latin typeface="+mn-lt"/>
                <a:ea typeface="+mn-ea"/>
                <a:cs typeface="+mn-ea"/>
                <a:sym typeface="+mn-lt"/>
              </a:rPr>
              <a:t>基于</a:t>
            </a:r>
            <a:r>
              <a:rPr lang="en-US" altLang="zh-CN" dirty="0">
                <a:latin typeface="+mn-lt"/>
                <a:ea typeface="+mn-ea"/>
                <a:cs typeface="+mn-ea"/>
                <a:sym typeface="+mn-lt"/>
              </a:rPr>
              <a:t>SMT32</a:t>
            </a:r>
            <a:r>
              <a:rPr dirty="0">
                <a:latin typeface="+mn-lt"/>
                <a:ea typeface="+mn-ea"/>
                <a:cs typeface="+mn-ea"/>
                <a:sym typeface="+mn-lt"/>
              </a:rPr>
              <a:t>的</a:t>
            </a:r>
            <a:r>
              <a:rPr dirty="0">
                <a:latin typeface="+mn-lt"/>
                <a:ea typeface="+mn-ea"/>
                <a:cs typeface="+mn-ea"/>
                <a:sym typeface="+mn-lt"/>
              </a:rPr>
              <a:t>便捷存取书柜</a:t>
            </a:r>
            <a:endParaRPr dirty="0">
              <a:latin typeface="+mn-lt"/>
              <a:ea typeface="+mn-ea"/>
              <a:cs typeface="+mn-ea"/>
              <a:sym typeface="+mn-lt"/>
            </a:endParaRPr>
          </a:p>
        </p:txBody>
      </p:sp>
      <p:grpSp>
        <p:nvGrpSpPr>
          <p:cNvPr id="3" name="powerpoint template design by DAJU_PPT正版来源小红书大橘PPT微信DAJU_PPT请勿抄袭搬运！盗版必究！"/>
          <p:cNvGrpSpPr/>
          <p:nvPr/>
        </p:nvGrpSpPr>
        <p:grpSpPr>
          <a:xfrm>
            <a:off x="6239411" y="1688918"/>
            <a:ext cx="5001573" cy="1969532"/>
            <a:chOff x="635297" y="4333955"/>
            <a:chExt cx="5001573" cy="1969532"/>
          </a:xfrm>
        </p:grpSpPr>
        <p:sp>
          <p:nvSpPr>
            <p:cNvPr id="31" name="powerpoint template design by DAJU_PPT正版来源小红书大橘PPT微信DAJU_PPT请勿抄袭搬运！盗版必究！-1"/>
            <p:cNvSpPr txBox="1"/>
            <p:nvPr/>
          </p:nvSpPr>
          <p:spPr>
            <a:xfrm flipH="1">
              <a:off x="635298" y="4333955"/>
              <a:ext cx="1231107" cy="369332"/>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accent1"/>
                  </a:solidFill>
                  <a:latin typeface="+mj-ea"/>
                  <a:ea typeface="+mj-ea"/>
                </a:rPr>
                <a:t>项目简介</a:t>
              </a:r>
              <a:endParaRPr lang="zh-CN" altLang="en-US" sz="2400" b="1" dirty="0">
                <a:solidFill>
                  <a:schemeClr val="accent1"/>
                </a:solidFill>
                <a:latin typeface="+mj-ea"/>
                <a:ea typeface="+mj-ea"/>
              </a:endParaRPr>
            </a:p>
          </p:txBody>
        </p:sp>
        <p:sp>
          <p:nvSpPr>
            <p:cNvPr id="32" name="powerpoint template design by DAJU_PPT正版来源小红书大橘PPT微信DAJU_PPT请勿抄袭搬运！盗版必究！-2"/>
            <p:cNvSpPr txBox="1"/>
            <p:nvPr/>
          </p:nvSpPr>
          <p:spPr>
            <a:xfrm flipH="1">
              <a:off x="635297" y="4703287"/>
              <a:ext cx="5001573" cy="160020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2000" dirty="0">
                  <a:latin typeface="+mn-ea"/>
                  <a:sym typeface="+mn-ea"/>
                </a:rPr>
                <a:t>基于</a:t>
              </a:r>
              <a:r>
                <a:rPr lang="en-US" sz="2000" dirty="0">
                  <a:latin typeface="+mn-ea"/>
                  <a:sym typeface="+mn-ea"/>
                </a:rPr>
                <a:t> STM32 </a:t>
              </a:r>
              <a:r>
                <a:rPr lang="zh-CN" altLang="en-US" sz="2000" dirty="0">
                  <a:latin typeface="+mn-ea"/>
                  <a:sym typeface="+mn-ea"/>
                </a:rPr>
                <a:t>以及</a:t>
              </a:r>
              <a:r>
                <a:rPr lang="en-US" altLang="zh-CN" sz="2000" dirty="0">
                  <a:latin typeface="+mn-ea"/>
                  <a:sym typeface="+mn-ea"/>
                </a:rPr>
                <a:t> RFID </a:t>
              </a:r>
              <a:r>
                <a:rPr lang="zh-CN" altLang="en-US" sz="2000" dirty="0">
                  <a:latin typeface="+mn-ea"/>
                  <a:sym typeface="+mn-ea"/>
                </a:rPr>
                <a:t>技术研发出一个利用超声波测距</a:t>
              </a:r>
              <a:r>
                <a:rPr lang="zh-CN" altLang="en-US" sz="2000" dirty="0">
                  <a:latin typeface="+mn-ea"/>
                  <a:sym typeface="+mn-ea"/>
                </a:rPr>
                <a:t>传感器模块记录书本位置信息，从而实现书本的自动识别、快速存取等功能的便捷存取</a:t>
              </a:r>
              <a:r>
                <a:rPr lang="zh-CN" altLang="en-US" sz="2000" dirty="0">
                  <a:latin typeface="+mn-ea"/>
                  <a:sym typeface="+mn-ea"/>
                </a:rPr>
                <a:t>书柜</a:t>
              </a:r>
              <a:endParaRPr lang="zh-CN" altLang="en-US" sz="2000" dirty="0">
                <a:latin typeface="+mn-ea"/>
                <a:sym typeface="+mn-ea"/>
              </a:endParaRPr>
            </a:p>
          </p:txBody>
        </p:sp>
      </p:grpSp>
      <p:grpSp>
        <p:nvGrpSpPr>
          <p:cNvPr id="5" name="powerpoint template design by DAJU_PPT正版来源小红书大橘PPT微信DAJU_PPT请勿抄袭搬运！盗版必究！"/>
          <p:cNvGrpSpPr/>
          <p:nvPr/>
        </p:nvGrpSpPr>
        <p:grpSpPr>
          <a:xfrm>
            <a:off x="6239411" y="4495284"/>
            <a:ext cx="5001573" cy="1569482"/>
            <a:chOff x="4455926" y="4333955"/>
            <a:chExt cx="5001573" cy="1569482"/>
          </a:xfrm>
        </p:grpSpPr>
        <p:sp>
          <p:nvSpPr>
            <p:cNvPr id="29" name="powerpoint template design by DAJU_PPT正版来源小红书大橘PPT微信DAJU_PPT请勿抄袭搬运！盗版必究！-1"/>
            <p:cNvSpPr txBox="1"/>
            <p:nvPr/>
          </p:nvSpPr>
          <p:spPr>
            <a:xfrm flipH="1">
              <a:off x="4455927" y="4333955"/>
              <a:ext cx="1846660" cy="369332"/>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accent2"/>
                  </a:solidFill>
                  <a:latin typeface="+mj-ea"/>
                  <a:ea typeface="+mj-ea"/>
                </a:rPr>
                <a:t>主要负责任务</a:t>
              </a:r>
              <a:endParaRPr lang="zh-CN" altLang="en-US" sz="2400" b="1" dirty="0">
                <a:solidFill>
                  <a:schemeClr val="accent2"/>
                </a:solidFill>
                <a:latin typeface="+mj-ea"/>
                <a:ea typeface="+mj-ea"/>
              </a:endParaRPr>
            </a:p>
          </p:txBody>
        </p:sp>
        <p:sp>
          <p:nvSpPr>
            <p:cNvPr id="30" name="powerpoint template design by DAJU_PPT正版来源小红书大橘PPT微信DAJU_PPT请勿抄袭搬运！盗版必究！-2"/>
            <p:cNvSpPr txBox="1"/>
            <p:nvPr/>
          </p:nvSpPr>
          <p:spPr>
            <a:xfrm flipH="1">
              <a:off x="4455926" y="4703287"/>
              <a:ext cx="5001573" cy="120015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sz="2000" dirty="0">
                  <a:latin typeface="Arial" panose="020B0604020202020204" pitchFamily="34" charset="0"/>
                  <a:cs typeface="Arial" panose="020B0604020202020204" pitchFamily="34" charset="0"/>
                  <a:sym typeface="+mn-ea"/>
                </a:rPr>
                <a:t>项目构思、拟定</a:t>
              </a:r>
              <a:r>
                <a:rPr lang="en-US" altLang="zh-CN" sz="2000" dirty="0">
                  <a:latin typeface="Arial" panose="020B0604020202020204" pitchFamily="34" charset="0"/>
                  <a:cs typeface="Arial" panose="020B0604020202020204" pitchFamily="34" charset="0"/>
                  <a:sym typeface="+mn-ea"/>
                </a:rPr>
                <a:t> WIFI </a:t>
              </a:r>
              <a:r>
                <a:rPr lang="zh-CN" altLang="en-US" sz="2000" dirty="0">
                  <a:latin typeface="Arial" panose="020B0604020202020204" pitchFamily="34" charset="0"/>
                  <a:cs typeface="Arial" panose="020B0604020202020204" pitchFamily="34" charset="0"/>
                  <a:sym typeface="+mn-ea"/>
                </a:rPr>
                <a:t>模块实现思路、</a:t>
              </a:r>
              <a:r>
                <a:rPr lang="zh-CN" sz="2000" dirty="0">
                  <a:latin typeface="Arial" panose="020B0604020202020204" pitchFamily="34" charset="0"/>
                  <a:cs typeface="Arial" panose="020B0604020202020204" pitchFamily="34" charset="0"/>
                  <a:sym typeface="+mn-ea"/>
                </a:rPr>
                <a:t>参与超声波测距传感器模块编程设计、项目材料等的</a:t>
              </a:r>
              <a:r>
                <a:rPr lang="zh-CN" sz="2000" dirty="0">
                  <a:latin typeface="Arial" panose="020B0604020202020204" pitchFamily="34" charset="0"/>
                  <a:cs typeface="Arial" panose="020B0604020202020204" pitchFamily="34" charset="0"/>
                  <a:sym typeface="+mn-ea"/>
                </a:rPr>
                <a:t>撰写。</a:t>
              </a:r>
              <a:endParaRPr lang="zh-CN" sz="2000" dirty="0">
                <a:latin typeface="Arial" panose="020B0604020202020204" pitchFamily="34" charset="0"/>
                <a:cs typeface="Arial" panose="020B0604020202020204" pitchFamily="34" charset="0"/>
                <a:sym typeface="+mn-ea"/>
              </a:endParaRPr>
            </a:p>
          </p:txBody>
        </p:sp>
      </p:grpSp>
      <p:grpSp>
        <p:nvGrpSpPr>
          <p:cNvPr id="64" name="powerpoint template design by DAJU_PPT正版来源小红书大橘PPT微信DAJU_PPT请勿抄袭搬运！盗版必究！"/>
          <p:cNvGrpSpPr/>
          <p:nvPr/>
        </p:nvGrpSpPr>
        <p:grpSpPr>
          <a:xfrm>
            <a:off x="5503937" y="1886674"/>
            <a:ext cx="490316" cy="490314"/>
            <a:chOff x="2332355" y="3151187"/>
            <a:chExt cx="885825" cy="885825"/>
          </a:xfrm>
        </p:grpSpPr>
        <p:sp>
          <p:nvSpPr>
            <p:cNvPr id="68" name="powerpoint template design by DAJU_PPT正版来源小红书大橘PPT微信DAJU_PPT请勿抄袭搬运！盗版必究！-1"/>
            <p:cNvSpPr/>
            <p:nvPr/>
          </p:nvSpPr>
          <p:spPr>
            <a:xfrm>
              <a:off x="2332355" y="3151187"/>
              <a:ext cx="885825" cy="885825"/>
            </a:xfrm>
            <a:prstGeom prst="ellipse">
              <a:avLst/>
            </a:prstGeom>
            <a:gradFill>
              <a:gsLst>
                <a:gs pos="0">
                  <a:schemeClr val="accent1">
                    <a:lumMod val="100000"/>
                  </a:schemeClr>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sym typeface="Source Han Sans SC" panose="020B0500000000000000" pitchFamily="34" charset="-122"/>
              </a:endParaRPr>
            </a:p>
          </p:txBody>
        </p:sp>
        <p:sp>
          <p:nvSpPr>
            <p:cNvPr id="69" name="powerpoint template design by DAJU_PPT正版来源小红书大橘PPT微信DAJU_PPT请勿抄袭搬运！盗版必究！-2"/>
            <p:cNvSpPr>
              <a:spLocks noEditPoints="1"/>
            </p:cNvSpPr>
            <p:nvPr/>
          </p:nvSpPr>
          <p:spPr bwMode="auto">
            <a:xfrm>
              <a:off x="2653665" y="3377882"/>
              <a:ext cx="241935" cy="432435"/>
            </a:xfrm>
            <a:custGeom>
              <a:avLst/>
              <a:gdLst>
                <a:gd name="T0" fmla="*/ 122 w 140"/>
                <a:gd name="T1" fmla="*/ 0 h 255"/>
                <a:gd name="T2" fmla="*/ 140 w 140"/>
                <a:gd name="T3" fmla="*/ 153 h 255"/>
                <a:gd name="T4" fmla="*/ 138 w 140"/>
                <a:gd name="T5" fmla="*/ 140 h 255"/>
                <a:gd name="T6" fmla="*/ 125 w 140"/>
                <a:gd name="T7" fmla="*/ 137 h 255"/>
                <a:gd name="T8" fmla="*/ 124 w 140"/>
                <a:gd name="T9" fmla="*/ 109 h 255"/>
                <a:gd name="T10" fmla="*/ 110 w 140"/>
                <a:gd name="T11" fmla="*/ 127 h 255"/>
                <a:gd name="T12" fmla="*/ 109 w 140"/>
                <a:gd name="T13" fmla="*/ 115 h 255"/>
                <a:gd name="T14" fmla="*/ 107 w 140"/>
                <a:gd name="T15" fmla="*/ 64 h 255"/>
                <a:gd name="T16" fmla="*/ 56 w 140"/>
                <a:gd name="T17" fmla="*/ 64 h 255"/>
                <a:gd name="T18" fmla="*/ 56 w 140"/>
                <a:gd name="T19" fmla="*/ 116 h 255"/>
                <a:gd name="T20" fmla="*/ 65 w 140"/>
                <a:gd name="T21" fmla="*/ 130 h 255"/>
                <a:gd name="T22" fmla="*/ 49 w 140"/>
                <a:gd name="T23" fmla="*/ 123 h 255"/>
                <a:gd name="T24" fmla="*/ 49 w 140"/>
                <a:gd name="T25" fmla="*/ 57 h 255"/>
                <a:gd name="T26" fmla="*/ 115 w 140"/>
                <a:gd name="T27" fmla="*/ 57 h 255"/>
                <a:gd name="T28" fmla="*/ 124 w 140"/>
                <a:gd name="T29" fmla="*/ 31 h 255"/>
                <a:gd name="T30" fmla="*/ 16 w 140"/>
                <a:gd name="T31" fmla="*/ 180 h 255"/>
                <a:gd name="T32" fmla="*/ 59 w 140"/>
                <a:gd name="T33" fmla="*/ 213 h 255"/>
                <a:gd name="T34" fmla="*/ 0 w 140"/>
                <a:gd name="T35" fmla="*/ 194 h 255"/>
                <a:gd name="T36" fmla="*/ 19 w 140"/>
                <a:gd name="T37" fmla="*/ 0 h 255"/>
                <a:gd name="T38" fmla="*/ 73 w 140"/>
                <a:gd name="T39" fmla="*/ 236 h 255"/>
                <a:gd name="T40" fmla="*/ 137 w 140"/>
                <a:gd name="T41" fmla="*/ 240 h 255"/>
                <a:gd name="T42" fmla="*/ 93 w 140"/>
                <a:gd name="T43" fmla="*/ 99 h 255"/>
                <a:gd name="T44" fmla="*/ 79 w 140"/>
                <a:gd name="T45" fmla="*/ 160 h 255"/>
                <a:gd name="T46" fmla="*/ 74 w 140"/>
                <a:gd name="T47" fmla="*/ 140 h 255"/>
                <a:gd name="T48" fmla="*/ 81 w 140"/>
                <a:gd name="T49" fmla="*/ 225 h 255"/>
                <a:gd name="T50" fmla="*/ 134 w 140"/>
                <a:gd name="T51" fmla="*/ 165 h 255"/>
                <a:gd name="T52" fmla="*/ 127 w 140"/>
                <a:gd name="T53" fmla="*/ 151 h 255"/>
                <a:gd name="T54" fmla="*/ 115 w 140"/>
                <a:gd name="T55" fmla="*/ 155 h 255"/>
                <a:gd name="T56" fmla="*/ 112 w 140"/>
                <a:gd name="T57" fmla="*/ 141 h 255"/>
                <a:gd name="T58" fmla="*/ 99 w 140"/>
                <a:gd name="T59" fmla="*/ 147 h 255"/>
                <a:gd name="T60" fmla="*/ 93 w 140"/>
                <a:gd name="T61" fmla="*/ 99 h 255"/>
                <a:gd name="T62" fmla="*/ 63 w 140"/>
                <a:gd name="T63" fmla="*/ 72 h 255"/>
                <a:gd name="T64" fmla="*/ 63 w 140"/>
                <a:gd name="T65" fmla="*/ 108 h 255"/>
                <a:gd name="T66" fmla="*/ 68 w 140"/>
                <a:gd name="T67" fmla="*/ 99 h 255"/>
                <a:gd name="T68" fmla="*/ 70 w 140"/>
                <a:gd name="T69" fmla="*/ 79 h 255"/>
                <a:gd name="T70" fmla="*/ 93 w 140"/>
                <a:gd name="T71" fmla="*/ 79 h 255"/>
                <a:gd name="T72" fmla="*/ 106 w 140"/>
                <a:gd name="T73" fmla="*/ 99 h 255"/>
                <a:gd name="T74" fmla="*/ 100 w 140"/>
                <a:gd name="T75" fmla="*/ 72 h 255"/>
                <a:gd name="T76" fmla="*/ 44 w 140"/>
                <a:gd name="T77" fmla="*/ 10 h 255"/>
                <a:gd name="T78" fmla="*/ 93 w 140"/>
                <a:gd name="T79" fmla="*/ 18 h 255"/>
                <a:gd name="T80" fmla="*/ 44 w 140"/>
                <a:gd name="T81" fmla="*/ 10 h 255"/>
                <a:gd name="T82" fmla="*/ 25 w 140"/>
                <a:gd name="T83" fmla="*/ 197 h 255"/>
                <a:gd name="T84" fmla="*/ 49 w 140"/>
                <a:gd name="T85" fmla="*/ 19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255">
                  <a:moveTo>
                    <a:pt x="19" y="0"/>
                  </a:moveTo>
                  <a:cubicBezTo>
                    <a:pt x="122" y="0"/>
                    <a:pt x="122" y="0"/>
                    <a:pt x="122" y="0"/>
                  </a:cubicBezTo>
                  <a:cubicBezTo>
                    <a:pt x="132" y="0"/>
                    <a:pt x="140" y="9"/>
                    <a:pt x="140" y="19"/>
                  </a:cubicBezTo>
                  <a:cubicBezTo>
                    <a:pt x="140" y="153"/>
                    <a:pt x="140" y="153"/>
                    <a:pt x="140" y="153"/>
                  </a:cubicBezTo>
                  <a:cubicBezTo>
                    <a:pt x="140" y="151"/>
                    <a:pt x="140" y="150"/>
                    <a:pt x="140" y="149"/>
                  </a:cubicBezTo>
                  <a:cubicBezTo>
                    <a:pt x="138" y="140"/>
                    <a:pt x="138" y="140"/>
                    <a:pt x="138" y="140"/>
                  </a:cubicBezTo>
                  <a:cubicBezTo>
                    <a:pt x="130" y="138"/>
                    <a:pt x="130" y="138"/>
                    <a:pt x="130" y="138"/>
                  </a:cubicBezTo>
                  <a:cubicBezTo>
                    <a:pt x="128" y="138"/>
                    <a:pt x="126" y="138"/>
                    <a:pt x="125" y="137"/>
                  </a:cubicBezTo>
                  <a:cubicBezTo>
                    <a:pt x="124" y="135"/>
                    <a:pt x="124" y="135"/>
                    <a:pt x="124" y="135"/>
                  </a:cubicBezTo>
                  <a:cubicBezTo>
                    <a:pt x="124" y="109"/>
                    <a:pt x="124" y="109"/>
                    <a:pt x="124" y="109"/>
                  </a:cubicBezTo>
                  <a:cubicBezTo>
                    <a:pt x="122" y="114"/>
                    <a:pt x="119" y="119"/>
                    <a:pt x="115" y="123"/>
                  </a:cubicBezTo>
                  <a:cubicBezTo>
                    <a:pt x="113" y="124"/>
                    <a:pt x="112" y="126"/>
                    <a:pt x="110" y="127"/>
                  </a:cubicBezTo>
                  <a:cubicBezTo>
                    <a:pt x="109" y="127"/>
                    <a:pt x="109" y="127"/>
                    <a:pt x="109" y="127"/>
                  </a:cubicBezTo>
                  <a:cubicBezTo>
                    <a:pt x="109" y="123"/>
                    <a:pt x="109" y="119"/>
                    <a:pt x="109" y="115"/>
                  </a:cubicBezTo>
                  <a:cubicBezTo>
                    <a:pt x="115" y="108"/>
                    <a:pt x="118" y="100"/>
                    <a:pt x="118" y="90"/>
                  </a:cubicBezTo>
                  <a:cubicBezTo>
                    <a:pt x="118" y="80"/>
                    <a:pt x="114" y="71"/>
                    <a:pt x="107" y="64"/>
                  </a:cubicBezTo>
                  <a:cubicBezTo>
                    <a:pt x="101" y="58"/>
                    <a:pt x="92" y="54"/>
                    <a:pt x="82" y="54"/>
                  </a:cubicBezTo>
                  <a:cubicBezTo>
                    <a:pt x="72" y="54"/>
                    <a:pt x="63" y="58"/>
                    <a:pt x="56" y="64"/>
                  </a:cubicBezTo>
                  <a:cubicBezTo>
                    <a:pt x="50" y="71"/>
                    <a:pt x="45" y="80"/>
                    <a:pt x="45" y="90"/>
                  </a:cubicBezTo>
                  <a:cubicBezTo>
                    <a:pt x="45" y="100"/>
                    <a:pt x="50" y="109"/>
                    <a:pt x="56" y="116"/>
                  </a:cubicBezTo>
                  <a:cubicBezTo>
                    <a:pt x="59" y="118"/>
                    <a:pt x="62" y="121"/>
                    <a:pt x="65" y="122"/>
                  </a:cubicBezTo>
                  <a:cubicBezTo>
                    <a:pt x="65" y="125"/>
                    <a:pt x="65" y="128"/>
                    <a:pt x="65" y="130"/>
                  </a:cubicBezTo>
                  <a:cubicBezTo>
                    <a:pt x="62" y="132"/>
                    <a:pt x="62" y="132"/>
                    <a:pt x="62" y="132"/>
                  </a:cubicBezTo>
                  <a:cubicBezTo>
                    <a:pt x="57" y="130"/>
                    <a:pt x="53" y="127"/>
                    <a:pt x="49" y="123"/>
                  </a:cubicBezTo>
                  <a:cubicBezTo>
                    <a:pt x="41" y="114"/>
                    <a:pt x="36" y="103"/>
                    <a:pt x="36" y="90"/>
                  </a:cubicBezTo>
                  <a:cubicBezTo>
                    <a:pt x="36" y="77"/>
                    <a:pt x="41" y="66"/>
                    <a:pt x="49" y="57"/>
                  </a:cubicBezTo>
                  <a:cubicBezTo>
                    <a:pt x="57" y="49"/>
                    <a:pt x="69" y="44"/>
                    <a:pt x="82" y="44"/>
                  </a:cubicBezTo>
                  <a:cubicBezTo>
                    <a:pt x="95" y="44"/>
                    <a:pt x="106" y="49"/>
                    <a:pt x="115" y="57"/>
                  </a:cubicBezTo>
                  <a:cubicBezTo>
                    <a:pt x="119" y="61"/>
                    <a:pt x="122" y="66"/>
                    <a:pt x="124" y="71"/>
                  </a:cubicBezTo>
                  <a:cubicBezTo>
                    <a:pt x="124" y="31"/>
                    <a:pt x="124" y="31"/>
                    <a:pt x="124" y="31"/>
                  </a:cubicBezTo>
                  <a:cubicBezTo>
                    <a:pt x="16" y="31"/>
                    <a:pt x="16" y="31"/>
                    <a:pt x="16" y="31"/>
                  </a:cubicBezTo>
                  <a:cubicBezTo>
                    <a:pt x="16" y="180"/>
                    <a:pt x="16" y="180"/>
                    <a:pt x="16" y="180"/>
                  </a:cubicBezTo>
                  <a:cubicBezTo>
                    <a:pt x="51" y="180"/>
                    <a:pt x="51" y="180"/>
                    <a:pt x="51" y="180"/>
                  </a:cubicBezTo>
                  <a:cubicBezTo>
                    <a:pt x="53" y="191"/>
                    <a:pt x="55" y="202"/>
                    <a:pt x="59" y="213"/>
                  </a:cubicBezTo>
                  <a:cubicBezTo>
                    <a:pt x="19" y="213"/>
                    <a:pt x="19" y="213"/>
                    <a:pt x="19" y="213"/>
                  </a:cubicBezTo>
                  <a:cubicBezTo>
                    <a:pt x="9" y="213"/>
                    <a:pt x="0" y="204"/>
                    <a:pt x="0" y="194"/>
                  </a:cubicBezTo>
                  <a:cubicBezTo>
                    <a:pt x="0" y="19"/>
                    <a:pt x="0" y="19"/>
                    <a:pt x="0" y="19"/>
                  </a:cubicBezTo>
                  <a:cubicBezTo>
                    <a:pt x="0" y="9"/>
                    <a:pt x="9" y="0"/>
                    <a:pt x="19" y="0"/>
                  </a:cubicBezTo>
                  <a:close/>
                  <a:moveTo>
                    <a:pt x="133" y="222"/>
                  </a:moveTo>
                  <a:cubicBezTo>
                    <a:pt x="73" y="236"/>
                    <a:pt x="73" y="236"/>
                    <a:pt x="73" y="236"/>
                  </a:cubicBezTo>
                  <a:cubicBezTo>
                    <a:pt x="77" y="255"/>
                    <a:pt x="77" y="255"/>
                    <a:pt x="77" y="255"/>
                  </a:cubicBezTo>
                  <a:cubicBezTo>
                    <a:pt x="137" y="240"/>
                    <a:pt x="137" y="240"/>
                    <a:pt x="137" y="240"/>
                  </a:cubicBezTo>
                  <a:cubicBezTo>
                    <a:pt x="133" y="222"/>
                    <a:pt x="133" y="222"/>
                    <a:pt x="133" y="222"/>
                  </a:cubicBezTo>
                  <a:close/>
                  <a:moveTo>
                    <a:pt x="93" y="99"/>
                  </a:moveTo>
                  <a:cubicBezTo>
                    <a:pt x="89" y="99"/>
                    <a:pt x="85" y="99"/>
                    <a:pt x="82" y="99"/>
                  </a:cubicBezTo>
                  <a:cubicBezTo>
                    <a:pt x="77" y="118"/>
                    <a:pt x="77" y="141"/>
                    <a:pt x="79" y="160"/>
                  </a:cubicBezTo>
                  <a:cubicBezTo>
                    <a:pt x="74" y="163"/>
                    <a:pt x="74" y="163"/>
                    <a:pt x="74" y="163"/>
                  </a:cubicBezTo>
                  <a:cubicBezTo>
                    <a:pt x="74" y="140"/>
                    <a:pt x="74" y="140"/>
                    <a:pt x="74" y="140"/>
                  </a:cubicBezTo>
                  <a:cubicBezTo>
                    <a:pt x="62" y="150"/>
                    <a:pt x="62" y="150"/>
                    <a:pt x="62" y="150"/>
                  </a:cubicBezTo>
                  <a:cubicBezTo>
                    <a:pt x="63" y="181"/>
                    <a:pt x="68" y="211"/>
                    <a:pt x="81" y="225"/>
                  </a:cubicBezTo>
                  <a:cubicBezTo>
                    <a:pt x="94" y="223"/>
                    <a:pt x="107" y="222"/>
                    <a:pt x="120" y="220"/>
                  </a:cubicBezTo>
                  <a:cubicBezTo>
                    <a:pt x="126" y="206"/>
                    <a:pt x="132" y="189"/>
                    <a:pt x="134" y="165"/>
                  </a:cubicBezTo>
                  <a:cubicBezTo>
                    <a:pt x="134" y="165"/>
                    <a:pt x="131" y="164"/>
                    <a:pt x="127" y="162"/>
                  </a:cubicBezTo>
                  <a:cubicBezTo>
                    <a:pt x="128" y="158"/>
                    <a:pt x="127" y="155"/>
                    <a:pt x="127" y="151"/>
                  </a:cubicBezTo>
                  <a:cubicBezTo>
                    <a:pt x="124" y="151"/>
                    <a:pt x="120" y="150"/>
                    <a:pt x="117" y="149"/>
                  </a:cubicBezTo>
                  <a:cubicBezTo>
                    <a:pt x="116" y="151"/>
                    <a:pt x="115" y="153"/>
                    <a:pt x="115" y="155"/>
                  </a:cubicBezTo>
                  <a:cubicBezTo>
                    <a:pt x="112" y="154"/>
                    <a:pt x="112" y="154"/>
                    <a:pt x="112" y="154"/>
                  </a:cubicBezTo>
                  <a:cubicBezTo>
                    <a:pt x="113" y="149"/>
                    <a:pt x="113" y="145"/>
                    <a:pt x="112" y="141"/>
                  </a:cubicBezTo>
                  <a:cubicBezTo>
                    <a:pt x="109" y="140"/>
                    <a:pt x="106" y="139"/>
                    <a:pt x="102" y="139"/>
                  </a:cubicBezTo>
                  <a:cubicBezTo>
                    <a:pt x="101" y="141"/>
                    <a:pt x="100" y="144"/>
                    <a:pt x="99" y="147"/>
                  </a:cubicBezTo>
                  <a:cubicBezTo>
                    <a:pt x="98" y="146"/>
                    <a:pt x="96" y="146"/>
                    <a:pt x="95" y="145"/>
                  </a:cubicBezTo>
                  <a:cubicBezTo>
                    <a:pt x="97" y="130"/>
                    <a:pt x="96" y="114"/>
                    <a:pt x="93" y="99"/>
                  </a:cubicBezTo>
                  <a:close/>
                  <a:moveTo>
                    <a:pt x="82" y="64"/>
                  </a:moveTo>
                  <a:cubicBezTo>
                    <a:pt x="75" y="64"/>
                    <a:pt x="68" y="67"/>
                    <a:pt x="63" y="72"/>
                  </a:cubicBezTo>
                  <a:cubicBezTo>
                    <a:pt x="59" y="76"/>
                    <a:pt x="56" y="83"/>
                    <a:pt x="56" y="90"/>
                  </a:cubicBezTo>
                  <a:cubicBezTo>
                    <a:pt x="56" y="97"/>
                    <a:pt x="59" y="104"/>
                    <a:pt x="63" y="108"/>
                  </a:cubicBezTo>
                  <a:cubicBezTo>
                    <a:pt x="64" y="109"/>
                    <a:pt x="65" y="110"/>
                    <a:pt x="66" y="111"/>
                  </a:cubicBezTo>
                  <a:cubicBezTo>
                    <a:pt x="67" y="107"/>
                    <a:pt x="67" y="103"/>
                    <a:pt x="68" y="99"/>
                  </a:cubicBezTo>
                  <a:cubicBezTo>
                    <a:pt x="67" y="96"/>
                    <a:pt x="66" y="93"/>
                    <a:pt x="66" y="90"/>
                  </a:cubicBezTo>
                  <a:cubicBezTo>
                    <a:pt x="66" y="86"/>
                    <a:pt x="68" y="82"/>
                    <a:pt x="70" y="79"/>
                  </a:cubicBezTo>
                  <a:cubicBezTo>
                    <a:pt x="73" y="76"/>
                    <a:pt x="77" y="74"/>
                    <a:pt x="82" y="74"/>
                  </a:cubicBezTo>
                  <a:cubicBezTo>
                    <a:pt x="86" y="74"/>
                    <a:pt x="90" y="76"/>
                    <a:pt x="93" y="79"/>
                  </a:cubicBezTo>
                  <a:cubicBezTo>
                    <a:pt x="95" y="81"/>
                    <a:pt x="97" y="83"/>
                    <a:pt x="97" y="86"/>
                  </a:cubicBezTo>
                  <a:cubicBezTo>
                    <a:pt x="102" y="89"/>
                    <a:pt x="105" y="94"/>
                    <a:pt x="106" y="99"/>
                  </a:cubicBezTo>
                  <a:cubicBezTo>
                    <a:pt x="107" y="96"/>
                    <a:pt x="108" y="93"/>
                    <a:pt x="108" y="90"/>
                  </a:cubicBezTo>
                  <a:cubicBezTo>
                    <a:pt x="108" y="83"/>
                    <a:pt x="105" y="76"/>
                    <a:pt x="100" y="72"/>
                  </a:cubicBezTo>
                  <a:cubicBezTo>
                    <a:pt x="95" y="67"/>
                    <a:pt x="89" y="64"/>
                    <a:pt x="82" y="64"/>
                  </a:cubicBezTo>
                  <a:close/>
                  <a:moveTo>
                    <a:pt x="44" y="10"/>
                  </a:moveTo>
                  <a:cubicBezTo>
                    <a:pt x="44" y="18"/>
                    <a:pt x="44" y="18"/>
                    <a:pt x="44" y="18"/>
                  </a:cubicBezTo>
                  <a:cubicBezTo>
                    <a:pt x="93" y="18"/>
                    <a:pt x="93" y="18"/>
                    <a:pt x="93" y="18"/>
                  </a:cubicBezTo>
                  <a:cubicBezTo>
                    <a:pt x="93" y="10"/>
                    <a:pt x="93" y="10"/>
                    <a:pt x="93" y="10"/>
                  </a:cubicBezTo>
                  <a:cubicBezTo>
                    <a:pt x="44" y="10"/>
                    <a:pt x="44" y="10"/>
                    <a:pt x="44" y="10"/>
                  </a:cubicBezTo>
                  <a:close/>
                  <a:moveTo>
                    <a:pt x="25" y="193"/>
                  </a:moveTo>
                  <a:cubicBezTo>
                    <a:pt x="25" y="197"/>
                    <a:pt x="25" y="197"/>
                    <a:pt x="25" y="197"/>
                  </a:cubicBezTo>
                  <a:cubicBezTo>
                    <a:pt x="49" y="197"/>
                    <a:pt x="49" y="197"/>
                    <a:pt x="49" y="197"/>
                  </a:cubicBezTo>
                  <a:cubicBezTo>
                    <a:pt x="49" y="193"/>
                    <a:pt x="49" y="193"/>
                    <a:pt x="49" y="193"/>
                  </a:cubicBezTo>
                  <a:lnTo>
                    <a:pt x="25" y="193"/>
                  </a:lnTo>
                  <a:close/>
                </a:path>
              </a:pathLst>
            </a:custGeom>
            <a:solidFill>
              <a:schemeClr val="bg1"/>
            </a:solidFill>
            <a:ln>
              <a:noFill/>
            </a:ln>
          </p:spPr>
          <p:txBody>
            <a:bodyPr/>
            <a:lstStyle/>
            <a:p>
              <a:endParaRPr lang="zh-CN" altLang="en-US"/>
            </a:p>
          </p:txBody>
        </p:sp>
      </p:grpSp>
      <p:grpSp>
        <p:nvGrpSpPr>
          <p:cNvPr id="57" name="powerpoint template design by DAJU_PPT正版来源小红书大橘PPT微信DAJU_PPT请勿抄袭搬运！盗版必究！"/>
          <p:cNvGrpSpPr/>
          <p:nvPr/>
        </p:nvGrpSpPr>
        <p:grpSpPr>
          <a:xfrm>
            <a:off x="5533147" y="4739367"/>
            <a:ext cx="490316" cy="490314"/>
            <a:chOff x="5653405" y="3151187"/>
            <a:chExt cx="885825" cy="885825"/>
          </a:xfrm>
        </p:grpSpPr>
        <p:sp>
          <p:nvSpPr>
            <p:cNvPr id="61" name="powerpoint template design by DAJU_PPT正版来源小红书大橘PPT微信DAJU_PPT请勿抄袭搬运！盗版必究！-1"/>
            <p:cNvSpPr/>
            <p:nvPr/>
          </p:nvSpPr>
          <p:spPr>
            <a:xfrm>
              <a:off x="5653405" y="3151187"/>
              <a:ext cx="885825" cy="8858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sym typeface="Source Han Sans SC" panose="020B0500000000000000" pitchFamily="34" charset="-122"/>
              </a:endParaRPr>
            </a:p>
          </p:txBody>
        </p:sp>
        <p:sp>
          <p:nvSpPr>
            <p:cNvPr id="62" name="powerpoint template design by DAJU_PPT正版来源小红书大橘PPT微信DAJU_PPT请勿抄袭搬运！盗版必究！-2"/>
            <p:cNvSpPr>
              <a:spLocks noEditPoints="1"/>
            </p:cNvSpPr>
            <p:nvPr/>
          </p:nvSpPr>
          <p:spPr bwMode="auto">
            <a:xfrm>
              <a:off x="5922010" y="3377882"/>
              <a:ext cx="350520" cy="403225"/>
            </a:xfrm>
            <a:custGeom>
              <a:avLst/>
              <a:gdLst>
                <a:gd name="T0" fmla="*/ 74 w 93"/>
                <a:gd name="T1" fmla="*/ 51 h 107"/>
                <a:gd name="T2" fmla="*/ 67 w 93"/>
                <a:gd name="T3" fmla="*/ 46 h 107"/>
                <a:gd name="T4" fmla="*/ 65 w 93"/>
                <a:gd name="T5" fmla="*/ 38 h 107"/>
                <a:gd name="T6" fmla="*/ 68 w 93"/>
                <a:gd name="T7" fmla="*/ 33 h 107"/>
                <a:gd name="T8" fmla="*/ 70 w 93"/>
                <a:gd name="T9" fmla="*/ 24 h 107"/>
                <a:gd name="T10" fmla="*/ 46 w 93"/>
                <a:gd name="T11" fmla="*/ 0 h 107"/>
                <a:gd name="T12" fmla="*/ 23 w 93"/>
                <a:gd name="T13" fmla="*/ 24 h 107"/>
                <a:gd name="T14" fmla="*/ 25 w 93"/>
                <a:gd name="T15" fmla="*/ 34 h 107"/>
                <a:gd name="T16" fmla="*/ 27 w 93"/>
                <a:gd name="T17" fmla="*/ 39 h 107"/>
                <a:gd name="T18" fmla="*/ 26 w 93"/>
                <a:gd name="T19" fmla="*/ 46 h 107"/>
                <a:gd name="T20" fmla="*/ 18 w 93"/>
                <a:gd name="T21" fmla="*/ 51 h 107"/>
                <a:gd name="T22" fmla="*/ 0 w 93"/>
                <a:gd name="T23" fmla="*/ 88 h 107"/>
                <a:gd name="T24" fmla="*/ 93 w 93"/>
                <a:gd name="T25" fmla="*/ 88 h 107"/>
                <a:gd name="T26" fmla="*/ 74 w 93"/>
                <a:gd name="T27" fmla="*/ 51 h 107"/>
                <a:gd name="T28" fmla="*/ 57 w 93"/>
                <a:gd name="T29" fmla="*/ 91 h 107"/>
                <a:gd name="T30" fmla="*/ 51 w 93"/>
                <a:gd name="T31" fmla="*/ 96 h 107"/>
                <a:gd name="T32" fmla="*/ 48 w 93"/>
                <a:gd name="T33" fmla="*/ 98 h 107"/>
                <a:gd name="T34" fmla="*/ 45 w 93"/>
                <a:gd name="T35" fmla="*/ 98 h 107"/>
                <a:gd name="T36" fmla="*/ 42 w 93"/>
                <a:gd name="T37" fmla="*/ 96 h 107"/>
                <a:gd name="T38" fmla="*/ 36 w 93"/>
                <a:gd name="T39" fmla="*/ 91 h 107"/>
                <a:gd name="T40" fmla="*/ 33 w 93"/>
                <a:gd name="T41" fmla="*/ 84 h 107"/>
                <a:gd name="T42" fmla="*/ 36 w 93"/>
                <a:gd name="T43" fmla="*/ 76 h 107"/>
                <a:gd name="T44" fmla="*/ 39 w 93"/>
                <a:gd name="T45" fmla="*/ 68 h 107"/>
                <a:gd name="T46" fmla="*/ 42 w 93"/>
                <a:gd name="T47" fmla="*/ 61 h 107"/>
                <a:gd name="T48" fmla="*/ 44 w 93"/>
                <a:gd name="T49" fmla="*/ 57 h 107"/>
                <a:gd name="T50" fmla="*/ 42 w 93"/>
                <a:gd name="T51" fmla="*/ 55 h 107"/>
                <a:gd name="T52" fmla="*/ 36 w 93"/>
                <a:gd name="T53" fmla="*/ 51 h 107"/>
                <a:gd name="T54" fmla="*/ 46 w 93"/>
                <a:gd name="T55" fmla="*/ 46 h 107"/>
                <a:gd name="T56" fmla="*/ 57 w 93"/>
                <a:gd name="T57" fmla="*/ 51 h 107"/>
                <a:gd name="T58" fmla="*/ 51 w 93"/>
                <a:gd name="T59" fmla="*/ 55 h 107"/>
                <a:gd name="T60" fmla="*/ 49 w 93"/>
                <a:gd name="T61" fmla="*/ 57 h 107"/>
                <a:gd name="T62" fmla="*/ 51 w 93"/>
                <a:gd name="T63" fmla="*/ 61 h 107"/>
                <a:gd name="T64" fmla="*/ 54 w 93"/>
                <a:gd name="T65" fmla="*/ 68 h 107"/>
                <a:gd name="T66" fmla="*/ 57 w 93"/>
                <a:gd name="T67" fmla="*/ 76 h 107"/>
                <a:gd name="T68" fmla="*/ 60 w 93"/>
                <a:gd name="T69" fmla="*/ 84 h 107"/>
                <a:gd name="T70" fmla="*/ 57 w 93"/>
                <a:gd name="T71"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107">
                  <a:moveTo>
                    <a:pt x="74" y="51"/>
                  </a:moveTo>
                  <a:cubicBezTo>
                    <a:pt x="70" y="48"/>
                    <a:pt x="67" y="46"/>
                    <a:pt x="67" y="46"/>
                  </a:cubicBezTo>
                  <a:cubicBezTo>
                    <a:pt x="63" y="45"/>
                    <a:pt x="62" y="41"/>
                    <a:pt x="65" y="38"/>
                  </a:cubicBezTo>
                  <a:cubicBezTo>
                    <a:pt x="65" y="38"/>
                    <a:pt x="67" y="37"/>
                    <a:pt x="68" y="33"/>
                  </a:cubicBezTo>
                  <a:cubicBezTo>
                    <a:pt x="70" y="30"/>
                    <a:pt x="70" y="27"/>
                    <a:pt x="70" y="24"/>
                  </a:cubicBezTo>
                  <a:cubicBezTo>
                    <a:pt x="70" y="11"/>
                    <a:pt x="60" y="0"/>
                    <a:pt x="46" y="0"/>
                  </a:cubicBezTo>
                  <a:cubicBezTo>
                    <a:pt x="33" y="0"/>
                    <a:pt x="23" y="11"/>
                    <a:pt x="23" y="24"/>
                  </a:cubicBezTo>
                  <a:cubicBezTo>
                    <a:pt x="23" y="27"/>
                    <a:pt x="23" y="31"/>
                    <a:pt x="25" y="34"/>
                  </a:cubicBezTo>
                  <a:cubicBezTo>
                    <a:pt x="27" y="38"/>
                    <a:pt x="27" y="39"/>
                    <a:pt x="27" y="39"/>
                  </a:cubicBezTo>
                  <a:cubicBezTo>
                    <a:pt x="31" y="41"/>
                    <a:pt x="30" y="45"/>
                    <a:pt x="26" y="46"/>
                  </a:cubicBezTo>
                  <a:cubicBezTo>
                    <a:pt x="26" y="46"/>
                    <a:pt x="23" y="48"/>
                    <a:pt x="18" y="51"/>
                  </a:cubicBezTo>
                  <a:cubicBezTo>
                    <a:pt x="7" y="60"/>
                    <a:pt x="0" y="73"/>
                    <a:pt x="0" y="88"/>
                  </a:cubicBezTo>
                  <a:cubicBezTo>
                    <a:pt x="0" y="106"/>
                    <a:pt x="93" y="107"/>
                    <a:pt x="93" y="88"/>
                  </a:cubicBezTo>
                  <a:cubicBezTo>
                    <a:pt x="93" y="73"/>
                    <a:pt x="86" y="59"/>
                    <a:pt x="74" y="51"/>
                  </a:cubicBezTo>
                  <a:close/>
                  <a:moveTo>
                    <a:pt x="57" y="91"/>
                  </a:moveTo>
                  <a:cubicBezTo>
                    <a:pt x="55" y="93"/>
                    <a:pt x="53" y="95"/>
                    <a:pt x="51" y="96"/>
                  </a:cubicBezTo>
                  <a:cubicBezTo>
                    <a:pt x="49" y="97"/>
                    <a:pt x="48" y="98"/>
                    <a:pt x="48" y="98"/>
                  </a:cubicBezTo>
                  <a:cubicBezTo>
                    <a:pt x="45" y="98"/>
                    <a:pt x="45" y="98"/>
                    <a:pt x="45" y="98"/>
                  </a:cubicBezTo>
                  <a:cubicBezTo>
                    <a:pt x="45" y="98"/>
                    <a:pt x="44" y="97"/>
                    <a:pt x="42" y="96"/>
                  </a:cubicBezTo>
                  <a:cubicBezTo>
                    <a:pt x="40" y="95"/>
                    <a:pt x="38" y="93"/>
                    <a:pt x="36" y="91"/>
                  </a:cubicBezTo>
                  <a:cubicBezTo>
                    <a:pt x="35" y="89"/>
                    <a:pt x="33" y="87"/>
                    <a:pt x="33" y="84"/>
                  </a:cubicBezTo>
                  <a:cubicBezTo>
                    <a:pt x="33" y="82"/>
                    <a:pt x="35" y="79"/>
                    <a:pt x="36" y="76"/>
                  </a:cubicBezTo>
                  <a:cubicBezTo>
                    <a:pt x="37" y="74"/>
                    <a:pt x="38" y="71"/>
                    <a:pt x="39" y="68"/>
                  </a:cubicBezTo>
                  <a:cubicBezTo>
                    <a:pt x="40" y="66"/>
                    <a:pt x="41" y="63"/>
                    <a:pt x="42" y="61"/>
                  </a:cubicBezTo>
                  <a:cubicBezTo>
                    <a:pt x="43" y="60"/>
                    <a:pt x="43" y="58"/>
                    <a:pt x="44" y="57"/>
                  </a:cubicBezTo>
                  <a:cubicBezTo>
                    <a:pt x="43" y="56"/>
                    <a:pt x="43" y="56"/>
                    <a:pt x="42" y="55"/>
                  </a:cubicBezTo>
                  <a:cubicBezTo>
                    <a:pt x="40" y="54"/>
                    <a:pt x="38" y="53"/>
                    <a:pt x="36" y="51"/>
                  </a:cubicBezTo>
                  <a:cubicBezTo>
                    <a:pt x="35" y="49"/>
                    <a:pt x="42" y="46"/>
                    <a:pt x="46" y="46"/>
                  </a:cubicBezTo>
                  <a:cubicBezTo>
                    <a:pt x="51" y="46"/>
                    <a:pt x="58" y="49"/>
                    <a:pt x="57" y="51"/>
                  </a:cubicBezTo>
                  <a:cubicBezTo>
                    <a:pt x="55" y="53"/>
                    <a:pt x="53" y="54"/>
                    <a:pt x="51" y="55"/>
                  </a:cubicBezTo>
                  <a:cubicBezTo>
                    <a:pt x="50" y="56"/>
                    <a:pt x="49" y="56"/>
                    <a:pt x="49" y="57"/>
                  </a:cubicBezTo>
                  <a:cubicBezTo>
                    <a:pt x="49" y="58"/>
                    <a:pt x="50" y="60"/>
                    <a:pt x="51" y="61"/>
                  </a:cubicBezTo>
                  <a:cubicBezTo>
                    <a:pt x="52" y="63"/>
                    <a:pt x="53" y="66"/>
                    <a:pt x="54" y="68"/>
                  </a:cubicBezTo>
                  <a:cubicBezTo>
                    <a:pt x="55" y="71"/>
                    <a:pt x="56" y="74"/>
                    <a:pt x="57" y="76"/>
                  </a:cubicBezTo>
                  <a:cubicBezTo>
                    <a:pt x="57" y="79"/>
                    <a:pt x="60" y="82"/>
                    <a:pt x="60" y="84"/>
                  </a:cubicBezTo>
                  <a:cubicBezTo>
                    <a:pt x="60" y="87"/>
                    <a:pt x="58" y="89"/>
                    <a:pt x="57" y="91"/>
                  </a:cubicBezTo>
                  <a:close/>
                </a:path>
              </a:pathLst>
            </a:custGeom>
            <a:solidFill>
              <a:schemeClr val="bg1"/>
            </a:solidFill>
            <a:ln>
              <a:noFill/>
            </a:ln>
          </p:spPr>
          <p:txBody>
            <a:bodyPr/>
            <a:lstStyle/>
            <a:p>
              <a:endParaRPr lang="zh-CN" altLang="en-US"/>
            </a:p>
          </p:txBody>
        </p:sp>
      </p:grpSp>
      <p:pic>
        <p:nvPicPr>
          <p:cNvPr id="2" name="展示视频(1)">
            <a:hlinkClick r:id="" action="ppaction://media"/>
          </p:cNvPr>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410845" y="1729740"/>
            <a:ext cx="5093335" cy="33985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video fullScrn="0">
              <p:cMediaNode vol="0" mute="1">
                <p:cTn id="2" fill="hold" display="1">
                  <p:stCondLst>
                    <p:cond delay="indefinite"/>
                  </p:st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owerpoint template design by DAJU_PPT正版来源小红书大橘PPT微信DAJU_PPT请勿抄袭搬运！盗版必究！"/>
          <p:cNvSpPr>
            <a:spLocks noGrp="1"/>
          </p:cNvSpPr>
          <p:nvPr>
            <p:ph type="body" sz="quarter" idx="12"/>
          </p:nvPr>
        </p:nvSpPr>
        <p:spPr>
          <a:xfrm>
            <a:off x="3522388" y="3642379"/>
            <a:ext cx="5147224" cy="830580"/>
          </a:xfrm>
          <a:prstGeom prst="rect">
            <a:avLst/>
          </a:prstGeom>
        </p:spPr>
        <p:txBody>
          <a:bodyPr/>
          <a:lstStyle/>
          <a:p>
            <a:r>
              <a:rPr lang="zh-CN" altLang="en-US" dirty="0">
                <a:latin typeface="+mn-lt"/>
                <a:ea typeface="+mn-ea"/>
                <a:cs typeface="+mn-ea"/>
                <a:sym typeface="+mn-lt"/>
              </a:rPr>
              <a:t>荣誉及奖励</a:t>
            </a:r>
            <a:endParaRPr lang="zh-CN" altLang="en-US" dirty="0">
              <a:latin typeface="+mn-lt"/>
              <a:ea typeface="+mn-ea"/>
              <a:cs typeface="+mn-ea"/>
              <a:sym typeface="+mn-lt"/>
            </a:endParaRPr>
          </a:p>
        </p:txBody>
      </p:sp>
      <p:sp>
        <p:nvSpPr>
          <p:cNvPr id="17" name="powerpoint template design by DAJU_PPT正版来源小红书大橘PPT微信DAJU_PPT请勿抄袭搬运！盗版必究！"/>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cs typeface="+mn-ea"/>
                <a:sym typeface="+mn-lt"/>
              </a:rPr>
              <a:t>THE CAMPUS EXPERIENCE</a:t>
            </a:r>
            <a:endParaRPr lang="en-US" altLang="zh-CN" dirty="0">
              <a:cs typeface="+mn-ea"/>
              <a:sym typeface="+mn-lt"/>
            </a:endParaRPr>
          </a:p>
        </p:txBody>
      </p:sp>
      <p:sp>
        <p:nvSpPr>
          <p:cNvPr id="16" name="powerpoint template design by DAJU_PPT正版来源小红书大橘PPT微信DAJU_PPT请勿抄袭搬运！盗版必究！"/>
          <p:cNvSpPr>
            <a:spLocks noGrp="1"/>
          </p:cNvSpPr>
          <p:nvPr>
            <p:ph type="body" sz="quarter" idx="10"/>
          </p:nvPr>
        </p:nvSpPr>
        <p:spPr>
          <a:xfrm>
            <a:off x="5058857" y="1542830"/>
            <a:ext cx="2074286" cy="1911292"/>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a:latin typeface="+mn-lt"/>
                <a:cs typeface="+mn-ea"/>
                <a:sym typeface="+mn-lt"/>
              </a:rPr>
              <a:t>03</a:t>
            </a:r>
            <a:endParaRPr lang="zh-CN" altLang="en-US" dirty="0">
              <a:latin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2020,&quot;width&quot;:7200}"/>
</p:tagLst>
</file>

<file path=ppt/tags/tag2.xml><?xml version="1.0" encoding="utf-8"?>
<p:tagLst xmlns:p="http://schemas.openxmlformats.org/presentationml/2006/main">
  <p:tag name="ISLIDE.ICON" val="#36637;"/>
</p:tagLst>
</file>

<file path=ppt/tags/tag3.xml><?xml version="1.0" encoding="utf-8"?>
<p:tagLst xmlns:p="http://schemas.openxmlformats.org/presentationml/2006/main">
  <p:tag name="ISLIDE.ICON" val="#35732;"/>
</p:tagLst>
</file>

<file path=ppt/tags/tag4.xml><?xml version="1.0" encoding="utf-8"?>
<p:tagLst xmlns:p="http://schemas.openxmlformats.org/presentationml/2006/main">
  <p:tag name="KSO_WM_UNIT_PLACING_PICTURE_USER_VIEWPORT" val="{&quot;height&quot;:10240,&quot;width&quot;:6820}"/>
</p:tagLst>
</file>

<file path=ppt/tags/tag5.xml><?xml version="1.0" encoding="utf-8"?>
<p:tagLst xmlns:p="http://schemas.openxmlformats.org/presentationml/2006/main">
  <p:tag name="KSO_WM_MEDIACOVER_FLAG" val="1"/>
  <p:tag name="KSO_WM_UNIT_MEDIACOVER_BTN_STATE" val="1"/>
  <p:tag name="KSO_WM_UNIT_MEDIACOVER_BTNRECT" val="4010*2676*0*0"/>
  <p:tag name="KSO_WM_UNIT_MEDIACOVER_STYLEID" val="1"/>
  <p:tag name="KSO_WM_UNIT_MEDIACOVER_TEXTSTATE" val="0"/>
  <p:tag name="KSO_WM_UNIT_MEDIACOVER_BTN_POS" val="c"/>
  <p:tag name="KSO_WM_UNIT_MEDIACOVER_BTN_STYLE" val="ee0bc779c1f3d7f3e90c96344320e69a"/>
  <p:tag name="KSO_WM_UNIT_MEDIACOVER_RGB" val="000000"/>
  <p:tag name="KSO_WM_UNIT_MEDIACOVER_TRANSPARENCY" val="0.5"/>
</p:tagLst>
</file>

<file path=ppt/tags/tag6.xml><?xml version="1.0" encoding="utf-8"?>
<p:tagLst xmlns:p="http://schemas.openxmlformats.org/presentationml/2006/main">
  <p:tag name="ISLIDE.VECTOR" val="#192745;#195354;#189933;"/>
</p:tagLst>
</file>

<file path=ppt/tags/tag7.xml><?xml version="1.0" encoding="utf-8"?>
<p:tagLst xmlns:p="http://schemas.openxmlformats.org/presentationml/2006/main">
  <p:tag name="KSO_WM_UNIT_PLACING_PICTURE_USER_VIEWPORT" val="{&quot;height&quot;:2020,&quot;width&quot;:7200}"/>
</p:tagLst>
</file>

<file path=ppt/tags/tag8.xml><?xml version="1.0" encoding="utf-8"?>
<p:tagLst xmlns:p="http://schemas.openxmlformats.org/presentationml/2006/main">
  <p:tag name="ISLIDE.ICON" val="#36637;"/>
</p:tagLst>
</file>

<file path=ppt/tags/tag9.xml><?xml version="1.0" encoding="utf-8"?>
<p:tagLst xmlns:p="http://schemas.openxmlformats.org/presentationml/2006/main">
  <p:tag name="ISLIDE.GUIDESSETTING" val="{&quot;Id&quot;:null,&quot;Name&quot;:&quot;适中&quot;,&quot;HeaderHeight&quot;:10.0,&quot;FooterHeight&quot;:5.0,&quot;SideMargin&quot;:5.0,&quot;TopMargin&quot;:0.0,&quot;BottomMargin&quot;:0.0,&quot;IntervalMargin&quot;:1.5,&quot;SettingType&quot;:&quot;System&quot;}"/>
  <p:tag name="KSO_WPP_MARK_KEY" val="f6d410b4-9581-4faa-aa8c-fd5d7283b26b"/>
  <p:tag name="COMMONDATA" val="eyJoZGlkIjoiMjk5NjY4ZjI0MGYyOTkwMjY2Y2RkMzM5ZjE2MDk5M2EifQ=="/>
</p:tagLst>
</file>

<file path=ppt/theme/theme1.xml><?xml version="1.0" encoding="utf-8"?>
<a:theme xmlns:a="http://schemas.openxmlformats.org/drawingml/2006/main" name="Office Theme">
  <a:themeElements>
    <a:clrScheme name="Calligraphy">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mmhun255">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1342</Words>
  <Application>WPS 演示</Application>
  <PresentationFormat>宽屏</PresentationFormat>
  <Paragraphs>184</Paragraphs>
  <Slides>17</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Times New Roman</vt:lpstr>
      <vt:lpstr>黑体</vt:lpstr>
      <vt:lpstr>微软雅黑</vt:lpstr>
      <vt:lpstr>Source Han Sans SC</vt:lpstr>
      <vt:lpstr>Broadway</vt:lpstr>
      <vt:lpstr>Calibri</vt:lpstr>
      <vt:lpstr>张海山锐线体简</vt:lpstr>
      <vt:lpstr>Calibri Light</vt:lpstr>
      <vt:lpstr>Tahoma</vt:lpstr>
      <vt:lpstr>Arial Unicode MS</vt:lpstr>
      <vt:lpstr>Office Theme</vt:lpstr>
      <vt:lpstr>PowerPoint 演示文稿</vt:lpstr>
      <vt:lpstr>PowerPoint 演示文稿</vt:lpstr>
      <vt:lpstr>PowerPoint 演示文稿</vt:lpstr>
      <vt:lpstr>个人基本情况</vt:lpstr>
      <vt:lpstr>PowerPoint 演示文稿</vt:lpstr>
      <vt:lpstr>基于ARIMA模型和优化模型的最佳交易策略</vt:lpstr>
      <vt:lpstr>基于计算机视觉的AI口红助手</vt:lpstr>
      <vt:lpstr>基于SMT32的便捷存取书柜</vt:lpstr>
      <vt:lpstr>PowerPoint 演示文稿</vt:lpstr>
      <vt:lpstr>荣誉及奖励情况</vt:lpstr>
      <vt:lpstr>荣誉及奖励情况</vt:lpstr>
      <vt:lpstr>科研竞赛收获</vt:lpstr>
      <vt:lpstr>PowerPoint 演示文稿</vt:lpstr>
      <vt:lpstr>社会实践活动</vt:lpstr>
      <vt:lpstr>PowerPoint 演示文稿</vt:lpstr>
      <vt:lpstr>研究生规划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2314981968@qq.com</dc:creator>
  <cp:lastModifiedBy>承秦举敬牧</cp:lastModifiedBy>
  <cp:revision>73</cp:revision>
  <dcterms:created xsi:type="dcterms:W3CDTF">2019-11-26T03:41:00Z</dcterms:created>
  <dcterms:modified xsi:type="dcterms:W3CDTF">2023-06-24T17:19:18Z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B8AFCA416FAA48DFB7690DEB98D38ADB</vt:lpwstr>
  </property>
  <property fmtid="{D5CDD505-2E9C-101B-9397-08002B2CF9AE}" pid="3" name="KSOProductBuildVer">
    <vt:lpwstr>2052-11.1.0.14309</vt:lpwstr>
  </property>
</Properties>
</file>