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60" r:id="rId5"/>
    <p:sldId id="263" r:id="rId6"/>
    <p:sldId id="266" r:id="rId7"/>
    <p:sldId id="265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30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E48C-0514-4D3B-8B15-83A2BF7A03A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418D-7828-491F-8E7C-2CE032C9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9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E48C-0514-4D3B-8B15-83A2BF7A03A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418D-7828-491F-8E7C-2CE032C9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7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E48C-0514-4D3B-8B15-83A2BF7A03A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418D-7828-491F-8E7C-2CE032C9304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15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E48C-0514-4D3B-8B15-83A2BF7A03A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418D-7828-491F-8E7C-2CE032C9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09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E48C-0514-4D3B-8B15-83A2BF7A03A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418D-7828-491F-8E7C-2CE032C9304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1735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E48C-0514-4D3B-8B15-83A2BF7A03A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418D-7828-491F-8E7C-2CE032C9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95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E48C-0514-4D3B-8B15-83A2BF7A03A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418D-7828-491F-8E7C-2CE032C9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83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E48C-0514-4D3B-8B15-83A2BF7A03A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418D-7828-491F-8E7C-2CE032C9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E48C-0514-4D3B-8B15-83A2BF7A03A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418D-7828-491F-8E7C-2CE032C9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6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E48C-0514-4D3B-8B15-83A2BF7A03A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418D-7828-491F-8E7C-2CE032C9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8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E48C-0514-4D3B-8B15-83A2BF7A03A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418D-7828-491F-8E7C-2CE032C9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8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E48C-0514-4D3B-8B15-83A2BF7A03A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418D-7828-491F-8E7C-2CE032C9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9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E48C-0514-4D3B-8B15-83A2BF7A03A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418D-7828-491F-8E7C-2CE032C9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E48C-0514-4D3B-8B15-83A2BF7A03A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418D-7828-491F-8E7C-2CE032C9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9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E48C-0514-4D3B-8B15-83A2BF7A03A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418D-7828-491F-8E7C-2CE032C9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5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E48C-0514-4D3B-8B15-83A2BF7A03A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418D-7828-491F-8E7C-2CE032C9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6E48C-0514-4D3B-8B15-83A2BF7A03AA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278418D-7828-491F-8E7C-2CE032C93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3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streams/latest/dev/key-concepts.html#sequence-number" TargetMode="External"/><Relationship Id="rId2" Type="http://schemas.openxmlformats.org/officeDocument/2006/relationships/hyperlink" Target="https://docs.aws.amazon.com/streams/latest/dev/key-concepts.html#shar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aws.amazon.com/streams/latest/dev/key-concepts.html#partition-key" TargetMode="External"/><Relationship Id="rId4" Type="http://schemas.openxmlformats.org/officeDocument/2006/relationships/hyperlink" Target="https://docs.aws.amazon.com/streams/latest/dev/key-concepts.html#strea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functions/" TargetMode="External"/><Relationship Id="rId2" Type="http://schemas.openxmlformats.org/officeDocument/2006/relationships/hyperlink" Target="https://aws.amazon.com/lambd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function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Lambda Locally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Hieu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6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Kinesis Overview</a:t>
            </a:r>
          </a:p>
          <a:p>
            <a:r>
              <a:rPr lang="en-US" dirty="0" smtClean="0"/>
              <a:t>Lambda Overview</a:t>
            </a:r>
          </a:p>
          <a:p>
            <a:r>
              <a:rPr lang="en-US" dirty="0" smtClean="0"/>
              <a:t>Debug Lambda Locally</a:t>
            </a:r>
          </a:p>
          <a:p>
            <a:r>
              <a:rPr lang="en-US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5902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Kinesis Overview</a:t>
            </a:r>
            <a:endParaRPr lang="en-US" dirty="0"/>
          </a:p>
        </p:txBody>
      </p:sp>
      <p:pic>
        <p:nvPicPr>
          <p:cNvPr id="1026" name="Picture 2" descr="&#10;                Kinesis Data Streams high-level architecture diagram&#10;          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038888"/>
            <a:ext cx="8627642" cy="371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95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Kinesis Data Streams Terminology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r>
              <a:rPr lang="en-US" b="1" dirty="0"/>
              <a:t>Kinesis Data </a:t>
            </a:r>
            <a:r>
              <a:rPr lang="en-US" b="1" dirty="0" smtClean="0"/>
              <a:t>Stream</a:t>
            </a:r>
            <a:r>
              <a:rPr lang="en-US" dirty="0"/>
              <a:t> is a set of </a:t>
            </a:r>
            <a:r>
              <a:rPr lang="en-US" dirty="0">
                <a:hlinkClick r:id="rId2"/>
              </a:rPr>
              <a:t>shards</a:t>
            </a:r>
            <a:r>
              <a:rPr lang="en-US" dirty="0"/>
              <a:t>. Each shard has a sequence of data records. Each data record has a </a:t>
            </a:r>
            <a:r>
              <a:rPr lang="en-US" dirty="0">
                <a:hlinkClick r:id="rId3"/>
              </a:rPr>
              <a:t>sequence number</a:t>
            </a:r>
            <a:r>
              <a:rPr lang="en-US" dirty="0"/>
              <a:t> that is assigned by Kinesis Data Streams</a:t>
            </a:r>
            <a:r>
              <a:rPr lang="en-US" dirty="0" smtClean="0"/>
              <a:t>.</a:t>
            </a:r>
          </a:p>
          <a:p>
            <a:r>
              <a:rPr lang="en-US" b="1" dirty="0"/>
              <a:t>Data </a:t>
            </a:r>
            <a:r>
              <a:rPr lang="en-US" b="1" dirty="0" smtClean="0"/>
              <a:t>Record</a:t>
            </a:r>
            <a:r>
              <a:rPr lang="en-US" dirty="0"/>
              <a:t> is the unit of data stored in a </a:t>
            </a:r>
            <a:r>
              <a:rPr lang="en-US" dirty="0">
                <a:hlinkClick r:id="rId4"/>
              </a:rPr>
              <a:t>Kinesis data stream</a:t>
            </a:r>
            <a:r>
              <a:rPr lang="en-US" dirty="0"/>
              <a:t>. Data records are composed of a </a:t>
            </a:r>
            <a:r>
              <a:rPr lang="en-US" dirty="0">
                <a:hlinkClick r:id="rId3"/>
              </a:rPr>
              <a:t>sequence number</a:t>
            </a:r>
            <a:r>
              <a:rPr lang="en-US" dirty="0"/>
              <a:t>, a </a:t>
            </a:r>
            <a:r>
              <a:rPr lang="en-US" dirty="0">
                <a:hlinkClick r:id="rId5"/>
              </a:rPr>
              <a:t>partition key</a:t>
            </a:r>
            <a:r>
              <a:rPr lang="en-US" dirty="0"/>
              <a:t>, and a data blob, which is an immutable sequence of bytes</a:t>
            </a:r>
            <a:endParaRPr lang="en-US" b="1" dirty="0"/>
          </a:p>
          <a:p>
            <a:r>
              <a:rPr lang="en-US" b="1" dirty="0"/>
              <a:t>Retention </a:t>
            </a:r>
            <a:r>
              <a:rPr lang="en-US" b="1" dirty="0" smtClean="0"/>
              <a:t>Period </a:t>
            </a:r>
            <a:r>
              <a:rPr lang="en-US" dirty="0" smtClean="0"/>
              <a:t>is </a:t>
            </a:r>
            <a:r>
              <a:rPr lang="en-US" dirty="0"/>
              <a:t>the length of time that data records are accessible after they are added to the stream</a:t>
            </a:r>
            <a:endParaRPr lang="en-US" b="1" dirty="0"/>
          </a:p>
          <a:p>
            <a:r>
              <a:rPr lang="en-US" b="1" dirty="0" smtClean="0"/>
              <a:t>Producer: </a:t>
            </a:r>
            <a:r>
              <a:rPr lang="en-US" i="1" dirty="0"/>
              <a:t>Producers</a:t>
            </a:r>
            <a:r>
              <a:rPr lang="en-US" dirty="0"/>
              <a:t> put records into Amazon Kinesis Data </a:t>
            </a:r>
            <a:r>
              <a:rPr lang="en-US" dirty="0" smtClean="0"/>
              <a:t>Streams</a:t>
            </a:r>
          </a:p>
          <a:p>
            <a:r>
              <a:rPr lang="en-US" b="1" dirty="0" smtClean="0"/>
              <a:t>Consumer: </a:t>
            </a:r>
            <a:r>
              <a:rPr lang="en-US" i="1" dirty="0"/>
              <a:t>Consumers</a:t>
            </a:r>
            <a:r>
              <a:rPr lang="en-US" dirty="0"/>
              <a:t> get records from Amazon Kinesis Data Streams and process them</a:t>
            </a:r>
            <a:endParaRPr lang="en-US" b="1" dirty="0"/>
          </a:p>
          <a:p>
            <a:r>
              <a:rPr lang="en-US" b="1" dirty="0" smtClean="0"/>
              <a:t>Shard</a:t>
            </a:r>
            <a:r>
              <a:rPr lang="en-US" dirty="0"/>
              <a:t> is a uniquely identified sequence of data records in a stream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362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</a:t>
            </a:r>
            <a:r>
              <a:rPr lang="en-US" dirty="0" smtClean="0"/>
              <a:t>computing </a:t>
            </a:r>
            <a:r>
              <a:rPr lang="en-US" dirty="0"/>
              <a:t>is an execution model where the cloud </a:t>
            </a:r>
            <a:r>
              <a:rPr lang="en-US" dirty="0" smtClean="0"/>
              <a:t>provider </a:t>
            </a:r>
            <a:r>
              <a:rPr lang="en-US" dirty="0"/>
              <a:t>is responsible for executing a piece of code by dynamically allocating the </a:t>
            </a:r>
            <a:r>
              <a:rPr lang="en-US" dirty="0" smtClean="0"/>
              <a:t>resources.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erverless</a:t>
            </a:r>
            <a:r>
              <a:rPr lang="en-US" dirty="0" smtClean="0"/>
              <a:t> </a:t>
            </a:r>
            <a:r>
              <a:rPr lang="en-US" dirty="0"/>
              <a:t>is sometimes referred to as </a:t>
            </a:r>
            <a:r>
              <a:rPr lang="en-US" i="1" dirty="0"/>
              <a:t>“Functions as a Service”</a:t>
            </a:r>
            <a:r>
              <a:rPr lang="en-US" dirty="0"/>
              <a:t> or </a:t>
            </a:r>
            <a:r>
              <a:rPr lang="en-US" i="1" dirty="0"/>
              <a:t>“</a:t>
            </a:r>
            <a:r>
              <a:rPr lang="en-US" i="1" dirty="0" err="1"/>
              <a:t>FaaS</a:t>
            </a:r>
            <a:r>
              <a:rPr lang="en-US" i="1" dirty="0" smtClean="0"/>
              <a:t>”</a:t>
            </a:r>
          </a:p>
          <a:p>
            <a:r>
              <a:rPr lang="en-US" dirty="0"/>
              <a:t>M</a:t>
            </a:r>
            <a:r>
              <a:rPr lang="en-US" dirty="0" smtClean="0"/>
              <a:t>ajor </a:t>
            </a:r>
            <a:r>
              <a:rPr lang="en-US" dirty="0"/>
              <a:t>cloud </a:t>
            </a:r>
            <a:r>
              <a:rPr lang="en-US" dirty="0" smtClean="0"/>
              <a:t>providers: </a:t>
            </a:r>
            <a:r>
              <a:rPr lang="en-US" dirty="0">
                <a:hlinkClick r:id="rId2"/>
              </a:rPr>
              <a:t>AWS </a:t>
            </a:r>
            <a:r>
              <a:rPr lang="en-US" dirty="0" smtClean="0">
                <a:hlinkClick r:id="rId2"/>
              </a:rPr>
              <a:t>Lambda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Azure </a:t>
            </a:r>
            <a:r>
              <a:rPr lang="en-US" dirty="0" smtClean="0">
                <a:hlinkClick r:id="rId3"/>
              </a:rPr>
              <a:t>Functions</a:t>
            </a:r>
            <a:r>
              <a:rPr lang="en-US" dirty="0" smtClean="0"/>
              <a:t>, </a:t>
            </a:r>
            <a:r>
              <a:rPr lang="en-US" dirty="0">
                <a:hlinkClick r:id="rId4"/>
              </a:rPr>
              <a:t>Cloud </a:t>
            </a:r>
            <a:r>
              <a:rPr lang="en-US" dirty="0" smtClean="0">
                <a:hlinkClick r:id="rId4"/>
              </a:rPr>
              <a:t>Functions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0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346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/>
              <a:t>is a resource that you can invoke to run your code in AWS Lambda. A function has code that processes events, and a runtime that passes requests and responses between Lambda and the function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Qualifier: </a:t>
            </a:r>
            <a:r>
              <a:rPr lang="en-US" dirty="0"/>
              <a:t>When you invoke or view a function, you can include a </a:t>
            </a:r>
            <a:r>
              <a:rPr lang="en-US" dirty="0" err="1"/>
              <a:t>qualfier</a:t>
            </a:r>
            <a:r>
              <a:rPr lang="en-US" dirty="0"/>
              <a:t> to specify a version or </a:t>
            </a:r>
            <a:r>
              <a:rPr lang="en-US" dirty="0" smtClean="0"/>
              <a:t>alias</a:t>
            </a:r>
          </a:p>
          <a:p>
            <a:r>
              <a:rPr lang="en-US" dirty="0" smtClean="0"/>
              <a:t>Runtime: </a:t>
            </a:r>
            <a:r>
              <a:rPr lang="en-US" dirty="0"/>
              <a:t>Lambda runtimes allow functions in different languages to run in the same base execution environment. You configure your function to use a runtime that matches your programming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Event is </a:t>
            </a:r>
            <a:r>
              <a:rPr lang="en-US" dirty="0"/>
              <a:t>a JSON formatted document that contains data for a function to </a:t>
            </a:r>
            <a:r>
              <a:rPr lang="en-US" dirty="0" smtClean="0"/>
              <a:t>process. </a:t>
            </a:r>
            <a:r>
              <a:rPr lang="en-US" dirty="0"/>
              <a:t>The Lambda runtime converts the event to an object and passes it to your function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Concurrency </a:t>
            </a:r>
            <a:r>
              <a:rPr lang="en-US" dirty="0"/>
              <a:t>is the number of requests that your function is serving at any given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Trigger </a:t>
            </a:r>
            <a:r>
              <a:rPr lang="en-US" dirty="0"/>
              <a:t>is a resource or configuration that invokes a Lambda function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AWS Lambda metrics to </a:t>
            </a:r>
            <a:r>
              <a:rPr lang="en-US" b="1" dirty="0" smtClean="0"/>
              <a:t>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/>
              <a:t>utilization and </a:t>
            </a:r>
            <a:r>
              <a:rPr lang="en-US" dirty="0" smtClean="0"/>
              <a:t>performance (Duration, </a:t>
            </a:r>
            <a:r>
              <a:rPr lang="en-US" dirty="0"/>
              <a:t>Billed </a:t>
            </a:r>
            <a:r>
              <a:rPr lang="en-US" dirty="0" smtClean="0"/>
              <a:t>duration, </a:t>
            </a:r>
            <a:r>
              <a:rPr lang="en-US" dirty="0"/>
              <a:t>Memory </a:t>
            </a:r>
            <a:r>
              <a:rPr lang="en-US" dirty="0" smtClean="0"/>
              <a:t>size, </a:t>
            </a:r>
            <a:r>
              <a:rPr lang="en-US" dirty="0"/>
              <a:t>Max memory </a:t>
            </a:r>
            <a:r>
              <a:rPr lang="en-US" dirty="0" smtClean="0"/>
              <a:t>used, Errors)</a:t>
            </a:r>
          </a:p>
          <a:p>
            <a:r>
              <a:rPr lang="en-US" dirty="0"/>
              <a:t>Invocations (Synchronously, Asynchronously, Event source </a:t>
            </a:r>
            <a:r>
              <a:rPr lang="en-US" dirty="0" smtClean="0"/>
              <a:t>mapping)</a:t>
            </a:r>
          </a:p>
          <a:p>
            <a:r>
              <a:rPr lang="en-US" dirty="0"/>
              <a:t>Concurrency (concurrent executions, unreserved concurrent </a:t>
            </a:r>
            <a:r>
              <a:rPr lang="en-US" dirty="0" smtClean="0"/>
              <a:t>executions, </a:t>
            </a:r>
          </a:p>
          <a:p>
            <a:r>
              <a:rPr lang="en-US" dirty="0"/>
              <a:t>P</a:t>
            </a:r>
            <a:r>
              <a:rPr lang="en-US" dirty="0" smtClean="0"/>
              <a:t>rovisioned </a:t>
            </a:r>
            <a:r>
              <a:rPr lang="en-US" dirty="0"/>
              <a:t>concurrency </a:t>
            </a:r>
            <a:r>
              <a:rPr lang="en-US" dirty="0"/>
              <a:t>usage (Provisioned concurrency spillover </a:t>
            </a:r>
            <a:r>
              <a:rPr lang="en-US" dirty="0" smtClean="0"/>
              <a:t>invocations, </a:t>
            </a:r>
            <a:r>
              <a:rPr lang="en-US" dirty="0"/>
              <a:t>Provisioned concurrency </a:t>
            </a:r>
            <a:r>
              <a:rPr lang="en-US" dirty="0" smtClean="0"/>
              <a:t>utilization, </a:t>
            </a:r>
            <a:r>
              <a:rPr lang="en-US" dirty="0"/>
              <a:t>Provisioned concurrency </a:t>
            </a:r>
            <a:r>
              <a:rPr lang="en-US" dirty="0" smtClean="0"/>
              <a:t>invocations)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9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Lambda and Kinesis</a:t>
            </a:r>
            <a:endParaRPr lang="en-US" dirty="0"/>
          </a:p>
        </p:txBody>
      </p:sp>
      <p:pic>
        <p:nvPicPr>
          <p:cNvPr id="4098" name="Picture 2" descr="Increasing real-time stream processing performance with Amazo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100881"/>
            <a:ext cx="9496455" cy="290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06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“If </a:t>
            </a:r>
            <a:r>
              <a:rPr lang="en-US" dirty="0"/>
              <a:t>you have any questions, please keep it for yourself. I'm not </a:t>
            </a:r>
            <a:r>
              <a:rPr lang="en-US" dirty="0" smtClean="0"/>
              <a:t>Google”</a:t>
            </a:r>
            <a:endParaRPr lang="en-US" dirty="0"/>
          </a:p>
        </p:txBody>
      </p:sp>
      <p:pic>
        <p:nvPicPr>
          <p:cNvPr id="2050" name="Picture 2" descr="Banned Books Week Q&amp;A (With images) | This or that question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873" y="3465163"/>
            <a:ext cx="408622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2663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286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Lambda Locally</vt:lpstr>
      <vt:lpstr>Agenda</vt:lpstr>
      <vt:lpstr>Kinesis Overview</vt:lpstr>
      <vt:lpstr>Kinesis Data Streams Terminology </vt:lpstr>
      <vt:lpstr>Serverless</vt:lpstr>
      <vt:lpstr>AWS Lambda concepts</vt:lpstr>
      <vt:lpstr>AWS Lambda metrics to monitor</vt:lpstr>
      <vt:lpstr>AWS Lambda and Kinesis</vt:lpstr>
      <vt:lpstr>Q&amp;A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Kinesis and Lambda</dc:title>
  <dc:creator>Nguyen Phuong Hieu (CIP.HAL)</dc:creator>
  <cp:lastModifiedBy>Nguyen Phuong Hieu (CIP.HAL)</cp:lastModifiedBy>
  <cp:revision>11</cp:revision>
  <dcterms:created xsi:type="dcterms:W3CDTF">2020-06-08T02:53:18Z</dcterms:created>
  <dcterms:modified xsi:type="dcterms:W3CDTF">2020-06-08T03:34:11Z</dcterms:modified>
</cp:coreProperties>
</file>