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7"/>
  </p:notesMasterIdLst>
  <p:sldIdLst>
    <p:sldId id="256" r:id="rId2"/>
    <p:sldId id="1542" r:id="rId3"/>
    <p:sldId id="1826" r:id="rId4"/>
    <p:sldId id="1827" r:id="rId5"/>
    <p:sldId id="1828" r:id="rId6"/>
    <p:sldId id="1829" r:id="rId7"/>
    <p:sldId id="1830" r:id="rId8"/>
    <p:sldId id="1831" r:id="rId9"/>
    <p:sldId id="1832" r:id="rId10"/>
    <p:sldId id="1833" r:id="rId11"/>
    <p:sldId id="1834" r:id="rId12"/>
    <p:sldId id="1835" r:id="rId13"/>
    <p:sldId id="1697" r:id="rId14"/>
    <p:sldId id="1836" r:id="rId15"/>
    <p:sldId id="1839" r:id="rId16"/>
    <p:sldId id="1838" r:id="rId17"/>
    <p:sldId id="1837" r:id="rId18"/>
    <p:sldId id="1843" r:id="rId19"/>
    <p:sldId id="1842" r:id="rId20"/>
    <p:sldId id="1840" r:id="rId21"/>
    <p:sldId id="1841" r:id="rId22"/>
    <p:sldId id="1844" r:id="rId23"/>
    <p:sldId id="1845" r:id="rId24"/>
    <p:sldId id="1846" r:id="rId25"/>
    <p:sldId id="1851" r:id="rId26"/>
    <p:sldId id="1852" r:id="rId27"/>
    <p:sldId id="1847" r:id="rId28"/>
    <p:sldId id="1848" r:id="rId29"/>
    <p:sldId id="1849" r:id="rId30"/>
    <p:sldId id="1850" r:id="rId31"/>
    <p:sldId id="1882" r:id="rId32"/>
    <p:sldId id="1853" r:id="rId33"/>
    <p:sldId id="1867" r:id="rId34"/>
    <p:sldId id="1868" r:id="rId35"/>
    <p:sldId id="1869" r:id="rId36"/>
    <p:sldId id="1870" r:id="rId37"/>
    <p:sldId id="1871" r:id="rId38"/>
    <p:sldId id="1872" r:id="rId39"/>
    <p:sldId id="1873" r:id="rId40"/>
    <p:sldId id="1874" r:id="rId41"/>
    <p:sldId id="1875" r:id="rId42"/>
    <p:sldId id="1876" r:id="rId43"/>
    <p:sldId id="1877" r:id="rId44"/>
    <p:sldId id="1883" r:id="rId45"/>
    <p:sldId id="39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F09"/>
    <a:srgbClr val="D9EAD3"/>
    <a:srgbClr val="F4CCCC"/>
    <a:srgbClr val="FFB7B7"/>
    <a:srgbClr val="008000"/>
    <a:srgbClr val="FFA500"/>
    <a:srgbClr val="A5A5A5"/>
    <a:srgbClr val="40A940"/>
    <a:srgbClr val="1E77B4"/>
    <a:srgbClr val="59B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7" autoAdjust="0"/>
    <p:restoredTop sz="89537" autoAdjust="0"/>
  </p:normalViewPr>
  <p:slideViewPr>
    <p:cSldViewPr snapToGrid="0">
      <p:cViewPr varScale="1">
        <p:scale>
          <a:sx n="92" d="100"/>
          <a:sy n="92" d="100"/>
        </p:scale>
        <p:origin x="192" y="472"/>
      </p:cViewPr>
      <p:guideLst/>
    </p:cSldViewPr>
  </p:slideViewPr>
  <p:outlineViewPr>
    <p:cViewPr>
      <p:scale>
        <a:sx n="33" d="100"/>
        <a:sy n="33" d="100"/>
      </p:scale>
      <p:origin x="0" y="-130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15T22:44:10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2156 12632 190 0,'-8'-22'610'0,"-16"2"100"15,-8 4 73-15,-3 2 46 16,-14 1-170-16,-3 2-230 16,-2 2-139-16,-7 4-87 15,-1 5-65-15,-7 3-40 0,5 2-27 16,5 3-22-16,7 1-15 15,1 5-12-15,4 2-7 16,3 6-11-16,-1 1-4 16,6 6-2-16,4 4 0 15,-1 7-1-15,-4 3 1 16,6 5 1-16,-3 0 1 16,2 6 5-16,-2-1 3 15,3 3 8-15,2-1 7 0,2 0 8 16,3 3 6-16,8 1 3 15,4 1 5-15,3 3 9 16,7 1 2-16,2-3-2 16,6-3 3-16,9-2-1 15,8-4-6-15,7-4-10 16,-3-3-9-16,13-6-6 0,-2 0-6 16,4-1-8-16,0-2-6 15,1 0-3-15,4-3-4 16,-4 0-2-16,4-3-1 15,0-4-2-15,0-4 1 16,-2-5-4-16,8-5-1 16,-9-11 0-16,11-10 5 15,-3-9 6-15,-2-11 7 16,5-11 12-16,-6-8 9 0,4-8 9 16,-8-3 7-16,2-5 5 15,0-5-2-15,-9 4-3 16,2-2-3-16,-10 0-9 15,-8 3-11-15,-6 1-12 16,-13-1-10-16,-13 2-18 0,-6-1-15 16,-13 2-13-16,-3 3 0 15,-4-1-12-15,-1 8-23 16,3 4-34-16,3-1-66 16,2 8-163-16,2 2-314 15,8 1-169-15,5-5-69 16,5-2-5-16,2-6 52 15,-2-5 159-15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2F9D4-9DC5-4F69-96EE-C0085E48CA1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9C55F-6F3E-4A53-8EA6-E6648FC9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9C55F-6F3E-4A53-8EA6-E6648FC97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9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9C55F-6F3E-4A53-8EA6-E6648FC97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2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9C55F-6F3E-4A53-8EA6-E6648FC976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9C55F-6F3E-4A53-8EA6-E6648FC976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0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57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EC17E-4ED7-46CE-8966-8ED2F545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4B989E-E032-483C-A04A-5E5CA8153020}"/>
              </a:ext>
            </a:extLst>
          </p:cNvPr>
          <p:cNvSpPr txBox="1">
            <a:spLocks/>
          </p:cNvSpPr>
          <p:nvPr userDrawn="1"/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venir Next LT Pro" panose="020B0504020202020204" pitchFamily="34" charset="0"/>
                <a:ea typeface="Avenir Next LT Pro" panose="020B0504020202020204" pitchFamily="34" charset="0"/>
                <a:cs typeface="Avenir Next LT Pro" panose="020B0504020202020204" pitchFamily="34" charset="0"/>
              </a:defRPr>
            </a:lvl1pPr>
          </a:lstStyle>
          <a:p>
            <a:r>
              <a:rPr lang="en-US" dirty="0"/>
              <a:t>Next time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B55A0D-CB56-437C-8654-B4D7670CA199}"/>
              </a:ext>
            </a:extLst>
          </p:cNvPr>
          <p:cNvGrpSpPr/>
          <p:nvPr userDrawn="1"/>
        </p:nvGrpSpPr>
        <p:grpSpPr>
          <a:xfrm>
            <a:off x="1212714" y="2895600"/>
            <a:ext cx="1279795" cy="1279795"/>
            <a:chOff x="5746615" y="274184"/>
            <a:chExt cx="698770" cy="698770"/>
          </a:xfrm>
        </p:grpSpPr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7F28812-8EFB-41F3-87AD-40953B355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5800128" y="289200"/>
              <a:ext cx="626648" cy="629896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F903A2-6CB3-4596-BADC-10AC3DD3FEC4}"/>
                </a:ext>
              </a:extLst>
            </p:cNvPr>
            <p:cNvSpPr/>
            <p:nvPr userDrawn="1"/>
          </p:nvSpPr>
          <p:spPr>
            <a:xfrm>
              <a:off x="5746615" y="274184"/>
              <a:ext cx="698770" cy="698770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C3EE1B5-0DEF-445B-874D-8971C350C9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5783076" y="313421"/>
              <a:ext cx="626648" cy="629896"/>
            </a:xfrm>
            <a:prstGeom prst="ellipse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DD3997-FE72-40CB-B02A-01FE3B4796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28925" y="2895600"/>
            <a:ext cx="8315325" cy="1419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AD8DB-2D7B-462B-9126-9F0816BDB5AD}"/>
              </a:ext>
            </a:extLst>
          </p:cNvPr>
          <p:cNvSpPr txBox="1"/>
          <p:nvPr userDrawn="1"/>
        </p:nvSpPr>
        <p:spPr>
          <a:xfrm>
            <a:off x="1200953" y="3446584"/>
            <a:ext cx="1280160" cy="9144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913392"/>
              </a:avLst>
            </a:prstTxWarp>
            <a:spAutoFit/>
          </a:bodyPr>
          <a:lstStyle/>
          <a:p>
            <a:pPr algn="ctr"/>
            <a:r>
              <a:rPr lang="en-US" b="1" spc="300" dirty="0"/>
              <a:t>That’s All Folks</a:t>
            </a:r>
          </a:p>
        </p:txBody>
      </p:sp>
    </p:spTree>
    <p:extLst>
      <p:ext uri="{BB962C8B-B14F-4D97-AF65-F5344CB8AC3E}">
        <p14:creationId xmlns:p14="http://schemas.microsoft.com/office/powerpoint/2010/main" val="182233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4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Research at TTI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A590-6033-DE48-865B-A0558AEFC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05FCB-D897-4BA5-AF8F-8BBB1B48C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73930-84D6-47D2-B40F-F75998C00EBC}"/>
              </a:ext>
            </a:extLst>
          </p:cNvPr>
          <p:cNvSpPr txBox="1"/>
          <p:nvPr/>
        </p:nvSpPr>
        <p:spPr>
          <a:xfrm>
            <a:off x="2724150" y="2515897"/>
            <a:ext cx="6743700" cy="182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500" b="1" spc="600" dirty="0">
                <a:solidFill>
                  <a:schemeClr val="bg1"/>
                </a:solidFill>
                <a:latin typeface="Avenir Next LT Pro" panose="020B0504020202020204" pitchFamily="34" charset="0"/>
              </a:rPr>
              <a:t>RECAP</a:t>
            </a:r>
          </a:p>
          <a:p>
            <a:pPr algn="ctr">
              <a:lnSpc>
                <a:spcPct val="70000"/>
              </a:lnSpc>
            </a:pPr>
            <a:r>
              <a:rPr lang="en-US" sz="4400" b="1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From Last Lecture</a:t>
            </a:r>
            <a:endParaRPr lang="en-US" sz="11500" b="1" spc="-15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thic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9FC0E4-8AE8-49A2-A4D0-C4D8E072579E}"/>
              </a:ext>
            </a:extLst>
          </p:cNvPr>
          <p:cNvGrpSpPr/>
          <p:nvPr userDrawn="1"/>
        </p:nvGrpSpPr>
        <p:grpSpPr>
          <a:xfrm>
            <a:off x="11779709" y="4"/>
            <a:ext cx="433421" cy="358604"/>
            <a:chOff x="2611179" y="2441428"/>
            <a:chExt cx="502444" cy="415712"/>
          </a:xfrm>
        </p:grpSpPr>
        <p:sp>
          <p:nvSpPr>
            <p:cNvPr id="12" name="Rectangle: Diagonal Corners Snipped 11">
              <a:extLst>
                <a:ext uri="{FF2B5EF4-FFF2-40B4-BE49-F238E27FC236}">
                  <a16:creationId xmlns:a16="http://schemas.microsoft.com/office/drawing/2014/main" id="{3DAA9D11-FED4-43CA-9777-1AE59AFD02E9}"/>
                </a:ext>
              </a:extLst>
            </p:cNvPr>
            <p:cNvSpPr/>
            <p:nvPr/>
          </p:nvSpPr>
          <p:spPr>
            <a:xfrm rot="5400000">
              <a:off x="2656490" y="2425446"/>
              <a:ext cx="415712" cy="447675"/>
            </a:xfrm>
            <a:prstGeom prst="snip2DiagRect">
              <a:avLst>
                <a:gd name="adj1" fmla="val 0"/>
                <a:gd name="adj2" fmla="val 4432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8A9B60-6EA9-4948-91E8-138B7CC9770C}"/>
                </a:ext>
              </a:extLst>
            </p:cNvPr>
            <p:cNvSpPr txBox="1"/>
            <p:nvPr/>
          </p:nvSpPr>
          <p:spPr>
            <a:xfrm>
              <a:off x="2611179" y="2447003"/>
              <a:ext cx="502444" cy="39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dirty="0">
                  <a:solidFill>
                    <a:srgbClr val="0000FF"/>
                  </a:solidFill>
                  <a:effectLst/>
                  <a:latin typeface="Roboto"/>
                </a:rPr>
                <a:t>⚖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63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gorithm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ABE852-2095-4483-892B-253A7D71B04F}"/>
              </a:ext>
            </a:extLst>
          </p:cNvPr>
          <p:cNvGrpSpPr/>
          <p:nvPr userDrawn="1"/>
        </p:nvGrpSpPr>
        <p:grpSpPr>
          <a:xfrm>
            <a:off x="11760462" y="0"/>
            <a:ext cx="431616" cy="359288"/>
            <a:chOff x="3016451" y="3161406"/>
            <a:chExt cx="500356" cy="416505"/>
          </a:xfrm>
        </p:grpSpPr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1351086C-2F1B-496D-A0BB-453E7C4F0E50}"/>
                </a:ext>
              </a:extLst>
            </p:cNvPr>
            <p:cNvSpPr/>
            <p:nvPr/>
          </p:nvSpPr>
          <p:spPr>
            <a:xfrm rot="5400000">
              <a:off x="3086266" y="3144272"/>
              <a:ext cx="413408" cy="447675"/>
            </a:xfrm>
            <a:prstGeom prst="snip2DiagRect">
              <a:avLst>
                <a:gd name="adj1" fmla="val 0"/>
                <a:gd name="adj2" fmla="val 44327"/>
              </a:avLst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98D59C-5A50-48F1-B1B6-ADDAB87E2560}"/>
                </a:ext>
              </a:extLst>
            </p:cNvPr>
            <p:cNvSpPr txBox="1"/>
            <p:nvPr/>
          </p:nvSpPr>
          <p:spPr>
            <a:xfrm>
              <a:off x="3016451" y="3185443"/>
              <a:ext cx="447378" cy="3924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dirty="0">
                  <a:solidFill>
                    <a:srgbClr val="CC0000"/>
                  </a:solidFill>
                  <a:effectLst/>
                  <a:latin typeface="Avenir Next LT Pro" panose="020B0504020202020204" pitchFamily="34" charset="0"/>
                </a:rPr>
                <a:t>⚒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5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5FD84F-9A15-4999-9329-682A4035EF34}"/>
              </a:ext>
            </a:extLst>
          </p:cNvPr>
          <p:cNvGrpSpPr/>
          <p:nvPr userDrawn="1"/>
        </p:nvGrpSpPr>
        <p:grpSpPr>
          <a:xfrm>
            <a:off x="11805824" y="-43632"/>
            <a:ext cx="386176" cy="461665"/>
            <a:chOff x="2745283" y="3110828"/>
            <a:chExt cx="447675" cy="535186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9F6134D7-95A9-476A-BB46-F3C6CBE28FE2}"/>
                </a:ext>
              </a:extLst>
            </p:cNvPr>
            <p:cNvSpPr/>
            <p:nvPr/>
          </p:nvSpPr>
          <p:spPr>
            <a:xfrm rot="5400000">
              <a:off x="2762417" y="3144272"/>
              <a:ext cx="413408" cy="447675"/>
            </a:xfrm>
            <a:prstGeom prst="snip2DiagRect">
              <a:avLst>
                <a:gd name="adj1" fmla="val 0"/>
                <a:gd name="adj2" fmla="val 4432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1C2D83-F216-44E3-86B8-3695B3AD2FBB}"/>
                </a:ext>
              </a:extLst>
            </p:cNvPr>
            <p:cNvSpPr txBox="1"/>
            <p:nvPr/>
          </p:nvSpPr>
          <p:spPr>
            <a:xfrm>
              <a:off x="2758202" y="3110828"/>
              <a:ext cx="361653" cy="535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u="none" strike="noStrike" dirty="0">
                  <a:ln>
                    <a:solidFill>
                      <a:schemeClr val="tx1"/>
                    </a:solidFill>
                  </a:ln>
                  <a:solidFill>
                    <a:srgbClr val="6AA84F"/>
                  </a:solidFill>
                  <a:effectLst/>
                  <a:latin typeface="Avenir Next LT Pro" panose="020B0504020202020204" pitchFamily="34" charset="0"/>
                </a:rPr>
                <a:t>⚑</a:t>
              </a:r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7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DB29-AB95-4105-9E4F-6E4748F634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82929-A492-40BE-AE3F-520F3ED6FA20}"/>
              </a:ext>
            </a:extLst>
          </p:cNvPr>
          <p:cNvSpPr/>
          <p:nvPr/>
        </p:nvSpPr>
        <p:spPr>
          <a:xfrm>
            <a:off x="0" y="-184558"/>
            <a:ext cx="2444097" cy="7164198"/>
          </a:xfrm>
          <a:prstGeom prst="rect">
            <a:avLst/>
          </a:prstGeom>
          <a:solidFill>
            <a:srgbClr val="D73F0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981218-7110-4AF9-8095-52BC882D52FC}"/>
              </a:ext>
            </a:extLst>
          </p:cNvPr>
          <p:cNvSpPr txBox="1">
            <a:spLocks/>
          </p:cNvSpPr>
          <p:nvPr/>
        </p:nvSpPr>
        <p:spPr>
          <a:xfrm>
            <a:off x="143438" y="146507"/>
            <a:ext cx="2620711" cy="165576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sz="4000" b="1" spc="-15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Today’s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Learning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7" name="Picture 18" descr="Oregon State University - Madison Ave. Collective">
            <a:extLst>
              <a:ext uri="{FF2B5EF4-FFF2-40B4-BE49-F238E27FC236}">
                <a16:creationId xmlns:a16="http://schemas.microsoft.com/office/drawing/2014/main" id="{F7BA9998-603C-4C92-AE23-8B842225C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9601" y="5273831"/>
            <a:ext cx="1164894" cy="143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B49210-9B08-4174-9147-145508AD1DA6}"/>
              </a:ext>
            </a:extLst>
          </p:cNvPr>
          <p:cNvSpPr txBox="1">
            <a:spLocks/>
          </p:cNvSpPr>
          <p:nvPr/>
        </p:nvSpPr>
        <p:spPr>
          <a:xfrm>
            <a:off x="160628" y="18818"/>
            <a:ext cx="2234310" cy="371657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u="sng" spc="-150" dirty="0"/>
              <a:t>CS434 – ML + DM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FC9128-C149-4340-AB33-5756D33E3A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68625" y="390525"/>
            <a:ext cx="8909050" cy="59610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0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Questions Break!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70094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58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274184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1586710" y="919821"/>
              <a:ext cx="1038113" cy="1043493"/>
            </a:xfrm>
            <a:prstGeom prst="ellipse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7CB28B-E18F-4B0A-A656-645654393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729" y="612467"/>
            <a:ext cx="11221496" cy="5847071"/>
          </a:xfrm>
          <a:prstGeom prst="rect">
            <a:avLst/>
          </a:prstGeom>
        </p:spPr>
        <p:txBody>
          <a:bodyPr lIns="274320" tIns="457200" r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5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_Activity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Question Break!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-90547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3640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113543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1586710" y="940291"/>
              <a:ext cx="1038113" cy="1043493"/>
            </a:xfrm>
            <a:prstGeom prst="ellipse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7CB28B-E18F-4B0A-A656-645654393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729" y="612468"/>
            <a:ext cx="11221496" cy="3601062"/>
          </a:xfrm>
          <a:prstGeom prst="rect">
            <a:avLst/>
          </a:prstGeom>
        </p:spPr>
        <p:txBody>
          <a:bodyPr lIns="274320" tIns="274320" rIns="274320" anchor="ctr"/>
          <a:lstStyle>
            <a:lvl1pPr marL="0" indent="0" algn="ctr">
              <a:buNone/>
              <a:defRPr sz="24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DFC11-0A57-4417-96F4-F21440FCBA8A}"/>
              </a:ext>
            </a:extLst>
          </p:cNvPr>
          <p:cNvSpPr/>
          <p:nvPr userDrawn="1"/>
        </p:nvSpPr>
        <p:spPr>
          <a:xfrm>
            <a:off x="608848" y="4371143"/>
            <a:ext cx="5363556" cy="1013255"/>
          </a:xfrm>
          <a:prstGeom prst="roundRect">
            <a:avLst/>
          </a:prstGeom>
          <a:solidFill>
            <a:srgbClr val="9BE5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A7E196-73A2-453A-9E97-C87612E601B6}"/>
              </a:ext>
            </a:extLst>
          </p:cNvPr>
          <p:cNvSpPr/>
          <p:nvPr userDrawn="1"/>
        </p:nvSpPr>
        <p:spPr>
          <a:xfrm>
            <a:off x="608848" y="5512962"/>
            <a:ext cx="5363556" cy="1013255"/>
          </a:xfrm>
          <a:prstGeom prst="roundRect">
            <a:avLst/>
          </a:prstGeom>
          <a:solidFill>
            <a:srgbClr val="81FFB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9B121F-8CF3-40AC-B87A-29A49F7A4B94}"/>
              </a:ext>
            </a:extLst>
          </p:cNvPr>
          <p:cNvSpPr/>
          <p:nvPr userDrawn="1"/>
        </p:nvSpPr>
        <p:spPr>
          <a:xfrm>
            <a:off x="6283333" y="4367748"/>
            <a:ext cx="5363556" cy="1013255"/>
          </a:xfrm>
          <a:prstGeom prst="roundRect">
            <a:avLst/>
          </a:prstGeom>
          <a:solidFill>
            <a:srgbClr val="FF7D7D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4123F1-8A57-4B19-95FA-018A8E3D7774}"/>
              </a:ext>
            </a:extLst>
          </p:cNvPr>
          <p:cNvSpPr/>
          <p:nvPr userDrawn="1"/>
        </p:nvSpPr>
        <p:spPr>
          <a:xfrm>
            <a:off x="6283333" y="5509567"/>
            <a:ext cx="5363556" cy="1013255"/>
          </a:xfrm>
          <a:prstGeom prst="roundRect">
            <a:avLst/>
          </a:prstGeom>
          <a:solidFill>
            <a:srgbClr val="FFFFA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84D071-BB72-4AB2-9B14-817DB6E4640D}"/>
              </a:ext>
            </a:extLst>
          </p:cNvPr>
          <p:cNvSpPr/>
          <p:nvPr userDrawn="1"/>
        </p:nvSpPr>
        <p:spPr>
          <a:xfrm>
            <a:off x="386412" y="4674685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DF69E2-79C3-4F4F-BC35-BD084B42F457}"/>
              </a:ext>
            </a:extLst>
          </p:cNvPr>
          <p:cNvSpPr/>
          <p:nvPr userDrawn="1"/>
        </p:nvSpPr>
        <p:spPr>
          <a:xfrm>
            <a:off x="6144577" y="4674684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118DBF-80C5-4B97-8E0B-BD4EF19DC43E}"/>
              </a:ext>
            </a:extLst>
          </p:cNvPr>
          <p:cNvSpPr/>
          <p:nvPr userDrawn="1"/>
        </p:nvSpPr>
        <p:spPr>
          <a:xfrm>
            <a:off x="400071" y="5830842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B9258-1675-4A1C-8CA4-E72FE7EBA5DF}"/>
              </a:ext>
            </a:extLst>
          </p:cNvPr>
          <p:cNvSpPr/>
          <p:nvPr userDrawn="1"/>
        </p:nvSpPr>
        <p:spPr>
          <a:xfrm>
            <a:off x="6122695" y="5830841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D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E3901E0-C842-423E-BBC6-6544F8CE0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724" y="4410765"/>
            <a:ext cx="52516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0F83A56-5AAF-4516-BF8C-BA083C02A4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0532" y="4410765"/>
            <a:ext cx="51662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501B0B-27B0-420B-B8AD-D97E9AAA04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9932" y="5538737"/>
            <a:ext cx="52516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56C570A0-1D1E-41D1-9876-A19DA201F3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9740" y="5538737"/>
            <a:ext cx="51662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4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earch Showcase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Research Showcase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70094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58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274184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1586710" y="919821"/>
              <a:ext cx="1038113" cy="1043493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24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 flipH="1">
            <a:off x="11786616" y="6534181"/>
            <a:ext cx="493776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0" y="6492875"/>
            <a:ext cx="1041149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D73F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CS 434</a:t>
            </a:r>
          </a:p>
        </p:txBody>
      </p:sp>
      <p:sp>
        <p:nvSpPr>
          <p:cNvPr id="8" name="Snip Diagonal Corner Rectangle 7"/>
          <p:cNvSpPr/>
          <p:nvPr/>
        </p:nvSpPr>
        <p:spPr>
          <a:xfrm flipH="1">
            <a:off x="0" y="0"/>
            <a:ext cx="493776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18" descr="Oregon State University - Madison Ave. Collective">
            <a:extLst>
              <a:ext uri="{FF2B5EF4-FFF2-40B4-BE49-F238E27FC236}">
                <a16:creationId xmlns:a16="http://schemas.microsoft.com/office/drawing/2014/main" id="{D316C1F0-6231-4A3E-9FB1-05A86CF42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1990" y="40760"/>
            <a:ext cx="229795" cy="28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42919E-90F0-48EB-A57A-5451A1CD1C2B}"/>
              </a:ext>
            </a:extLst>
          </p:cNvPr>
          <p:cNvSpPr txBox="1"/>
          <p:nvPr userDrawn="1"/>
        </p:nvSpPr>
        <p:spPr>
          <a:xfrm>
            <a:off x="5606199" y="6675437"/>
            <a:ext cx="979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venir Next LT Pro" panose="020B0504020202020204" pitchFamily="34" charset="0"/>
              </a:rPr>
              <a:t>© Stefan Lee</a:t>
            </a:r>
          </a:p>
        </p:txBody>
      </p:sp>
    </p:spTree>
    <p:extLst>
      <p:ext uri="{BB962C8B-B14F-4D97-AF65-F5344CB8AC3E}">
        <p14:creationId xmlns:p14="http://schemas.microsoft.com/office/powerpoint/2010/main" val="90344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6" r:id="rId4"/>
    <p:sldLayoutId id="2147483677" r:id="rId5"/>
    <p:sldLayoutId id="2147483673" r:id="rId6"/>
    <p:sldLayoutId id="2147483674" r:id="rId7"/>
    <p:sldLayoutId id="2147483680" r:id="rId8"/>
    <p:sldLayoutId id="2147483675" r:id="rId9"/>
    <p:sldLayoutId id="2147483678" r:id="rId10"/>
    <p:sldLayoutId id="2147483679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venir Next LT Pro" panose="020B0504020202020204" pitchFamily="34" charset="0"/>
          <a:ea typeface="Avenir Next LT Pro" panose="020B0504020202020204" pitchFamily="34" charset="0"/>
          <a:cs typeface="Avenir Next LT Pro" panose="020B05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34.png"/><Relationship Id="rId18" Type="http://schemas.openxmlformats.org/officeDocument/2006/relationships/image" Target="../media/image42.png"/><Relationship Id="rId3" Type="http://schemas.openxmlformats.org/officeDocument/2006/relationships/image" Target="../media/image260.png"/><Relationship Id="rId21" Type="http://schemas.openxmlformats.org/officeDocument/2006/relationships/image" Target="../media/image19.jpeg"/><Relationship Id="rId7" Type="http://schemas.openxmlformats.org/officeDocument/2006/relationships/image" Target="../media/image66.png"/><Relationship Id="rId12" Type="http://schemas.openxmlformats.org/officeDocument/2006/relationships/image" Target="../media/image33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11" Type="http://schemas.openxmlformats.org/officeDocument/2006/relationships/image" Target="../media/image18.sv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10" Type="http://schemas.openxmlformats.org/officeDocument/2006/relationships/image" Target="../media/image17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62.png"/><Relationship Id="rId5" Type="http://schemas.openxmlformats.org/officeDocument/2006/relationships/image" Target="../media/image15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40.png"/><Relationship Id="rId5" Type="http://schemas.openxmlformats.org/officeDocument/2006/relationships/image" Target="../media/image16.svg"/><Relationship Id="rId10" Type="http://schemas.openxmlformats.org/officeDocument/2006/relationships/image" Target="../media/image58.png"/><Relationship Id="rId4" Type="http://schemas.openxmlformats.org/officeDocument/2006/relationships/image" Target="../media/image15.png"/><Relationship Id="rId9" Type="http://schemas.openxmlformats.org/officeDocument/2006/relationships/image" Target="../media/image4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20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cs.columbia.edu/~mcollins/courses/6998-2012/notes/perc.converge.pdf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9.png"/><Relationship Id="rId4" Type="http://schemas.openxmlformats.org/officeDocument/2006/relationships/image" Target="../media/image7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7.png"/><Relationship Id="rId5" Type="http://schemas.openxmlformats.org/officeDocument/2006/relationships/image" Target="../media/image6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9462-2E8A-4069-9BD7-720964E16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50" y="1122363"/>
            <a:ext cx="10071100" cy="2387600"/>
          </a:xfrm>
        </p:spPr>
        <p:txBody>
          <a:bodyPr lIns="0" rIns="0"/>
          <a:lstStyle/>
          <a:p>
            <a:r>
              <a:rPr lang="en-US" b="1" dirty="0"/>
              <a:t>Machine Learning </a:t>
            </a:r>
            <a:br>
              <a:rPr lang="en-US" b="1" dirty="0"/>
            </a:br>
            <a:r>
              <a:rPr lang="en-US" b="1" dirty="0"/>
              <a:t>and Data Mining</a:t>
            </a:r>
            <a:endParaRPr lang="en-US" b="1" strike="sngStri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C7452-5743-4F4A-9B65-4D5F146FE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3.1: </a:t>
            </a:r>
            <a:r>
              <a:rPr lang="en-US" dirty="0"/>
              <a:t>Perceptron, Evaluating Classifiers, Naïve Bayes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64CAFBF-F4D7-4817-86F0-3C0E46CA6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3" y="5516004"/>
            <a:ext cx="1067437" cy="10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944-4F1B-48E5-AA58-798B116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3B1970-6CD9-4A39-BF23-5F13D3AF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4804D-A599-4B82-B9EC-2EA5DF4BDCB0}"/>
              </a:ext>
            </a:extLst>
          </p:cNvPr>
          <p:cNvSpPr/>
          <p:nvPr/>
        </p:nvSpPr>
        <p:spPr>
          <a:xfrm>
            <a:off x="10353136" y="2131894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20787-C544-4086-BBAE-877CFBC09C5F}"/>
              </a:ext>
            </a:extLst>
          </p:cNvPr>
          <p:cNvSpPr txBox="1"/>
          <p:nvPr/>
        </p:nvSpPr>
        <p:spPr>
          <a:xfrm>
            <a:off x="238085" y="603514"/>
            <a:ext cx="117329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Avenir Next LT Pro" panose="020B0504020202020204" pitchFamily="34" charset="0"/>
              </a:rPr>
              <a:t>Logistic Regression Model Assumption:</a:t>
            </a:r>
            <a:endParaRPr lang="en-US" sz="2200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7EC4D6-47D3-4426-9AA5-6E7E2C9B100F}"/>
                  </a:ext>
                </a:extLst>
              </p:cNvPr>
              <p:cNvSpPr txBox="1"/>
              <p:nvPr/>
            </p:nvSpPr>
            <p:spPr>
              <a:xfrm>
                <a:off x="-95290" y="1593541"/>
                <a:ext cx="11732935" cy="107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7EC4D6-47D3-4426-9AA5-6E7E2C9B1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90" y="1593541"/>
                <a:ext cx="11732935" cy="1076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77BCDF-2DFE-4B1B-AFB7-F7004D07AA99}"/>
                  </a:ext>
                </a:extLst>
              </p:cNvPr>
              <p:cNvSpPr txBox="1"/>
              <p:nvPr/>
            </p:nvSpPr>
            <p:spPr>
              <a:xfrm>
                <a:off x="-212180" y="3575760"/>
                <a:ext cx="11732935" cy="1223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77BCDF-2DFE-4B1B-AFB7-F7004D07A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180" y="3575760"/>
                <a:ext cx="11732935" cy="1223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18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944-4F1B-48E5-AA58-798B116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3B1970-6CD9-4A39-BF23-5F13D3AF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4804D-A599-4B82-B9EC-2EA5DF4BDCB0}"/>
              </a:ext>
            </a:extLst>
          </p:cNvPr>
          <p:cNvSpPr/>
          <p:nvPr/>
        </p:nvSpPr>
        <p:spPr>
          <a:xfrm>
            <a:off x="10353136" y="2131894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20787-C544-4086-BBAE-877CFBC09C5F}"/>
              </a:ext>
            </a:extLst>
          </p:cNvPr>
          <p:cNvSpPr txBox="1"/>
          <p:nvPr/>
        </p:nvSpPr>
        <p:spPr>
          <a:xfrm>
            <a:off x="238085" y="603514"/>
            <a:ext cx="117329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Avenir Next LT Pro" panose="020B0504020202020204" pitchFamily="34" charset="0"/>
              </a:rPr>
              <a:t>Logistic Regression Model’s Decision Boundary:</a:t>
            </a:r>
            <a:endParaRPr lang="en-US" sz="2200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7EC4D6-47D3-4426-9AA5-6E7E2C9B100F}"/>
                  </a:ext>
                </a:extLst>
              </p:cNvPr>
              <p:cNvSpPr txBox="1"/>
              <p:nvPr/>
            </p:nvSpPr>
            <p:spPr>
              <a:xfrm>
                <a:off x="-95290" y="1593541"/>
                <a:ext cx="117329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7EC4D6-47D3-4426-9AA5-6E7E2C9B1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90" y="1593541"/>
                <a:ext cx="1173293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F59074-BCA9-4E44-B30C-42139AF4EE9B}"/>
                  </a:ext>
                </a:extLst>
              </p:cNvPr>
              <p:cNvSpPr txBox="1"/>
              <p:nvPr/>
            </p:nvSpPr>
            <p:spPr>
              <a:xfrm>
                <a:off x="422489" y="1141867"/>
                <a:ext cx="117329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venir Next LT Pro" panose="020B050402020202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if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F59074-BCA9-4E44-B30C-42139AF4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89" y="1141867"/>
                <a:ext cx="11732935" cy="461665"/>
              </a:xfrm>
              <a:prstGeom prst="rect">
                <a:avLst/>
              </a:prstGeom>
              <a:blipFill>
                <a:blip r:embed="rId3"/>
                <a:stretch>
                  <a:fillRect l="-779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4E46E8-5725-47B4-BC3D-C79FE0437C79}"/>
                  </a:ext>
                </a:extLst>
              </p:cNvPr>
              <p:cNvSpPr txBox="1"/>
              <p:nvPr/>
            </p:nvSpPr>
            <p:spPr>
              <a:xfrm>
                <a:off x="3468426" y="2423335"/>
                <a:ext cx="5056449" cy="1135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⇒  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&gt; 1</m:t>
                      </m:r>
                    </m:oMath>
                  </m:oMathPara>
                </a14:m>
                <a:endParaRPr lang="en-US" sz="3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4E46E8-5725-47B4-BC3D-C79FE0437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26" y="2423335"/>
                <a:ext cx="5056449" cy="113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F6978C-D6A0-430E-9711-91B700D57487}"/>
                  </a:ext>
                </a:extLst>
              </p:cNvPr>
              <p:cNvSpPr txBox="1"/>
              <p:nvPr/>
            </p:nvSpPr>
            <p:spPr>
              <a:xfrm>
                <a:off x="3468426" y="3857690"/>
                <a:ext cx="5056449" cy="667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&gt; 1</m:t>
                      </m:r>
                    </m:oMath>
                  </m:oMathPara>
                </a14:m>
                <a:endParaRPr lang="en-US" sz="3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F6978C-D6A0-430E-9711-91B700D57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26" y="3857690"/>
                <a:ext cx="5056449" cy="667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811E0B-F673-46AA-8843-D7D2D76F6CB6}"/>
                  </a:ext>
                </a:extLst>
              </p:cNvPr>
              <p:cNvSpPr txBox="1"/>
              <p:nvPr/>
            </p:nvSpPr>
            <p:spPr>
              <a:xfrm>
                <a:off x="3468427" y="5081543"/>
                <a:ext cx="3694374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⇒    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&gt;0</m:t>
                      </m:r>
                    </m:oMath>
                  </m:oMathPara>
                </a14:m>
                <a:endParaRPr lang="en-US" sz="3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811E0B-F673-46AA-8843-D7D2D76F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27" y="5081543"/>
                <a:ext cx="3694374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0987CF0-09C5-4DE3-A830-B5F3F760220C}"/>
              </a:ext>
            </a:extLst>
          </p:cNvPr>
          <p:cNvSpPr txBox="1"/>
          <p:nvPr/>
        </p:nvSpPr>
        <p:spPr>
          <a:xfrm>
            <a:off x="611466" y="5193689"/>
            <a:ext cx="2246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Log of both sides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A1192-265B-487D-975E-15D1358DFE96}"/>
              </a:ext>
            </a:extLst>
          </p:cNvPr>
          <p:cNvSpPr txBox="1"/>
          <p:nvPr/>
        </p:nvSpPr>
        <p:spPr>
          <a:xfrm>
            <a:off x="611466" y="4050907"/>
            <a:ext cx="2246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Just some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A32EC-1E01-4E81-A2AF-88457E4AFCC1}"/>
                  </a:ext>
                </a:extLst>
              </p:cNvPr>
              <p:cNvSpPr txBox="1"/>
              <p:nvPr/>
            </p:nvSpPr>
            <p:spPr>
              <a:xfrm>
                <a:off x="697191" y="2731980"/>
                <a:ext cx="22460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Divide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=0|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D73F09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A32EC-1E01-4E81-A2AF-88457E4AF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91" y="2731980"/>
                <a:ext cx="2246034" cy="646331"/>
              </a:xfrm>
              <a:prstGeom prst="rect">
                <a:avLst/>
              </a:prstGeom>
              <a:blipFill>
                <a:blip r:embed="rId7"/>
                <a:stretch>
                  <a:fillRect l="-2168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334B98-51BE-43B1-B451-3ABF23BF6568}"/>
                  </a:ext>
                </a:extLst>
              </p:cNvPr>
              <p:cNvSpPr txBox="1"/>
              <p:nvPr/>
            </p:nvSpPr>
            <p:spPr>
              <a:xfrm>
                <a:off x="7629524" y="4571961"/>
                <a:ext cx="3891231" cy="1384995"/>
              </a:xfrm>
              <a:prstGeom prst="rect">
                <a:avLst/>
              </a:prstGeom>
              <a:noFill/>
              <a:ln>
                <a:solidFill>
                  <a:srgbClr val="D73F09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This tells us the decision boundary is the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D73F09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334B98-51BE-43B1-B451-3ABF23BF6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524" y="4571961"/>
                <a:ext cx="3891231" cy="1384995"/>
              </a:xfrm>
              <a:prstGeom prst="rect">
                <a:avLst/>
              </a:prstGeom>
              <a:blipFill>
                <a:blip r:embed="rId8"/>
                <a:stretch>
                  <a:fillRect t="-3930" r="-781" b="-11354"/>
                </a:stretch>
              </a:blipFill>
              <a:ln>
                <a:solidFill>
                  <a:srgbClr val="D73F0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34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8E98-B268-4ADD-BF9C-9B284936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FAE3E-FFFD-4D6D-9954-A00207159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63C0E-4734-4B70-B9AF-F9762687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29800"/>
            <a:ext cx="7734300" cy="492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58FBB-88C9-4A77-A3C1-FD05658C96C7}"/>
              </a:ext>
            </a:extLst>
          </p:cNvPr>
          <p:cNvSpPr txBox="1"/>
          <p:nvPr/>
        </p:nvSpPr>
        <p:spPr>
          <a:xfrm>
            <a:off x="238085" y="818957"/>
            <a:ext cx="117329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venir Next LT Pro" panose="020B0504020202020204" pitchFamily="34" charset="0"/>
              </a:rPr>
              <a:t>Example logistic regression decision boundary – linear in the features.</a:t>
            </a:r>
          </a:p>
        </p:txBody>
      </p:sp>
    </p:spTree>
    <p:extLst>
      <p:ext uri="{BB962C8B-B14F-4D97-AF65-F5344CB8AC3E}">
        <p14:creationId xmlns:p14="http://schemas.microsoft.com/office/powerpoint/2010/main" val="262673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815" y="200025"/>
            <a:ext cx="9291205" cy="5961063"/>
          </a:xfrm>
        </p:spPr>
        <p:txBody>
          <a:bodyPr/>
          <a:lstStyle/>
          <a:p>
            <a:r>
              <a:rPr lang="en-US" b="1" dirty="0"/>
              <a:t>Be able to answer: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What is the perceptron linear classifier?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How is it updated?</a:t>
            </a:r>
          </a:p>
          <a:p>
            <a:pPr marL="457200" lvl="1" indent="0">
              <a:buNone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to evaluate classification models?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Accuracy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Recall and Precision</a:t>
            </a:r>
          </a:p>
          <a:p>
            <a:pPr marL="457200" lvl="1" indent="0">
              <a:buNone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861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vs Logistic Regression -- History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73815-3EA7-4428-8EF8-0615AD8A96F0}"/>
              </a:ext>
            </a:extLst>
          </p:cNvPr>
          <p:cNvSpPr txBox="1"/>
          <p:nvPr/>
        </p:nvSpPr>
        <p:spPr>
          <a:xfrm>
            <a:off x="1135856" y="3429000"/>
            <a:ext cx="875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1958 Perceptron invented and popularized in AI/ML communities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194AB-B705-4FAD-B4C9-174F367D7F3B}"/>
              </a:ext>
            </a:extLst>
          </p:cNvPr>
          <p:cNvSpPr txBox="1"/>
          <p:nvPr/>
        </p:nvSpPr>
        <p:spPr>
          <a:xfrm>
            <a:off x="1135856" y="4593669"/>
            <a:ext cx="680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1970s Logistic Regression reached widespread recognition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02834-0410-44AD-B46A-6CBC84141A18}"/>
              </a:ext>
            </a:extLst>
          </p:cNvPr>
          <p:cNvSpPr txBox="1"/>
          <p:nvPr/>
        </p:nvSpPr>
        <p:spPr>
          <a:xfrm>
            <a:off x="1135856" y="1280403"/>
            <a:ext cx="613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1830s Logistic function invented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D15-086C-40EB-A711-35D25B820FD8}"/>
              </a:ext>
            </a:extLst>
          </p:cNvPr>
          <p:cNvSpPr txBox="1"/>
          <p:nvPr/>
        </p:nvSpPr>
        <p:spPr>
          <a:xfrm>
            <a:off x="1135856" y="2337174"/>
            <a:ext cx="9150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1943 Logistic Regression invented but in biology and largely ignored</a:t>
            </a:r>
          </a:p>
        </p:txBody>
      </p:sp>
    </p:spTree>
    <p:extLst>
      <p:ext uri="{BB962C8B-B14F-4D97-AF65-F5344CB8AC3E}">
        <p14:creationId xmlns:p14="http://schemas.microsoft.com/office/powerpoint/2010/main" val="39721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60-EC10-456D-94F6-8D67CD05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vs 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82E15-D9ED-40ED-9A38-36211C919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Sign function - Wikipedia">
            <a:extLst>
              <a:ext uri="{FF2B5EF4-FFF2-40B4-BE49-F238E27FC236}">
                <a16:creationId xmlns:a16="http://schemas.microsoft.com/office/drawing/2014/main" id="{31DF52D9-6ED9-4DDA-A961-6BA60A7D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42" y="3210614"/>
            <a:ext cx="2646913" cy="21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E7B65D-BCDC-4750-BC43-4BAD53C4143A}"/>
                  </a:ext>
                </a:extLst>
              </p:cNvPr>
              <p:cNvSpPr txBox="1"/>
              <p:nvPr/>
            </p:nvSpPr>
            <p:spPr>
              <a:xfrm>
                <a:off x="1405811" y="1780714"/>
                <a:ext cx="4090529" cy="121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latin typeface="Avenir Next LT Pro" panose="020B0504020202020204" pitchFamily="34" charset="0"/>
                  </a:rPr>
                  <a:t>Logistic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E7B65D-BCDC-4750-BC43-4BAD53C4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11" y="1780714"/>
                <a:ext cx="4090529" cy="1216743"/>
              </a:xfrm>
              <a:prstGeom prst="rect">
                <a:avLst/>
              </a:prstGeom>
              <a:blipFill>
                <a:blip r:embed="rId3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8">
            <a:extLst>
              <a:ext uri="{FF2B5EF4-FFF2-40B4-BE49-F238E27FC236}">
                <a16:creationId xmlns:a16="http://schemas.microsoft.com/office/drawing/2014/main" id="{A8996420-C39A-47F3-905F-B75CC9ED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7145" y="3305423"/>
            <a:ext cx="3107730" cy="207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F4EE06-4B01-40C4-AF66-83C2977F1290}"/>
                  </a:ext>
                </a:extLst>
              </p:cNvPr>
              <p:cNvSpPr txBox="1"/>
              <p:nvPr/>
            </p:nvSpPr>
            <p:spPr>
              <a:xfrm>
                <a:off x="6928795" y="1780714"/>
                <a:ext cx="4090529" cy="1361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latin typeface="Avenir Next LT Pro" panose="020B0504020202020204" pitchFamily="34" charset="0"/>
                  </a:rPr>
                  <a:t>Sign Function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F4EE06-4B01-40C4-AF66-83C2977F1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95" y="1780714"/>
                <a:ext cx="4090529" cy="1361270"/>
              </a:xfrm>
              <a:prstGeom prst="rect">
                <a:avLst/>
              </a:prstGeom>
              <a:blipFill>
                <a:blip r:embed="rId5"/>
                <a:stretch>
                  <a:fillRect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47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vs Logistic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7C674-395A-47FC-97AA-A0E3070E5608}"/>
              </a:ext>
            </a:extLst>
          </p:cNvPr>
          <p:cNvSpPr txBox="1"/>
          <p:nvPr/>
        </p:nvSpPr>
        <p:spPr>
          <a:xfrm>
            <a:off x="139407" y="770154"/>
            <a:ext cx="58899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u="sng" dirty="0">
                <a:latin typeface="Avenir Next LT Pro" panose="020B0504020202020204" pitchFamily="34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DB91B3-1D35-4513-8A6C-D7EA3F26FF7C}"/>
                  </a:ext>
                </a:extLst>
              </p:cNvPr>
              <p:cNvSpPr txBox="1"/>
              <p:nvPr/>
            </p:nvSpPr>
            <p:spPr>
              <a:xfrm>
                <a:off x="565004" y="1468105"/>
                <a:ext cx="5038725" cy="707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DB91B3-1D35-4513-8A6C-D7EA3F26F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04" y="1468105"/>
                <a:ext cx="5038725" cy="707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C60D64-23F4-4B1E-8FBE-539E9DBF2039}"/>
              </a:ext>
            </a:extLst>
          </p:cNvPr>
          <p:cNvCxnSpPr>
            <a:cxnSpLocks/>
          </p:cNvCxnSpPr>
          <p:nvPr/>
        </p:nvCxnSpPr>
        <p:spPr>
          <a:xfrm>
            <a:off x="6096000" y="714375"/>
            <a:ext cx="0" cy="5519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E423D1-77D9-411B-BA77-36E871DB4817}"/>
              </a:ext>
            </a:extLst>
          </p:cNvPr>
          <p:cNvSpPr txBox="1"/>
          <p:nvPr/>
        </p:nvSpPr>
        <p:spPr>
          <a:xfrm>
            <a:off x="6265506" y="770154"/>
            <a:ext cx="58899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u="sng" dirty="0">
                <a:latin typeface="Avenir Next LT Pro" panose="020B0504020202020204" pitchFamily="34" charset="0"/>
              </a:rPr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86A91D-90A5-4F15-9169-41A491252B3E}"/>
                  </a:ext>
                </a:extLst>
              </p:cNvPr>
              <p:cNvSpPr txBox="1"/>
              <p:nvPr/>
            </p:nvSpPr>
            <p:spPr>
              <a:xfrm>
                <a:off x="7256106" y="1909860"/>
                <a:ext cx="3908718" cy="436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86A91D-90A5-4F15-9169-41A491252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06" y="1909860"/>
                <a:ext cx="3908718" cy="436979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DAEB28F-7AB0-4255-A88A-908CDB8374E0}"/>
              </a:ext>
            </a:extLst>
          </p:cNvPr>
          <p:cNvSpPr txBox="1"/>
          <p:nvPr/>
        </p:nvSpPr>
        <p:spPr>
          <a:xfrm>
            <a:off x="279255" y="3549353"/>
            <a:ext cx="56102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venir Next LT Pro" panose="020B0504020202020204" pitchFamily="34" charset="0"/>
              </a:rPr>
              <a:t>Linear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BC71E5-6688-49FA-AEBD-47D7865F7FB7}"/>
                  </a:ext>
                </a:extLst>
              </p:cNvPr>
              <p:cNvSpPr txBox="1"/>
              <p:nvPr/>
            </p:nvSpPr>
            <p:spPr>
              <a:xfrm>
                <a:off x="565004" y="2346839"/>
                <a:ext cx="5038725" cy="424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BC71E5-6688-49FA-AEBD-47D7865F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04" y="2346839"/>
                <a:ext cx="5038725" cy="424283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9F49C05-14DA-497E-9FEE-6C3DDE4201C7}"/>
              </a:ext>
            </a:extLst>
          </p:cNvPr>
          <p:cNvSpPr txBox="1"/>
          <p:nvPr/>
        </p:nvSpPr>
        <p:spPr>
          <a:xfrm>
            <a:off x="6405354" y="3549353"/>
            <a:ext cx="56102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venir Next LT Pro" panose="020B0504020202020204" pitchFamily="34" charset="0"/>
              </a:rPr>
              <a:t>Linear 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001214-17D9-490A-B1BE-B68E5F4A53FD}"/>
              </a:ext>
            </a:extLst>
          </p:cNvPr>
          <p:cNvSpPr txBox="1"/>
          <p:nvPr/>
        </p:nvSpPr>
        <p:spPr>
          <a:xfrm>
            <a:off x="279255" y="4322113"/>
            <a:ext cx="56102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venir Next LT Pro" panose="020B0504020202020204" pitchFamily="34" charset="0"/>
              </a:rPr>
              <a:t>Probabilistic Interpretation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1778C-1691-416D-92DD-46327C066DD1}"/>
              </a:ext>
            </a:extLst>
          </p:cNvPr>
          <p:cNvSpPr txBox="1"/>
          <p:nvPr/>
        </p:nvSpPr>
        <p:spPr>
          <a:xfrm>
            <a:off x="6405354" y="4322113"/>
            <a:ext cx="56102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venir Next LT Pro" panose="020B0504020202020204" pitchFamily="34" charset="0"/>
              </a:rPr>
              <a:t>No useful probabilistic interpretation</a:t>
            </a:r>
            <a:br>
              <a:rPr lang="en-US" sz="2200" dirty="0">
                <a:latin typeface="Avenir Next LT Pro" panose="020B0504020202020204" pitchFamily="34" charset="0"/>
              </a:rPr>
            </a:br>
            <a:r>
              <a:rPr lang="en-US" sz="2200" dirty="0">
                <a:latin typeface="Avenir Next LT Pro" panose="020B0504020202020204" pitchFamily="34" charset="0"/>
              </a:rPr>
              <a:t>(mostly just geometry)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057B78-D9AD-4D1F-A189-28C05779F5B6}"/>
              </a:ext>
            </a:extLst>
          </p:cNvPr>
          <p:cNvSpPr txBox="1"/>
          <p:nvPr/>
        </p:nvSpPr>
        <p:spPr>
          <a:xfrm>
            <a:off x="279255" y="5280575"/>
            <a:ext cx="56102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venir Next LT Pro" panose="020B0504020202020204" pitchFamily="34" charset="0"/>
              </a:rPr>
              <a:t>Trained with gradient descent or other optimization methods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6F053-48C0-4935-8F23-561C297C3FB8}"/>
              </a:ext>
            </a:extLst>
          </p:cNvPr>
          <p:cNvSpPr txBox="1"/>
          <p:nvPr/>
        </p:nvSpPr>
        <p:spPr>
          <a:xfrm>
            <a:off x="6405354" y="5449852"/>
            <a:ext cx="56102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venir Next LT Pro" panose="020B0504020202020204" pitchFamily="34" charset="0"/>
              </a:rPr>
              <a:t>Trained with the “perceptron” algorithm</a:t>
            </a:r>
          </a:p>
        </p:txBody>
      </p:sp>
    </p:spTree>
    <p:extLst>
      <p:ext uri="{BB962C8B-B14F-4D97-AF65-F5344CB8AC3E}">
        <p14:creationId xmlns:p14="http://schemas.microsoft.com/office/powerpoint/2010/main" val="36783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0483EB-5F7D-48D2-948B-BEB278E14229}"/>
                  </a:ext>
                </a:extLst>
              </p:cNvPr>
              <p:cNvSpPr txBox="1"/>
              <p:nvPr/>
            </p:nvSpPr>
            <p:spPr>
              <a:xfrm>
                <a:off x="609597" y="709653"/>
                <a:ext cx="109728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Consider a binary prediction problem where we are given a dataset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pairs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We want to find optimal linear weights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such that: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0483EB-5F7D-48D2-948B-BEB278E14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7" y="709653"/>
                <a:ext cx="10972803" cy="830997"/>
              </a:xfrm>
              <a:prstGeom prst="rect">
                <a:avLst/>
              </a:prstGeom>
              <a:blipFill>
                <a:blip r:embed="rId2"/>
                <a:stretch>
                  <a:fillRect l="-833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0E5CC-1E8D-4E51-8AF7-E28CCFCBCA40}"/>
                  </a:ext>
                </a:extLst>
              </p:cNvPr>
              <p:cNvSpPr txBox="1"/>
              <p:nvPr/>
            </p:nvSpPr>
            <p:spPr>
              <a:xfrm>
                <a:off x="3070225" y="1891784"/>
                <a:ext cx="6140450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0E5CC-1E8D-4E51-8AF7-E28CCFCB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225" y="1891784"/>
                <a:ext cx="6140450" cy="57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8FD3708-928A-48E2-AB26-E6B205C2BFA2}"/>
              </a:ext>
            </a:extLst>
          </p:cNvPr>
          <p:cNvSpPr txBox="1"/>
          <p:nvPr/>
        </p:nvSpPr>
        <p:spPr>
          <a:xfrm>
            <a:off x="609596" y="3358949"/>
            <a:ext cx="109728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This is equivalent to saying we want: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A5F9EE-5567-4ADC-B618-B3F40624ECC8}"/>
                  </a:ext>
                </a:extLst>
              </p:cNvPr>
              <p:cNvSpPr txBox="1"/>
              <p:nvPr/>
            </p:nvSpPr>
            <p:spPr>
              <a:xfrm>
                <a:off x="3184525" y="4122073"/>
                <a:ext cx="6140450" cy="530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&gt;0  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A5F9EE-5567-4ADC-B618-B3F40624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25" y="4122073"/>
                <a:ext cx="6140450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Arrow: Slight curve with solid fill">
            <a:extLst>
              <a:ext uri="{FF2B5EF4-FFF2-40B4-BE49-F238E27FC236}">
                <a16:creationId xmlns:a16="http://schemas.microsoft.com/office/drawing/2014/main" id="{A1264F34-20D8-4110-BCFD-CF72E982F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500000" flipH="1">
            <a:off x="5504682" y="4717214"/>
            <a:ext cx="571543" cy="571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745A5E-63BE-4E0E-A32D-C758114EBDF2}"/>
                  </a:ext>
                </a:extLst>
              </p:cNvPr>
              <p:cNvSpPr txBox="1"/>
              <p:nvPr/>
            </p:nvSpPr>
            <p:spPr>
              <a:xfrm>
                <a:off x="1403615" y="5283876"/>
                <a:ext cx="93847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3" algn="ctr"/>
                <a:r>
                  <a:rPr lang="en-US" sz="2400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 have same sign, then sign(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) will equal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745A5E-63BE-4E0E-A32D-C758114E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15" y="5283876"/>
                <a:ext cx="9384764" cy="461665"/>
              </a:xfrm>
              <a:prstGeom prst="rect">
                <a:avLst/>
              </a:prstGeom>
              <a:blipFill>
                <a:blip r:embed="rId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38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0483EB-5F7D-48D2-948B-BEB278E14229}"/>
                  </a:ext>
                </a:extLst>
              </p:cNvPr>
              <p:cNvSpPr txBox="1"/>
              <p:nvPr/>
            </p:nvSpPr>
            <p:spPr>
              <a:xfrm>
                <a:off x="3523904" y="709653"/>
                <a:ext cx="8447091" cy="837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Note that the weight vector </a:t>
                </a:r>
                <a:r>
                  <a:rPr lang="en-US" sz="2400" b="1" dirty="0">
                    <a:latin typeface="Avenir Next LT Pro" panose="020B0504020202020204" pitchFamily="34" charset="0"/>
                  </a:rPr>
                  <a:t>w 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is the </a:t>
                </a:r>
                <a:r>
                  <a:rPr lang="en-US" sz="2400" i="1" dirty="0">
                    <a:latin typeface="Avenir Next LT Pro" panose="020B0504020202020204" pitchFamily="34" charset="0"/>
                  </a:rPr>
                  <a:t>normal vector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 of the decision boundary and </a:t>
                </a:r>
                <a:r>
                  <a:rPr lang="en-US" sz="2400" b="1" dirty="0">
                    <a:latin typeface="Avenir Next LT Pro" panose="020B0504020202020204" pitchFamily="34" charset="0"/>
                  </a:rPr>
                  <a:t>w 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points to the side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0483EB-5F7D-48D2-948B-BEB278E14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04" y="709653"/>
                <a:ext cx="8447091" cy="837537"/>
              </a:xfrm>
              <a:prstGeom prst="rect">
                <a:avLst/>
              </a:prstGeom>
              <a:blipFill>
                <a:blip r:embed="rId3"/>
                <a:stretch>
                  <a:fillRect l="-1082" t="-5072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5446362-051E-485E-90B5-BA142AA80717}"/>
              </a:ext>
            </a:extLst>
          </p:cNvPr>
          <p:cNvGrpSpPr/>
          <p:nvPr/>
        </p:nvGrpSpPr>
        <p:grpSpPr>
          <a:xfrm>
            <a:off x="791381" y="548412"/>
            <a:ext cx="2129101" cy="2465048"/>
            <a:chOff x="7018172" y="1434127"/>
            <a:chExt cx="4279911" cy="49552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B727AC-63EB-4B72-B073-1A0B3F588C4D}"/>
                </a:ext>
              </a:extLst>
            </p:cNvPr>
            <p:cNvSpPr/>
            <p:nvPr/>
          </p:nvSpPr>
          <p:spPr>
            <a:xfrm>
              <a:off x="7018172" y="1940794"/>
              <a:ext cx="4279911" cy="42799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A394611-76E9-4536-AA12-8E1832C610BB}"/>
                    </a:ext>
                  </a:extLst>
                </p:cNvPr>
                <p:cNvSpPr txBox="1"/>
                <p:nvPr/>
              </p:nvSpPr>
              <p:spPr>
                <a:xfrm>
                  <a:off x="9490893" y="3160737"/>
                  <a:ext cx="699995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A394611-76E9-4536-AA12-8E1832C61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893" y="3160737"/>
                  <a:ext cx="699995" cy="369331"/>
                </a:xfrm>
                <a:prstGeom prst="rect">
                  <a:avLst/>
                </a:prstGeom>
                <a:blipFill>
                  <a:blip r:embed="rId4"/>
                  <a:stretch>
                    <a:fillRect r="-15789" b="-9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7EF6C7-B9FD-4337-9210-C0FED9217ABD}"/>
                </a:ext>
              </a:extLst>
            </p:cNvPr>
            <p:cNvGrpSpPr/>
            <p:nvPr/>
          </p:nvGrpSpPr>
          <p:grpSpPr>
            <a:xfrm rot="19800000">
              <a:off x="9110184" y="1434127"/>
              <a:ext cx="690466" cy="4955230"/>
              <a:chOff x="5934269" y="1841403"/>
              <a:chExt cx="690466" cy="383908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A91B68E-AC75-46B5-9210-B1CD2EA7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4269" y="1841403"/>
                <a:ext cx="0" cy="3839081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89CB082-2908-43BF-AFB9-F864128E2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4269" y="3760943"/>
                <a:ext cx="690466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E3D45E-151F-434B-8AF4-E3F43FBFE2C9}"/>
                  </a:ext>
                </a:extLst>
              </p:cNvPr>
              <p:cNvSpPr txBox="1"/>
              <p:nvPr/>
            </p:nvSpPr>
            <p:spPr>
              <a:xfrm>
                <a:off x="3523904" y="1929316"/>
                <a:ext cx="873651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Every point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1" dirty="0">
                    <a:latin typeface="Avenir Next LT Pro" panose="020B0504020202020204" pitchFamily="34" charset="0"/>
                  </a:rPr>
                  <a:t> 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lies along the line perpendicular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.    </a:t>
                </a:r>
                <a:r>
                  <a:rPr lang="en-US" sz="2400" b="1" dirty="0">
                    <a:latin typeface="Avenir Next LT Pro" panose="020B0504020202020204" pitchFamily="34" charset="0"/>
                  </a:rPr>
                  <a:t>Why?  Linear algebra.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E3D45E-151F-434B-8AF4-E3F43FBFE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04" y="1929316"/>
                <a:ext cx="8736519" cy="830997"/>
              </a:xfrm>
              <a:prstGeom prst="rect">
                <a:avLst/>
              </a:prstGeom>
              <a:blipFill>
                <a:blip r:embed="rId5"/>
                <a:stretch>
                  <a:fillRect l="-1047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D9C5534-9416-428B-8CAB-8F878039FDA8}"/>
              </a:ext>
            </a:extLst>
          </p:cNvPr>
          <p:cNvSpPr txBox="1"/>
          <p:nvPr/>
        </p:nvSpPr>
        <p:spPr>
          <a:xfrm>
            <a:off x="604935" y="3479389"/>
            <a:ext cx="11254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b="1" dirty="0">
                <a:latin typeface="Avenir Next LT Pro" panose="020B0504020202020204" pitchFamily="34" charset="0"/>
              </a:rPr>
              <a:t>Linear Algebra Fact: </a:t>
            </a:r>
            <a:r>
              <a:rPr lang="en-US" dirty="0">
                <a:latin typeface="Avenir Next LT Pro" panose="020B0504020202020204" pitchFamily="34" charset="0"/>
              </a:rPr>
              <a:t>Dot product of two vectors is proportional to the cosine of the angle between them.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3C7489-BB2A-4B71-92F5-F96AA59606CB}"/>
              </a:ext>
            </a:extLst>
          </p:cNvPr>
          <p:cNvGrpSpPr/>
          <p:nvPr/>
        </p:nvGrpSpPr>
        <p:grpSpPr>
          <a:xfrm rot="2044603">
            <a:off x="1791241" y="4316144"/>
            <a:ext cx="2071158" cy="2041540"/>
            <a:chOff x="8368937" y="3901440"/>
            <a:chExt cx="1268612" cy="1425844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19D1776-713A-4C7D-A6B0-36D0CE6A1A62}"/>
                </a:ext>
              </a:extLst>
            </p:cNvPr>
            <p:cNvSpPr/>
            <p:nvPr/>
          </p:nvSpPr>
          <p:spPr>
            <a:xfrm>
              <a:off x="8368937" y="4578347"/>
              <a:ext cx="748937" cy="748937"/>
            </a:xfrm>
            <a:prstGeom prst="arc">
              <a:avLst>
                <a:gd name="adj1" fmla="val 18454462"/>
                <a:gd name="adj2" fmla="val 20654938"/>
              </a:avLst>
            </a:prstGeom>
            <a:solidFill>
              <a:srgbClr val="D73F09"/>
            </a:solidFill>
            <a:ln w="19050">
              <a:solidFill>
                <a:srgbClr val="D73F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FE493CD-61DA-43F2-AA6C-FAB8EC6E2814}"/>
                </a:ext>
              </a:extLst>
            </p:cNvPr>
            <p:cNvCxnSpPr/>
            <p:nvPr/>
          </p:nvCxnSpPr>
          <p:spPr>
            <a:xfrm flipV="1">
              <a:off x="8743406" y="3901440"/>
              <a:ext cx="748937" cy="10363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11129F4-26A9-44F0-8F4B-AC948C1BC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406" y="4781006"/>
              <a:ext cx="627017" cy="1567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C2B9F5A-C670-46F1-BB47-33A8CB6E84FB}"/>
                    </a:ext>
                  </a:extLst>
                </p:cNvPr>
                <p:cNvSpPr txBox="1"/>
                <p:nvPr/>
              </p:nvSpPr>
              <p:spPr>
                <a:xfrm rot="19555397">
                  <a:off x="9267435" y="4006158"/>
                  <a:ext cx="370114" cy="3224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C2B9F5A-C670-46F1-BB47-33A8CB6E8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55397">
                  <a:off x="9267435" y="4006158"/>
                  <a:ext cx="370114" cy="322434"/>
                </a:xfrm>
                <a:prstGeom prst="rect">
                  <a:avLst/>
                </a:prstGeom>
                <a:blipFill>
                  <a:blip r:embed="rId6"/>
                  <a:stretch>
                    <a:fillRect t="-19737" r="-373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BC023E4-5F0C-4C8C-A3C9-27FB8706D2EE}"/>
                    </a:ext>
                  </a:extLst>
                </p:cNvPr>
                <p:cNvSpPr txBox="1"/>
                <p:nvPr/>
              </p:nvSpPr>
              <p:spPr>
                <a:xfrm rot="19555397">
                  <a:off x="8874309" y="4829002"/>
                  <a:ext cx="574765" cy="282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65B8DBD-83B8-48CA-84C2-034698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55397">
                  <a:off x="8874309" y="4829002"/>
                  <a:ext cx="574765" cy="282776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136C36A-FFC1-445D-A813-3EDA584FF292}"/>
                    </a:ext>
                  </a:extLst>
                </p:cNvPr>
                <p:cNvSpPr txBox="1"/>
                <p:nvPr/>
              </p:nvSpPr>
              <p:spPr>
                <a:xfrm rot="19555397">
                  <a:off x="8843204" y="4509918"/>
                  <a:ext cx="574765" cy="282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b="1" dirty="0">
                    <a:solidFill>
                      <a:srgbClr val="D73F09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31953D-4B56-44AF-BF13-DB1D08D5B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55397">
                  <a:off x="8843204" y="4509918"/>
                  <a:ext cx="574765" cy="282776"/>
                </a:xfrm>
                <a:prstGeom prst="rect">
                  <a:avLst/>
                </a:prstGeom>
                <a:blipFill>
                  <a:blip r:embed="rId8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68E4E9-A50D-41DC-B54D-AABB1775D2A6}"/>
                  </a:ext>
                </a:extLst>
              </p:cNvPr>
              <p:cNvSpPr txBox="1"/>
              <p:nvPr/>
            </p:nvSpPr>
            <p:spPr>
              <a:xfrm>
                <a:off x="1853011" y="4179052"/>
                <a:ext cx="27432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68E4E9-A50D-41DC-B54D-AABB1775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011" y="4179052"/>
                <a:ext cx="2743275" cy="461665"/>
              </a:xfrm>
              <a:prstGeom prst="rect">
                <a:avLst/>
              </a:prstGeom>
              <a:blipFill>
                <a:blip r:embed="rId9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9322E74-5B5D-4B4B-818A-192075CBCCEF}"/>
              </a:ext>
            </a:extLst>
          </p:cNvPr>
          <p:cNvGrpSpPr/>
          <p:nvPr/>
        </p:nvGrpSpPr>
        <p:grpSpPr>
          <a:xfrm>
            <a:off x="6792611" y="4140167"/>
            <a:ext cx="3853340" cy="2085293"/>
            <a:chOff x="6792611" y="4140167"/>
            <a:chExt cx="3853340" cy="20852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6DAB11-C189-4B89-BFC9-FDD6CDCA3835}"/>
                </a:ext>
              </a:extLst>
            </p:cNvPr>
            <p:cNvGrpSpPr/>
            <p:nvPr/>
          </p:nvGrpSpPr>
          <p:grpSpPr>
            <a:xfrm>
              <a:off x="6792611" y="4140167"/>
              <a:ext cx="3853340" cy="2085293"/>
              <a:chOff x="324833" y="1395536"/>
              <a:chExt cx="4671068" cy="2527819"/>
            </a:xfrm>
          </p:grpSpPr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2FBEDE01-C947-4A1C-B4D0-1650FA5CD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9045" y="1395536"/>
                <a:ext cx="4069653" cy="2527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24EF6B7-1F56-4B2A-B2D1-F74FC470184F}"/>
                      </a:ext>
                    </a:extLst>
                  </p:cNvPr>
                  <p:cNvSpPr txBox="1"/>
                  <p:nvPr/>
                </p:nvSpPr>
                <p:spPr>
                  <a:xfrm>
                    <a:off x="4246983" y="2340595"/>
                    <a:ext cx="748918" cy="31110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D73F0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24EF6B7-1F56-4B2A-B2D1-F74FC47018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983" y="2340595"/>
                    <a:ext cx="748918" cy="31110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6436E6A-6C5D-4128-AD01-D42FE1520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301" y="2794643"/>
                    <a:ext cx="748919" cy="2364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D73F09"/>
                              </a:solidFill>
                              <a:effectLst>
                                <a:glow rad="101600">
                                  <a:schemeClr val="bg1">
                                    <a:alpha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𝟑𝟔𝟎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rgbClr val="D73F09"/>
                      </a:solidFill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6436E6A-6C5D-4128-AD01-D42FE1520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301" y="2794643"/>
                    <a:ext cx="748919" cy="2364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22FD3002-D315-4C14-BCD4-4C755547E9B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289" y="2794643"/>
                    <a:ext cx="748919" cy="2364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D73F09"/>
                              </a:solidFill>
                              <a:effectLst>
                                <a:glow rad="101600">
                                  <a:schemeClr val="bg1">
                                    <a:alpha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𝟏𝟖𝟎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rgbClr val="D73F09"/>
                      </a:solidFill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22FD3002-D315-4C14-BCD4-4C755547E9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7289" y="2794643"/>
                    <a:ext cx="748919" cy="23649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A523D77-7879-49DC-AB58-8E19177EC951}"/>
                      </a:ext>
                    </a:extLst>
                  </p:cNvPr>
                  <p:cNvSpPr txBox="1"/>
                  <p:nvPr/>
                </p:nvSpPr>
                <p:spPr>
                  <a:xfrm>
                    <a:off x="1085271" y="2794643"/>
                    <a:ext cx="748919" cy="236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D73F09"/>
                              </a:solidFill>
                              <a:effectLst>
                                <a:glow rad="101600">
                                  <a:schemeClr val="bg1">
                                    <a:alpha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𝟗𝟎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rgbClr val="D73F09"/>
                      </a:solidFill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A523D77-7879-49DC-AB58-8E19177EC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5271" y="2794643"/>
                    <a:ext cx="748919" cy="23649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81BD984-EFA7-451B-9A05-71917CD5E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3085" y="2794643"/>
                    <a:ext cx="748919" cy="236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D73F09"/>
                              </a:solidFill>
                              <a:effectLst>
                                <a:glow rad="101600">
                                  <a:schemeClr val="bg1">
                                    <a:alpha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𝟐𝟕𝟎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rgbClr val="D73F09"/>
                      </a:solidFill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81BD984-EFA7-451B-9A05-71917CD5E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3085" y="2794643"/>
                    <a:ext cx="748919" cy="23649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D123657-FDEF-4D4A-9A69-82D9E54CD8EC}"/>
                      </a:ext>
                    </a:extLst>
                  </p:cNvPr>
                  <p:cNvSpPr txBox="1"/>
                  <p:nvPr/>
                </p:nvSpPr>
                <p:spPr>
                  <a:xfrm>
                    <a:off x="324833" y="2794643"/>
                    <a:ext cx="748919" cy="236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D73F09"/>
                              </a:solidFill>
                              <a:effectLst>
                                <a:glow rad="101600">
                                  <a:schemeClr val="bg1">
                                    <a:alpha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rgbClr val="D73F09"/>
                      </a:solidFill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D123657-FDEF-4D4A-9A69-82D9E54CD8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833" y="2794643"/>
                    <a:ext cx="748919" cy="23649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54979D-80BB-4DA7-B703-A3C75A9384E3}"/>
                    </a:ext>
                  </a:extLst>
                </p:cNvPr>
                <p:cNvSpPr txBox="1"/>
                <p:nvPr/>
              </p:nvSpPr>
              <p:spPr>
                <a:xfrm>
                  <a:off x="8004670" y="4382798"/>
                  <a:ext cx="98927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D73F09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54979D-80BB-4DA7-B703-A3C75A938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670" y="4382798"/>
                  <a:ext cx="989270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82968FE-767D-4043-9082-54B0B2EE86CB}"/>
                  </a:ext>
                </a:extLst>
              </p:cNvPr>
              <p:cNvSpPr txBox="1"/>
              <p:nvPr/>
            </p:nvSpPr>
            <p:spPr>
              <a:xfrm>
                <a:off x="1654907" y="872899"/>
                <a:ext cx="1198535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1800" b="1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800" b="1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800" b="1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82968FE-767D-4043-9082-54B0B2EE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907" y="872899"/>
                <a:ext cx="1198535" cy="376450"/>
              </a:xfrm>
              <a:prstGeom prst="rect">
                <a:avLst/>
              </a:prstGeom>
              <a:blipFill>
                <a:blip r:embed="rId1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8964554-1E7A-437B-9376-BF001805A188}"/>
                  </a:ext>
                </a:extLst>
              </p:cNvPr>
              <p:cNvSpPr txBox="1"/>
              <p:nvPr/>
            </p:nvSpPr>
            <p:spPr>
              <a:xfrm>
                <a:off x="789698" y="2156589"/>
                <a:ext cx="1198535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1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8964554-1E7A-437B-9376-BF001805A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98" y="2156589"/>
                <a:ext cx="1198535" cy="37645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kiwibee 🥝🐝✨ on Twitter: &quot;It's a Rock Fact!… &quot;">
            <a:extLst>
              <a:ext uri="{FF2B5EF4-FFF2-40B4-BE49-F238E27FC236}">
                <a16:creationId xmlns:a16="http://schemas.microsoft.com/office/drawing/2014/main" id="{7FBAA1BA-4D5C-4098-AB86-650B59D2C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" y="3396184"/>
            <a:ext cx="610275" cy="5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Learning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8591E6-A932-4436-AD95-36F639F9C3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16" y="714375"/>
            <a:ext cx="54864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5CA29-02C4-4F57-A010-5665AA5FB728}"/>
              </a:ext>
            </a:extLst>
          </p:cNvPr>
          <p:cNvSpPr txBox="1"/>
          <p:nvPr/>
        </p:nvSpPr>
        <p:spPr>
          <a:xfrm>
            <a:off x="609599" y="1991824"/>
            <a:ext cx="4281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b="1" dirty="0">
                <a:latin typeface="Avenir Next LT Pro" panose="020B0504020202020204" pitchFamily="34" charset="0"/>
              </a:rPr>
              <a:t>Perceptron 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1418A-EB15-4904-B1BB-4F3567411D4E}"/>
                  </a:ext>
                </a:extLst>
              </p:cNvPr>
              <p:cNvSpPr txBox="1"/>
              <p:nvPr/>
            </p:nvSpPr>
            <p:spPr>
              <a:xfrm>
                <a:off x="749079" y="2391934"/>
                <a:ext cx="5346921" cy="2807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 = random(d)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Repeat: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for each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: 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&lt;0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// if misclassification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Until no errors or max iterations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1418A-EB15-4904-B1BB-4F356741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79" y="2391934"/>
                <a:ext cx="5346921" cy="2807372"/>
              </a:xfrm>
              <a:prstGeom prst="rect">
                <a:avLst/>
              </a:prstGeom>
              <a:blipFill>
                <a:blip r:embed="rId3"/>
                <a:stretch>
                  <a:fillRect l="-1824" t="-868" b="-3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C0483EB-5F7D-48D2-948B-BEB278E14229}"/>
              </a:ext>
            </a:extLst>
          </p:cNvPr>
          <p:cNvSpPr txBox="1"/>
          <p:nvPr/>
        </p:nvSpPr>
        <p:spPr>
          <a:xfrm>
            <a:off x="609598" y="979755"/>
            <a:ext cx="5022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dirty="0">
                <a:latin typeface="Avenir Next LT Pro" panose="020B0504020202020204" pitchFamily="34" charset="0"/>
              </a:rPr>
              <a:t>Trained with a simple iterative algorithm </a:t>
            </a:r>
          </a:p>
        </p:txBody>
      </p:sp>
    </p:spTree>
    <p:extLst>
      <p:ext uri="{BB962C8B-B14F-4D97-AF65-F5344CB8AC3E}">
        <p14:creationId xmlns:p14="http://schemas.microsoft.com/office/powerpoint/2010/main" val="137513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ABA6C-41B9-4915-9FE5-BB27EAB71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2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2C839-9B83-4605-A821-662A8A9E734D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018172" y="4080750"/>
            <a:ext cx="42799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F4E9FD-5712-42B1-A0E0-6D6A1A427F7B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9158128" y="1940794"/>
            <a:ext cx="0" cy="4279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Effect of Update Rule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0483EB-5F7D-48D2-948B-BEB278E14229}"/>
                  </a:ext>
                </a:extLst>
              </p:cNvPr>
              <p:cNvSpPr txBox="1"/>
              <p:nvPr/>
            </p:nvSpPr>
            <p:spPr>
              <a:xfrm>
                <a:off x="609597" y="737416"/>
                <a:ext cx="10353137" cy="718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000" dirty="0">
                    <a:latin typeface="Avenir Next LT Pro" panose="020B0504020202020204" pitchFamily="34" charset="0"/>
                  </a:rPr>
                  <a:t>Consider how adding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to the weights changes the “error” of a point.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be the weights before the update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be after the update --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0483EB-5F7D-48D2-948B-BEB278E14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7" y="737416"/>
                <a:ext cx="10353137" cy="718082"/>
              </a:xfrm>
              <a:prstGeom prst="rect">
                <a:avLst/>
              </a:prstGeom>
              <a:blipFill>
                <a:blip r:embed="rId2"/>
                <a:stretch>
                  <a:fillRect l="-589" t="-4237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E2D90B-ED77-4170-9021-F305CCD872D4}"/>
                  </a:ext>
                </a:extLst>
              </p:cNvPr>
              <p:cNvSpPr txBox="1"/>
              <p:nvPr/>
            </p:nvSpPr>
            <p:spPr>
              <a:xfrm>
                <a:off x="893917" y="2090881"/>
                <a:ext cx="4044441" cy="393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E2D90B-ED77-4170-9021-F305CCD87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17" y="2090881"/>
                <a:ext cx="4044441" cy="393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0F416D-DCE8-4D50-A5BE-2C77AFEE71E2}"/>
                  </a:ext>
                </a:extLst>
              </p:cNvPr>
              <p:cNvSpPr txBox="1"/>
              <p:nvPr/>
            </p:nvSpPr>
            <p:spPr>
              <a:xfrm>
                <a:off x="2197365" y="3272322"/>
                <a:ext cx="2850396" cy="379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0F416D-DCE8-4D50-A5BE-2C77AFEE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365" y="3272322"/>
                <a:ext cx="2850396" cy="379078"/>
              </a:xfrm>
              <a:prstGeom prst="rect">
                <a:avLst/>
              </a:prstGeom>
              <a:blipFill>
                <a:blip r:embed="rId4"/>
                <a:stretch>
                  <a:fillRect l="-2350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Arrow: Slight curve with solid fill">
            <a:extLst>
              <a:ext uri="{FF2B5EF4-FFF2-40B4-BE49-F238E27FC236}">
                <a16:creationId xmlns:a16="http://schemas.microsoft.com/office/drawing/2014/main" id="{376D5E61-DCD9-418E-9650-EAF73E2DF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100000">
            <a:off x="3819367" y="3732719"/>
            <a:ext cx="571543" cy="5715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91291C-EF0B-4A3E-B635-2893B30DE57D}"/>
              </a:ext>
            </a:extLst>
          </p:cNvPr>
          <p:cNvSpPr txBox="1"/>
          <p:nvPr/>
        </p:nvSpPr>
        <p:spPr>
          <a:xfrm>
            <a:off x="686336" y="4238487"/>
            <a:ext cx="4487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/>
            <a:r>
              <a:rPr lang="en-US" sz="2000" dirty="0">
                <a:solidFill>
                  <a:srgbClr val="D73F09"/>
                </a:solidFill>
                <a:latin typeface="Avenir Next LT Pro" panose="020B0504020202020204" pitchFamily="34" charset="0"/>
              </a:rPr>
              <a:t>This term is a non-negative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4C6DC-FF2C-4478-85CF-EBAEFCBDE15F}"/>
                  </a:ext>
                </a:extLst>
              </p:cNvPr>
              <p:cNvSpPr txBox="1"/>
              <p:nvPr/>
            </p:nvSpPr>
            <p:spPr>
              <a:xfrm>
                <a:off x="1939987" y="5077260"/>
                <a:ext cx="3069302" cy="393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94C6DC-FF2C-4478-85CF-EBAEFCBDE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87" y="5077260"/>
                <a:ext cx="3069302" cy="393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20260-F4DD-4986-864D-6EE9ACAE176E}"/>
                  </a:ext>
                </a:extLst>
              </p:cNvPr>
              <p:cNvSpPr txBox="1"/>
              <p:nvPr/>
            </p:nvSpPr>
            <p:spPr>
              <a:xfrm>
                <a:off x="2104059" y="2634217"/>
                <a:ext cx="3069770" cy="488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20260-F4DD-4986-864D-6EE9ACAE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59" y="2634217"/>
                <a:ext cx="3069770" cy="4880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A403993-294A-4525-870E-65E7E7D977FE}"/>
              </a:ext>
            </a:extLst>
          </p:cNvPr>
          <p:cNvSpPr txBox="1"/>
          <p:nvPr/>
        </p:nvSpPr>
        <p:spPr>
          <a:xfrm>
            <a:off x="1757577" y="5754848"/>
            <a:ext cx="3251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000" dirty="0">
                <a:latin typeface="Avenir Next LT Pro" panose="020B0504020202020204" pitchFamily="34" charset="0"/>
              </a:rPr>
              <a:t>We improve the score!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9A8CA7-7148-4152-BC6F-1CF20E2EAA34}"/>
              </a:ext>
            </a:extLst>
          </p:cNvPr>
          <p:cNvGrpSpPr/>
          <p:nvPr/>
        </p:nvGrpSpPr>
        <p:grpSpPr>
          <a:xfrm rot="19800000">
            <a:off x="9110184" y="1434127"/>
            <a:ext cx="690466" cy="4955230"/>
            <a:chOff x="5934269" y="1841403"/>
            <a:chExt cx="690466" cy="38390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879FC1-6843-4F6D-A16C-F22CE9FBA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69" y="1841403"/>
              <a:ext cx="0" cy="3839081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EF70F16-50B9-425E-9C48-F1C50AEA58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69" y="3760943"/>
              <a:ext cx="690466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8291075-9E42-4A1D-A9E7-77099284E0E3}"/>
              </a:ext>
            </a:extLst>
          </p:cNvPr>
          <p:cNvSpPr/>
          <p:nvPr/>
        </p:nvSpPr>
        <p:spPr>
          <a:xfrm>
            <a:off x="7018172" y="1940794"/>
            <a:ext cx="4279911" cy="4279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842DA9-6575-4228-98B0-37B31358073D}"/>
                  </a:ext>
                </a:extLst>
              </p:cNvPr>
              <p:cNvSpPr txBox="1"/>
              <p:nvPr/>
            </p:nvSpPr>
            <p:spPr>
              <a:xfrm>
                <a:off x="9505822" y="3444209"/>
                <a:ext cx="6999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842DA9-6575-4228-98B0-37B313580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822" y="3444209"/>
                <a:ext cx="6999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Oval 1024">
            <a:extLst>
              <a:ext uri="{FF2B5EF4-FFF2-40B4-BE49-F238E27FC236}">
                <a16:creationId xmlns:a16="http://schemas.microsoft.com/office/drawing/2014/main" id="{B0F3C325-B255-400D-A2F3-6A5D8944E943}"/>
              </a:ext>
            </a:extLst>
          </p:cNvPr>
          <p:cNvSpPr/>
          <p:nvPr/>
        </p:nvSpPr>
        <p:spPr>
          <a:xfrm>
            <a:off x="9708107" y="309601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rgbClr val="D73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5861FE-E86E-4E4B-878A-72D098E56ACB}"/>
                  </a:ext>
                </a:extLst>
              </p:cNvPr>
              <p:cNvSpPr txBox="1"/>
              <p:nvPr/>
            </p:nvSpPr>
            <p:spPr>
              <a:xfrm>
                <a:off x="9787408" y="2781041"/>
                <a:ext cx="463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5861FE-E86E-4E4B-878A-72D098E5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408" y="2781041"/>
                <a:ext cx="46308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CDB1B1-8EC1-481D-ABEF-230BECDE3D72}"/>
              </a:ext>
            </a:extLst>
          </p:cNvPr>
          <p:cNvCxnSpPr>
            <a:cxnSpLocks/>
          </p:cNvCxnSpPr>
          <p:nvPr/>
        </p:nvCxnSpPr>
        <p:spPr>
          <a:xfrm flipV="1">
            <a:off x="9155865" y="3131671"/>
            <a:ext cx="597735" cy="967454"/>
          </a:xfrm>
          <a:prstGeom prst="straightConnector1">
            <a:avLst/>
          </a:prstGeom>
          <a:ln w="38100">
            <a:solidFill>
              <a:srgbClr val="D73F09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E8439C-94BB-44B6-9C59-2220E09D98C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738228" y="4089440"/>
            <a:ext cx="423717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8E66F9-22D0-41B1-9378-B1BFC928C19C}"/>
                  </a:ext>
                </a:extLst>
              </p:cNvPr>
              <p:cNvSpPr txBox="1"/>
              <p:nvPr/>
            </p:nvSpPr>
            <p:spPr>
              <a:xfrm>
                <a:off x="8345091" y="4053821"/>
                <a:ext cx="59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8E66F9-22D0-41B1-9378-B1BFC928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091" y="4053821"/>
                <a:ext cx="597728" cy="369332"/>
              </a:xfrm>
              <a:prstGeom prst="rect">
                <a:avLst/>
              </a:prstGeom>
              <a:blipFill>
                <a:blip r:embed="rId11"/>
                <a:stretch>
                  <a:fillRect r="-1530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AB5701-EACA-48F0-9A96-97C1B06A394B}"/>
                  </a:ext>
                </a:extLst>
              </p:cNvPr>
              <p:cNvSpPr txBox="1"/>
              <p:nvPr/>
            </p:nvSpPr>
            <p:spPr>
              <a:xfrm>
                <a:off x="9628583" y="3776527"/>
                <a:ext cx="59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AB5701-EACA-48F0-9A96-97C1B06A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583" y="3776527"/>
                <a:ext cx="597728" cy="369332"/>
              </a:xfrm>
              <a:prstGeom prst="rect">
                <a:avLst/>
              </a:prstGeom>
              <a:blipFill>
                <a:blip r:embed="rId12"/>
                <a:stretch>
                  <a:fillRect r="-141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400E25-C782-4058-915B-05EB64F1127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316395" y="3743999"/>
            <a:ext cx="423717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8" grpId="0" animBg="1"/>
      <p:bldP spid="34" grpId="0"/>
      <p:bldP spid="1025" grpId="0" animBg="1"/>
      <p:bldP spid="37" grpId="0"/>
      <p:bldP spid="46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2C839-9B83-4605-A821-662A8A9E734D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018172" y="4080750"/>
            <a:ext cx="42799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F4E9FD-5712-42B1-A0E0-6D6A1A427F7B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9158128" y="1940794"/>
            <a:ext cx="0" cy="4279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Effect of Update Rule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E2D90B-ED77-4170-9021-F305CCD872D4}"/>
                  </a:ext>
                </a:extLst>
              </p:cNvPr>
              <p:cNvSpPr txBox="1"/>
              <p:nvPr/>
            </p:nvSpPr>
            <p:spPr>
              <a:xfrm>
                <a:off x="893917" y="2090881"/>
                <a:ext cx="4044441" cy="393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E2D90B-ED77-4170-9021-F305CCD87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17" y="2090881"/>
                <a:ext cx="4044441" cy="3932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0F416D-DCE8-4D50-A5BE-2C77AFEE71E2}"/>
                  </a:ext>
                </a:extLst>
              </p:cNvPr>
              <p:cNvSpPr txBox="1"/>
              <p:nvPr/>
            </p:nvSpPr>
            <p:spPr>
              <a:xfrm>
                <a:off x="2197365" y="3272322"/>
                <a:ext cx="2850396" cy="379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0F416D-DCE8-4D50-A5BE-2C77AFEE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365" y="3272322"/>
                <a:ext cx="2850396" cy="379078"/>
              </a:xfrm>
              <a:prstGeom prst="rect">
                <a:avLst/>
              </a:prstGeom>
              <a:blipFill>
                <a:blip r:embed="rId3"/>
                <a:stretch>
                  <a:fillRect l="-2350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Arrow: Slight curve with solid fill">
            <a:extLst>
              <a:ext uri="{FF2B5EF4-FFF2-40B4-BE49-F238E27FC236}">
                <a16:creationId xmlns:a16="http://schemas.microsoft.com/office/drawing/2014/main" id="{376D5E61-DCD9-418E-9650-EAF73E2DF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100000">
            <a:off x="3819367" y="3732719"/>
            <a:ext cx="571543" cy="5715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91291C-EF0B-4A3E-B635-2893B30DE57D}"/>
              </a:ext>
            </a:extLst>
          </p:cNvPr>
          <p:cNvSpPr txBox="1"/>
          <p:nvPr/>
        </p:nvSpPr>
        <p:spPr>
          <a:xfrm>
            <a:off x="686336" y="4238487"/>
            <a:ext cx="4487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/>
            <a:r>
              <a:rPr lang="en-US" sz="2000" dirty="0">
                <a:solidFill>
                  <a:srgbClr val="D73F09"/>
                </a:solidFill>
                <a:latin typeface="Avenir Next LT Pro" panose="020B0504020202020204" pitchFamily="34" charset="0"/>
              </a:rPr>
              <a:t>This term is a non-negative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20260-F4DD-4986-864D-6EE9ACAE176E}"/>
                  </a:ext>
                </a:extLst>
              </p:cNvPr>
              <p:cNvSpPr txBox="1"/>
              <p:nvPr/>
            </p:nvSpPr>
            <p:spPr>
              <a:xfrm>
                <a:off x="2104059" y="2634217"/>
                <a:ext cx="6139542" cy="488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20260-F4DD-4986-864D-6EE9ACAE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59" y="2634217"/>
                <a:ext cx="6139542" cy="4880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59A8CA7-7148-4152-BC6F-1CF20E2EAA34}"/>
              </a:ext>
            </a:extLst>
          </p:cNvPr>
          <p:cNvGrpSpPr/>
          <p:nvPr/>
        </p:nvGrpSpPr>
        <p:grpSpPr>
          <a:xfrm rot="3880928">
            <a:off x="9059968" y="1888444"/>
            <a:ext cx="347740" cy="4711885"/>
            <a:chOff x="5934269" y="1841403"/>
            <a:chExt cx="347740" cy="38390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879FC1-6843-4F6D-A16C-F22CE9FBA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69" y="1841403"/>
              <a:ext cx="0" cy="3839081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EF70F16-50B9-425E-9C48-F1C50AEA5836}"/>
                </a:ext>
              </a:extLst>
            </p:cNvPr>
            <p:cNvCxnSpPr>
              <a:cxnSpLocks/>
            </p:cNvCxnSpPr>
            <p:nvPr/>
          </p:nvCxnSpPr>
          <p:spPr>
            <a:xfrm rot="17719072">
              <a:off x="6059991" y="3604902"/>
              <a:ext cx="116128" cy="32790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8291075-9E42-4A1D-A9E7-77099284E0E3}"/>
              </a:ext>
            </a:extLst>
          </p:cNvPr>
          <p:cNvSpPr/>
          <p:nvPr/>
        </p:nvSpPr>
        <p:spPr>
          <a:xfrm>
            <a:off x="7018172" y="1940794"/>
            <a:ext cx="4279911" cy="4279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842DA9-6575-4228-98B0-37B31358073D}"/>
                  </a:ext>
                </a:extLst>
              </p:cNvPr>
              <p:cNvSpPr txBox="1"/>
              <p:nvPr/>
            </p:nvSpPr>
            <p:spPr>
              <a:xfrm>
                <a:off x="9314099" y="4089463"/>
                <a:ext cx="6999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842DA9-6575-4228-98B0-37B313580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099" y="4089463"/>
                <a:ext cx="6999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Oval 1024">
            <a:extLst>
              <a:ext uri="{FF2B5EF4-FFF2-40B4-BE49-F238E27FC236}">
                <a16:creationId xmlns:a16="http://schemas.microsoft.com/office/drawing/2014/main" id="{B0F3C325-B255-400D-A2F3-6A5D8944E943}"/>
              </a:ext>
            </a:extLst>
          </p:cNvPr>
          <p:cNvSpPr/>
          <p:nvPr/>
        </p:nvSpPr>
        <p:spPr>
          <a:xfrm>
            <a:off x="9708107" y="309601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rgbClr val="D73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5861FE-E86E-4E4B-878A-72D098E56ACB}"/>
                  </a:ext>
                </a:extLst>
              </p:cNvPr>
              <p:cNvSpPr txBox="1"/>
              <p:nvPr/>
            </p:nvSpPr>
            <p:spPr>
              <a:xfrm>
                <a:off x="9787408" y="2781041"/>
                <a:ext cx="463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5861FE-E86E-4E4B-878A-72D098E5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408" y="2781041"/>
                <a:ext cx="4630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395415-372C-432D-8D98-F6C60896F96C}"/>
                  </a:ext>
                </a:extLst>
              </p:cNvPr>
              <p:cNvSpPr txBox="1"/>
              <p:nvPr/>
            </p:nvSpPr>
            <p:spPr>
              <a:xfrm>
                <a:off x="609597" y="737416"/>
                <a:ext cx="10353137" cy="718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000" dirty="0">
                    <a:latin typeface="Avenir Next LT Pro" panose="020B0504020202020204" pitchFamily="34" charset="0"/>
                  </a:rPr>
                  <a:t>Consider how adding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to the weights changes the “error” of a point.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be the weights before the update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be after the update --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395415-372C-432D-8D98-F6C60896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7" y="737416"/>
                <a:ext cx="10353137" cy="718082"/>
              </a:xfrm>
              <a:prstGeom prst="rect">
                <a:avLst/>
              </a:prstGeom>
              <a:blipFill>
                <a:blip r:embed="rId9"/>
                <a:stretch>
                  <a:fillRect l="-589" t="-4237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80E1A0-A958-4299-87ED-D17E1E9C19EF}"/>
                  </a:ext>
                </a:extLst>
              </p:cNvPr>
              <p:cNvSpPr txBox="1"/>
              <p:nvPr/>
            </p:nvSpPr>
            <p:spPr>
              <a:xfrm>
                <a:off x="1939987" y="5077260"/>
                <a:ext cx="3069302" cy="393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80E1A0-A958-4299-87ED-D17E1E9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87" y="5077260"/>
                <a:ext cx="3069302" cy="393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D9235E5-0E9E-4E72-BAF3-8AC5367CB2E0}"/>
              </a:ext>
            </a:extLst>
          </p:cNvPr>
          <p:cNvSpPr txBox="1"/>
          <p:nvPr/>
        </p:nvSpPr>
        <p:spPr>
          <a:xfrm>
            <a:off x="1757577" y="5754848"/>
            <a:ext cx="3251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000" dirty="0">
                <a:latin typeface="Avenir Next LT Pro" panose="020B0504020202020204" pitchFamily="34" charset="0"/>
              </a:rPr>
              <a:t>We improve the score!</a:t>
            </a:r>
          </a:p>
        </p:txBody>
      </p:sp>
    </p:spTree>
    <p:extLst>
      <p:ext uri="{BB962C8B-B14F-4D97-AF65-F5344CB8AC3E}">
        <p14:creationId xmlns:p14="http://schemas.microsoft.com/office/powerpoint/2010/main" val="197153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Learning Algorithm Revisited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8591E6-A932-4436-AD95-36F639F9C3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16" y="714375"/>
            <a:ext cx="54864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5CA29-02C4-4F57-A010-5665AA5FB728}"/>
              </a:ext>
            </a:extLst>
          </p:cNvPr>
          <p:cNvSpPr txBox="1"/>
          <p:nvPr/>
        </p:nvSpPr>
        <p:spPr>
          <a:xfrm>
            <a:off x="609599" y="1991824"/>
            <a:ext cx="4281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b="1" dirty="0">
                <a:latin typeface="Avenir Next LT Pro" panose="020B0504020202020204" pitchFamily="34" charset="0"/>
              </a:rPr>
              <a:t>Perceptron 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1418A-EB15-4904-B1BB-4F3567411D4E}"/>
                  </a:ext>
                </a:extLst>
              </p:cNvPr>
              <p:cNvSpPr txBox="1"/>
              <p:nvPr/>
            </p:nvSpPr>
            <p:spPr>
              <a:xfrm>
                <a:off x="749079" y="2391934"/>
                <a:ext cx="5346921" cy="2807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 = random(d)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Repeat: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for each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: 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&lt;0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// if misclassification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Until no errors or max iterations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1418A-EB15-4904-B1BB-4F356741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79" y="2391934"/>
                <a:ext cx="5346921" cy="2807372"/>
              </a:xfrm>
              <a:prstGeom prst="rect">
                <a:avLst/>
              </a:prstGeom>
              <a:blipFill>
                <a:blip r:embed="rId3"/>
                <a:stretch>
                  <a:fillRect l="-1824" t="-868" b="-3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C0483EB-5F7D-48D2-948B-BEB278E14229}"/>
              </a:ext>
            </a:extLst>
          </p:cNvPr>
          <p:cNvSpPr txBox="1"/>
          <p:nvPr/>
        </p:nvSpPr>
        <p:spPr>
          <a:xfrm>
            <a:off x="609598" y="979755"/>
            <a:ext cx="5022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dirty="0">
                <a:latin typeface="Avenir Next LT Pro" panose="020B0504020202020204" pitchFamily="34" charset="0"/>
              </a:rPr>
              <a:t>Trained with a simple iterative algorithm </a:t>
            </a:r>
          </a:p>
        </p:txBody>
      </p:sp>
    </p:spTree>
    <p:extLst>
      <p:ext uri="{BB962C8B-B14F-4D97-AF65-F5344CB8AC3E}">
        <p14:creationId xmlns:p14="http://schemas.microsoft.com/office/powerpoint/2010/main" val="1029174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9BC48-BC3C-4844-848F-4E83ECA49309}"/>
              </a:ext>
            </a:extLst>
          </p:cNvPr>
          <p:cNvGrpSpPr/>
          <p:nvPr/>
        </p:nvGrpSpPr>
        <p:grpSpPr>
          <a:xfrm>
            <a:off x="6548287" y="772443"/>
            <a:ext cx="5238329" cy="5118616"/>
            <a:chOff x="6548287" y="772443"/>
            <a:chExt cx="5238329" cy="5118616"/>
          </a:xfrm>
        </p:grpSpPr>
        <p:pic>
          <p:nvPicPr>
            <p:cNvPr id="10246" name="Picture 6" descr="Graphing Dry-Erase Magnets, X-Y Axis 1&quot; Squares">
              <a:extLst>
                <a:ext uri="{FF2B5EF4-FFF2-40B4-BE49-F238E27FC236}">
                  <a16:creationId xmlns:a16="http://schemas.microsoft.com/office/drawing/2014/main" id="{F4BE476A-46D9-49A0-BA8E-5A6D8939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287" y="966941"/>
              <a:ext cx="4924118" cy="4924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24BF3B-E290-42F1-9089-B5A7AE9AD962}"/>
                    </a:ext>
                  </a:extLst>
                </p:cNvPr>
                <p:cNvSpPr txBox="1"/>
                <p:nvPr/>
              </p:nvSpPr>
              <p:spPr>
                <a:xfrm>
                  <a:off x="11176819" y="3231906"/>
                  <a:ext cx="6097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24BF3B-E290-42F1-9089-B5A7AE9AD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6819" y="3231906"/>
                  <a:ext cx="6097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6BD856-95D3-411F-ADEE-9189C8799B48}"/>
                    </a:ext>
                  </a:extLst>
                </p:cNvPr>
                <p:cNvSpPr txBox="1"/>
                <p:nvPr/>
              </p:nvSpPr>
              <p:spPr>
                <a:xfrm>
                  <a:off x="8705447" y="772443"/>
                  <a:ext cx="6097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6BD856-95D3-411F-ADEE-9189C8799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5447" y="772443"/>
                  <a:ext cx="60979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Learning Algorithm By Hand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1418A-EB15-4904-B1BB-4F3567411D4E}"/>
                  </a:ext>
                </a:extLst>
              </p:cNvPr>
              <p:cNvSpPr txBox="1"/>
              <p:nvPr/>
            </p:nvSpPr>
            <p:spPr>
              <a:xfrm>
                <a:off x="2414061" y="563134"/>
                <a:ext cx="3954130" cy="1445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 = [0,3]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Repeat until no errors: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for each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𝐷</m:t>
                    </m:r>
                  </m:oMath>
                </a14:m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: 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  <m:sSup>
                      <m:sSup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&lt;0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:</m:t>
                    </m:r>
                  </m:oMath>
                </a14:m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+1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dirty="0">
                  <a:latin typeface="Microsoft Yi Baiti" panose="03000500000000000000" pitchFamily="66" charset="0"/>
                  <a:ea typeface="Microsoft Yi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1418A-EB15-4904-B1BB-4F356741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61" y="563134"/>
                <a:ext cx="3954130" cy="1445396"/>
              </a:xfrm>
              <a:prstGeom prst="rect">
                <a:avLst/>
              </a:prstGeom>
              <a:blipFill>
                <a:blip r:embed="rId5"/>
                <a:stretch>
                  <a:fillRect l="-1233" t="-844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4C5641-0186-4422-B782-DF42A710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42704"/>
              </p:ext>
            </p:extLst>
          </p:nvPr>
        </p:nvGraphicFramePr>
        <p:xfrm>
          <a:off x="601983" y="621750"/>
          <a:ext cx="1416046" cy="138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40">
                  <a:extLst>
                    <a:ext uri="{9D8B030D-6E8A-4147-A177-3AD203B41FA5}">
                      <a16:colId xmlns:a16="http://schemas.microsoft.com/office/drawing/2014/main" val="2904209691"/>
                    </a:ext>
                  </a:extLst>
                </a:gridCol>
                <a:gridCol w="364640">
                  <a:extLst>
                    <a:ext uri="{9D8B030D-6E8A-4147-A177-3AD203B41FA5}">
                      <a16:colId xmlns:a16="http://schemas.microsoft.com/office/drawing/2014/main" val="2943387941"/>
                    </a:ext>
                  </a:extLst>
                </a:gridCol>
                <a:gridCol w="364640">
                  <a:extLst>
                    <a:ext uri="{9D8B030D-6E8A-4147-A177-3AD203B41FA5}">
                      <a16:colId xmlns:a16="http://schemas.microsoft.com/office/drawing/2014/main" val="1161911338"/>
                    </a:ext>
                  </a:extLst>
                </a:gridCol>
                <a:gridCol w="322126">
                  <a:extLst>
                    <a:ext uri="{9D8B030D-6E8A-4147-A177-3AD203B41FA5}">
                      <a16:colId xmlns:a16="http://schemas.microsoft.com/office/drawing/2014/main" val="3292797253"/>
                    </a:ext>
                  </a:extLst>
                </a:gridCol>
              </a:tblGrid>
              <a:tr h="2595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6" marR="63996" marT="31998" marB="319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1866"/>
                  </a:ext>
                </a:extLst>
              </a:tr>
              <a:tr h="2595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996" marR="63996" marT="31998" marB="319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89034"/>
                  </a:ext>
                </a:extLst>
              </a:tr>
              <a:tr h="2595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3996" marR="63996" marT="31998" marB="319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68404"/>
                  </a:ext>
                </a:extLst>
              </a:tr>
              <a:tr h="2595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3996" marR="63996" marT="31998" marB="319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56313"/>
                  </a:ext>
                </a:extLst>
              </a:tr>
              <a:tr h="2595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3996" marR="63996" marT="31998" marB="319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9493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9A91F8A8-5A7A-4EA6-98A7-8FA82A1CB292}"/>
              </a:ext>
            </a:extLst>
          </p:cNvPr>
          <p:cNvSpPr/>
          <p:nvPr/>
        </p:nvSpPr>
        <p:spPr>
          <a:xfrm>
            <a:off x="7590504" y="4503174"/>
            <a:ext cx="147484" cy="147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016D66A2-AC1A-4DD9-90A0-09F2C21C4A92}"/>
              </a:ext>
            </a:extLst>
          </p:cNvPr>
          <p:cNvSpPr/>
          <p:nvPr/>
        </p:nvSpPr>
        <p:spPr>
          <a:xfrm>
            <a:off x="9495604" y="2551470"/>
            <a:ext cx="201845" cy="201845"/>
          </a:xfrm>
          <a:prstGeom prst="mathPlus">
            <a:avLst>
              <a:gd name="adj1" fmla="val 9959"/>
            </a:avLst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A9EF07D7-D708-4004-B669-06D30D24DB9C}"/>
              </a:ext>
            </a:extLst>
          </p:cNvPr>
          <p:cNvSpPr/>
          <p:nvPr/>
        </p:nvSpPr>
        <p:spPr>
          <a:xfrm>
            <a:off x="10085309" y="3883741"/>
            <a:ext cx="201845" cy="201845"/>
          </a:xfrm>
          <a:prstGeom prst="mathPlus">
            <a:avLst>
              <a:gd name="adj1" fmla="val 9959"/>
            </a:avLst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75DA6-6694-455B-A6D4-25A90D4AAE95}"/>
              </a:ext>
            </a:extLst>
          </p:cNvPr>
          <p:cNvSpPr/>
          <p:nvPr/>
        </p:nvSpPr>
        <p:spPr>
          <a:xfrm>
            <a:off x="8352503" y="1607575"/>
            <a:ext cx="147484" cy="147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09D8A7-B15B-4785-8F23-9CF0BA413B2A}"/>
              </a:ext>
            </a:extLst>
          </p:cNvPr>
          <p:cNvSpPr txBox="1"/>
          <p:nvPr/>
        </p:nvSpPr>
        <p:spPr>
          <a:xfrm>
            <a:off x="9531530" y="2337308"/>
            <a:ext cx="31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A7B35-8CA8-4B88-8BA4-4548E3C796FC}"/>
              </a:ext>
            </a:extLst>
          </p:cNvPr>
          <p:cNvSpPr txBox="1"/>
          <p:nvPr/>
        </p:nvSpPr>
        <p:spPr>
          <a:xfrm>
            <a:off x="10155076" y="3910752"/>
            <a:ext cx="31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46B37-31A4-49A9-9C06-6732F17B07C2}"/>
              </a:ext>
            </a:extLst>
          </p:cNvPr>
          <p:cNvSpPr txBox="1"/>
          <p:nvPr/>
        </p:nvSpPr>
        <p:spPr>
          <a:xfrm>
            <a:off x="8154543" y="1607575"/>
            <a:ext cx="31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3F94E-262F-481F-88BC-ECF4B1134073}"/>
              </a:ext>
            </a:extLst>
          </p:cNvPr>
          <p:cNvSpPr txBox="1"/>
          <p:nvPr/>
        </p:nvSpPr>
        <p:spPr>
          <a:xfrm>
            <a:off x="7651668" y="4219577"/>
            <a:ext cx="31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70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9BC48-BC3C-4844-848F-4E83ECA49309}"/>
              </a:ext>
            </a:extLst>
          </p:cNvPr>
          <p:cNvGrpSpPr/>
          <p:nvPr/>
        </p:nvGrpSpPr>
        <p:grpSpPr>
          <a:xfrm>
            <a:off x="6548287" y="772443"/>
            <a:ext cx="5238329" cy="5118616"/>
            <a:chOff x="6548287" y="772443"/>
            <a:chExt cx="5238329" cy="5118616"/>
          </a:xfrm>
        </p:grpSpPr>
        <p:pic>
          <p:nvPicPr>
            <p:cNvPr id="10246" name="Picture 6" descr="Graphing Dry-Erase Magnets, X-Y Axis 1&quot; Squares">
              <a:extLst>
                <a:ext uri="{FF2B5EF4-FFF2-40B4-BE49-F238E27FC236}">
                  <a16:creationId xmlns:a16="http://schemas.microsoft.com/office/drawing/2014/main" id="{F4BE476A-46D9-49A0-BA8E-5A6D8939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287" y="966941"/>
              <a:ext cx="4924118" cy="4924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24BF3B-E290-42F1-9089-B5A7AE9AD962}"/>
                    </a:ext>
                  </a:extLst>
                </p:cNvPr>
                <p:cNvSpPr txBox="1"/>
                <p:nvPr/>
              </p:nvSpPr>
              <p:spPr>
                <a:xfrm>
                  <a:off x="11176819" y="3231906"/>
                  <a:ext cx="6097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24BF3B-E290-42F1-9089-B5A7AE9AD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6819" y="3231906"/>
                  <a:ext cx="6097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6BD856-95D3-411F-ADEE-9189C8799B48}"/>
                    </a:ext>
                  </a:extLst>
                </p:cNvPr>
                <p:cNvSpPr txBox="1"/>
                <p:nvPr/>
              </p:nvSpPr>
              <p:spPr>
                <a:xfrm>
                  <a:off x="8705447" y="772443"/>
                  <a:ext cx="6097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6BD856-95D3-411F-ADEE-9189C8799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5447" y="772443"/>
                  <a:ext cx="60979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Learning Algorithm By Hand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1418A-EB15-4904-B1BB-4F3567411D4E}"/>
                  </a:ext>
                </a:extLst>
              </p:cNvPr>
              <p:cNvSpPr txBox="1"/>
              <p:nvPr/>
            </p:nvSpPr>
            <p:spPr>
              <a:xfrm>
                <a:off x="2414061" y="563134"/>
                <a:ext cx="3954130" cy="1445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 = [-3,3]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Repeat until no errors: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for each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𝐷</m:t>
                    </m:r>
                  </m:oMath>
                </a14:m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: 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&lt;0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:</m:t>
                    </m:r>
                  </m:oMath>
                </a14:m>
                <a:r>
                  <a:rPr lang="en-US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+1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dirty="0">
                  <a:latin typeface="Microsoft Yi Baiti" panose="03000500000000000000" pitchFamily="66" charset="0"/>
                  <a:ea typeface="Microsoft Yi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1418A-EB15-4904-B1BB-4F356741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61" y="563134"/>
                <a:ext cx="3954130" cy="1445396"/>
              </a:xfrm>
              <a:prstGeom prst="rect">
                <a:avLst/>
              </a:prstGeom>
              <a:blipFill>
                <a:blip r:embed="rId5"/>
                <a:stretch>
                  <a:fillRect l="-1233" t="-844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A91F8A8-5A7A-4EA6-98A7-8FA82A1CB292}"/>
              </a:ext>
            </a:extLst>
          </p:cNvPr>
          <p:cNvSpPr/>
          <p:nvPr/>
        </p:nvSpPr>
        <p:spPr>
          <a:xfrm>
            <a:off x="7590504" y="4503174"/>
            <a:ext cx="147484" cy="147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016D66A2-AC1A-4DD9-90A0-09F2C21C4A92}"/>
              </a:ext>
            </a:extLst>
          </p:cNvPr>
          <p:cNvSpPr/>
          <p:nvPr/>
        </p:nvSpPr>
        <p:spPr>
          <a:xfrm>
            <a:off x="9495604" y="2551470"/>
            <a:ext cx="201845" cy="201845"/>
          </a:xfrm>
          <a:prstGeom prst="mathPlus">
            <a:avLst>
              <a:gd name="adj1" fmla="val 9959"/>
            </a:avLst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A9EF07D7-D708-4004-B669-06D30D24DB9C}"/>
              </a:ext>
            </a:extLst>
          </p:cNvPr>
          <p:cNvSpPr/>
          <p:nvPr/>
        </p:nvSpPr>
        <p:spPr>
          <a:xfrm>
            <a:off x="10085309" y="3883741"/>
            <a:ext cx="201845" cy="201845"/>
          </a:xfrm>
          <a:prstGeom prst="mathPlus">
            <a:avLst>
              <a:gd name="adj1" fmla="val 9959"/>
            </a:avLst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75DA6-6694-455B-A6D4-25A90D4AAE95}"/>
              </a:ext>
            </a:extLst>
          </p:cNvPr>
          <p:cNvSpPr/>
          <p:nvPr/>
        </p:nvSpPr>
        <p:spPr>
          <a:xfrm>
            <a:off x="8352503" y="1607575"/>
            <a:ext cx="147484" cy="147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E5277-8295-483E-8E97-ECF6657533E8}"/>
              </a:ext>
            </a:extLst>
          </p:cNvPr>
          <p:cNvSpPr txBox="1"/>
          <p:nvPr/>
        </p:nvSpPr>
        <p:spPr>
          <a:xfrm>
            <a:off x="9531530" y="2337308"/>
            <a:ext cx="31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953F9-5ECC-4FD0-8E42-FE44383DCFA1}"/>
              </a:ext>
            </a:extLst>
          </p:cNvPr>
          <p:cNvSpPr txBox="1"/>
          <p:nvPr/>
        </p:nvSpPr>
        <p:spPr>
          <a:xfrm>
            <a:off x="10155076" y="3910752"/>
            <a:ext cx="31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75161-8C95-4121-B6D1-0E377B25868B}"/>
              </a:ext>
            </a:extLst>
          </p:cNvPr>
          <p:cNvSpPr txBox="1"/>
          <p:nvPr/>
        </p:nvSpPr>
        <p:spPr>
          <a:xfrm>
            <a:off x="8154543" y="1607575"/>
            <a:ext cx="31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ABB16-59BF-49F8-8230-2396662824C0}"/>
              </a:ext>
            </a:extLst>
          </p:cNvPr>
          <p:cNvSpPr txBox="1"/>
          <p:nvPr/>
        </p:nvSpPr>
        <p:spPr>
          <a:xfrm>
            <a:off x="7651668" y="4219577"/>
            <a:ext cx="31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en-US" dirty="0"/>
          </a:p>
        </p:txBody>
      </p: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6D992E9C-C287-400F-B035-911F2A56F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94286"/>
              </p:ext>
            </p:extLst>
          </p:nvPr>
        </p:nvGraphicFramePr>
        <p:xfrm>
          <a:off x="601983" y="621750"/>
          <a:ext cx="1416046" cy="138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40">
                  <a:extLst>
                    <a:ext uri="{9D8B030D-6E8A-4147-A177-3AD203B41FA5}">
                      <a16:colId xmlns:a16="http://schemas.microsoft.com/office/drawing/2014/main" val="2904209691"/>
                    </a:ext>
                  </a:extLst>
                </a:gridCol>
                <a:gridCol w="364640">
                  <a:extLst>
                    <a:ext uri="{9D8B030D-6E8A-4147-A177-3AD203B41FA5}">
                      <a16:colId xmlns:a16="http://schemas.microsoft.com/office/drawing/2014/main" val="2943387941"/>
                    </a:ext>
                  </a:extLst>
                </a:gridCol>
                <a:gridCol w="364640">
                  <a:extLst>
                    <a:ext uri="{9D8B030D-6E8A-4147-A177-3AD203B41FA5}">
                      <a16:colId xmlns:a16="http://schemas.microsoft.com/office/drawing/2014/main" val="1161911338"/>
                    </a:ext>
                  </a:extLst>
                </a:gridCol>
                <a:gridCol w="322126">
                  <a:extLst>
                    <a:ext uri="{9D8B030D-6E8A-4147-A177-3AD203B41FA5}">
                      <a16:colId xmlns:a16="http://schemas.microsoft.com/office/drawing/2014/main" val="3292797253"/>
                    </a:ext>
                  </a:extLst>
                </a:gridCol>
              </a:tblGrid>
              <a:tr h="2595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6" marR="63996" marT="31998" marB="319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1866"/>
                  </a:ext>
                </a:extLst>
              </a:tr>
              <a:tr h="2595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3996" marR="63996" marT="31998" marB="319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89034"/>
                  </a:ext>
                </a:extLst>
              </a:tr>
              <a:tr h="2595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3996" marR="63996" marT="31998" marB="319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68404"/>
                  </a:ext>
                </a:extLst>
              </a:tr>
              <a:tr h="2595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996" marR="63996" marT="31998" marB="319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56313"/>
                  </a:ext>
                </a:extLst>
              </a:tr>
              <a:tr h="2595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3996" marR="63996" marT="31998" marB="319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996" marR="63996" marT="31998" marB="3199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9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2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vs. Batch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25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99F8FB-D2E6-41C3-BF22-47204BB66D5C}"/>
              </a:ext>
            </a:extLst>
          </p:cNvPr>
          <p:cNvSpPr txBox="1"/>
          <p:nvPr/>
        </p:nvSpPr>
        <p:spPr>
          <a:xfrm>
            <a:off x="584214" y="1395453"/>
            <a:ext cx="11202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We refer to the perceptron algorithm as an </a:t>
            </a:r>
            <a:r>
              <a:rPr lang="en-US" sz="2400" b="1" dirty="0">
                <a:latin typeface="Avenir Next LT Pro" panose="020B0504020202020204" pitchFamily="34" charset="0"/>
              </a:rPr>
              <a:t>online learning</a:t>
            </a:r>
            <a:r>
              <a:rPr lang="en-US" sz="2400" dirty="0">
                <a:latin typeface="Avenir Next LT Pro" panose="020B0504020202020204" pitchFamily="34" charset="0"/>
              </a:rPr>
              <a:t> algorithm because it updates parameters (aka learns) each time it receives a training example.</a:t>
            </a:r>
            <a:endParaRPr lang="en-US" sz="2400" b="1" dirty="0">
              <a:latin typeface="Avenir Next LT Pro" panose="020B05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33D88-0B35-4D7B-82D4-889FD1325296}"/>
              </a:ext>
            </a:extLst>
          </p:cNvPr>
          <p:cNvSpPr txBox="1"/>
          <p:nvPr/>
        </p:nvSpPr>
        <p:spPr>
          <a:xfrm>
            <a:off x="584214" y="3102401"/>
            <a:ext cx="1120240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In contrast, </a:t>
            </a:r>
            <a:r>
              <a:rPr lang="en-US" sz="2400" b="1" dirty="0">
                <a:latin typeface="Avenir Next LT Pro" panose="020B0504020202020204" pitchFamily="34" charset="0"/>
              </a:rPr>
              <a:t>batch learning</a:t>
            </a:r>
            <a:r>
              <a:rPr lang="en-US" sz="2400" dirty="0">
                <a:latin typeface="Avenir Next LT Pro" panose="020B0504020202020204" pitchFamily="34" charset="0"/>
              </a:rPr>
              <a:t> algorithms collect a set of training examples and learn from them all at once. For example, the gradient descent algorithm we described for logistic regression is a batch algorithm. </a:t>
            </a:r>
          </a:p>
          <a:p>
            <a:pPr marL="0" lvl="1">
              <a:lnSpc>
                <a:spcPct val="100000"/>
              </a:lnSpc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1">
              <a:lnSpc>
                <a:spcPct val="100000"/>
              </a:lnSpc>
            </a:pPr>
            <a:r>
              <a:rPr lang="en-US" dirty="0">
                <a:latin typeface="Avenir Next LT Pro" panose="020B0504020202020204" pitchFamily="34" charset="0"/>
              </a:rPr>
              <a:t>(Note that gradient descent also has multiple online versions)</a:t>
            </a:r>
            <a:endParaRPr lang="en-US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26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F4A13D-0E89-432A-9745-2880273AB76C}"/>
              </a:ext>
            </a:extLst>
          </p:cNvPr>
          <p:cNvSpPr/>
          <p:nvPr/>
        </p:nvSpPr>
        <p:spPr>
          <a:xfrm>
            <a:off x="470118" y="1750524"/>
            <a:ext cx="5486401" cy="4130811"/>
          </a:xfrm>
          <a:prstGeom prst="roundRect">
            <a:avLst>
              <a:gd name="adj" fmla="val 34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vs. Batch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17C76-F105-4B91-A496-3E3FCBD18103}"/>
              </a:ext>
            </a:extLst>
          </p:cNvPr>
          <p:cNvSpPr txBox="1"/>
          <p:nvPr/>
        </p:nvSpPr>
        <p:spPr>
          <a:xfrm>
            <a:off x="470118" y="1833036"/>
            <a:ext cx="5715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b="1" dirty="0">
                <a:latin typeface="Avenir Next LT Pro" panose="020B0504020202020204" pitchFamily="34" charset="0"/>
              </a:rPr>
              <a:t>Batched Perceptron 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64782-3644-41A2-A493-D2F14D8A315C}"/>
                  </a:ext>
                </a:extLst>
              </p:cNvPr>
              <p:cNvSpPr txBox="1"/>
              <p:nvPr/>
            </p:nvSpPr>
            <p:spPr>
              <a:xfrm>
                <a:off x="609598" y="2150634"/>
                <a:ext cx="5346921" cy="3790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= random(d)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Repeat: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solidFill>
                      <a:srgbClr val="D73F09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𝒖</m:t>
                    </m:r>
                  </m:oMath>
                </a14:m>
                <a:r>
                  <a:rPr lang="en-US" sz="2400" dirty="0">
                    <a:solidFill>
                      <a:srgbClr val="D73F09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= zero(d)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for each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: 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&lt;0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// if misclassification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𝒖</m:t>
                    </m:r>
                    <m:r>
                      <a:rPr lang="en-US" sz="2400" b="0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>
                  <a:solidFill>
                    <a:schemeClr val="tx1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solidFill>
                      <a:srgbClr val="D73F09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sz="2400" b="0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sz="2400" b="0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−</m:t>
                    </m:r>
                    <m:r>
                      <a:rPr lang="en-US" sz="2400" i="1">
                        <a:solidFill>
                          <a:srgbClr val="D73F09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𝛼</m:t>
                    </m:r>
                    <m:r>
                      <a:rPr lang="en-US" sz="2400" b="1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𝑢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≤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𝜖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64782-3644-41A2-A493-D2F14D8A3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2150634"/>
                <a:ext cx="5346921" cy="3790718"/>
              </a:xfrm>
              <a:prstGeom prst="rect">
                <a:avLst/>
              </a:prstGeom>
              <a:blipFill>
                <a:blip r:embed="rId2"/>
                <a:stretch>
                  <a:fillRect l="-1710" t="-643" b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A09B31C-6E76-40DA-B8E7-A584362323F4}"/>
              </a:ext>
            </a:extLst>
          </p:cNvPr>
          <p:cNvSpPr txBox="1"/>
          <p:nvPr/>
        </p:nvSpPr>
        <p:spPr>
          <a:xfrm>
            <a:off x="609598" y="705217"/>
            <a:ext cx="10668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dirty="0">
                <a:latin typeface="Avenir Next LT Pro" panose="020B0504020202020204" pitchFamily="34" charset="0"/>
              </a:rPr>
              <a:t>Could modify the perceptron learning algorithm to be a batch learning algorithm by accumulating updates over the whole dataset before changing the weights.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FE9333-A23C-48FB-8094-28A050B59379}"/>
                  </a:ext>
                </a:extLst>
              </p:cNvPr>
              <p:cNvSpPr txBox="1"/>
              <p:nvPr/>
            </p:nvSpPr>
            <p:spPr>
              <a:xfrm>
                <a:off x="6565678" y="2290575"/>
                <a:ext cx="5346922" cy="3358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100000"/>
                  </a:lnSpc>
                </a:pPr>
                <a:r>
                  <a:rPr lang="en-US" sz="2800" b="1" dirty="0">
                    <a:latin typeface="Avenir Next LT Pro" panose="020B0504020202020204" pitchFamily="34" charset="0"/>
                  </a:rPr>
                  <a:t>The result looks a lot like gradient descent.</a:t>
                </a:r>
              </a:p>
              <a:p>
                <a:pPr marL="0" lvl="1" algn="ctr">
                  <a:lnSpc>
                    <a:spcPct val="100000"/>
                  </a:lnSpc>
                </a:pPr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0" lvl="1" algn="ctr">
                  <a:lnSpc>
                    <a:spcPct val="100000"/>
                  </a:lnSpc>
                </a:pPr>
                <a:endParaRPr lang="en-US" sz="2000" b="1" dirty="0">
                  <a:latin typeface="Avenir Next LT Pro" panose="020B0504020202020204" pitchFamily="34" charset="0"/>
                </a:endParaRPr>
              </a:p>
              <a:p>
                <a:pPr marL="0" lvl="1" algn="ctr">
                  <a:lnSpc>
                    <a:spcPct val="100000"/>
                  </a:lnSpc>
                </a:pPr>
                <a:r>
                  <a:rPr lang="en-US" sz="2000" b="1" dirty="0">
                    <a:latin typeface="Avenir Next LT Pro" panose="020B0504020202020204" pitchFamily="34" charset="0"/>
                  </a:rPr>
                  <a:t>Note for the curious:</a:t>
                </a:r>
                <a:r>
                  <a:rPr lang="en-US" sz="2000" dirty="0">
                    <a:latin typeface="Avenir Next LT Pro" panose="020B0504020202020204" pitchFamily="34" charset="0"/>
                  </a:rPr>
                  <a:t> Perceptron algorithm can be shown to be doing gradient descent to minimize the loss function </a:t>
                </a:r>
              </a:p>
              <a:p>
                <a:pPr marL="0" lvl="1"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,0)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FE9333-A23C-48FB-8094-28A050B5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78" y="2290575"/>
                <a:ext cx="5346922" cy="3358483"/>
              </a:xfrm>
              <a:prstGeom prst="rect">
                <a:avLst/>
              </a:prstGeom>
              <a:blipFill>
                <a:blip r:embed="rId3"/>
                <a:stretch>
                  <a:fillRect l="-228" t="-1815"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Limitations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947A9F-EBC4-4504-95C9-4136FD352F7E}"/>
              </a:ext>
            </a:extLst>
          </p:cNvPr>
          <p:cNvSpPr txBox="1"/>
          <p:nvPr/>
        </p:nvSpPr>
        <p:spPr>
          <a:xfrm>
            <a:off x="1238864" y="669975"/>
            <a:ext cx="4281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b="1" dirty="0">
                <a:latin typeface="Avenir Next LT Pro" panose="020B0504020202020204" pitchFamily="34" charset="0"/>
              </a:rPr>
              <a:t>Perceptron 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022B91-0CDC-4848-AD40-DAE926C7828B}"/>
                  </a:ext>
                </a:extLst>
              </p:cNvPr>
              <p:cNvSpPr txBox="1"/>
              <p:nvPr/>
            </p:nvSpPr>
            <p:spPr>
              <a:xfrm>
                <a:off x="1378344" y="1070085"/>
                <a:ext cx="5346921" cy="1896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 = random(d)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While still errors or max iterations: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for each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: 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𝑦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&lt;0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dirty="0">
                  <a:latin typeface="Microsoft Yi Baiti" panose="03000500000000000000" pitchFamily="66" charset="0"/>
                  <a:ea typeface="Microsoft Yi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022B91-0CDC-4848-AD40-DAE926C78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344" y="1070085"/>
                <a:ext cx="5346921" cy="1896417"/>
              </a:xfrm>
              <a:prstGeom prst="rect">
                <a:avLst/>
              </a:prstGeom>
              <a:blipFill>
                <a:blip r:embed="rId2"/>
                <a:stretch>
                  <a:fillRect l="-1710" t="-1286" b="-5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F4B4F05-A53F-4FA6-8F1E-BB9468403195}"/>
              </a:ext>
            </a:extLst>
          </p:cNvPr>
          <p:cNvSpPr txBox="1"/>
          <p:nvPr/>
        </p:nvSpPr>
        <p:spPr>
          <a:xfrm>
            <a:off x="646668" y="3286065"/>
            <a:ext cx="1113994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Different solutions depending on initialization and order of visiting examples.</a:t>
            </a: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Correcting for a misclassification could move the decision boundary so much that previously correct examples are now misclassified.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As such it must go over the training examples multiple times. Each time it goes through the whole training set, it is called an epoch. </a:t>
            </a:r>
          </a:p>
          <a:p>
            <a:pPr marR="0" algn="l"/>
            <a:endParaRPr lang="en-US" sz="20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It will terminate if no update is made to </a:t>
            </a:r>
            <a:r>
              <a:rPr lang="en-US" sz="2000" b="1" i="1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w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during one epoch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BB7D18-C1C0-4A60-81AA-69CE493C2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203" y="367796"/>
            <a:ext cx="2548126" cy="25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56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Limitations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C1E50-4F9F-479C-B15C-C4861ECA6E47}"/>
              </a:ext>
            </a:extLst>
          </p:cNvPr>
          <p:cNvSpPr txBox="1"/>
          <p:nvPr/>
        </p:nvSpPr>
        <p:spPr>
          <a:xfrm>
            <a:off x="420952" y="983699"/>
            <a:ext cx="5950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This algorithm is guaranteed to converge if dat</a:t>
            </a: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a is linearly separable – i.e., it reaches a solution in finitely many steps.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Why and how many steps? (</a:t>
            </a: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  <a:hlinkClick r:id="rId2"/>
              </a:rPr>
              <a:t>proof</a:t>
            </a: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)</a:t>
            </a:r>
            <a:endParaRPr lang="en-US" sz="32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0349A-F3DB-4F77-B96D-9EE2654F8B31}"/>
              </a:ext>
            </a:extLst>
          </p:cNvPr>
          <p:cNvSpPr txBox="1"/>
          <p:nvPr/>
        </p:nvSpPr>
        <p:spPr>
          <a:xfrm>
            <a:off x="483297" y="3448324"/>
            <a:ext cx="58880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For non-linearly separable cases (like on right), algorithm fails to converge and may be arbitrarily bad if terminated at some maximum number of updates.</a:t>
            </a:r>
            <a:endParaRPr lang="en-US" sz="32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2CC9CA-9237-4722-B15C-3980F210C770}"/>
              </a:ext>
            </a:extLst>
          </p:cNvPr>
          <p:cNvGrpSpPr/>
          <p:nvPr/>
        </p:nvGrpSpPr>
        <p:grpSpPr>
          <a:xfrm>
            <a:off x="6732691" y="772443"/>
            <a:ext cx="5238329" cy="5118616"/>
            <a:chOff x="6732691" y="772443"/>
            <a:chExt cx="5238329" cy="51186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39BC48-BC3C-4844-848F-4E83ECA49309}"/>
                </a:ext>
              </a:extLst>
            </p:cNvPr>
            <p:cNvGrpSpPr/>
            <p:nvPr/>
          </p:nvGrpSpPr>
          <p:grpSpPr>
            <a:xfrm>
              <a:off x="6732691" y="772443"/>
              <a:ext cx="5238329" cy="5118616"/>
              <a:chOff x="6548287" y="772443"/>
              <a:chExt cx="5238329" cy="5118616"/>
            </a:xfrm>
          </p:grpSpPr>
          <p:pic>
            <p:nvPicPr>
              <p:cNvPr id="10246" name="Picture 6" descr="Graphing Dry-Erase Magnets, X-Y Axis 1&quot; Squares">
                <a:extLst>
                  <a:ext uri="{FF2B5EF4-FFF2-40B4-BE49-F238E27FC236}">
                    <a16:creationId xmlns:a16="http://schemas.microsoft.com/office/drawing/2014/main" id="{F4BE476A-46D9-49A0-BA8E-5A6D893923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8287" y="966941"/>
                <a:ext cx="4924118" cy="49241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A24BF3B-E290-42F1-9089-B5A7AE9AD962}"/>
                      </a:ext>
                    </a:extLst>
                  </p:cNvPr>
                  <p:cNvSpPr txBox="1"/>
                  <p:nvPr/>
                </p:nvSpPr>
                <p:spPr>
                  <a:xfrm>
                    <a:off x="11176819" y="3231906"/>
                    <a:ext cx="60979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A24BF3B-E290-42F1-9089-B5A7AE9AD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6819" y="3231906"/>
                    <a:ext cx="60979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B6BD856-95D3-411F-ADEE-9189C8799B48}"/>
                      </a:ext>
                    </a:extLst>
                  </p:cNvPr>
                  <p:cNvSpPr txBox="1"/>
                  <p:nvPr/>
                </p:nvSpPr>
                <p:spPr>
                  <a:xfrm>
                    <a:off x="8705447" y="772443"/>
                    <a:ext cx="60979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B6BD856-95D3-411F-ADEE-9189C8799B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5447" y="772443"/>
                    <a:ext cx="60979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91F8A8-5A7A-4EA6-98A7-8FA82A1CB292}"/>
                </a:ext>
              </a:extLst>
            </p:cNvPr>
            <p:cNvSpPr/>
            <p:nvPr/>
          </p:nvSpPr>
          <p:spPr>
            <a:xfrm>
              <a:off x="10223151" y="4537247"/>
              <a:ext cx="147484" cy="147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lus Sign 9">
              <a:extLst>
                <a:ext uri="{FF2B5EF4-FFF2-40B4-BE49-F238E27FC236}">
                  <a16:creationId xmlns:a16="http://schemas.microsoft.com/office/drawing/2014/main" id="{016D66A2-AC1A-4DD9-90A0-09F2C21C4A92}"/>
                </a:ext>
              </a:extLst>
            </p:cNvPr>
            <p:cNvSpPr/>
            <p:nvPr/>
          </p:nvSpPr>
          <p:spPr>
            <a:xfrm>
              <a:off x="7628718" y="2385275"/>
              <a:ext cx="201845" cy="201845"/>
            </a:xfrm>
            <a:prstGeom prst="mathPlus">
              <a:avLst>
                <a:gd name="adj1" fmla="val 9959"/>
              </a:avLst>
            </a:prstGeom>
            <a:noFill/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A9EF07D7-D708-4004-B669-06D30D24DB9C}"/>
                </a:ext>
              </a:extLst>
            </p:cNvPr>
            <p:cNvSpPr/>
            <p:nvPr/>
          </p:nvSpPr>
          <p:spPr>
            <a:xfrm>
              <a:off x="8823995" y="3429000"/>
              <a:ext cx="201845" cy="201845"/>
            </a:xfrm>
            <a:prstGeom prst="mathPlus">
              <a:avLst>
                <a:gd name="adj1" fmla="val 9959"/>
              </a:avLst>
            </a:prstGeom>
            <a:noFill/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B75DA6-6694-455B-A6D4-25A90D4AAE95}"/>
                </a:ext>
              </a:extLst>
            </p:cNvPr>
            <p:cNvSpPr/>
            <p:nvPr/>
          </p:nvSpPr>
          <p:spPr>
            <a:xfrm>
              <a:off x="10019176" y="2497048"/>
              <a:ext cx="147484" cy="147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CED245-A8B4-4C6E-8029-D6E451744AB3}"/>
                </a:ext>
              </a:extLst>
            </p:cNvPr>
            <p:cNvSpPr/>
            <p:nvPr/>
          </p:nvSpPr>
          <p:spPr>
            <a:xfrm>
              <a:off x="9200603" y="3903066"/>
              <a:ext cx="147484" cy="147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59814A-CD19-4E3E-8725-4C0A30DA189D}"/>
                </a:ext>
              </a:extLst>
            </p:cNvPr>
            <p:cNvSpPr/>
            <p:nvPr/>
          </p:nvSpPr>
          <p:spPr>
            <a:xfrm>
              <a:off x="8676511" y="2525959"/>
              <a:ext cx="147484" cy="147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7FC9DD-4ADB-4E3C-8633-91C340D81437}"/>
                </a:ext>
              </a:extLst>
            </p:cNvPr>
            <p:cNvSpPr/>
            <p:nvPr/>
          </p:nvSpPr>
          <p:spPr>
            <a:xfrm>
              <a:off x="9817428" y="3726822"/>
              <a:ext cx="147484" cy="147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530B86-9456-4520-8F3C-CCF5EDE3DD92}"/>
                </a:ext>
              </a:extLst>
            </p:cNvPr>
            <p:cNvSpPr/>
            <p:nvPr/>
          </p:nvSpPr>
          <p:spPr>
            <a:xfrm>
              <a:off x="9669944" y="1725565"/>
              <a:ext cx="147484" cy="147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Sign 24">
              <a:extLst>
                <a:ext uri="{FF2B5EF4-FFF2-40B4-BE49-F238E27FC236}">
                  <a16:creationId xmlns:a16="http://schemas.microsoft.com/office/drawing/2014/main" id="{163AFEAC-54F7-4116-B89D-518E2E772909}"/>
                </a:ext>
              </a:extLst>
            </p:cNvPr>
            <p:cNvSpPr/>
            <p:nvPr/>
          </p:nvSpPr>
          <p:spPr>
            <a:xfrm>
              <a:off x="9716505" y="4100420"/>
              <a:ext cx="201845" cy="201845"/>
            </a:xfrm>
            <a:prstGeom prst="mathPlus">
              <a:avLst>
                <a:gd name="adj1" fmla="val 9959"/>
              </a:avLst>
            </a:prstGeom>
            <a:noFill/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us Sign 25">
              <a:extLst>
                <a:ext uri="{FF2B5EF4-FFF2-40B4-BE49-F238E27FC236}">
                  <a16:creationId xmlns:a16="http://schemas.microsoft.com/office/drawing/2014/main" id="{DBF86433-7B3F-44D3-895A-675EE5950783}"/>
                </a:ext>
              </a:extLst>
            </p:cNvPr>
            <p:cNvSpPr/>
            <p:nvPr/>
          </p:nvSpPr>
          <p:spPr>
            <a:xfrm>
              <a:off x="8622150" y="4381505"/>
              <a:ext cx="201845" cy="201845"/>
            </a:xfrm>
            <a:prstGeom prst="mathPlus">
              <a:avLst>
                <a:gd name="adj1" fmla="val 9959"/>
              </a:avLst>
            </a:prstGeom>
            <a:noFill/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Sign 26">
              <a:extLst>
                <a:ext uri="{FF2B5EF4-FFF2-40B4-BE49-F238E27FC236}">
                  <a16:creationId xmlns:a16="http://schemas.microsoft.com/office/drawing/2014/main" id="{2F19DAC7-26C5-4C2B-8C35-7E7C29746244}"/>
                </a:ext>
              </a:extLst>
            </p:cNvPr>
            <p:cNvSpPr/>
            <p:nvPr/>
          </p:nvSpPr>
          <p:spPr>
            <a:xfrm>
              <a:off x="9274345" y="4804323"/>
              <a:ext cx="201845" cy="201845"/>
            </a:xfrm>
            <a:prstGeom prst="mathPlus">
              <a:avLst>
                <a:gd name="adj1" fmla="val 9959"/>
              </a:avLst>
            </a:prstGeom>
            <a:noFill/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us Sign 27">
              <a:extLst>
                <a:ext uri="{FF2B5EF4-FFF2-40B4-BE49-F238E27FC236}">
                  <a16:creationId xmlns:a16="http://schemas.microsoft.com/office/drawing/2014/main" id="{643FAC65-A1EF-48F2-B370-81B770741D21}"/>
                </a:ext>
              </a:extLst>
            </p:cNvPr>
            <p:cNvSpPr/>
            <p:nvPr/>
          </p:nvSpPr>
          <p:spPr>
            <a:xfrm>
              <a:off x="8553323" y="4935363"/>
              <a:ext cx="201845" cy="201845"/>
            </a:xfrm>
            <a:prstGeom prst="mathPlus">
              <a:avLst>
                <a:gd name="adj1" fmla="val 9959"/>
              </a:avLst>
            </a:prstGeom>
            <a:noFill/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lus Sign 28">
              <a:extLst>
                <a:ext uri="{FF2B5EF4-FFF2-40B4-BE49-F238E27FC236}">
                  <a16:creationId xmlns:a16="http://schemas.microsoft.com/office/drawing/2014/main" id="{4A6803AC-84FD-4FC7-A4F9-0BDB02582FD6}"/>
                </a:ext>
              </a:extLst>
            </p:cNvPr>
            <p:cNvSpPr/>
            <p:nvPr/>
          </p:nvSpPr>
          <p:spPr>
            <a:xfrm>
              <a:off x="7379196" y="3130983"/>
              <a:ext cx="201845" cy="201845"/>
            </a:xfrm>
            <a:prstGeom prst="mathPlus">
              <a:avLst>
                <a:gd name="adj1" fmla="val 9959"/>
              </a:avLst>
            </a:prstGeom>
            <a:noFill/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lus Sign 29">
              <a:extLst>
                <a:ext uri="{FF2B5EF4-FFF2-40B4-BE49-F238E27FC236}">
                  <a16:creationId xmlns:a16="http://schemas.microsoft.com/office/drawing/2014/main" id="{0E3444E5-4BC8-4DBA-BFAD-7475B9B543D1}"/>
                </a:ext>
              </a:extLst>
            </p:cNvPr>
            <p:cNvSpPr/>
            <p:nvPr/>
          </p:nvSpPr>
          <p:spPr>
            <a:xfrm>
              <a:off x="8067811" y="3625899"/>
              <a:ext cx="201845" cy="201845"/>
            </a:xfrm>
            <a:prstGeom prst="mathPlus">
              <a:avLst>
                <a:gd name="adj1" fmla="val 9959"/>
              </a:avLst>
            </a:prstGeom>
            <a:noFill/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lus Sign 30">
              <a:extLst>
                <a:ext uri="{FF2B5EF4-FFF2-40B4-BE49-F238E27FC236}">
                  <a16:creationId xmlns:a16="http://schemas.microsoft.com/office/drawing/2014/main" id="{1E132FAE-9E92-484D-B290-EDA887D23841}"/>
                </a:ext>
              </a:extLst>
            </p:cNvPr>
            <p:cNvSpPr/>
            <p:nvPr/>
          </p:nvSpPr>
          <p:spPr>
            <a:xfrm>
              <a:off x="7545887" y="4142743"/>
              <a:ext cx="201845" cy="201845"/>
            </a:xfrm>
            <a:prstGeom prst="mathPlus">
              <a:avLst>
                <a:gd name="adj1" fmla="val 9959"/>
              </a:avLst>
            </a:prstGeom>
            <a:noFill/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11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CC5E9-7386-4464-BE13-AF12806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Perceptron: The Voted-Perceptron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0680F-9170-47E7-A72B-08A6DDA1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4D1130-47E2-4FD9-A5BB-71858A1C8A9C}"/>
                  </a:ext>
                </a:extLst>
              </p:cNvPr>
              <p:cNvSpPr txBox="1"/>
              <p:nvPr/>
            </p:nvSpPr>
            <p:spPr>
              <a:xfrm>
                <a:off x="901479" y="1580399"/>
                <a:ext cx="5346921" cy="4654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 = random(d)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n=0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While still errors or max iterations: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for each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: 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𝑦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A5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&lt;0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dirty="0">
                  <a:latin typeface="Microsoft Yi Baiti" panose="03000500000000000000" pitchFamily="66" charset="0"/>
                  <a:ea typeface="Microsoft Yi Baiti" panose="03000500000000000000" pitchFamily="66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=0</m:t>
                    </m:r>
                  </m:oMath>
                </a14:m>
                <a:endParaRPr lang="en-US" sz="2400" dirty="0">
                  <a:latin typeface="Microsoft Yi Baiti" panose="03000500000000000000" pitchFamily="66" charset="0"/>
                  <a:ea typeface="Microsoft Yi Baiti" panose="03000500000000000000" pitchFamily="66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+=1</m:t>
                    </m:r>
                  </m:oMath>
                </a14:m>
                <a:endParaRPr lang="en-US" sz="2400" dirty="0">
                  <a:latin typeface="Microsoft Yi Baiti" panose="03000500000000000000" pitchFamily="66" charset="0"/>
                  <a:ea typeface="Microsoft Yi Baiti" panose="03000500000000000000" pitchFamily="66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else: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+=1</m:t>
                    </m:r>
                  </m:oMath>
                </a14:m>
                <a:endParaRPr lang="en-US" sz="2400" dirty="0">
                  <a:latin typeface="Microsoft Yi Baiti" panose="03000500000000000000" pitchFamily="66" charset="0"/>
                  <a:ea typeface="Microsoft Yi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4D1130-47E2-4FD9-A5BB-71858A1C8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79" y="1580399"/>
                <a:ext cx="5346921" cy="4654031"/>
              </a:xfrm>
              <a:prstGeom prst="rect">
                <a:avLst/>
              </a:prstGeom>
              <a:blipFill>
                <a:blip r:embed="rId2"/>
                <a:stretch>
                  <a:fillRect l="-1824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C90517D-2A54-4C25-868F-641A39532FF7}"/>
              </a:ext>
            </a:extLst>
          </p:cNvPr>
          <p:cNvSpPr txBox="1"/>
          <p:nvPr/>
        </p:nvSpPr>
        <p:spPr>
          <a:xfrm>
            <a:off x="609597" y="623570"/>
            <a:ext cx="108712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b="1" dirty="0">
                <a:latin typeface="Avenir Next LT Pro" panose="020B0504020202020204" pitchFamily="34" charset="0"/>
              </a:rPr>
              <a:t>One Idea: </a:t>
            </a:r>
            <a:r>
              <a:rPr lang="en-US" sz="2000" dirty="0">
                <a:latin typeface="Avenir Next LT Pro" panose="020B0504020202020204" pitchFamily="34" charset="0"/>
              </a:rPr>
              <a:t>keep around intermediate hypothesis and have them “vote” –- i.e., a weighted average. [Freund and </a:t>
            </a:r>
            <a:r>
              <a:rPr lang="en-US" sz="2000" dirty="0" err="1">
                <a:latin typeface="Avenir Next LT Pro" panose="020B0504020202020204" pitchFamily="34" charset="0"/>
              </a:rPr>
              <a:t>Schapire</a:t>
            </a:r>
            <a:r>
              <a:rPr lang="en-US" sz="2000" dirty="0">
                <a:latin typeface="Avenir Next LT Pro" panose="020B0504020202020204" pitchFamily="34" charset="0"/>
              </a:rPr>
              <a:t>, 1998]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0893D2-8E42-4FE9-B322-D9EF9A6B30CB}"/>
              </a:ext>
            </a:extLst>
          </p:cNvPr>
          <p:cNvSpPr txBox="1"/>
          <p:nvPr/>
        </p:nvSpPr>
        <p:spPr>
          <a:xfrm>
            <a:off x="6096000" y="2226207"/>
            <a:ext cx="5791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dirty="0">
                <a:latin typeface="Avenir Next LT Pro" panose="020B0504020202020204" pitchFamily="34" charset="0"/>
              </a:rPr>
              <a:t>Store the weight vector after each error update along with the count of examples that weight was successful before making the error. Weights contribute relative to this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CCD27C-0407-4675-A618-55E9032A09CC}"/>
                  </a:ext>
                </a:extLst>
              </p:cNvPr>
              <p:cNvSpPr txBox="1"/>
              <p:nvPr/>
            </p:nvSpPr>
            <p:spPr>
              <a:xfrm>
                <a:off x="6667500" y="4206345"/>
                <a:ext cx="413061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CCD27C-0407-4675-A618-55E9032A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0" y="4206345"/>
                <a:ext cx="4130618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5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1551-DEB1-4C7D-8C7D-DEE8BD22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Lines but Still Linear?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A7797-F199-43E3-8B87-EA3D7773D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19D730-7FCD-445F-8D31-4DA025BE55B8}"/>
                  </a:ext>
                </a:extLst>
              </p:cNvPr>
              <p:cNvSpPr txBox="1"/>
              <p:nvPr/>
            </p:nvSpPr>
            <p:spPr>
              <a:xfrm>
                <a:off x="512745" y="512133"/>
                <a:ext cx="1127387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venir Next LT Pro" panose="020B0504020202020204" pitchFamily="34" charset="0"/>
                  </a:rPr>
                  <a:t>Idea: 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Solve a linear regression problem in a feature space that is non-linear in the original input! For example, could add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term.</a:t>
                </a:r>
                <a:endParaRPr lang="en-US" sz="2400" b="1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19D730-7FCD-445F-8D31-4DA025BE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5" y="512133"/>
                <a:ext cx="11273871" cy="830997"/>
              </a:xfrm>
              <a:prstGeom prst="rect">
                <a:avLst/>
              </a:prstGeom>
              <a:blipFill>
                <a:blip r:embed="rId2"/>
                <a:stretch>
                  <a:fillRect l="-811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DF35350C-681F-4857-A619-36B4F9C9D6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4140" y="1745883"/>
              <a:ext cx="2465456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5867">
                      <a:extLst>
                        <a:ext uri="{9D8B030D-6E8A-4147-A177-3AD203B41FA5}">
                          <a16:colId xmlns:a16="http://schemas.microsoft.com/office/drawing/2014/main" val="2896953762"/>
                        </a:ext>
                      </a:extLst>
                    </a:gridCol>
                    <a:gridCol w="815995">
                      <a:extLst>
                        <a:ext uri="{9D8B030D-6E8A-4147-A177-3AD203B41FA5}">
                          <a16:colId xmlns:a16="http://schemas.microsoft.com/office/drawing/2014/main" val="1723420952"/>
                        </a:ext>
                      </a:extLst>
                    </a:gridCol>
                    <a:gridCol w="993594">
                      <a:extLst>
                        <a:ext uri="{9D8B030D-6E8A-4147-A177-3AD203B41FA5}">
                          <a16:colId xmlns:a16="http://schemas.microsoft.com/office/drawing/2014/main" val="414050828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5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marL="45720" marR="4572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094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-0.25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-4.47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042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11.08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520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0.46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-10.44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350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7.19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799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-0.69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7.08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60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-0.69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5.38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8891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-0.88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11.55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911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10.85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50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7.85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191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0.42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-8.31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500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DF35350C-681F-4857-A619-36B4F9C9D6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727013"/>
                  </p:ext>
                </p:extLst>
              </p:nvPr>
            </p:nvGraphicFramePr>
            <p:xfrm>
              <a:off x="594140" y="1745883"/>
              <a:ext cx="2465456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5867">
                      <a:extLst>
                        <a:ext uri="{9D8B030D-6E8A-4147-A177-3AD203B41FA5}">
                          <a16:colId xmlns:a16="http://schemas.microsoft.com/office/drawing/2014/main" val="2896953762"/>
                        </a:ext>
                      </a:extLst>
                    </a:gridCol>
                    <a:gridCol w="815995">
                      <a:extLst>
                        <a:ext uri="{9D8B030D-6E8A-4147-A177-3AD203B41FA5}">
                          <a16:colId xmlns:a16="http://schemas.microsoft.com/office/drawing/2014/main" val="1723420952"/>
                        </a:ext>
                      </a:extLst>
                    </a:gridCol>
                    <a:gridCol w="993594">
                      <a:extLst>
                        <a:ext uri="{9D8B030D-6E8A-4147-A177-3AD203B41FA5}">
                          <a16:colId xmlns:a16="http://schemas.microsoft.com/office/drawing/2014/main" val="414050828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3" t="-1639" r="-69421" b="-11147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5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81343" t="-101639" r="-125373" b="-10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094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-0.25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-4.47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042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11.08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520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0.46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-10.44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350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7.19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799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-0.69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7.08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60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-0.69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5.38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8891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-0.88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11.55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911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10.85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50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7.85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191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0.42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-8.31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5009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66ABFE-A08F-4549-BDAB-8DD0CC7F8418}"/>
              </a:ext>
            </a:extLst>
          </p:cNvPr>
          <p:cNvSpPr/>
          <p:nvPr/>
        </p:nvSpPr>
        <p:spPr>
          <a:xfrm>
            <a:off x="3506857" y="3555424"/>
            <a:ext cx="546652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2FAC6EC0-49BA-4F95-8F70-A21513D4AA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92983" y="1745882"/>
              <a:ext cx="2465455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2773">
                      <a:extLst>
                        <a:ext uri="{9D8B030D-6E8A-4147-A177-3AD203B41FA5}">
                          <a16:colId xmlns:a16="http://schemas.microsoft.com/office/drawing/2014/main" val="2896953762"/>
                        </a:ext>
                      </a:extLst>
                    </a:gridCol>
                    <a:gridCol w="613082">
                      <a:extLst>
                        <a:ext uri="{9D8B030D-6E8A-4147-A177-3AD203B41FA5}">
                          <a16:colId xmlns:a16="http://schemas.microsoft.com/office/drawing/2014/main" val="1723420952"/>
                        </a:ext>
                      </a:extLst>
                    </a:gridCol>
                    <a:gridCol w="613082">
                      <a:extLst>
                        <a:ext uri="{9D8B030D-6E8A-4147-A177-3AD203B41FA5}">
                          <a16:colId xmlns:a16="http://schemas.microsoft.com/office/drawing/2014/main" val="4274327660"/>
                        </a:ext>
                      </a:extLst>
                    </a:gridCol>
                    <a:gridCol w="746518">
                      <a:extLst>
                        <a:ext uri="{9D8B030D-6E8A-4147-A177-3AD203B41FA5}">
                          <a16:colId xmlns:a16="http://schemas.microsoft.com/office/drawing/2014/main" val="4140508283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5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marL="45720" marR="4572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marL="45720" marR="4572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094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-0.25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-4.47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042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0.81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11.08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520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0.46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0.21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-10.44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350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0.04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7.19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799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-0.69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0.48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7.08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60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-0.69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0.48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5.38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8891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-0.88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0.77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11.55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911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0.53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10.85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50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0.04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7.85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191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0.42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0.18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-8.31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500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2FAC6EC0-49BA-4F95-8F70-A21513D4AA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1282659"/>
                  </p:ext>
                </p:extLst>
              </p:nvPr>
            </p:nvGraphicFramePr>
            <p:xfrm>
              <a:off x="4592983" y="1745882"/>
              <a:ext cx="2465455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2773">
                      <a:extLst>
                        <a:ext uri="{9D8B030D-6E8A-4147-A177-3AD203B41FA5}">
                          <a16:colId xmlns:a16="http://schemas.microsoft.com/office/drawing/2014/main" val="2896953762"/>
                        </a:ext>
                      </a:extLst>
                    </a:gridCol>
                    <a:gridCol w="613082">
                      <a:extLst>
                        <a:ext uri="{9D8B030D-6E8A-4147-A177-3AD203B41FA5}">
                          <a16:colId xmlns:a16="http://schemas.microsoft.com/office/drawing/2014/main" val="1723420952"/>
                        </a:ext>
                      </a:extLst>
                    </a:gridCol>
                    <a:gridCol w="613082">
                      <a:extLst>
                        <a:ext uri="{9D8B030D-6E8A-4147-A177-3AD203B41FA5}">
                          <a16:colId xmlns:a16="http://schemas.microsoft.com/office/drawing/2014/main" val="4274327660"/>
                        </a:ext>
                      </a:extLst>
                    </a:gridCol>
                    <a:gridCol w="746518">
                      <a:extLst>
                        <a:ext uri="{9D8B030D-6E8A-4147-A177-3AD203B41FA5}">
                          <a16:colId xmlns:a16="http://schemas.microsoft.com/office/drawing/2014/main" val="4140508283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5" t="-1639" r="-45390" b="-11147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5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Avenir Next LT Pro" panose="020B05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81188" t="-101639" r="-225743" b="-10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183000" t="-101639" r="-128000" b="-10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venir Next LT Pro" panose="020B0504020202020204" pitchFamily="34" charset="0"/>
                            </a:rPr>
                            <a:t>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094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-0.25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-4.47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042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0.81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11.08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520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0.46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0.21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-10.44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350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0.04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7.19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799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-0.69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0.48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7.08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60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-0.69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0.48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5.38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8891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-0.88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0.77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11.55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911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0.53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10.85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50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0.04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7.85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191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0.42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  <a:ea typeface="+mn-ea"/>
                              <a:cs typeface="+mn-cs"/>
                            </a:rPr>
                            <a:t>0.18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venir Next LT Pro" panose="020B0504020202020204" pitchFamily="34" charset="0"/>
                            </a:rPr>
                            <a:t>-8.31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5009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C7FA3-E70F-4E5B-B0F2-C750C8F596BF}"/>
                  </a:ext>
                </a:extLst>
              </p:cNvPr>
              <p:cNvSpPr txBox="1"/>
              <p:nvPr/>
            </p:nvSpPr>
            <p:spPr>
              <a:xfrm>
                <a:off x="7838394" y="2521128"/>
                <a:ext cx="3837781" cy="454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C7FA3-E70F-4E5B-B0F2-C750C8F59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394" y="2521128"/>
                <a:ext cx="3837781" cy="454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6FDE50F-483A-4771-AB85-B2B0783357D3}"/>
              </a:ext>
            </a:extLst>
          </p:cNvPr>
          <p:cNvSpPr txBox="1"/>
          <p:nvPr/>
        </p:nvSpPr>
        <p:spPr>
          <a:xfrm>
            <a:off x="7819221" y="3467211"/>
            <a:ext cx="3876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Next LT Pro" panose="020B0504020202020204" pitchFamily="34" charset="0"/>
              </a:rPr>
              <a:t>Linear function of non-linear transformations of x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770D69-C952-44A5-B6A9-723AFC94FD97}"/>
                  </a:ext>
                </a:extLst>
              </p:cNvPr>
              <p:cNvSpPr txBox="1"/>
              <p:nvPr/>
            </p:nvSpPr>
            <p:spPr>
              <a:xfrm>
                <a:off x="8207437" y="4838162"/>
                <a:ext cx="3099695" cy="1135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D73F0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solidFill>
                                          <a:srgbClr val="D73F0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solidFill>
                                          <a:srgbClr val="D73F0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D73F0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D73F0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D73F0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D73F0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D73F0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D73F0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770D69-C952-44A5-B6A9-723AFC94F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437" y="4838162"/>
                <a:ext cx="3099695" cy="1135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53F56F-88A3-486B-8E40-C44D75E149AA}"/>
              </a:ext>
            </a:extLst>
          </p:cNvPr>
          <p:cNvSpPr txBox="1"/>
          <p:nvPr/>
        </p:nvSpPr>
        <p:spPr>
          <a:xfrm>
            <a:off x="7893764" y="1756779"/>
            <a:ext cx="3727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Solve for w such that:</a:t>
            </a:r>
          </a:p>
        </p:txBody>
      </p:sp>
    </p:spTree>
    <p:extLst>
      <p:ext uri="{BB962C8B-B14F-4D97-AF65-F5344CB8AC3E}">
        <p14:creationId xmlns:p14="http://schemas.microsoft.com/office/powerpoint/2010/main" val="129614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C98FF-33FD-49CE-AAA7-1873C03C7B52}"/>
              </a:ext>
            </a:extLst>
          </p:cNvPr>
          <p:cNvSpPr txBox="1"/>
          <p:nvPr/>
        </p:nvSpPr>
        <p:spPr>
          <a:xfrm>
            <a:off x="552196" y="1051510"/>
            <a:ext cx="114188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Perceptron incrementally learns a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linear decision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boundary to separate positive from negative  (two classes so binary classification). </a:t>
            </a: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It begins with a random or zero weight vector, and incrementally updates the weight vector whenever it makes a mistake.</a:t>
            </a: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For online perceptron, different orderings of the training examples can lead to different outputs. Algorithm will fail to converge if not linearly separable.</a:t>
            </a: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Voted perceptron can handle non-linearly separable data, and is more robust to noise/outlier.</a:t>
            </a:r>
          </a:p>
        </p:txBody>
      </p:sp>
    </p:spTree>
    <p:extLst>
      <p:ext uri="{BB962C8B-B14F-4D97-AF65-F5344CB8AC3E}">
        <p14:creationId xmlns:p14="http://schemas.microsoft.com/office/powerpoint/2010/main" val="791205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815" y="200025"/>
            <a:ext cx="9291205" cy="5961063"/>
          </a:xfrm>
        </p:spPr>
        <p:txBody>
          <a:bodyPr/>
          <a:lstStyle/>
          <a:p>
            <a:r>
              <a:rPr lang="en-US" b="1" dirty="0"/>
              <a:t>Be able to answer: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What is the perceptron linear classifier?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strike="sngStrike" dirty="0"/>
              <a:t>How is it updated?</a:t>
            </a:r>
          </a:p>
          <a:p>
            <a:pPr marL="457200" lvl="1" indent="0">
              <a:buNone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to evaluate classification models?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Accuracy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Recall and Precision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6608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C98FF-33FD-49CE-AAA7-1873C03C7B52}"/>
              </a:ext>
            </a:extLst>
          </p:cNvPr>
          <p:cNvSpPr txBox="1"/>
          <p:nvPr/>
        </p:nvSpPr>
        <p:spPr>
          <a:xfrm>
            <a:off x="552196" y="532538"/>
            <a:ext cx="1141882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We’ve covered a few predictive models so far in class: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Predictive Models:</a:t>
            </a:r>
          </a:p>
          <a:p>
            <a:pPr lvl="1"/>
            <a:endParaRPr lang="en-US" sz="2400" b="1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	</a:t>
            </a:r>
            <a:r>
              <a:rPr lang="en-US" sz="2400" u="sng" dirty="0">
                <a:solidFill>
                  <a:srgbClr val="000000"/>
                </a:solidFill>
                <a:latin typeface="Avenir Next LT Pro" panose="020B0504020202020204" pitchFamily="34" charset="0"/>
              </a:rPr>
              <a:t>Classifiers (given x, produce discrete y)</a:t>
            </a:r>
            <a:endParaRPr lang="en-US" sz="2400" b="1" i="0" u="sng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k-Nearest Neighbors Classifier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Logistic Regression  (binary classification only)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Perceptron (binary classification only)</a:t>
            </a: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2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2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2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2"/>
            <a:r>
              <a:rPr lang="en-US" sz="2400" b="0" i="0" u="sng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Regressors (given x, produce continuous 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Linear Regression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k-Nearest Neighbors Regressor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1"/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94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729-C160-4351-BFC8-91FDADE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83CEB-7293-493D-8DD1-96EA2DF9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BB7ED-DC4D-435F-AEE7-89BFF87D6698}"/>
              </a:ext>
            </a:extLst>
          </p:cNvPr>
          <p:cNvSpPr txBox="1"/>
          <p:nvPr/>
        </p:nvSpPr>
        <p:spPr>
          <a:xfrm>
            <a:off x="511366" y="1640365"/>
            <a:ext cx="111692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If I tell you, I have a ML product that can tell whether someone has a rare disease or not with 99.99% accuracy – are you impressed?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B12B2-3084-4D2A-A663-391B83556AC2}"/>
              </a:ext>
            </a:extLst>
          </p:cNvPr>
          <p:cNvSpPr txBox="1"/>
          <p:nvPr/>
        </p:nvSpPr>
        <p:spPr>
          <a:xfrm>
            <a:off x="656971" y="2616035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This is a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binary classification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problem – 0 = no disease,  1 =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186B4-C687-463E-B1D3-84B9F5A4C1B2}"/>
              </a:ext>
            </a:extLst>
          </p:cNvPr>
          <p:cNvSpPr txBox="1"/>
          <p:nvPr/>
        </p:nvSpPr>
        <p:spPr>
          <a:xfrm>
            <a:off x="1106138" y="4008124"/>
            <a:ext cx="10520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What if the actual percentage of people with the disease is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only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0.0001%?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C02F8-30DE-4148-8438-8807E6AD5D6D}"/>
              </a:ext>
            </a:extLst>
          </p:cNvPr>
          <p:cNvSpPr txBox="1"/>
          <p:nvPr/>
        </p:nvSpPr>
        <p:spPr>
          <a:xfrm>
            <a:off x="1668653" y="5066623"/>
            <a:ext cx="8854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My algorithm is worse than a model that said no-one was a sick </a:t>
            </a:r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which would achieve 99.9999% accuracy.</a:t>
            </a:r>
            <a:endParaRPr lang="en-US" sz="2400" b="1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AB698-69C0-41BE-BB3E-35C6A75194CF}"/>
              </a:ext>
            </a:extLst>
          </p:cNvPr>
          <p:cNvSpPr txBox="1"/>
          <p:nvPr/>
        </p:nvSpPr>
        <p:spPr>
          <a:xfrm>
            <a:off x="456946" y="836555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Accuracy: 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# correct / total</a:t>
            </a:r>
          </a:p>
        </p:txBody>
      </p:sp>
    </p:spTree>
    <p:extLst>
      <p:ext uri="{BB962C8B-B14F-4D97-AF65-F5344CB8AC3E}">
        <p14:creationId xmlns:p14="http://schemas.microsoft.com/office/powerpoint/2010/main" val="4106469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729-C160-4351-BFC8-91FDADE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83CEB-7293-493D-8DD1-96EA2DF9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97F74-EF81-4FF5-8780-03693016E282}"/>
              </a:ext>
            </a:extLst>
          </p:cNvPr>
          <p:cNvSpPr txBox="1"/>
          <p:nvPr/>
        </p:nvSpPr>
        <p:spPr>
          <a:xfrm>
            <a:off x="456946" y="550805"/>
            <a:ext cx="1141882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Let’s consider all possible scenarios for a single prediction:</a:t>
            </a:r>
          </a:p>
          <a:p>
            <a:pPr marR="0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FF0000"/>
                </a:solidFill>
                <a:latin typeface="Avenir Next LT Pro" panose="020B0504020202020204" pitchFamily="34" charset="0"/>
              </a:rPr>
              <a:t>False Positive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--  not sick but my model said they have the disease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FF0000"/>
                </a:solidFill>
                <a:latin typeface="Avenir Next LT Pro" panose="020B0504020202020204" pitchFamily="34" charset="0"/>
              </a:rPr>
              <a:t>False Negativ</a:t>
            </a:r>
            <a:r>
              <a:rPr lang="en-US" sz="24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-- sick but my model said they don’t have the disease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8000"/>
                </a:solidFill>
                <a:latin typeface="Avenir Next LT Pro" panose="020B0504020202020204" pitchFamily="34" charset="0"/>
              </a:rPr>
              <a:t>True Positive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– sick and my model said they have the disease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8000"/>
                </a:solidFill>
                <a:latin typeface="Avenir Next LT Pro" panose="020B0504020202020204" pitchFamily="34" charset="0"/>
              </a:rPr>
              <a:t>True Negative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– not sick and model said they don’t have the disease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3BF8E-0371-47B1-8668-E5D95EECAA3A}"/>
                  </a:ext>
                </a:extLst>
              </p:cNvPr>
              <p:cNvSpPr txBox="1"/>
              <p:nvPr/>
            </p:nvSpPr>
            <p:spPr>
              <a:xfrm>
                <a:off x="985837" y="2033587"/>
                <a:ext cx="1875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3BF8E-0371-47B1-8668-E5D95EECA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7" y="2033587"/>
                <a:ext cx="1875835" cy="307777"/>
              </a:xfrm>
              <a:prstGeom prst="rect">
                <a:avLst/>
              </a:prstGeom>
              <a:blipFill>
                <a:blip r:embed="rId2"/>
                <a:stretch>
                  <a:fillRect l="-2932" t="-24000" r="-260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28E2D-B092-4999-99C2-E098C789CA27}"/>
                  </a:ext>
                </a:extLst>
              </p:cNvPr>
              <p:cNvSpPr txBox="1"/>
              <p:nvPr/>
            </p:nvSpPr>
            <p:spPr>
              <a:xfrm>
                <a:off x="456946" y="1129062"/>
                <a:ext cx="54066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𝑜𝑢𝑟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28E2D-B092-4999-99C2-E098C789C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46" y="1129062"/>
                <a:ext cx="5406672" cy="307777"/>
              </a:xfrm>
              <a:prstGeom prst="rect">
                <a:avLst/>
              </a:prstGeom>
              <a:blipFill>
                <a:blip r:embed="rId3"/>
                <a:stretch>
                  <a:fillRect l="-676" t="-2156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5C3993-4C5B-41D6-8AFA-E734E9AC77D4}"/>
                  </a:ext>
                </a:extLst>
              </p:cNvPr>
              <p:cNvSpPr txBox="1"/>
              <p:nvPr/>
            </p:nvSpPr>
            <p:spPr>
              <a:xfrm>
                <a:off x="985836" y="3170692"/>
                <a:ext cx="1875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5C3993-4C5B-41D6-8AFA-E734E9AC7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6" y="3170692"/>
                <a:ext cx="1875835" cy="307777"/>
              </a:xfrm>
              <a:prstGeom prst="rect">
                <a:avLst/>
              </a:prstGeom>
              <a:blipFill>
                <a:blip r:embed="rId4"/>
                <a:stretch>
                  <a:fillRect l="-2932" t="-21569" r="-260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5867DB-054A-4E35-A64D-B2A93B4BAC4A}"/>
                  </a:ext>
                </a:extLst>
              </p:cNvPr>
              <p:cNvSpPr txBox="1"/>
              <p:nvPr/>
            </p:nvSpPr>
            <p:spPr>
              <a:xfrm>
                <a:off x="985836" y="4269697"/>
                <a:ext cx="1875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5867DB-054A-4E35-A64D-B2A93B4B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6" y="4269697"/>
                <a:ext cx="1875835" cy="307777"/>
              </a:xfrm>
              <a:prstGeom prst="rect">
                <a:avLst/>
              </a:prstGeom>
              <a:blipFill>
                <a:blip r:embed="rId5"/>
                <a:stretch>
                  <a:fillRect l="-2932" t="-21569" r="-260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ADBB86-3E35-49BE-93C1-70BC63BAD892}"/>
                  </a:ext>
                </a:extLst>
              </p:cNvPr>
              <p:cNvSpPr txBox="1"/>
              <p:nvPr/>
            </p:nvSpPr>
            <p:spPr>
              <a:xfrm>
                <a:off x="985836" y="5416328"/>
                <a:ext cx="1875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ADBB86-3E35-49BE-93C1-70BC63BA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6" y="5416328"/>
                <a:ext cx="1875835" cy="307777"/>
              </a:xfrm>
              <a:prstGeom prst="rect">
                <a:avLst/>
              </a:prstGeom>
              <a:blipFill>
                <a:blip r:embed="rId6"/>
                <a:stretch>
                  <a:fillRect l="-2932" t="-24000" r="-260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43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729-C160-4351-BFC8-91FDADE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83CEB-7293-493D-8DD1-96EA2DF9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97F74-EF81-4FF5-8780-03693016E282}"/>
              </a:ext>
            </a:extLst>
          </p:cNvPr>
          <p:cNvSpPr txBox="1"/>
          <p:nvPr/>
        </p:nvSpPr>
        <p:spPr>
          <a:xfrm>
            <a:off x="456946" y="550805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These are often consolidated into what is called a </a:t>
            </a:r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confusion matrix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290800-EB02-4873-A4D4-967D457C65AB}"/>
              </a:ext>
            </a:extLst>
          </p:cNvPr>
          <p:cNvGrpSpPr/>
          <p:nvPr/>
        </p:nvGrpSpPr>
        <p:grpSpPr>
          <a:xfrm>
            <a:off x="1543050" y="1504292"/>
            <a:ext cx="8067675" cy="4538067"/>
            <a:chOff x="1543050" y="1357907"/>
            <a:chExt cx="8067675" cy="4538067"/>
          </a:xfrm>
        </p:grpSpPr>
        <p:pic>
          <p:nvPicPr>
            <p:cNvPr id="3074" name="Picture 2" descr="Learn And Code Confusion Matrix With Python">
              <a:extLst>
                <a:ext uri="{FF2B5EF4-FFF2-40B4-BE49-F238E27FC236}">
                  <a16:creationId xmlns:a16="http://schemas.microsoft.com/office/drawing/2014/main" id="{8C317C42-31AE-4AF0-B8DE-345DF44D9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" y="1357907"/>
              <a:ext cx="8067675" cy="4538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21D4B3-2BE6-4F50-A717-B9E9AB3FB4DD}"/>
                </a:ext>
              </a:extLst>
            </p:cNvPr>
            <p:cNvSpPr/>
            <p:nvPr/>
          </p:nvSpPr>
          <p:spPr>
            <a:xfrm>
              <a:off x="7829550" y="3933825"/>
              <a:ext cx="1066800" cy="257175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FC5115-4A0E-4DA9-BE9B-1817780841B0}"/>
                </a:ext>
              </a:extLst>
            </p:cNvPr>
            <p:cNvSpPr/>
            <p:nvPr/>
          </p:nvSpPr>
          <p:spPr>
            <a:xfrm>
              <a:off x="5362575" y="5223868"/>
              <a:ext cx="1066800" cy="257175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0163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729-C160-4351-BFC8-91FDADE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83CEB-7293-493D-8DD1-96EA2DF9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97F74-EF81-4FF5-8780-03693016E282}"/>
              </a:ext>
            </a:extLst>
          </p:cNvPr>
          <p:cNvSpPr txBox="1"/>
          <p:nvPr/>
        </p:nvSpPr>
        <p:spPr>
          <a:xfrm>
            <a:off x="456946" y="550805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These are often consolidated into what is called a </a:t>
            </a:r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confusion matrix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7A0E6C3-EAF7-481A-A63A-37FA4C4874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771951"/>
                  </p:ext>
                </p:extLst>
              </p:nvPr>
            </p:nvGraphicFramePr>
            <p:xfrm>
              <a:off x="739775" y="1930532"/>
              <a:ext cx="13779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88975">
                      <a:extLst>
                        <a:ext uri="{9D8B030D-6E8A-4147-A177-3AD203B41FA5}">
                          <a16:colId xmlns:a16="http://schemas.microsoft.com/office/drawing/2014/main" val="1164069262"/>
                        </a:ext>
                      </a:extLst>
                    </a:gridCol>
                    <a:gridCol w="688975">
                      <a:extLst>
                        <a:ext uri="{9D8B030D-6E8A-4147-A177-3AD203B41FA5}">
                          <a16:colId xmlns:a16="http://schemas.microsoft.com/office/drawing/2014/main" val="15674746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028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310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9468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6667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559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387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886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724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95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7A0E6C3-EAF7-481A-A63A-37FA4C4874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771951"/>
                  </p:ext>
                </p:extLst>
              </p:nvPr>
            </p:nvGraphicFramePr>
            <p:xfrm>
              <a:off x="739775" y="1930532"/>
              <a:ext cx="13779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88975">
                      <a:extLst>
                        <a:ext uri="{9D8B030D-6E8A-4147-A177-3AD203B41FA5}">
                          <a16:colId xmlns:a16="http://schemas.microsoft.com/office/drawing/2014/main" val="1164069262"/>
                        </a:ext>
                      </a:extLst>
                    </a:gridCol>
                    <a:gridCol w="688975">
                      <a:extLst>
                        <a:ext uri="{9D8B030D-6E8A-4147-A177-3AD203B41FA5}">
                          <a16:colId xmlns:a16="http://schemas.microsoft.com/office/drawing/2014/main" val="15674746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7" t="-4918" r="-1026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770" t="-4918" r="-3540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28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310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9468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6667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559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387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886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724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9574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92D4CE5-7AB2-4DD4-B256-65FDBA06131F}"/>
              </a:ext>
            </a:extLst>
          </p:cNvPr>
          <p:cNvGrpSpPr/>
          <p:nvPr/>
        </p:nvGrpSpPr>
        <p:grpSpPr>
          <a:xfrm>
            <a:off x="3409950" y="1409042"/>
            <a:ext cx="8067675" cy="4538067"/>
            <a:chOff x="3409950" y="1409042"/>
            <a:chExt cx="8067675" cy="45380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290800-EB02-4873-A4D4-967D457C65AB}"/>
                </a:ext>
              </a:extLst>
            </p:cNvPr>
            <p:cNvGrpSpPr/>
            <p:nvPr/>
          </p:nvGrpSpPr>
          <p:grpSpPr>
            <a:xfrm>
              <a:off x="3409950" y="1409042"/>
              <a:ext cx="8067675" cy="4538067"/>
              <a:chOff x="1543050" y="1357907"/>
              <a:chExt cx="8067675" cy="4538067"/>
            </a:xfrm>
          </p:grpSpPr>
          <p:pic>
            <p:nvPicPr>
              <p:cNvPr id="3074" name="Picture 2" descr="Learn And Code Confusion Matrix With Python">
                <a:extLst>
                  <a:ext uri="{FF2B5EF4-FFF2-40B4-BE49-F238E27FC236}">
                    <a16:creationId xmlns:a16="http://schemas.microsoft.com/office/drawing/2014/main" id="{8C317C42-31AE-4AF0-B8DE-345DF44D99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3050" y="1357907"/>
                <a:ext cx="8067675" cy="4538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21D4B3-2BE6-4F50-A717-B9E9AB3FB4DD}"/>
                  </a:ext>
                </a:extLst>
              </p:cNvPr>
              <p:cNvSpPr/>
              <p:nvPr/>
            </p:nvSpPr>
            <p:spPr>
              <a:xfrm>
                <a:off x="7829550" y="3933825"/>
                <a:ext cx="1066800" cy="257175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FC5115-4A0E-4DA9-BE9B-1817780841B0}"/>
                  </a:ext>
                </a:extLst>
              </p:cNvPr>
              <p:cNvSpPr/>
              <p:nvPr/>
            </p:nvSpPr>
            <p:spPr>
              <a:xfrm>
                <a:off x="5362575" y="5223868"/>
                <a:ext cx="1066800" cy="257175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F30356-97B2-4CCF-B5D5-017D04CBAE75}"/>
                </a:ext>
              </a:extLst>
            </p:cNvPr>
            <p:cNvSpPr/>
            <p:nvPr/>
          </p:nvSpPr>
          <p:spPr>
            <a:xfrm>
              <a:off x="9367837" y="3638723"/>
              <a:ext cx="1724025" cy="603412"/>
            </a:xfrm>
            <a:prstGeom prst="rect">
              <a:avLst/>
            </a:prstGeom>
            <a:solidFill>
              <a:srgbClr val="F4CCCC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F646D1-00EB-4969-B758-EFDFB7C63C12}"/>
                </a:ext>
              </a:extLst>
            </p:cNvPr>
            <p:cNvSpPr/>
            <p:nvPr/>
          </p:nvSpPr>
          <p:spPr>
            <a:xfrm>
              <a:off x="6900862" y="4928766"/>
              <a:ext cx="1724025" cy="603412"/>
            </a:xfrm>
            <a:prstGeom prst="rect">
              <a:avLst/>
            </a:prstGeom>
            <a:solidFill>
              <a:srgbClr val="F4CCCC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B5260F-BBC8-4C08-9F6D-D8B97CE31983}"/>
                </a:ext>
              </a:extLst>
            </p:cNvPr>
            <p:cNvSpPr/>
            <p:nvPr/>
          </p:nvSpPr>
          <p:spPr>
            <a:xfrm>
              <a:off x="6831806" y="3700635"/>
              <a:ext cx="1724025" cy="603412"/>
            </a:xfrm>
            <a:prstGeom prst="rect">
              <a:avLst/>
            </a:prstGeom>
            <a:solidFill>
              <a:srgbClr val="D9EAD3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E6AA2B-3357-45F9-B6D5-FEA7A2D9DB13}"/>
                </a:ext>
              </a:extLst>
            </p:cNvPr>
            <p:cNvSpPr/>
            <p:nvPr/>
          </p:nvSpPr>
          <p:spPr>
            <a:xfrm>
              <a:off x="9367836" y="4976148"/>
              <a:ext cx="1724025" cy="603412"/>
            </a:xfrm>
            <a:prstGeom prst="rect">
              <a:avLst/>
            </a:prstGeom>
            <a:solidFill>
              <a:srgbClr val="D9EAD3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704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729-C160-4351-BFC8-91FDADE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83CEB-7293-493D-8DD1-96EA2DF9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97F74-EF81-4FF5-8780-03693016E282}"/>
              </a:ext>
            </a:extLst>
          </p:cNvPr>
          <p:cNvSpPr txBox="1"/>
          <p:nvPr/>
        </p:nvSpPr>
        <p:spPr>
          <a:xfrm>
            <a:off x="456946" y="550805"/>
            <a:ext cx="114188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Two useful composite measures:</a:t>
            </a:r>
          </a:p>
          <a:p>
            <a:pPr marR="0"/>
            <a:endParaRPr lang="en-US" sz="2400" b="1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Recall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: What fraction of positive does your model predict as positives:</a:t>
            </a: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Precision: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Of things your model predicts as positives, what fraction are correct?</a:t>
            </a:r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3BF8E-0371-47B1-8668-E5D95EECAA3A}"/>
                  </a:ext>
                </a:extLst>
              </p:cNvPr>
              <p:cNvSpPr txBox="1"/>
              <p:nvPr/>
            </p:nvSpPr>
            <p:spPr>
              <a:xfrm>
                <a:off x="4567321" y="2406431"/>
                <a:ext cx="3369640" cy="814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3BF8E-0371-47B1-8668-E5D95EECA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21" y="2406431"/>
                <a:ext cx="3369640" cy="814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4C86F0-DF5C-4D50-BE30-09D1FF534C02}"/>
                  </a:ext>
                </a:extLst>
              </p:cNvPr>
              <p:cNvSpPr txBox="1"/>
              <p:nvPr/>
            </p:nvSpPr>
            <p:spPr>
              <a:xfrm>
                <a:off x="4326294" y="4789264"/>
                <a:ext cx="3851695" cy="814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4C86F0-DF5C-4D50-BE30-09D1FF534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94" y="4789264"/>
                <a:ext cx="3851695" cy="814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6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EE66F-395E-4511-A40A-3C0C7954A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ED08-7B51-49A7-B6EF-B54A1DCF28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If I have a model with low recall but high precision, I should trust it _________________________________________?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398F2-CBBA-4EFD-8E91-F1C2474FA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more when it predicts something as positive than if it predicts it as negative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F75CD-FF82-4122-900F-6D88685A1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same when it predicts something as positive or negative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DD1814-7AE3-4F6C-83CE-88CE0A23BB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less when it predicts something as positive than if it predicts it as negative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165165-709B-49A8-BE7B-5A699A30AA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6DA3C3-5062-4FE4-8D41-B427A68E6435}"/>
                  </a:ext>
                </a:extLst>
              </p14:cNvPr>
              <p14:cNvContentPartPr/>
              <p14:nvPr/>
            </p14:nvContentPartPr>
            <p14:xfrm>
              <a:off x="316080" y="4507920"/>
              <a:ext cx="460440" cy="57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6DA3C3-5062-4FE4-8D41-B427A68E64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720" y="4498560"/>
                <a:ext cx="479160" cy="5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973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729-C160-4351-BFC8-91FDADE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83CEB-7293-493D-8DD1-96EA2DF9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97F74-EF81-4FF5-8780-03693016E282}"/>
              </a:ext>
            </a:extLst>
          </p:cNvPr>
          <p:cNvSpPr txBox="1"/>
          <p:nvPr/>
        </p:nvSpPr>
        <p:spPr>
          <a:xfrm>
            <a:off x="456946" y="550805"/>
            <a:ext cx="114188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Let’s go a step further and think about classifiers that output a score:</a:t>
            </a:r>
          </a:p>
          <a:p>
            <a:pPr marR="0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We can write most of our models as doing the following:</a:t>
            </a:r>
          </a:p>
          <a:p>
            <a:pPr marR="0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For example, linear classifiers like logistic regression or perceptron can be: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28E2D-B092-4999-99C2-E098C789CA27}"/>
                  </a:ext>
                </a:extLst>
              </p:cNvPr>
              <p:cNvSpPr txBox="1"/>
              <p:nvPr/>
            </p:nvSpPr>
            <p:spPr>
              <a:xfrm>
                <a:off x="456946" y="1129062"/>
                <a:ext cx="98909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𝑜𝑢𝑟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𝐹𝑢𝑟𝑡h𝑒𝑟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our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28E2D-B092-4999-99C2-E098C789C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46" y="1129062"/>
                <a:ext cx="9890977" cy="307777"/>
              </a:xfrm>
              <a:prstGeom prst="rect">
                <a:avLst/>
              </a:prstGeom>
              <a:blipFill>
                <a:blip r:embed="rId2"/>
                <a:stretch>
                  <a:fillRect l="-185" t="-21569" r="-18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109E24-A025-4846-AB24-7C4085DDC15B}"/>
                  </a:ext>
                </a:extLst>
              </p:cNvPr>
              <p:cNvSpPr txBox="1"/>
              <p:nvPr/>
            </p:nvSpPr>
            <p:spPr>
              <a:xfrm>
                <a:off x="3069431" y="2512852"/>
                <a:ext cx="6138862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109E24-A025-4846-AB24-7C4085DDC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31" y="2512852"/>
                <a:ext cx="6138862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3B5D94-25B4-4743-B97A-BCAB441A63E5}"/>
                  </a:ext>
                </a:extLst>
              </p:cNvPr>
              <p:cNvSpPr txBox="1"/>
              <p:nvPr/>
            </p:nvSpPr>
            <p:spPr>
              <a:xfrm>
                <a:off x="3026569" y="4653954"/>
                <a:ext cx="6138862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3B5D94-25B4-4743-B97A-BCAB441A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569" y="4653954"/>
                <a:ext cx="6138862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86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1551-DEB1-4C7D-8C7D-DEE8BD22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over Basis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A7797-F199-43E3-8B87-EA3D7773D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9D730-7FCD-445F-8D31-4DA025BE55B8}"/>
              </a:ext>
            </a:extLst>
          </p:cNvPr>
          <p:cNvSpPr txBox="1"/>
          <p:nvPr/>
        </p:nvSpPr>
        <p:spPr>
          <a:xfrm>
            <a:off x="512745" y="579340"/>
            <a:ext cx="1127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venir Next LT Pro" panose="020B0504020202020204" pitchFamily="34" charset="0"/>
              </a:rPr>
              <a:t>Let’s generalize this further.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715C1F-34B6-476E-8D56-7EB7384D66C8}"/>
                  </a:ext>
                </a:extLst>
              </p:cNvPr>
              <p:cNvSpPr txBox="1"/>
              <p:nvPr/>
            </p:nvSpPr>
            <p:spPr>
              <a:xfrm>
                <a:off x="512745" y="1160684"/>
                <a:ext cx="11273871" cy="88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venir Next LT Pro" panose="020B0504020202020204" pitchFamily="34" charset="0"/>
                  </a:rPr>
                  <a:t>Each data point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features. Let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be our basis function. Can make any arbitrary choice we want here based on how the data looks.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715C1F-34B6-476E-8D56-7EB7384D6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5" y="1160684"/>
                <a:ext cx="11273871" cy="881395"/>
              </a:xfrm>
              <a:prstGeom prst="rect">
                <a:avLst/>
              </a:prstGeom>
              <a:blipFill>
                <a:blip r:embed="rId2"/>
                <a:stretch>
                  <a:fillRect l="-811" r="-1459" b="-1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F27BD8-C1B2-4ECE-B820-0A9F5B79E83A}"/>
                  </a:ext>
                </a:extLst>
              </p:cNvPr>
              <p:cNvSpPr txBox="1"/>
              <p:nvPr/>
            </p:nvSpPr>
            <p:spPr>
              <a:xfrm>
                <a:off x="3271484" y="2442912"/>
                <a:ext cx="3114186" cy="2618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F27BD8-C1B2-4ECE-B820-0A9F5B79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84" y="2442912"/>
                <a:ext cx="3114186" cy="2618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B4A7B4F-DC1F-42EA-A790-8857FE5DD609}"/>
              </a:ext>
            </a:extLst>
          </p:cNvPr>
          <p:cNvGrpSpPr/>
          <p:nvPr/>
        </p:nvGrpSpPr>
        <p:grpSpPr>
          <a:xfrm>
            <a:off x="416359" y="2777779"/>
            <a:ext cx="1874141" cy="1949253"/>
            <a:chOff x="1765075" y="3610777"/>
            <a:chExt cx="1874141" cy="1949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1C2811-34F7-416E-B328-25A15CBD1491}"/>
                    </a:ext>
                  </a:extLst>
                </p:cNvPr>
                <p:cNvSpPr txBox="1"/>
                <p:nvPr/>
              </p:nvSpPr>
              <p:spPr>
                <a:xfrm>
                  <a:off x="1765075" y="3610777"/>
                  <a:ext cx="1613326" cy="16814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1C2811-34F7-416E-B328-25A15CBD1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075" y="3610777"/>
                  <a:ext cx="1613326" cy="16814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CB2E69-BB2D-4BBD-B566-D8A1343A6280}"/>
                    </a:ext>
                  </a:extLst>
                </p:cNvPr>
                <p:cNvSpPr txBox="1"/>
                <p:nvPr/>
              </p:nvSpPr>
              <p:spPr>
                <a:xfrm>
                  <a:off x="2984870" y="5252253"/>
                  <a:ext cx="6543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CB2E69-BB2D-4BBD-B566-D8A1343A6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870" y="5252253"/>
                  <a:ext cx="65434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333" r="-740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7990FF-2A93-4F6E-A420-2F06CCC35805}"/>
                  </a:ext>
                </a:extLst>
              </p:cNvPr>
              <p:cNvSpPr txBox="1"/>
              <p:nvPr/>
            </p:nvSpPr>
            <p:spPr>
              <a:xfrm>
                <a:off x="6679331" y="2467855"/>
                <a:ext cx="2769028" cy="2569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7990FF-2A93-4F6E-A420-2F06CCC3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331" y="2467855"/>
                <a:ext cx="2769028" cy="2569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39D45-A3E0-420D-AEF3-F79DEE524E58}"/>
                  </a:ext>
                </a:extLst>
              </p:cNvPr>
              <p:cNvSpPr txBox="1"/>
              <p:nvPr/>
            </p:nvSpPr>
            <p:spPr>
              <a:xfrm>
                <a:off x="9578949" y="3020634"/>
                <a:ext cx="2576475" cy="146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∏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39D45-A3E0-420D-AEF3-F79DEE524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949" y="3020634"/>
                <a:ext cx="2576475" cy="14635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7542CC-C82C-4DC1-9B9B-E146D3E2D647}"/>
                  </a:ext>
                </a:extLst>
              </p:cNvPr>
              <p:cNvSpPr txBox="1"/>
              <p:nvPr/>
            </p:nvSpPr>
            <p:spPr>
              <a:xfrm>
                <a:off x="512745" y="5512618"/>
                <a:ext cx="1127387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venir Next LT Pro" panose="020B0504020202020204" pitchFamily="34" charset="0"/>
                  </a:rPr>
                  <a:t>No matter what we choose, the procedure is the same. Replace each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(row) in our data matrix with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, then solve the linear regression problem.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7542CC-C82C-4DC1-9B9B-E146D3E2D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5" y="5512618"/>
                <a:ext cx="11273871" cy="830997"/>
              </a:xfrm>
              <a:prstGeom prst="rect">
                <a:avLst/>
              </a:prstGeom>
              <a:blipFill>
                <a:blip r:embed="rId8"/>
                <a:stretch>
                  <a:fillRect l="-811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864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729-C160-4351-BFC8-91FDADE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83CEB-7293-493D-8DD1-96EA2DF9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97F74-EF81-4FF5-8780-03693016E282}"/>
              </a:ext>
            </a:extLst>
          </p:cNvPr>
          <p:cNvSpPr txBox="1"/>
          <p:nvPr/>
        </p:nvSpPr>
        <p:spPr>
          <a:xfrm>
            <a:off x="456946" y="550805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Different settings of the threshold give different outputs.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7A0E6C3-EAF7-481A-A63A-37FA4C4874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982754"/>
                  </p:ext>
                </p:extLst>
              </p:nvPr>
            </p:nvGraphicFramePr>
            <p:xfrm>
              <a:off x="1111250" y="1644782"/>
              <a:ext cx="123878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19390">
                      <a:extLst>
                        <a:ext uri="{9D8B030D-6E8A-4147-A177-3AD203B41FA5}">
                          <a16:colId xmlns:a16="http://schemas.microsoft.com/office/drawing/2014/main" val="1164069262"/>
                        </a:ext>
                      </a:extLst>
                    </a:gridCol>
                    <a:gridCol w="619390">
                      <a:extLst>
                        <a:ext uri="{9D8B030D-6E8A-4147-A177-3AD203B41FA5}">
                          <a16:colId xmlns:a16="http://schemas.microsoft.com/office/drawing/2014/main" val="3194442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028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310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9468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6667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559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387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886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724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95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7A0E6C3-EAF7-481A-A63A-37FA4C4874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982754"/>
                  </p:ext>
                </p:extLst>
              </p:nvPr>
            </p:nvGraphicFramePr>
            <p:xfrm>
              <a:off x="1111250" y="1644782"/>
              <a:ext cx="123878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19390">
                      <a:extLst>
                        <a:ext uri="{9D8B030D-6E8A-4147-A177-3AD203B41FA5}">
                          <a16:colId xmlns:a16="http://schemas.microsoft.com/office/drawing/2014/main" val="1164069262"/>
                        </a:ext>
                      </a:extLst>
                    </a:gridCol>
                    <a:gridCol w="619390">
                      <a:extLst>
                        <a:ext uri="{9D8B030D-6E8A-4147-A177-3AD203B41FA5}">
                          <a16:colId xmlns:a16="http://schemas.microsoft.com/office/drawing/2014/main" val="3194442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80" t="-6557" r="-10392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028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310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9468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6667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559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387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886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724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957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849A287-2CCF-4D66-BE72-E8A5E563D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181875"/>
                  </p:ext>
                </p:extLst>
              </p:nvPr>
            </p:nvGraphicFramePr>
            <p:xfrm>
              <a:off x="3486150" y="1644782"/>
              <a:ext cx="10096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952667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t=0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3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79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550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170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48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33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907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999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1051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849A287-2CCF-4D66-BE72-E8A5E563D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181875"/>
                  </p:ext>
                </p:extLst>
              </p:nvPr>
            </p:nvGraphicFramePr>
            <p:xfrm>
              <a:off x="3486150" y="1644782"/>
              <a:ext cx="10096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952667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9" t="-6557" r="-2395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793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79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550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170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48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33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907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999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1051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BB7338D-0B8E-468D-A99D-23C966DA4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383744"/>
                  </p:ext>
                </p:extLst>
              </p:nvPr>
            </p:nvGraphicFramePr>
            <p:xfrm>
              <a:off x="4714875" y="1644782"/>
              <a:ext cx="10096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952667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t=0.25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3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79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550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170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48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33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907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999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1051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BB7338D-0B8E-468D-A99D-23C966DA4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383744"/>
                  </p:ext>
                </p:extLst>
              </p:nvPr>
            </p:nvGraphicFramePr>
            <p:xfrm>
              <a:off x="4714875" y="1644782"/>
              <a:ext cx="10096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952667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9" t="-6557" r="-2395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793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79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550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170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48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33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907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999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1051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55DF6D4A-22D9-4335-8972-F8A4F0FF03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23599"/>
                  </p:ext>
                </p:extLst>
              </p:nvPr>
            </p:nvGraphicFramePr>
            <p:xfrm>
              <a:off x="6042533" y="1644782"/>
              <a:ext cx="10096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952667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t=0.5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3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79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550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170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48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33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907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999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1051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55DF6D4A-22D9-4335-8972-F8A4F0FF03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23599"/>
                  </p:ext>
                </p:extLst>
              </p:nvPr>
            </p:nvGraphicFramePr>
            <p:xfrm>
              <a:off x="6042533" y="1644782"/>
              <a:ext cx="10096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952667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2" t="-6557" r="-3012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793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79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550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170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48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33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907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999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1051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3AB8F17C-0E74-4988-9DE3-0A493D8CF6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710497"/>
                  </p:ext>
                </p:extLst>
              </p:nvPr>
            </p:nvGraphicFramePr>
            <p:xfrm>
              <a:off x="7471283" y="1644782"/>
              <a:ext cx="10096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952667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t=0.75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3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79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550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170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48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33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907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999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1051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3AB8F17C-0E74-4988-9DE3-0A493D8CF6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710497"/>
                  </p:ext>
                </p:extLst>
              </p:nvPr>
            </p:nvGraphicFramePr>
            <p:xfrm>
              <a:off x="7471283" y="1644782"/>
              <a:ext cx="10096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952667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99" t="-6557" r="-2395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793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79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550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170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48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33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907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999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1051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0FC461D-2DAE-4357-80F6-5D6051D00C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37985"/>
                  </p:ext>
                </p:extLst>
              </p:nvPr>
            </p:nvGraphicFramePr>
            <p:xfrm>
              <a:off x="8900033" y="1644782"/>
              <a:ext cx="10096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952667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t=1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3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79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550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170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48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33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907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999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1051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0FC461D-2DAE-4357-80F6-5D6051D00C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37985"/>
                  </p:ext>
                </p:extLst>
              </p:nvPr>
            </p:nvGraphicFramePr>
            <p:xfrm>
              <a:off x="8900033" y="1644782"/>
              <a:ext cx="1009650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3952667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99" t="-6557" r="-2395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793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79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550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170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48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33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907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999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1051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2B5233-55D3-4B9A-AC33-EC010870D271}"/>
                  </a:ext>
                </a:extLst>
              </p:cNvPr>
              <p:cNvSpPr txBox="1"/>
              <p:nvPr/>
            </p:nvSpPr>
            <p:spPr>
              <a:xfrm>
                <a:off x="7471283" y="236102"/>
                <a:ext cx="6138862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2B5233-55D3-4B9A-AC33-EC010870D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283" y="236102"/>
                <a:ext cx="6138862" cy="9161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DCE04A2-7540-4EB4-B24B-B1EFF975A0AA}"/>
              </a:ext>
            </a:extLst>
          </p:cNvPr>
          <p:cNvSpPr txBox="1"/>
          <p:nvPr/>
        </p:nvSpPr>
        <p:spPr>
          <a:xfrm>
            <a:off x="456946" y="5614654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And thus different recall/precision values – seems like something we can tune.</a:t>
            </a:r>
          </a:p>
        </p:txBody>
      </p:sp>
    </p:spTree>
    <p:extLst>
      <p:ext uri="{BB962C8B-B14F-4D97-AF65-F5344CB8AC3E}">
        <p14:creationId xmlns:p14="http://schemas.microsoft.com/office/powerpoint/2010/main" val="3837770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729-C160-4351-BFC8-91FDADE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83CEB-7293-493D-8DD1-96EA2DF9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97F74-EF81-4FF5-8780-03693016E282}"/>
              </a:ext>
            </a:extLst>
          </p:cNvPr>
          <p:cNvSpPr txBox="1"/>
          <p:nvPr/>
        </p:nvSpPr>
        <p:spPr>
          <a:xfrm>
            <a:off x="456946" y="550805"/>
            <a:ext cx="11418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Idea: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Vary the threshold from its minimum to maximum value and plot the resulting sequence of recall and precision values on a curve. </a:t>
            </a:r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63348B-9A2A-4163-9D0F-16255472E149}"/>
              </a:ext>
            </a:extLst>
          </p:cNvPr>
          <p:cNvGrpSpPr/>
          <p:nvPr/>
        </p:nvGrpSpPr>
        <p:grpSpPr>
          <a:xfrm>
            <a:off x="647700" y="1895506"/>
            <a:ext cx="4638675" cy="4638675"/>
            <a:chOff x="1495425" y="1831475"/>
            <a:chExt cx="4162425" cy="4162425"/>
          </a:xfrm>
        </p:grpSpPr>
        <p:pic>
          <p:nvPicPr>
            <p:cNvPr id="4098" name="Picture 2" descr="PRECISION-RECALL CURVE · Issue #898 · ultralytics/yolov3 · GitHub">
              <a:extLst>
                <a:ext uri="{FF2B5EF4-FFF2-40B4-BE49-F238E27FC236}">
                  <a16:creationId xmlns:a16="http://schemas.microsoft.com/office/drawing/2014/main" id="{76545AB8-524F-4501-9BBB-5C90C51C0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425" y="1831475"/>
              <a:ext cx="4162425" cy="416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5D232D-84D4-400C-986E-87F6A2482AEE}"/>
                </a:ext>
              </a:extLst>
            </p:cNvPr>
            <p:cNvSpPr/>
            <p:nvPr/>
          </p:nvSpPr>
          <p:spPr>
            <a:xfrm>
              <a:off x="2457450" y="3648075"/>
              <a:ext cx="2038350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0622AA-5212-41F1-A72C-BF92AB710EF8}"/>
              </a:ext>
            </a:extLst>
          </p:cNvPr>
          <p:cNvSpPr txBox="1"/>
          <p:nvPr/>
        </p:nvSpPr>
        <p:spPr>
          <a:xfrm>
            <a:off x="5571871" y="2059003"/>
            <a:ext cx="525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Call this a precision-vs-recall plot.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645CDE-9F8D-4677-BF43-3D9B8E401C5B}"/>
              </a:ext>
            </a:extLst>
          </p:cNvPr>
          <p:cNvSpPr txBox="1"/>
          <p:nvPr/>
        </p:nvSpPr>
        <p:spPr>
          <a:xfrm>
            <a:off x="5571871" y="2690037"/>
            <a:ext cx="61388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Tells us the full range of precision and recall values our classifier can take. </a:t>
            </a:r>
          </a:p>
          <a:p>
            <a:endParaRPr lang="en-US" sz="20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Can be used to compare classifiers or to help us pick optimal settings for a classifier based on our needs.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3367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EE66F-395E-4511-A40A-3C0C7954A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ED08-7B51-49A7-B6EF-B54A1DCF28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If a disease can be easily treated early but has devastating effects if given time to develop, we might prefer a classifier with high _______?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398F2-CBBA-4EFD-8E91-F1C2474FA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F75CD-FF82-4122-900F-6D88685A1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DD1814-7AE3-4F6C-83CE-88CE0A23BB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165165-709B-49A8-BE7B-5A699A30AA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49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EE66F-395E-4511-A40A-3C0C7954A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ED08-7B51-49A7-B6EF-B54A1DCF28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Suppose you have an earthquake warning system with very high recall but low precision.  How might people react to this system over time?</a:t>
            </a:r>
          </a:p>
        </p:txBody>
      </p:sp>
    </p:spTree>
    <p:extLst>
      <p:ext uri="{BB962C8B-B14F-4D97-AF65-F5344CB8AC3E}">
        <p14:creationId xmlns:p14="http://schemas.microsoft.com/office/powerpoint/2010/main" val="2972776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815" y="200025"/>
            <a:ext cx="9291205" cy="5961063"/>
          </a:xfrm>
        </p:spPr>
        <p:txBody>
          <a:bodyPr/>
          <a:lstStyle/>
          <a:p>
            <a:r>
              <a:rPr lang="en-US" b="1" dirty="0"/>
              <a:t>Be able to answer: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What is the perceptron linear classifier?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strike="sngStrike" dirty="0"/>
              <a:t>How is it updated?</a:t>
            </a:r>
          </a:p>
          <a:p>
            <a:pPr marL="457200" lvl="1" indent="0">
              <a:buNone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How to evaluate classification models?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Accuracy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Recall and Precision</a:t>
            </a:r>
          </a:p>
          <a:p>
            <a:pPr marL="457200" lvl="1" indent="0">
              <a:buNone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1802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B5BB8-0CDF-4F03-9E59-54372205F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8E506-1D8E-4A4A-975E-16EC53B8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28925" y="2895600"/>
            <a:ext cx="8957691" cy="14192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Avenir Next LT Pro" panose="020B0504020202020204" pitchFamily="34" charset="0"/>
              </a:rPr>
              <a:t>Next Time: </a:t>
            </a:r>
            <a:r>
              <a:rPr lang="en-US" dirty="0">
                <a:latin typeface="Avenir Next LT Pro" panose="020B0504020202020204" pitchFamily="34" charset="0"/>
              </a:rPr>
              <a:t>We’ll talk about Naïve Bayes and classification problems with more than two classes!</a:t>
            </a:r>
            <a:endParaRPr lang="en-US" sz="2800" b="1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B6772-464B-4057-AE6B-92720B2EB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0353675" cy="358775"/>
          </a:xfrm>
        </p:spPr>
        <p:txBody>
          <a:bodyPr/>
          <a:lstStyle/>
          <a:p>
            <a:r>
              <a:rPr lang="en-US" dirty="0"/>
              <a:t>Next time</a:t>
            </a:r>
          </a:p>
        </p:txBody>
      </p:sp>
    </p:spTree>
    <p:extLst>
      <p:ext uri="{BB962C8B-B14F-4D97-AF65-F5344CB8AC3E}">
        <p14:creationId xmlns:p14="http://schemas.microsoft.com/office/powerpoint/2010/main" val="322128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6500-7014-4BFC-A830-C6CC0142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Avoiding Overfitting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6B035-1CA3-46B4-8AD0-A7273BC7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14858-BC4B-4BD3-9E06-6B61062C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31" y="866499"/>
            <a:ext cx="4015144" cy="2159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21034-0B29-4BF2-9F7A-FB014D83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391" y="3705225"/>
            <a:ext cx="4086225" cy="217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8DC10-4555-4BE5-BE84-1380C14742D4}"/>
              </a:ext>
            </a:extLst>
          </p:cNvPr>
          <p:cNvSpPr txBox="1"/>
          <p:nvPr/>
        </p:nvSpPr>
        <p:spPr>
          <a:xfrm>
            <a:off x="114300" y="866499"/>
            <a:ext cx="753868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venir Next LT Pro" panose="020B0504020202020204" pitchFamily="34" charset="0"/>
              </a:rPr>
              <a:t>What can we do to reduce overfitting?</a:t>
            </a:r>
          </a:p>
          <a:p>
            <a:endParaRPr lang="en-US" sz="2400" b="1" dirty="0">
              <a:latin typeface="Avenir Next LT Pro" panose="020B050402020202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View it as an estimation error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venir Next LT Pro" panose="020B0504020202020204" pitchFamily="34" charset="0"/>
              </a:rPr>
              <a:t>Solution: </a:t>
            </a:r>
            <a:r>
              <a:rPr lang="en-US" sz="2400" dirty="0">
                <a:latin typeface="Avenir Next LT Pro" panose="020B0504020202020204" pitchFamily="34" charset="0"/>
              </a:rPr>
              <a:t>Get more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Next LT Pro" panose="020B050402020202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Do model selection to find a simpler model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Less complicated model, less data needed.</a:t>
            </a:r>
          </a:p>
          <a:p>
            <a:pPr lvl="1"/>
            <a:endParaRPr lang="en-US" sz="2400" b="1" dirty="0">
              <a:latin typeface="Avenir Next LT Pro" panose="020B050402020202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Next LT Pro" panose="020B0504020202020204" pitchFamily="34" charset="0"/>
              </a:rPr>
              <a:t>Regularization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Add a </a:t>
            </a:r>
            <a:r>
              <a:rPr lang="en-US" sz="2400" i="1" dirty="0">
                <a:latin typeface="Avenir Next LT Pro" panose="020B0504020202020204" pitchFamily="34" charset="0"/>
              </a:rPr>
              <a:t>prior</a:t>
            </a:r>
            <a:r>
              <a:rPr lang="en-US" sz="2400" dirty="0">
                <a:latin typeface="Avenir Next LT Pro" panose="020B0504020202020204" pitchFamily="34" charset="0"/>
              </a:rPr>
              <a:t> belief that the model </a:t>
            </a:r>
            <a:br>
              <a:rPr lang="en-US" sz="2400" dirty="0">
                <a:latin typeface="Avenir Next LT Pro" panose="020B0504020202020204" pitchFamily="34" charset="0"/>
              </a:rPr>
            </a:br>
            <a:r>
              <a:rPr lang="en-US" sz="2400" dirty="0">
                <a:latin typeface="Avenir Next LT Pro" panose="020B0504020202020204" pitchFamily="34" charset="0"/>
              </a:rPr>
              <a:t>should be simple!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Next LT Pro" panose="020B0504020202020204" pitchFamily="34" charset="0"/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Okay. But how to encode this?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FEE5777-3A50-4017-B41B-6A7453945A21}"/>
              </a:ext>
            </a:extLst>
          </p:cNvPr>
          <p:cNvSpPr/>
          <p:nvPr/>
        </p:nvSpPr>
        <p:spPr>
          <a:xfrm>
            <a:off x="9522225" y="3284423"/>
            <a:ext cx="442556" cy="161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253A-AE0B-45B7-9416-CCAC085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077C5-5FAF-4A4D-BA99-0A23D3951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91B2E-76DE-4CA4-8AB4-181733DFD315}"/>
              </a:ext>
            </a:extLst>
          </p:cNvPr>
          <p:cNvSpPr txBox="1"/>
          <p:nvPr/>
        </p:nvSpPr>
        <p:spPr>
          <a:xfrm>
            <a:off x="139407" y="770154"/>
            <a:ext cx="58899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u="sng" dirty="0" err="1">
                <a:latin typeface="Avenir Next LT Pro" panose="020B0504020202020204" pitchFamily="34" charset="0"/>
              </a:rPr>
              <a:t>Regularizer</a:t>
            </a:r>
            <a:r>
              <a:rPr lang="en-US" sz="2200" b="1" u="sng" dirty="0">
                <a:latin typeface="Avenir Next LT Pro" panose="020B0504020202020204" pitchFamily="34" charset="0"/>
              </a:rPr>
              <a:t>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1D970-DB08-4D5F-A91E-BE095DACFE73}"/>
                  </a:ext>
                </a:extLst>
              </p:cNvPr>
              <p:cNvSpPr txBox="1"/>
              <p:nvPr/>
            </p:nvSpPr>
            <p:spPr>
              <a:xfrm>
                <a:off x="1130007" y="1826418"/>
                <a:ext cx="3908718" cy="775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>
                    <a:latin typeface="Avenir Next LT Pro" panose="020B0504020202020204" pitchFamily="34" charset="0"/>
                  </a:rPr>
                  <a:t>Add a regularization penalty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200" b="1" dirty="0">
                    <a:latin typeface="Avenir Next LT Pro" panose="020B0504020202020204" pitchFamily="34" charset="0"/>
                  </a:rPr>
                  <a:t> </a:t>
                </a:r>
                <a:r>
                  <a:rPr lang="en-US" sz="2200" dirty="0">
                    <a:latin typeface="Avenir Next LT Pro" panose="020B0504020202020204" pitchFamily="34" charset="0"/>
                  </a:rPr>
                  <a:t>to the SSE</a:t>
                </a:r>
                <a:endParaRPr lang="en-US" sz="2200" b="1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1D970-DB08-4D5F-A91E-BE095DACF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07" y="1826418"/>
                <a:ext cx="3908718" cy="775533"/>
              </a:xfrm>
              <a:prstGeom prst="rect">
                <a:avLst/>
              </a:prstGeom>
              <a:blipFill>
                <a:blip r:embed="rId2"/>
                <a:stretch>
                  <a:fillRect l="-467" t="-4724" r="-2025" b="-15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F0CC48-8675-4EDE-8BF8-B04A95D50AC3}"/>
              </a:ext>
            </a:extLst>
          </p:cNvPr>
          <p:cNvCxnSpPr>
            <a:cxnSpLocks/>
          </p:cNvCxnSpPr>
          <p:nvPr/>
        </p:nvCxnSpPr>
        <p:spPr>
          <a:xfrm>
            <a:off x="6096000" y="714375"/>
            <a:ext cx="0" cy="3981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D6D196-A5CF-4D75-BFDD-C9359870C83D}"/>
              </a:ext>
            </a:extLst>
          </p:cNvPr>
          <p:cNvSpPr txBox="1"/>
          <p:nvPr/>
        </p:nvSpPr>
        <p:spPr>
          <a:xfrm>
            <a:off x="6265506" y="770154"/>
            <a:ext cx="58899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u="sng" dirty="0">
                <a:latin typeface="Avenir Next LT Pro" panose="020B0504020202020204" pitchFamily="34" charset="0"/>
              </a:rPr>
              <a:t>Bayesian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C40944-5094-469F-9C00-227B0DE92FF8}"/>
                  </a:ext>
                </a:extLst>
              </p:cNvPr>
              <p:cNvSpPr txBox="1"/>
              <p:nvPr/>
            </p:nvSpPr>
            <p:spPr>
              <a:xfrm>
                <a:off x="7256106" y="1793203"/>
                <a:ext cx="3908718" cy="841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>
                    <a:latin typeface="Avenir Next LT Pro" panose="020B0504020202020204" pitchFamily="34" charset="0"/>
                  </a:rPr>
                  <a:t>Assume a Gaussian prior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2200" b="1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C40944-5094-469F-9C00-227B0DE92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06" y="1793203"/>
                <a:ext cx="3908718" cy="841962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345880-4D21-40A8-B1FF-1BD5A1FF8B8A}"/>
                  </a:ext>
                </a:extLst>
              </p:cNvPr>
              <p:cNvSpPr txBox="1"/>
              <p:nvPr/>
            </p:nvSpPr>
            <p:spPr>
              <a:xfrm>
                <a:off x="279254" y="3429000"/>
                <a:ext cx="5610223" cy="608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sz="220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1" i="1" dirty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2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200" b="1" i="1" dirty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2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func>
                    </m:oMath>
                  </m:oMathPara>
                </a14:m>
                <a:endParaRPr lang="en-US" sz="2200" b="1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345880-4D21-40A8-B1FF-1BD5A1FF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4" y="3429000"/>
                <a:ext cx="5610223" cy="608308"/>
              </a:xfrm>
              <a:prstGeom prst="rect">
                <a:avLst/>
              </a:prstGeom>
              <a:blipFill>
                <a:blip r:embed="rId4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293E9C-C8C1-4085-83B8-6D557BC6972A}"/>
                  </a:ext>
                </a:extLst>
              </p:cNvPr>
              <p:cNvSpPr txBox="1"/>
              <p:nvPr/>
            </p:nvSpPr>
            <p:spPr>
              <a:xfrm>
                <a:off x="6405353" y="3429000"/>
                <a:ext cx="5610223" cy="608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b="1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293E9C-C8C1-4085-83B8-6D557BC69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53" y="3429000"/>
                <a:ext cx="5610223" cy="608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2A78C78-DA7D-4396-848E-C9382BCFEDAE}"/>
              </a:ext>
            </a:extLst>
          </p:cNvPr>
          <p:cNvSpPr txBox="1"/>
          <p:nvPr/>
        </p:nvSpPr>
        <p:spPr>
          <a:xfrm>
            <a:off x="2027959" y="5126235"/>
            <a:ext cx="8136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venir Next LT Pro" panose="020B0504020202020204" pitchFamily="34" charset="0"/>
              </a:rPr>
              <a:t>Arrive at the same solution for L2 regularized least squares.</a:t>
            </a:r>
            <a:endParaRPr lang="en-US" sz="2200" b="1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CEBC2C-F121-4533-B13D-E51EABA7B610}"/>
                  </a:ext>
                </a:extLst>
              </p:cNvPr>
              <p:cNvSpPr txBox="1"/>
              <p:nvPr/>
            </p:nvSpPr>
            <p:spPr>
              <a:xfrm>
                <a:off x="3026229" y="5742047"/>
                <a:ext cx="61395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CEBC2C-F121-4533-B13D-E51EABA7B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9" y="5742047"/>
                <a:ext cx="61395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0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944-4F1B-48E5-AA58-798B116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Regularization – Example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3B1970-6CD9-4A39-BF23-5F13D3AF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63C67-5708-4C51-96D5-9EA48338A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3"/>
          <a:stretch/>
        </p:blipFill>
        <p:spPr>
          <a:xfrm>
            <a:off x="0" y="1610347"/>
            <a:ext cx="12192000" cy="2778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87DFD-C163-4316-894B-FA347BB8485B}"/>
              </a:ext>
            </a:extLst>
          </p:cNvPr>
          <p:cNvSpPr txBox="1"/>
          <p:nvPr/>
        </p:nvSpPr>
        <p:spPr>
          <a:xfrm>
            <a:off x="238085" y="626339"/>
            <a:ext cx="117329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venir Next LT Pro" panose="020B0504020202020204" pitchFamily="34" charset="0"/>
              </a:rPr>
              <a:t>Each red line is the result of a 9</a:t>
            </a:r>
            <a:r>
              <a:rPr lang="en-US" sz="2200" baseline="30000" dirty="0">
                <a:latin typeface="Avenir Next LT Pro" panose="020B0504020202020204" pitchFamily="34" charset="0"/>
              </a:rPr>
              <a:t>th</a:t>
            </a:r>
            <a:r>
              <a:rPr lang="en-US" sz="2200" dirty="0">
                <a:latin typeface="Avenir Next LT Pro" panose="020B0504020202020204" pitchFamily="34" charset="0"/>
              </a:rPr>
              <a:t> degree polynomial fit on 10 random points noisily sampled from the true curve.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FBC361-846E-40B1-92B5-099ECF593304}"/>
                  </a:ext>
                </a:extLst>
              </p:cNvPr>
              <p:cNvSpPr txBox="1"/>
              <p:nvPr/>
            </p:nvSpPr>
            <p:spPr>
              <a:xfrm>
                <a:off x="1037600" y="4389120"/>
                <a:ext cx="205729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≈13.46</m:t>
                      </m:r>
                    </m:oMath>
                  </m:oMathPara>
                </a14:m>
                <a:endParaRPr lang="en-US" sz="2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FBC361-846E-40B1-92B5-099ECF593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00" y="4389120"/>
                <a:ext cx="205729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E36864-F23A-4E78-BA86-5538953DE6B3}"/>
                  </a:ext>
                </a:extLst>
              </p:cNvPr>
              <p:cNvSpPr txBox="1"/>
              <p:nvPr/>
            </p:nvSpPr>
            <p:spPr>
              <a:xfrm>
                <a:off x="5339969" y="4389120"/>
                <a:ext cx="205729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≈0.73</m:t>
                      </m:r>
                    </m:oMath>
                  </m:oMathPara>
                </a14:m>
                <a:endParaRPr lang="en-US" sz="2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E36864-F23A-4E78-BA86-5538953D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969" y="4389120"/>
                <a:ext cx="205729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22FEC6-B18F-4A4C-83A4-030ACA1175FB}"/>
                  </a:ext>
                </a:extLst>
              </p:cNvPr>
              <p:cNvSpPr txBox="1"/>
              <p:nvPr/>
            </p:nvSpPr>
            <p:spPr>
              <a:xfrm>
                <a:off x="9324490" y="4388243"/>
                <a:ext cx="205729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≈0.09</m:t>
                      </m:r>
                    </m:oMath>
                  </m:oMathPara>
                </a14:m>
                <a:endParaRPr lang="en-US" sz="2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22FEC6-B18F-4A4C-83A4-030ACA11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490" y="4388243"/>
                <a:ext cx="205729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AB5D4A1-E07D-4734-B315-68A43E079EE2}"/>
              </a:ext>
            </a:extLst>
          </p:cNvPr>
          <p:cNvSpPr/>
          <p:nvPr/>
        </p:nvSpPr>
        <p:spPr>
          <a:xfrm>
            <a:off x="2278966" y="2110154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FBC-0F74-4B79-91D0-F545EEF44249}"/>
              </a:ext>
            </a:extLst>
          </p:cNvPr>
          <p:cNvSpPr/>
          <p:nvPr/>
        </p:nvSpPr>
        <p:spPr>
          <a:xfrm>
            <a:off x="6575473" y="2207468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4804D-A599-4B82-B9EC-2EA5DF4BDCB0}"/>
              </a:ext>
            </a:extLst>
          </p:cNvPr>
          <p:cNvSpPr/>
          <p:nvPr/>
        </p:nvSpPr>
        <p:spPr>
          <a:xfrm>
            <a:off x="10353136" y="2131894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EE4DA2-1791-4C01-8529-8EBDE5DF8B93}"/>
                  </a:ext>
                </a:extLst>
              </p:cNvPr>
              <p:cNvSpPr txBox="1"/>
              <p:nvPr/>
            </p:nvSpPr>
            <p:spPr>
              <a:xfrm>
                <a:off x="238085" y="5416227"/>
                <a:ext cx="1173293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>
                    <a:latin typeface="Avenir Next LT Pro" panose="020B0504020202020204" pitchFamily="34" charset="0"/>
                  </a:rPr>
                  <a:t>Smaller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latin typeface="Avenir Next LT Pro" panose="020B0504020202020204" pitchFamily="34" charset="0"/>
                  </a:rPr>
                  <a:t> resulted in more complex curves that better fit the data but has a high variance.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EE4DA2-1791-4C01-8529-8EBDE5DF8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85" y="5416227"/>
                <a:ext cx="11732935" cy="430887"/>
              </a:xfrm>
              <a:prstGeom prst="rect">
                <a:avLst/>
              </a:prstGeom>
              <a:blipFill>
                <a:blip r:embed="rId6"/>
                <a:stretch>
                  <a:fillRect t="-7042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06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944-4F1B-48E5-AA58-798B116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3B1970-6CD9-4A39-BF23-5F13D3AF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87DFD-C163-4316-894B-FA347BB8485B}"/>
                  </a:ext>
                </a:extLst>
              </p:cNvPr>
              <p:cNvSpPr txBox="1"/>
              <p:nvPr/>
            </p:nvSpPr>
            <p:spPr>
              <a:xfrm>
                <a:off x="238085" y="818957"/>
                <a:ext cx="1173293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Avenir Next LT Pro" panose="020B0504020202020204" pitchFamily="34" charset="0"/>
                  </a:rPr>
                  <a:t>Regularization is a much more general concept in machine learning. Consider any learning task to minimize a loss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Avenir Next LT Pro" panose="020B0504020202020204" pitchFamily="34" charset="0"/>
                  </a:rPr>
                  <a:t> on the training data – could add a </a:t>
                </a:r>
                <a:r>
                  <a:rPr lang="en-US" sz="2200" dirty="0" err="1">
                    <a:latin typeface="Avenir Next LT Pro" panose="020B0504020202020204" pitchFamily="34" charset="0"/>
                  </a:rPr>
                  <a:t>regularizer</a:t>
                </a:r>
                <a:r>
                  <a:rPr lang="en-US" sz="2200" dirty="0">
                    <a:latin typeface="Avenir Next LT Pro" panose="020B0504020202020204" pitchFamily="34" charset="0"/>
                  </a:rPr>
                  <a:t> term.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87DFD-C163-4316-894B-FA347BB84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85" y="818957"/>
                <a:ext cx="11732935" cy="769441"/>
              </a:xfrm>
              <a:prstGeom prst="rect">
                <a:avLst/>
              </a:prstGeom>
              <a:blipFill>
                <a:blip r:embed="rId2"/>
                <a:stretch>
                  <a:fillRect l="-675" t="-3937" r="-727" b="-15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AB5D4A1-E07D-4734-B315-68A43E079EE2}"/>
              </a:ext>
            </a:extLst>
          </p:cNvPr>
          <p:cNvSpPr/>
          <p:nvPr/>
        </p:nvSpPr>
        <p:spPr>
          <a:xfrm>
            <a:off x="2278966" y="2110154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FBC-0F74-4B79-91D0-F545EEF44249}"/>
              </a:ext>
            </a:extLst>
          </p:cNvPr>
          <p:cNvSpPr/>
          <p:nvPr/>
        </p:nvSpPr>
        <p:spPr>
          <a:xfrm>
            <a:off x="6575473" y="2207468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4804D-A599-4B82-B9EC-2EA5DF4BDCB0}"/>
              </a:ext>
            </a:extLst>
          </p:cNvPr>
          <p:cNvSpPr/>
          <p:nvPr/>
        </p:nvSpPr>
        <p:spPr>
          <a:xfrm>
            <a:off x="10353136" y="2131894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73C19-D891-48D4-9F86-552686458157}"/>
                  </a:ext>
                </a:extLst>
              </p:cNvPr>
              <p:cNvSpPr txBox="1"/>
              <p:nvPr/>
            </p:nvSpPr>
            <p:spPr>
              <a:xfrm>
                <a:off x="1549059" y="1976098"/>
                <a:ext cx="8804077" cy="662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𝑟𝑒𝑔𝑢𝑙𝑎𝑟𝑖𝑧𝑒𝑟</m:t>
                          </m:r>
                          <m:r>
                            <a:rPr lang="en-US" sz="2400" b="0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73C19-D891-48D4-9F86-55268645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059" y="1976098"/>
                <a:ext cx="8804077" cy="662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698377B-2752-41B3-B1ED-7DFABE188E52}"/>
              </a:ext>
            </a:extLst>
          </p:cNvPr>
          <p:cNvSpPr txBox="1"/>
          <p:nvPr/>
        </p:nvSpPr>
        <p:spPr>
          <a:xfrm>
            <a:off x="238085" y="5141903"/>
            <a:ext cx="117329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venir Next LT Pro" panose="020B0504020202020204" pitchFamily="34" charset="0"/>
              </a:rPr>
              <a:t>Most commonly used </a:t>
            </a:r>
            <a:r>
              <a:rPr lang="en-US" sz="2200" dirty="0" err="1">
                <a:latin typeface="Avenir Next LT Pro" panose="020B0504020202020204" pitchFamily="34" charset="0"/>
              </a:rPr>
              <a:t>regularizers</a:t>
            </a:r>
            <a:r>
              <a:rPr lang="en-US" sz="2200" dirty="0">
                <a:latin typeface="Avenir Next LT Pro" panose="020B0504020202020204" pitchFamily="34" charset="0"/>
              </a:rPr>
              <a:t> are based on the norm of the weight 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204942-773D-4C1D-8405-9297744B686F}"/>
                  </a:ext>
                </a:extLst>
              </p:cNvPr>
              <p:cNvSpPr txBox="1"/>
              <p:nvPr/>
            </p:nvSpPr>
            <p:spPr>
              <a:xfrm>
                <a:off x="238085" y="3216869"/>
                <a:ext cx="1173293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Avenir Next LT Pro" panose="020B0504020202020204" pitchFamily="34" charset="0"/>
                  </a:rPr>
                  <a:t>Generally speaking, larger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>
                    <a:latin typeface="Avenir Next LT Pro" panose="020B0504020202020204" pitchFamily="34" charset="0"/>
                  </a:rPr>
                  <a:t> lead to simpler models and reduce overfitting, smaller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>
                    <a:latin typeface="Avenir Next LT Pro" panose="020B0504020202020204" pitchFamily="34" charset="0"/>
                  </a:rPr>
                  <a:t> lead to more complex models but improve fit on training data.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204942-773D-4C1D-8405-9297744B6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85" y="3216869"/>
                <a:ext cx="11732935" cy="769441"/>
              </a:xfrm>
              <a:prstGeom prst="rect">
                <a:avLst/>
              </a:prstGeom>
              <a:blipFill>
                <a:blip r:embed="rId4"/>
                <a:stretch>
                  <a:fillRect l="-675" t="-4762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944-4F1B-48E5-AA58-798B116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regress probabilities directly?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3B1970-6CD9-4A39-BF23-5F13D3AF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4804D-A599-4B82-B9EC-2EA5DF4BDCB0}"/>
              </a:ext>
            </a:extLst>
          </p:cNvPr>
          <p:cNvSpPr/>
          <p:nvPr/>
        </p:nvSpPr>
        <p:spPr>
          <a:xfrm>
            <a:off x="10353136" y="2131894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4C2321-6F3A-45FB-89C3-0C2AAF7B9E02}"/>
                  </a:ext>
                </a:extLst>
              </p:cNvPr>
              <p:cNvSpPr txBox="1"/>
              <p:nvPr/>
            </p:nvSpPr>
            <p:spPr>
              <a:xfrm>
                <a:off x="580985" y="2660071"/>
                <a:ext cx="4090529" cy="1133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Avenir Next LT Pro" panose="020B0504020202020204" pitchFamily="34" charset="0"/>
                  </a:rPr>
                  <a:t>Logistic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4C2321-6F3A-45FB-89C3-0C2AAF7B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" y="2660071"/>
                <a:ext cx="4090529" cy="1133900"/>
              </a:xfrm>
              <a:prstGeom prst="rect">
                <a:avLst/>
              </a:prstGeom>
              <a:blipFill>
                <a:blip r:embed="rId2"/>
                <a:stretch>
                  <a:fillRect t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8">
            <a:extLst>
              <a:ext uri="{FF2B5EF4-FFF2-40B4-BE49-F238E27FC236}">
                <a16:creationId xmlns:a16="http://schemas.microsoft.com/office/drawing/2014/main" id="{D51D614B-8918-4DD2-BBB5-5AA36A7B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3621" y="2236196"/>
            <a:ext cx="4673324" cy="311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620787-C544-4086-BBAE-877CFBC09C5F}"/>
              </a:ext>
            </a:extLst>
          </p:cNvPr>
          <p:cNvSpPr txBox="1"/>
          <p:nvPr/>
        </p:nvSpPr>
        <p:spPr>
          <a:xfrm>
            <a:off x="238085" y="603514"/>
            <a:ext cx="117329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Avenir Next LT Pro" panose="020B0504020202020204" pitchFamily="34" charset="0"/>
              </a:rPr>
              <a:t>Introducing the logistic function: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venir Next LT Pro" panose="020B0504020202020204" pitchFamily="34" charset="0"/>
              </a:rPr>
              <a:t>May also see it referred to as a sigmoid function or “logit”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070E25-36FC-46F6-96B0-55DE6C340A93}"/>
                  </a:ext>
                </a:extLst>
              </p:cNvPr>
              <p:cNvSpPr txBox="1"/>
              <p:nvPr/>
            </p:nvSpPr>
            <p:spPr>
              <a:xfrm>
                <a:off x="1059367" y="4244841"/>
                <a:ext cx="313376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>
                    <a:latin typeface="Avenir Next LT Pro" panose="020B0504020202020204" pitchFamily="34" charset="0"/>
                  </a:rPr>
                  <a:t>Maps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−∞, ∞)</m:t>
                    </m:r>
                  </m:oMath>
                </a14:m>
                <a:r>
                  <a:rPr lang="en-US" sz="2200" dirty="0">
                    <a:latin typeface="Avenir Next LT Pro" panose="020B05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070E25-36FC-46F6-96B0-55DE6C34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7" y="4244841"/>
                <a:ext cx="3133765" cy="430887"/>
              </a:xfrm>
              <a:prstGeom prst="rect">
                <a:avLst/>
              </a:prstGeom>
              <a:blipFill>
                <a:blip r:embed="rId4"/>
                <a:stretch>
                  <a:fillRect t="-7042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085258"/>
      </p:ext>
    </p:extLst>
  </p:cSld>
  <p:clrMapOvr>
    <a:masterClrMapping/>
  </p:clrMapOvr>
</p:sld>
</file>

<file path=ppt/theme/theme1.xml><?xml version="1.0" encoding="utf-8"?>
<a:theme xmlns:a="http://schemas.openxmlformats.org/drawingml/2006/main" name="CS53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539" id="{822DD2A6-CE25-4827-B94B-CFD5B929E096}" vid="{1CFDBF4D-E3B9-4FCB-9D8E-160FC41F3B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CS539</Template>
  <TotalTime>49067</TotalTime>
  <Words>2847</Words>
  <Application>Microsoft Macintosh PowerPoint</Application>
  <PresentationFormat>Widescreen</PresentationFormat>
  <Paragraphs>606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Nova Light</vt:lpstr>
      <vt:lpstr>Avenir Book</vt:lpstr>
      <vt:lpstr>Avenir Next LT Pro</vt:lpstr>
      <vt:lpstr>Calibri</vt:lpstr>
      <vt:lpstr>Cambria Math</vt:lpstr>
      <vt:lpstr>Microsoft Yi Baiti</vt:lpstr>
      <vt:lpstr>Roboto</vt:lpstr>
      <vt:lpstr>CS539</vt:lpstr>
      <vt:lpstr>Machine Learning  and Data Mining</vt:lpstr>
      <vt:lpstr>PowerPoint Presentation</vt:lpstr>
      <vt:lpstr>Beyond Lines but Still Linear?</vt:lpstr>
      <vt:lpstr>Linear Regression over Basis Functions</vt:lpstr>
      <vt:lpstr>Techniques for Avoiding Overfitting</vt:lpstr>
      <vt:lpstr>L2 Regularization</vt:lpstr>
      <vt:lpstr>Effect of Regularization – Example 2</vt:lpstr>
      <vt:lpstr>Summary of Regularization</vt:lpstr>
      <vt:lpstr>Why not regress probabilities directly?</vt:lpstr>
      <vt:lpstr>Logistic Regression</vt:lpstr>
      <vt:lpstr>Logistic Regression</vt:lpstr>
      <vt:lpstr>Logistic Regression</vt:lpstr>
      <vt:lpstr>PowerPoint Presentation</vt:lpstr>
      <vt:lpstr>Perceptron vs Logistic Regression -- History</vt:lpstr>
      <vt:lpstr>Perceptron vs Logistic Regression</vt:lpstr>
      <vt:lpstr>Perceptron vs Logistic Regression</vt:lpstr>
      <vt:lpstr>The Perceptron: Setup</vt:lpstr>
      <vt:lpstr>The Perceptron: Setup</vt:lpstr>
      <vt:lpstr>The Perceptron: Learning Algorithm</vt:lpstr>
      <vt:lpstr>The Perceptron: Effect of Update Rule</vt:lpstr>
      <vt:lpstr>The Perceptron: Effect of Update Rule</vt:lpstr>
      <vt:lpstr>The Perceptron: Learning Algorithm Revisited</vt:lpstr>
      <vt:lpstr>The Perceptron: Learning Algorithm By Hand</vt:lpstr>
      <vt:lpstr>The Perceptron: Learning Algorithm By Hand</vt:lpstr>
      <vt:lpstr>Online vs. Batch Learning</vt:lpstr>
      <vt:lpstr>Online vs. Batch Learning</vt:lpstr>
      <vt:lpstr>The Perceptron: Limitations</vt:lpstr>
      <vt:lpstr>The Perceptron: Limitations</vt:lpstr>
      <vt:lpstr>The Perceptron: The Voted-Perceptron Algorithm</vt:lpstr>
      <vt:lpstr>Perceptron Summary</vt:lpstr>
      <vt:lpstr>PowerPoint Presentation</vt:lpstr>
      <vt:lpstr>Where are we? </vt:lpstr>
      <vt:lpstr>Evaluating Classifiers</vt:lpstr>
      <vt:lpstr>Evaluating Classifiers</vt:lpstr>
      <vt:lpstr>Evaluating Classifiers</vt:lpstr>
      <vt:lpstr>Evaluating Classifiers</vt:lpstr>
      <vt:lpstr>Evaluating Classifiers</vt:lpstr>
      <vt:lpstr>PowerPoint Presentation</vt:lpstr>
      <vt:lpstr>Evaluating Classifiers</vt:lpstr>
      <vt:lpstr>Evaluating Classifiers</vt:lpstr>
      <vt:lpstr>Evaluating Classifiers</vt:lpstr>
      <vt:lpstr>PowerPoint Presentation</vt:lpstr>
      <vt:lpstr>PowerPoint Presentation</vt:lpstr>
      <vt:lpstr>PowerPoint Presentation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Word?</dc:title>
  <dc:creator>stefmlpcola@gmail.com</dc:creator>
  <cp:lastModifiedBy>Lee, Stefan M</cp:lastModifiedBy>
  <cp:revision>1575</cp:revision>
  <dcterms:created xsi:type="dcterms:W3CDTF">2020-11-24T17:22:38Z</dcterms:created>
  <dcterms:modified xsi:type="dcterms:W3CDTF">2023-10-16T22:17:33Z</dcterms:modified>
</cp:coreProperties>
</file>