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57"/>
  </p:notesMasterIdLst>
  <p:sldIdLst>
    <p:sldId id="256" r:id="rId2"/>
    <p:sldId id="1542" r:id="rId3"/>
    <p:sldId id="1884" r:id="rId4"/>
    <p:sldId id="1906" r:id="rId5"/>
    <p:sldId id="1697" r:id="rId6"/>
    <p:sldId id="477" r:id="rId7"/>
    <p:sldId id="1888" r:id="rId8"/>
    <p:sldId id="1907" r:id="rId9"/>
    <p:sldId id="1543" r:id="rId10"/>
    <p:sldId id="1886" r:id="rId11"/>
    <p:sldId id="1887" r:id="rId12"/>
    <p:sldId id="1889" r:id="rId13"/>
    <p:sldId id="1905" r:id="rId14"/>
    <p:sldId id="1890" r:id="rId15"/>
    <p:sldId id="1892" r:id="rId16"/>
    <p:sldId id="1891" r:id="rId17"/>
    <p:sldId id="1897" r:id="rId18"/>
    <p:sldId id="1893" r:id="rId19"/>
    <p:sldId id="1894" r:id="rId20"/>
    <p:sldId id="1908" r:id="rId21"/>
    <p:sldId id="1895" r:id="rId22"/>
    <p:sldId id="1721" r:id="rId23"/>
    <p:sldId id="1899" r:id="rId24"/>
    <p:sldId id="1900" r:id="rId25"/>
    <p:sldId id="1901" r:id="rId26"/>
    <p:sldId id="1902" r:id="rId27"/>
    <p:sldId id="1732" r:id="rId28"/>
    <p:sldId id="1909" r:id="rId29"/>
    <p:sldId id="1904" r:id="rId30"/>
    <p:sldId id="1910" r:id="rId31"/>
    <p:sldId id="1855" r:id="rId32"/>
    <p:sldId id="1863" r:id="rId33"/>
    <p:sldId id="1911" r:id="rId34"/>
    <p:sldId id="1912" r:id="rId35"/>
    <p:sldId id="1858" r:id="rId36"/>
    <p:sldId id="1913" r:id="rId37"/>
    <p:sldId id="1914" r:id="rId38"/>
    <p:sldId id="1861" r:id="rId39"/>
    <p:sldId id="1866" r:id="rId40"/>
    <p:sldId id="1856" r:id="rId41"/>
    <p:sldId id="1860" r:id="rId42"/>
    <p:sldId id="1865" r:id="rId43"/>
    <p:sldId id="1879" r:id="rId44"/>
    <p:sldId id="1880" r:id="rId45"/>
    <p:sldId id="1916" r:id="rId46"/>
    <p:sldId id="1922" r:id="rId47"/>
    <p:sldId id="1881" r:id="rId48"/>
    <p:sldId id="1918" r:id="rId49"/>
    <p:sldId id="1903" r:id="rId50"/>
    <p:sldId id="1917" r:id="rId51"/>
    <p:sldId id="1919" r:id="rId52"/>
    <p:sldId id="1921" r:id="rId53"/>
    <p:sldId id="1920" r:id="rId54"/>
    <p:sldId id="1898" r:id="rId55"/>
    <p:sldId id="39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F09"/>
    <a:srgbClr val="008000"/>
    <a:srgbClr val="F4CCCC"/>
    <a:srgbClr val="D9EAD3"/>
    <a:srgbClr val="FFB7B7"/>
    <a:srgbClr val="FFA500"/>
    <a:srgbClr val="A5A5A5"/>
    <a:srgbClr val="40A940"/>
    <a:srgbClr val="1E77B4"/>
    <a:srgbClr val="59B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8" autoAdjust="0"/>
    <p:restoredTop sz="89537" autoAdjust="0"/>
  </p:normalViewPr>
  <p:slideViewPr>
    <p:cSldViewPr snapToGrid="0">
      <p:cViewPr varScale="1">
        <p:scale>
          <a:sx n="106" d="100"/>
          <a:sy n="106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-130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1-04-20T21:24:15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26910 5054 269 0,'5'-7'376'16,"0"-4"55"-16,-5 1-11 15,2-2-53-15,3 1-52 16,-2-1-46-16,6 0-33 15,-6 3-25-15,4-2-19 0,3 2-9 16,-7 1-15-16,4 3-5 16,3-1-14-16,2 3-7 15,-2 0 2-15,7 3 0 0,8 3-3 16,2-1-6 0,-5 1-13-16,10 4-13 0,5-1-18 15,-5 0-11-15,2 0-5 16,6 0-2-16,4-6 5 15,0 0-7-15,8 0 0 0,2-3-1 16,3 0-1-16,2 0-1 16,-2-3-5-16,2 3 3 15,-3-3-2-15,-2 3-4 16,-2-3-9-16,-5 3-5 16,-3 0-5-16,-7 2-6 0,-5 1-7 15,-10 0-8-15,3 0-22 16,-10 4-34-16,-3-2-34 15,-5 1-33-15,3 1-37 16,-7 1-34-16,-3 0-62 16,0 0-124-16,-3 1-224 0,-7-3-161 15,10-3-69-15,10-2-16 16,10-7 49-16,2-4 137 16</inkml:trace>
  <inkml:trace contextRef="#ctx0" brushRef="#br0" timeOffset="808.01">29864 4967 195 0,'-13'-3'332'0,"1"3"69"16,5 0-9-16,4-3-12 0,-7 3-22 15,10 0-23-15,-2 0-30 16,4 0-33-16,-2 0-34 16,10 3-26-16,-2 0-6 15,4-2-2-15,-2 1-10 16,7 0-10-16,8 0-13 0,4-2-13 15,8-2-15-15,2 0-25 16,8 2-26-16,5-2-18 16,0 2-12-16,-1 2-10 15,11 4-11-15,-8 0-7 16,3 0-6-16,-3 3 0 0,2-2-2 16,-4 0 3-16,-5 0-1 15,-1-1 2-15,4-3 3 16,-11 0-3-16,8-3 0 15,-3 0-8-15,0-4-1 0,1 2-4 16,-16 0-4-16,8 0-3 16,-10 2-3-16,-2 2-4 15,-5-2-10-15,-6 2-21 16,-1 0-26-16,4-2-30 16,-15 1-49-16,8 2-87 0,-7-3-140 15,-6 3-232-15,-2 0-153 16,-7-1-63-16,-3-4-1 15,-4-8 63-15,-1-10 138 0</inkml:trace>
  <inkml:trace contextRef="#ctx0" brushRef="#br0" timeOffset="9697.94">28320 6083 41 0,'3'1'283'0,"-3"1"54"15,0 1 26-15,0-3 5 16,0 1-12-16,-3 1-15 16,3-2-25-16,-5 0-31 0,5 0-47 15,-2 0-46-15,2 0-41 16,2 0-45-16,3 0-31 16,-2 0-13-16,14 0 11 15,-5 0 21-15,10 0 23 0,-2 0 22 16,10 0 9-16,-8 2 0 15,2 0-16-15,4 1-20 16,1 2-23-16,-2 1-20 16,5-3-19-16,3 3-13 15,4-2-7-15,3-4-7 0,0 0-4 16,7-3-2-16,3 2-1 16,-6-2 0-16,1 0 3 15,5 0 2-15,-3 3 4 0,-7 0 1 16,0 0-2-16,-3 3 0 15,-4 0-6-15,1-2-3 16,-4 1-4-16,-2-1 1 16,7 2-2-16,-5-3-1 15,-5 0 2-15,0 0 4 0,-5 0 7 16,-2 0 7-16,0 2 8 16,-11-1 4-16,4 2 2 15,4-3 0-15,3 2-5 16,-6 0-7-16,4 0-7 0,4-2-3 15,-2-2-5-15,2 0-5 16,-3 2-4-16,1-2-2 16,0 2-1-16,-1 0-1 15,-6-3 0-15,-3 3 0 16,2 0 1-16,-2 0 2 0,-3 0-1 16,-7 0-5-16,3 0-36 15,-6-1-92-15,-4-1-196 16,-6 2-316-16,-6 2-165 15,-13-1-84-15,0 2-11 16,-5-3 66-16,10 0 181 0</inkml:trace>
  <inkml:trace contextRef="#ctx0" brushRef="#br0" timeOffset="10582.38">31119 6190 222 0,'0'4'366'0,"0"-1"36"0,0-1 38 16,0-2-87-16,2 2-49 16,3 0-10-16,-2-2 12 15,9 0 34-15,0 0 15 16,1 0-17-16,1 0-31 0,4 0-46 15,-4 0-55-15,6 2-59 16,0-2-41-16,4 0-22 16,1 0-15-16,7 0-8 15,0 1-4-15,-2-1-1 0,11 4-3 16,-9 0-2-16,3-3 5 16,2 3-1-16,-3 1-2 15,3-1-2-15,-7-2-5 16,7-2-5-16,-3 3-4 15,-2-6-2-15,5 3-2 0,-2-2-3 16,1 0-2-16,-1 0-3 16,-3 0-8-16,5 2-4 15,-5 0-6-15,0 0-1 16,-5 2-3-16,5 0-2 0,-8-2-1 16,4 2-1-16,-1-2-1 15,-3 0-1-15,-2-2 1 16,8 2 2-16,-8 0 6 15,3 0 5-15,-1 0 4 16,-2 0-2-16,1 2-1 0,-1 0-3 16,-3-2-7-16,1 5-2 15,-3-4-5-15,-4 2 5 16,-3-2 0-16,7 1 0 16,-10 0 0-16,1-2-5 15,4 2-16-15,-7 0-42 0,-3 1-98 16,-9-1-243-16,-5 2-296 15,-11-1-156-15,-9 0-66 16,-5 1-6-16,-4-8 75 16,-9-6 232-16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F9D4-9DC5-4F69-96EE-C0085E48CA19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9C55F-6F3E-4A53-8EA6-E6648FC9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9C55F-6F3E-4A53-8EA6-E6648FC9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9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7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Ti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8EC17E-4ED7-46CE-8966-8ED2F5459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4B989E-E032-483C-A04A-5E5CA8153020}"/>
              </a:ext>
            </a:extLst>
          </p:cNvPr>
          <p:cNvSpPr txBox="1">
            <a:spLocks/>
          </p:cNvSpPr>
          <p:nvPr userDrawn="1"/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venir Next LT Pro" panose="020B0504020202020204" pitchFamily="34" charset="0"/>
                <a:ea typeface="Avenir Next LT Pro" panose="020B0504020202020204" pitchFamily="34" charset="0"/>
                <a:cs typeface="Avenir Next LT Pro" panose="020B0504020202020204" pitchFamily="34" charset="0"/>
              </a:defRPr>
            </a:lvl1pPr>
          </a:lstStyle>
          <a:p>
            <a:r>
              <a:rPr lang="en-US" dirty="0"/>
              <a:t>Next time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B55A0D-CB56-437C-8654-B4D7670CA199}"/>
              </a:ext>
            </a:extLst>
          </p:cNvPr>
          <p:cNvGrpSpPr/>
          <p:nvPr userDrawn="1"/>
        </p:nvGrpSpPr>
        <p:grpSpPr>
          <a:xfrm>
            <a:off x="1212714" y="2895600"/>
            <a:ext cx="1279795" cy="1279795"/>
            <a:chOff x="5746615" y="274184"/>
            <a:chExt cx="698770" cy="698770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7F28812-8EFB-41F3-87AD-40953B355D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5800128" y="289200"/>
              <a:ext cx="626648" cy="629896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F903A2-6CB3-4596-BADC-10AC3DD3FEC4}"/>
                </a:ext>
              </a:extLst>
            </p:cNvPr>
            <p:cNvSpPr/>
            <p:nvPr userDrawn="1"/>
          </p:nvSpPr>
          <p:spPr>
            <a:xfrm>
              <a:off x="5746615" y="274184"/>
              <a:ext cx="698770" cy="698770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C3EE1B5-0DEF-445B-874D-8971C350C9C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5783076" y="313421"/>
              <a:ext cx="626648" cy="629896"/>
            </a:xfrm>
            <a:prstGeom prst="ellipse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DD3997-FE72-40CB-B02A-01FE3B4796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8925" y="2895600"/>
            <a:ext cx="8315325" cy="14192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AD8DB-2D7B-462B-9126-9F0816BDB5AD}"/>
              </a:ext>
            </a:extLst>
          </p:cNvPr>
          <p:cNvSpPr txBox="1"/>
          <p:nvPr userDrawn="1"/>
        </p:nvSpPr>
        <p:spPr>
          <a:xfrm>
            <a:off x="1200953" y="3446584"/>
            <a:ext cx="1280160" cy="91440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913392"/>
              </a:avLst>
            </a:prstTxWarp>
            <a:spAutoFit/>
          </a:bodyPr>
          <a:lstStyle/>
          <a:p>
            <a:pPr algn="ctr"/>
            <a:r>
              <a:rPr lang="en-US" b="1" spc="300" dirty="0"/>
              <a:t>That’s All Folks</a:t>
            </a:r>
          </a:p>
        </p:txBody>
      </p:sp>
    </p:spTree>
    <p:extLst>
      <p:ext uri="{BB962C8B-B14F-4D97-AF65-F5344CB8AC3E}">
        <p14:creationId xmlns:p14="http://schemas.microsoft.com/office/powerpoint/2010/main" val="182233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4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Research at TTI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A590-6033-DE48-865B-A0558AEF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7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ap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05FCB-D897-4BA5-AF8F-8BBB1B48C3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73930-84D6-47D2-B40F-F75998C00EBC}"/>
              </a:ext>
            </a:extLst>
          </p:cNvPr>
          <p:cNvSpPr txBox="1"/>
          <p:nvPr/>
        </p:nvSpPr>
        <p:spPr>
          <a:xfrm>
            <a:off x="2724150" y="2515897"/>
            <a:ext cx="6743700" cy="182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1500" b="1" spc="600" dirty="0">
                <a:solidFill>
                  <a:schemeClr val="bg1"/>
                </a:solidFill>
                <a:latin typeface="Avenir Next LT Pro" panose="020B0504020202020204" pitchFamily="34" charset="0"/>
              </a:rPr>
              <a:t>RECAP</a:t>
            </a:r>
          </a:p>
          <a:p>
            <a:pPr algn="ctr">
              <a:lnSpc>
                <a:spcPct val="70000"/>
              </a:lnSpc>
            </a:pPr>
            <a:r>
              <a:rPr lang="en-US" sz="4400" b="1" spc="-150" dirty="0">
                <a:solidFill>
                  <a:schemeClr val="bg1"/>
                </a:solidFill>
                <a:latin typeface="Avenir Next LT Pro" panose="020B0504020202020204" pitchFamily="34" charset="0"/>
              </a:rPr>
              <a:t>From Last Lecture</a:t>
            </a:r>
            <a:endParaRPr lang="en-US" sz="11500" b="1" spc="-15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thic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9FC0E4-8AE8-49A2-A4D0-C4D8E072579E}"/>
              </a:ext>
            </a:extLst>
          </p:cNvPr>
          <p:cNvGrpSpPr/>
          <p:nvPr userDrawn="1"/>
        </p:nvGrpSpPr>
        <p:grpSpPr>
          <a:xfrm>
            <a:off x="11779709" y="4"/>
            <a:ext cx="433421" cy="358604"/>
            <a:chOff x="2611179" y="2441428"/>
            <a:chExt cx="502444" cy="415712"/>
          </a:xfrm>
        </p:grpSpPr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3DAA9D11-FED4-43CA-9777-1AE59AFD02E9}"/>
                </a:ext>
              </a:extLst>
            </p:cNvPr>
            <p:cNvSpPr/>
            <p:nvPr/>
          </p:nvSpPr>
          <p:spPr>
            <a:xfrm rot="5400000">
              <a:off x="2656490" y="2425446"/>
              <a:ext cx="415712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8A9B60-6EA9-4948-91E8-138B7CC9770C}"/>
                </a:ext>
              </a:extLst>
            </p:cNvPr>
            <p:cNvSpPr txBox="1"/>
            <p:nvPr/>
          </p:nvSpPr>
          <p:spPr>
            <a:xfrm>
              <a:off x="2611179" y="2447003"/>
              <a:ext cx="502444" cy="3924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0000FF"/>
                  </a:solidFill>
                  <a:effectLst/>
                  <a:latin typeface="Roboto"/>
                </a:rPr>
                <a:t>⚖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63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gorithm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ABE852-2095-4483-892B-253A7D71B04F}"/>
              </a:ext>
            </a:extLst>
          </p:cNvPr>
          <p:cNvGrpSpPr/>
          <p:nvPr userDrawn="1"/>
        </p:nvGrpSpPr>
        <p:grpSpPr>
          <a:xfrm>
            <a:off x="11760462" y="0"/>
            <a:ext cx="431616" cy="359288"/>
            <a:chOff x="3016451" y="3161406"/>
            <a:chExt cx="500356" cy="416505"/>
          </a:xfrm>
        </p:grpSpPr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1351086C-2F1B-496D-A0BB-453E7C4F0E50}"/>
                </a:ext>
              </a:extLst>
            </p:cNvPr>
            <p:cNvSpPr/>
            <p:nvPr/>
          </p:nvSpPr>
          <p:spPr>
            <a:xfrm rot="5400000">
              <a:off x="3086266" y="3144272"/>
              <a:ext cx="413408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rgbClr val="FFAF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98D59C-5A50-48F1-B1B6-ADDAB87E2560}"/>
                </a:ext>
              </a:extLst>
            </p:cNvPr>
            <p:cNvSpPr txBox="1"/>
            <p:nvPr/>
          </p:nvSpPr>
          <p:spPr>
            <a:xfrm>
              <a:off x="3016451" y="3185443"/>
              <a:ext cx="447378" cy="3924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CC0000"/>
                  </a:solidFill>
                  <a:effectLst/>
                  <a:latin typeface="Avenir Next LT Pro" panose="020B0504020202020204" pitchFamily="34" charset="0"/>
                </a:rPr>
                <a:t>⚒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5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lica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5FD84F-9A15-4999-9329-682A4035EF34}"/>
              </a:ext>
            </a:extLst>
          </p:cNvPr>
          <p:cNvGrpSpPr/>
          <p:nvPr userDrawn="1"/>
        </p:nvGrpSpPr>
        <p:grpSpPr>
          <a:xfrm>
            <a:off x="11805824" y="-43632"/>
            <a:ext cx="386176" cy="461665"/>
            <a:chOff x="2745283" y="3110828"/>
            <a:chExt cx="447675" cy="535186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9F6134D7-95A9-476A-BB46-F3C6CBE28FE2}"/>
                </a:ext>
              </a:extLst>
            </p:cNvPr>
            <p:cNvSpPr/>
            <p:nvPr/>
          </p:nvSpPr>
          <p:spPr>
            <a:xfrm rot="5400000">
              <a:off x="2762417" y="3144272"/>
              <a:ext cx="413408" cy="447675"/>
            </a:xfrm>
            <a:prstGeom prst="snip2DiagRect">
              <a:avLst>
                <a:gd name="adj1" fmla="val 0"/>
                <a:gd name="adj2" fmla="val 4432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1C2D83-F216-44E3-86B8-3695B3AD2FBB}"/>
                </a:ext>
              </a:extLst>
            </p:cNvPr>
            <p:cNvSpPr txBox="1"/>
            <p:nvPr/>
          </p:nvSpPr>
          <p:spPr>
            <a:xfrm>
              <a:off x="2758202" y="3110828"/>
              <a:ext cx="361653" cy="535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u="none" strike="noStrike" dirty="0">
                  <a:ln>
                    <a:solidFill>
                      <a:schemeClr val="tx1"/>
                    </a:solidFill>
                  </a:ln>
                  <a:solidFill>
                    <a:srgbClr val="6AA84F"/>
                  </a:solidFill>
                  <a:effectLst/>
                  <a:latin typeface="Avenir Next LT Pro" panose="020B0504020202020204" pitchFamily="34" charset="0"/>
                </a:rPr>
                <a:t>⚑</a:t>
              </a:r>
              <a:endParaRPr lang="en-US" sz="2400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57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DB29-AB95-4105-9E4F-6E4748F634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82929-A492-40BE-AE3F-520F3ED6FA20}"/>
              </a:ext>
            </a:extLst>
          </p:cNvPr>
          <p:cNvSpPr/>
          <p:nvPr/>
        </p:nvSpPr>
        <p:spPr>
          <a:xfrm>
            <a:off x="0" y="-184558"/>
            <a:ext cx="2444097" cy="7164198"/>
          </a:xfrm>
          <a:prstGeom prst="rect">
            <a:avLst/>
          </a:prstGeom>
          <a:solidFill>
            <a:srgbClr val="D73F0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7981218-7110-4AF9-8095-52BC882D52FC}"/>
              </a:ext>
            </a:extLst>
          </p:cNvPr>
          <p:cNvSpPr txBox="1">
            <a:spLocks/>
          </p:cNvSpPr>
          <p:nvPr/>
        </p:nvSpPr>
        <p:spPr>
          <a:xfrm>
            <a:off x="143438" y="146507"/>
            <a:ext cx="2620711" cy="165576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sz="4000" b="1" spc="-150" dirty="0">
              <a:solidFill>
                <a:schemeClr val="bg1"/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Today’s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Learning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4000" b="1" spc="-150" dirty="0">
                <a:solidFill>
                  <a:schemeClr val="bg1"/>
                </a:solidFill>
              </a:rPr>
              <a:t>Objectives</a:t>
            </a:r>
          </a:p>
        </p:txBody>
      </p:sp>
      <p:pic>
        <p:nvPicPr>
          <p:cNvPr id="7" name="Picture 18" descr="Oregon State University - Madison Ave. Collective">
            <a:extLst>
              <a:ext uri="{FF2B5EF4-FFF2-40B4-BE49-F238E27FC236}">
                <a16:creationId xmlns:a16="http://schemas.microsoft.com/office/drawing/2014/main" id="{F7BA9998-603C-4C92-AE23-8B842225C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9601" y="5273831"/>
            <a:ext cx="1164894" cy="143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BEB49210-9B08-4174-9147-145508AD1DA6}"/>
              </a:ext>
            </a:extLst>
          </p:cNvPr>
          <p:cNvSpPr txBox="1">
            <a:spLocks/>
          </p:cNvSpPr>
          <p:nvPr/>
        </p:nvSpPr>
        <p:spPr>
          <a:xfrm>
            <a:off x="160628" y="18818"/>
            <a:ext cx="2234310" cy="371657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u="sng" spc="-150" dirty="0"/>
              <a:t>CS434 – ML + DM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FC9128-C149-4340-AB33-5756D33E3A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68625" y="390525"/>
            <a:ext cx="8909050" cy="59610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Questions Break!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70094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58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274184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19821"/>
              <a:ext cx="1038113" cy="1043493"/>
            </a:xfrm>
            <a:prstGeom prst="ellipse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CB28B-E18F-4B0A-A656-645654393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29" y="612467"/>
            <a:ext cx="11221496" cy="5847071"/>
          </a:xfrm>
          <a:prstGeom prst="rect">
            <a:avLst/>
          </a:prstGeom>
        </p:spPr>
        <p:txBody>
          <a:bodyPr lIns="274320" tIns="457200" rIns="2743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5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_Activity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Question Break!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-90547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3640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113543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40291"/>
              <a:ext cx="1038113" cy="1043493"/>
            </a:xfrm>
            <a:prstGeom prst="ellipse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A7CB28B-E18F-4B0A-A656-6456543935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729" y="612468"/>
            <a:ext cx="11221496" cy="3601062"/>
          </a:xfrm>
          <a:prstGeom prst="rect">
            <a:avLst/>
          </a:prstGeom>
        </p:spPr>
        <p:txBody>
          <a:bodyPr lIns="274320" tIns="274320" rIns="274320" anchor="ctr"/>
          <a:lstStyle>
            <a:lvl1pPr marL="0" indent="0" algn="ctr">
              <a:buNone/>
              <a:defRPr sz="24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8DFC11-0A57-4417-96F4-F21440FCBA8A}"/>
              </a:ext>
            </a:extLst>
          </p:cNvPr>
          <p:cNvSpPr/>
          <p:nvPr userDrawn="1"/>
        </p:nvSpPr>
        <p:spPr>
          <a:xfrm>
            <a:off x="608848" y="4371143"/>
            <a:ext cx="5363556" cy="1013255"/>
          </a:xfrm>
          <a:prstGeom prst="roundRect">
            <a:avLst/>
          </a:prstGeom>
          <a:solidFill>
            <a:srgbClr val="9BE5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7E196-73A2-453A-9E97-C87612E601B6}"/>
              </a:ext>
            </a:extLst>
          </p:cNvPr>
          <p:cNvSpPr/>
          <p:nvPr userDrawn="1"/>
        </p:nvSpPr>
        <p:spPr>
          <a:xfrm>
            <a:off x="608848" y="5512962"/>
            <a:ext cx="5363556" cy="1013255"/>
          </a:xfrm>
          <a:prstGeom prst="roundRect">
            <a:avLst/>
          </a:prstGeom>
          <a:solidFill>
            <a:srgbClr val="81FFBA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9B121F-8CF3-40AC-B87A-29A49F7A4B94}"/>
              </a:ext>
            </a:extLst>
          </p:cNvPr>
          <p:cNvSpPr/>
          <p:nvPr userDrawn="1"/>
        </p:nvSpPr>
        <p:spPr>
          <a:xfrm>
            <a:off x="6283333" y="4367748"/>
            <a:ext cx="5363556" cy="1013255"/>
          </a:xfrm>
          <a:prstGeom prst="roundRect">
            <a:avLst/>
          </a:prstGeom>
          <a:solidFill>
            <a:srgbClr val="FF7D7D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4123F1-8A57-4B19-95FA-018A8E3D7774}"/>
              </a:ext>
            </a:extLst>
          </p:cNvPr>
          <p:cNvSpPr/>
          <p:nvPr userDrawn="1"/>
        </p:nvSpPr>
        <p:spPr>
          <a:xfrm>
            <a:off x="6283333" y="5509567"/>
            <a:ext cx="5363556" cy="1013255"/>
          </a:xfrm>
          <a:prstGeom prst="roundRect">
            <a:avLst/>
          </a:prstGeom>
          <a:solidFill>
            <a:srgbClr val="FFFFA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84D071-BB72-4AB2-9B14-817DB6E4640D}"/>
              </a:ext>
            </a:extLst>
          </p:cNvPr>
          <p:cNvSpPr/>
          <p:nvPr userDrawn="1"/>
        </p:nvSpPr>
        <p:spPr>
          <a:xfrm>
            <a:off x="386412" y="4674685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DF69E2-79C3-4F4F-BC35-BD084B42F457}"/>
              </a:ext>
            </a:extLst>
          </p:cNvPr>
          <p:cNvSpPr/>
          <p:nvPr userDrawn="1"/>
        </p:nvSpPr>
        <p:spPr>
          <a:xfrm>
            <a:off x="6144577" y="4674684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118DBF-80C5-4B97-8E0B-BD4EF19DC43E}"/>
              </a:ext>
            </a:extLst>
          </p:cNvPr>
          <p:cNvSpPr/>
          <p:nvPr userDrawn="1"/>
        </p:nvSpPr>
        <p:spPr>
          <a:xfrm>
            <a:off x="400071" y="5830842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C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68B9258-1675-4A1C-8CA4-E72FE7EBA5DF}"/>
              </a:ext>
            </a:extLst>
          </p:cNvPr>
          <p:cNvSpPr/>
          <p:nvPr userDrawn="1"/>
        </p:nvSpPr>
        <p:spPr>
          <a:xfrm>
            <a:off x="6122695" y="5830841"/>
            <a:ext cx="321276" cy="37070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venir Next LT Pro" panose="020B0504020202020204" pitchFamily="34" charset="0"/>
              </a:rPr>
              <a:t>D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E3901E0-C842-423E-BBC6-6544F8CE00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724" y="4410765"/>
            <a:ext cx="52516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0F83A56-5AAF-4516-BF8C-BA083C02A4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0532" y="4410765"/>
            <a:ext cx="51662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75501B0B-27B0-420B-B8AD-D97E9AAA04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9932" y="5538737"/>
            <a:ext cx="52516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56C570A0-1D1E-41D1-9876-A19DA201F3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9740" y="5538737"/>
            <a:ext cx="5166279" cy="92488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latin typeface="Avenir Next LT Pro" panose="020B05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4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earch Showcase">
    <p:bg>
      <p:bgPr>
        <a:solidFill>
          <a:srgbClr val="D73F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nip Diagonal Corner Rectangle 7">
            <a:extLst>
              <a:ext uri="{FF2B5EF4-FFF2-40B4-BE49-F238E27FC236}">
                <a16:creationId xmlns:a16="http://schemas.microsoft.com/office/drawing/2014/main" id="{77FE03BE-819F-46EE-9F4C-665066E2A6CB}"/>
              </a:ext>
            </a:extLst>
          </p:cNvPr>
          <p:cNvSpPr/>
          <p:nvPr/>
        </p:nvSpPr>
        <p:spPr>
          <a:xfrm flipH="1">
            <a:off x="397175" y="89515"/>
            <a:ext cx="12044501" cy="365712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Research Showcase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127700-164F-45BC-9BE2-B124D88669DC}"/>
              </a:ext>
            </a:extLst>
          </p:cNvPr>
          <p:cNvSpPr/>
          <p:nvPr/>
        </p:nvSpPr>
        <p:spPr>
          <a:xfrm>
            <a:off x="5542525" y="70094"/>
            <a:ext cx="1106951" cy="11069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985A01-A21B-4438-A2B7-56FDB6FE0B04}"/>
              </a:ext>
            </a:extLst>
          </p:cNvPr>
          <p:cNvSpPr/>
          <p:nvPr/>
        </p:nvSpPr>
        <p:spPr>
          <a:xfrm>
            <a:off x="485252" y="612840"/>
            <a:ext cx="11221496" cy="5846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502920" rIns="182880" bIns="0" rtlCol="0" anchor="t"/>
          <a:lstStyle/>
          <a:p>
            <a:pPr algn="l"/>
            <a:endParaRPr lang="en-US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69AA5-3B87-4BDD-82A9-DD74BAC638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2314F1-F584-49C6-910E-92BD0CBD3531}"/>
              </a:ext>
            </a:extLst>
          </p:cNvPr>
          <p:cNvGrpSpPr/>
          <p:nvPr/>
        </p:nvGrpSpPr>
        <p:grpSpPr>
          <a:xfrm>
            <a:off x="5746615" y="274184"/>
            <a:ext cx="698770" cy="698770"/>
            <a:chOff x="1498060" y="894945"/>
            <a:chExt cx="1157591" cy="115759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8913E5-A791-4683-99E9-CC4E1056389E}"/>
                </a:ext>
              </a:extLst>
            </p:cNvPr>
            <p:cNvSpPr/>
            <p:nvPr/>
          </p:nvSpPr>
          <p:spPr>
            <a:xfrm>
              <a:off x="1498060" y="894945"/>
              <a:ext cx="1157591" cy="1157591"/>
            </a:xfrm>
            <a:prstGeom prst="ellipse">
              <a:avLst/>
            </a:prstGeom>
            <a:solidFill>
              <a:schemeClr val="bg1"/>
            </a:solidFill>
            <a:ln w="1270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12B823A-E2A2-478D-937D-484B8BEF1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0427"/>
            <a:stretch/>
          </p:blipFill>
          <p:spPr>
            <a:xfrm>
              <a:off x="1586710" y="919821"/>
              <a:ext cx="1038113" cy="1043493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24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9192"/>
            <a:ext cx="10353137" cy="358604"/>
          </a:xfrm>
          <a:prstGeom prst="rect">
            <a:avLst/>
          </a:prstGeom>
          <a:noFill/>
          <a:ln>
            <a:noFill/>
          </a:ln>
        </p:spPr>
        <p:txBody>
          <a:bodyPr vert="horz" lIns="54864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nip Diagonal Corner Rectangle 8"/>
          <p:cNvSpPr/>
          <p:nvPr/>
        </p:nvSpPr>
        <p:spPr>
          <a:xfrm flipH="1">
            <a:off x="11786616" y="6534181"/>
            <a:ext cx="493776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6616" y="6534181"/>
            <a:ext cx="368808" cy="2825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02C8B7B2-9496-47E5-990F-169BD0B1DE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nip Diagonal Corner Rectangle 6"/>
          <p:cNvSpPr/>
          <p:nvPr/>
        </p:nvSpPr>
        <p:spPr>
          <a:xfrm>
            <a:off x="0" y="6492875"/>
            <a:ext cx="1041149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D73F0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CS 434</a:t>
            </a:r>
          </a:p>
        </p:txBody>
      </p:sp>
      <p:sp>
        <p:nvSpPr>
          <p:cNvPr id="8" name="Snip Diagonal Corner Rectangle 7"/>
          <p:cNvSpPr/>
          <p:nvPr/>
        </p:nvSpPr>
        <p:spPr>
          <a:xfrm flipH="1">
            <a:off x="0" y="0"/>
            <a:ext cx="493776" cy="365125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Picture 18" descr="Oregon State University - Madison Ave. Collective">
            <a:extLst>
              <a:ext uri="{FF2B5EF4-FFF2-40B4-BE49-F238E27FC236}">
                <a16:creationId xmlns:a16="http://schemas.microsoft.com/office/drawing/2014/main" id="{D316C1F0-6231-4A3E-9FB1-05A86CF426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1990" y="40760"/>
            <a:ext cx="229795" cy="28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2919E-90F0-48EB-A57A-5451A1CD1C2B}"/>
              </a:ext>
            </a:extLst>
          </p:cNvPr>
          <p:cNvSpPr txBox="1"/>
          <p:nvPr userDrawn="1"/>
        </p:nvSpPr>
        <p:spPr>
          <a:xfrm>
            <a:off x="5606199" y="6675437"/>
            <a:ext cx="979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venir Next LT Pro" panose="020B0504020202020204" pitchFamily="34" charset="0"/>
              </a:rPr>
              <a:t>© Stefan Lee</a:t>
            </a:r>
          </a:p>
        </p:txBody>
      </p:sp>
    </p:spTree>
    <p:extLst>
      <p:ext uri="{BB962C8B-B14F-4D97-AF65-F5344CB8AC3E}">
        <p14:creationId xmlns:p14="http://schemas.microsoft.com/office/powerpoint/2010/main" val="90344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6" r:id="rId4"/>
    <p:sldLayoutId id="2147483677" r:id="rId5"/>
    <p:sldLayoutId id="2147483673" r:id="rId6"/>
    <p:sldLayoutId id="2147483674" r:id="rId7"/>
    <p:sldLayoutId id="2147483680" r:id="rId8"/>
    <p:sldLayoutId id="2147483675" r:id="rId9"/>
    <p:sldLayoutId id="2147483678" r:id="rId10"/>
    <p:sldLayoutId id="2147483679" r:id="rId11"/>
    <p:sldLayoutId id="21474836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venir Next LT Pro" panose="020B0504020202020204" pitchFamily="34" charset="0"/>
          <a:ea typeface="Avenir Next LT Pro" panose="020B0504020202020204" pitchFamily="34" charset="0"/>
          <a:cs typeface="Avenir Next LT Pro" panose="020B05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venir Book" charset="0"/>
          <a:ea typeface="Avenir Book" charset="0"/>
          <a:cs typeface="Avenir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7" Type="http://schemas.openxmlformats.org/officeDocument/2006/relationships/image" Target="../media/image26.png"/><Relationship Id="rId12" Type="http://schemas.openxmlformats.org/officeDocument/2006/relationships/customXml" Target="../ink/ink1.xml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11" Type="http://schemas.openxmlformats.org/officeDocument/2006/relationships/image" Target="../media/image30.png"/><Relationship Id="rId5" Type="http://schemas.openxmlformats.org/officeDocument/2006/relationships/image" Target="../media/image6.png"/><Relationship Id="rId10" Type="http://schemas.openxmlformats.org/officeDocument/2006/relationships/image" Target="../media/image29.png"/><Relationship Id="rId4" Type="http://schemas.openxmlformats.org/officeDocument/2006/relationships/image" Target="../media/image250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50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9.png"/><Relationship Id="rId4" Type="http://schemas.openxmlformats.org/officeDocument/2006/relationships/image" Target="../media/image24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5.png"/><Relationship Id="rId4" Type="http://schemas.openxmlformats.org/officeDocument/2006/relationships/image" Target="../media/image2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_7306psnPOFgrgUgAGQUm8XEL_3QZ6FO?usp=sharing" TargetMode="Externa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NUL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1.xml"/><Relationship Id="rId6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Bayes_classifi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9462-2E8A-4069-9BD7-720964E1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450" y="1122363"/>
            <a:ext cx="10071100" cy="2387600"/>
          </a:xfrm>
        </p:spPr>
        <p:txBody>
          <a:bodyPr lIns="0" rIns="0"/>
          <a:lstStyle/>
          <a:p>
            <a:r>
              <a:rPr lang="en-US" b="1" dirty="0"/>
              <a:t>Machine Learning </a:t>
            </a:r>
            <a:br>
              <a:rPr lang="en-US" b="1" dirty="0"/>
            </a:br>
            <a:r>
              <a:rPr lang="en-US" b="1" dirty="0"/>
              <a:t>and Data Mining</a:t>
            </a:r>
            <a:endParaRPr lang="en-US" b="1" strike="sngStri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C7452-5743-4F4A-9B65-4D5F146FE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3.2: </a:t>
            </a:r>
            <a:r>
              <a:rPr lang="en-US" dirty="0"/>
              <a:t>Generative Models and Naïve Bayes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64CAFBF-F4D7-4817-86F0-3C0E46CA6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3" y="5516004"/>
            <a:ext cx="1067437" cy="10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6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98FF-33FD-49CE-AAA7-1873C03C7B52}"/>
              </a:ext>
            </a:extLst>
          </p:cNvPr>
          <p:cNvSpPr txBox="1"/>
          <p:nvPr/>
        </p:nvSpPr>
        <p:spPr>
          <a:xfrm>
            <a:off x="552196" y="1331077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Consider the following binary classification problem (colors for labels):</a:t>
            </a: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8C45A3-F4D0-4B6C-AA45-EE14298B0ED4}"/>
              </a:ext>
            </a:extLst>
          </p:cNvPr>
          <p:cNvGrpSpPr/>
          <p:nvPr/>
        </p:nvGrpSpPr>
        <p:grpSpPr>
          <a:xfrm>
            <a:off x="3407299" y="3476622"/>
            <a:ext cx="1157287" cy="1447803"/>
            <a:chOff x="6638925" y="3476622"/>
            <a:chExt cx="1157287" cy="14478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A08220-2C90-42DD-8112-2E6E71C0618F}"/>
                </a:ext>
              </a:extLst>
            </p:cNvPr>
            <p:cNvSpPr/>
            <p:nvPr/>
          </p:nvSpPr>
          <p:spPr>
            <a:xfrm>
              <a:off x="7000875" y="3800475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A75958-6B0E-4375-8F7B-99004375FE81}"/>
                </a:ext>
              </a:extLst>
            </p:cNvPr>
            <p:cNvSpPr/>
            <p:nvPr/>
          </p:nvSpPr>
          <p:spPr>
            <a:xfrm>
              <a:off x="7000874" y="4076700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8BA612C-4469-4F5C-9142-D5F6D35902E8}"/>
                </a:ext>
              </a:extLst>
            </p:cNvPr>
            <p:cNvSpPr/>
            <p:nvPr/>
          </p:nvSpPr>
          <p:spPr>
            <a:xfrm>
              <a:off x="6638925" y="4405312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40F860-8636-4F1D-AB14-F3B9E40BAD50}"/>
                </a:ext>
              </a:extLst>
            </p:cNvPr>
            <p:cNvSpPr/>
            <p:nvPr/>
          </p:nvSpPr>
          <p:spPr>
            <a:xfrm>
              <a:off x="7067550" y="4405311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6D9317-5AD3-4167-A816-2C47A4BA17CF}"/>
                </a:ext>
              </a:extLst>
            </p:cNvPr>
            <p:cNvSpPr/>
            <p:nvPr/>
          </p:nvSpPr>
          <p:spPr>
            <a:xfrm>
              <a:off x="7253287" y="3890962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276938-FA90-41B0-B699-4E17980198E6}"/>
                </a:ext>
              </a:extLst>
            </p:cNvPr>
            <p:cNvSpPr/>
            <p:nvPr/>
          </p:nvSpPr>
          <p:spPr>
            <a:xfrm>
              <a:off x="7462835" y="3476622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0FBBDF-9BDC-49CC-9E53-1052E7C287EC}"/>
                </a:ext>
              </a:extLst>
            </p:cNvPr>
            <p:cNvSpPr/>
            <p:nvPr/>
          </p:nvSpPr>
          <p:spPr>
            <a:xfrm>
              <a:off x="7615237" y="3762374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0EFDC2-D823-4D91-BC67-9C316505B459}"/>
                </a:ext>
              </a:extLst>
            </p:cNvPr>
            <p:cNvSpPr/>
            <p:nvPr/>
          </p:nvSpPr>
          <p:spPr>
            <a:xfrm>
              <a:off x="7505699" y="3971923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B122E0-434B-47E2-BCB3-5BBA06647459}"/>
                </a:ext>
              </a:extLst>
            </p:cNvPr>
            <p:cNvSpPr/>
            <p:nvPr/>
          </p:nvSpPr>
          <p:spPr>
            <a:xfrm>
              <a:off x="7415211" y="4257675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CB00BF-E200-41DC-8B8A-54BA28819AED}"/>
                </a:ext>
              </a:extLst>
            </p:cNvPr>
            <p:cNvSpPr/>
            <p:nvPr/>
          </p:nvSpPr>
          <p:spPr>
            <a:xfrm>
              <a:off x="6819899" y="4743450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7BC3EF-CE2D-4576-8FE3-E79E136D3E03}"/>
                </a:ext>
              </a:extLst>
            </p:cNvPr>
            <p:cNvSpPr/>
            <p:nvPr/>
          </p:nvSpPr>
          <p:spPr>
            <a:xfrm>
              <a:off x="6872287" y="4295774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1EED96-90EF-4450-BB06-7DB9E9E48668}"/>
                </a:ext>
              </a:extLst>
            </p:cNvPr>
            <p:cNvSpPr/>
            <p:nvPr/>
          </p:nvSpPr>
          <p:spPr>
            <a:xfrm>
              <a:off x="7053262" y="3957637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EBC3F3-AD69-440E-8EC7-B8E1C4AE7940}"/>
                </a:ext>
              </a:extLst>
            </p:cNvPr>
            <p:cNvSpPr/>
            <p:nvPr/>
          </p:nvSpPr>
          <p:spPr>
            <a:xfrm>
              <a:off x="7234237" y="4167186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BCE285-8B0A-44C2-A250-45A6F987E3B9}"/>
                </a:ext>
              </a:extLst>
            </p:cNvPr>
            <p:cNvSpPr/>
            <p:nvPr/>
          </p:nvSpPr>
          <p:spPr>
            <a:xfrm>
              <a:off x="7124699" y="4376735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B275803-3504-4A70-AD9A-D05397264681}"/>
                </a:ext>
              </a:extLst>
            </p:cNvPr>
            <p:cNvSpPr/>
            <p:nvPr/>
          </p:nvSpPr>
          <p:spPr>
            <a:xfrm>
              <a:off x="7267574" y="3664742"/>
              <a:ext cx="180975" cy="1809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A73E4A-53DB-4EA9-A755-80FB5942D7E6}"/>
              </a:ext>
            </a:extLst>
          </p:cNvPr>
          <p:cNvGrpSpPr/>
          <p:nvPr/>
        </p:nvGrpSpPr>
        <p:grpSpPr>
          <a:xfrm>
            <a:off x="1280845" y="2449596"/>
            <a:ext cx="776287" cy="1376377"/>
            <a:chOff x="6496049" y="3562340"/>
            <a:chExt cx="776287" cy="1376377"/>
          </a:xfrm>
          <a:solidFill>
            <a:srgbClr val="92D050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DB0D28-59FC-4F69-8274-E678AED5B390}"/>
                </a:ext>
              </a:extLst>
            </p:cNvPr>
            <p:cNvSpPr/>
            <p:nvPr/>
          </p:nvSpPr>
          <p:spPr>
            <a:xfrm>
              <a:off x="7000875" y="3800475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247EEB-03B9-40FC-B2DB-69CD1EF8F0AC}"/>
                </a:ext>
              </a:extLst>
            </p:cNvPr>
            <p:cNvSpPr/>
            <p:nvPr/>
          </p:nvSpPr>
          <p:spPr>
            <a:xfrm>
              <a:off x="7000874" y="4076700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AADC4A-90D3-4560-9511-849FA911CC03}"/>
                </a:ext>
              </a:extLst>
            </p:cNvPr>
            <p:cNvSpPr/>
            <p:nvPr/>
          </p:nvSpPr>
          <p:spPr>
            <a:xfrm>
              <a:off x="6638925" y="4405312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C21E2B5-D9EE-4E45-A07F-F8D836799BBF}"/>
                </a:ext>
              </a:extLst>
            </p:cNvPr>
            <p:cNvSpPr/>
            <p:nvPr/>
          </p:nvSpPr>
          <p:spPr>
            <a:xfrm>
              <a:off x="7067550" y="4405311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61C132-3B52-4F34-A9F4-2E42A6670F78}"/>
                </a:ext>
              </a:extLst>
            </p:cNvPr>
            <p:cNvSpPr/>
            <p:nvPr/>
          </p:nvSpPr>
          <p:spPr>
            <a:xfrm>
              <a:off x="7091361" y="3562340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EA74C73-659D-4095-8937-730C7B170C86}"/>
                </a:ext>
              </a:extLst>
            </p:cNvPr>
            <p:cNvSpPr/>
            <p:nvPr/>
          </p:nvSpPr>
          <p:spPr>
            <a:xfrm>
              <a:off x="6593680" y="3733816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F9DF11-AB44-483E-B099-C33B0C9CFC38}"/>
                </a:ext>
              </a:extLst>
            </p:cNvPr>
            <p:cNvSpPr/>
            <p:nvPr/>
          </p:nvSpPr>
          <p:spPr>
            <a:xfrm>
              <a:off x="6819899" y="3583782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B6F31C1-3C5F-47F4-86DC-558FEBCCAA61}"/>
                </a:ext>
              </a:extLst>
            </p:cNvPr>
            <p:cNvSpPr/>
            <p:nvPr/>
          </p:nvSpPr>
          <p:spPr>
            <a:xfrm>
              <a:off x="6838948" y="3933833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F09EFE4-EDD7-4056-B194-E2A5EFAFA790}"/>
                </a:ext>
              </a:extLst>
            </p:cNvPr>
            <p:cNvSpPr/>
            <p:nvPr/>
          </p:nvSpPr>
          <p:spPr>
            <a:xfrm>
              <a:off x="6748461" y="4086229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ED8687F-C3CC-4BC6-8E52-2343C44817D6}"/>
                </a:ext>
              </a:extLst>
            </p:cNvPr>
            <p:cNvSpPr/>
            <p:nvPr/>
          </p:nvSpPr>
          <p:spPr>
            <a:xfrm>
              <a:off x="6819899" y="4743450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C9EEFD0-7F5D-4180-9744-9CBA5F15A6FF}"/>
                </a:ext>
              </a:extLst>
            </p:cNvPr>
            <p:cNvSpPr/>
            <p:nvPr/>
          </p:nvSpPr>
          <p:spPr>
            <a:xfrm>
              <a:off x="6872287" y="4295774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D40B2C-D798-496B-B645-59E3A093FC5F}"/>
                </a:ext>
              </a:extLst>
            </p:cNvPr>
            <p:cNvSpPr/>
            <p:nvPr/>
          </p:nvSpPr>
          <p:spPr>
            <a:xfrm>
              <a:off x="6824663" y="3786198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DA4A8B-3F36-4A00-A6F1-162FFC769154}"/>
                </a:ext>
              </a:extLst>
            </p:cNvPr>
            <p:cNvSpPr/>
            <p:nvPr/>
          </p:nvSpPr>
          <p:spPr>
            <a:xfrm>
              <a:off x="6779420" y="4052899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FB21962-446E-4227-AE85-B1F3019340D1}"/>
                </a:ext>
              </a:extLst>
            </p:cNvPr>
            <p:cNvSpPr/>
            <p:nvPr/>
          </p:nvSpPr>
          <p:spPr>
            <a:xfrm>
              <a:off x="7077074" y="4757742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48BA7ED-CB90-4EB1-8B85-0F5D6225CC54}"/>
                </a:ext>
              </a:extLst>
            </p:cNvPr>
            <p:cNvSpPr/>
            <p:nvPr/>
          </p:nvSpPr>
          <p:spPr>
            <a:xfrm>
              <a:off x="6496049" y="3962411"/>
              <a:ext cx="180975" cy="18097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82192F-7334-46F2-B40A-327401F0BADB}"/>
                  </a:ext>
                </a:extLst>
              </p:cNvPr>
              <p:cNvSpPr txBox="1"/>
              <p:nvPr/>
            </p:nvSpPr>
            <p:spPr>
              <a:xfrm>
                <a:off x="6343650" y="2311411"/>
                <a:ext cx="55225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In logistic regression, we directly tried to model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-- assuming it was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learning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with MLE.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82192F-7334-46F2-B40A-327401F0B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0" y="2311411"/>
                <a:ext cx="5522579" cy="1200329"/>
              </a:xfrm>
              <a:prstGeom prst="rect">
                <a:avLst/>
              </a:prstGeom>
              <a:blipFill>
                <a:blip r:embed="rId2"/>
                <a:stretch>
                  <a:fillRect l="-1766" t="-3553" r="-1104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21177-DB11-4A4A-B15F-334DFE5CB077}"/>
                  </a:ext>
                </a:extLst>
              </p:cNvPr>
              <p:cNvSpPr txBox="1"/>
              <p:nvPr/>
            </p:nvSpPr>
            <p:spPr>
              <a:xfrm>
                <a:off x="6343650" y="4000499"/>
                <a:ext cx="552257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An alternative approach would be to model each cluster separately – i.e. modelling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21177-DB11-4A4A-B15F-334DFE5CB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0" y="4000499"/>
                <a:ext cx="5522579" cy="1200329"/>
              </a:xfrm>
              <a:prstGeom prst="rect">
                <a:avLst/>
              </a:prstGeom>
              <a:blipFill>
                <a:blip r:embed="rId3"/>
                <a:stretch>
                  <a:fillRect l="-1766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4FE5F2-57FC-45E4-B145-9511EBB3FADE}"/>
                  </a:ext>
                </a:extLst>
              </p:cNvPr>
              <p:cNvSpPr txBox="1"/>
              <p:nvPr/>
            </p:nvSpPr>
            <p:spPr>
              <a:xfrm>
                <a:off x="561433" y="652268"/>
                <a:ext cx="89159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4"/>
                <a:r>
                  <a:rPr lang="en-US" sz="2400" b="1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Problem: We don’t know the true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). </m:t>
                    </m:r>
                  </m:oMath>
                </a14:m>
                <a:r>
                  <a:rPr lang="en-US" sz="2400" b="1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How to learn it?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A4FE5F2-57FC-45E4-B145-9511EBB3F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33" y="652268"/>
                <a:ext cx="8915941" cy="461665"/>
              </a:xfrm>
              <a:prstGeom prst="rect">
                <a:avLst/>
              </a:prstGeom>
              <a:blipFill>
                <a:blip r:embed="rId4"/>
                <a:stretch>
                  <a:fillRect l="-102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9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vs. Discriminative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DC98FF-33FD-49CE-AAA7-1873C03C7B52}"/>
                  </a:ext>
                </a:extLst>
              </p:cNvPr>
              <p:cNvSpPr txBox="1"/>
              <p:nvPr/>
            </p:nvSpPr>
            <p:spPr>
              <a:xfrm>
                <a:off x="552195" y="579096"/>
                <a:ext cx="7932415" cy="1692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Discriminative Classifiers: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directly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Logistic regression is one example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Nomenclature note -- people will also refer to algorithms </a:t>
                </a:r>
                <a:br>
                  <a:rPr lang="en-US" sz="16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</a:br>
                <a:r>
                  <a:rPr lang="en-US" sz="16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that model no distribution as discriminative (such as </a:t>
                </a:r>
                <a:r>
                  <a:rPr lang="en-US" sz="1600" i="1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kNN</a:t>
                </a:r>
                <a:r>
                  <a:rPr lang="en-US" sz="16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DC98FF-33FD-49CE-AAA7-1873C03C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5" y="579096"/>
                <a:ext cx="7932415" cy="1692771"/>
              </a:xfrm>
              <a:prstGeom prst="rect">
                <a:avLst/>
              </a:prstGeom>
              <a:blipFill>
                <a:blip r:embed="rId2"/>
                <a:stretch>
                  <a:fillRect l="-1230" t="-2518" b="-3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0C271B-451F-4FDB-9D5F-410B786ED2F3}"/>
                  </a:ext>
                </a:extLst>
              </p:cNvPr>
              <p:cNvSpPr txBox="1"/>
              <p:nvPr/>
            </p:nvSpPr>
            <p:spPr>
              <a:xfrm>
                <a:off x="552196" y="2713845"/>
                <a:ext cx="6138862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Generative Classifiers: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Learn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using Bayes Rule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lvl="1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Naïve Bayes is one example (today)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A0C271B-451F-4FDB-9D5F-410B786ED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6" y="2713845"/>
                <a:ext cx="6138862" cy="2677656"/>
              </a:xfrm>
              <a:prstGeom prst="rect">
                <a:avLst/>
              </a:prstGeom>
              <a:blipFill>
                <a:blip r:embed="rId3"/>
                <a:stretch>
                  <a:fillRect l="-1589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C6E68-CC5D-4438-8AC4-8125E04FF6C8}"/>
                  </a:ext>
                </a:extLst>
              </p:cNvPr>
              <p:cNvSpPr txBox="1"/>
              <p:nvPr/>
            </p:nvSpPr>
            <p:spPr>
              <a:xfrm>
                <a:off x="1270713" y="4006904"/>
                <a:ext cx="6138862" cy="77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7C6E68-CC5D-4438-8AC4-8125E04F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13" y="4006904"/>
                <a:ext cx="6138862" cy="776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B5073BB5-CD97-4B1C-BA8F-B80523188945}"/>
              </a:ext>
            </a:extLst>
          </p:cNvPr>
          <p:cNvGrpSpPr/>
          <p:nvPr/>
        </p:nvGrpSpPr>
        <p:grpSpPr>
          <a:xfrm>
            <a:off x="8764971" y="371818"/>
            <a:ext cx="2477818" cy="1872610"/>
            <a:chOff x="8502875" y="188494"/>
            <a:chExt cx="3136929" cy="23707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8C45A3-F4D0-4B6C-AA45-EE14298B0ED4}"/>
                </a:ext>
              </a:extLst>
            </p:cNvPr>
            <p:cNvGrpSpPr/>
            <p:nvPr/>
          </p:nvGrpSpPr>
          <p:grpSpPr>
            <a:xfrm>
              <a:off x="10482517" y="1111424"/>
              <a:ext cx="1157287" cy="1447803"/>
              <a:chOff x="6638925" y="3476622"/>
              <a:chExt cx="1157287" cy="144780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A08220-2C90-42DD-8112-2E6E71C0618F}"/>
                  </a:ext>
                </a:extLst>
              </p:cNvPr>
              <p:cNvSpPr/>
              <p:nvPr/>
            </p:nvSpPr>
            <p:spPr>
              <a:xfrm>
                <a:off x="7000875" y="380047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BA75958-6B0E-4375-8F7B-99004375FE81}"/>
                  </a:ext>
                </a:extLst>
              </p:cNvPr>
              <p:cNvSpPr/>
              <p:nvPr/>
            </p:nvSpPr>
            <p:spPr>
              <a:xfrm>
                <a:off x="7000874" y="4076700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BA612C-4469-4F5C-9142-D5F6D35902E8}"/>
                  </a:ext>
                </a:extLst>
              </p:cNvPr>
              <p:cNvSpPr/>
              <p:nvPr/>
            </p:nvSpPr>
            <p:spPr>
              <a:xfrm>
                <a:off x="6638925" y="440531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40F860-8636-4F1D-AB14-F3B9E40BAD50}"/>
                  </a:ext>
                </a:extLst>
              </p:cNvPr>
              <p:cNvSpPr/>
              <p:nvPr/>
            </p:nvSpPr>
            <p:spPr>
              <a:xfrm>
                <a:off x="7067550" y="4405311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6D9317-5AD3-4167-A816-2C47A4BA17CF}"/>
                  </a:ext>
                </a:extLst>
              </p:cNvPr>
              <p:cNvSpPr/>
              <p:nvPr/>
            </p:nvSpPr>
            <p:spPr>
              <a:xfrm>
                <a:off x="7253287" y="389096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3276938-FA90-41B0-B699-4E17980198E6}"/>
                  </a:ext>
                </a:extLst>
              </p:cNvPr>
              <p:cNvSpPr/>
              <p:nvPr/>
            </p:nvSpPr>
            <p:spPr>
              <a:xfrm>
                <a:off x="7462835" y="347662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0FBBDF-9BDC-49CC-9E53-1052E7C287EC}"/>
                  </a:ext>
                </a:extLst>
              </p:cNvPr>
              <p:cNvSpPr/>
              <p:nvPr/>
            </p:nvSpPr>
            <p:spPr>
              <a:xfrm>
                <a:off x="7615237" y="3762374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00EFDC2-D823-4D91-BC67-9C316505B459}"/>
                  </a:ext>
                </a:extLst>
              </p:cNvPr>
              <p:cNvSpPr/>
              <p:nvPr/>
            </p:nvSpPr>
            <p:spPr>
              <a:xfrm>
                <a:off x="7505699" y="3971923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FB122E0-434B-47E2-BCB3-5BBA06647459}"/>
                  </a:ext>
                </a:extLst>
              </p:cNvPr>
              <p:cNvSpPr/>
              <p:nvPr/>
            </p:nvSpPr>
            <p:spPr>
              <a:xfrm>
                <a:off x="7415211" y="425767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ACB00BF-E200-41DC-8B8A-54BA28819AED}"/>
                  </a:ext>
                </a:extLst>
              </p:cNvPr>
              <p:cNvSpPr/>
              <p:nvPr/>
            </p:nvSpPr>
            <p:spPr>
              <a:xfrm>
                <a:off x="6819899" y="4743450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97BC3EF-CE2D-4576-8FE3-E79E136D3E03}"/>
                  </a:ext>
                </a:extLst>
              </p:cNvPr>
              <p:cNvSpPr/>
              <p:nvPr/>
            </p:nvSpPr>
            <p:spPr>
              <a:xfrm>
                <a:off x="6872287" y="4295774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21EED96-90EF-4450-BB06-7DB9E9E48668}"/>
                  </a:ext>
                </a:extLst>
              </p:cNvPr>
              <p:cNvSpPr/>
              <p:nvPr/>
            </p:nvSpPr>
            <p:spPr>
              <a:xfrm>
                <a:off x="7053262" y="3957637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1EBC3F3-AD69-440E-8EC7-B8E1C4AE7940}"/>
                  </a:ext>
                </a:extLst>
              </p:cNvPr>
              <p:cNvSpPr/>
              <p:nvPr/>
            </p:nvSpPr>
            <p:spPr>
              <a:xfrm>
                <a:off x="7234237" y="4167186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BCE285-8B0A-44C2-A250-45A6F987E3B9}"/>
                  </a:ext>
                </a:extLst>
              </p:cNvPr>
              <p:cNvSpPr/>
              <p:nvPr/>
            </p:nvSpPr>
            <p:spPr>
              <a:xfrm>
                <a:off x="7124699" y="437673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B275803-3504-4A70-AD9A-D05397264681}"/>
                  </a:ext>
                </a:extLst>
              </p:cNvPr>
              <p:cNvSpPr/>
              <p:nvPr/>
            </p:nvSpPr>
            <p:spPr>
              <a:xfrm>
                <a:off x="7267574" y="366474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A73E4A-53DB-4EA9-A755-80FB5942D7E6}"/>
                </a:ext>
              </a:extLst>
            </p:cNvPr>
            <p:cNvGrpSpPr/>
            <p:nvPr/>
          </p:nvGrpSpPr>
          <p:grpSpPr>
            <a:xfrm>
              <a:off x="8502875" y="429467"/>
              <a:ext cx="776287" cy="1376377"/>
              <a:chOff x="6496049" y="3562340"/>
              <a:chExt cx="776287" cy="1376377"/>
            </a:xfrm>
            <a:solidFill>
              <a:srgbClr val="92D050"/>
            </a:solidFill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6DB0D28-59FC-4F69-8274-E678AED5B390}"/>
                  </a:ext>
                </a:extLst>
              </p:cNvPr>
              <p:cNvSpPr/>
              <p:nvPr/>
            </p:nvSpPr>
            <p:spPr>
              <a:xfrm>
                <a:off x="7000875" y="3800475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E247EEB-03B9-40FC-B2DB-69CD1EF8F0AC}"/>
                  </a:ext>
                </a:extLst>
              </p:cNvPr>
              <p:cNvSpPr/>
              <p:nvPr/>
            </p:nvSpPr>
            <p:spPr>
              <a:xfrm>
                <a:off x="7000874" y="407670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4AADC4A-90D3-4560-9511-849FA911CC03}"/>
                  </a:ext>
                </a:extLst>
              </p:cNvPr>
              <p:cNvSpPr/>
              <p:nvPr/>
            </p:nvSpPr>
            <p:spPr>
              <a:xfrm>
                <a:off x="6638925" y="440531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C21E2B5-D9EE-4E45-A07F-F8D836799BBF}"/>
                  </a:ext>
                </a:extLst>
              </p:cNvPr>
              <p:cNvSpPr/>
              <p:nvPr/>
            </p:nvSpPr>
            <p:spPr>
              <a:xfrm>
                <a:off x="7067550" y="4405311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A61C132-3B52-4F34-A9F4-2E42A6670F78}"/>
                  </a:ext>
                </a:extLst>
              </p:cNvPr>
              <p:cNvSpPr/>
              <p:nvPr/>
            </p:nvSpPr>
            <p:spPr>
              <a:xfrm>
                <a:off x="7091361" y="356234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A74C73-659D-4095-8937-730C7B170C86}"/>
                  </a:ext>
                </a:extLst>
              </p:cNvPr>
              <p:cNvSpPr/>
              <p:nvPr/>
            </p:nvSpPr>
            <p:spPr>
              <a:xfrm>
                <a:off x="6593680" y="3733816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F9DF11-AB44-483E-B099-C33B0C9CFC38}"/>
                  </a:ext>
                </a:extLst>
              </p:cNvPr>
              <p:cNvSpPr/>
              <p:nvPr/>
            </p:nvSpPr>
            <p:spPr>
              <a:xfrm>
                <a:off x="6819899" y="358378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B6F31C1-3C5F-47F4-86DC-558FEBCCAA61}"/>
                  </a:ext>
                </a:extLst>
              </p:cNvPr>
              <p:cNvSpPr/>
              <p:nvPr/>
            </p:nvSpPr>
            <p:spPr>
              <a:xfrm>
                <a:off x="6838948" y="3933833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F09EFE4-EDD7-4056-B194-E2A5EFAFA790}"/>
                  </a:ext>
                </a:extLst>
              </p:cNvPr>
              <p:cNvSpPr/>
              <p:nvPr/>
            </p:nvSpPr>
            <p:spPr>
              <a:xfrm>
                <a:off x="6748461" y="4086229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ED8687F-C3CC-4BC6-8E52-2343C44817D6}"/>
                  </a:ext>
                </a:extLst>
              </p:cNvPr>
              <p:cNvSpPr/>
              <p:nvPr/>
            </p:nvSpPr>
            <p:spPr>
              <a:xfrm>
                <a:off x="6819899" y="474345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C9EEFD0-7F5D-4180-9744-9CBA5F15A6FF}"/>
                  </a:ext>
                </a:extLst>
              </p:cNvPr>
              <p:cNvSpPr/>
              <p:nvPr/>
            </p:nvSpPr>
            <p:spPr>
              <a:xfrm>
                <a:off x="6872287" y="4295774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0D40B2C-D798-496B-B645-59E3A093FC5F}"/>
                  </a:ext>
                </a:extLst>
              </p:cNvPr>
              <p:cNvSpPr/>
              <p:nvPr/>
            </p:nvSpPr>
            <p:spPr>
              <a:xfrm>
                <a:off x="6824663" y="3786198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DA4A8B-3F36-4A00-A6F1-162FFC769154}"/>
                  </a:ext>
                </a:extLst>
              </p:cNvPr>
              <p:cNvSpPr/>
              <p:nvPr/>
            </p:nvSpPr>
            <p:spPr>
              <a:xfrm>
                <a:off x="6779420" y="4052899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B21962-446E-4227-AE85-B1F3019340D1}"/>
                  </a:ext>
                </a:extLst>
              </p:cNvPr>
              <p:cNvSpPr/>
              <p:nvPr/>
            </p:nvSpPr>
            <p:spPr>
              <a:xfrm>
                <a:off x="7077074" y="475774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48BA7ED-CB90-4EB1-8B85-0F5D6225CC54}"/>
                  </a:ext>
                </a:extLst>
              </p:cNvPr>
              <p:cNvSpPr/>
              <p:nvPr/>
            </p:nvSpPr>
            <p:spPr>
              <a:xfrm>
                <a:off x="6496049" y="3962411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5465116-C0B0-487B-859F-734E90C3AAEF}"/>
                </a:ext>
              </a:extLst>
            </p:cNvPr>
            <p:cNvCxnSpPr/>
            <p:nvPr/>
          </p:nvCxnSpPr>
          <p:spPr>
            <a:xfrm flipH="1">
              <a:off x="9563100" y="188494"/>
              <a:ext cx="1009904" cy="228024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7367E9-9389-4AF2-B2B2-7F295892878F}"/>
              </a:ext>
            </a:extLst>
          </p:cNvPr>
          <p:cNvGrpSpPr/>
          <p:nvPr/>
        </p:nvGrpSpPr>
        <p:grpSpPr>
          <a:xfrm>
            <a:off x="8524112" y="3228743"/>
            <a:ext cx="2457704" cy="2088736"/>
            <a:chOff x="8115300" y="3429000"/>
            <a:chExt cx="3251818" cy="276363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A2FA25B-2D6B-4F14-948B-9501352CF45E}"/>
                </a:ext>
              </a:extLst>
            </p:cNvPr>
            <p:cNvSpPr/>
            <p:nvPr/>
          </p:nvSpPr>
          <p:spPr>
            <a:xfrm rot="1800000">
              <a:off x="10217543" y="4180553"/>
              <a:ext cx="1149575" cy="2012079"/>
            </a:xfrm>
            <a:prstGeom prst="ellipse">
              <a:avLst/>
            </a:prstGeom>
            <a:solidFill>
              <a:srgbClr val="F4CC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9C039E0-54CE-4BF9-A05A-9E7CDB5BA6D3}"/>
                </a:ext>
              </a:extLst>
            </p:cNvPr>
            <p:cNvSpPr/>
            <p:nvPr/>
          </p:nvSpPr>
          <p:spPr>
            <a:xfrm>
              <a:off x="8115300" y="3429000"/>
              <a:ext cx="1149575" cy="2012079"/>
            </a:xfrm>
            <a:prstGeom prst="ellipse">
              <a:avLst/>
            </a:prstGeom>
            <a:solidFill>
              <a:srgbClr val="D9EAD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E32320B-9BC4-4916-AD1A-474FFDC2669E}"/>
                </a:ext>
              </a:extLst>
            </p:cNvPr>
            <p:cNvGrpSpPr/>
            <p:nvPr/>
          </p:nvGrpSpPr>
          <p:grpSpPr>
            <a:xfrm>
              <a:off x="10197020" y="4479051"/>
              <a:ext cx="1157287" cy="1447803"/>
              <a:chOff x="6638925" y="3476622"/>
              <a:chExt cx="1157287" cy="1447803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3909516-81F9-442A-A096-46B1FBED38DE}"/>
                  </a:ext>
                </a:extLst>
              </p:cNvPr>
              <p:cNvSpPr/>
              <p:nvPr/>
            </p:nvSpPr>
            <p:spPr>
              <a:xfrm>
                <a:off x="7000875" y="380047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3E3FF67-F267-43F7-95E4-18FDB91C24E3}"/>
                  </a:ext>
                </a:extLst>
              </p:cNvPr>
              <p:cNvSpPr/>
              <p:nvPr/>
            </p:nvSpPr>
            <p:spPr>
              <a:xfrm>
                <a:off x="7000874" y="4076700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DC4BD84-B8B5-4D65-9D33-FE10F76980AE}"/>
                  </a:ext>
                </a:extLst>
              </p:cNvPr>
              <p:cNvSpPr/>
              <p:nvPr/>
            </p:nvSpPr>
            <p:spPr>
              <a:xfrm>
                <a:off x="6638925" y="440531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7E5CCDD-6B1D-4B62-95F1-7F4FF9C2F1A6}"/>
                  </a:ext>
                </a:extLst>
              </p:cNvPr>
              <p:cNvSpPr/>
              <p:nvPr/>
            </p:nvSpPr>
            <p:spPr>
              <a:xfrm>
                <a:off x="7067550" y="4405311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2AF2E9E-8A35-4DFD-A950-E22F3A2E2299}"/>
                  </a:ext>
                </a:extLst>
              </p:cNvPr>
              <p:cNvSpPr/>
              <p:nvPr/>
            </p:nvSpPr>
            <p:spPr>
              <a:xfrm>
                <a:off x="7253287" y="389096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593FA07-610F-4843-87B3-C13699BF9C9E}"/>
                  </a:ext>
                </a:extLst>
              </p:cNvPr>
              <p:cNvSpPr/>
              <p:nvPr/>
            </p:nvSpPr>
            <p:spPr>
              <a:xfrm>
                <a:off x="7462835" y="347662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24CEE95-1032-48E4-8CE9-F6F1A1DA6B55}"/>
                  </a:ext>
                </a:extLst>
              </p:cNvPr>
              <p:cNvSpPr/>
              <p:nvPr/>
            </p:nvSpPr>
            <p:spPr>
              <a:xfrm>
                <a:off x="7615237" y="3762374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5B1111A-A225-4CDB-ABAC-1A426DCD14FF}"/>
                  </a:ext>
                </a:extLst>
              </p:cNvPr>
              <p:cNvSpPr/>
              <p:nvPr/>
            </p:nvSpPr>
            <p:spPr>
              <a:xfrm>
                <a:off x="7505699" y="3971923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0B22B7A-6AC8-433A-BB6F-0EFA5AF0E774}"/>
                  </a:ext>
                </a:extLst>
              </p:cNvPr>
              <p:cNvSpPr/>
              <p:nvPr/>
            </p:nvSpPr>
            <p:spPr>
              <a:xfrm>
                <a:off x="7415211" y="425767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921FDEB-825E-4B25-A07B-A821817DAD3B}"/>
                  </a:ext>
                </a:extLst>
              </p:cNvPr>
              <p:cNvSpPr/>
              <p:nvPr/>
            </p:nvSpPr>
            <p:spPr>
              <a:xfrm>
                <a:off x="6819899" y="4743450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8ED9EC2-73C1-4907-8D0F-9AAF41D328C9}"/>
                  </a:ext>
                </a:extLst>
              </p:cNvPr>
              <p:cNvSpPr/>
              <p:nvPr/>
            </p:nvSpPr>
            <p:spPr>
              <a:xfrm>
                <a:off x="6872287" y="4295774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F7B9C99-46A1-4B85-816A-A57942C7D0D8}"/>
                  </a:ext>
                </a:extLst>
              </p:cNvPr>
              <p:cNvSpPr/>
              <p:nvPr/>
            </p:nvSpPr>
            <p:spPr>
              <a:xfrm>
                <a:off x="7053262" y="3957637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71238DE-F110-4C1B-BBCE-C7A6D0047A17}"/>
                  </a:ext>
                </a:extLst>
              </p:cNvPr>
              <p:cNvSpPr/>
              <p:nvPr/>
            </p:nvSpPr>
            <p:spPr>
              <a:xfrm>
                <a:off x="7234237" y="4167186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1E0604E-EA24-420D-B06D-55CCB0F858B8}"/>
                  </a:ext>
                </a:extLst>
              </p:cNvPr>
              <p:cNvSpPr/>
              <p:nvPr/>
            </p:nvSpPr>
            <p:spPr>
              <a:xfrm>
                <a:off x="7124699" y="4376735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991A7C2-945A-4C9C-805C-30F51F6152CA}"/>
                  </a:ext>
                </a:extLst>
              </p:cNvPr>
              <p:cNvSpPr/>
              <p:nvPr/>
            </p:nvSpPr>
            <p:spPr>
              <a:xfrm>
                <a:off x="7267574" y="3664742"/>
                <a:ext cx="180975" cy="18097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FD82F5E-FE34-4A09-B50E-659E8C3EC139}"/>
                </a:ext>
              </a:extLst>
            </p:cNvPr>
            <p:cNvGrpSpPr/>
            <p:nvPr/>
          </p:nvGrpSpPr>
          <p:grpSpPr>
            <a:xfrm>
              <a:off x="8217378" y="3797094"/>
              <a:ext cx="776287" cy="1376377"/>
              <a:chOff x="6496049" y="3562340"/>
              <a:chExt cx="776287" cy="1376377"/>
            </a:xfrm>
            <a:solidFill>
              <a:srgbClr val="92D050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121822-675E-43F6-BF4D-5FA40A436C70}"/>
                  </a:ext>
                </a:extLst>
              </p:cNvPr>
              <p:cNvSpPr/>
              <p:nvPr/>
            </p:nvSpPr>
            <p:spPr>
              <a:xfrm>
                <a:off x="7000875" y="3800475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3486765-C06E-484A-B6FA-5C95CB2D56C4}"/>
                  </a:ext>
                </a:extLst>
              </p:cNvPr>
              <p:cNvSpPr/>
              <p:nvPr/>
            </p:nvSpPr>
            <p:spPr>
              <a:xfrm>
                <a:off x="7000874" y="407670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0B4D91A-807B-49F4-9F46-F20DD7DE1552}"/>
                  </a:ext>
                </a:extLst>
              </p:cNvPr>
              <p:cNvSpPr/>
              <p:nvPr/>
            </p:nvSpPr>
            <p:spPr>
              <a:xfrm>
                <a:off x="6638925" y="440531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1B20644-5ECA-4B0E-A587-8CD116F5382F}"/>
                  </a:ext>
                </a:extLst>
              </p:cNvPr>
              <p:cNvSpPr/>
              <p:nvPr/>
            </p:nvSpPr>
            <p:spPr>
              <a:xfrm>
                <a:off x="7067550" y="4405311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222D3F1-54C9-448A-9F2A-691BA49C7315}"/>
                  </a:ext>
                </a:extLst>
              </p:cNvPr>
              <p:cNvSpPr/>
              <p:nvPr/>
            </p:nvSpPr>
            <p:spPr>
              <a:xfrm>
                <a:off x="7091361" y="356234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67CD5FD-FF71-4EB0-9E8F-863234B8AB58}"/>
                  </a:ext>
                </a:extLst>
              </p:cNvPr>
              <p:cNvSpPr/>
              <p:nvPr/>
            </p:nvSpPr>
            <p:spPr>
              <a:xfrm>
                <a:off x="6593680" y="3733816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47AC01D-D235-4D27-8C02-0B7BE0F82932}"/>
                  </a:ext>
                </a:extLst>
              </p:cNvPr>
              <p:cNvSpPr/>
              <p:nvPr/>
            </p:nvSpPr>
            <p:spPr>
              <a:xfrm>
                <a:off x="6819899" y="358378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9853B07-A47F-41DD-B4B7-A369D76A7602}"/>
                  </a:ext>
                </a:extLst>
              </p:cNvPr>
              <p:cNvSpPr/>
              <p:nvPr/>
            </p:nvSpPr>
            <p:spPr>
              <a:xfrm>
                <a:off x="6838948" y="3933833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7198E9D-4BF7-4C80-80A2-CDF18A3791F0}"/>
                  </a:ext>
                </a:extLst>
              </p:cNvPr>
              <p:cNvSpPr/>
              <p:nvPr/>
            </p:nvSpPr>
            <p:spPr>
              <a:xfrm>
                <a:off x="6748461" y="4086229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00D1D8D-3503-40EA-B33A-1376CC5C60D3}"/>
                  </a:ext>
                </a:extLst>
              </p:cNvPr>
              <p:cNvSpPr/>
              <p:nvPr/>
            </p:nvSpPr>
            <p:spPr>
              <a:xfrm>
                <a:off x="6819899" y="4743450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B34A9E1-2A69-4057-9D77-507752620C6D}"/>
                  </a:ext>
                </a:extLst>
              </p:cNvPr>
              <p:cNvSpPr/>
              <p:nvPr/>
            </p:nvSpPr>
            <p:spPr>
              <a:xfrm>
                <a:off x="6872287" y="4295774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2AE32F8-F077-4F55-B460-E7E4BB0D212C}"/>
                  </a:ext>
                </a:extLst>
              </p:cNvPr>
              <p:cNvSpPr/>
              <p:nvPr/>
            </p:nvSpPr>
            <p:spPr>
              <a:xfrm>
                <a:off x="6824663" y="3786198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9081DA9-4864-4BB6-9DDE-0A7399A3CF46}"/>
                  </a:ext>
                </a:extLst>
              </p:cNvPr>
              <p:cNvSpPr/>
              <p:nvPr/>
            </p:nvSpPr>
            <p:spPr>
              <a:xfrm>
                <a:off x="6779420" y="4052899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D9773A3-41A0-4EC3-A321-BFA65B9DA3B0}"/>
                  </a:ext>
                </a:extLst>
              </p:cNvPr>
              <p:cNvSpPr/>
              <p:nvPr/>
            </p:nvSpPr>
            <p:spPr>
              <a:xfrm>
                <a:off x="7077074" y="4757742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FABCD2E-1755-4D94-8513-1305828EAA1E}"/>
                  </a:ext>
                </a:extLst>
              </p:cNvPr>
              <p:cNvSpPr/>
              <p:nvPr/>
            </p:nvSpPr>
            <p:spPr>
              <a:xfrm>
                <a:off x="6496049" y="3962411"/>
                <a:ext cx="180975" cy="1809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20869E-58A9-4E8F-87D8-0054D4BB2BFA}"/>
                  </a:ext>
                </a:extLst>
              </p:cNvPr>
              <p:cNvSpPr txBox="1"/>
              <p:nvPr/>
            </p:nvSpPr>
            <p:spPr>
              <a:xfrm>
                <a:off x="209550" y="5871575"/>
                <a:ext cx="12228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Both classify according to argmax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. Just learn and represent it differently.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520869E-58A9-4E8F-87D8-0054D4BB2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5871575"/>
                <a:ext cx="12228195" cy="461665"/>
              </a:xfrm>
              <a:prstGeom prst="rect">
                <a:avLst/>
              </a:prstGeom>
              <a:blipFill>
                <a:blip r:embed="rId5"/>
                <a:stretch>
                  <a:fillRect l="-74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76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12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B3500-F2F8-466B-B266-59F785782A24}"/>
              </a:ext>
            </a:extLst>
          </p:cNvPr>
          <p:cNvSpPr txBox="1"/>
          <p:nvPr/>
        </p:nvSpPr>
        <p:spPr>
          <a:xfrm>
            <a:off x="5353050" y="954270"/>
            <a:ext cx="66849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When defining a generative classifier, we are rather explicitly making a </a:t>
            </a:r>
            <a:r>
              <a:rPr lang="en-US" sz="2400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fictional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 story about how the dataset we observe was generated – the reading calls these </a:t>
            </a:r>
            <a:r>
              <a:rPr lang="en-US" sz="2400" i="1" dirty="0">
                <a:solidFill>
                  <a:srgbClr val="000000"/>
                </a:solidFill>
                <a:latin typeface="Avenir Next LT Pro" panose="020B0504020202020204" pitchFamily="34" charset="0"/>
              </a:rPr>
              <a:t>generative stories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577506-A741-4663-9F54-8AA8AE314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766"/>
          <a:stretch/>
        </p:blipFill>
        <p:spPr>
          <a:xfrm>
            <a:off x="192104" y="903322"/>
            <a:ext cx="5160946" cy="1671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D03B556-D2A9-4027-B80F-EFD882ED1E2D}"/>
                  </a:ext>
                </a:extLst>
              </p:cNvPr>
              <p:cNvSpPr txBox="1"/>
              <p:nvPr/>
            </p:nvSpPr>
            <p:spPr>
              <a:xfrm>
                <a:off x="1038225" y="4185639"/>
                <a:ext cx="66849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How are classes distributed?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D03B556-D2A9-4027-B80F-EFD882ED1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5" y="4185639"/>
                <a:ext cx="6684945" cy="461665"/>
              </a:xfrm>
              <a:prstGeom prst="rect">
                <a:avLst/>
              </a:prstGeom>
              <a:blipFill>
                <a:blip r:embed="rId3"/>
                <a:stretch>
                  <a:fillRect l="-18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D242FD-71DF-40A4-969D-653D88790745}"/>
                  </a:ext>
                </a:extLst>
              </p:cNvPr>
              <p:cNvSpPr txBox="1"/>
              <p:nvPr/>
            </p:nvSpPr>
            <p:spPr>
              <a:xfrm>
                <a:off x="1038224" y="5031132"/>
                <a:ext cx="77057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Given a class, how are features distributed?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D242FD-71DF-40A4-969D-653D88790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4" y="5031132"/>
                <a:ext cx="7705726" cy="461665"/>
              </a:xfrm>
              <a:prstGeom prst="rect">
                <a:avLst/>
              </a:prstGeom>
              <a:blipFill>
                <a:blip r:embed="rId4"/>
                <a:stretch>
                  <a:fillRect l="-15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9DD3EC91-07DE-4792-A89C-817C77661663}"/>
              </a:ext>
            </a:extLst>
          </p:cNvPr>
          <p:cNvSpPr txBox="1"/>
          <p:nvPr/>
        </p:nvSpPr>
        <p:spPr>
          <a:xfrm>
            <a:off x="552450" y="3429000"/>
            <a:ext cx="8591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Our modeling decisions combined with the data answer:</a:t>
            </a:r>
          </a:p>
        </p:txBody>
      </p:sp>
    </p:spTree>
    <p:extLst>
      <p:ext uri="{BB962C8B-B14F-4D97-AF65-F5344CB8AC3E}">
        <p14:creationId xmlns:p14="http://schemas.microsoft.com/office/powerpoint/2010/main" val="313245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B3500-F2F8-466B-B266-59F785782A24}"/>
              </a:ext>
            </a:extLst>
          </p:cNvPr>
          <p:cNvSpPr txBox="1"/>
          <p:nvPr/>
        </p:nvSpPr>
        <p:spPr>
          <a:xfrm>
            <a:off x="219075" y="596512"/>
            <a:ext cx="1197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For example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, suppose we have a class of students. Each student either studies or doesn’t study before taking an exam. Consider the distribution of exam scores below. How might this distribution come to be?</a:t>
            </a: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5CFA20-454B-4137-AD1B-0BA5B01EB458}"/>
              </a:ext>
            </a:extLst>
          </p:cNvPr>
          <p:cNvGrpSpPr/>
          <p:nvPr/>
        </p:nvGrpSpPr>
        <p:grpSpPr>
          <a:xfrm>
            <a:off x="2824163" y="3444680"/>
            <a:ext cx="6543675" cy="3049548"/>
            <a:chOff x="2824162" y="1105323"/>
            <a:chExt cx="6543675" cy="304954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FDB37A-3A5A-4CF1-A68D-698C316A1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18" r="3002"/>
            <a:stretch/>
          </p:blipFill>
          <p:spPr>
            <a:xfrm>
              <a:off x="3152775" y="1105323"/>
              <a:ext cx="5648325" cy="2661165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7E72F9-F17D-4393-8243-B2043AD3F608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62" y="3776013"/>
              <a:ext cx="65436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036D59-1D21-4577-8725-96D481EA92DE}"/>
                </a:ext>
              </a:extLst>
            </p:cNvPr>
            <p:cNvSpPr txBox="1"/>
            <p:nvPr/>
          </p:nvSpPr>
          <p:spPr>
            <a:xfrm>
              <a:off x="3026568" y="3785539"/>
              <a:ext cx="61388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b="1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Exam Score</a:t>
              </a:r>
              <a:endParaRPr lang="en-US" dirty="0">
                <a:solidFill>
                  <a:srgbClr val="000000"/>
                </a:solidFill>
                <a:latin typeface="Avenir Next LT Pro" panose="020B05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1FA479D-3A11-42DD-A8BF-727D90C6AB7B}"/>
              </a:ext>
            </a:extLst>
          </p:cNvPr>
          <p:cNvSpPr txBox="1"/>
          <p:nvPr/>
        </p:nvSpPr>
        <p:spPr>
          <a:xfrm>
            <a:off x="2125252" y="3991053"/>
            <a:ext cx="223719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Avenir Next LT Pro" panose="020B0504020202020204" pitchFamily="34" charset="0"/>
              </a:rPr>
              <a:t>Average for people who didn’t study </a:t>
            </a:r>
          </a:p>
        </p:txBody>
      </p:sp>
      <p:pic>
        <p:nvPicPr>
          <p:cNvPr id="31" name="Graphic 30" descr="Arrow: Counter-clockwise curve with solid fill">
            <a:extLst>
              <a:ext uri="{FF2B5EF4-FFF2-40B4-BE49-F238E27FC236}">
                <a16:creationId xmlns:a16="http://schemas.microsoft.com/office/drawing/2014/main" id="{9E2DB6B5-8C75-4866-9A8A-9338D5905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61805" flipH="1">
            <a:off x="4070843" y="4216224"/>
            <a:ext cx="731520" cy="7315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95DEE39-B9D9-4904-9CE5-70AA2D613EA6}"/>
              </a:ext>
            </a:extLst>
          </p:cNvPr>
          <p:cNvSpPr txBox="1"/>
          <p:nvPr/>
        </p:nvSpPr>
        <p:spPr>
          <a:xfrm>
            <a:off x="7682501" y="2844224"/>
            <a:ext cx="223719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Avenir Next LT Pro" panose="020B0504020202020204" pitchFamily="34" charset="0"/>
              </a:rPr>
              <a:t>Average for people who did study </a:t>
            </a:r>
          </a:p>
        </p:txBody>
      </p:sp>
      <p:pic>
        <p:nvPicPr>
          <p:cNvPr id="33" name="Graphic 32" descr="Arrow: Counter-clockwise curve with solid fill">
            <a:extLst>
              <a:ext uri="{FF2B5EF4-FFF2-40B4-BE49-F238E27FC236}">
                <a16:creationId xmlns:a16="http://schemas.microsoft.com/office/drawing/2014/main" id="{48A58319-9758-4C37-BD25-3EC06204F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738195">
            <a:off x="7082962" y="289688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9B3500-F2F8-466B-B266-59F785782A24}"/>
                  </a:ext>
                </a:extLst>
              </p:cNvPr>
              <p:cNvSpPr txBox="1"/>
              <p:nvPr/>
            </p:nvSpPr>
            <p:spPr>
              <a:xfrm>
                <a:off x="219075" y="596512"/>
                <a:ext cx="11972925" cy="1628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 simple generative story for this exam scores:</a:t>
                </a:r>
              </a:p>
              <a:p>
                <a:pPr marL="457200" marR="0" indent="-457200" algn="l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Flip a coin (P(heads)=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 to decide if someone studies (heads=study, tails=no)</a:t>
                </a:r>
              </a:p>
              <a:p>
                <a:pPr marL="457200" marR="0" indent="-457200" algn="l">
                  <a:buFont typeface="+mj-lt"/>
                  <a:buAutoNum type="arabicPeriod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If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study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, sample the exam score from a Gaussian distribution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457200" marR="0" indent="-457200" algn="l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If </a:t>
                </a: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no study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, sample the exam score from a Gaussian distribution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sng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sng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9B3500-F2F8-466B-B266-59F785782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596512"/>
                <a:ext cx="11972925" cy="1628010"/>
              </a:xfrm>
              <a:prstGeom prst="rect">
                <a:avLst/>
              </a:prstGeom>
              <a:blipFill>
                <a:blip r:embed="rId2"/>
                <a:stretch>
                  <a:fillRect l="-815" t="-2622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5EDA7-6205-49A1-B6E4-0684FDB488E1}"/>
              </a:ext>
            </a:extLst>
          </p:cNvPr>
          <p:cNvGrpSpPr/>
          <p:nvPr/>
        </p:nvGrpSpPr>
        <p:grpSpPr>
          <a:xfrm>
            <a:off x="2824163" y="6115370"/>
            <a:ext cx="6543675" cy="378858"/>
            <a:chOff x="2824162" y="3776013"/>
            <a:chExt cx="6543675" cy="37885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73CFDEA-FE3C-406C-A676-18D8A07FCD1F}"/>
                </a:ext>
              </a:extLst>
            </p:cNvPr>
            <p:cNvCxnSpPr>
              <a:cxnSpLocks/>
            </p:cNvCxnSpPr>
            <p:nvPr/>
          </p:nvCxnSpPr>
          <p:spPr>
            <a:xfrm>
              <a:off x="2824162" y="3776013"/>
              <a:ext cx="65436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986BE7-6DD0-4CED-AA3E-9EB43C3B10B7}"/>
                </a:ext>
              </a:extLst>
            </p:cNvPr>
            <p:cNvSpPr txBox="1"/>
            <p:nvPr/>
          </p:nvSpPr>
          <p:spPr>
            <a:xfrm>
              <a:off x="3026568" y="3785539"/>
              <a:ext cx="61388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/>
              <a:r>
                <a:rPr lang="en-US" b="1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Exam Score</a:t>
              </a:r>
              <a:endParaRPr lang="en-US" dirty="0">
                <a:solidFill>
                  <a:srgbClr val="000000"/>
                </a:solidFill>
                <a:latin typeface="Avenir Next LT Pro" panose="020B05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DB367A-C8A6-44A9-A2DD-BBEDF8062302}"/>
                  </a:ext>
                </a:extLst>
              </p:cNvPr>
              <p:cNvSpPr txBox="1"/>
              <p:nvPr/>
            </p:nvSpPr>
            <p:spPr>
              <a:xfrm>
                <a:off x="2125252" y="3991053"/>
                <a:ext cx="2237199" cy="361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 strike="sngStrik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 strike="sngStrike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DB367A-C8A6-44A9-A2DD-BBEDF806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252" y="3991053"/>
                <a:ext cx="2237199" cy="361381"/>
              </a:xfrm>
              <a:prstGeom prst="rect">
                <a:avLst/>
              </a:prstGeom>
              <a:blipFill>
                <a:blip r:embed="rId4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 descr="Arrow: Counter-clockwise curve with solid fill">
            <a:extLst>
              <a:ext uri="{FF2B5EF4-FFF2-40B4-BE49-F238E27FC236}">
                <a16:creationId xmlns:a16="http://schemas.microsoft.com/office/drawing/2014/main" id="{2074DAC3-1328-4820-A423-4904CD3AC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61805" flipH="1">
            <a:off x="4070843" y="4216224"/>
            <a:ext cx="731520" cy="731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C1706C-E08C-4848-A223-C75630FA8BFA}"/>
                  </a:ext>
                </a:extLst>
              </p:cNvPr>
              <p:cNvSpPr txBox="1"/>
              <p:nvPr/>
            </p:nvSpPr>
            <p:spPr>
              <a:xfrm>
                <a:off x="7682501" y="2844224"/>
                <a:ext cx="2237199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𝑠𝑡𝑢𝑑𝑦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C1706C-E08C-4848-A223-C75630FA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501" y="2844224"/>
                <a:ext cx="2237199" cy="391261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Arrow: Counter-clockwise curve with solid fill">
            <a:extLst>
              <a:ext uri="{FF2B5EF4-FFF2-40B4-BE49-F238E27FC236}">
                <a16:creationId xmlns:a16="http://schemas.microsoft.com/office/drawing/2014/main" id="{466B01F9-3135-4150-9B1D-1A1C17FAC7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738195">
            <a:off x="7082962" y="2896887"/>
            <a:ext cx="731520" cy="731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C737A0-BF7A-4BBD-82A3-FE7A982D48B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</a:blip>
          <a:stretch>
            <a:fillRect/>
          </a:stretch>
        </p:blipFill>
        <p:spPr>
          <a:xfrm>
            <a:off x="5486401" y="3448371"/>
            <a:ext cx="3352800" cy="2667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5C3F89-5B38-4731-B1FD-D7C6C46E103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</a:blip>
          <a:stretch>
            <a:fillRect/>
          </a:stretch>
        </p:blipFill>
        <p:spPr>
          <a:xfrm>
            <a:off x="3081336" y="3438846"/>
            <a:ext cx="3190875" cy="2667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39C56E-1DEA-44EA-ADDF-47D0D0A6F616}"/>
                  </a:ext>
                </a:extLst>
              </p:cNvPr>
              <p:cNvSpPr txBox="1"/>
              <p:nvPr/>
            </p:nvSpPr>
            <p:spPr>
              <a:xfrm>
                <a:off x="6507956" y="5486520"/>
                <a:ext cx="1352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P(study)=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39C56E-1DEA-44EA-ADDF-47D0D0A6F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56" y="5486520"/>
                <a:ext cx="1352218" cy="369332"/>
              </a:xfrm>
              <a:prstGeom prst="rect">
                <a:avLst/>
              </a:prstGeom>
              <a:blipFill>
                <a:blip r:embed="rId10"/>
                <a:stretch>
                  <a:fillRect l="-40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CA2704-0CD0-47C8-8B40-FC7F24D7A564}"/>
                  </a:ext>
                </a:extLst>
              </p:cNvPr>
              <p:cNvSpPr txBox="1"/>
              <p:nvPr/>
            </p:nvSpPr>
            <p:spPr>
              <a:xfrm>
                <a:off x="3867146" y="5586921"/>
                <a:ext cx="1961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:r>
                  <a:rPr lang="en-US" sz="1800" strike="sng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study</a:t>
                </a:r>
                <a:r>
                  <a:rPr lang="en-US" sz="18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CA2704-0CD0-47C8-8B40-FC7F24D7A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46" y="5586921"/>
                <a:ext cx="1961818" cy="369332"/>
              </a:xfrm>
              <a:prstGeom prst="rect">
                <a:avLst/>
              </a:prstGeom>
              <a:blipFill>
                <a:blip r:embed="rId11"/>
                <a:stretch>
                  <a:fillRect l="-248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1AA023-2CBE-4D4A-9A0E-1668D3D8F083}"/>
                  </a:ext>
                </a:extLst>
              </p14:cNvPr>
              <p14:cNvContentPartPr/>
              <p14:nvPr/>
            </p14:nvContentPartPr>
            <p14:xfrm>
              <a:off x="9687600" y="1772640"/>
              <a:ext cx="2013480" cy="48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1AA023-2CBE-4D4A-9A0E-1668D3D8F0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78240" y="1763280"/>
                <a:ext cx="2032200" cy="5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4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9B3500-F2F8-466B-B266-59F785782A24}"/>
                  </a:ext>
                </a:extLst>
              </p:cNvPr>
              <p:cNvSpPr txBox="1"/>
              <p:nvPr/>
            </p:nvSpPr>
            <p:spPr>
              <a:xfrm>
                <a:off x="219075" y="931410"/>
                <a:ext cx="11972925" cy="4183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>
                  <a:lnSpc>
                    <a:spcPct val="150000"/>
                  </a:lnSpc>
                </a:pP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How to fit these distributions?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P(study) = Bernoulli(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      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# studying students / total students              		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i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</a:t>
                </a:r>
                <a:r>
                  <a:rPr lang="en-US" sz="24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(score | study) =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endParaRPr lang="en-US" sz="2400" b="0" i="1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= average and variance of scores of studying students	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P(score | </a:t>
                </a:r>
                <a:r>
                  <a:rPr lang="en-US" sz="2400" b="0" u="none" strike="sng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study</a:t>
                </a:r>
                <a:r>
                  <a:rPr lang="en-US" sz="2400" b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</a:t>
                </a:r>
                <a:r>
                  <a:rPr lang="en-US" sz="24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sng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sng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sng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,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strike="sngStrik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i="1" strike="sngStrike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= average and variance of scores of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non-studying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9B3500-F2F8-466B-B266-59F785782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931410"/>
                <a:ext cx="11972925" cy="4183261"/>
              </a:xfrm>
              <a:prstGeom prst="rect">
                <a:avLst/>
              </a:prstGeom>
              <a:blipFill>
                <a:blip r:embed="rId2"/>
                <a:stretch>
                  <a:fillRect l="-815" b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14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80F38-445B-45F1-9616-1CECD55B4742}"/>
              </a:ext>
            </a:extLst>
          </p:cNvPr>
          <p:cNvSpPr txBox="1"/>
          <p:nvPr/>
        </p:nvSpPr>
        <p:spPr>
          <a:xfrm>
            <a:off x="219075" y="753740"/>
            <a:ext cx="119729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Given an observed exam score, how</a:t>
            </a:r>
            <a:r>
              <a:rPr lang="en-US" sz="2400" i="0" u="none" strike="noStrike" dirty="0">
                <a:solidFill>
                  <a:srgbClr val="000000"/>
                </a:solidFill>
                <a:latin typeface="Avenir Next LT Pro" panose="020B0504020202020204" pitchFamily="34" charset="0"/>
              </a:rPr>
              <a:t> would this story help us predict whether the student studied?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Bayes rule to the rescue again.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C1D50-4972-4C95-804D-E6C75B0D5EB3}"/>
                  </a:ext>
                </a:extLst>
              </p:cNvPr>
              <p:cNvSpPr txBox="1"/>
              <p:nvPr/>
            </p:nvSpPr>
            <p:spPr>
              <a:xfrm>
                <a:off x="1641022" y="1885605"/>
                <a:ext cx="68895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CC1D50-4972-4C95-804D-E6C75B0D5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022" y="1885605"/>
                <a:ext cx="6889515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C248E-BDA4-41DD-A502-D5BC229954B1}"/>
                  </a:ext>
                </a:extLst>
              </p:cNvPr>
              <p:cNvSpPr txBox="1"/>
              <p:nvPr/>
            </p:nvSpPr>
            <p:spPr>
              <a:xfrm>
                <a:off x="4146071" y="2318570"/>
                <a:ext cx="6598103" cy="495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𝑠𝑡𝑢𝑑𝑦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𝑠𝑡𝑢𝑑𝑦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0C248E-BDA4-41DD-A502-D5BC22995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71" y="2318570"/>
                <a:ext cx="6598103" cy="495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1FA908-E56B-4217-A640-63A02FFEBD87}"/>
                  </a:ext>
                </a:extLst>
              </p:cNvPr>
              <p:cNvSpPr txBox="1"/>
              <p:nvPr/>
            </p:nvSpPr>
            <p:spPr>
              <a:xfrm>
                <a:off x="1164772" y="3312076"/>
                <a:ext cx="83414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1FA908-E56B-4217-A640-63A02FFE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72" y="3312076"/>
                <a:ext cx="834145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D5AF0-981C-45E0-B06C-F88622CF2DC8}"/>
                  </a:ext>
                </a:extLst>
              </p:cNvPr>
              <p:cNvSpPr txBox="1"/>
              <p:nvPr/>
            </p:nvSpPr>
            <p:spPr>
              <a:xfrm>
                <a:off x="4146070" y="3923273"/>
                <a:ext cx="6598103" cy="495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𝑠𝑐𝑜𝑟𝑒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 strike="sngStrik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𝑠𝑡𝑢𝑑𝑦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i="1" strike="sngStrike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𝑠𝑡𝑢𝑑𝑦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BD5AF0-981C-45E0-B06C-F88622CF2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70" y="3923273"/>
                <a:ext cx="6598103" cy="495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6B346A-0FAC-4971-B269-5B406E04C7BE}"/>
                  </a:ext>
                </a:extLst>
              </p:cNvPr>
              <p:cNvSpPr txBox="1"/>
              <p:nvPr/>
            </p:nvSpPr>
            <p:spPr>
              <a:xfrm>
                <a:off x="2668943" y="5112477"/>
                <a:ext cx="685411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 algn="ctr"/>
                <a:r>
                  <a:rPr lang="en-US" sz="2400" b="1" dirty="0">
                    <a:latin typeface="Avenir Next LT Pro" panose="020B05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𝒔𝒕𝒖𝒅𝒚</m:t>
                        </m:r>
                      </m: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𝒔𝒄𝒐𝒓𝒆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𝒔𝒕𝒖𝒅𝒚</m:t>
                        </m:r>
                      </m:e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𝒔𝒄𝒐𝒓𝒆</m:t>
                        </m:r>
                      </m:e>
                    </m:d>
                  </m:oMath>
                </a14:m>
                <a:r>
                  <a:rPr lang="en-US" sz="2400" b="1" dirty="0">
                    <a:latin typeface="Avenir Next LT Pro" panose="020B0504020202020204" pitchFamily="34" charset="0"/>
                  </a:rPr>
                  <a:t>, then predict study. Otherwise predict no study.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6B346A-0FAC-4971-B269-5B406E04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943" y="5112477"/>
                <a:ext cx="6854114" cy="830997"/>
              </a:xfrm>
              <a:prstGeom prst="rect">
                <a:avLst/>
              </a:prstGeom>
              <a:blipFill>
                <a:blip r:embed="rId6"/>
                <a:stretch>
                  <a:fillRect t="-5147" r="-534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30F-7822-4B5D-9FE1-4E167C1B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22A80-72E4-47E8-A7D2-B26229444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3005FE-2D66-4ACD-B1DD-E16977C19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36023"/>
              </p:ext>
            </p:extLst>
          </p:nvPr>
        </p:nvGraphicFramePr>
        <p:xfrm>
          <a:off x="706807" y="757766"/>
          <a:ext cx="1311275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7872">
                  <a:extLst>
                    <a:ext uri="{9D8B030D-6E8A-4147-A177-3AD203B41FA5}">
                      <a16:colId xmlns:a16="http://schemas.microsoft.com/office/drawing/2014/main" val="3758422437"/>
                    </a:ext>
                  </a:extLst>
                </a:gridCol>
                <a:gridCol w="613403">
                  <a:extLst>
                    <a:ext uri="{9D8B030D-6E8A-4147-A177-3AD203B41FA5}">
                      <a16:colId xmlns:a16="http://schemas.microsoft.com/office/drawing/2014/main" val="202608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0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81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10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21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2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6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8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919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35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4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113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7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6726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0146DB-5FB1-403D-8099-F4FCA92CD404}"/>
                  </a:ext>
                </a:extLst>
              </p:cNvPr>
              <p:cNvSpPr txBox="1"/>
              <p:nvPr/>
            </p:nvSpPr>
            <p:spPr>
              <a:xfrm>
                <a:off x="3118375" y="672516"/>
                <a:ext cx="205819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0146DB-5FB1-403D-8099-F4FCA92C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5" y="672516"/>
                <a:ext cx="2058192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F533A-57E9-4ADB-8BD8-2D277279C0E0}"/>
                  </a:ext>
                </a:extLst>
              </p:cNvPr>
              <p:cNvSpPr txBox="1"/>
              <p:nvPr/>
            </p:nvSpPr>
            <p:spPr>
              <a:xfrm>
                <a:off x="3118376" y="1640660"/>
                <a:ext cx="8293039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=90.375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=3.19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0F533A-57E9-4ADB-8BD8-2D277279C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6" y="1640660"/>
                <a:ext cx="8293039" cy="398507"/>
              </a:xfrm>
              <a:prstGeom prst="rect">
                <a:avLst/>
              </a:prstGeom>
              <a:blipFill>
                <a:blip r:embed="rId3"/>
                <a:stretch>
                  <a:fillRect l="-132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4EC2E-DDA4-4310-A0ED-092017C5C318}"/>
                  </a:ext>
                </a:extLst>
              </p:cNvPr>
              <p:cNvSpPr txBox="1"/>
              <p:nvPr/>
            </p:nvSpPr>
            <p:spPr>
              <a:xfrm>
                <a:off x="3118375" y="2185671"/>
                <a:ext cx="7953203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𝑠𝑡𝑢𝑑𝑦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𝑠𝑐𝑜𝑟𝑒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 strike="sngStrik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=77.4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 strike="sngStrike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𝑠𝑡𝑢𝑑𝑦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=8.68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4EC2E-DDA4-4310-A0ED-092017C5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5" y="2185671"/>
                <a:ext cx="7953203" cy="398507"/>
              </a:xfrm>
              <a:prstGeom prst="rect">
                <a:avLst/>
              </a:prstGeom>
              <a:blipFill>
                <a:blip r:embed="rId4"/>
                <a:stretch>
                  <a:fillRect l="-138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40A90-C21B-43BD-B8DC-759FA990D810}"/>
                  </a:ext>
                </a:extLst>
              </p:cNvPr>
              <p:cNvSpPr txBox="1"/>
              <p:nvPr/>
            </p:nvSpPr>
            <p:spPr>
              <a:xfrm>
                <a:off x="3118375" y="3695007"/>
                <a:ext cx="50799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82|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140A90-C21B-43BD-B8DC-759FA990D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5" y="3695007"/>
                <a:ext cx="5079917" cy="369332"/>
              </a:xfrm>
              <a:prstGeom prst="rect">
                <a:avLst/>
              </a:prstGeom>
              <a:blipFill>
                <a:blip r:embed="rId5"/>
                <a:stretch>
                  <a:fillRect l="-960" r="-168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CB1DB4-7869-4F13-9021-7D66B3403BA2}"/>
                  </a:ext>
                </a:extLst>
              </p:cNvPr>
              <p:cNvSpPr txBox="1"/>
              <p:nvPr/>
            </p:nvSpPr>
            <p:spPr>
              <a:xfrm>
                <a:off x="4947174" y="4171799"/>
                <a:ext cx="5072286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=0.00227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CB1DB4-7869-4F13-9021-7D66B3403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174" y="4171799"/>
                <a:ext cx="5072286" cy="522322"/>
              </a:xfrm>
              <a:prstGeom prst="rect">
                <a:avLst/>
              </a:prstGeom>
              <a:blipFill>
                <a:blip r:embed="rId6"/>
                <a:stretch>
                  <a:fillRect l="-3726"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EDFD5-E3E7-4AED-B4F9-7898656AB41C}"/>
                  </a:ext>
                </a:extLst>
              </p:cNvPr>
              <p:cNvSpPr txBox="1"/>
              <p:nvPr/>
            </p:nvSpPr>
            <p:spPr>
              <a:xfrm>
                <a:off x="3118375" y="5163721"/>
                <a:ext cx="6321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82|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EDFD5-E3E7-4AED-B4F9-7898656AB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375" y="5163721"/>
                <a:ext cx="6321602" cy="369332"/>
              </a:xfrm>
              <a:prstGeom prst="rect">
                <a:avLst/>
              </a:prstGeom>
              <a:blipFill>
                <a:blip r:embed="rId7"/>
                <a:stretch>
                  <a:fillRect l="-675" r="-125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0A82B7-004C-47D0-84C2-CFA6BDE56CC7}"/>
                  </a:ext>
                </a:extLst>
              </p:cNvPr>
              <p:cNvSpPr txBox="1"/>
              <p:nvPr/>
            </p:nvSpPr>
            <p:spPr>
              <a:xfrm>
                <a:off x="4947174" y="5640513"/>
                <a:ext cx="4902368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82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strike="sngStrik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strike="sngStrike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𝑠𝑡𝑢𝑑𝑦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=0.0171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0A82B7-004C-47D0-84C2-CFA6BDE5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174" y="5640513"/>
                <a:ext cx="4902368" cy="522322"/>
              </a:xfrm>
              <a:prstGeom prst="rect">
                <a:avLst/>
              </a:prstGeom>
              <a:blipFill>
                <a:blip r:embed="rId8"/>
                <a:stretch>
                  <a:fillRect l="-3856"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E52F8E-C798-48D3-88B6-864E70603873}"/>
                  </a:ext>
                </a:extLst>
              </p:cNvPr>
              <p:cNvSpPr txBox="1"/>
              <p:nvPr/>
            </p:nvSpPr>
            <p:spPr>
              <a:xfrm>
                <a:off x="6065880" y="672516"/>
                <a:ext cx="2472087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𝑠𝑡𝑢𝑑𝑦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E52F8E-C798-48D3-88B6-864E70603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80" y="672516"/>
                <a:ext cx="2472087" cy="691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50F406-9A46-4C92-8093-C131C396E06B}"/>
              </a:ext>
            </a:extLst>
          </p:cNvPr>
          <p:cNvSpPr txBox="1"/>
          <p:nvPr/>
        </p:nvSpPr>
        <p:spPr>
          <a:xfrm>
            <a:off x="2286000" y="3036254"/>
            <a:ext cx="9401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See a new score of 82, did the student study?</a:t>
            </a:r>
          </a:p>
        </p:txBody>
      </p:sp>
    </p:spTree>
    <p:extLst>
      <p:ext uri="{BB962C8B-B14F-4D97-AF65-F5344CB8AC3E}">
        <p14:creationId xmlns:p14="http://schemas.microsoft.com/office/powerpoint/2010/main" val="31802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Classifiers – Example 1: Studying Students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B3500-F2F8-466B-B266-59F785782A24}"/>
              </a:ext>
            </a:extLst>
          </p:cNvPr>
          <p:cNvSpPr txBox="1"/>
          <p:nvPr/>
        </p:nvSpPr>
        <p:spPr>
          <a:xfrm>
            <a:off x="692943" y="1157888"/>
            <a:ext cx="108061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20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This example had binary labels (y=study / no study) and only a single continuous feature (x=exam score). 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But we can do similar things with many more features or classes.</a:t>
            </a:r>
            <a:endParaRPr lang="en-US" sz="20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7BE72-0EEE-4029-9CDE-EFFF12B1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342" y="3067051"/>
            <a:ext cx="6223316" cy="29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57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Stories – Example 2: Email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6B7C4-0B60-443F-BD61-BAFFBF3080B6}"/>
              </a:ext>
            </a:extLst>
          </p:cNvPr>
          <p:cNvSpPr txBox="1"/>
          <p:nvPr/>
        </p:nvSpPr>
        <p:spPr>
          <a:xfrm>
            <a:off x="247650" y="728573"/>
            <a:ext cx="12068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Consider the task of classifying email as either Normal or Spam based on the words in the email. </a:t>
            </a: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AA229-FE65-43D7-B768-4255B8DE9373}"/>
                  </a:ext>
                </a:extLst>
              </p:cNvPr>
              <p:cNvSpPr txBox="1"/>
              <p:nvPr/>
            </p:nvSpPr>
            <p:spPr>
              <a:xfrm>
                <a:off x="247650" y="1908687"/>
                <a:ext cx="120681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24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Output</a:t>
                </a:r>
                <a:r>
                  <a:rPr lang="en-US" sz="2400" b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:</a:t>
                </a:r>
                <a:r>
                  <a:rPr lang="en-US" sz="2400" b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𝑆𝑝𝑎𝑚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or equivalently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AA229-FE65-43D7-B768-4255B8DE9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1908687"/>
                <a:ext cx="12068175" cy="461665"/>
              </a:xfrm>
              <a:prstGeom prst="rect">
                <a:avLst/>
              </a:prstGeom>
              <a:blipFill>
                <a:blip r:embed="rId2"/>
                <a:stretch>
                  <a:fillRect l="-80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5F1C04F-027E-493D-B346-9CD7D4B04BA8}"/>
              </a:ext>
            </a:extLst>
          </p:cNvPr>
          <p:cNvSpPr txBox="1"/>
          <p:nvPr/>
        </p:nvSpPr>
        <p:spPr>
          <a:xfrm>
            <a:off x="247650" y="2409358"/>
            <a:ext cx="12068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Input</a:t>
            </a:r>
            <a:r>
              <a:rPr lang="en-US" sz="2400" b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List of M words occurring in an email. How to represent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Popular approach is “bag-of-words”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E99F85-7A74-415F-B524-30F3B9817B2F}"/>
                  </a:ext>
                </a:extLst>
              </p:cNvPr>
              <p:cNvSpPr/>
              <p:nvPr/>
            </p:nvSpPr>
            <p:spPr>
              <a:xfrm>
                <a:off x="314325" y="3615146"/>
                <a:ext cx="11472291" cy="1238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Option 1: Binary Bag of Words</a:t>
                </a:r>
                <a:endParaRPr lang="en-US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With a dictionary of size d, an email is represented as a binary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if the email contains the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i</a:t>
                </a:r>
                <a:r>
                  <a:rPr lang="en-US" baseline="30000" dirty="0" err="1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th</a:t>
                </a:r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word in the dictionary at least once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otherwise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E99F85-7A74-415F-B524-30F3B9817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3615146"/>
                <a:ext cx="11472291" cy="1238250"/>
              </a:xfrm>
              <a:prstGeom prst="rect">
                <a:avLst/>
              </a:prstGeom>
              <a:blipFill>
                <a:blip r:embed="rId3"/>
                <a:stretch>
                  <a:fillRect l="-425" t="-1463" b="-39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015CC2-1D0E-49DC-A4A3-1E7B47117E6B}"/>
                  </a:ext>
                </a:extLst>
              </p:cNvPr>
              <p:cNvSpPr/>
              <p:nvPr/>
            </p:nvSpPr>
            <p:spPr>
              <a:xfrm>
                <a:off x="314324" y="5131653"/>
                <a:ext cx="11472291" cy="9175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Option 2: Multinomial Bag of Words</a:t>
                </a:r>
                <a:endParaRPr lang="en-US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With a dictionary of size d, an email is represented as a binary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non-negative integer occurrence count of the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i</a:t>
                </a:r>
                <a:r>
                  <a:rPr lang="en-US" baseline="30000" dirty="0" err="1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th</a:t>
                </a:r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word in the dictionary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015CC2-1D0E-49DC-A4A3-1E7B47117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" y="5131653"/>
                <a:ext cx="11472291" cy="917597"/>
              </a:xfrm>
              <a:prstGeom prst="rect">
                <a:avLst/>
              </a:prstGeom>
              <a:blipFill>
                <a:blip r:embed="rId4"/>
                <a:stretch>
                  <a:fillRect l="-425" t="-2632"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18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9ABA6C-41B9-4915-9FE5-BB27EAB71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2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Stories – Example 2: Email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E99F85-7A74-415F-B524-30F3B9817B2F}"/>
                  </a:ext>
                </a:extLst>
              </p:cNvPr>
              <p:cNvSpPr/>
              <p:nvPr/>
            </p:nvSpPr>
            <p:spPr>
              <a:xfrm>
                <a:off x="314325" y="853285"/>
                <a:ext cx="11472291" cy="12382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Option 1: Binary Bag of Words</a:t>
                </a:r>
                <a:endParaRPr lang="en-US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With a dictionary of size d, an email is represented as a binary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if the email contains the </a:t>
                </a:r>
                <a:r>
                  <a:rPr lang="en-US" dirty="0" err="1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i</a:t>
                </a:r>
                <a:r>
                  <a:rPr lang="en-US" baseline="30000" dirty="0" err="1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th</a:t>
                </a:r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word in the dictionary at least once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Avenir Next LT Pro" panose="020B0504020202020204" pitchFamily="34" charset="0"/>
                  </a:rPr>
                  <a:t> otherwise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E99F85-7A74-415F-B524-30F3B9817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853285"/>
                <a:ext cx="11472291" cy="1238250"/>
              </a:xfrm>
              <a:prstGeom prst="rect">
                <a:avLst/>
              </a:prstGeom>
              <a:blipFill>
                <a:blip r:embed="rId2"/>
                <a:stretch>
                  <a:fillRect l="-425" t="-1951" b="-39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7561E494-2C25-4B82-BA3F-4279F08BD5C5}"/>
              </a:ext>
            </a:extLst>
          </p:cNvPr>
          <p:cNvSpPr/>
          <p:nvPr/>
        </p:nvSpPr>
        <p:spPr>
          <a:xfrm>
            <a:off x="321734" y="2577024"/>
            <a:ext cx="2556588" cy="340567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222222"/>
                </a:solidFill>
                <a:effectLst/>
                <a:latin typeface="Avenir Next LT Pro" panose="020B0504020202020204" pitchFamily="34" charset="0"/>
              </a:rPr>
              <a:t>… source for a partner abroad who can accommodate HUGE RESOURCES.</a:t>
            </a:r>
            <a:endParaRPr lang="en-US" sz="1600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4973F-E9D8-4221-BF7C-7F8E2A3F447A}"/>
                  </a:ext>
                </a:extLst>
              </p:cNvPr>
              <p:cNvSpPr txBox="1"/>
              <p:nvPr/>
            </p:nvSpPr>
            <p:spPr>
              <a:xfrm>
                <a:off x="3984172" y="3758860"/>
                <a:ext cx="67128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36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, 0, 0, 0, </m:t>
                          </m:r>
                          <m:r>
                            <a:rPr lang="en-US" sz="36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,…,0, 0 , 0 ,</m:t>
                          </m:r>
                          <m:r>
                            <a:rPr lang="en-US" sz="36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6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 ,0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E4973F-E9D8-4221-BF7C-7F8E2A3F4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172" y="3758860"/>
                <a:ext cx="671286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D0D7A08-B059-4676-AA77-103EFFBFECE6}"/>
              </a:ext>
            </a:extLst>
          </p:cNvPr>
          <p:cNvSpPr txBox="1"/>
          <p:nvPr/>
        </p:nvSpPr>
        <p:spPr>
          <a:xfrm>
            <a:off x="5069634" y="3389528"/>
            <a:ext cx="113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008000"/>
                </a:solidFill>
                <a:effectLst/>
                <a:latin typeface="Avenir Next LT Pro" panose="020B0504020202020204" pitchFamily="34" charset="0"/>
              </a:rPr>
              <a:t>partner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9D48F-284C-4600-92D4-679211241DDD}"/>
              </a:ext>
            </a:extLst>
          </p:cNvPr>
          <p:cNvSpPr txBox="1"/>
          <p:nvPr/>
        </p:nvSpPr>
        <p:spPr>
          <a:xfrm>
            <a:off x="6771436" y="3389528"/>
            <a:ext cx="113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008000"/>
                </a:solidFill>
                <a:effectLst/>
                <a:latin typeface="Avenir Next LT Pro" panose="020B0504020202020204" pitchFamily="34" charset="0"/>
              </a:rPr>
              <a:t>huge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25A41C-E18D-4A95-9F95-EFA6E87BABD8}"/>
              </a:ext>
            </a:extLst>
          </p:cNvPr>
          <p:cNvSpPr txBox="1"/>
          <p:nvPr/>
        </p:nvSpPr>
        <p:spPr>
          <a:xfrm>
            <a:off x="9196622" y="3390098"/>
            <a:ext cx="1262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008000"/>
                </a:solidFill>
                <a:effectLst/>
                <a:latin typeface="Avenir Next LT Pro" panose="020B0504020202020204" pitchFamily="34" charset="0"/>
              </a:rPr>
              <a:t>resources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BEF05B-00B0-486E-AAF8-D28F320B47E4}"/>
              </a:ext>
            </a:extLst>
          </p:cNvPr>
          <p:cNvSpPr txBox="1"/>
          <p:nvPr/>
        </p:nvSpPr>
        <p:spPr>
          <a:xfrm>
            <a:off x="4585563" y="4407917"/>
            <a:ext cx="1415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D73F09"/>
                </a:solidFill>
                <a:effectLst/>
                <a:latin typeface="Avenir Next LT Pro" panose="020B0504020202020204" pitchFamily="34" charset="0"/>
              </a:rPr>
              <a:t>assignment</a:t>
            </a:r>
            <a:endParaRPr lang="en-US" dirty="0">
              <a:solidFill>
                <a:srgbClr val="D73F0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902AB-6B50-421A-9A1F-60558C901873}"/>
              </a:ext>
            </a:extLst>
          </p:cNvPr>
          <p:cNvSpPr txBox="1"/>
          <p:nvPr/>
        </p:nvSpPr>
        <p:spPr>
          <a:xfrm>
            <a:off x="6317345" y="4407917"/>
            <a:ext cx="113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D73F09"/>
                </a:solidFill>
                <a:effectLst/>
                <a:latin typeface="Avenir Next LT Pro" panose="020B0504020202020204" pitchFamily="34" charset="0"/>
              </a:rPr>
              <a:t>research</a:t>
            </a:r>
            <a:endParaRPr lang="en-US" dirty="0">
              <a:solidFill>
                <a:srgbClr val="D73F0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F56D4-0ED2-4788-B6E4-29FE20999A4B}"/>
              </a:ext>
            </a:extLst>
          </p:cNvPr>
          <p:cNvSpPr txBox="1"/>
          <p:nvPr/>
        </p:nvSpPr>
        <p:spPr>
          <a:xfrm>
            <a:off x="8686548" y="4407917"/>
            <a:ext cx="1262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dirty="0">
                <a:solidFill>
                  <a:srgbClr val="D73F09"/>
                </a:solidFill>
                <a:effectLst/>
                <a:latin typeface="Avenir Next LT Pro" panose="020B0504020202020204" pitchFamily="34" charset="0"/>
              </a:rPr>
              <a:t>meeting</a:t>
            </a:r>
            <a:endParaRPr lang="en-US" dirty="0">
              <a:solidFill>
                <a:srgbClr val="D73F09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D8EA3-9711-4919-A530-3CA020605678}"/>
              </a:ext>
            </a:extLst>
          </p:cNvPr>
          <p:cNvSpPr txBox="1"/>
          <p:nvPr/>
        </p:nvSpPr>
        <p:spPr>
          <a:xfrm>
            <a:off x="3563888" y="2602032"/>
            <a:ext cx="869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Avenir Next LT Pro" panose="020B0504020202020204" pitchFamily="34" charset="0"/>
              </a:rPr>
              <a:t>Each document represented by a vector showing which words occu</a:t>
            </a:r>
            <a:r>
              <a:rPr lang="en-US" dirty="0">
                <a:solidFill>
                  <a:srgbClr val="222222"/>
                </a:solidFill>
                <a:latin typeface="Avenir Next LT Pro" panose="020B0504020202020204" pitchFamily="34" charset="0"/>
              </a:rPr>
              <a:t>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 Next LT Pro" panose="020B0504020202020204" pitchFamily="34" charset="0"/>
              </a:rPr>
              <a:t>red: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99A542-2521-4D2B-924C-B95B8A9E6ED0}"/>
              </a:ext>
            </a:extLst>
          </p:cNvPr>
          <p:cNvSpPr txBox="1"/>
          <p:nvPr/>
        </p:nvSpPr>
        <p:spPr>
          <a:xfrm>
            <a:off x="3563888" y="5279275"/>
            <a:ext cx="869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Avenir Next LT Pro" panose="020B0504020202020204" pitchFamily="34" charset="0"/>
              </a:rPr>
              <a:t>Vector has length equal to the number of words in our vocabulary (d).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Stories – Example 2: Email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3A909-BE1E-453B-B966-92B5D765B0D2}"/>
              </a:ext>
            </a:extLst>
          </p:cNvPr>
          <p:cNvSpPr txBox="1"/>
          <p:nvPr/>
        </p:nvSpPr>
        <p:spPr>
          <a:xfrm>
            <a:off x="219075" y="596512"/>
            <a:ext cx="11972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 simple generative story for this spam emails:</a:t>
            </a:r>
          </a:p>
          <a:p>
            <a:pPr marL="457200" marR="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Flip a weighted coin to determine Normal or Spam</a:t>
            </a:r>
          </a:p>
          <a:p>
            <a:pPr marL="457200" marR="0" indent="-457200" algn="l"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If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Normal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sample an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x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vector from P(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x</a:t>
            </a:r>
            <a:r>
              <a:rPr lang="en-US" sz="2400" i="0" u="none" strike="noStrike" baseline="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|normal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)</a:t>
            </a:r>
          </a:p>
          <a:p>
            <a:pPr marL="457200" marR="0" indent="-457200" algn="l">
              <a:buFont typeface="+mj-lt"/>
              <a:buAutoNum type="arabicPeriod"/>
            </a:pP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If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Spam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, sample an </a:t>
            </a:r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 vector from P(</a:t>
            </a:r>
            <a:r>
              <a:rPr lang="en-US" sz="2400" b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x</a:t>
            </a:r>
            <a:r>
              <a:rPr lang="en-US" sz="2400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|spam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C00D9-02DB-4AD9-9301-69260E1458A6}"/>
              </a:ext>
            </a:extLst>
          </p:cNvPr>
          <p:cNvSpPr txBox="1"/>
          <p:nvPr/>
        </p:nvSpPr>
        <p:spPr>
          <a:xfrm>
            <a:off x="219075" y="2639496"/>
            <a:ext cx="613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18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Would need to learn: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F938F-28E5-40D1-94AF-0548C1196B74}"/>
                  </a:ext>
                </a:extLst>
              </p:cNvPr>
              <p:cNvSpPr txBox="1"/>
              <p:nvPr/>
            </p:nvSpPr>
            <p:spPr>
              <a:xfrm>
                <a:off x="447674" y="3172896"/>
                <a:ext cx="10029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18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Prior distribution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18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as</a:t>
                </a:r>
                <a:r>
                  <a:rPr lang="en-US" sz="18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the prior probability of being Normal, Spam, or Advertisement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P(normal) = # normal / total.     P(spam) = # spam / total.   P(ad) = # ad / total.</a:t>
                </a:r>
                <a:endParaRPr lang="en-US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F938F-28E5-40D1-94AF-0548C119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3172896"/>
                <a:ext cx="10029825" cy="646331"/>
              </a:xfrm>
              <a:prstGeom prst="rect">
                <a:avLst/>
              </a:prstGeom>
              <a:blipFill>
                <a:blip r:embed="rId2"/>
                <a:stretch>
                  <a:fillRect l="-486" t="-3738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9AB-EA16-47CB-A1C5-D61011DB0CA8}"/>
                  </a:ext>
                </a:extLst>
              </p:cNvPr>
              <p:cNvSpPr txBox="1"/>
              <p:nvPr/>
            </p:nvSpPr>
            <p:spPr>
              <a:xfrm>
                <a:off x="447674" y="4135695"/>
                <a:ext cx="113389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Conditional distributions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𝑛𝑜𝑟𝑚𝑎𝑙</m:t>
                        </m:r>
                      </m:e>
                    </m:d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𝑠𝑝𝑎𝑚</m:t>
                        </m:r>
                      </m:e>
                    </m:d>
                  </m:oMath>
                </a14:m>
                <a:endParaRPr lang="en-US" sz="1800" i="0" u="none" strike="noStrike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:r>
                  <a:rPr lang="en-US" b="1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| y=normal) = (#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normal emails where the exact set of words in </a:t>
                </a:r>
                <a:r>
                  <a:rPr lang="en-US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occur) / (# normal emails)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:r>
                  <a:rPr lang="en-US" b="1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| y=spam) = (#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spam emails where the exact set of words in </a:t>
                </a:r>
                <a:r>
                  <a:rPr lang="en-US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occur) / (# spam emails)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9AB-EA16-47CB-A1C5-D61011DB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4135695"/>
                <a:ext cx="11338942" cy="923330"/>
              </a:xfrm>
              <a:prstGeom prst="rect">
                <a:avLst/>
              </a:prstGeom>
              <a:blipFill>
                <a:blip r:embed="rId3"/>
                <a:stretch>
                  <a:fillRect l="-430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DFA36A8-B56C-4798-A016-B22284CA409F}"/>
              </a:ext>
            </a:extLst>
          </p:cNvPr>
          <p:cNvSpPr txBox="1"/>
          <p:nvPr/>
        </p:nvSpPr>
        <p:spPr>
          <a:xfrm>
            <a:off x="514349" y="5697021"/>
            <a:ext cx="944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i="0" u="none" strike="noStrike" baseline="0" dirty="0">
                <a:solidFill>
                  <a:srgbClr val="D73F09"/>
                </a:solidFill>
                <a:latin typeface="Avenir Next LT Pro" panose="020B0504020202020204" pitchFamily="34" charset="0"/>
              </a:rPr>
              <a:t>Problem: </a:t>
            </a:r>
            <a:r>
              <a:rPr lang="en-US" sz="2400" i="0" u="none" strike="noStrike" baseline="0" dirty="0">
                <a:solidFill>
                  <a:srgbClr val="D73F09"/>
                </a:solidFill>
                <a:latin typeface="Avenir Next LT Pro" panose="020B0504020202020204" pitchFamily="34" charset="0"/>
              </a:rPr>
              <a:t>How do we fit these distributions?</a:t>
            </a:r>
            <a:endParaRPr lang="en-US" sz="2400" b="1" i="0" u="none" strike="noStrike" baseline="0" dirty="0">
              <a:solidFill>
                <a:srgbClr val="D73F09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74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E9070-5598-49C3-B6DB-FE576F4D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Joint Distributions over Discrete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CF454-3533-4432-8953-32FC21894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22</a:t>
            </a:fld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30ED045-8CB4-41C5-9FF7-94E3267241B3}"/>
              </a:ext>
            </a:extLst>
          </p:cNvPr>
          <p:cNvSpPr/>
          <p:nvPr/>
        </p:nvSpPr>
        <p:spPr>
          <a:xfrm>
            <a:off x="5176568" y="494522"/>
            <a:ext cx="811763" cy="5374433"/>
          </a:xfrm>
          <a:prstGeom prst="leftBracket">
            <a:avLst>
              <a:gd name="adj" fmla="val 298054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Joint Distributions over Discrete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62552C-434C-4489-8548-CCEF53632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785952"/>
                  </p:ext>
                </p:extLst>
              </p:nvPr>
            </p:nvGraphicFramePr>
            <p:xfrm>
              <a:off x="7615745" y="1632099"/>
              <a:ext cx="2331276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86080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400368">
                      <a:extLst>
                        <a:ext uri="{9D8B030D-6E8A-4147-A177-3AD203B41FA5}">
                          <a16:colId xmlns:a16="http://schemas.microsoft.com/office/drawing/2014/main" val="1366648840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510791283"/>
                        </a:ext>
                      </a:extLst>
                    </a:gridCol>
                    <a:gridCol w="1188910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209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530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89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61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64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248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62552C-434C-4489-8548-CCEF53632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785952"/>
                  </p:ext>
                </p:extLst>
              </p:nvPr>
            </p:nvGraphicFramePr>
            <p:xfrm>
              <a:off x="7615745" y="1632099"/>
              <a:ext cx="2331276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86080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400368">
                      <a:extLst>
                        <a:ext uri="{9D8B030D-6E8A-4147-A177-3AD203B41FA5}">
                          <a16:colId xmlns:a16="http://schemas.microsoft.com/office/drawing/2014/main" val="1366648840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510791283"/>
                        </a:ext>
                      </a:extLst>
                    </a:gridCol>
                    <a:gridCol w="1188910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87" t="-6557" r="-514286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970" t="-6557" r="-390909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209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530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89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0.025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61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64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0.2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2483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5064EFA-652E-4EFA-9687-158630D5F915}"/>
              </a:ext>
            </a:extLst>
          </p:cNvPr>
          <p:cNvSpPr txBox="1"/>
          <p:nvPr/>
        </p:nvSpPr>
        <p:spPr>
          <a:xfrm>
            <a:off x="218821" y="1432008"/>
            <a:ext cx="11418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Joint Distributions over Discrete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C42F6-4BD3-444E-8589-4A0F25344E8B}"/>
              </a:ext>
            </a:extLst>
          </p:cNvPr>
          <p:cNvSpPr txBox="1"/>
          <p:nvPr/>
        </p:nvSpPr>
        <p:spPr>
          <a:xfrm>
            <a:off x="6884464" y="5061753"/>
            <a:ext cx="3793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Example</a:t>
            </a:r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: Joint distribution over 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oolean random variables A,B,C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2EE4D4-93E9-42A0-9DF2-CDCF7838F59F}"/>
                  </a:ext>
                </a:extLst>
              </p:cNvPr>
              <p:cNvSpPr txBox="1"/>
              <p:nvPr/>
            </p:nvSpPr>
            <p:spPr>
              <a:xfrm>
                <a:off x="9696479" y="1875580"/>
                <a:ext cx="2804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>
                  <a:solidFill>
                    <a:srgbClr val="D73F09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2EE4D4-93E9-42A0-9DF2-CDCF7838F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79" y="1875580"/>
                <a:ext cx="2804526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Arrow: Counter-clockwise curve with solid fill">
            <a:extLst>
              <a:ext uri="{FF2B5EF4-FFF2-40B4-BE49-F238E27FC236}">
                <a16:creationId xmlns:a16="http://schemas.microsoft.com/office/drawing/2014/main" id="{D2C989AB-7FF1-429D-AD00-22C40BF00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300000" flipH="1">
            <a:off x="9790567" y="1797929"/>
            <a:ext cx="837279" cy="837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C91546-355B-4957-9571-CDA0F05966C8}"/>
                  </a:ext>
                </a:extLst>
              </p:cNvPr>
              <p:cNvSpPr txBox="1"/>
              <p:nvPr/>
            </p:nvSpPr>
            <p:spPr>
              <a:xfrm>
                <a:off x="9696480" y="3806381"/>
                <a:ext cx="2804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D73F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D73F09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C91546-355B-4957-9571-CDA0F059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80" y="3806381"/>
                <a:ext cx="280452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79416203-6FB7-4C8C-9427-CD0F5B090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300000" flipH="1">
            <a:off x="9790568" y="3728730"/>
            <a:ext cx="837279" cy="8372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382BE-E8F6-4540-B51A-9D61271E2156}"/>
              </a:ext>
            </a:extLst>
          </p:cNvPr>
          <p:cNvSpPr txBox="1"/>
          <p:nvPr/>
        </p:nvSpPr>
        <p:spPr>
          <a:xfrm>
            <a:off x="218821" y="1922668"/>
            <a:ext cx="119731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Recipe for writing a joint distribution of M discrete variables:</a:t>
            </a:r>
            <a:endParaRPr lang="en-US" sz="20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034A9-EB00-4E34-93CC-1A90951518DF}"/>
              </a:ext>
            </a:extLst>
          </p:cNvPr>
          <p:cNvSpPr txBox="1"/>
          <p:nvPr/>
        </p:nvSpPr>
        <p:spPr>
          <a:xfrm>
            <a:off x="218822" y="2413328"/>
            <a:ext cx="68524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Make a table listing all value combinations of the variables.  (M Boolean variables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 2</a:t>
            </a:r>
            <a:r>
              <a:rPr lang="en-US" sz="2000" b="0" i="0" u="none" strike="noStrike" baseline="30000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 rows)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For each value combination, define how probable it is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  <a:latin typeface="Avenir Next LT Pro" panose="020B05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Due to axioms of probability, these probabilities must sum to 1.</a:t>
            </a:r>
            <a:endParaRPr lang="en-US" sz="20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Joint Distributions over Discrete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62552C-434C-4489-8548-CCEF53632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661956"/>
                  </p:ext>
                </p:extLst>
              </p:nvPr>
            </p:nvGraphicFramePr>
            <p:xfrm>
              <a:off x="7615745" y="1117749"/>
              <a:ext cx="2331276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86080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400368">
                      <a:extLst>
                        <a:ext uri="{9D8B030D-6E8A-4147-A177-3AD203B41FA5}">
                          <a16:colId xmlns:a16="http://schemas.microsoft.com/office/drawing/2014/main" val="1366648840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510791283"/>
                        </a:ext>
                      </a:extLst>
                    </a:gridCol>
                    <a:gridCol w="1188910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209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530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89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61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64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248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62552C-434C-4489-8548-CCEF53632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661956"/>
                  </p:ext>
                </p:extLst>
              </p:nvPr>
            </p:nvGraphicFramePr>
            <p:xfrm>
              <a:off x="7615745" y="1117749"/>
              <a:ext cx="2331276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86080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400368">
                      <a:extLst>
                        <a:ext uri="{9D8B030D-6E8A-4147-A177-3AD203B41FA5}">
                          <a16:colId xmlns:a16="http://schemas.microsoft.com/office/drawing/2014/main" val="1366648840"/>
                        </a:ext>
                      </a:extLst>
                    </a:gridCol>
                    <a:gridCol w="355918">
                      <a:extLst>
                        <a:ext uri="{9D8B030D-6E8A-4147-A177-3AD203B41FA5}">
                          <a16:colId xmlns:a16="http://schemas.microsoft.com/office/drawing/2014/main" val="3510791283"/>
                        </a:ext>
                      </a:extLst>
                    </a:gridCol>
                    <a:gridCol w="1188910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87" t="-8197" r="-514286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6970" t="-8197" r="-39090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209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530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89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61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6419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?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2483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5064EFA-652E-4EFA-9687-158630D5F915}"/>
              </a:ext>
            </a:extLst>
          </p:cNvPr>
          <p:cNvSpPr txBox="1"/>
          <p:nvPr/>
        </p:nvSpPr>
        <p:spPr>
          <a:xfrm>
            <a:off x="218821" y="917658"/>
            <a:ext cx="11418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Learning Joint Distributions over Discrete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0C42F6-4BD3-444E-8589-4A0F25344E8B}"/>
              </a:ext>
            </a:extLst>
          </p:cNvPr>
          <p:cNvSpPr txBox="1"/>
          <p:nvPr/>
        </p:nvSpPr>
        <p:spPr>
          <a:xfrm>
            <a:off x="6884464" y="4547403"/>
            <a:ext cx="3793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Example</a:t>
            </a:r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: Joint distribution over 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Avenir Next LT Pro" panose="020B0504020202020204" pitchFamily="34" charset="0"/>
              </a:rPr>
              <a:t>oolean random variables A,B,C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C91546-355B-4957-9571-CDA0F05966C8}"/>
                  </a:ext>
                </a:extLst>
              </p:cNvPr>
              <p:cNvSpPr txBox="1"/>
              <p:nvPr/>
            </p:nvSpPr>
            <p:spPr>
              <a:xfrm>
                <a:off x="9700987" y="2939333"/>
                <a:ext cx="2804526" cy="664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count</m:t>
                          </m:r>
                          <m:r>
                            <a:rPr lang="en-US" b="0" i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(1,0,1 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examples</m:t>
                          </m:r>
                          <m:r>
                            <a:rPr lang="en-US" b="0" i="0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𝑒𝑥𝑎𝑚𝑝𝑙𝑒𝑠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D73F09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C91546-355B-4957-9571-CDA0F0596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987" y="2939333"/>
                <a:ext cx="2804526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Arrow: Counter-clockwise curve with solid fill">
            <a:extLst>
              <a:ext uri="{FF2B5EF4-FFF2-40B4-BE49-F238E27FC236}">
                <a16:creationId xmlns:a16="http://schemas.microsoft.com/office/drawing/2014/main" id="{79416203-6FB7-4C8C-9427-CD0F5B090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300000" flipH="1">
            <a:off x="9790568" y="3214380"/>
            <a:ext cx="837279" cy="8372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382BE-E8F6-4540-B51A-9D61271E2156}"/>
              </a:ext>
            </a:extLst>
          </p:cNvPr>
          <p:cNvSpPr txBox="1"/>
          <p:nvPr/>
        </p:nvSpPr>
        <p:spPr>
          <a:xfrm>
            <a:off x="218822" y="1408318"/>
            <a:ext cx="72011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Recipe for estimating a joint distribution of M discrete variables from date:</a:t>
            </a:r>
            <a:endParaRPr lang="en-US" sz="20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034A9-EB00-4E34-93CC-1A90951518DF}"/>
                  </a:ext>
                </a:extLst>
              </p:cNvPr>
              <p:cNvSpPr txBox="1"/>
              <p:nvPr/>
            </p:nvSpPr>
            <p:spPr>
              <a:xfrm>
                <a:off x="218822" y="2206754"/>
                <a:ext cx="6852412" cy="350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Make a table listing all value combinations of the variables.  (M Boolean variables 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 2</a:t>
                </a:r>
                <a:r>
                  <a:rPr lang="en-US" sz="2000" b="0" i="0" u="none" strike="noStrike" baseline="30000" dirty="0">
                    <a:solidFill>
                      <a:srgbClr val="000000"/>
                    </a:solidFill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M</a:t>
                </a:r>
                <a:r>
                  <a:rPr lang="en-US" sz="20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rows)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solidFill>
                    <a:srgbClr val="000000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For each value combination, make an MLE estimate of the probability of that entry: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>
                  <a:solidFill>
                    <a:srgbClr val="000000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d>
                        <m:dPr>
                          <m:ctrlP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𝑟𝑜𝑤</m:t>
                          </m:r>
                        </m:e>
                      </m:d>
                      <m:r>
                        <a:rPr lang="en-US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𝑒𝑥𝑎𝑚𝑝𝑙𝑒𝑠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𝑚𝑎𝑡𝑐h𝑖𝑛𝑔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𝑟𝑜𝑤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𝑒𝑥𝑎𝑐𝑡𝑙𝑦</m:t>
                          </m:r>
                        </m:num>
                        <m:den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𝑡𝑜𝑡𝑎𝑙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𝑛𝑢𝑚𝑏𝑒𝑟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𝑜𝑓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𝑒𝑥𝑎𝑚𝑝𝑙𝑒𝑠</m:t>
                          </m:r>
                        </m:den>
                      </m:f>
                    </m:oMath>
                  </m:oMathPara>
                </a14:m>
                <a:endParaRPr lang="en-US" sz="20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endParaRPr lang="en-US" sz="2000" dirty="0">
                  <a:solidFill>
                    <a:srgbClr val="000000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(This is </a:t>
                </a:r>
                <a:r>
                  <a:rPr lang="en-US" sz="2000" dirty="0">
                    <a:solidFill>
                      <a:srgbClr val="000000"/>
                    </a:solidFill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the MLE for a categorical distribution) </a:t>
                </a:r>
                <a:endParaRPr lang="en-US" sz="20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1034A9-EB00-4E34-93CC-1A909515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2" y="2206754"/>
                <a:ext cx="6852412" cy="3500638"/>
              </a:xfrm>
              <a:prstGeom prst="rect">
                <a:avLst/>
              </a:prstGeom>
              <a:blipFill>
                <a:blip r:embed="rId6"/>
                <a:stretch>
                  <a:fillRect l="-979" t="-1045" r="-1779" b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84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C84-4224-499E-B653-0FB0A1A2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Estimating Joint Distributions over Discrete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F6322-D0ED-40E1-A52A-0F07423B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BC2310-4939-4833-A917-49D73E437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55136"/>
              </p:ext>
            </p:extLst>
          </p:nvPr>
        </p:nvGraphicFramePr>
        <p:xfrm>
          <a:off x="6357785" y="1212998"/>
          <a:ext cx="4862410" cy="4357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238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335090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1192692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  <a:gridCol w="1433390">
                  <a:extLst>
                    <a:ext uri="{9D8B030D-6E8A-4147-A177-3AD203B41FA5}">
                      <a16:colId xmlns:a16="http://schemas.microsoft.com/office/drawing/2014/main" val="3640888995"/>
                    </a:ext>
                  </a:extLst>
                </a:gridCol>
              </a:tblGrid>
              <a:tr h="7717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Likes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Math</a:t>
                      </a:r>
                    </a:p>
                  </a:txBody>
                  <a:tcPr marL="110243" marR="110243" marT="55122" marB="55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Reads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ML News</a:t>
                      </a:r>
                    </a:p>
                  </a:txBody>
                  <a:tcPr marL="110243" marR="110243" marT="55122" marB="55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At Least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Junior</a:t>
                      </a:r>
                    </a:p>
                  </a:txBody>
                  <a:tcPr marL="110243" marR="110243" marT="55122" marB="55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Prob</a:t>
                      </a:r>
                    </a:p>
                  </a:txBody>
                  <a:tcPr marL="110243" marR="110243" marT="55122" marB="5512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5738D7-39AF-4509-A3FB-E9A082C29971}"/>
              </a:ext>
            </a:extLst>
          </p:cNvPr>
          <p:cNvSpPr txBox="1"/>
          <p:nvPr/>
        </p:nvSpPr>
        <p:spPr>
          <a:xfrm>
            <a:off x="730058" y="751334"/>
            <a:ext cx="23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Our Data: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284C4-CE69-4560-BB51-F72C4FEED265}"/>
              </a:ext>
            </a:extLst>
          </p:cNvPr>
          <p:cNvSpPr txBox="1"/>
          <p:nvPr/>
        </p:nvSpPr>
        <p:spPr>
          <a:xfrm>
            <a:off x="7107272" y="751334"/>
            <a:ext cx="3499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Out Joint Distribution: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9D8CF-33B5-4A01-978E-12B127D5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28567"/>
              </p:ext>
            </p:extLst>
          </p:nvPr>
        </p:nvGraphicFramePr>
        <p:xfrm>
          <a:off x="491045" y="1212999"/>
          <a:ext cx="2844164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522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07376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89266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Likes</a:t>
                      </a:r>
                      <a:br>
                        <a:rPr lang="en-US" dirty="0"/>
                      </a:br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Reads</a:t>
                      </a:r>
                      <a:br>
                        <a:rPr lang="en-US" dirty="0"/>
                      </a:br>
                      <a:r>
                        <a:rPr lang="en-US" dirty="0"/>
                        <a:t>ML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Least</a:t>
                      </a:r>
                      <a:br>
                        <a:rPr lang="en-US" dirty="0"/>
                      </a:br>
                      <a:r>
                        <a:rPr lang="en-US" dirty="0"/>
                        <a:t>Junior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654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4C84-4224-499E-B653-0FB0A1A2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Estimating Joint Distributions over Discrete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F6322-D0ED-40E1-A52A-0F07423B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BC2310-4939-4833-A917-49D73E437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99543"/>
              </p:ext>
            </p:extLst>
          </p:nvPr>
        </p:nvGraphicFramePr>
        <p:xfrm>
          <a:off x="6357785" y="1212998"/>
          <a:ext cx="4862410" cy="4357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1238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335090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1192692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  <a:gridCol w="1433390">
                  <a:extLst>
                    <a:ext uri="{9D8B030D-6E8A-4147-A177-3AD203B41FA5}">
                      <a16:colId xmlns:a16="http://schemas.microsoft.com/office/drawing/2014/main" val="3640888995"/>
                    </a:ext>
                  </a:extLst>
                </a:gridCol>
              </a:tblGrid>
              <a:tr h="77170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Likes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Math</a:t>
                      </a:r>
                    </a:p>
                  </a:txBody>
                  <a:tcPr marL="110243" marR="110243" marT="55122" marB="55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Reads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ML News</a:t>
                      </a:r>
                    </a:p>
                  </a:txBody>
                  <a:tcPr marL="110243" marR="110243" marT="55122" marB="55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At Least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Junior</a:t>
                      </a:r>
                    </a:p>
                  </a:txBody>
                  <a:tcPr marL="110243" marR="110243" marT="55122" marB="551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Prob</a:t>
                      </a:r>
                    </a:p>
                  </a:txBody>
                  <a:tcPr marL="110243" marR="110243" marT="55122" marB="55122"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0.2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0.2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0.1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0.1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0.1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44709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0.3</a:t>
                      </a:r>
                    </a:p>
                  </a:txBody>
                  <a:tcPr marL="110243" marR="110243" marT="55122" marB="55122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C89BD0-00AC-4938-8540-09A6ED319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10212"/>
              </p:ext>
            </p:extLst>
          </p:nvPr>
        </p:nvGraphicFramePr>
        <p:xfrm>
          <a:off x="491045" y="1212999"/>
          <a:ext cx="2844164" cy="4348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522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07376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89266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Likes</a:t>
                      </a:r>
                      <a:br>
                        <a:rPr lang="en-US" dirty="0"/>
                      </a:br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Reads</a:t>
                      </a:r>
                      <a:br>
                        <a:rPr lang="en-US" dirty="0"/>
                      </a:br>
                      <a:r>
                        <a:rPr lang="en-US" dirty="0"/>
                        <a:t>ML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 Least</a:t>
                      </a:r>
                      <a:br>
                        <a:rPr lang="en-US" dirty="0"/>
                      </a:br>
                      <a:r>
                        <a:rPr lang="en-US" dirty="0"/>
                        <a:t>Junior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5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6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64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24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95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701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5738D7-39AF-4509-A3FB-E9A082C29971}"/>
              </a:ext>
            </a:extLst>
          </p:cNvPr>
          <p:cNvSpPr txBox="1"/>
          <p:nvPr/>
        </p:nvSpPr>
        <p:spPr>
          <a:xfrm>
            <a:off x="730058" y="751334"/>
            <a:ext cx="23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Our Data: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284C4-CE69-4560-BB51-F72C4FEED265}"/>
              </a:ext>
            </a:extLst>
          </p:cNvPr>
          <p:cNvSpPr txBox="1"/>
          <p:nvPr/>
        </p:nvSpPr>
        <p:spPr>
          <a:xfrm>
            <a:off x="7107272" y="751334"/>
            <a:ext cx="3499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Out Joint Distribution: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66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E9070-5598-49C3-B6DB-FE576F4D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Joint Distributions over Discrete Variables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CF454-3533-4432-8953-32FC21894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27</a:t>
            </a:fld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30ED045-8CB4-41C5-9FF7-94E3267241B3}"/>
              </a:ext>
            </a:extLst>
          </p:cNvPr>
          <p:cNvSpPr/>
          <p:nvPr/>
        </p:nvSpPr>
        <p:spPr>
          <a:xfrm flipH="1">
            <a:off x="5690118" y="494522"/>
            <a:ext cx="811763" cy="5374433"/>
          </a:xfrm>
          <a:prstGeom prst="leftBracket">
            <a:avLst>
              <a:gd name="adj" fmla="val 298054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Stories – Example 2: Email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F938F-28E5-40D1-94AF-0548C1196B74}"/>
                  </a:ext>
                </a:extLst>
              </p:cNvPr>
              <p:cNvSpPr txBox="1"/>
              <p:nvPr/>
            </p:nvSpPr>
            <p:spPr>
              <a:xfrm>
                <a:off x="447674" y="493871"/>
                <a:ext cx="10029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18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Prior distribution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18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as</a:t>
                </a:r>
                <a:r>
                  <a:rPr lang="en-US" sz="18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the prior probability of being Normal, Spam, or Advertisement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P(normal) = # normal / total.     P(spam) = # spam / total.   P(ad) = # ad / total.</a:t>
                </a:r>
                <a:endParaRPr lang="en-US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F938F-28E5-40D1-94AF-0548C119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493871"/>
                <a:ext cx="10029825" cy="646331"/>
              </a:xfrm>
              <a:prstGeom prst="rect">
                <a:avLst/>
              </a:prstGeom>
              <a:blipFill>
                <a:blip r:embed="rId2"/>
                <a:stretch>
                  <a:fillRect l="-486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9AB-EA16-47CB-A1C5-D61011DB0CA8}"/>
                  </a:ext>
                </a:extLst>
              </p:cNvPr>
              <p:cNvSpPr txBox="1"/>
              <p:nvPr/>
            </p:nvSpPr>
            <p:spPr>
              <a:xfrm>
                <a:off x="447674" y="1096483"/>
                <a:ext cx="113389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Conditional distributions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𝑛𝑜𝑟𝑚𝑎𝑙</m:t>
                        </m:r>
                      </m:e>
                    </m:d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𝑠𝑝𝑎𝑚</m:t>
                        </m:r>
                      </m:e>
                    </m:d>
                  </m:oMath>
                </a14:m>
                <a:endParaRPr lang="en-US" sz="1800" i="0" u="none" strike="noStrike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:r>
                  <a:rPr lang="en-US" b="1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| y=normal) = (#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normal emails where the exact set of words in </a:t>
                </a:r>
                <a:r>
                  <a:rPr lang="en-US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occur) / (# normal emails)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:r>
                  <a:rPr lang="en-US" b="1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| y=spam) = (#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spam emails where the exact set of words in </a:t>
                </a:r>
                <a:r>
                  <a:rPr lang="en-US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occur) / (# spam emails)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9AB-EA16-47CB-A1C5-D61011DB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1096483"/>
                <a:ext cx="11338942" cy="923330"/>
              </a:xfrm>
              <a:prstGeom prst="rect">
                <a:avLst/>
              </a:prstGeom>
              <a:blipFill>
                <a:blip r:embed="rId3"/>
                <a:stretch>
                  <a:fillRect l="-430" t="-331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0F56A4A5-3395-4EA6-9A69-D0AAA5E57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71405"/>
                  </p:ext>
                </p:extLst>
              </p:nvPr>
            </p:nvGraphicFramePr>
            <p:xfrm>
              <a:off x="1669158" y="2418196"/>
              <a:ext cx="3793428" cy="339248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71699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698774">
                      <a:extLst>
                        <a:ext uri="{9D8B030D-6E8A-4147-A177-3AD203B41FA5}">
                          <a16:colId xmlns:a16="http://schemas.microsoft.com/office/drawing/2014/main" val="1366648840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2226080542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2582445996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3510791283"/>
                        </a:ext>
                      </a:extLst>
                    </a:gridCol>
                    <a:gridCol w="750223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6020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Prob</a:t>
                          </a:r>
                        </a:p>
                      </a:txBody>
                      <a:tcPr marL="86007" marR="86007" marT="43004" marB="43004"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209910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530592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...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89825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61323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641957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248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0F56A4A5-3395-4EA6-9A69-D0AAA5E57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71405"/>
                  </p:ext>
                </p:extLst>
              </p:nvPr>
            </p:nvGraphicFramePr>
            <p:xfrm>
              <a:off x="1669158" y="2418196"/>
              <a:ext cx="3793428" cy="339248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71699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698774">
                      <a:extLst>
                        <a:ext uri="{9D8B030D-6E8A-4147-A177-3AD203B41FA5}">
                          <a16:colId xmlns:a16="http://schemas.microsoft.com/office/drawing/2014/main" val="1366648840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2226080542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2582445996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3510791283"/>
                        </a:ext>
                      </a:extLst>
                    </a:gridCol>
                    <a:gridCol w="750223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602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1282" t="-1010" r="-705128" b="-4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68696" t="-1010" r="-378261" b="-4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287379" t="-1010" r="-223301" b="-4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387379" t="-1010" r="-123301" b="-4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Prob</a:t>
                          </a:r>
                        </a:p>
                      </a:txBody>
                      <a:tcPr marL="86007" marR="86007" marT="43004" marB="43004"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209910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530592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...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89825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1282" t="-678947" r="-705128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68696" t="-678947" r="-378261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190196" t="-678947" r="-326471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287379" t="-678947" r="-223301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387379" t="-678947" r="-123301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61323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641957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248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EC49C914-8C44-41DE-8940-AF2CB6F632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774689"/>
                  </p:ext>
                </p:extLst>
              </p:nvPr>
            </p:nvGraphicFramePr>
            <p:xfrm>
              <a:off x="6486865" y="2418196"/>
              <a:ext cx="3793428" cy="339248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71699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698774">
                      <a:extLst>
                        <a:ext uri="{9D8B030D-6E8A-4147-A177-3AD203B41FA5}">
                          <a16:colId xmlns:a16="http://schemas.microsoft.com/office/drawing/2014/main" val="1366648840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2226080542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2582445996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3510791283"/>
                        </a:ext>
                      </a:extLst>
                    </a:gridCol>
                    <a:gridCol w="750223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6020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Prob</a:t>
                          </a:r>
                        </a:p>
                      </a:txBody>
                      <a:tcPr marL="86007" marR="86007" marT="43004" marB="43004"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209910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530592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...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89825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61323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641957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248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EC49C914-8C44-41DE-8940-AF2CB6F632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8774689"/>
                  </p:ext>
                </p:extLst>
              </p:nvPr>
            </p:nvGraphicFramePr>
            <p:xfrm>
              <a:off x="6486865" y="2418196"/>
              <a:ext cx="3793428" cy="339248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71699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698774">
                      <a:extLst>
                        <a:ext uri="{9D8B030D-6E8A-4147-A177-3AD203B41FA5}">
                          <a16:colId xmlns:a16="http://schemas.microsoft.com/office/drawing/2014/main" val="1366648840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2226080542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2582445996"/>
                        </a:ext>
                      </a:extLst>
                    </a:gridCol>
                    <a:gridCol w="624244">
                      <a:extLst>
                        <a:ext uri="{9D8B030D-6E8A-4147-A177-3AD203B41FA5}">
                          <a16:colId xmlns:a16="http://schemas.microsoft.com/office/drawing/2014/main" val="3510791283"/>
                        </a:ext>
                      </a:extLst>
                    </a:gridCol>
                    <a:gridCol w="750223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602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1299" t="-1010" r="-714286" b="-4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67826" t="-1010" r="-378261" b="-4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290196" t="-1010" r="-225490" b="-4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386408" t="-1010" r="-123301" b="-476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Prob</a:t>
                          </a:r>
                        </a:p>
                      </a:txBody>
                      <a:tcPr marL="86007" marR="86007" marT="43004" marB="43004"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209910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530592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...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3589825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1299" t="-678947" r="-714286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67826" t="-678947" r="-378261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187379" t="-678947" r="-322330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290196" t="-678947" r="-225490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5"/>
                          <a:stretch>
                            <a:fillRect l="-386408" t="-678947" r="-123301" b="-224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9161323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5641957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…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22483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1A7B8C5-F51A-4054-89DF-DC061FB75BCE}"/>
              </a:ext>
            </a:extLst>
          </p:cNvPr>
          <p:cNvSpPr txBox="1"/>
          <p:nvPr/>
        </p:nvSpPr>
        <p:spPr>
          <a:xfrm>
            <a:off x="2590823" y="2048864"/>
            <a:ext cx="195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P(</a:t>
            </a:r>
            <a:r>
              <a:rPr lang="en-US" b="1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x</a:t>
            </a:r>
            <a:r>
              <a:rPr lang="en-US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| y=normal)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F1430-B4EC-48C0-B23F-D5B4FC303877}"/>
              </a:ext>
            </a:extLst>
          </p:cNvPr>
          <p:cNvSpPr txBox="1"/>
          <p:nvPr/>
        </p:nvSpPr>
        <p:spPr>
          <a:xfrm>
            <a:off x="7408530" y="2019813"/>
            <a:ext cx="1950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P(</a:t>
            </a:r>
            <a:r>
              <a:rPr lang="en-US" b="1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x</a:t>
            </a:r>
            <a:r>
              <a:rPr lang="en-US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| y=spam)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EE3F0A-3714-4B73-AD8C-352994C2E25F}"/>
                  </a:ext>
                </a:extLst>
              </p:cNvPr>
              <p:cNvSpPr txBox="1"/>
              <p:nvPr/>
            </p:nvSpPr>
            <p:spPr>
              <a:xfrm>
                <a:off x="1371599" y="6170887"/>
                <a:ext cx="9448801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ctr"/>
                <a:r>
                  <a:rPr lang="en-US" sz="2400" b="1" i="0" u="none" strike="noStrike" baseline="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These are huge!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u="none" strike="noStrike" baseline="0" smtClean="0">
                        <a:solidFill>
                          <a:srgbClr val="D73F09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1" i="1" u="none" strike="noStrike" baseline="0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none" strike="noStrike" baseline="0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u="none" strike="noStrike" baseline="0" smtClean="0">
                            <a:solidFill>
                              <a:srgbClr val="D73F09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sz="2400" b="1" i="0" u="none" strike="noStrike" baseline="0" dirty="0">
                    <a:solidFill>
                      <a:srgbClr val="D73F09"/>
                    </a:solidFill>
                    <a:latin typeface="Avenir Next LT Pro" panose="020B0504020202020204" pitchFamily="34" charset="0"/>
                  </a:rPr>
                  <a:t> entires.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EE3F0A-3714-4B73-AD8C-352994C2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6170887"/>
                <a:ext cx="9448801" cy="475579"/>
              </a:xfrm>
              <a:prstGeom prst="rect">
                <a:avLst/>
              </a:prstGeom>
              <a:blipFill>
                <a:blip r:embed="rId6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993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EB94F-EF27-4662-8AF1-30878E8E850B}"/>
                  </a:ext>
                </a:extLst>
              </p:cNvPr>
              <p:cNvSpPr txBox="1"/>
              <p:nvPr/>
            </p:nvSpPr>
            <p:spPr>
              <a:xfrm>
                <a:off x="386588" y="561940"/>
                <a:ext cx="11418824" cy="1641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In general, if I measure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d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things in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with each having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m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options, P(</a:t>
                </a:r>
                <a:r>
                  <a:rPr lang="en-US" sz="2400" b="1" i="0" u="none" strike="noStrike" baseline="0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sz="2400" i="0" u="none" strike="noStrike" baseline="0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|y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 will have</a:t>
                </a:r>
                <a:b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</a:b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parameters to learn 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a </a:t>
                </a:r>
                <a:r>
                  <a:rPr lang="en-US" sz="2400" b="1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class problem. </a:t>
                </a:r>
                <a:r>
                  <a:rPr lang="en-US" sz="2400" b="1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Yikes.</a:t>
                </a:r>
              </a:p>
              <a:p>
                <a:endParaRPr lang="en-US" sz="2400" b="1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The real problem is that we must consider all combinations of features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jointly.</a:t>
                </a: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endParaRPr lang="en-US" sz="2400" b="1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6EB94F-EF27-4662-8AF1-30878E8E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561940"/>
                <a:ext cx="11418824" cy="1641155"/>
              </a:xfrm>
              <a:prstGeom prst="rect">
                <a:avLst/>
              </a:prstGeom>
              <a:blipFill>
                <a:blip r:embed="rId2"/>
                <a:stretch>
                  <a:fillRect l="-666" t="-230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563721-E402-4847-A90C-3454DCBB2CC6}"/>
                  </a:ext>
                </a:extLst>
              </p:cNvPr>
              <p:cNvSpPr txBox="1"/>
              <p:nvPr/>
            </p:nvSpPr>
            <p:spPr>
              <a:xfrm>
                <a:off x="3069431" y="4587216"/>
                <a:ext cx="6138862" cy="131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563721-E402-4847-A90C-3454DCBB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4587216"/>
                <a:ext cx="6138862" cy="1312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71ED4A-92FB-4D7E-80D4-F234645D4A67}"/>
              </a:ext>
            </a:extLst>
          </p:cNvPr>
          <p:cNvSpPr txBox="1"/>
          <p:nvPr/>
        </p:nvSpPr>
        <p:spPr>
          <a:xfrm>
            <a:off x="367792" y="2974258"/>
            <a:ext cx="11418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Naïve Bayes Assumption: 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Each feature is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conditionally independent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given the class label.</a:t>
            </a:r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7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98FF-33FD-49CE-AAA7-1873C03C7B52}"/>
              </a:ext>
            </a:extLst>
          </p:cNvPr>
          <p:cNvSpPr txBox="1"/>
          <p:nvPr/>
        </p:nvSpPr>
        <p:spPr>
          <a:xfrm>
            <a:off x="552196" y="532538"/>
            <a:ext cx="114188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We’ve covered a few techniques for fitting parameter: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Parameter Estimation:</a:t>
            </a:r>
          </a:p>
          <a:p>
            <a:pPr lvl="1"/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	</a:t>
            </a:r>
            <a:r>
              <a:rPr lang="en-US" sz="2400" u="sng" dirty="0">
                <a:solidFill>
                  <a:srgbClr val="000000"/>
                </a:solidFill>
                <a:latin typeface="Avenir Next LT Pro" panose="020B0504020202020204" pitchFamily="34" charset="0"/>
              </a:rPr>
              <a:t>Frameworks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Maximum Likelihood Estimation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Maxi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mum A Posteriori</a:t>
            </a:r>
            <a:endParaRPr lang="en-US" sz="2400" b="0" i="0" u="none" strike="noStrike" baseline="0" dirty="0">
              <a:solidFill>
                <a:srgbClr val="D73F09"/>
              </a:solidFill>
              <a:latin typeface="Avenir Next LT Pro" panose="020B0504020202020204" pitchFamily="34" charset="0"/>
            </a:endParaRPr>
          </a:p>
          <a:p>
            <a:pPr lvl="2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	</a:t>
            </a:r>
            <a:r>
              <a:rPr lang="en-US" sz="2400" u="sng" dirty="0">
                <a:solidFill>
                  <a:srgbClr val="000000"/>
                </a:solidFill>
                <a:latin typeface="Avenir Next LT Pro" panose="020B0504020202020204" pitchFamily="34" charset="0"/>
              </a:rPr>
              <a:t>Optimization Tools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Gradient Descent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20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E9070-5598-49C3-B6DB-FE576F4D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 about (conditional) independence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CF454-3533-4432-8953-32FC21894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30</a:t>
            </a:fld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30ED045-8CB4-41C5-9FF7-94E3267241B3}"/>
              </a:ext>
            </a:extLst>
          </p:cNvPr>
          <p:cNvSpPr/>
          <p:nvPr/>
        </p:nvSpPr>
        <p:spPr>
          <a:xfrm>
            <a:off x="5176568" y="494522"/>
            <a:ext cx="811763" cy="5374433"/>
          </a:xfrm>
          <a:prstGeom prst="leftBracket">
            <a:avLst>
              <a:gd name="adj" fmla="val 298054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 about (conditional) 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9A859-C07E-4C00-83DF-EF3406EB5FE6}"/>
              </a:ext>
            </a:extLst>
          </p:cNvPr>
          <p:cNvSpPr txBox="1"/>
          <p:nvPr/>
        </p:nvSpPr>
        <p:spPr>
          <a:xfrm>
            <a:off x="386588" y="1069711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Independence: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 two random variables X and Y are independent, then: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E13CB5-3BB5-498B-9B45-1CBBF1FC8E6E}"/>
                  </a:ext>
                </a:extLst>
              </p:cNvPr>
              <p:cNvSpPr txBox="1"/>
              <p:nvPr/>
            </p:nvSpPr>
            <p:spPr>
              <a:xfrm>
                <a:off x="1326355" y="2002458"/>
                <a:ext cx="88939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E13CB5-3BB5-498B-9B45-1CBBF1FC8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55" y="2002458"/>
                <a:ext cx="8893969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B6CE672-1DF4-429A-96FF-D0319B5C40EB}"/>
              </a:ext>
            </a:extLst>
          </p:cNvPr>
          <p:cNvSpPr txBox="1"/>
          <p:nvPr/>
        </p:nvSpPr>
        <p:spPr>
          <a:xfrm>
            <a:off x="386588" y="3575351"/>
            <a:ext cx="11418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Conditional Independence: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 two random variables X and Y are conditionally independent given Z, then:</a:t>
            </a:r>
            <a:endParaRPr lang="en-US" sz="240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B174C-9110-40B0-B998-E578A5842B01}"/>
                  </a:ext>
                </a:extLst>
              </p:cNvPr>
              <p:cNvSpPr txBox="1"/>
              <p:nvPr/>
            </p:nvSpPr>
            <p:spPr>
              <a:xfrm>
                <a:off x="919432" y="4879008"/>
                <a:ext cx="1035313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B174C-9110-40B0-B998-E578A584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32" y="4879008"/>
                <a:ext cx="10353136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20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 about (conditional) independence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7D95B-BE9A-4760-B3B5-0C17DCBA9C2D}"/>
              </a:ext>
            </a:extLst>
          </p:cNvPr>
          <p:cNvSpPr txBox="1"/>
          <p:nvPr/>
        </p:nvSpPr>
        <p:spPr>
          <a:xfrm>
            <a:off x="171450" y="672554"/>
            <a:ext cx="7696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Example: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Define three random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H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 person’s height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V: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How many words they know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A: </a:t>
            </a:r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A person’s age</a:t>
            </a:r>
            <a:endParaRPr lang="en-US" sz="20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 algn="l"/>
            <a:endParaRPr lang="en-US" sz="20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 algn="l"/>
            <a:endParaRPr lang="en-US" sz="20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R="0" algn="l"/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Are height and vocabulary size independent?</a:t>
            </a:r>
          </a:p>
        </p:txBody>
      </p:sp>
      <p:pic>
        <p:nvPicPr>
          <p:cNvPr id="1026" name="Picture 2" descr="Track and Calculate Your Child's Height Growth | PediaSure Plus">
            <a:extLst>
              <a:ext uri="{FF2B5EF4-FFF2-40B4-BE49-F238E27FC236}">
                <a16:creationId xmlns:a16="http://schemas.microsoft.com/office/drawing/2014/main" id="{D86B3AC7-E2C9-45F9-B385-2A6F3CAB3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3"/>
          <a:stretch/>
        </p:blipFill>
        <p:spPr bwMode="auto">
          <a:xfrm>
            <a:off x="8267700" y="749269"/>
            <a:ext cx="1561031" cy="298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0AB3BB-C2FE-4C61-987D-FF020B3574F0}"/>
              </a:ext>
            </a:extLst>
          </p:cNvPr>
          <p:cNvSpPr txBox="1"/>
          <p:nvPr/>
        </p:nvSpPr>
        <p:spPr>
          <a:xfrm>
            <a:off x="9619715" y="2594007"/>
            <a:ext cx="2365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1800" b="1" dirty="0">
                <a:latin typeface="Avenir Next LT Pro" panose="020B0504020202020204" pitchFamily="34" charset="0"/>
              </a:rPr>
              <a:t>def </a:t>
            </a:r>
            <a:r>
              <a:rPr lang="en-US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c</a:t>
            </a:r>
            <a:r>
              <a:rPr lang="en-US" sz="18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hildren: </a:t>
            </a:r>
            <a:br>
              <a:rPr lang="en-US" sz="1800" dirty="0">
                <a:solidFill>
                  <a:srgbClr val="D73F09"/>
                </a:solidFill>
                <a:latin typeface="Avenir Next LT Pro" panose="020B0504020202020204" pitchFamily="34" charset="0"/>
              </a:rPr>
            </a:br>
            <a:r>
              <a:rPr lang="en-US" sz="1800" dirty="0">
                <a:solidFill>
                  <a:srgbClr val="D73F09"/>
                </a:solidFill>
                <a:latin typeface="Avenir Next LT Pro" panose="020B0504020202020204" pitchFamily="34" charset="0"/>
              </a:rPr>
              <a:t>Short people with small vocabularies.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0D4C-AE43-4E98-8CDD-FE9D8D0C8675}"/>
                  </a:ext>
                </a:extLst>
              </p:cNvPr>
              <p:cNvSpPr txBox="1"/>
              <p:nvPr/>
            </p:nvSpPr>
            <p:spPr>
              <a:xfrm>
                <a:off x="171450" y="3163394"/>
                <a:ext cx="809625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No. </a:t>
                </a:r>
                <a:r>
                  <a:rPr lang="en-US" sz="20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Children tend to have lower vocabularies than adults (on average). So without knowing the person’s age: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630D4C-AE43-4E98-8CDD-FE9D8D0C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3163394"/>
                <a:ext cx="8096250" cy="707886"/>
              </a:xfrm>
              <a:prstGeom prst="rect">
                <a:avLst/>
              </a:prstGeom>
              <a:blipFill>
                <a:blip r:embed="rId3"/>
                <a:stretch>
                  <a:fillRect l="-75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EE1BD-512B-4013-9905-A6C24A504207}"/>
                  </a:ext>
                </a:extLst>
              </p:cNvPr>
              <p:cNvSpPr txBox="1"/>
              <p:nvPr/>
            </p:nvSpPr>
            <p:spPr>
              <a:xfrm>
                <a:off x="171449" y="4363951"/>
                <a:ext cx="122015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0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However, if I tell you their age…</a:t>
                </a:r>
                <a:r>
                  <a:rPr lang="en-US" sz="20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 its likely that these are independent.</a:t>
                </a:r>
                <a:r>
                  <a:rPr lang="en-US" sz="20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2000" b="0" i="0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e>
                        <m:r>
                          <a:rPr lang="en-US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DEE1BD-512B-4013-9905-A6C24A504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4363951"/>
                <a:ext cx="12201525" cy="400110"/>
              </a:xfrm>
              <a:prstGeom prst="rect">
                <a:avLst/>
              </a:prstGeom>
              <a:blipFill>
                <a:blip r:embed="rId4"/>
                <a:stretch>
                  <a:fillRect l="-500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6303542-FDAB-4217-B11B-5916DC66676D}"/>
              </a:ext>
            </a:extLst>
          </p:cNvPr>
          <p:cNvSpPr txBox="1"/>
          <p:nvPr/>
        </p:nvSpPr>
        <p:spPr>
          <a:xfrm>
            <a:off x="171448" y="5521267"/>
            <a:ext cx="1220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Events that are dependent in general, can be made independent given some other observation.</a:t>
            </a:r>
            <a:endParaRPr lang="en-US" sz="20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7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E9070-5598-49C3-B6DB-FE576F4D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 about (conditional) independence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CF454-3533-4432-8953-32FC21894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33</a:t>
            </a:fld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30ED045-8CB4-41C5-9FF7-94E3267241B3}"/>
              </a:ext>
            </a:extLst>
          </p:cNvPr>
          <p:cNvSpPr/>
          <p:nvPr/>
        </p:nvSpPr>
        <p:spPr>
          <a:xfrm flipH="1">
            <a:off x="5690118" y="494522"/>
            <a:ext cx="811763" cy="5374433"/>
          </a:xfrm>
          <a:prstGeom prst="leftBracket">
            <a:avLst>
              <a:gd name="adj" fmla="val 298054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8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563721-E402-4847-A90C-3454DCBB2CC6}"/>
                  </a:ext>
                </a:extLst>
              </p:cNvPr>
              <p:cNvSpPr txBox="1"/>
              <p:nvPr/>
            </p:nvSpPr>
            <p:spPr>
              <a:xfrm>
                <a:off x="3069431" y="2543812"/>
                <a:ext cx="6138862" cy="131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563721-E402-4847-A90C-3454DCBB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2543812"/>
                <a:ext cx="6138862" cy="1312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A71ED4A-92FB-4D7E-80D4-F234645D4A67}"/>
              </a:ext>
            </a:extLst>
          </p:cNvPr>
          <p:cNvSpPr txBox="1"/>
          <p:nvPr/>
        </p:nvSpPr>
        <p:spPr>
          <a:xfrm>
            <a:off x="367792" y="930854"/>
            <a:ext cx="11418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Naïve Bayes Assumption: 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Each feature is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conditionally independent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given the class label.</a:t>
            </a:r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70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1ED4A-92FB-4D7E-80D4-F234645D4A67}"/>
              </a:ext>
            </a:extLst>
          </p:cNvPr>
          <p:cNvSpPr txBox="1"/>
          <p:nvPr/>
        </p:nvSpPr>
        <p:spPr>
          <a:xfrm>
            <a:off x="367792" y="734563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How does this help?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971F9D-F9E5-4782-8C4C-B1EE9CA7AB89}"/>
                  </a:ext>
                </a:extLst>
              </p:cNvPr>
              <p:cNvSpPr txBox="1"/>
              <p:nvPr/>
            </p:nvSpPr>
            <p:spPr>
              <a:xfrm>
                <a:off x="3026569" y="1315789"/>
                <a:ext cx="61388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sz="28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971F9D-F9E5-4782-8C4C-B1EE9CA7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569" y="1315789"/>
                <a:ext cx="61388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325DD6B-4B46-4058-883F-4FD93BB60797}"/>
              </a:ext>
            </a:extLst>
          </p:cNvPr>
          <p:cNvSpPr txBox="1"/>
          <p:nvPr/>
        </p:nvSpPr>
        <p:spPr>
          <a:xfrm>
            <a:off x="8772525" y="1377342"/>
            <a:ext cx="2664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/>
            <a:r>
              <a:rPr lang="en-US" sz="2400" dirty="0">
                <a:solidFill>
                  <a:srgbClr val="D73F09"/>
                </a:solidFill>
                <a:latin typeface="Avenir Next LT Pro" panose="020B0504020202020204" pitchFamily="34" charset="0"/>
              </a:rPr>
              <a:t>Bayes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C84BD9-CAEF-4956-BE62-C854CAFADB61}"/>
                  </a:ext>
                </a:extLst>
              </p:cNvPr>
              <p:cNvSpPr txBox="1"/>
              <p:nvPr/>
            </p:nvSpPr>
            <p:spPr>
              <a:xfrm>
                <a:off x="3879671" y="2227131"/>
                <a:ext cx="6138862" cy="131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C84BD9-CAEF-4956-BE62-C854CAFAD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671" y="2227131"/>
                <a:ext cx="6138862" cy="13126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B904FC8-E66A-4EDB-8B14-ADE6FBAFA01F}"/>
              </a:ext>
            </a:extLst>
          </p:cNvPr>
          <p:cNvSpPr txBox="1"/>
          <p:nvPr/>
        </p:nvSpPr>
        <p:spPr>
          <a:xfrm>
            <a:off x="8772525" y="2467934"/>
            <a:ext cx="26647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/>
            <a:r>
              <a:rPr lang="en-US" sz="2400" dirty="0">
                <a:solidFill>
                  <a:srgbClr val="D73F09"/>
                </a:solidFill>
                <a:latin typeface="Avenir Next LT Pro" panose="020B0504020202020204" pitchFamily="34" charset="0"/>
              </a:rPr>
              <a:t>Naïve Bayes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8C666-FEA9-4EB5-96CF-F86886E76E2A}"/>
                  </a:ext>
                </a:extLst>
              </p:cNvPr>
              <p:cNvSpPr txBox="1"/>
              <p:nvPr/>
            </p:nvSpPr>
            <p:spPr>
              <a:xfrm>
                <a:off x="3069431" y="4798161"/>
                <a:ext cx="6138862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=1,2,3,…,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8C666-FEA9-4EB5-96CF-F86886E7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4798161"/>
                <a:ext cx="6138862" cy="11382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3C35549-0F64-4021-A2B4-FB79E33CE9A8}"/>
              </a:ext>
            </a:extLst>
          </p:cNvPr>
          <p:cNvSpPr txBox="1"/>
          <p:nvPr/>
        </p:nvSpPr>
        <p:spPr>
          <a:xfrm>
            <a:off x="367792" y="4155382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Can make predictions this way:</a:t>
            </a:r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7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our Generative Story for Spam Emails to be “Naïve”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3A909-BE1E-453B-B966-92B5D765B0D2}"/>
              </a:ext>
            </a:extLst>
          </p:cNvPr>
          <p:cNvSpPr txBox="1"/>
          <p:nvPr/>
        </p:nvSpPr>
        <p:spPr>
          <a:xfrm>
            <a:off x="219075" y="596512"/>
            <a:ext cx="11972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 “naïve” generative story for this spam emails:</a:t>
            </a:r>
          </a:p>
          <a:p>
            <a:pPr marL="457200" marR="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Flip a weighted coin to determine Normal or Spam.</a:t>
            </a:r>
          </a:p>
          <a:p>
            <a:pPr marL="457200" marR="0" indent="-457200" algn="l"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For each word i, flip a weighted coin to determine if it is included in the email. Let the weight of the coin depend on whether the email is norma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l or spam.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C00D9-02DB-4AD9-9301-69260E1458A6}"/>
              </a:ext>
            </a:extLst>
          </p:cNvPr>
          <p:cNvSpPr txBox="1"/>
          <p:nvPr/>
        </p:nvSpPr>
        <p:spPr>
          <a:xfrm>
            <a:off x="219075" y="2639496"/>
            <a:ext cx="613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18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Would need to learn: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F938F-28E5-40D1-94AF-0548C1196B74}"/>
                  </a:ext>
                </a:extLst>
              </p:cNvPr>
              <p:cNvSpPr txBox="1"/>
              <p:nvPr/>
            </p:nvSpPr>
            <p:spPr>
              <a:xfrm>
                <a:off x="447674" y="3172896"/>
                <a:ext cx="10029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18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Prior distribution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18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as</a:t>
                </a:r>
                <a:r>
                  <a:rPr lang="en-US" sz="18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the prior probability of being Normal, Spam, or Advertisement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P(normal) = # normal / total.     P(spam) = # spam / total.   P(ad) = # ad / total.</a:t>
                </a:r>
                <a:endParaRPr lang="en-US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F938F-28E5-40D1-94AF-0548C119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3172896"/>
                <a:ext cx="10029825" cy="646331"/>
              </a:xfrm>
              <a:prstGeom prst="rect">
                <a:avLst/>
              </a:prstGeom>
              <a:blipFill>
                <a:blip r:embed="rId2"/>
                <a:stretch>
                  <a:fillRect l="-486" t="-3738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9AB-EA16-47CB-A1C5-D61011DB0CA8}"/>
                  </a:ext>
                </a:extLst>
              </p:cNvPr>
              <p:cNvSpPr txBox="1"/>
              <p:nvPr/>
            </p:nvSpPr>
            <p:spPr>
              <a:xfrm>
                <a:off x="447674" y="3963292"/>
                <a:ext cx="113389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Conditional distributions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𝑛𝑜𝑟𝑚𝑎𝑙</m:t>
                        </m:r>
                      </m:e>
                    </m:d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𝑠𝑝𝑎𝑚</m:t>
                        </m:r>
                      </m:e>
                    </m:d>
                  </m:oMath>
                </a14:m>
                <a:endParaRPr lang="en-US" sz="1800" i="0" u="none" strike="noStrike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:r>
                  <a:rPr lang="en-US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x_i</a:t>
                </a: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| y=normal) = (#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normal emails with word i) / (# normal emails)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:r>
                  <a:rPr lang="en-US" baseline="0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x_i</a:t>
                </a: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| y=spam) = (#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spam emails with word i) / (# spam emails)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9AB-EA16-47CB-A1C5-D61011DB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3963292"/>
                <a:ext cx="11338942" cy="923330"/>
              </a:xfrm>
              <a:prstGeom prst="rect">
                <a:avLst/>
              </a:prstGeom>
              <a:blipFill>
                <a:blip r:embed="rId3"/>
                <a:stretch>
                  <a:fillRect l="-430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DFA36A8-B56C-4798-A016-B22284CA409F}"/>
              </a:ext>
            </a:extLst>
          </p:cNvPr>
          <p:cNvSpPr txBox="1"/>
          <p:nvPr/>
        </p:nvSpPr>
        <p:spPr>
          <a:xfrm>
            <a:off x="514349" y="5697021"/>
            <a:ext cx="9448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i="0" u="none" strike="noStrike" baseline="0" dirty="0">
                <a:solidFill>
                  <a:srgbClr val="D73F09"/>
                </a:solidFill>
                <a:latin typeface="Avenir Next LT Pro" panose="020B0504020202020204" pitchFamily="34" charset="0"/>
              </a:rPr>
              <a:t>Problem: </a:t>
            </a:r>
            <a:r>
              <a:rPr lang="en-US" sz="2400" i="0" u="none" strike="noStrike" baseline="0" dirty="0">
                <a:solidFill>
                  <a:srgbClr val="D73F09"/>
                </a:solidFill>
                <a:latin typeface="Avenir Next LT Pro" panose="020B0504020202020204" pitchFamily="34" charset="0"/>
              </a:rPr>
              <a:t>How do we fit these distributions?</a:t>
            </a:r>
            <a:endParaRPr lang="en-US" sz="2400" b="1" i="0" u="none" strike="noStrike" baseline="0" dirty="0">
              <a:solidFill>
                <a:srgbClr val="D73F09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01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49B8-5D70-4755-94E5-D4D8B43B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our Generative Story for Spam Emails to be “Naïve”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D0549-8D00-4CD7-9734-BBF365344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C00D9-02DB-4AD9-9301-69260E1458A6}"/>
              </a:ext>
            </a:extLst>
          </p:cNvPr>
          <p:cNvSpPr txBox="1"/>
          <p:nvPr/>
        </p:nvSpPr>
        <p:spPr>
          <a:xfrm>
            <a:off x="219075" y="512116"/>
            <a:ext cx="613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18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Would need to learn: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F938F-28E5-40D1-94AF-0548C1196B74}"/>
                  </a:ext>
                </a:extLst>
              </p:cNvPr>
              <p:cNvSpPr txBox="1"/>
              <p:nvPr/>
            </p:nvSpPr>
            <p:spPr>
              <a:xfrm>
                <a:off x="447674" y="1045516"/>
                <a:ext cx="10029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l"/>
                <a:r>
                  <a:rPr lang="en-US" sz="18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Prior distribution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18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18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as</a:t>
                </a:r>
                <a:r>
                  <a:rPr lang="en-US" sz="18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the prior probability of being Normal, Spam, or Advertisement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P(normal) = # normal / total.     P(spam) = # spam / total.   P(ad) = # ad / total.</a:t>
                </a:r>
                <a:endParaRPr lang="en-US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6F938F-28E5-40D1-94AF-0548C1196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1045516"/>
                <a:ext cx="10029825" cy="646331"/>
              </a:xfrm>
              <a:prstGeom prst="rect">
                <a:avLst/>
              </a:prstGeom>
              <a:blipFill>
                <a:blip r:embed="rId2"/>
                <a:stretch>
                  <a:fillRect l="-48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9AB-EA16-47CB-A1C5-D61011DB0CA8}"/>
                  </a:ext>
                </a:extLst>
              </p:cNvPr>
              <p:cNvSpPr txBox="1"/>
              <p:nvPr/>
            </p:nvSpPr>
            <p:spPr>
              <a:xfrm>
                <a:off x="447674" y="1835912"/>
                <a:ext cx="113389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Conditional distributions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𝑛𝑜𝑟𝑚𝑎𝑙</m:t>
                        </m:r>
                      </m:e>
                    </m:d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𝑠𝑝𝑎𝑚</m:t>
                        </m:r>
                      </m:e>
                    </m:d>
                  </m:oMath>
                </a14:m>
                <a:endParaRPr lang="en-US" sz="1800" i="0" u="none" strike="noStrike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| y=normal) = (#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normal emails with word i) / (# normal emails)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| y=spam) = (#</a:t>
                </a:r>
                <a:r>
                  <a:rPr lang="en-US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spam emails with word i) / (# spam emails)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729AB-EA16-47CB-A1C5-D61011DB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4" y="1835912"/>
                <a:ext cx="11338942" cy="923330"/>
              </a:xfrm>
              <a:prstGeom prst="rect">
                <a:avLst/>
              </a:prstGeom>
              <a:blipFill>
                <a:blip r:embed="rId3"/>
                <a:stretch>
                  <a:fillRect l="-430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DFA36A8-B56C-4798-A016-B22284CA409F}"/>
              </a:ext>
            </a:extLst>
          </p:cNvPr>
          <p:cNvSpPr txBox="1"/>
          <p:nvPr/>
        </p:nvSpPr>
        <p:spPr>
          <a:xfrm>
            <a:off x="514349" y="5697021"/>
            <a:ext cx="11338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Now we only need to learn 2*2d values. </a:t>
            </a:r>
            <a:r>
              <a:rPr lang="en-US" sz="2400" dirty="0">
                <a:solidFill>
                  <a:srgbClr val="D73F09"/>
                </a:solidFill>
                <a:latin typeface="Avenir Next LT Pro" panose="020B0504020202020204" pitchFamily="34" charset="0"/>
              </a:rPr>
              <a:t>(2*d if you take advantage of axioms)</a:t>
            </a:r>
            <a:endParaRPr lang="en-US" sz="2400" b="1" i="0" u="none" strike="noStrike" baseline="0" dirty="0">
              <a:solidFill>
                <a:srgbClr val="D73F09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36FD2D21-B5AE-4DF5-BC92-E6A02FE02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852268"/>
                  </p:ext>
                </p:extLst>
              </p:nvPr>
            </p:nvGraphicFramePr>
            <p:xfrm>
              <a:off x="2844913" y="3834039"/>
              <a:ext cx="1221922" cy="1299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71699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750223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6020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Prob</a:t>
                          </a:r>
                        </a:p>
                      </a:txBody>
                      <a:tcPr marL="86007" marR="86007" marT="43004" marB="43004"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4">
                <a:extLst>
                  <a:ext uri="{FF2B5EF4-FFF2-40B4-BE49-F238E27FC236}">
                    <a16:creationId xmlns:a16="http://schemas.microsoft.com/office/drawing/2014/main" id="{36FD2D21-B5AE-4DF5-BC92-E6A02FE026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9852268"/>
                  </p:ext>
                </p:extLst>
              </p:nvPr>
            </p:nvGraphicFramePr>
            <p:xfrm>
              <a:off x="2844913" y="3834039"/>
              <a:ext cx="1221922" cy="1299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71699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750223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602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4"/>
                          <a:stretch>
                            <a:fillRect l="-1282" t="-1000" r="-164103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Prob</a:t>
                          </a:r>
                        </a:p>
                      </a:txBody>
                      <a:tcPr marL="86007" marR="86007" marT="43004" marB="43004"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100AC-4DC6-479D-9FA6-04918A04535B}"/>
                  </a:ext>
                </a:extLst>
              </p:cNvPr>
              <p:cNvSpPr txBox="1"/>
              <p:nvPr/>
            </p:nvSpPr>
            <p:spPr>
              <a:xfrm>
                <a:off x="2626131" y="3324838"/>
                <a:ext cx="18381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| y=spam)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A100AC-4DC6-479D-9FA6-04918A045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131" y="3324838"/>
                <a:ext cx="1838130" cy="369332"/>
              </a:xfrm>
              <a:prstGeom prst="rect">
                <a:avLst/>
              </a:prstGeom>
              <a:blipFill>
                <a:blip r:embed="rId5"/>
                <a:stretch>
                  <a:fillRect l="-29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A5C6B9-81B2-4F37-A818-B0547CB5A35D}"/>
                  </a:ext>
                </a:extLst>
              </p:cNvPr>
              <p:cNvSpPr txBox="1"/>
              <p:nvPr/>
            </p:nvSpPr>
            <p:spPr>
              <a:xfrm>
                <a:off x="6641306" y="3322567"/>
                <a:ext cx="18381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| y=normal)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A5C6B9-81B2-4F37-A818-B0547CB5A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06" y="3322567"/>
                <a:ext cx="1838130" cy="369332"/>
              </a:xfrm>
              <a:prstGeom prst="rect">
                <a:avLst/>
              </a:prstGeom>
              <a:blipFill>
                <a:blip r:embed="rId6"/>
                <a:stretch>
                  <a:fillRect l="-2649" t="-8197" r="-3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F2239285-0EF8-404F-964E-538EEF77C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8174734"/>
                  </p:ext>
                </p:extLst>
              </p:nvPr>
            </p:nvGraphicFramePr>
            <p:xfrm>
              <a:off x="6949410" y="3831768"/>
              <a:ext cx="1221922" cy="1299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71699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750223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60204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86007" marR="86007" marT="43004" marB="4300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Prob</a:t>
                          </a:r>
                        </a:p>
                      </a:txBody>
                      <a:tcPr marL="86007" marR="86007" marT="43004" marB="43004"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4">
                <a:extLst>
                  <a:ext uri="{FF2B5EF4-FFF2-40B4-BE49-F238E27FC236}">
                    <a16:creationId xmlns:a16="http://schemas.microsoft.com/office/drawing/2014/main" id="{F2239285-0EF8-404F-964E-538EEF77C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8174734"/>
                  </p:ext>
                </p:extLst>
              </p:nvPr>
            </p:nvGraphicFramePr>
            <p:xfrm>
              <a:off x="6949410" y="3831768"/>
              <a:ext cx="1221922" cy="1299656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471699">
                      <a:extLst>
                        <a:ext uri="{9D8B030D-6E8A-4147-A177-3AD203B41FA5}">
                          <a16:colId xmlns:a16="http://schemas.microsoft.com/office/drawing/2014/main" val="3741902619"/>
                        </a:ext>
                      </a:extLst>
                    </a:gridCol>
                    <a:gridCol w="750223">
                      <a:extLst>
                        <a:ext uri="{9D8B030D-6E8A-4147-A177-3AD203B41FA5}">
                          <a16:colId xmlns:a16="http://schemas.microsoft.com/office/drawing/2014/main" val="3640888995"/>
                        </a:ext>
                      </a:extLst>
                    </a:gridCol>
                  </a:tblGrid>
                  <a:tr h="602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007" marR="86007" marT="43004" marB="43004" anchor="ctr">
                        <a:blipFill>
                          <a:blip r:embed="rId7"/>
                          <a:stretch>
                            <a:fillRect l="-1282" t="-1010" r="-164103" b="-1292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Prob</a:t>
                          </a:r>
                        </a:p>
                      </a:txBody>
                      <a:tcPr marL="86007" marR="86007" marT="43004" marB="43004" anchor="ctr"/>
                    </a:tc>
                    <a:extLst>
                      <a:ext uri="{0D108BD9-81ED-4DB2-BD59-A6C34878D82A}">
                        <a16:rowId xmlns:a16="http://schemas.microsoft.com/office/drawing/2014/main" val="3288563558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0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867676"/>
                      </a:ext>
                    </a:extLst>
                  </a:tr>
                  <a:tr h="348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dirty="0"/>
                            <a:t>1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1" dirty="0"/>
                            <a:t>?</a:t>
                          </a:r>
                        </a:p>
                      </a:txBody>
                      <a:tcPr marL="86007" marR="86007" marT="43004" marB="43004"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90793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B986194-8F64-4BC1-846D-D3890987A0CA}"/>
              </a:ext>
            </a:extLst>
          </p:cNvPr>
          <p:cNvSpPr txBox="1"/>
          <p:nvPr/>
        </p:nvSpPr>
        <p:spPr>
          <a:xfrm>
            <a:off x="4257870" y="4253035"/>
            <a:ext cx="1838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x d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AD81FA-E6CE-4939-ACD1-9D76674C9E32}"/>
              </a:ext>
            </a:extLst>
          </p:cNvPr>
          <p:cNvSpPr txBox="1"/>
          <p:nvPr/>
        </p:nvSpPr>
        <p:spPr>
          <a:xfrm>
            <a:off x="8362367" y="4250764"/>
            <a:ext cx="1838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x 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6953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7B3B-75C4-41B7-8BF7-6BA5C759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83DF-695A-4823-B222-DB94A43A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6AD7AB-BC62-4D85-A7DA-A344D12E55AE}"/>
                  </a:ext>
                </a:extLst>
              </p:cNvPr>
              <p:cNvSpPr txBox="1"/>
              <p:nvPr/>
            </p:nvSpPr>
            <p:spPr>
              <a:xfrm>
                <a:off x="386588" y="1362040"/>
                <a:ext cx="11418824" cy="3060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Parameter Cost of Learning P(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x|y</a:t>
                </a: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):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In general, if I measure </a:t>
                </a: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d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things in </a:t>
                </a: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with each having </a:t>
                </a: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m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options, P(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x</a:t>
                </a:r>
                <a:r>
                  <a:rPr lang="en-US" sz="2400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|y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) will have</a:t>
                </a:r>
                <a:b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</a:b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free parameters to learn for a </a:t>
                </a: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class problem. </a:t>
                </a: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Yikes.</a:t>
                </a:r>
              </a:p>
              <a:p>
                <a:endParaRPr lang="en-US" sz="2400" b="1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endParaRPr lang="en-US" sz="2400" b="1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With the Naïve Bayes assumption, we only need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for the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u="none" strike="noStrike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distributions and </a:t>
                </a:r>
                <a14:m>
                  <m:oMath xmlns:m="http://schemas.openxmlformats.org/officeDocument/2006/math">
                    <m:r>
                      <a:rPr lang="en-US" sz="2400" b="1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for the class prior </a:t>
                </a:r>
                <a14:m>
                  <m:oMath xmlns:m="http://schemas.openxmlformats.org/officeDocument/2006/math"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this setting.</a:t>
                </a:r>
                <a:endParaRPr lang="en-US" sz="2400" b="1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6AD7AB-BC62-4D85-A7DA-A344D12E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1362040"/>
                <a:ext cx="11418824" cy="3060903"/>
              </a:xfrm>
              <a:prstGeom prst="rect">
                <a:avLst/>
              </a:prstGeom>
              <a:blipFill>
                <a:blip r:embed="rId2"/>
                <a:stretch>
                  <a:fillRect l="-666" t="-1240" b="-3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030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71ED4A-92FB-4D7E-80D4-F234645D4A67}"/>
                  </a:ext>
                </a:extLst>
              </p:cNvPr>
              <p:cNvSpPr txBox="1"/>
              <p:nvPr/>
            </p:nvSpPr>
            <p:spPr>
              <a:xfrm>
                <a:off x="367791" y="1620388"/>
                <a:ext cx="12290933" cy="2198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Learn the conditional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for each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class </a:t>
                </a:r>
                <a14:m>
                  <m:oMath xmlns:m="http://schemas.openxmlformats.org/officeDocument/2006/math">
                    <m:r>
                      <a:rPr lang="en-US" sz="2400" b="1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 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(training)</a:t>
                </a:r>
                <a:endParaRPr lang="en-US" sz="2400" b="1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as a fraction of records with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for each</a:t>
                </a:r>
                <a:r>
                  <a:rPr lang="en-US" sz="2400" b="1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class c</a:t>
                </a: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 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(training)</a:t>
                </a:r>
                <a:endParaRPr lang="en-US" sz="2400" b="1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a new example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, predict:  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(testing)</a:t>
                </a:r>
                <a:endParaRPr lang="en-US" sz="2400" b="1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71ED4A-92FB-4D7E-80D4-F234645D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91" y="1620388"/>
                <a:ext cx="12290933" cy="2198359"/>
              </a:xfrm>
              <a:prstGeom prst="rect">
                <a:avLst/>
              </a:prstGeom>
              <a:blipFill>
                <a:blip r:embed="rId2"/>
                <a:stretch>
                  <a:fillRect l="-793"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8C666-FEA9-4EB5-96CF-F86886E76E2A}"/>
                  </a:ext>
                </a:extLst>
              </p:cNvPr>
              <p:cNvSpPr txBox="1"/>
              <p:nvPr/>
            </p:nvSpPr>
            <p:spPr>
              <a:xfrm>
                <a:off x="3069431" y="4270802"/>
                <a:ext cx="6138862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=1,2,3,…,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8C666-FEA9-4EB5-96CF-F86886E7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4270802"/>
                <a:ext cx="6138862" cy="11382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1AB739-62A7-474A-AD16-232FB4D49F2A}"/>
              </a:ext>
            </a:extLst>
          </p:cNvPr>
          <p:cNvSpPr txBox="1"/>
          <p:nvPr/>
        </p:nvSpPr>
        <p:spPr>
          <a:xfrm>
            <a:off x="171196" y="910684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Naïve Bayes Model Steps:</a:t>
            </a: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61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98FF-33FD-49CE-AAA7-1873C03C7B52}"/>
              </a:ext>
            </a:extLst>
          </p:cNvPr>
          <p:cNvSpPr txBox="1"/>
          <p:nvPr/>
        </p:nvSpPr>
        <p:spPr>
          <a:xfrm>
            <a:off x="552196" y="532538"/>
            <a:ext cx="1141882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/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We’ve covered a few predictive models so far in class:</a:t>
            </a:r>
          </a:p>
          <a:p>
            <a:pPr lvl="1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Predictive Models:</a:t>
            </a:r>
          </a:p>
          <a:p>
            <a:pPr lvl="1"/>
            <a:endParaRPr lang="en-US" sz="2400" b="1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	</a:t>
            </a:r>
            <a:r>
              <a:rPr lang="en-US" sz="2400" u="sng" dirty="0">
                <a:solidFill>
                  <a:srgbClr val="000000"/>
                </a:solidFill>
                <a:latin typeface="Avenir Next LT Pro" panose="020B0504020202020204" pitchFamily="34" charset="0"/>
              </a:rPr>
              <a:t>Classifiers (given x, produce discrete y)</a:t>
            </a:r>
            <a:endParaRPr lang="en-US" sz="2400" b="1" i="0" u="sng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k-Nearest Neighbors Classifier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Logistic Regression  (binary classification only)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Perceptron (binary classification only)</a:t>
            </a:r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73F09"/>
                </a:solidFill>
                <a:latin typeface="Avenir Next LT Pro" panose="020B0504020202020204" pitchFamily="34" charset="0"/>
              </a:rPr>
              <a:t>Naïve Bayes Classifier (Today)</a:t>
            </a:r>
            <a:endParaRPr lang="en-US" sz="2400" b="0" i="0" u="none" strike="noStrike" baseline="0" dirty="0">
              <a:solidFill>
                <a:srgbClr val="D73F09"/>
              </a:solidFill>
              <a:latin typeface="Avenir Next LT Pro" panose="020B0504020202020204" pitchFamily="34" charset="0"/>
            </a:endParaRPr>
          </a:p>
          <a:p>
            <a:pPr lvl="2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2"/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2"/>
            <a:r>
              <a:rPr lang="en-US" sz="2400" b="0" i="0" u="sng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Regressors (given x, produce continuous 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Linear Regression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k-Nearest Neighbors Regressor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lvl="1"/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8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98FF-33FD-49CE-AAA7-1873C03C7B52}"/>
              </a:ext>
            </a:extLst>
          </p:cNvPr>
          <p:cNvSpPr txBox="1"/>
          <p:nvPr/>
        </p:nvSpPr>
        <p:spPr>
          <a:xfrm>
            <a:off x="552196" y="792242"/>
            <a:ext cx="114188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An example: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Suppose I measure three things about each of you:</a:t>
            </a:r>
          </a:p>
          <a:p>
            <a:endParaRPr lang="en-US" sz="2400" b="1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UpperLowerClass</a:t>
            </a:r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{Lower, Upper}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LikesMath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 {Yes, No}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Avenir Next LT Pro" panose="020B0504020202020204" pitchFamily="34" charset="0"/>
              </a:rPr>
              <a:t>ReadsML</a:t>
            </a:r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{Yes, No}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And want to predict whether you think the class is easy/moderate/hard:</a:t>
            </a:r>
          </a:p>
          <a:p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CS434 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{Easy, Moderate, Hard}</a:t>
            </a:r>
          </a:p>
          <a:p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EB94F-EF27-4662-8AF1-30878E8E850B}"/>
              </a:ext>
            </a:extLst>
          </p:cNvPr>
          <p:cNvSpPr txBox="1"/>
          <p:nvPr/>
        </p:nvSpPr>
        <p:spPr>
          <a:xfrm>
            <a:off x="386588" y="4757720"/>
            <a:ext cx="114188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What do examples look like?</a:t>
            </a:r>
          </a:p>
          <a:p>
            <a:pPr algn="ctr"/>
            <a:endParaRPr lang="en-US" sz="2400" b="0" i="0" u="none" strike="noStrike" baseline="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 [Lower, Yes, No], Moderate ),  ( [Upper, Yes, Yes], Easy ), </a:t>
            </a:r>
            <a:b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</a:br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( [Lower, No, Yes], Difficult] ), ( [Upper, Yes, Yes], Moderate )</a:t>
            </a:r>
          </a:p>
        </p:txBody>
      </p:sp>
    </p:spTree>
    <p:extLst>
      <p:ext uri="{BB962C8B-B14F-4D97-AF65-F5344CB8AC3E}">
        <p14:creationId xmlns:p14="http://schemas.microsoft.com/office/powerpoint/2010/main" val="2446343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 Idea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C98FF-33FD-49CE-AAA7-1873C03C7B52}"/>
              </a:ext>
            </a:extLst>
          </p:cNvPr>
          <p:cNvSpPr txBox="1"/>
          <p:nvPr/>
        </p:nvSpPr>
        <p:spPr>
          <a:xfrm>
            <a:off x="552196" y="591035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u="none" strike="noStrike" baseline="0" dirty="0">
                <a:solidFill>
                  <a:srgbClr val="000000"/>
                </a:solidFill>
                <a:latin typeface="Avenir Next LT Pro" panose="020B0504020202020204" pitchFamily="34" charset="0"/>
              </a:rPr>
              <a:t>Now need to learn th</a:t>
            </a:r>
            <a:r>
              <a:rPr lang="en-US" sz="2400" dirty="0">
                <a:solidFill>
                  <a:srgbClr val="000000"/>
                </a:solidFill>
                <a:latin typeface="Avenir Next LT Pro" panose="020B0504020202020204" pitchFamily="34" charset="0"/>
              </a:rPr>
              <a:t>e following distributions: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6FDAA5-1EAC-485B-9200-5238490D7737}"/>
                  </a:ext>
                </a:extLst>
              </p:cNvPr>
              <p:cNvSpPr txBox="1"/>
              <p:nvPr/>
            </p:nvSpPr>
            <p:spPr>
              <a:xfrm>
                <a:off x="1647500" y="1275939"/>
                <a:ext cx="35194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UpperLower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CS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434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6FDAA5-1EAC-485B-9200-5238490D7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500" y="1275939"/>
                <a:ext cx="3519487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7C987A-A58F-4804-B408-96622B4CF2C9}"/>
                  </a:ext>
                </a:extLst>
              </p:cNvPr>
              <p:cNvSpPr txBox="1"/>
              <p:nvPr/>
            </p:nvSpPr>
            <p:spPr>
              <a:xfrm>
                <a:off x="1443447" y="3990846"/>
                <a:ext cx="3744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𝐿𝑖𝑘𝑒𝑠𝑀𝑎𝑡h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CS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434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7C987A-A58F-4804-B408-96622B4CF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7" y="3990846"/>
                <a:ext cx="374421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5ED3E1-FE57-4C76-AC20-A6C2F4D42482}"/>
                  </a:ext>
                </a:extLst>
              </p:cNvPr>
              <p:cNvSpPr txBox="1"/>
              <p:nvPr/>
            </p:nvSpPr>
            <p:spPr>
              <a:xfrm>
                <a:off x="6759592" y="4047305"/>
                <a:ext cx="40244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𝑅𝑒𝑎𝑑𝑠𝑀𝐿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CS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434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5ED3E1-FE57-4C76-AC20-A6C2F4D42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92" y="4047305"/>
                <a:ext cx="402447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B6C1DF-A5CD-4492-B45B-4E3A8B4A7608}"/>
                  </a:ext>
                </a:extLst>
              </p:cNvPr>
              <p:cNvSpPr txBox="1"/>
              <p:nvPr/>
            </p:nvSpPr>
            <p:spPr>
              <a:xfrm>
                <a:off x="7248306" y="1420323"/>
                <a:ext cx="3309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CS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434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B6C1DF-A5CD-4492-B45B-4E3A8B4A7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306" y="1420323"/>
                <a:ext cx="3309937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F7CCA0C-80B5-4DAC-B8C3-1E3D5A422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814514"/>
              </p:ext>
            </p:extLst>
          </p:nvPr>
        </p:nvGraphicFramePr>
        <p:xfrm>
          <a:off x="7843145" y="1868064"/>
          <a:ext cx="212025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258">
                  <a:extLst>
                    <a:ext uri="{9D8B030D-6E8A-4147-A177-3AD203B41FA5}">
                      <a16:colId xmlns:a16="http://schemas.microsoft.com/office/drawing/2014/main" val="94921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P(CS434=easy)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P(CS434=moderate)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1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P(CS434=hard)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674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662299-2154-4945-91CD-120DA076B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55887"/>
              </p:ext>
            </p:extLst>
          </p:nvPr>
        </p:nvGraphicFramePr>
        <p:xfrm>
          <a:off x="563133" y="1903103"/>
          <a:ext cx="569847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47835">
                  <a:extLst>
                    <a:ext uri="{9D8B030D-6E8A-4147-A177-3AD203B41FA5}">
                      <a16:colId xmlns:a16="http://schemas.microsoft.com/office/drawing/2014/main" val="2806274749"/>
                    </a:ext>
                  </a:extLst>
                </a:gridCol>
                <a:gridCol w="2165922">
                  <a:extLst>
                    <a:ext uri="{9D8B030D-6E8A-4147-A177-3AD203B41FA5}">
                      <a16:colId xmlns:a16="http://schemas.microsoft.com/office/drawing/2014/main" val="949219730"/>
                    </a:ext>
                  </a:extLst>
                </a:gridCol>
                <a:gridCol w="1684718">
                  <a:extLst>
                    <a:ext uri="{9D8B030D-6E8A-4147-A177-3AD203B41FA5}">
                      <a16:colId xmlns:a16="http://schemas.microsoft.com/office/drawing/2014/main" val="248502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P(lower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P(lower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P(lower 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P(upper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P(upper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P(upper 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1839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36628A-343A-46CF-96F6-FF338B38E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7202"/>
              </p:ext>
            </p:extLst>
          </p:nvPr>
        </p:nvGraphicFramePr>
        <p:xfrm>
          <a:off x="1188241" y="4423724"/>
          <a:ext cx="425462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9678">
                  <a:extLst>
                    <a:ext uri="{9D8B030D-6E8A-4147-A177-3AD203B41FA5}">
                      <a16:colId xmlns:a16="http://schemas.microsoft.com/office/drawing/2014/main" val="2806274749"/>
                    </a:ext>
                  </a:extLst>
                </a:gridCol>
                <a:gridCol w="1726184">
                  <a:extLst>
                    <a:ext uri="{9D8B030D-6E8A-4147-A177-3AD203B41FA5}">
                      <a16:colId xmlns:a16="http://schemas.microsoft.com/office/drawing/2014/main" val="949219730"/>
                    </a:ext>
                  </a:extLst>
                </a:gridCol>
                <a:gridCol w="1298764">
                  <a:extLst>
                    <a:ext uri="{9D8B030D-6E8A-4147-A177-3AD203B41FA5}">
                      <a16:colId xmlns:a16="http://schemas.microsoft.com/office/drawing/2014/main" val="248502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P(1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P(1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P(1 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1839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EFB18F4-98F0-451E-96C3-649D34B66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73675"/>
              </p:ext>
            </p:extLst>
          </p:nvPr>
        </p:nvGraphicFramePr>
        <p:xfrm>
          <a:off x="6607495" y="4480183"/>
          <a:ext cx="432866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9678">
                  <a:extLst>
                    <a:ext uri="{9D8B030D-6E8A-4147-A177-3AD203B41FA5}">
                      <a16:colId xmlns:a16="http://schemas.microsoft.com/office/drawing/2014/main" val="2806274749"/>
                    </a:ext>
                  </a:extLst>
                </a:gridCol>
                <a:gridCol w="1726184">
                  <a:extLst>
                    <a:ext uri="{9D8B030D-6E8A-4147-A177-3AD203B41FA5}">
                      <a16:colId xmlns:a16="http://schemas.microsoft.com/office/drawing/2014/main" val="949219730"/>
                    </a:ext>
                  </a:extLst>
                </a:gridCol>
                <a:gridCol w="1372806">
                  <a:extLst>
                    <a:ext uri="{9D8B030D-6E8A-4147-A177-3AD203B41FA5}">
                      <a16:colId xmlns:a16="http://schemas.microsoft.com/office/drawing/2014/main" val="248502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P(1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P(1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P(1 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1839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E7B4B7-8846-4C64-BC18-91EA00AE2DE3}"/>
              </a:ext>
            </a:extLst>
          </p:cNvPr>
          <p:cNvSpPr txBox="1"/>
          <p:nvPr/>
        </p:nvSpPr>
        <p:spPr>
          <a:xfrm>
            <a:off x="1639755" y="2781016"/>
            <a:ext cx="353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4 free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63C3B8-7E12-4C78-8562-A9BCFA1EB085}"/>
              </a:ext>
            </a:extLst>
          </p:cNvPr>
          <p:cNvSpPr txBox="1"/>
          <p:nvPr/>
        </p:nvSpPr>
        <p:spPr>
          <a:xfrm>
            <a:off x="7135786" y="3061441"/>
            <a:ext cx="353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2 free parameters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E27C2-E40A-4981-8381-FEB3F0512EDE}"/>
              </a:ext>
            </a:extLst>
          </p:cNvPr>
          <p:cNvSpPr txBox="1"/>
          <p:nvPr/>
        </p:nvSpPr>
        <p:spPr>
          <a:xfrm>
            <a:off x="7004341" y="5296930"/>
            <a:ext cx="353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 free parameters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29BB51-0126-4B12-837D-6F143FB0B43E}"/>
              </a:ext>
            </a:extLst>
          </p:cNvPr>
          <p:cNvSpPr txBox="1"/>
          <p:nvPr/>
        </p:nvSpPr>
        <p:spPr>
          <a:xfrm>
            <a:off x="1548066" y="5165404"/>
            <a:ext cx="3534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3 free parameters</a:t>
            </a:r>
          </a:p>
        </p:txBody>
      </p:sp>
    </p:spTree>
    <p:extLst>
      <p:ext uri="{BB962C8B-B14F-4D97-AF65-F5344CB8AC3E}">
        <p14:creationId xmlns:p14="http://schemas.microsoft.com/office/powerpoint/2010/main" val="2362590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00DEA-7910-4500-AAEA-ECB9687C6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3F1CD-56A5-4A63-A187-4886919370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try fitting one of these to the class: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Series of polls to fill tables: A=Easy   B=Moderate   C=Hard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B3D4B-6194-440E-8939-FD810199F1DC}"/>
                  </a:ext>
                </a:extLst>
              </p:cNvPr>
              <p:cNvSpPr txBox="1"/>
              <p:nvPr/>
            </p:nvSpPr>
            <p:spPr>
              <a:xfrm>
                <a:off x="2272608" y="1953670"/>
                <a:ext cx="35194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UpperLower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CS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434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B3D4B-6194-440E-8939-FD810199F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08" y="1953670"/>
                <a:ext cx="3519487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9122D9-3505-4058-853E-66F58A5A3F92}"/>
                  </a:ext>
                </a:extLst>
              </p:cNvPr>
              <p:cNvSpPr txBox="1"/>
              <p:nvPr/>
            </p:nvSpPr>
            <p:spPr>
              <a:xfrm>
                <a:off x="1443447" y="3990846"/>
                <a:ext cx="37442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𝐿𝑖𝑘𝑒𝑠𝑀𝑎𝑡h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CS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434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9122D9-3505-4058-853E-66F58A5A3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7" y="3990846"/>
                <a:ext cx="374421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369908-13FB-436B-B75D-2E7C99989A91}"/>
                  </a:ext>
                </a:extLst>
              </p:cNvPr>
              <p:cNvSpPr txBox="1"/>
              <p:nvPr/>
            </p:nvSpPr>
            <p:spPr>
              <a:xfrm>
                <a:off x="6759592" y="4047305"/>
                <a:ext cx="40244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𝑅𝑒𝑎𝑑𝑠𝑀𝐿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CS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434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369908-13FB-436B-B75D-2E7C9998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592" y="4047305"/>
                <a:ext cx="402447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21FEF-F1D3-4254-A2C2-F28078E3F1E5}"/>
                  </a:ext>
                </a:extLst>
              </p:cNvPr>
              <p:cNvSpPr txBox="1"/>
              <p:nvPr/>
            </p:nvSpPr>
            <p:spPr>
              <a:xfrm>
                <a:off x="7474130" y="1986535"/>
                <a:ext cx="3309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CS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00"/>
                          </a:solidFill>
                          <a:latin typeface="Avenir Next LT Pro" panose="020B0504020202020204" pitchFamily="34" charset="0"/>
                        </a:rPr>
                        <m:t>434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921FEF-F1D3-4254-A2C2-F28078E3F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130" y="1986535"/>
                <a:ext cx="330993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3">
            <a:extLst>
              <a:ext uri="{FF2B5EF4-FFF2-40B4-BE49-F238E27FC236}">
                <a16:creationId xmlns:a16="http://schemas.microsoft.com/office/drawing/2014/main" id="{40B4AAE3-F0F5-4492-9A2E-3D5713059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85673"/>
              </p:ext>
            </p:extLst>
          </p:nvPr>
        </p:nvGraphicFramePr>
        <p:xfrm>
          <a:off x="8068969" y="2434276"/>
          <a:ext cx="2120258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20258">
                  <a:extLst>
                    <a:ext uri="{9D8B030D-6E8A-4147-A177-3AD203B41FA5}">
                      <a16:colId xmlns:a16="http://schemas.microsoft.com/office/drawing/2014/main" val="949219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P(CS434=easy)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P(CS434=moderate)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1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P(CS434=hard)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674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D10F0C6-ABCA-479C-93A5-1237E7347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92137"/>
              </p:ext>
            </p:extLst>
          </p:nvPr>
        </p:nvGraphicFramePr>
        <p:xfrm>
          <a:off x="1188241" y="2580834"/>
          <a:ext cx="569847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47835">
                  <a:extLst>
                    <a:ext uri="{9D8B030D-6E8A-4147-A177-3AD203B41FA5}">
                      <a16:colId xmlns:a16="http://schemas.microsoft.com/office/drawing/2014/main" val="2806274749"/>
                    </a:ext>
                  </a:extLst>
                </a:gridCol>
                <a:gridCol w="2165922">
                  <a:extLst>
                    <a:ext uri="{9D8B030D-6E8A-4147-A177-3AD203B41FA5}">
                      <a16:colId xmlns:a16="http://schemas.microsoft.com/office/drawing/2014/main" val="949219730"/>
                    </a:ext>
                  </a:extLst>
                </a:gridCol>
                <a:gridCol w="1684718">
                  <a:extLst>
                    <a:ext uri="{9D8B030D-6E8A-4147-A177-3AD203B41FA5}">
                      <a16:colId xmlns:a16="http://schemas.microsoft.com/office/drawing/2014/main" val="248502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P(lower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P(lower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P(lower 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P(upper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P(upper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P(upper 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1839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C8F473D-2AB6-4E78-AA26-73CB2C0E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81993"/>
              </p:ext>
            </p:extLst>
          </p:nvPr>
        </p:nvGraphicFramePr>
        <p:xfrm>
          <a:off x="1188241" y="4423724"/>
          <a:ext cx="4254626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9678">
                  <a:extLst>
                    <a:ext uri="{9D8B030D-6E8A-4147-A177-3AD203B41FA5}">
                      <a16:colId xmlns:a16="http://schemas.microsoft.com/office/drawing/2014/main" val="2806274749"/>
                    </a:ext>
                  </a:extLst>
                </a:gridCol>
                <a:gridCol w="1726184">
                  <a:extLst>
                    <a:ext uri="{9D8B030D-6E8A-4147-A177-3AD203B41FA5}">
                      <a16:colId xmlns:a16="http://schemas.microsoft.com/office/drawing/2014/main" val="949219730"/>
                    </a:ext>
                  </a:extLst>
                </a:gridCol>
                <a:gridCol w="1298764">
                  <a:extLst>
                    <a:ext uri="{9D8B030D-6E8A-4147-A177-3AD203B41FA5}">
                      <a16:colId xmlns:a16="http://schemas.microsoft.com/office/drawing/2014/main" val="248502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P(0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P(0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P(0|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P(1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P(1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P(1 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1839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E24A788-3941-4A27-B1E9-C9FBC4E0A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2018"/>
              </p:ext>
            </p:extLst>
          </p:nvPr>
        </p:nvGraphicFramePr>
        <p:xfrm>
          <a:off x="6607495" y="4480183"/>
          <a:ext cx="432866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9678">
                  <a:extLst>
                    <a:ext uri="{9D8B030D-6E8A-4147-A177-3AD203B41FA5}">
                      <a16:colId xmlns:a16="http://schemas.microsoft.com/office/drawing/2014/main" val="2806274749"/>
                    </a:ext>
                  </a:extLst>
                </a:gridCol>
                <a:gridCol w="1726184">
                  <a:extLst>
                    <a:ext uri="{9D8B030D-6E8A-4147-A177-3AD203B41FA5}">
                      <a16:colId xmlns:a16="http://schemas.microsoft.com/office/drawing/2014/main" val="949219730"/>
                    </a:ext>
                  </a:extLst>
                </a:gridCol>
                <a:gridCol w="1372806">
                  <a:extLst>
                    <a:ext uri="{9D8B030D-6E8A-4147-A177-3AD203B41FA5}">
                      <a16:colId xmlns:a16="http://schemas.microsoft.com/office/drawing/2014/main" val="2485022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P(0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P(0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P(0|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91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P(1 | easy)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P(1 | moderate)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P(1 | hard)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18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191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8C666-FEA9-4EB5-96CF-F86886E76E2A}"/>
                  </a:ext>
                </a:extLst>
              </p:cNvPr>
              <p:cNvSpPr txBox="1"/>
              <p:nvPr/>
            </p:nvSpPr>
            <p:spPr>
              <a:xfrm>
                <a:off x="3069431" y="1411061"/>
                <a:ext cx="6138862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=0,1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8C666-FEA9-4EB5-96CF-F86886E7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1411061"/>
                <a:ext cx="6138862" cy="1138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1AB739-62A7-474A-AD16-232FB4D49F2A}"/>
              </a:ext>
            </a:extLst>
          </p:cNvPr>
          <p:cNvSpPr txBox="1"/>
          <p:nvPr/>
        </p:nvSpPr>
        <p:spPr>
          <a:xfrm>
            <a:off x="171196" y="1050546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The zero-probability problem:</a:t>
            </a: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63B37324-0E18-4E50-A82F-B942DB58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00000">
            <a:off x="7191217" y="2384862"/>
            <a:ext cx="571543" cy="571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CD7BC2-272D-4BCB-9A83-802EC0313209}"/>
              </a:ext>
            </a:extLst>
          </p:cNvPr>
          <p:cNvSpPr txBox="1"/>
          <p:nvPr/>
        </p:nvSpPr>
        <p:spPr>
          <a:xfrm>
            <a:off x="2390909" y="2824767"/>
            <a:ext cx="7410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/>
            <a:r>
              <a:rPr lang="en-US" sz="2000" dirty="0">
                <a:solidFill>
                  <a:srgbClr val="D73F09"/>
                </a:solidFill>
                <a:latin typeface="Avenir Next LT Pro" panose="020B0504020202020204" pitchFamily="34" charset="0"/>
              </a:rPr>
              <a:t>If any one of these terms is 0 for an instance, whole thing is 0.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FC93E-2D0C-4ECB-94D9-4D049CB18463}"/>
              </a:ext>
            </a:extLst>
          </p:cNvPr>
          <p:cNvSpPr txBox="1"/>
          <p:nvPr/>
        </p:nvSpPr>
        <p:spPr>
          <a:xfrm>
            <a:off x="171196" y="4020261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Why might that happen?</a:t>
            </a: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E903CE-F5F0-4701-93AE-F7F43EE8209E}"/>
              </a:ext>
            </a:extLst>
          </p:cNvPr>
          <p:cNvSpPr txBox="1"/>
          <p:nvPr/>
        </p:nvSpPr>
        <p:spPr>
          <a:xfrm>
            <a:off x="1663302" y="4687318"/>
            <a:ext cx="8865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venir Next LT Pro" panose="020B0504020202020204" pitchFamily="34" charset="0"/>
              </a:rPr>
              <a:t>What if a new email contains a word we never saw in the training emails?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1EC935-CF33-4714-899C-A20B88DF6E96}"/>
                  </a:ext>
                </a:extLst>
              </p:cNvPr>
              <p:cNvSpPr txBox="1"/>
              <p:nvPr/>
            </p:nvSpPr>
            <p:spPr>
              <a:xfrm>
                <a:off x="2811177" y="5182129"/>
                <a:ext cx="61388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24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1EC935-CF33-4714-899C-A20B88DF6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177" y="5182129"/>
                <a:ext cx="613886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608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F80E-1952-47AD-AC7B-0AEABBDC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91A7B-2344-4881-B18B-CA512B0C6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17898-76CA-4BD9-A2EE-836D03C5F13C}"/>
              </a:ext>
            </a:extLst>
          </p:cNvPr>
          <p:cNvSpPr txBox="1"/>
          <p:nvPr/>
        </p:nvSpPr>
        <p:spPr>
          <a:xfrm>
            <a:off x="514349" y="5543593"/>
            <a:ext cx="113389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24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This is just adding a prior to the estimated conditional distributions.</a:t>
            </a:r>
          </a:p>
          <a:p>
            <a:pPr marR="0" algn="ctr"/>
            <a:r>
              <a:rPr lang="en-US" sz="2400" i="0" u="none" strike="noStrike" baseline="0" dirty="0">
                <a:solidFill>
                  <a:srgbClr val="D73F09"/>
                </a:solidFill>
                <a:latin typeface="Avenir Next LT Pro" panose="020B0504020202020204" pitchFamily="34" charset="0"/>
              </a:rPr>
              <a:t>Specifically,</a:t>
            </a:r>
            <a:r>
              <a:rPr lang="en-US" sz="2400" dirty="0">
                <a:solidFill>
                  <a:srgbClr val="D73F09"/>
                </a:solidFill>
                <a:latin typeface="Avenir Next LT Pro" panose="020B0504020202020204" pitchFamily="34" charset="0"/>
              </a:rPr>
              <a:t> a Beta(1,1) prior.</a:t>
            </a:r>
            <a:endParaRPr lang="en-US" sz="2400" i="0" u="none" strike="noStrike" baseline="0" dirty="0">
              <a:solidFill>
                <a:srgbClr val="D73F09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AA8883-2F49-483C-B220-E228A85EB544}"/>
                  </a:ext>
                </a:extLst>
              </p:cNvPr>
              <p:cNvSpPr txBox="1"/>
              <p:nvPr/>
            </p:nvSpPr>
            <p:spPr>
              <a:xfrm>
                <a:off x="386588" y="796157"/>
                <a:ext cx="11418824" cy="4581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Laplace Smoothing for Binary Variables</a:t>
                </a:r>
              </a:p>
              <a:p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binary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,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add a small prior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Bernoulli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𝑡𝑖𝑚𝑒𝑠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lvl="1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Taking our P(</a:t>
                </a:r>
                <a:r>
                  <a:rPr lang="en-US" sz="2400" dirty="0" err="1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LowerUpper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| CS434=easy) example:</a:t>
                </a:r>
              </a:p>
              <a:p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𝐶𝑆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434=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𝑒𝑎𝑠𝑦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𝑜𝑓𝑓𝑟𝑒𝑠h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𝑠𝑜𝑝h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𝑤h𝑜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𝑡h𝑖𝑛𝑘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434 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𝑒𝑎𝑠𝑦</m:t>
                          </m:r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)+1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𝑓𝑟𝑒𝑠h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𝑠𝑜𝑝h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AA8883-2F49-483C-B220-E228A85E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796157"/>
                <a:ext cx="11418824" cy="4581832"/>
              </a:xfrm>
              <a:prstGeom prst="rect">
                <a:avLst/>
              </a:prstGeom>
              <a:blipFill>
                <a:blip r:embed="rId2"/>
                <a:stretch>
                  <a:fillRect l="-800" t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06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F80E-1952-47AD-AC7B-0AEABBDC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91A7B-2344-4881-B18B-CA512B0C6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17898-76CA-4BD9-A2EE-836D03C5F13C}"/>
              </a:ext>
            </a:extLst>
          </p:cNvPr>
          <p:cNvSpPr txBox="1"/>
          <p:nvPr/>
        </p:nvSpPr>
        <p:spPr>
          <a:xfrm>
            <a:off x="514349" y="5073693"/>
            <a:ext cx="113389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/>
            <a:r>
              <a:rPr lang="en-US" sz="2400" b="1" dirty="0">
                <a:solidFill>
                  <a:srgbClr val="D73F09"/>
                </a:solidFill>
                <a:latin typeface="Avenir Next LT Pro" panose="020B0504020202020204" pitchFamily="34" charset="0"/>
              </a:rPr>
              <a:t>This is just adding a prior to the estimated conditional distributions.</a:t>
            </a:r>
          </a:p>
          <a:p>
            <a:pPr marR="0" algn="ctr"/>
            <a:r>
              <a:rPr lang="en-US" sz="2400" i="0" u="none" strike="noStrike" baseline="0" dirty="0">
                <a:solidFill>
                  <a:srgbClr val="D73F09"/>
                </a:solidFill>
                <a:latin typeface="Avenir Next LT Pro" panose="020B0504020202020204" pitchFamily="34" charset="0"/>
              </a:rPr>
              <a:t>Specifically,</a:t>
            </a:r>
            <a:r>
              <a:rPr lang="en-US" sz="2400" dirty="0">
                <a:solidFill>
                  <a:srgbClr val="D73F09"/>
                </a:solidFill>
                <a:latin typeface="Avenir Next LT Pro" panose="020B0504020202020204" pitchFamily="34" charset="0"/>
              </a:rPr>
              <a:t> a Dirichlet prior.</a:t>
            </a:r>
            <a:endParaRPr lang="en-US" sz="2400" i="0" u="none" strike="noStrike" baseline="0" dirty="0">
              <a:solidFill>
                <a:srgbClr val="D73F09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AA8883-2F49-483C-B220-E228A85EB544}"/>
                  </a:ext>
                </a:extLst>
              </p:cNvPr>
              <p:cNvSpPr txBox="1"/>
              <p:nvPr/>
            </p:nvSpPr>
            <p:spPr>
              <a:xfrm>
                <a:off x="386588" y="796157"/>
                <a:ext cx="11418824" cy="3074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Laplace Smoothing for Categorical Variables</a:t>
                </a:r>
              </a:p>
              <a:p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categorical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,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add a small prior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Categorical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(#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)+1</m:t>
                          </m:r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# 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𝑡𝑖𝑚𝑒𝑠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solidFill>
                                <a:srgbClr val="D73F09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lvl="1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AA8883-2F49-483C-B220-E228A85E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796157"/>
                <a:ext cx="11418824" cy="3074944"/>
              </a:xfrm>
              <a:prstGeom prst="rect">
                <a:avLst/>
              </a:prstGeom>
              <a:blipFill>
                <a:blip r:embed="rId2"/>
                <a:stretch>
                  <a:fillRect l="-800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2362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668-1432-4762-9DD4-43405FE7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Problems with 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E515A-0636-4410-8D72-8F0D3966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8C666-FEA9-4EB5-96CF-F86886E76E2A}"/>
                  </a:ext>
                </a:extLst>
              </p:cNvPr>
              <p:cNvSpPr txBox="1"/>
              <p:nvPr/>
            </p:nvSpPr>
            <p:spPr>
              <a:xfrm>
                <a:off x="3069431" y="1411061"/>
                <a:ext cx="6138862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=0,1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∏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8C666-FEA9-4EB5-96CF-F86886E76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1411061"/>
                <a:ext cx="6138862" cy="11382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E1AB739-62A7-474A-AD16-232FB4D49F2A}"/>
              </a:ext>
            </a:extLst>
          </p:cNvPr>
          <p:cNvSpPr txBox="1"/>
          <p:nvPr/>
        </p:nvSpPr>
        <p:spPr>
          <a:xfrm>
            <a:off x="171196" y="846700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Taking the product of a bunch of probabilities is prone to underflow errors:</a:t>
            </a: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7" name="Graphic 6" descr="Arrow: Slight curve with solid fill">
            <a:extLst>
              <a:ext uri="{FF2B5EF4-FFF2-40B4-BE49-F238E27FC236}">
                <a16:creationId xmlns:a16="http://schemas.microsoft.com/office/drawing/2014/main" id="{63B37324-0E18-4E50-A82F-B942DB581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100000">
            <a:off x="7191217" y="2384862"/>
            <a:ext cx="571543" cy="5715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CD7BC2-272D-4BCB-9A83-802EC0313209}"/>
              </a:ext>
            </a:extLst>
          </p:cNvPr>
          <p:cNvSpPr txBox="1"/>
          <p:nvPr/>
        </p:nvSpPr>
        <p:spPr>
          <a:xfrm>
            <a:off x="2390909" y="2824767"/>
            <a:ext cx="7410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ctr"/>
            <a:r>
              <a:rPr lang="en-US" sz="2000" dirty="0">
                <a:solidFill>
                  <a:srgbClr val="D73F09"/>
                </a:solidFill>
                <a:latin typeface="Avenir Next LT Pro" panose="020B0504020202020204" pitchFamily="34" charset="0"/>
              </a:rPr>
              <a:t>0.0001*0.001*0.02*0.01*...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FC93E-2D0C-4ECB-94D9-4D049CB18463}"/>
              </a:ext>
            </a:extLst>
          </p:cNvPr>
          <p:cNvSpPr txBox="1"/>
          <p:nvPr/>
        </p:nvSpPr>
        <p:spPr>
          <a:xfrm>
            <a:off x="171196" y="3930206"/>
            <a:ext cx="1141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Let’s do this in log space:</a:t>
            </a:r>
            <a:endParaRPr lang="en-US" sz="2400" dirty="0">
              <a:solidFill>
                <a:srgbClr val="000000"/>
              </a:solidFill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5B3B3A-0985-4861-A7B8-506BEFBFFA7D}"/>
                  </a:ext>
                </a:extLst>
              </p:cNvPr>
              <p:cNvSpPr txBox="1"/>
              <p:nvPr/>
            </p:nvSpPr>
            <p:spPr>
              <a:xfrm>
                <a:off x="3069431" y="4741279"/>
                <a:ext cx="6138862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=0,1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5B3B3A-0985-4861-A7B8-506BEFBF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31" y="4741279"/>
                <a:ext cx="6138862" cy="1138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982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F80E-1952-47AD-AC7B-0AEABBDC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91A7B-2344-4881-B18B-CA512B0C6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5B20F-801D-4D90-8DF2-F1F40B460327}"/>
                  </a:ext>
                </a:extLst>
              </p:cNvPr>
              <p:cNvSpPr txBox="1"/>
              <p:nvPr/>
            </p:nvSpPr>
            <p:spPr>
              <a:xfrm>
                <a:off x="386588" y="541794"/>
                <a:ext cx="11418824" cy="674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Generative Model: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by learning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. However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can</a:t>
                </a:r>
                <a:r>
                  <a:rPr lang="en-US" sz="2400" b="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have way too many parameters to be fit effectively.</a:t>
                </a: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b="1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Naïve Bayes Assumption: </a:t>
                </a: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Assume f</a:t>
                </a: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eatures are conditionally independent given the class labels: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=∏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sz="2400" b="1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Training a Naïve Bayes classifier comes down to fitting distributions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either with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MLE or MAP (MAP is more robust to data sparsity)</a:t>
                </a:r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R="0" algn="l"/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Naïve Bayes is cheap and survives tens of thousands of attributes easily. Also does okay even when conditional independent doesn’t hold.</a:t>
                </a: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Any density estimator can be plugged in to estimate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u="none" strike="noStrike" baseline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for Naïve Bayes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Real valued attributes can be discretized or directly modeled using simple continuous distributions such as Gaussian (Normal) distribution </a:t>
                </a: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endParaRPr lang="en-US" sz="2400" b="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25B20F-801D-4D90-8DF2-F1F40B460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541794"/>
                <a:ext cx="11418824" cy="6740307"/>
              </a:xfrm>
              <a:prstGeom prst="rect">
                <a:avLst/>
              </a:prstGeom>
              <a:blipFill>
                <a:blip r:embed="rId2"/>
                <a:stretch>
                  <a:fillRect l="-69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48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8FD-D965-49F6-A6B8-72A9AD66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D168A-7FB9-4E70-A8D8-8B6A701F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AA380-EB6A-4709-BB84-3B0156130806}"/>
              </a:ext>
            </a:extLst>
          </p:cNvPr>
          <p:cNvSpPr txBox="1"/>
          <p:nvPr/>
        </p:nvSpPr>
        <p:spPr>
          <a:xfrm>
            <a:off x="386588" y="796157"/>
            <a:ext cx="11418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In-Class Coded Example 1:</a:t>
            </a:r>
          </a:p>
          <a:p>
            <a:r>
              <a:rPr lang="en-US" sz="3600" dirty="0">
                <a:solidFill>
                  <a:srgbClr val="000000"/>
                </a:solidFill>
                <a:latin typeface="Avenir Next LT Pro" panose="020B0504020202020204" pitchFamily="34" charset="0"/>
              </a:rPr>
              <a:t>Categorical Naïve Bayes on Tumor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21238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8FD-D965-49F6-A6B8-72A9AD66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Naïve Bayes on Tumor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D168A-7FB9-4E70-A8D8-8B6A701F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49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53FDFC-7039-4BDC-BB23-B243685E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76300"/>
            <a:ext cx="110109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C89E1C-2FEC-4A24-BA17-6220730FAF1F}"/>
              </a:ext>
            </a:extLst>
          </p:cNvPr>
          <p:cNvSpPr/>
          <p:nvPr/>
        </p:nvSpPr>
        <p:spPr>
          <a:xfrm>
            <a:off x="7213600" y="3429000"/>
            <a:ext cx="2641600" cy="267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6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F47C49-3B74-4269-AE84-AD36FAD33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298C5-B034-4E9D-9B0A-D4656B855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79815" y="200025"/>
            <a:ext cx="9291205" cy="5961063"/>
          </a:xfrm>
        </p:spPr>
        <p:txBody>
          <a:bodyPr/>
          <a:lstStyle/>
          <a:p>
            <a:r>
              <a:rPr lang="en-US" sz="2400" b="1" dirty="0"/>
              <a:t>Be able to answer:</a:t>
            </a: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a Bayes classifier?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do generative and discriminative models differ?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a generative “story” for data?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How do we estimate a joint distribution for discrete variables?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the Naïve-Bayes classifier?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assumption makes it “naïve”?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200" dirty="0"/>
              <a:t>What is conditional independence in probability?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200" dirty="0"/>
              <a:t>How do you fit conditional distributions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Bernoulli Naïve Bayes?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Categorical Naïve Bayes?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Gaussian Naïve Bayes?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6158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8FD-D965-49F6-A6B8-72A9AD66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Naïve Bayes on Tumor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D168A-7FB9-4E70-A8D8-8B6A701F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1CC9A-D6C5-4CBC-B4FB-37CDE69B502C}"/>
                  </a:ext>
                </a:extLst>
              </p:cNvPr>
              <p:cNvSpPr txBox="1"/>
              <p:nvPr/>
            </p:nvSpPr>
            <p:spPr>
              <a:xfrm>
                <a:off x="386588" y="751344"/>
                <a:ext cx="11418824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map to benign / malignant respectively (assume Bernoulli)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Two parameters P(y=Benign) and P(y=Malignant)</a:t>
                </a:r>
              </a:p>
              <a:p>
                <a:pPr algn="l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algn="l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each feature i, assume:</a:t>
                </a:r>
              </a:p>
              <a:p>
                <a:pPr algn="l"/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	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∈{1,2,3,4,5,6,7,8,9,10}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be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Categorical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10*2 parameter </a:t>
                </a:r>
                <a14:m>
                  <m:oMath xmlns:m="http://schemas.openxmlformats.org/officeDocument/2006/math"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u="none" strike="noStrike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u="none" strike="noStrike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u="none" strike="noStrike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 | </m:t>
                    </m:r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=0), </m:t>
                    </m:r>
                    <m:r>
                      <a:rPr lang="en-US" sz="2400" b="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begChr m:val="|"/>
                        <m:ctrlP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u="none" strike="noStrike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u="none" strike="noStrike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sz="2400" i="1" u="none" strike="noStrike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1CC9A-D6C5-4CBC-B4FB-37CDE69B5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751344"/>
                <a:ext cx="11418824" cy="3046988"/>
              </a:xfrm>
              <a:prstGeom prst="rect">
                <a:avLst/>
              </a:prstGeom>
              <a:blipFill>
                <a:blip r:embed="rId2"/>
                <a:stretch>
                  <a:fillRect l="-800" t="-140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AF939-A124-4CDC-9DFA-34FAF525651A}"/>
                  </a:ext>
                </a:extLst>
              </p:cNvPr>
              <p:cNvSpPr txBox="1"/>
              <p:nvPr/>
            </p:nvSpPr>
            <p:spPr>
              <a:xfrm>
                <a:off x="386588" y="4541803"/>
                <a:ext cx="114188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Need to learn the distributions: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AF939-A124-4CDC-9DFA-34FAF525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4541803"/>
                <a:ext cx="11418824" cy="830997"/>
              </a:xfrm>
              <a:prstGeom prst="rect">
                <a:avLst/>
              </a:prstGeom>
              <a:blipFill>
                <a:blip r:embed="rId3"/>
                <a:stretch>
                  <a:fillRect l="-800" t="-5147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5224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8FD-D965-49F6-A6B8-72A9AD66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D168A-7FB9-4E70-A8D8-8B6A701F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AA380-EB6A-4709-BB84-3B0156130806}"/>
              </a:ext>
            </a:extLst>
          </p:cNvPr>
          <p:cNvSpPr txBox="1"/>
          <p:nvPr/>
        </p:nvSpPr>
        <p:spPr>
          <a:xfrm>
            <a:off x="386588" y="796157"/>
            <a:ext cx="11418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venir Next LT Pro" panose="020B0504020202020204" pitchFamily="34" charset="0"/>
              </a:rPr>
              <a:t>In-Class Coded Example 2:</a:t>
            </a:r>
          </a:p>
          <a:p>
            <a:r>
              <a:rPr lang="en-US" sz="3600" dirty="0">
                <a:solidFill>
                  <a:srgbClr val="000000"/>
                </a:solidFill>
                <a:latin typeface="Avenir Next LT Pro" panose="020B0504020202020204" pitchFamily="34" charset="0"/>
              </a:rPr>
              <a:t>Gaussian Naïve Bayes on Winegrape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192998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5F9A-71AB-4182-83B8-E401F058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Gaussian Naïve Bayes on Winegrape Classification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BA3B0-B9C0-4E4C-BF93-854613966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098C0D-6E18-4163-90D1-51319C3C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76300"/>
            <a:ext cx="1095375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98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E8FD-D965-49F6-A6B8-72A9AD66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Naïve Bayes on Winegrape Classification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D168A-7FB9-4E70-A8D8-8B6A701F6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1CC9A-D6C5-4CBC-B4FB-37CDE69B502C}"/>
                  </a:ext>
                </a:extLst>
              </p:cNvPr>
              <p:cNvSpPr txBox="1"/>
              <p:nvPr/>
            </p:nvSpPr>
            <p:spPr>
              <a:xfrm>
                <a:off x="386588" y="751344"/>
                <a:ext cx="11418824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map to three different types of grapes  (assume Categorical)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Two parameters P(y=G1), P(y=G2), and P(y=G3)</a:t>
                </a:r>
              </a:p>
              <a:p>
                <a:pPr algn="l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algn="l"/>
                <a:endParaRPr lang="en-US" sz="240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For each feature i, assume:</a:t>
                </a:r>
              </a:p>
              <a:p>
                <a:pPr algn="l"/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	</a:t>
                </a:r>
              </a:p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∈{−∞, ∞}</m:t>
                    </m:r>
                  </m:oMath>
                </a14:m>
                <a:r>
                  <a:rPr lang="en-US" sz="2400" i="0" u="none" strike="noStrike" baseline="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be</a:t>
                </a: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Gaussian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3*2 parameters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u="none" strike="noStrike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u="none" strike="noStrike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i="0" u="none" strike="noStrike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 </a:t>
                </a:r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41CC9A-D6C5-4CBC-B4FB-37CDE69B5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751344"/>
                <a:ext cx="11418824" cy="3046988"/>
              </a:xfrm>
              <a:prstGeom prst="rect">
                <a:avLst/>
              </a:prstGeom>
              <a:blipFill>
                <a:blip r:embed="rId2"/>
                <a:stretch>
                  <a:fillRect l="-800" t="-1400" b="-3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AF939-A124-4CDC-9DFA-34FAF525651A}"/>
                  </a:ext>
                </a:extLst>
              </p:cNvPr>
              <p:cNvSpPr txBox="1"/>
              <p:nvPr/>
            </p:nvSpPr>
            <p:spPr>
              <a:xfrm>
                <a:off x="386588" y="4541803"/>
                <a:ext cx="1141882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Need to learn the distributions: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i="0" u="none" strike="noStrike" baseline="0" dirty="0">
                  <a:solidFill>
                    <a:srgbClr val="000000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FAF939-A124-4CDC-9DFA-34FAF525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88" y="4541803"/>
                <a:ext cx="11418824" cy="830997"/>
              </a:xfrm>
              <a:prstGeom prst="rect">
                <a:avLst/>
              </a:prstGeom>
              <a:blipFill>
                <a:blip r:embed="rId3"/>
                <a:stretch>
                  <a:fillRect l="-800" t="-5147" b="-13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211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C61C-1B12-42B3-A9F9-76EB57BC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Notebook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38CC9-2F31-4BAD-A79E-87CD2DB25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06A17-505F-4FDD-8E80-8FD5ABBBAF23}"/>
              </a:ext>
            </a:extLst>
          </p:cNvPr>
          <p:cNvSpPr txBox="1"/>
          <p:nvPr/>
        </p:nvSpPr>
        <p:spPr>
          <a:xfrm>
            <a:off x="1270644" y="2316847"/>
            <a:ext cx="9650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venir Next LT Pro" panose="020B0504020202020204" pitchFamily="34" charset="0"/>
              </a:rPr>
              <a:t>You can check out the </a:t>
            </a:r>
            <a:r>
              <a:rPr lang="en-US" sz="3200" dirty="0" err="1">
                <a:latin typeface="Avenir Next LT Pro" panose="020B0504020202020204" pitchFamily="34" charset="0"/>
              </a:rPr>
              <a:t>Colab</a:t>
            </a:r>
            <a:r>
              <a:rPr lang="en-US" sz="3200" dirty="0">
                <a:latin typeface="Avenir Next LT Pro" panose="020B0504020202020204" pitchFamily="34" charset="0"/>
              </a:rPr>
              <a:t> notebook here:</a:t>
            </a:r>
          </a:p>
          <a:p>
            <a:pPr algn="ctr"/>
            <a:r>
              <a:rPr lang="en-US" sz="3200" dirty="0">
                <a:latin typeface="Avenir Next LT Pro" panose="020B0504020202020204" pitchFamily="34" charset="0"/>
                <a:hlinkClick r:id="rId2"/>
              </a:rPr>
              <a:t>https://colab.research.google.com/drive/1_7306psnPOFgrgUgAGQUm8XEL_3QZ6FO?usp=sharing</a:t>
            </a:r>
            <a:endParaRPr lang="en-US" sz="3200" dirty="0">
              <a:latin typeface="Avenir Next LT Pro" panose="020B0504020202020204" pitchFamily="34" charset="0"/>
            </a:endParaRPr>
          </a:p>
          <a:p>
            <a:pPr algn="ctr"/>
            <a:endParaRPr lang="en-US" sz="3200" dirty="0">
              <a:latin typeface="Avenir Next LT Pro" panose="020B0504020202020204" pitchFamily="34" charset="0"/>
            </a:endParaRPr>
          </a:p>
          <a:p>
            <a:pPr algn="ctr"/>
            <a:endParaRPr lang="en-US" sz="32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16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B5BB8-0CDF-4F03-9E59-54372205F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55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8E506-1D8E-4A4A-975E-16EC53B8A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28925" y="2895600"/>
            <a:ext cx="8957691" cy="141922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Avenir Next LT Pro" panose="020B0504020202020204" pitchFamily="34" charset="0"/>
              </a:rPr>
              <a:t>Next Time: </a:t>
            </a:r>
            <a:r>
              <a:rPr lang="en-US" dirty="0">
                <a:latin typeface="Avenir Next LT Pro" panose="020B0504020202020204" pitchFamily="34" charset="0"/>
              </a:rPr>
              <a:t>We’ll talk about maximum margin classifiers – specifically SVMs!</a:t>
            </a:r>
            <a:endParaRPr lang="en-US" sz="2800" b="1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B6772-464B-4057-AE6B-92720B2EB0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0353675" cy="358775"/>
          </a:xfrm>
        </p:spPr>
        <p:txBody>
          <a:bodyPr/>
          <a:lstStyle/>
          <a:p>
            <a:r>
              <a:rPr lang="en-US" dirty="0"/>
              <a:t>Next time</a:t>
            </a:r>
          </a:p>
        </p:txBody>
      </p:sp>
    </p:spTree>
    <p:extLst>
      <p:ext uri="{BB962C8B-B14F-4D97-AF65-F5344CB8AC3E}">
        <p14:creationId xmlns:p14="http://schemas.microsoft.com/office/powerpoint/2010/main" val="322128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302-8C94-4F4F-AE58-C633C5C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Recall: </a:t>
            </a:r>
            <a:r>
              <a:rPr lang="en-US" dirty="0"/>
              <a:t>Sources of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28C2A-FE10-45BD-BA64-7D09AAA5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6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6A1075-4E42-49F9-9244-EE2213A7DB57}"/>
              </a:ext>
            </a:extLst>
          </p:cNvPr>
          <p:cNvSpPr/>
          <p:nvPr/>
        </p:nvSpPr>
        <p:spPr>
          <a:xfrm>
            <a:off x="3791922" y="783948"/>
            <a:ext cx="7872762" cy="5906627"/>
          </a:xfrm>
          <a:prstGeom prst="ellipse">
            <a:avLst/>
          </a:prstGeom>
          <a:solidFill>
            <a:srgbClr val="FFDDD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4CD33-BAD8-436B-BB1F-2AA00F8F6F78}"/>
              </a:ext>
            </a:extLst>
          </p:cNvPr>
          <p:cNvSpPr/>
          <p:nvPr/>
        </p:nvSpPr>
        <p:spPr>
          <a:xfrm>
            <a:off x="7788732" y="3283678"/>
            <a:ext cx="131956" cy="131956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EE63D0-BEB8-404F-8F97-9760EBAA284B}"/>
                  </a:ext>
                </a:extLst>
              </p:cNvPr>
              <p:cNvSpPr txBox="1"/>
              <p:nvPr/>
            </p:nvSpPr>
            <p:spPr>
              <a:xfrm>
                <a:off x="7783697" y="3108532"/>
                <a:ext cx="6077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EE63D0-BEB8-404F-8F97-9760EBAA2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697" y="3108532"/>
                <a:ext cx="607742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695E5EBD-33D5-4954-81B1-790C4FD79C07}"/>
              </a:ext>
            </a:extLst>
          </p:cNvPr>
          <p:cNvSpPr/>
          <p:nvPr/>
        </p:nvSpPr>
        <p:spPr>
          <a:xfrm>
            <a:off x="1834970" y="1799270"/>
            <a:ext cx="131956" cy="13195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52051A-CD3B-49A2-8B7B-54D22910CC8A}"/>
                  </a:ext>
                </a:extLst>
              </p:cNvPr>
              <p:cNvSpPr txBox="1"/>
              <p:nvPr/>
            </p:nvSpPr>
            <p:spPr>
              <a:xfrm>
                <a:off x="1470695" y="1702884"/>
                <a:ext cx="5854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52051A-CD3B-49A2-8B7B-54D22910C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5" y="1702884"/>
                <a:ext cx="585439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BAD8CEC-D164-4FA1-88A0-61234FCB0D70}"/>
              </a:ext>
            </a:extLst>
          </p:cNvPr>
          <p:cNvSpPr/>
          <p:nvPr/>
        </p:nvSpPr>
        <p:spPr>
          <a:xfrm>
            <a:off x="4713251" y="1733292"/>
            <a:ext cx="131956" cy="13195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F1D605-4019-49F8-ADEE-54086B3AD47D}"/>
                  </a:ext>
                </a:extLst>
              </p:cNvPr>
              <p:cNvSpPr txBox="1"/>
              <p:nvPr/>
            </p:nvSpPr>
            <p:spPr>
              <a:xfrm>
                <a:off x="4528157" y="1238638"/>
                <a:ext cx="6077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F1D605-4019-49F8-ADEE-54086B3A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57" y="1238638"/>
                <a:ext cx="607742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EAE184-08FE-4454-955D-74A49C146381}"/>
              </a:ext>
            </a:extLst>
          </p:cNvPr>
          <p:cNvSpPr txBox="1"/>
          <p:nvPr/>
        </p:nvSpPr>
        <p:spPr>
          <a:xfrm rot="21428309">
            <a:off x="2498217" y="1831795"/>
            <a:ext cx="1414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Modelling Error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5FCE8-4812-4759-B5F9-A758F637E8C6}"/>
              </a:ext>
            </a:extLst>
          </p:cNvPr>
          <p:cNvSpPr txBox="1"/>
          <p:nvPr/>
        </p:nvSpPr>
        <p:spPr>
          <a:xfrm rot="1084434">
            <a:off x="4482591" y="2015427"/>
            <a:ext cx="1731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Estimation </a:t>
            </a:r>
          </a:p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Error</a:t>
            </a:r>
            <a:endParaRPr lang="en-US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DCCC75-7DB6-42E6-BA91-2020BA643036}"/>
              </a:ext>
            </a:extLst>
          </p:cNvPr>
          <p:cNvCxnSpPr>
            <a:cxnSpLocks/>
          </p:cNvCxnSpPr>
          <p:nvPr/>
        </p:nvCxnSpPr>
        <p:spPr>
          <a:xfrm>
            <a:off x="4814761" y="1830087"/>
            <a:ext cx="1343278" cy="420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5784F4-53F4-4AA4-99FD-23D498DBADFE}"/>
              </a:ext>
            </a:extLst>
          </p:cNvPr>
          <p:cNvCxnSpPr>
            <a:cxnSpLocks/>
          </p:cNvCxnSpPr>
          <p:nvPr/>
        </p:nvCxnSpPr>
        <p:spPr>
          <a:xfrm flipV="1">
            <a:off x="1929161" y="1773443"/>
            <a:ext cx="2812772" cy="1075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2357511-0195-48D4-9A3F-317D917415CE}"/>
              </a:ext>
            </a:extLst>
          </p:cNvPr>
          <p:cNvSpPr txBox="1"/>
          <p:nvPr/>
        </p:nvSpPr>
        <p:spPr>
          <a:xfrm>
            <a:off x="115476" y="909825"/>
            <a:ext cx="350694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Avenir Next LT Pro" panose="020B0504020202020204" pitchFamily="34" charset="0"/>
              </a:rPr>
              <a:t>Bigger, more flexible </a:t>
            </a:r>
            <a:br>
              <a:rPr lang="en-US" dirty="0">
                <a:latin typeface="Avenir Next LT Pro" panose="020B0504020202020204" pitchFamily="34" charset="0"/>
              </a:rPr>
            </a:br>
            <a:r>
              <a:rPr lang="en-US" dirty="0">
                <a:latin typeface="Avenir Next LT Pro" panose="020B0504020202020204" pitchFamily="34" charset="0"/>
              </a:rPr>
              <a:t>function class</a:t>
            </a:r>
          </a:p>
        </p:txBody>
      </p:sp>
      <p:pic>
        <p:nvPicPr>
          <p:cNvPr id="38" name="Graphic 37" descr="Arrow: Counter-clockwise curve with solid fill">
            <a:extLst>
              <a:ext uri="{FF2B5EF4-FFF2-40B4-BE49-F238E27FC236}">
                <a16:creationId xmlns:a16="http://schemas.microsoft.com/office/drawing/2014/main" id="{91702AE9-D30B-4A64-BC5F-CD0636E55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61805" flipH="1">
            <a:off x="2784967" y="983699"/>
            <a:ext cx="731520" cy="73152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B8F2950-BDEC-4186-B10B-4270EFDBF962}"/>
              </a:ext>
            </a:extLst>
          </p:cNvPr>
          <p:cNvSpPr/>
          <p:nvPr/>
        </p:nvSpPr>
        <p:spPr>
          <a:xfrm>
            <a:off x="6174560" y="2225641"/>
            <a:ext cx="131956" cy="131956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32809F-533A-4834-96C0-EBF02C33FA1A}"/>
                  </a:ext>
                </a:extLst>
              </p:cNvPr>
              <p:cNvSpPr txBox="1"/>
              <p:nvPr/>
            </p:nvSpPr>
            <p:spPr>
              <a:xfrm>
                <a:off x="6227759" y="1912913"/>
                <a:ext cx="6077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32809F-533A-4834-96C0-EBF02C33F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759" y="1912913"/>
                <a:ext cx="607742" cy="461665"/>
              </a:xfrm>
              <a:prstGeom prst="rect">
                <a:avLst/>
              </a:prstGeom>
              <a:blipFill>
                <a:blip r:embed="rId7"/>
                <a:stretch>
                  <a:fillRect l="-101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F577347-C003-406E-BF82-FBCC4E556263}"/>
              </a:ext>
            </a:extLst>
          </p:cNvPr>
          <p:cNvCxnSpPr>
            <a:cxnSpLocks/>
          </p:cNvCxnSpPr>
          <p:nvPr/>
        </p:nvCxnSpPr>
        <p:spPr>
          <a:xfrm>
            <a:off x="6322741" y="2338208"/>
            <a:ext cx="1494264" cy="10036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80080D-175B-489E-BFFC-DA0A2FAFEEAC}"/>
              </a:ext>
            </a:extLst>
          </p:cNvPr>
          <p:cNvSpPr txBox="1"/>
          <p:nvPr/>
        </p:nvSpPr>
        <p:spPr>
          <a:xfrm>
            <a:off x="5471663" y="1290680"/>
            <a:ext cx="350694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Avenir Next LT Pro" panose="020B0504020202020204" pitchFamily="34" charset="0"/>
              </a:rPr>
              <a:t>More data or more data efficient algorithms</a:t>
            </a:r>
            <a:endParaRPr lang="en-US" dirty="0">
              <a:solidFill>
                <a:srgbClr val="7030A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5" name="Graphic 44" descr="Arrow: Counter-clockwise curve with solid fill">
            <a:extLst>
              <a:ext uri="{FF2B5EF4-FFF2-40B4-BE49-F238E27FC236}">
                <a16:creationId xmlns:a16="http://schemas.microsoft.com/office/drawing/2014/main" id="{CF6BB1D2-939B-4CB0-B336-97EBAC7A8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738195">
            <a:off x="5416503" y="1372299"/>
            <a:ext cx="731520" cy="73152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37D73F-E0C3-43A9-8374-687CB572E041}"/>
              </a:ext>
            </a:extLst>
          </p:cNvPr>
          <p:cNvSpPr txBox="1"/>
          <p:nvPr/>
        </p:nvSpPr>
        <p:spPr>
          <a:xfrm rot="2056759">
            <a:off x="6038532" y="2829289"/>
            <a:ext cx="1731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venir Next LT Pro" panose="020B0504020202020204" pitchFamily="34" charset="0"/>
              </a:rPr>
              <a:t>Optimization Error</a:t>
            </a:r>
            <a:endParaRPr 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1C035B-2603-43A9-A56E-40544DF8FCD5}"/>
              </a:ext>
            </a:extLst>
          </p:cNvPr>
          <p:cNvSpPr txBox="1"/>
          <p:nvPr/>
        </p:nvSpPr>
        <p:spPr>
          <a:xfrm>
            <a:off x="7701134" y="2168928"/>
            <a:ext cx="3506945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Avenir Next LT Pro" panose="020B0504020202020204" pitchFamily="34" charset="0"/>
              </a:rPr>
              <a:t>More expensive optimization algorithms or models with easier optimization</a:t>
            </a:r>
            <a:endParaRPr lang="en-US" dirty="0">
              <a:solidFill>
                <a:srgbClr val="7030A0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2" name="Graphic 31" descr="Arrow: Counter-clockwise curve with solid fill">
            <a:extLst>
              <a:ext uri="{FF2B5EF4-FFF2-40B4-BE49-F238E27FC236}">
                <a16:creationId xmlns:a16="http://schemas.microsoft.com/office/drawing/2014/main" id="{7360D5AD-D021-4F32-9EC4-4D10BBD92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738195">
            <a:off x="7335374" y="2394296"/>
            <a:ext cx="731520" cy="731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5C319-C6EC-4486-838A-CBCD2095BD0E}"/>
                  </a:ext>
                </a:extLst>
              </p:cNvPr>
              <p:cNvSpPr txBox="1"/>
              <p:nvPr/>
            </p:nvSpPr>
            <p:spPr>
              <a:xfrm>
                <a:off x="3905754" y="5427721"/>
                <a:ext cx="47764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5C319-C6EC-4486-838A-CBCD2095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54" y="5427721"/>
                <a:ext cx="477644" cy="646331"/>
              </a:xfrm>
              <a:prstGeom prst="rect">
                <a:avLst/>
              </a:prstGeom>
              <a:blipFill>
                <a:blip r:embed="rId8"/>
                <a:stretch>
                  <a:fillRect r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302-8C94-4F4F-AE58-C633C5C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Recall: </a:t>
            </a:r>
            <a:r>
              <a:rPr lang="en-US" dirty="0"/>
              <a:t>Sources of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28C2A-FE10-45BD-BA64-7D09AAA5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7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42025F-9ACF-4DE8-9699-A5FF76A50778}"/>
              </a:ext>
            </a:extLst>
          </p:cNvPr>
          <p:cNvSpPr txBox="1"/>
          <p:nvPr/>
        </p:nvSpPr>
        <p:spPr>
          <a:xfrm>
            <a:off x="3603001" y="1133885"/>
            <a:ext cx="66100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2000" b="1" dirty="0">
                <a:latin typeface="Avenir Next LT Pro" panose="020B0504020202020204" pitchFamily="34" charset="0"/>
              </a:rPr>
              <a:t>Bayes Error</a:t>
            </a:r>
            <a:br>
              <a:rPr lang="en-US" sz="2000" b="1" dirty="0">
                <a:latin typeface="Avenir Next LT Pro" panose="020B0504020202020204" pitchFamily="34" charset="0"/>
              </a:rPr>
            </a:br>
            <a:r>
              <a:rPr lang="en-US" sz="2000" dirty="0">
                <a:latin typeface="Avenir Next LT Pro" panose="020B0504020202020204" pitchFamily="34" charset="0"/>
              </a:rPr>
              <a:t>Irreducible error inherit in the function being approximated – nothing we can fix.</a:t>
            </a:r>
          </a:p>
        </p:txBody>
      </p:sp>
      <p:pic>
        <p:nvPicPr>
          <p:cNvPr id="1026" name="Picture 2" descr="Thomas Bayes - Wikipedia">
            <a:extLst>
              <a:ext uri="{FF2B5EF4-FFF2-40B4-BE49-F238E27FC236}">
                <a16:creationId xmlns:a16="http://schemas.microsoft.com/office/drawing/2014/main" id="{A86C3B0B-1D40-411D-BF93-EEFC84EC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7150" y="5152492"/>
            <a:ext cx="1323975" cy="1419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54E2703-0A8A-4941-B92B-4D0585C86A73}"/>
              </a:ext>
            </a:extLst>
          </p:cNvPr>
          <p:cNvGrpSpPr/>
          <p:nvPr/>
        </p:nvGrpSpPr>
        <p:grpSpPr>
          <a:xfrm>
            <a:off x="3603001" y="2771044"/>
            <a:ext cx="5314950" cy="2869455"/>
            <a:chOff x="5962650" y="3059073"/>
            <a:chExt cx="5314950" cy="2869455"/>
          </a:xfrm>
        </p:grpSpPr>
        <p:pic>
          <p:nvPicPr>
            <p:cNvPr id="1028" name="Picture 4" descr="Index of /wp-content/uploads/2011/12">
              <a:extLst>
                <a:ext uri="{FF2B5EF4-FFF2-40B4-BE49-F238E27FC236}">
                  <a16:creationId xmlns:a16="http://schemas.microsoft.com/office/drawing/2014/main" id="{019933AA-6470-40D6-BD91-1FB13F73D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2650" y="3059073"/>
              <a:ext cx="5314950" cy="2533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D1AE04-9E16-40F1-86A4-2A608E7D908F}"/>
                </a:ext>
              </a:extLst>
            </p:cNvPr>
            <p:cNvCxnSpPr>
              <a:cxnSpLocks/>
            </p:cNvCxnSpPr>
            <p:nvPr/>
          </p:nvCxnSpPr>
          <p:spPr>
            <a:xfrm>
              <a:off x="8258175" y="3895725"/>
              <a:ext cx="0" cy="196666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EE8F396E-3778-428D-9004-70BFD8782477}"/>
                    </a:ext>
                  </a:extLst>
                </p:cNvPr>
                <p:cNvSpPr/>
                <p:nvPr/>
              </p:nvSpPr>
              <p:spPr>
                <a:xfrm>
                  <a:off x="8310562" y="5379888"/>
                  <a:ext cx="1828800" cy="548640"/>
                </a:xfrm>
                <a:prstGeom prst="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800" dirty="0">
                    <a:latin typeface="Avenir Next LT Pro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Arrow: Right 16">
                  <a:extLst>
                    <a:ext uri="{FF2B5EF4-FFF2-40B4-BE49-F238E27FC236}">
                      <a16:creationId xmlns:a16="http://schemas.microsoft.com/office/drawing/2014/main" id="{EE8F396E-3778-428D-9004-70BFD87824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562" y="5379888"/>
                  <a:ext cx="1828800" cy="548640"/>
                </a:xfrm>
                <a:prstGeom prst="rightArrow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rrow: Left 19">
                  <a:extLst>
                    <a:ext uri="{FF2B5EF4-FFF2-40B4-BE49-F238E27FC236}">
                      <a16:creationId xmlns:a16="http://schemas.microsoft.com/office/drawing/2014/main" id="{8CF6FFF5-03B1-4C83-95D0-5031F57EEE17}"/>
                    </a:ext>
                  </a:extLst>
                </p:cNvPr>
                <p:cNvSpPr/>
                <p:nvPr/>
              </p:nvSpPr>
              <p:spPr>
                <a:xfrm>
                  <a:off x="6384132" y="5379888"/>
                  <a:ext cx="1828800" cy="548640"/>
                </a:xfrm>
                <a:prstGeom prst="lef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Arrow: Left 19">
                  <a:extLst>
                    <a:ext uri="{FF2B5EF4-FFF2-40B4-BE49-F238E27FC236}">
                      <a16:creationId xmlns:a16="http://schemas.microsoft.com/office/drawing/2014/main" id="{8CF6FFF5-03B1-4C83-95D0-5031F57EE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132" y="5379888"/>
                  <a:ext cx="1828800" cy="548640"/>
                </a:xfrm>
                <a:prstGeom prst="leftArrow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186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302-8C94-4F4F-AE58-C633C5C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Recall: </a:t>
            </a:r>
            <a:r>
              <a:rPr lang="en-US" dirty="0"/>
              <a:t>Sources of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28C2A-FE10-45BD-BA64-7D09AAA5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Thomas Bayes - Wikipedia">
            <a:extLst>
              <a:ext uri="{FF2B5EF4-FFF2-40B4-BE49-F238E27FC236}">
                <a16:creationId xmlns:a16="http://schemas.microsoft.com/office/drawing/2014/main" id="{A86C3B0B-1D40-411D-BF93-EEFC84EC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7150" y="5152492"/>
            <a:ext cx="1323975" cy="1419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4935B2-6CE6-4E24-AC87-9B23AAC8E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508886"/>
              </p:ext>
            </p:extLst>
          </p:nvPr>
        </p:nvGraphicFramePr>
        <p:xfrm>
          <a:off x="4673918" y="3051130"/>
          <a:ext cx="2844164" cy="239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47522">
                  <a:extLst>
                    <a:ext uri="{9D8B030D-6E8A-4147-A177-3AD203B41FA5}">
                      <a16:colId xmlns:a16="http://schemas.microsoft.com/office/drawing/2014/main" val="3741902619"/>
                    </a:ext>
                  </a:extLst>
                </a:gridCol>
                <a:gridCol w="1107376">
                  <a:extLst>
                    <a:ext uri="{9D8B030D-6E8A-4147-A177-3AD203B41FA5}">
                      <a16:colId xmlns:a16="http://schemas.microsoft.com/office/drawing/2014/main" val="1366648840"/>
                    </a:ext>
                  </a:extLst>
                </a:gridCol>
                <a:gridCol w="989266">
                  <a:extLst>
                    <a:ext uri="{9D8B030D-6E8A-4147-A177-3AD203B41FA5}">
                      <a16:colId xmlns:a16="http://schemas.microsoft.com/office/drawing/2014/main" val="351079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Likes</a:t>
                      </a:r>
                      <a:br>
                        <a:rPr lang="en-US" dirty="0"/>
                      </a:br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Reads</a:t>
                      </a:r>
                      <a:br>
                        <a:rPr lang="en-US" dirty="0"/>
                      </a:br>
                      <a:r>
                        <a:rPr lang="en-US" dirty="0"/>
                        <a:t>ML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Thinks MLE Is Cool?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56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07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0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05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C70513-5645-4FD1-8C50-C48A7B640B8B}"/>
              </a:ext>
            </a:extLst>
          </p:cNvPr>
          <p:cNvSpPr txBox="1"/>
          <p:nvPr/>
        </p:nvSpPr>
        <p:spPr>
          <a:xfrm>
            <a:off x="3603001" y="1133885"/>
            <a:ext cx="66100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2000" b="1" dirty="0">
                <a:latin typeface="Avenir Next LT Pro" panose="020B0504020202020204" pitchFamily="34" charset="0"/>
              </a:rPr>
              <a:t>Bayes Error</a:t>
            </a:r>
            <a:br>
              <a:rPr lang="en-US" sz="2000" b="1" dirty="0">
                <a:latin typeface="Avenir Next LT Pro" panose="020B0504020202020204" pitchFamily="34" charset="0"/>
              </a:rPr>
            </a:br>
            <a:r>
              <a:rPr lang="en-US" sz="2000" dirty="0">
                <a:latin typeface="Avenir Next LT Pro" panose="020B0504020202020204" pitchFamily="34" charset="0"/>
              </a:rPr>
              <a:t>Irreducible error inherit in the function being approximated – nothing we can fix.</a:t>
            </a:r>
          </a:p>
        </p:txBody>
      </p:sp>
    </p:spTree>
    <p:extLst>
      <p:ext uri="{BB962C8B-B14F-4D97-AF65-F5344CB8AC3E}">
        <p14:creationId xmlns:p14="http://schemas.microsoft.com/office/powerpoint/2010/main" val="38862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A302-8C94-4F4F-AE58-C633C5C7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Bayes Classifier?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28C2A-FE10-45BD-BA64-7D09AAA5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C8B7B2-9496-47E5-990F-169BD0B1DE6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42025F-9ACF-4DE8-9699-A5FF76A50778}"/>
                  </a:ext>
                </a:extLst>
              </p:cNvPr>
              <p:cNvSpPr txBox="1"/>
              <p:nvPr/>
            </p:nvSpPr>
            <p:spPr>
              <a:xfrm>
                <a:off x="521528" y="662919"/>
                <a:ext cx="11265088" cy="4425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en-US" sz="2000" b="1" dirty="0">
                    <a:latin typeface="Avenir Next LT Pro" panose="020B0504020202020204" pitchFamily="34" charset="0"/>
                  </a:rPr>
                  <a:t>Optimal Bayes Classifier:</a:t>
                </a:r>
              </a:p>
              <a:p>
                <a:pPr marL="0" lvl="2"/>
                <a:r>
                  <a:rPr lang="en-US" sz="2000" dirty="0">
                    <a:latin typeface="Avenir Next LT Pro" panose="020B0504020202020204" pitchFamily="34" charset="0"/>
                  </a:rPr>
                  <a:t>	</a:t>
                </a:r>
              </a:p>
              <a:p>
                <a:pPr marL="0" lvl="2"/>
                <a:r>
                  <a:rPr lang="en-US" sz="2000" dirty="0">
                    <a:latin typeface="Avenir Next LT Pro" panose="020B0504020202020204" pitchFamily="34" charset="0"/>
                  </a:rPr>
                  <a:t>	Suppose we know the true distribution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and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</a:rPr>
                  <a:t> we encounter we predict:</a:t>
                </a:r>
              </a:p>
              <a:p>
                <a:pPr marL="0" lvl="2"/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0" lvl="2"/>
                <a:r>
                  <a:rPr lang="en-US" sz="2000" dirty="0">
                    <a:latin typeface="Avenir Next LT Pro" panose="020B0504020202020204" pitchFamily="34" charset="0"/>
                  </a:rPr>
                  <a:t>		</a:t>
                </a: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0" lvl="2"/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0" lvl="2"/>
                <a:endParaRPr lang="en-US" sz="2000" dirty="0">
                  <a:latin typeface="Avenir Next LT Pro" panose="020B0504020202020204" pitchFamily="34" charset="0"/>
                </a:endParaRPr>
              </a:p>
              <a:p>
                <a:pPr marL="1257300" lvl="4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If we know the true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, this is optimal.  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  <a:hlinkClick r:id="rId2"/>
                  </a:rPr>
                  <a:t>https://en.wikipedia.org/wiki/Bayes_classifier</a:t>
                </a:r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1257300" lvl="4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914400" lvl="4"/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914400" lvl="4"/>
                <a:endParaRPr lang="en-US" sz="2000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  <a:p>
                <a:pPr marL="914400" lvl="4"/>
                <a:r>
                  <a:rPr lang="en-US" sz="2000" b="1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Problem:</a:t>
                </a:r>
                <a:r>
                  <a:rPr lang="en-US" sz="20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We don’t know the true P(Y|X). How to learn it?</a:t>
                </a:r>
                <a:endParaRPr lang="en-US" sz="2000" b="1" dirty="0">
                  <a:latin typeface="Avenir Next LT Pro" panose="020B05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42025F-9ACF-4DE8-9699-A5FF76A50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28" y="662919"/>
                <a:ext cx="11265088" cy="4425379"/>
              </a:xfrm>
              <a:prstGeom prst="rect">
                <a:avLst/>
              </a:prstGeom>
              <a:blipFill>
                <a:blip r:embed="rId3"/>
                <a:stretch>
                  <a:fillRect l="-595" t="-689" r="-379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omas Bayes - Wikipedia">
            <a:extLst>
              <a:ext uri="{FF2B5EF4-FFF2-40B4-BE49-F238E27FC236}">
                <a16:creationId xmlns:a16="http://schemas.microsoft.com/office/drawing/2014/main" id="{A86C3B0B-1D40-411D-BF93-EEFC84EC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57150" y="5152492"/>
            <a:ext cx="1323975" cy="1419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57606"/>
      </p:ext>
    </p:extLst>
  </p:cSld>
  <p:clrMapOvr>
    <a:masterClrMapping/>
  </p:clrMapOvr>
</p:sld>
</file>

<file path=ppt/theme/theme1.xml><?xml version="1.0" encoding="utf-8"?>
<a:theme xmlns:a="http://schemas.openxmlformats.org/drawingml/2006/main" name="CS53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539" id="{822DD2A6-CE25-4827-B94B-CFD5B929E096}" vid="{1CFDBF4D-E3B9-4FCB-9D8E-160FC41F3B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CS539</Template>
  <TotalTime>50573</TotalTime>
  <Words>4279</Words>
  <Application>Microsoft Macintosh PowerPoint</Application>
  <PresentationFormat>Widescreen</PresentationFormat>
  <Paragraphs>875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Nova Light</vt:lpstr>
      <vt:lpstr>Avenir Book</vt:lpstr>
      <vt:lpstr>Avenir Next LT Pro</vt:lpstr>
      <vt:lpstr>Calibri</vt:lpstr>
      <vt:lpstr>Cambria Math</vt:lpstr>
      <vt:lpstr>Roboto</vt:lpstr>
      <vt:lpstr>CS539</vt:lpstr>
      <vt:lpstr>Machine Learning  and Data Mining</vt:lpstr>
      <vt:lpstr>PowerPoint Presentation</vt:lpstr>
      <vt:lpstr>Where are we? </vt:lpstr>
      <vt:lpstr>Where are we? </vt:lpstr>
      <vt:lpstr>PowerPoint Presentation</vt:lpstr>
      <vt:lpstr>Recall: Sources of Error</vt:lpstr>
      <vt:lpstr>Recall: Sources of Error</vt:lpstr>
      <vt:lpstr>Recall: Sources of Error</vt:lpstr>
      <vt:lpstr>What is a Bayes Classifier?</vt:lpstr>
      <vt:lpstr>Generative vs. Discriminative Models</vt:lpstr>
      <vt:lpstr>Generative vs. Discriminative Models</vt:lpstr>
      <vt:lpstr>Generative Classifiers – Example 1: Studying Students</vt:lpstr>
      <vt:lpstr>Generative Classifiers – Example 1: Studying Students</vt:lpstr>
      <vt:lpstr>Generative Classifiers – Example 1: Studying Students</vt:lpstr>
      <vt:lpstr>Generative Classifiers – Example 1: Studying Students</vt:lpstr>
      <vt:lpstr>Generative Classifiers – Example 1: Studying Students</vt:lpstr>
      <vt:lpstr>Generative Classifiers – Example 1: Studying Students</vt:lpstr>
      <vt:lpstr>Generative Classifiers – Example 1: Studying Students</vt:lpstr>
      <vt:lpstr>Generative Stories – Example 2: Email Classification</vt:lpstr>
      <vt:lpstr>Generative Stories – Example 2: Email Classification</vt:lpstr>
      <vt:lpstr>Generative Stories – Example 2: Email Classification</vt:lpstr>
      <vt:lpstr>Estimating Joint Distributions over Discrete Variables</vt:lpstr>
      <vt:lpstr>Estimating Joint Distributions over Discrete Variables</vt:lpstr>
      <vt:lpstr>Estimating Joint Distributions over Discrete Variables</vt:lpstr>
      <vt:lpstr>Example of Estimating Joint Distributions over Discrete Variables</vt:lpstr>
      <vt:lpstr>Example of Estimating Joint Distributions over Discrete Variables</vt:lpstr>
      <vt:lpstr>Estimating Joint Distributions over Discrete Variables</vt:lpstr>
      <vt:lpstr>Generative Stories – Example 2: Email Classification</vt:lpstr>
      <vt:lpstr>Naïve Bayes Model Idea</vt:lpstr>
      <vt:lpstr>Reminders about (conditional) independence</vt:lpstr>
      <vt:lpstr>Reminders about (conditional) independence</vt:lpstr>
      <vt:lpstr>Reminders about (conditional) independence</vt:lpstr>
      <vt:lpstr>Reminders about (conditional) independence</vt:lpstr>
      <vt:lpstr>Naïve Bayes Model Idea</vt:lpstr>
      <vt:lpstr>Naïve Bayes Model Idea</vt:lpstr>
      <vt:lpstr>Updating our Generative Story for Spam Emails to be “Naïve”</vt:lpstr>
      <vt:lpstr>Updating our Generative Story for Spam Emails to be “Naïve”</vt:lpstr>
      <vt:lpstr>Naïve Bayes Model Idea</vt:lpstr>
      <vt:lpstr>Naïve Bayes Model Idea</vt:lpstr>
      <vt:lpstr>Naïve Bayes Model Idea</vt:lpstr>
      <vt:lpstr>Naïve Bayes Model Idea</vt:lpstr>
      <vt:lpstr>PowerPoint Presentation</vt:lpstr>
      <vt:lpstr>Practical Problems with Naïve Bayes</vt:lpstr>
      <vt:lpstr>Practical Problems with Naïve Bayes</vt:lpstr>
      <vt:lpstr>Practical Problems with Naïve Bayes</vt:lpstr>
      <vt:lpstr>Practical Problems with Naïve Bayes</vt:lpstr>
      <vt:lpstr>Summary of Naïve Bayes Classifier</vt:lpstr>
      <vt:lpstr>Example Naïve Bayes</vt:lpstr>
      <vt:lpstr>Categorical Naïve Bayes on Tumor Classification</vt:lpstr>
      <vt:lpstr>Categorical Naïve Bayes on Tumor Classification</vt:lpstr>
      <vt:lpstr>Example Naïve Bayes</vt:lpstr>
      <vt:lpstr>Gaussian Naïve Bayes on Winegrape Classification</vt:lpstr>
      <vt:lpstr>Gaussian Naïve Bayes on Winegrape Classification</vt:lpstr>
      <vt:lpstr>Colab Notebook Demo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In A Word?</dc:title>
  <dc:creator>stefmlpcola@gmail.com</dc:creator>
  <cp:lastModifiedBy>Lee, Stefan M</cp:lastModifiedBy>
  <cp:revision>1652</cp:revision>
  <dcterms:created xsi:type="dcterms:W3CDTF">2020-11-24T17:22:38Z</dcterms:created>
  <dcterms:modified xsi:type="dcterms:W3CDTF">2023-10-18T22:05:03Z</dcterms:modified>
</cp:coreProperties>
</file>