
<file path=[Content_Types].xml><?xml version="1.0" encoding="utf-8"?>
<Types xmlns="http://schemas.openxmlformats.org/package/2006/content-types">
  <Default Extension="gif" ContentType="image/gif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68"/>
  </p:notesMasterIdLst>
  <p:sldIdLst>
    <p:sldId id="256" r:id="rId2"/>
    <p:sldId id="1542" r:id="rId3"/>
    <p:sldId id="1543" r:id="rId4"/>
    <p:sldId id="1896" r:id="rId5"/>
    <p:sldId id="1897" r:id="rId6"/>
    <p:sldId id="1898" r:id="rId7"/>
    <p:sldId id="1899" r:id="rId8"/>
    <p:sldId id="1900" r:id="rId9"/>
    <p:sldId id="1901" r:id="rId10"/>
    <p:sldId id="1902" r:id="rId11"/>
    <p:sldId id="1903" r:id="rId12"/>
    <p:sldId id="1914" r:id="rId13"/>
    <p:sldId id="1912" r:id="rId14"/>
    <p:sldId id="1915" r:id="rId15"/>
    <p:sldId id="1916" r:id="rId16"/>
    <p:sldId id="1917" r:id="rId17"/>
    <p:sldId id="1918" r:id="rId18"/>
    <p:sldId id="1919" r:id="rId19"/>
    <p:sldId id="1920" r:id="rId20"/>
    <p:sldId id="1924" r:id="rId21"/>
    <p:sldId id="1922" r:id="rId22"/>
    <p:sldId id="1923" r:id="rId23"/>
    <p:sldId id="1921" r:id="rId24"/>
    <p:sldId id="1889" r:id="rId25"/>
    <p:sldId id="1871" r:id="rId26"/>
    <p:sldId id="1872" r:id="rId27"/>
    <p:sldId id="1873" r:id="rId28"/>
    <p:sldId id="1874" r:id="rId29"/>
    <p:sldId id="1833" r:id="rId30"/>
    <p:sldId id="1835" r:id="rId31"/>
    <p:sldId id="1836" r:id="rId32"/>
    <p:sldId id="1837" r:id="rId33"/>
    <p:sldId id="1838" r:id="rId34"/>
    <p:sldId id="1839" r:id="rId35"/>
    <p:sldId id="1888" r:id="rId36"/>
    <p:sldId id="1890" r:id="rId37"/>
    <p:sldId id="1891" r:id="rId38"/>
    <p:sldId id="1840" r:id="rId39"/>
    <p:sldId id="1892" r:id="rId40"/>
    <p:sldId id="1893" r:id="rId41"/>
    <p:sldId id="1842" r:id="rId42"/>
    <p:sldId id="1846" r:id="rId43"/>
    <p:sldId id="1845" r:id="rId44"/>
    <p:sldId id="1843" r:id="rId45"/>
    <p:sldId id="1847" r:id="rId46"/>
    <p:sldId id="1848" r:id="rId47"/>
    <p:sldId id="1858" r:id="rId48"/>
    <p:sldId id="1849" r:id="rId49"/>
    <p:sldId id="1851" r:id="rId50"/>
    <p:sldId id="1850" r:id="rId51"/>
    <p:sldId id="1852" r:id="rId52"/>
    <p:sldId id="1894" r:id="rId53"/>
    <p:sldId id="1875" r:id="rId54"/>
    <p:sldId id="1877" r:id="rId55"/>
    <p:sldId id="1878" r:id="rId56"/>
    <p:sldId id="1879" r:id="rId57"/>
    <p:sldId id="1880" r:id="rId58"/>
    <p:sldId id="1881" r:id="rId59"/>
    <p:sldId id="1882" r:id="rId60"/>
    <p:sldId id="1883" r:id="rId61"/>
    <p:sldId id="1885" r:id="rId62"/>
    <p:sldId id="1884" r:id="rId63"/>
    <p:sldId id="1886" r:id="rId64"/>
    <p:sldId id="1887" r:id="rId65"/>
    <p:sldId id="1895" r:id="rId66"/>
    <p:sldId id="394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3F09"/>
    <a:srgbClr val="FFC9C9"/>
    <a:srgbClr val="DEEBF7"/>
    <a:srgbClr val="EBD08F"/>
    <a:srgbClr val="C6D9BA"/>
    <a:srgbClr val="FFFFFF"/>
    <a:srgbClr val="E0AD8B"/>
    <a:srgbClr val="0070C0"/>
    <a:srgbClr val="FF0000"/>
    <a:srgbClr val="1D8E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33" autoAdjust="0"/>
    <p:restoredTop sz="89547" autoAdjust="0"/>
  </p:normalViewPr>
  <p:slideViewPr>
    <p:cSldViewPr snapToGrid="0">
      <p:cViewPr varScale="1">
        <p:scale>
          <a:sx n="110" d="100"/>
          <a:sy n="110" d="100"/>
        </p:scale>
        <p:origin x="200" y="384"/>
      </p:cViewPr>
      <p:guideLst/>
    </p:cSldViewPr>
  </p:slideViewPr>
  <p:outlineViewPr>
    <p:cViewPr>
      <p:scale>
        <a:sx n="33" d="100"/>
        <a:sy n="33" d="100"/>
      </p:scale>
      <p:origin x="0" y="-130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2F9D4-9DC5-4F69-96EE-C0085E48CA19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9C55F-6F3E-4A53-8EA6-E6648FC9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1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9C55F-6F3E-4A53-8EA6-E6648FC976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17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9C55F-6F3E-4A53-8EA6-E6648FC976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64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9C55F-6F3E-4A53-8EA6-E6648FC976C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63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9C55F-6F3E-4A53-8EA6-E6648FC976C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15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7957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T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8EC17E-4ED7-46CE-8966-8ED2F54592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4B989E-E032-483C-A04A-5E5CA8153020}"/>
              </a:ext>
            </a:extLst>
          </p:cNvPr>
          <p:cNvSpPr txBox="1">
            <a:spLocks/>
          </p:cNvSpPr>
          <p:nvPr userDrawn="1"/>
        </p:nvSpPr>
        <p:spPr>
          <a:xfrm>
            <a:off x="0" y="9192"/>
            <a:ext cx="10353137" cy="358604"/>
          </a:xfrm>
          <a:prstGeom prst="rect">
            <a:avLst/>
          </a:prstGeom>
          <a:noFill/>
          <a:ln>
            <a:noFill/>
          </a:ln>
        </p:spPr>
        <p:txBody>
          <a:bodyPr vert="horz" lIns="548640" tIns="45720" rIns="4572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venir Next LT Pro" panose="020B0504020202020204" pitchFamily="34" charset="0"/>
                <a:ea typeface="Avenir Next LT Pro" panose="020B0504020202020204" pitchFamily="34" charset="0"/>
                <a:cs typeface="Avenir Next LT Pro" panose="020B0504020202020204" pitchFamily="34" charset="0"/>
              </a:defRPr>
            </a:lvl1pPr>
          </a:lstStyle>
          <a:p>
            <a:r>
              <a:rPr lang="en-US" dirty="0"/>
              <a:t>Next time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B55A0D-CB56-437C-8654-B4D7670CA199}"/>
              </a:ext>
            </a:extLst>
          </p:cNvPr>
          <p:cNvGrpSpPr/>
          <p:nvPr userDrawn="1"/>
        </p:nvGrpSpPr>
        <p:grpSpPr>
          <a:xfrm>
            <a:off x="1212714" y="2895600"/>
            <a:ext cx="1279795" cy="1279795"/>
            <a:chOff x="5746615" y="274184"/>
            <a:chExt cx="698770" cy="698770"/>
          </a:xfrm>
        </p:grpSpPr>
        <p:pic>
          <p:nvPicPr>
            <p:cNvPr id="6" name="Picture 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87F28812-8EFB-41F3-87AD-40953B355D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0427"/>
            <a:stretch/>
          </p:blipFill>
          <p:spPr>
            <a:xfrm>
              <a:off x="5800128" y="289200"/>
              <a:ext cx="626648" cy="629896"/>
            </a:xfrm>
            <a:prstGeom prst="ellipse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0F903A2-6CB3-4596-BADC-10AC3DD3FEC4}"/>
                </a:ext>
              </a:extLst>
            </p:cNvPr>
            <p:cNvSpPr/>
            <p:nvPr userDrawn="1"/>
          </p:nvSpPr>
          <p:spPr>
            <a:xfrm>
              <a:off x="5746615" y="274184"/>
              <a:ext cx="698770" cy="698770"/>
            </a:xfrm>
            <a:prstGeom prst="ellipse">
              <a:avLst/>
            </a:prstGeom>
            <a:solidFill>
              <a:schemeClr val="bg1"/>
            </a:solidFill>
            <a:ln w="1270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4C3EE1B5-0DEF-445B-874D-8971C350C9C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0427"/>
            <a:stretch/>
          </p:blipFill>
          <p:spPr>
            <a:xfrm>
              <a:off x="5783076" y="313421"/>
              <a:ext cx="626648" cy="629896"/>
            </a:xfrm>
            <a:prstGeom prst="ellipse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DD3997-FE72-40CB-B02A-01FE3B4796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28925" y="2895600"/>
            <a:ext cx="8315325" cy="14192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5AD8DB-2D7B-462B-9126-9F0816BDB5AD}"/>
              </a:ext>
            </a:extLst>
          </p:cNvPr>
          <p:cNvSpPr txBox="1"/>
          <p:nvPr userDrawn="1"/>
        </p:nvSpPr>
        <p:spPr>
          <a:xfrm>
            <a:off x="1200953" y="3446584"/>
            <a:ext cx="1280160" cy="91440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913392"/>
              </a:avLst>
            </a:prstTxWarp>
            <a:spAutoFit/>
          </a:bodyPr>
          <a:lstStyle/>
          <a:p>
            <a:pPr algn="ctr"/>
            <a:r>
              <a:rPr lang="en-US" b="1" spc="300" dirty="0"/>
              <a:t>That’s All Folks</a:t>
            </a:r>
          </a:p>
        </p:txBody>
      </p:sp>
    </p:spTree>
    <p:extLst>
      <p:ext uri="{BB962C8B-B14F-4D97-AF65-F5344CB8AC3E}">
        <p14:creationId xmlns:p14="http://schemas.microsoft.com/office/powerpoint/2010/main" val="182233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Research at TTI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(C) Dhruv Batra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4A590-6033-DE48-865B-A0558AEFC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77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9192"/>
            <a:ext cx="10353137" cy="358604"/>
          </a:xfrm>
          <a:prstGeom prst="rect">
            <a:avLst/>
          </a:prstGeom>
          <a:noFill/>
          <a:ln>
            <a:noFill/>
          </a:ln>
        </p:spPr>
        <p:txBody>
          <a:bodyPr vert="horz" lIns="548640" tIns="45720" rIns="4572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6616" y="6534181"/>
            <a:ext cx="368808" cy="28251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02C8B7B2-9496-47E5-990F-169BD0B1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6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ap">
    <p:bg>
      <p:bgPr>
        <a:solidFill>
          <a:srgbClr val="D73F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005FCB-D897-4BA5-AF8F-8BBB1B48C3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73930-84D6-47D2-B40F-F75998C00EBC}"/>
              </a:ext>
            </a:extLst>
          </p:cNvPr>
          <p:cNvSpPr txBox="1"/>
          <p:nvPr/>
        </p:nvSpPr>
        <p:spPr>
          <a:xfrm>
            <a:off x="2724150" y="2515897"/>
            <a:ext cx="6743700" cy="1826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1500" b="1" spc="600" dirty="0">
                <a:solidFill>
                  <a:schemeClr val="bg1"/>
                </a:solidFill>
                <a:latin typeface="Avenir Next LT Pro" panose="020B0504020202020204" pitchFamily="34" charset="0"/>
              </a:rPr>
              <a:t>RECAP</a:t>
            </a:r>
          </a:p>
          <a:p>
            <a:pPr algn="ctr">
              <a:lnSpc>
                <a:spcPct val="70000"/>
              </a:lnSpc>
            </a:pPr>
            <a:r>
              <a:rPr lang="en-US" sz="4400" b="1" spc="-150" dirty="0">
                <a:solidFill>
                  <a:schemeClr val="bg1"/>
                </a:solidFill>
                <a:latin typeface="Avenir Next LT Pro" panose="020B0504020202020204" pitchFamily="34" charset="0"/>
              </a:rPr>
              <a:t>From Last Lecture</a:t>
            </a:r>
            <a:endParaRPr lang="en-US" sz="11500" b="1" spc="-15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85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thic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9192"/>
            <a:ext cx="10353137" cy="358604"/>
          </a:xfrm>
          <a:prstGeom prst="rect">
            <a:avLst/>
          </a:prstGeom>
          <a:noFill/>
          <a:ln>
            <a:noFill/>
          </a:ln>
        </p:spPr>
        <p:txBody>
          <a:bodyPr vert="horz" lIns="548640" tIns="45720" rIns="4572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6616" y="6534181"/>
            <a:ext cx="368808" cy="28251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02C8B7B2-9496-47E5-990F-169BD0B1DE6A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9FC0E4-8AE8-49A2-A4D0-C4D8E072579E}"/>
              </a:ext>
            </a:extLst>
          </p:cNvPr>
          <p:cNvGrpSpPr/>
          <p:nvPr userDrawn="1"/>
        </p:nvGrpSpPr>
        <p:grpSpPr>
          <a:xfrm>
            <a:off x="11779709" y="4"/>
            <a:ext cx="433421" cy="358604"/>
            <a:chOff x="2611179" y="2441428"/>
            <a:chExt cx="502444" cy="415712"/>
          </a:xfrm>
        </p:grpSpPr>
        <p:sp>
          <p:nvSpPr>
            <p:cNvPr id="12" name="Rectangle: Diagonal Corners Snipped 11">
              <a:extLst>
                <a:ext uri="{FF2B5EF4-FFF2-40B4-BE49-F238E27FC236}">
                  <a16:creationId xmlns:a16="http://schemas.microsoft.com/office/drawing/2014/main" id="{3DAA9D11-FED4-43CA-9777-1AE59AFD02E9}"/>
                </a:ext>
              </a:extLst>
            </p:cNvPr>
            <p:cNvSpPr/>
            <p:nvPr/>
          </p:nvSpPr>
          <p:spPr>
            <a:xfrm rot="5400000">
              <a:off x="2656490" y="2425446"/>
              <a:ext cx="415712" cy="447675"/>
            </a:xfrm>
            <a:prstGeom prst="snip2DiagRect">
              <a:avLst>
                <a:gd name="adj1" fmla="val 0"/>
                <a:gd name="adj2" fmla="val 4432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8A9B60-6EA9-4948-91E8-138B7CC9770C}"/>
                </a:ext>
              </a:extLst>
            </p:cNvPr>
            <p:cNvSpPr txBox="1"/>
            <p:nvPr/>
          </p:nvSpPr>
          <p:spPr>
            <a:xfrm>
              <a:off x="2611179" y="2447003"/>
              <a:ext cx="502444" cy="3924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0" i="0" u="none" strike="noStrike" dirty="0">
                  <a:solidFill>
                    <a:srgbClr val="0000FF"/>
                  </a:solidFill>
                  <a:effectLst/>
                  <a:latin typeface="Roboto"/>
                </a:rPr>
                <a:t>⚖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63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gorithm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9192"/>
            <a:ext cx="10353137" cy="358604"/>
          </a:xfrm>
          <a:prstGeom prst="rect">
            <a:avLst/>
          </a:prstGeom>
          <a:noFill/>
          <a:ln>
            <a:noFill/>
          </a:ln>
        </p:spPr>
        <p:txBody>
          <a:bodyPr vert="horz" lIns="548640" tIns="45720" rIns="4572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6616" y="6534181"/>
            <a:ext cx="368808" cy="28251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02C8B7B2-9496-47E5-990F-169BD0B1DE6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EABE852-2095-4483-892B-253A7D71B04F}"/>
              </a:ext>
            </a:extLst>
          </p:cNvPr>
          <p:cNvGrpSpPr/>
          <p:nvPr userDrawn="1"/>
        </p:nvGrpSpPr>
        <p:grpSpPr>
          <a:xfrm>
            <a:off x="11760462" y="0"/>
            <a:ext cx="431616" cy="359288"/>
            <a:chOff x="3016451" y="3161406"/>
            <a:chExt cx="500356" cy="416505"/>
          </a:xfrm>
        </p:grpSpPr>
        <p:sp>
          <p:nvSpPr>
            <p:cNvPr id="8" name="Rectangle: Diagonal Corners Snipped 7">
              <a:extLst>
                <a:ext uri="{FF2B5EF4-FFF2-40B4-BE49-F238E27FC236}">
                  <a16:creationId xmlns:a16="http://schemas.microsoft.com/office/drawing/2014/main" id="{1351086C-2F1B-496D-A0BB-453E7C4F0E50}"/>
                </a:ext>
              </a:extLst>
            </p:cNvPr>
            <p:cNvSpPr/>
            <p:nvPr/>
          </p:nvSpPr>
          <p:spPr>
            <a:xfrm rot="5400000">
              <a:off x="3086266" y="3144272"/>
              <a:ext cx="413408" cy="447675"/>
            </a:xfrm>
            <a:prstGeom prst="snip2DiagRect">
              <a:avLst>
                <a:gd name="adj1" fmla="val 0"/>
                <a:gd name="adj2" fmla="val 44327"/>
              </a:avLst>
            </a:prstGeom>
            <a:solidFill>
              <a:srgbClr val="F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98D59C-5A50-48F1-B1B6-ADDAB87E2560}"/>
                </a:ext>
              </a:extLst>
            </p:cNvPr>
            <p:cNvSpPr txBox="1"/>
            <p:nvPr/>
          </p:nvSpPr>
          <p:spPr>
            <a:xfrm>
              <a:off x="3016451" y="3185443"/>
              <a:ext cx="447378" cy="3924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0" i="0" u="none" strike="noStrike" dirty="0">
                  <a:solidFill>
                    <a:srgbClr val="CC0000"/>
                  </a:solidFill>
                  <a:effectLst/>
                  <a:latin typeface="Avenir Next LT Pro" panose="020B0504020202020204" pitchFamily="34" charset="0"/>
                </a:rPr>
                <a:t>⚒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015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lica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9192"/>
            <a:ext cx="10353137" cy="358604"/>
          </a:xfrm>
          <a:prstGeom prst="rect">
            <a:avLst/>
          </a:prstGeom>
          <a:noFill/>
          <a:ln>
            <a:noFill/>
          </a:ln>
        </p:spPr>
        <p:txBody>
          <a:bodyPr vert="horz" lIns="548640" tIns="45720" rIns="4572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6616" y="6534181"/>
            <a:ext cx="368808" cy="28251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02C8B7B2-9496-47E5-990F-169BD0B1DE6A}" type="slidenum">
              <a:rPr lang="en-US" smtClean="0"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5FD84F-9A15-4999-9329-682A4035EF34}"/>
              </a:ext>
            </a:extLst>
          </p:cNvPr>
          <p:cNvGrpSpPr/>
          <p:nvPr userDrawn="1"/>
        </p:nvGrpSpPr>
        <p:grpSpPr>
          <a:xfrm>
            <a:off x="11805824" y="-43632"/>
            <a:ext cx="386176" cy="461665"/>
            <a:chOff x="2745283" y="3110828"/>
            <a:chExt cx="447675" cy="535186"/>
          </a:xfrm>
        </p:grpSpPr>
        <p:sp>
          <p:nvSpPr>
            <p:cNvPr id="5" name="Rectangle: Diagonal Corners Snipped 4">
              <a:extLst>
                <a:ext uri="{FF2B5EF4-FFF2-40B4-BE49-F238E27FC236}">
                  <a16:creationId xmlns:a16="http://schemas.microsoft.com/office/drawing/2014/main" id="{9F6134D7-95A9-476A-BB46-F3C6CBE28FE2}"/>
                </a:ext>
              </a:extLst>
            </p:cNvPr>
            <p:cNvSpPr/>
            <p:nvPr/>
          </p:nvSpPr>
          <p:spPr>
            <a:xfrm rot="5400000">
              <a:off x="2762417" y="3144272"/>
              <a:ext cx="413408" cy="447675"/>
            </a:xfrm>
            <a:prstGeom prst="snip2DiagRect">
              <a:avLst>
                <a:gd name="adj1" fmla="val 0"/>
                <a:gd name="adj2" fmla="val 44327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1C2D83-F216-44E3-86B8-3695B3AD2FBB}"/>
                </a:ext>
              </a:extLst>
            </p:cNvPr>
            <p:cNvSpPr txBox="1"/>
            <p:nvPr/>
          </p:nvSpPr>
          <p:spPr>
            <a:xfrm>
              <a:off x="2758202" y="3110828"/>
              <a:ext cx="361653" cy="5351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u="none" strike="noStrike" dirty="0">
                  <a:ln>
                    <a:solidFill>
                      <a:schemeClr val="tx1"/>
                    </a:solidFill>
                  </a:ln>
                  <a:solidFill>
                    <a:srgbClr val="6AA84F"/>
                  </a:solidFill>
                  <a:effectLst/>
                  <a:latin typeface="Avenir Next LT Pro" panose="020B0504020202020204" pitchFamily="34" charset="0"/>
                </a:rPr>
                <a:t>⚑</a:t>
              </a:r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57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CDB29-AB95-4105-9E4F-6E4748F634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682929-A492-40BE-AE3F-520F3ED6FA20}"/>
              </a:ext>
            </a:extLst>
          </p:cNvPr>
          <p:cNvSpPr/>
          <p:nvPr/>
        </p:nvSpPr>
        <p:spPr>
          <a:xfrm>
            <a:off x="0" y="-184558"/>
            <a:ext cx="2444097" cy="7164198"/>
          </a:xfrm>
          <a:prstGeom prst="rect">
            <a:avLst/>
          </a:prstGeom>
          <a:solidFill>
            <a:srgbClr val="D73F09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7981218-7110-4AF9-8095-52BC882D52FC}"/>
              </a:ext>
            </a:extLst>
          </p:cNvPr>
          <p:cNvSpPr txBox="1">
            <a:spLocks/>
          </p:cNvSpPr>
          <p:nvPr/>
        </p:nvSpPr>
        <p:spPr>
          <a:xfrm>
            <a:off x="143438" y="146507"/>
            <a:ext cx="2620711" cy="165576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endParaRPr lang="en-US" sz="4000" b="1" spc="-150" dirty="0">
              <a:solidFill>
                <a:schemeClr val="bg1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4000" b="1" spc="-150" dirty="0">
                <a:solidFill>
                  <a:schemeClr val="bg1"/>
                </a:solidFill>
              </a:rPr>
              <a:t>Today’s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4000" b="1" spc="-150" dirty="0">
                <a:solidFill>
                  <a:schemeClr val="bg1"/>
                </a:solidFill>
              </a:rPr>
              <a:t>Learning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4000" b="1" spc="-150" dirty="0">
                <a:solidFill>
                  <a:schemeClr val="bg1"/>
                </a:solidFill>
              </a:rPr>
              <a:t>Objectives</a:t>
            </a:r>
          </a:p>
        </p:txBody>
      </p:sp>
      <p:pic>
        <p:nvPicPr>
          <p:cNvPr id="7" name="Picture 18" descr="Oregon State University - Madison Ave. Collective">
            <a:extLst>
              <a:ext uri="{FF2B5EF4-FFF2-40B4-BE49-F238E27FC236}">
                <a16:creationId xmlns:a16="http://schemas.microsoft.com/office/drawing/2014/main" id="{F7BA9998-603C-4C92-AE23-8B842225C4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9601" y="5273831"/>
            <a:ext cx="1164894" cy="143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BEB49210-9B08-4174-9147-145508AD1DA6}"/>
              </a:ext>
            </a:extLst>
          </p:cNvPr>
          <p:cNvSpPr txBox="1">
            <a:spLocks/>
          </p:cNvSpPr>
          <p:nvPr/>
        </p:nvSpPr>
        <p:spPr>
          <a:xfrm>
            <a:off x="160628" y="18818"/>
            <a:ext cx="2234310" cy="371657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b="1" u="sng" spc="-150" dirty="0"/>
              <a:t>CS434 – ML + DM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FFC9128-C149-4340-AB33-5756D33E3A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68625" y="390525"/>
            <a:ext cx="8909050" cy="5961063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0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tivity">
    <p:bg>
      <p:bgPr>
        <a:solidFill>
          <a:srgbClr val="D73F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nip Diagonal Corner Rectangle 7">
            <a:extLst>
              <a:ext uri="{FF2B5EF4-FFF2-40B4-BE49-F238E27FC236}">
                <a16:creationId xmlns:a16="http://schemas.microsoft.com/office/drawing/2014/main" id="{77FE03BE-819F-46EE-9F4C-665066E2A6CB}"/>
              </a:ext>
            </a:extLst>
          </p:cNvPr>
          <p:cNvSpPr/>
          <p:nvPr/>
        </p:nvSpPr>
        <p:spPr>
          <a:xfrm flipH="1">
            <a:off x="397175" y="89515"/>
            <a:ext cx="12044501" cy="365712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Questions Break!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127700-164F-45BC-9BE2-B124D88669DC}"/>
              </a:ext>
            </a:extLst>
          </p:cNvPr>
          <p:cNvSpPr/>
          <p:nvPr/>
        </p:nvSpPr>
        <p:spPr>
          <a:xfrm>
            <a:off x="5542525" y="70094"/>
            <a:ext cx="1106951" cy="11069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985A01-A21B-4438-A2B7-56FDB6FE0B04}"/>
              </a:ext>
            </a:extLst>
          </p:cNvPr>
          <p:cNvSpPr/>
          <p:nvPr/>
        </p:nvSpPr>
        <p:spPr>
          <a:xfrm>
            <a:off x="485252" y="612840"/>
            <a:ext cx="11221496" cy="584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502920" rIns="182880" bIns="0" rtlCol="0" anchor="t"/>
          <a:lstStyle/>
          <a:p>
            <a:pPr algn="l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469AA5-3B87-4BDD-82A9-DD74BAC638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2314F1-F584-49C6-910E-92BD0CBD3531}"/>
              </a:ext>
            </a:extLst>
          </p:cNvPr>
          <p:cNvGrpSpPr/>
          <p:nvPr/>
        </p:nvGrpSpPr>
        <p:grpSpPr>
          <a:xfrm>
            <a:off x="5746615" y="274184"/>
            <a:ext cx="698770" cy="698770"/>
            <a:chOff x="1498060" y="894945"/>
            <a:chExt cx="1157591" cy="115759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98913E5-A791-4683-99E9-CC4E1056389E}"/>
                </a:ext>
              </a:extLst>
            </p:cNvPr>
            <p:cNvSpPr/>
            <p:nvPr/>
          </p:nvSpPr>
          <p:spPr>
            <a:xfrm>
              <a:off x="1498060" y="894945"/>
              <a:ext cx="1157591" cy="1157591"/>
            </a:xfrm>
            <a:prstGeom prst="ellipse">
              <a:avLst/>
            </a:prstGeom>
            <a:solidFill>
              <a:schemeClr val="bg1"/>
            </a:solidFill>
            <a:ln w="1270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412B823A-E2A2-478D-937D-484B8BEF14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0427"/>
            <a:stretch/>
          </p:blipFill>
          <p:spPr>
            <a:xfrm>
              <a:off x="1586710" y="919821"/>
              <a:ext cx="1038113" cy="1043493"/>
            </a:xfrm>
            <a:prstGeom prst="ellipse">
              <a:avLst/>
            </a:prstGeom>
          </p:spPr>
        </p:pic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A7CB28B-E18F-4B0A-A656-6456543935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4729" y="612467"/>
            <a:ext cx="11221496" cy="5847071"/>
          </a:xfrm>
          <a:prstGeom prst="rect">
            <a:avLst/>
          </a:prstGeom>
        </p:spPr>
        <p:txBody>
          <a:bodyPr lIns="274320" tIns="457200" rIns="2743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5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C_Activity">
    <p:bg>
      <p:bgPr>
        <a:solidFill>
          <a:srgbClr val="D73F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nip Diagonal Corner Rectangle 7">
            <a:extLst>
              <a:ext uri="{FF2B5EF4-FFF2-40B4-BE49-F238E27FC236}">
                <a16:creationId xmlns:a16="http://schemas.microsoft.com/office/drawing/2014/main" id="{77FE03BE-819F-46EE-9F4C-665066E2A6CB}"/>
              </a:ext>
            </a:extLst>
          </p:cNvPr>
          <p:cNvSpPr/>
          <p:nvPr/>
        </p:nvSpPr>
        <p:spPr>
          <a:xfrm flipH="1">
            <a:off x="397175" y="89515"/>
            <a:ext cx="12044501" cy="365712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Question Break!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127700-164F-45BC-9BE2-B124D88669DC}"/>
              </a:ext>
            </a:extLst>
          </p:cNvPr>
          <p:cNvSpPr/>
          <p:nvPr/>
        </p:nvSpPr>
        <p:spPr>
          <a:xfrm>
            <a:off x="5542525" y="-90547"/>
            <a:ext cx="1106951" cy="11069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985A01-A21B-4438-A2B7-56FDB6FE0B04}"/>
              </a:ext>
            </a:extLst>
          </p:cNvPr>
          <p:cNvSpPr/>
          <p:nvPr/>
        </p:nvSpPr>
        <p:spPr>
          <a:xfrm>
            <a:off x="485252" y="612840"/>
            <a:ext cx="11221496" cy="3640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502920" rIns="182880" bIns="0" rtlCol="0" anchor="t"/>
          <a:lstStyle/>
          <a:p>
            <a:pPr algn="l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469AA5-3B87-4BDD-82A9-DD74BAC638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2314F1-F584-49C6-910E-92BD0CBD3531}"/>
              </a:ext>
            </a:extLst>
          </p:cNvPr>
          <p:cNvGrpSpPr/>
          <p:nvPr/>
        </p:nvGrpSpPr>
        <p:grpSpPr>
          <a:xfrm>
            <a:off x="5746615" y="113543"/>
            <a:ext cx="698770" cy="698770"/>
            <a:chOff x="1498060" y="894945"/>
            <a:chExt cx="1157591" cy="115759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98913E5-A791-4683-99E9-CC4E1056389E}"/>
                </a:ext>
              </a:extLst>
            </p:cNvPr>
            <p:cNvSpPr/>
            <p:nvPr/>
          </p:nvSpPr>
          <p:spPr>
            <a:xfrm>
              <a:off x="1498060" y="894945"/>
              <a:ext cx="1157591" cy="1157591"/>
            </a:xfrm>
            <a:prstGeom prst="ellipse">
              <a:avLst/>
            </a:prstGeom>
            <a:solidFill>
              <a:schemeClr val="bg1"/>
            </a:solidFill>
            <a:ln w="1270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412B823A-E2A2-478D-937D-484B8BEF14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0427"/>
            <a:stretch/>
          </p:blipFill>
          <p:spPr>
            <a:xfrm>
              <a:off x="1586710" y="940291"/>
              <a:ext cx="1038113" cy="1043493"/>
            </a:xfrm>
            <a:prstGeom prst="ellipse">
              <a:avLst/>
            </a:prstGeom>
          </p:spPr>
        </p:pic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A7CB28B-E18F-4B0A-A656-6456543935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4729" y="612468"/>
            <a:ext cx="11221496" cy="3601062"/>
          </a:xfrm>
          <a:prstGeom prst="rect">
            <a:avLst/>
          </a:prstGeom>
        </p:spPr>
        <p:txBody>
          <a:bodyPr lIns="274320" tIns="274320" rIns="274320" anchor="ctr"/>
          <a:lstStyle>
            <a:lvl1pPr marL="0" indent="0" algn="ctr">
              <a:buNone/>
              <a:defRPr sz="2400">
                <a:latin typeface="Avenir Next LT Pro" panose="020B05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8DFC11-0A57-4417-96F4-F21440FCBA8A}"/>
              </a:ext>
            </a:extLst>
          </p:cNvPr>
          <p:cNvSpPr/>
          <p:nvPr userDrawn="1"/>
        </p:nvSpPr>
        <p:spPr>
          <a:xfrm>
            <a:off x="608848" y="4371143"/>
            <a:ext cx="5363556" cy="1013255"/>
          </a:xfrm>
          <a:prstGeom prst="roundRect">
            <a:avLst/>
          </a:prstGeom>
          <a:solidFill>
            <a:srgbClr val="9BE5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A7E196-73A2-453A-9E97-C87612E601B6}"/>
              </a:ext>
            </a:extLst>
          </p:cNvPr>
          <p:cNvSpPr/>
          <p:nvPr userDrawn="1"/>
        </p:nvSpPr>
        <p:spPr>
          <a:xfrm>
            <a:off x="608848" y="5512962"/>
            <a:ext cx="5363556" cy="1013255"/>
          </a:xfrm>
          <a:prstGeom prst="roundRect">
            <a:avLst/>
          </a:prstGeom>
          <a:solidFill>
            <a:srgbClr val="81FFB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9B121F-8CF3-40AC-B87A-29A49F7A4B94}"/>
              </a:ext>
            </a:extLst>
          </p:cNvPr>
          <p:cNvSpPr/>
          <p:nvPr userDrawn="1"/>
        </p:nvSpPr>
        <p:spPr>
          <a:xfrm>
            <a:off x="6283333" y="4367748"/>
            <a:ext cx="5363556" cy="1013255"/>
          </a:xfrm>
          <a:prstGeom prst="roundRect">
            <a:avLst/>
          </a:prstGeom>
          <a:solidFill>
            <a:srgbClr val="FF7D7D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4123F1-8A57-4B19-95FA-018A8E3D7774}"/>
              </a:ext>
            </a:extLst>
          </p:cNvPr>
          <p:cNvSpPr/>
          <p:nvPr userDrawn="1"/>
        </p:nvSpPr>
        <p:spPr>
          <a:xfrm>
            <a:off x="6283333" y="5509567"/>
            <a:ext cx="5363556" cy="1013255"/>
          </a:xfrm>
          <a:prstGeom prst="roundRect">
            <a:avLst/>
          </a:prstGeom>
          <a:solidFill>
            <a:srgbClr val="FFFFA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84D071-BB72-4AB2-9B14-817DB6E4640D}"/>
              </a:ext>
            </a:extLst>
          </p:cNvPr>
          <p:cNvSpPr/>
          <p:nvPr userDrawn="1"/>
        </p:nvSpPr>
        <p:spPr>
          <a:xfrm>
            <a:off x="386412" y="4674685"/>
            <a:ext cx="321276" cy="3707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venir Next LT Pro" panose="020B0504020202020204" pitchFamily="34" charset="0"/>
              </a:rPr>
              <a:t>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2DF69E2-79C3-4F4F-BC35-BD084B42F457}"/>
              </a:ext>
            </a:extLst>
          </p:cNvPr>
          <p:cNvSpPr/>
          <p:nvPr userDrawn="1"/>
        </p:nvSpPr>
        <p:spPr>
          <a:xfrm>
            <a:off x="6144577" y="4674684"/>
            <a:ext cx="321276" cy="3707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venir Next LT Pro" panose="020B0504020202020204" pitchFamily="34" charset="0"/>
              </a:rPr>
              <a:t>B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8118DBF-80C5-4B97-8E0B-BD4EF19DC43E}"/>
              </a:ext>
            </a:extLst>
          </p:cNvPr>
          <p:cNvSpPr/>
          <p:nvPr userDrawn="1"/>
        </p:nvSpPr>
        <p:spPr>
          <a:xfrm>
            <a:off x="400071" y="5830842"/>
            <a:ext cx="321276" cy="3707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venir Next LT Pro" panose="020B0504020202020204" pitchFamily="34" charset="0"/>
              </a:rPr>
              <a:t>C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68B9258-1675-4A1C-8CA4-E72FE7EBA5DF}"/>
              </a:ext>
            </a:extLst>
          </p:cNvPr>
          <p:cNvSpPr/>
          <p:nvPr userDrawn="1"/>
        </p:nvSpPr>
        <p:spPr>
          <a:xfrm>
            <a:off x="6122695" y="5830841"/>
            <a:ext cx="321276" cy="3707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venir Next LT Pro" panose="020B0504020202020204" pitchFamily="34" charset="0"/>
              </a:rPr>
              <a:t>D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E3901E0-C842-423E-BBC6-6544F8CE00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0724" y="4410765"/>
            <a:ext cx="5251679" cy="9248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Avenir Next LT Pro" panose="020B05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10F83A56-5AAF-4516-BF8C-BA083C02A4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30532" y="4410765"/>
            <a:ext cx="5166279" cy="9248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Avenir Next LT Pro" panose="020B05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75501B0B-27B0-420B-B8AD-D97E9AAA04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9932" y="5538737"/>
            <a:ext cx="5251679" cy="9248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Avenir Next LT Pro" panose="020B05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56C570A0-1D1E-41D1-9876-A19DA201F3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9740" y="5538737"/>
            <a:ext cx="5166279" cy="9248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Avenir Next LT Pro" panose="020B05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4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earch Showcase">
    <p:bg>
      <p:bgPr>
        <a:solidFill>
          <a:srgbClr val="D73F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nip Diagonal Corner Rectangle 7">
            <a:extLst>
              <a:ext uri="{FF2B5EF4-FFF2-40B4-BE49-F238E27FC236}">
                <a16:creationId xmlns:a16="http://schemas.microsoft.com/office/drawing/2014/main" id="{77FE03BE-819F-46EE-9F4C-665066E2A6CB}"/>
              </a:ext>
            </a:extLst>
          </p:cNvPr>
          <p:cNvSpPr/>
          <p:nvPr/>
        </p:nvSpPr>
        <p:spPr>
          <a:xfrm flipH="1">
            <a:off x="397175" y="89515"/>
            <a:ext cx="12044501" cy="365712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Research Showcase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127700-164F-45BC-9BE2-B124D88669DC}"/>
              </a:ext>
            </a:extLst>
          </p:cNvPr>
          <p:cNvSpPr/>
          <p:nvPr/>
        </p:nvSpPr>
        <p:spPr>
          <a:xfrm>
            <a:off x="5542525" y="70094"/>
            <a:ext cx="1106951" cy="11069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985A01-A21B-4438-A2B7-56FDB6FE0B04}"/>
              </a:ext>
            </a:extLst>
          </p:cNvPr>
          <p:cNvSpPr/>
          <p:nvPr/>
        </p:nvSpPr>
        <p:spPr>
          <a:xfrm>
            <a:off x="485252" y="612840"/>
            <a:ext cx="11221496" cy="584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502920" rIns="182880" bIns="0" rtlCol="0" anchor="t"/>
          <a:lstStyle/>
          <a:p>
            <a:pPr algn="l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469AA5-3B87-4BDD-82A9-DD74BAC638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2314F1-F584-49C6-910E-92BD0CBD3531}"/>
              </a:ext>
            </a:extLst>
          </p:cNvPr>
          <p:cNvGrpSpPr/>
          <p:nvPr/>
        </p:nvGrpSpPr>
        <p:grpSpPr>
          <a:xfrm>
            <a:off x="5746615" y="274184"/>
            <a:ext cx="698770" cy="698770"/>
            <a:chOff x="1498060" y="894945"/>
            <a:chExt cx="1157591" cy="115759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98913E5-A791-4683-99E9-CC4E1056389E}"/>
                </a:ext>
              </a:extLst>
            </p:cNvPr>
            <p:cNvSpPr/>
            <p:nvPr/>
          </p:nvSpPr>
          <p:spPr>
            <a:xfrm>
              <a:off x="1498060" y="894945"/>
              <a:ext cx="1157591" cy="1157591"/>
            </a:xfrm>
            <a:prstGeom prst="ellipse">
              <a:avLst/>
            </a:prstGeom>
            <a:solidFill>
              <a:schemeClr val="bg1"/>
            </a:solidFill>
            <a:ln w="1270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412B823A-E2A2-478D-937D-484B8BEF14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0427"/>
            <a:stretch/>
          </p:blipFill>
          <p:spPr>
            <a:xfrm>
              <a:off x="1586710" y="919821"/>
              <a:ext cx="1038113" cy="1043493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124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9192"/>
            <a:ext cx="10353137" cy="358604"/>
          </a:xfrm>
          <a:prstGeom prst="rect">
            <a:avLst/>
          </a:prstGeom>
          <a:noFill/>
          <a:ln>
            <a:noFill/>
          </a:ln>
        </p:spPr>
        <p:txBody>
          <a:bodyPr vert="horz" lIns="548640" tIns="45720" rIns="4572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nip Diagonal Corner Rectangle 8"/>
          <p:cNvSpPr/>
          <p:nvPr/>
        </p:nvSpPr>
        <p:spPr>
          <a:xfrm flipH="1">
            <a:off x="11786616" y="6534181"/>
            <a:ext cx="493776" cy="365125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6616" y="6534181"/>
            <a:ext cx="368808" cy="28251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02C8B7B2-9496-47E5-990F-169BD0B1DE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nip Diagonal Corner Rectangle 6"/>
          <p:cNvSpPr/>
          <p:nvPr/>
        </p:nvSpPr>
        <p:spPr>
          <a:xfrm>
            <a:off x="0" y="6492875"/>
            <a:ext cx="1041149" cy="365125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D73F0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CS 434</a:t>
            </a:r>
          </a:p>
        </p:txBody>
      </p:sp>
      <p:sp>
        <p:nvSpPr>
          <p:cNvPr id="8" name="Snip Diagonal Corner Rectangle 7"/>
          <p:cNvSpPr/>
          <p:nvPr/>
        </p:nvSpPr>
        <p:spPr>
          <a:xfrm flipH="1">
            <a:off x="0" y="0"/>
            <a:ext cx="493776" cy="365125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3" name="Picture 18" descr="Oregon State University - Madison Ave. Collective">
            <a:extLst>
              <a:ext uri="{FF2B5EF4-FFF2-40B4-BE49-F238E27FC236}">
                <a16:creationId xmlns:a16="http://schemas.microsoft.com/office/drawing/2014/main" id="{D316C1F0-6231-4A3E-9FB1-05A86CF426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1990" y="40760"/>
            <a:ext cx="229795" cy="28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42919E-90F0-48EB-A57A-5451A1CD1C2B}"/>
              </a:ext>
            </a:extLst>
          </p:cNvPr>
          <p:cNvSpPr txBox="1"/>
          <p:nvPr userDrawn="1"/>
        </p:nvSpPr>
        <p:spPr>
          <a:xfrm>
            <a:off x="5606199" y="6675437"/>
            <a:ext cx="9796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venir Next LT Pro" panose="020B0504020202020204" pitchFamily="34" charset="0"/>
              </a:rPr>
              <a:t>© Stefan Lee</a:t>
            </a:r>
          </a:p>
        </p:txBody>
      </p:sp>
    </p:spTree>
    <p:extLst>
      <p:ext uri="{BB962C8B-B14F-4D97-AF65-F5344CB8AC3E}">
        <p14:creationId xmlns:p14="http://schemas.microsoft.com/office/powerpoint/2010/main" val="90344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6" r:id="rId4"/>
    <p:sldLayoutId id="2147483677" r:id="rId5"/>
    <p:sldLayoutId id="2147483673" r:id="rId6"/>
    <p:sldLayoutId id="2147483674" r:id="rId7"/>
    <p:sldLayoutId id="2147483680" r:id="rId8"/>
    <p:sldLayoutId id="2147483675" r:id="rId9"/>
    <p:sldLayoutId id="2147483678" r:id="rId10"/>
    <p:sldLayoutId id="2147483681" r:id="rId11"/>
    <p:sldLayoutId id="214748368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venir Next LT Pro" panose="020B0504020202020204" pitchFamily="34" charset="0"/>
          <a:ea typeface="Avenir Next LT Pro" panose="020B0504020202020204" pitchFamily="34" charset="0"/>
          <a:cs typeface="Avenir Next LT Pro" panose="020B05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0.png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5.png"/><Relationship Id="rId4" Type="http://schemas.openxmlformats.org/officeDocument/2006/relationships/image" Target="../media/image37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5.png"/><Relationship Id="rId4" Type="http://schemas.openxmlformats.org/officeDocument/2006/relationships/image" Target="../media/image37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0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Relationship Id="rId14" Type="http://schemas.openxmlformats.org/officeDocument/2006/relationships/image" Target="../media/image401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0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Relationship Id="rId14" Type="http://schemas.openxmlformats.org/officeDocument/2006/relationships/image" Target="../media/image401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0.png"/><Relationship Id="rId18" Type="http://schemas.openxmlformats.org/officeDocument/2006/relationships/image" Target="../media/image52.png"/><Relationship Id="rId3" Type="http://schemas.openxmlformats.org/officeDocument/2006/relationships/image" Target="../media/image16.png"/><Relationship Id="rId21" Type="http://schemas.openxmlformats.org/officeDocument/2006/relationships/image" Target="../media/image55.png"/><Relationship Id="rId17" Type="http://schemas.openxmlformats.org/officeDocument/2006/relationships/image" Target="../media/image51.png"/><Relationship Id="rId2" Type="http://schemas.openxmlformats.org/officeDocument/2006/relationships/image" Target="../media/image15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15" Type="http://schemas.openxmlformats.org/officeDocument/2006/relationships/image" Target="../media/image49.png"/><Relationship Id="rId19" Type="http://schemas.openxmlformats.org/officeDocument/2006/relationships/image" Target="../media/image53.png"/><Relationship Id="rId4" Type="http://schemas.openxmlformats.org/officeDocument/2006/relationships/image" Target="../media/image17.png"/><Relationship Id="rId14" Type="http://schemas.openxmlformats.org/officeDocument/2006/relationships/image" Target="../media/image401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0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15" Type="http://schemas.openxmlformats.org/officeDocument/2006/relationships/image" Target="../media/image56.png"/><Relationship Id="rId4" Type="http://schemas.openxmlformats.org/officeDocument/2006/relationships/image" Target="../media/image17.png"/><Relationship Id="rId14" Type="http://schemas.openxmlformats.org/officeDocument/2006/relationships/image" Target="../media/image40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hyperlink" Target="https://en.wikipedia.org/wiki/Bayes_classifier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gif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0.png"/><Relationship Id="rId18" Type="http://schemas.openxmlformats.org/officeDocument/2006/relationships/image" Target="../media/image405.png"/><Relationship Id="rId3" Type="http://schemas.openxmlformats.org/officeDocument/2006/relationships/image" Target="../media/image16.png"/><Relationship Id="rId17" Type="http://schemas.openxmlformats.org/officeDocument/2006/relationships/image" Target="../media/image404.png"/><Relationship Id="rId2" Type="http://schemas.openxmlformats.org/officeDocument/2006/relationships/image" Target="../media/image15.png"/><Relationship Id="rId16" Type="http://schemas.openxmlformats.org/officeDocument/2006/relationships/image" Target="../media/image403.png"/><Relationship Id="rId20" Type="http://schemas.openxmlformats.org/officeDocument/2006/relationships/image" Target="../media/image407.png"/><Relationship Id="rId1" Type="http://schemas.openxmlformats.org/officeDocument/2006/relationships/slideLayout" Target="../slideLayouts/slideLayout12.xml"/><Relationship Id="rId15" Type="http://schemas.openxmlformats.org/officeDocument/2006/relationships/image" Target="../media/image402.png"/><Relationship Id="rId19" Type="http://schemas.openxmlformats.org/officeDocument/2006/relationships/image" Target="../media/image406.png"/><Relationship Id="rId4" Type="http://schemas.openxmlformats.org/officeDocument/2006/relationships/image" Target="../media/image17.png"/><Relationship Id="rId14" Type="http://schemas.openxmlformats.org/officeDocument/2006/relationships/image" Target="../media/image40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5.png"/><Relationship Id="rId3" Type="http://schemas.openxmlformats.org/officeDocument/2006/relationships/image" Target="../media/image16.png"/><Relationship Id="rId7" Type="http://schemas.openxmlformats.org/officeDocument/2006/relationships/image" Target="../media/image414.png"/><Relationship Id="rId12" Type="http://schemas.openxmlformats.org/officeDocument/2006/relationships/image" Target="../media/image5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Relationship Id="rId9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420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8" Type="http://schemas.openxmlformats.org/officeDocument/2006/relationships/image" Target="../media/image424.png"/><Relationship Id="rId3" Type="http://schemas.openxmlformats.org/officeDocument/2006/relationships/image" Target="../media/image62.png"/><Relationship Id="rId12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11" Type="http://schemas.openxmlformats.org/officeDocument/2006/relationships/image" Target="../media/image15.png"/><Relationship Id="rId10" Type="http://schemas.openxmlformats.org/officeDocument/2006/relationships/image" Target="../media/image520.png"/><Relationship Id="rId9" Type="http://schemas.openxmlformats.org/officeDocument/2006/relationships/image" Target="../media/image4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iml.info/dl/v0_99/ciml-v0_99-all.pdf" TargetMode="External"/><Relationship Id="rId2" Type="http://schemas.openxmlformats.org/officeDocument/2006/relationships/hyperlink" Target="https://jmlr.csail.mit.edu/papers/volume2/crammer01a/crammer01a.pdf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30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1.png"/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2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4.png"/><Relationship Id="rId4" Type="http://schemas.openxmlformats.org/officeDocument/2006/relationships/image" Target="../media/image4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00.png"/><Relationship Id="rId2" Type="http://schemas.openxmlformats.org/officeDocument/2006/relationships/image" Target="../media/image168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4.png"/><Relationship Id="rId7" Type="http://schemas.openxmlformats.org/officeDocument/2006/relationships/image" Target="../media/image440.png"/><Relationship Id="rId12" Type="http://schemas.openxmlformats.org/officeDocument/2006/relationships/image" Target="../media/image463.png"/><Relationship Id="rId1" Type="http://schemas.openxmlformats.org/officeDocument/2006/relationships/slideLayout" Target="../slideLayouts/slideLayout12.xml"/><Relationship Id="rId11" Type="http://schemas.openxmlformats.org/officeDocument/2006/relationships/image" Target="../media/image457.png"/><Relationship Id="rId6" Type="http://schemas.openxmlformats.org/officeDocument/2006/relationships/image" Target="../media/image439.png"/><Relationship Id="rId5" Type="http://schemas.openxmlformats.org/officeDocument/2006/relationships/image" Target="../media/image438.png"/><Relationship Id="rId10" Type="http://schemas.openxmlformats.org/officeDocument/2006/relationships/image" Target="../media/image456.png"/><Relationship Id="rId4" Type="http://schemas.openxmlformats.org/officeDocument/2006/relationships/image" Target="../media/image437.png"/></Relationships>
</file>

<file path=ppt/slides/_rels/slide4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76.png"/><Relationship Id="rId21" Type="http://schemas.openxmlformats.org/officeDocument/2006/relationships/image" Target="../media/image479.png"/><Relationship Id="rId25" Type="http://schemas.openxmlformats.org/officeDocument/2006/relationships/image" Target="../media/image19.svg"/><Relationship Id="rId17" Type="http://schemas.openxmlformats.org/officeDocument/2006/relationships/image" Target="../media/image475.png"/><Relationship Id="rId20" Type="http://schemas.openxmlformats.org/officeDocument/2006/relationships/image" Target="../media/image478.png"/><Relationship Id="rId16" Type="http://schemas.openxmlformats.org/officeDocument/2006/relationships/image" Target="../media/image474.png"/><Relationship Id="rId1" Type="http://schemas.openxmlformats.org/officeDocument/2006/relationships/slideLayout" Target="../slideLayouts/slideLayout12.xml"/><Relationship Id="rId24" Type="http://schemas.openxmlformats.org/officeDocument/2006/relationships/image" Target="../media/image18.png"/><Relationship Id="rId23" Type="http://schemas.openxmlformats.org/officeDocument/2006/relationships/image" Target="../media/image488.png"/><Relationship Id="rId10" Type="http://schemas.openxmlformats.org/officeDocument/2006/relationships/image" Target="../media/image468.png"/><Relationship Id="rId19" Type="http://schemas.openxmlformats.org/officeDocument/2006/relationships/image" Target="../media/image477.png"/></Relationships>
</file>

<file path=ppt/slides/_rels/slide43.xml.rels><?xml version="1.0" encoding="UTF-8" standalone="yes"?>
<Relationships xmlns="http://schemas.openxmlformats.org/package/2006/relationships"><Relationship Id="rId12" Type="http://schemas.openxmlformats.org/officeDocument/2006/relationships/image" Target="../media/image49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5.png"/><Relationship Id="rId11" Type="http://schemas.openxmlformats.org/officeDocument/2006/relationships/image" Target="../media/image491.png"/><Relationship Id="rId5" Type="http://schemas.openxmlformats.org/officeDocument/2006/relationships/image" Target="../media/image484.png"/><Relationship Id="rId10" Type="http://schemas.openxmlformats.org/officeDocument/2006/relationships/image" Target="../media/image490.png"/><Relationship Id="rId9" Type="http://schemas.openxmlformats.org/officeDocument/2006/relationships/image" Target="../media/image489.png"/><Relationship Id="rId4" Type="http://schemas.openxmlformats.org/officeDocument/2006/relationships/image" Target="../media/image48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2.png"/><Relationship Id="rId12" Type="http://schemas.openxmlformats.org/officeDocument/2006/relationships/image" Target="../media/image525.png"/><Relationship Id="rId1" Type="http://schemas.openxmlformats.org/officeDocument/2006/relationships/slideLayout" Target="../slideLayouts/slideLayout12.xml"/><Relationship Id="rId11" Type="http://schemas.openxmlformats.org/officeDocument/2006/relationships/image" Target="../media/image524.png"/><Relationship Id="rId10" Type="http://schemas.openxmlformats.org/officeDocument/2006/relationships/image" Target="../media/image23.png"/><Relationship Id="rId9" Type="http://schemas.openxmlformats.org/officeDocument/2006/relationships/image" Target="../media/image52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4.png"/><Relationship Id="rId2" Type="http://schemas.openxmlformats.org/officeDocument/2006/relationships/image" Target="../media/image49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4.png"/><Relationship Id="rId4" Type="http://schemas.openxmlformats.org/officeDocument/2006/relationships/image" Target="../media/image495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image" Target="../media/image50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7.png"/><Relationship Id="rId5" Type="http://schemas.openxmlformats.org/officeDocument/2006/relationships/image" Target="../media/image500.png"/><Relationship Id="rId10" Type="http://schemas.openxmlformats.org/officeDocument/2006/relationships/image" Target="../media/image50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3.png"/><Relationship Id="rId7" Type="http://schemas.openxmlformats.org/officeDocument/2006/relationships/image" Target="../media/image5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1.png"/><Relationship Id="rId5" Type="http://schemas.openxmlformats.org/officeDocument/2006/relationships/image" Target="../media/image510.png"/><Relationship Id="rId4" Type="http://schemas.openxmlformats.org/officeDocument/2006/relationships/image" Target="../media/image509.png"/><Relationship Id="rId9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8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4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svg"/><Relationship Id="rId11" Type="http://schemas.openxmlformats.org/officeDocument/2006/relationships/image" Target="../media/image30.png"/><Relationship Id="rId5" Type="http://schemas.openxmlformats.org/officeDocument/2006/relationships/image" Target="../media/image7.png"/><Relationship Id="rId10" Type="http://schemas.openxmlformats.org/officeDocument/2006/relationships/image" Target="../media/image29.png"/><Relationship Id="rId4" Type="http://schemas.openxmlformats.org/officeDocument/2006/relationships/image" Target="../media/image250.png"/><Relationship Id="rId9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5.png"/><Relationship Id="rId4" Type="http://schemas.openxmlformats.org/officeDocument/2006/relationships/image" Target="../media/image1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6.png"/><Relationship Id="rId4" Type="http://schemas.openxmlformats.org/officeDocument/2006/relationships/image" Target="../media/image17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15.png"/><Relationship Id="rId7" Type="http://schemas.openxmlformats.org/officeDocument/2006/relationships/image" Target="../media/image7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17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E9462-2E8A-4069-9BD7-720964E16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450" y="1122363"/>
            <a:ext cx="10071100" cy="2387600"/>
          </a:xfrm>
        </p:spPr>
        <p:txBody>
          <a:bodyPr lIns="0" rIns="0"/>
          <a:lstStyle/>
          <a:p>
            <a:r>
              <a:rPr lang="en-US" b="1" dirty="0"/>
              <a:t>Machine Learning </a:t>
            </a:r>
            <a:br>
              <a:rPr lang="en-US" b="1" dirty="0"/>
            </a:br>
            <a:r>
              <a:rPr lang="en-US" b="1" dirty="0"/>
              <a:t>and Data Mining</a:t>
            </a:r>
            <a:endParaRPr lang="en-US" b="1" strike="sngStri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C7452-5743-4F4A-9B65-4D5F146FE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4.1: Naïve Bayes (cont.) and Multiclass Classification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964CAFBF-F4D7-4817-86F0-3C0E46CA6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3" y="5516004"/>
            <a:ext cx="1067437" cy="104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3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49B8-5D70-4755-94E5-D4D8B43B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BD0549-8D00-4CD7-9734-BBF365344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C06E17-7B2C-4594-BEE2-E9768F4AF5D0}"/>
                  </a:ext>
                </a:extLst>
              </p:cNvPr>
              <p:cNvSpPr txBox="1"/>
              <p:nvPr/>
            </p:nvSpPr>
            <p:spPr>
              <a:xfrm>
                <a:off x="552196" y="809016"/>
                <a:ext cx="6138862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algn="l"/>
                <a:r>
                  <a:rPr lang="en-US" sz="2400" b="1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Generative Classifiers: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Learn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400" b="0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using Bayes Rule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Decision rule is then: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lvl="1"/>
                <a:endParaRPr lang="en-US" sz="240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C06E17-7B2C-4594-BEE2-E9768F4AF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96" y="809016"/>
                <a:ext cx="6138862" cy="3416320"/>
              </a:xfrm>
              <a:prstGeom prst="rect">
                <a:avLst/>
              </a:prstGeom>
              <a:blipFill>
                <a:blip r:embed="rId2"/>
                <a:stretch>
                  <a:fillRect l="-1589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C33641-E154-4218-83E7-E880FEAF8F6F}"/>
                  </a:ext>
                </a:extLst>
              </p:cNvPr>
              <p:cNvSpPr txBox="1"/>
              <p:nvPr/>
            </p:nvSpPr>
            <p:spPr>
              <a:xfrm>
                <a:off x="6807995" y="1361213"/>
                <a:ext cx="4691061" cy="7768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br>
                  <a:rPr lang="en-US" sz="2000" dirty="0">
                    <a:solidFill>
                      <a:srgbClr val="000000"/>
                    </a:solidFill>
                  </a:rPr>
                </a:br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C33641-E154-4218-83E7-E880FEAF8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995" y="1361213"/>
                <a:ext cx="4691061" cy="7768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78D1D57-5940-4DF2-AD85-08F5E3FF18E0}"/>
                  </a:ext>
                </a:extLst>
              </p:cNvPr>
              <p:cNvSpPr txBox="1"/>
              <p:nvPr/>
            </p:nvSpPr>
            <p:spPr>
              <a:xfrm>
                <a:off x="4077171" y="3710029"/>
                <a:ext cx="469106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78D1D57-5940-4DF2-AD85-08F5E3FF1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171" y="3710029"/>
                <a:ext cx="469106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C8224A7D-7EFF-4ABE-9C71-94AFE14DEAE9}"/>
              </a:ext>
            </a:extLst>
          </p:cNvPr>
          <p:cNvSpPr txBox="1"/>
          <p:nvPr/>
        </p:nvSpPr>
        <p:spPr>
          <a:xfrm>
            <a:off x="821171" y="4541302"/>
            <a:ext cx="5986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73F09"/>
                </a:solidFill>
                <a:latin typeface="Avenir Next LT Pro" panose="020B0504020202020204" pitchFamily="34" charset="0"/>
              </a:rPr>
              <a:t>This conditional over x can be EXPENSIVE depending on dimensionality and model choice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46" name="Graphic 45" descr="Arrow: Counter-clockwise curve with solid fill">
            <a:extLst>
              <a:ext uri="{FF2B5EF4-FFF2-40B4-BE49-F238E27FC236}">
                <a16:creationId xmlns:a16="http://schemas.microsoft.com/office/drawing/2014/main" id="{7370CA7A-6838-49A0-9A61-CF9E65141D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4207502">
            <a:off x="6548380" y="4247917"/>
            <a:ext cx="837279" cy="83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2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4" grpId="0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49B8-5D70-4755-94E5-D4D8B43B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BD0549-8D00-4CD7-9734-BBF365344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78D1D57-5940-4DF2-AD85-08F5E3FF18E0}"/>
                  </a:ext>
                </a:extLst>
              </p:cNvPr>
              <p:cNvSpPr txBox="1"/>
              <p:nvPr/>
            </p:nvSpPr>
            <p:spPr>
              <a:xfrm>
                <a:off x="4077171" y="867437"/>
                <a:ext cx="469106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78D1D57-5940-4DF2-AD85-08F5E3FF1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171" y="867437"/>
                <a:ext cx="469106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C8224A7D-7EFF-4ABE-9C71-94AFE14DEAE9}"/>
              </a:ext>
            </a:extLst>
          </p:cNvPr>
          <p:cNvSpPr txBox="1"/>
          <p:nvPr/>
        </p:nvSpPr>
        <p:spPr>
          <a:xfrm>
            <a:off x="821171" y="1698710"/>
            <a:ext cx="5986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73F09"/>
                </a:solidFill>
                <a:latin typeface="Avenir Next LT Pro" panose="020B0504020202020204" pitchFamily="34" charset="0"/>
              </a:rPr>
              <a:t>This conditional over x can be EXPENSIVE depending on dimensionality and model choice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46" name="Graphic 45" descr="Arrow: Counter-clockwise curve with solid fill">
            <a:extLst>
              <a:ext uri="{FF2B5EF4-FFF2-40B4-BE49-F238E27FC236}">
                <a16:creationId xmlns:a16="http://schemas.microsoft.com/office/drawing/2014/main" id="{7370CA7A-6838-49A0-9A61-CF9E65141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4207502">
            <a:off x="6548380" y="1405325"/>
            <a:ext cx="837279" cy="83727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D8CDFB-A99B-40D8-836A-F87181C95DCC}"/>
              </a:ext>
            </a:extLst>
          </p:cNvPr>
          <p:cNvCxnSpPr/>
          <p:nvPr/>
        </p:nvCxnSpPr>
        <p:spPr>
          <a:xfrm>
            <a:off x="308113" y="2673626"/>
            <a:ext cx="111715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CB9D20-5A01-45B3-8DBB-A89ADED41B59}"/>
                  </a:ext>
                </a:extLst>
              </p:cNvPr>
              <p:cNvSpPr txBox="1"/>
              <p:nvPr/>
            </p:nvSpPr>
            <p:spPr>
              <a:xfrm>
                <a:off x="394769" y="3075057"/>
                <a:ext cx="11171583" cy="32004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/>
                <a:r>
                  <a:rPr lang="en-US" sz="200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Need to estimate the probability of each value the d-dimensional vector </a:t>
                </a:r>
                <a14:m>
                  <m:oMath xmlns:m="http://schemas.openxmlformats.org/officeDocument/2006/math">
                    <m:r>
                      <a:rPr lang="en-US" sz="2000" b="1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b="1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</a:t>
                </a:r>
                <a:r>
                  <a:rPr lang="en-US" sz="200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might take on:</a:t>
                </a:r>
              </a:p>
              <a:p>
                <a:pPr marR="0"/>
                <a:endParaRPr lang="en-US" sz="2000" b="1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If </a:t>
                </a:r>
                <a:r>
                  <a:rPr lang="en-US" sz="2000" b="1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x</a:t>
                </a:r>
                <a:r>
                  <a:rPr lang="en-US" sz="20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is a d-dimensional binary vector,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sz="2000" b="1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</a:t>
                </a:r>
                <a:r>
                  <a:rPr lang="en-US" sz="200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parameters to estimate for</a:t>
                </a:r>
                <a:r>
                  <a:rPr lang="en-US" sz="2000" i="0" u="none" strike="noStrike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each class.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i="0" u="none" strike="noStrike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If </a:t>
                </a:r>
                <a:r>
                  <a:rPr lang="en-US" sz="2000" b="1" i="0" u="none" strike="noStrike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x</a:t>
                </a:r>
                <a:r>
                  <a:rPr lang="en-US" sz="2000" i="0" u="none" strike="noStrike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is d-dimensional and each dimension can take on m values, 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u="none" strike="noStrik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u="none" strike="noStrik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sz="2000" b="1" i="1" u="none" strike="noStrik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sz="2000" b="1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</a:t>
                </a:r>
                <a:r>
                  <a:rPr lang="en-US" sz="200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for each class.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If </a:t>
                </a:r>
                <a:r>
                  <a:rPr lang="en-US" sz="2000" b="1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x </a:t>
                </a:r>
                <a:r>
                  <a:rPr lang="en-US" sz="200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is real-valued and we choose to model with a multidimensional Gaussian, need to learn </a:t>
                </a:r>
                <a14:m>
                  <m:oMath xmlns:m="http://schemas.openxmlformats.org/officeDocument/2006/math">
                    <m:r>
                      <a:rPr lang="en-US" sz="2000" b="1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00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parameters for the mean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sz="2000" b="1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</a:t>
                </a:r>
                <a:r>
                  <a:rPr lang="en-US" sz="200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for the covariance</a:t>
                </a:r>
                <a:r>
                  <a:rPr lang="en-US" sz="2000" i="0" u="none" strike="noStrike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for each class.</a:t>
                </a:r>
                <a:r>
                  <a:rPr lang="en-US" sz="20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	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r>
                  <a:rPr lang="en-US" sz="2000" b="1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Cost comes from modelling all the dimensions of x jointly.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CB9D20-5A01-45B3-8DBB-A89ADED41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69" y="3075057"/>
                <a:ext cx="11171583" cy="3200428"/>
              </a:xfrm>
              <a:prstGeom prst="rect">
                <a:avLst/>
              </a:prstGeom>
              <a:blipFill>
                <a:blip r:embed="rId5"/>
                <a:stretch>
                  <a:fillRect l="-600" t="-762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337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49B8-5D70-4755-94E5-D4D8B43B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BD0549-8D00-4CD7-9734-BBF365344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78D1D57-5940-4DF2-AD85-08F5E3FF18E0}"/>
                  </a:ext>
                </a:extLst>
              </p:cNvPr>
              <p:cNvSpPr txBox="1"/>
              <p:nvPr/>
            </p:nvSpPr>
            <p:spPr>
              <a:xfrm>
                <a:off x="4077171" y="867437"/>
                <a:ext cx="469106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78D1D57-5940-4DF2-AD85-08F5E3FF1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171" y="867437"/>
                <a:ext cx="469106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C8224A7D-7EFF-4ABE-9C71-94AFE14DEAE9}"/>
              </a:ext>
            </a:extLst>
          </p:cNvPr>
          <p:cNvSpPr txBox="1"/>
          <p:nvPr/>
        </p:nvSpPr>
        <p:spPr>
          <a:xfrm>
            <a:off x="821171" y="1698710"/>
            <a:ext cx="5986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73F09"/>
                </a:solidFill>
                <a:latin typeface="Avenir Next LT Pro" panose="020B0504020202020204" pitchFamily="34" charset="0"/>
              </a:rPr>
              <a:t>This conditional over x can be EXPENSIVE depending on dimensionality and model choice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46" name="Graphic 45" descr="Arrow: Counter-clockwise curve with solid fill">
            <a:extLst>
              <a:ext uri="{FF2B5EF4-FFF2-40B4-BE49-F238E27FC236}">
                <a16:creationId xmlns:a16="http://schemas.microsoft.com/office/drawing/2014/main" id="{7370CA7A-6838-49A0-9A61-CF9E65141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4207502">
            <a:off x="6548380" y="1405325"/>
            <a:ext cx="837279" cy="83727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D8CDFB-A99B-40D8-836A-F87181C95DCC}"/>
              </a:ext>
            </a:extLst>
          </p:cNvPr>
          <p:cNvCxnSpPr/>
          <p:nvPr/>
        </p:nvCxnSpPr>
        <p:spPr>
          <a:xfrm>
            <a:off x="308113" y="2474843"/>
            <a:ext cx="111715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3CB9D20-5A01-45B3-8DBB-A89ADED41B59}"/>
              </a:ext>
            </a:extLst>
          </p:cNvPr>
          <p:cNvSpPr txBox="1"/>
          <p:nvPr/>
        </p:nvSpPr>
        <p:spPr>
          <a:xfrm>
            <a:off x="394769" y="2721571"/>
            <a:ext cx="111715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/>
            <a:r>
              <a:rPr lang="en-US" sz="20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Modelling all dimensions jointly can also lead to sparse data and zeros in our estimated distributions:</a:t>
            </a:r>
            <a:endParaRPr lang="en-US" sz="2000" b="1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60BA2F-06F6-4384-BE82-E04A9A7872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0983" y="3429000"/>
            <a:ext cx="6450034" cy="298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13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F668-1432-4762-9DD4-43405F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 Idea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FE515A-0636-4410-8D72-8F0D3966A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563721-E402-4847-A90C-3454DCBB2CC6}"/>
                  </a:ext>
                </a:extLst>
              </p:cNvPr>
              <p:cNvSpPr txBox="1"/>
              <p:nvPr/>
            </p:nvSpPr>
            <p:spPr>
              <a:xfrm>
                <a:off x="3069431" y="2543812"/>
                <a:ext cx="6138862" cy="13126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sz="28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8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sz="28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563721-E402-4847-A90C-3454DCBB2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431" y="2543812"/>
                <a:ext cx="6138862" cy="13126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A71ED4A-92FB-4D7E-80D4-F234645D4A67}"/>
              </a:ext>
            </a:extLst>
          </p:cNvPr>
          <p:cNvSpPr txBox="1"/>
          <p:nvPr/>
        </p:nvSpPr>
        <p:spPr>
          <a:xfrm>
            <a:off x="367792" y="930854"/>
            <a:ext cx="114188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The Naïve Bayes Assumption: </a:t>
            </a:r>
          </a:p>
          <a:p>
            <a:r>
              <a:rPr lang="en-US" sz="2400" b="1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 </a:t>
            </a:r>
            <a:br>
              <a:rPr lang="en-US" sz="24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</a:br>
            <a:r>
              <a:rPr lang="en-US" sz="24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Each feature is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conditionally independent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given the class label.</a:t>
            </a:r>
            <a:endParaRPr lang="en-US" sz="2400" b="1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C91A8E-A1F1-4C67-A000-F8011440C0D3}"/>
              </a:ext>
            </a:extLst>
          </p:cNvPr>
          <p:cNvSpPr txBox="1"/>
          <p:nvPr/>
        </p:nvSpPr>
        <p:spPr>
          <a:xfrm>
            <a:off x="381715" y="4726818"/>
            <a:ext cx="111715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/>
            <a:r>
              <a:rPr lang="en-US" sz="20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This has significant impacts on the cost of parameter estimation!</a:t>
            </a:r>
            <a:endParaRPr lang="en-US" sz="2000" b="1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070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F668-1432-4762-9DD4-43405F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Model </a:t>
            </a:r>
            <a:r>
              <a:rPr lang="en-US" sz="1600" dirty="0"/>
              <a:t>(without naïve assumption)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FE515A-0636-4410-8D72-8F0D3966A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34F1B0-B21B-4778-AD2F-1EF0F4E36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906431"/>
              </p:ext>
            </p:extLst>
          </p:nvPr>
        </p:nvGraphicFramePr>
        <p:xfrm>
          <a:off x="381715" y="1203060"/>
          <a:ext cx="3156616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9643">
                  <a:extLst>
                    <a:ext uri="{9D8B030D-6E8A-4147-A177-3AD203B41FA5}">
                      <a16:colId xmlns:a16="http://schemas.microsoft.com/office/drawing/2014/main" val="3741902619"/>
                    </a:ext>
                  </a:extLst>
                </a:gridCol>
                <a:gridCol w="1229029">
                  <a:extLst>
                    <a:ext uri="{9D8B030D-6E8A-4147-A177-3AD203B41FA5}">
                      <a16:colId xmlns:a16="http://schemas.microsoft.com/office/drawing/2014/main" val="1366648840"/>
                    </a:ext>
                  </a:extLst>
                </a:gridCol>
                <a:gridCol w="1097944">
                  <a:extLst>
                    <a:ext uri="{9D8B030D-6E8A-4147-A177-3AD203B41FA5}">
                      <a16:colId xmlns:a16="http://schemas.microsoft.com/office/drawing/2014/main" val="3510791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Stolen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56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6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7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0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Sedan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3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Sedan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58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16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Silver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64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24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195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701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8EC442A-A1DD-4A6A-8F67-2231BB39C6CE}"/>
              </a:ext>
            </a:extLst>
          </p:cNvPr>
          <p:cNvSpPr txBox="1"/>
          <p:nvPr/>
        </p:nvSpPr>
        <p:spPr>
          <a:xfrm>
            <a:off x="730058" y="751334"/>
            <a:ext cx="23661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Our Data:</a:t>
            </a:r>
            <a:endParaRPr lang="en-US" sz="240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192904-A112-4834-97CF-8E2F481F8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579912"/>
              </p:ext>
            </p:extLst>
          </p:nvPr>
        </p:nvGraphicFramePr>
        <p:xfrm>
          <a:off x="5176568" y="709386"/>
          <a:ext cx="2654846" cy="53021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7764">
                  <a:extLst>
                    <a:ext uri="{9D8B030D-6E8A-4147-A177-3AD203B41FA5}">
                      <a16:colId xmlns:a16="http://schemas.microsoft.com/office/drawing/2014/main" val="3741902619"/>
                    </a:ext>
                  </a:extLst>
                </a:gridCol>
                <a:gridCol w="1033665">
                  <a:extLst>
                    <a:ext uri="{9D8B030D-6E8A-4147-A177-3AD203B41FA5}">
                      <a16:colId xmlns:a16="http://schemas.microsoft.com/office/drawing/2014/main" val="1366648840"/>
                    </a:ext>
                  </a:extLst>
                </a:gridCol>
                <a:gridCol w="923417">
                  <a:extLst>
                    <a:ext uri="{9D8B030D-6E8A-4147-A177-3AD203B41FA5}">
                      <a16:colId xmlns:a16="http://schemas.microsoft.com/office/drawing/2014/main" val="3510791283"/>
                    </a:ext>
                  </a:extLst>
                </a:gridCol>
              </a:tblGrid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Color</a:t>
                      </a:r>
                    </a:p>
                  </a:txBody>
                  <a:tcPr marL="76905" marR="76905" marT="38452" marB="38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Type</a:t>
                      </a:r>
                    </a:p>
                  </a:txBody>
                  <a:tcPr marL="76905" marR="76905" marT="38452" marB="38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P(</a:t>
                      </a:r>
                      <a:r>
                        <a:rPr lang="en-US" sz="1500" dirty="0" err="1"/>
                        <a:t>x|yes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/>
                </a:tc>
                <a:extLst>
                  <a:ext uri="{0D108BD9-81ED-4DB2-BD59-A6C34878D82A}">
                    <a16:rowId xmlns:a16="http://schemas.microsoft.com/office/drawing/2014/main" val="3288563558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Red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Sport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6767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Red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SUV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7937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Red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Truck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0991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Red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Sedan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30592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Blue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Sport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589825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Blue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SUV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161323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Blue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Truck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641957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Blue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Sedan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24831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Silver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Sport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195862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Silver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SUV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70111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Silver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Truck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62906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Silver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Sedan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5038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Sport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915071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SUV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66788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Truck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777503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Sedan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853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4FD1EF-2D4D-4A3A-AD7C-67FF88A92D87}"/>
                  </a:ext>
                </a:extLst>
              </p:cNvPr>
              <p:cNvSpPr txBox="1"/>
              <p:nvPr/>
            </p:nvSpPr>
            <p:spPr>
              <a:xfrm>
                <a:off x="5320922" y="188494"/>
                <a:ext cx="23661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𝑦𝑒𝑠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4FD1EF-2D4D-4A3A-AD7C-67FF88A92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922" y="188494"/>
                <a:ext cx="2366137" cy="461665"/>
              </a:xfrm>
              <a:prstGeom prst="rect">
                <a:avLst/>
              </a:prstGeom>
              <a:blipFill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F4BBC23-06CE-4842-8B42-DE8787F1E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696614"/>
              </p:ext>
            </p:extLst>
          </p:nvPr>
        </p:nvGraphicFramePr>
        <p:xfrm>
          <a:off x="8584364" y="709386"/>
          <a:ext cx="2654846" cy="53021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7764">
                  <a:extLst>
                    <a:ext uri="{9D8B030D-6E8A-4147-A177-3AD203B41FA5}">
                      <a16:colId xmlns:a16="http://schemas.microsoft.com/office/drawing/2014/main" val="3741902619"/>
                    </a:ext>
                  </a:extLst>
                </a:gridCol>
                <a:gridCol w="1033665">
                  <a:extLst>
                    <a:ext uri="{9D8B030D-6E8A-4147-A177-3AD203B41FA5}">
                      <a16:colId xmlns:a16="http://schemas.microsoft.com/office/drawing/2014/main" val="1366648840"/>
                    </a:ext>
                  </a:extLst>
                </a:gridCol>
                <a:gridCol w="923417">
                  <a:extLst>
                    <a:ext uri="{9D8B030D-6E8A-4147-A177-3AD203B41FA5}">
                      <a16:colId xmlns:a16="http://schemas.microsoft.com/office/drawing/2014/main" val="3510791283"/>
                    </a:ext>
                  </a:extLst>
                </a:gridCol>
              </a:tblGrid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Color</a:t>
                      </a:r>
                    </a:p>
                  </a:txBody>
                  <a:tcPr marL="76905" marR="76905" marT="38452" marB="38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Type</a:t>
                      </a:r>
                    </a:p>
                  </a:txBody>
                  <a:tcPr marL="76905" marR="76905" marT="38452" marB="38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P(</a:t>
                      </a:r>
                      <a:r>
                        <a:rPr lang="en-US" sz="1500" dirty="0" err="1"/>
                        <a:t>x|yes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/>
                </a:tc>
                <a:extLst>
                  <a:ext uri="{0D108BD9-81ED-4DB2-BD59-A6C34878D82A}">
                    <a16:rowId xmlns:a16="http://schemas.microsoft.com/office/drawing/2014/main" val="3288563558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Red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Sport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6767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Red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SUV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7937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Red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Truck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0991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Red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Sedan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30592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Blue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Sport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589825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Blue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SUV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161323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Blue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Truck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641957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Blue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Sedan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24831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Silver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Sport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195862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Silver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SUV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70111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Silver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Truck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62906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Silver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Sedan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5038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Sport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915071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SUV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66788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Truck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777503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Sedan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853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37CB6E-E8BE-4853-A4CB-DF97C0C03945}"/>
                  </a:ext>
                </a:extLst>
              </p:cNvPr>
              <p:cNvSpPr txBox="1"/>
              <p:nvPr/>
            </p:nvSpPr>
            <p:spPr>
              <a:xfrm>
                <a:off x="8728718" y="188494"/>
                <a:ext cx="23661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37CB6E-E8BE-4853-A4CB-DF97C0C03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718" y="188494"/>
                <a:ext cx="2366137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853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F668-1432-4762-9DD4-43405F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Model </a:t>
            </a:r>
            <a:r>
              <a:rPr lang="en-US" sz="1600" dirty="0"/>
              <a:t>(without naïve assumption)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FE515A-0636-4410-8D72-8F0D3966A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34F1B0-B21B-4778-AD2F-1EF0F4E3633C}"/>
              </a:ext>
            </a:extLst>
          </p:cNvPr>
          <p:cNvGraphicFramePr>
            <a:graphicFrameLocks noGrp="1"/>
          </p:cNvGraphicFramePr>
          <p:nvPr/>
        </p:nvGraphicFramePr>
        <p:xfrm>
          <a:off x="381715" y="1203060"/>
          <a:ext cx="3156616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9643">
                  <a:extLst>
                    <a:ext uri="{9D8B030D-6E8A-4147-A177-3AD203B41FA5}">
                      <a16:colId xmlns:a16="http://schemas.microsoft.com/office/drawing/2014/main" val="3741902619"/>
                    </a:ext>
                  </a:extLst>
                </a:gridCol>
                <a:gridCol w="1229029">
                  <a:extLst>
                    <a:ext uri="{9D8B030D-6E8A-4147-A177-3AD203B41FA5}">
                      <a16:colId xmlns:a16="http://schemas.microsoft.com/office/drawing/2014/main" val="1366648840"/>
                    </a:ext>
                  </a:extLst>
                </a:gridCol>
                <a:gridCol w="1097944">
                  <a:extLst>
                    <a:ext uri="{9D8B030D-6E8A-4147-A177-3AD203B41FA5}">
                      <a16:colId xmlns:a16="http://schemas.microsoft.com/office/drawing/2014/main" val="3510791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Stolen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56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6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7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0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Sedan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3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Sedan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58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16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Silver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64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24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195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701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8EC442A-A1DD-4A6A-8F67-2231BB39C6CE}"/>
              </a:ext>
            </a:extLst>
          </p:cNvPr>
          <p:cNvSpPr txBox="1"/>
          <p:nvPr/>
        </p:nvSpPr>
        <p:spPr>
          <a:xfrm>
            <a:off x="730058" y="751334"/>
            <a:ext cx="23661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Our Data:</a:t>
            </a:r>
            <a:endParaRPr lang="en-US" sz="240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192904-A112-4834-97CF-8E2F481F8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533592"/>
              </p:ext>
            </p:extLst>
          </p:nvPr>
        </p:nvGraphicFramePr>
        <p:xfrm>
          <a:off x="5176568" y="709386"/>
          <a:ext cx="2654846" cy="53021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7764">
                  <a:extLst>
                    <a:ext uri="{9D8B030D-6E8A-4147-A177-3AD203B41FA5}">
                      <a16:colId xmlns:a16="http://schemas.microsoft.com/office/drawing/2014/main" val="3741902619"/>
                    </a:ext>
                  </a:extLst>
                </a:gridCol>
                <a:gridCol w="1033665">
                  <a:extLst>
                    <a:ext uri="{9D8B030D-6E8A-4147-A177-3AD203B41FA5}">
                      <a16:colId xmlns:a16="http://schemas.microsoft.com/office/drawing/2014/main" val="1366648840"/>
                    </a:ext>
                  </a:extLst>
                </a:gridCol>
                <a:gridCol w="923417">
                  <a:extLst>
                    <a:ext uri="{9D8B030D-6E8A-4147-A177-3AD203B41FA5}">
                      <a16:colId xmlns:a16="http://schemas.microsoft.com/office/drawing/2014/main" val="3510791283"/>
                    </a:ext>
                  </a:extLst>
                </a:gridCol>
              </a:tblGrid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Color</a:t>
                      </a:r>
                    </a:p>
                  </a:txBody>
                  <a:tcPr marL="76905" marR="76905" marT="38452" marB="38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Type</a:t>
                      </a:r>
                    </a:p>
                  </a:txBody>
                  <a:tcPr marL="76905" marR="76905" marT="38452" marB="38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P(</a:t>
                      </a:r>
                      <a:r>
                        <a:rPr lang="en-US" sz="1500" dirty="0" err="1"/>
                        <a:t>x|yes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/>
                </a:tc>
                <a:extLst>
                  <a:ext uri="{0D108BD9-81ED-4DB2-BD59-A6C34878D82A}">
                    <a16:rowId xmlns:a16="http://schemas.microsoft.com/office/drawing/2014/main" val="3288563558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Red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Sport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1/7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6767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Red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SUV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1/7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7937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Red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Truck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0991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Red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Sedan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1/7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30592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Blue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Sport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589825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Blue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SUV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161323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Blue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Truck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1/7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641957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Blue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Sedan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1/7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24831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Silver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Sport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195862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Silver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SUV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70111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Silver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Truck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1/7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62906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Silver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Sedan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5038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Sport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915071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SUV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66788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Truck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1/7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777503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Sedan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853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4FD1EF-2D4D-4A3A-AD7C-67FF88A92D87}"/>
                  </a:ext>
                </a:extLst>
              </p:cNvPr>
              <p:cNvSpPr txBox="1"/>
              <p:nvPr/>
            </p:nvSpPr>
            <p:spPr>
              <a:xfrm>
                <a:off x="5320922" y="188494"/>
                <a:ext cx="23661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𝑦𝑒𝑠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4FD1EF-2D4D-4A3A-AD7C-67FF88A92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922" y="188494"/>
                <a:ext cx="2366137" cy="461665"/>
              </a:xfrm>
              <a:prstGeom prst="rect">
                <a:avLst/>
              </a:prstGeom>
              <a:blipFill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F4BBC23-06CE-4842-8B42-DE8787F1E008}"/>
              </a:ext>
            </a:extLst>
          </p:cNvPr>
          <p:cNvGraphicFramePr>
            <a:graphicFrameLocks noGrp="1"/>
          </p:cNvGraphicFramePr>
          <p:nvPr/>
        </p:nvGraphicFramePr>
        <p:xfrm>
          <a:off x="8584364" y="709386"/>
          <a:ext cx="2654846" cy="53021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7764">
                  <a:extLst>
                    <a:ext uri="{9D8B030D-6E8A-4147-A177-3AD203B41FA5}">
                      <a16:colId xmlns:a16="http://schemas.microsoft.com/office/drawing/2014/main" val="3741902619"/>
                    </a:ext>
                  </a:extLst>
                </a:gridCol>
                <a:gridCol w="1033665">
                  <a:extLst>
                    <a:ext uri="{9D8B030D-6E8A-4147-A177-3AD203B41FA5}">
                      <a16:colId xmlns:a16="http://schemas.microsoft.com/office/drawing/2014/main" val="1366648840"/>
                    </a:ext>
                  </a:extLst>
                </a:gridCol>
                <a:gridCol w="923417">
                  <a:extLst>
                    <a:ext uri="{9D8B030D-6E8A-4147-A177-3AD203B41FA5}">
                      <a16:colId xmlns:a16="http://schemas.microsoft.com/office/drawing/2014/main" val="3510791283"/>
                    </a:ext>
                  </a:extLst>
                </a:gridCol>
              </a:tblGrid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Color</a:t>
                      </a:r>
                    </a:p>
                  </a:txBody>
                  <a:tcPr marL="76905" marR="76905" marT="38452" marB="38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Type</a:t>
                      </a:r>
                    </a:p>
                  </a:txBody>
                  <a:tcPr marL="76905" marR="76905" marT="38452" marB="38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P(</a:t>
                      </a:r>
                      <a:r>
                        <a:rPr lang="en-US" sz="1500" dirty="0" err="1"/>
                        <a:t>x|yes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/>
                </a:tc>
                <a:extLst>
                  <a:ext uri="{0D108BD9-81ED-4DB2-BD59-A6C34878D82A}">
                    <a16:rowId xmlns:a16="http://schemas.microsoft.com/office/drawing/2014/main" val="3288563558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Red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Sport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6767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Red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SUV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7937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Red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Truck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0991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Red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Sedan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30592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Blue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Sport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589825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Blue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SUV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161323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Blue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Truck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641957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Blue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Sedan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24831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Silver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Sport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195862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Silver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SUV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70111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Silver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Truck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62906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Silver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Sedan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5038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Sport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915071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SUV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66788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Truck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777503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Sedan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853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37CB6E-E8BE-4853-A4CB-DF97C0C03945}"/>
                  </a:ext>
                </a:extLst>
              </p:cNvPr>
              <p:cNvSpPr txBox="1"/>
              <p:nvPr/>
            </p:nvSpPr>
            <p:spPr>
              <a:xfrm>
                <a:off x="8728718" y="188494"/>
                <a:ext cx="23661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37CB6E-E8BE-4853-A4CB-DF97C0C03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718" y="188494"/>
                <a:ext cx="2366137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29114D92-A82B-44D0-BE73-42F94D7373AD}"/>
              </a:ext>
            </a:extLst>
          </p:cNvPr>
          <p:cNvSpPr/>
          <p:nvPr/>
        </p:nvSpPr>
        <p:spPr>
          <a:xfrm>
            <a:off x="381715" y="1570383"/>
            <a:ext cx="3156616" cy="1858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B91A6B-0D0F-4823-86C0-2C1419F10A7E}"/>
              </a:ext>
            </a:extLst>
          </p:cNvPr>
          <p:cNvSpPr/>
          <p:nvPr/>
        </p:nvSpPr>
        <p:spPr>
          <a:xfrm>
            <a:off x="381715" y="4555435"/>
            <a:ext cx="3156616" cy="354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098468-26DA-432E-BF5F-E98BD09D4922}"/>
              </a:ext>
            </a:extLst>
          </p:cNvPr>
          <p:cNvSpPr/>
          <p:nvPr/>
        </p:nvSpPr>
        <p:spPr>
          <a:xfrm>
            <a:off x="5176566" y="709386"/>
            <a:ext cx="2654847" cy="5302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94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F668-1432-4762-9DD4-43405F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Model </a:t>
            </a:r>
            <a:r>
              <a:rPr lang="en-US" sz="1600" dirty="0"/>
              <a:t>(without naïve assumption)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FE515A-0636-4410-8D72-8F0D3966A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34F1B0-B21B-4778-AD2F-1EF0F4E3633C}"/>
              </a:ext>
            </a:extLst>
          </p:cNvPr>
          <p:cNvGraphicFramePr>
            <a:graphicFrameLocks noGrp="1"/>
          </p:cNvGraphicFramePr>
          <p:nvPr/>
        </p:nvGraphicFramePr>
        <p:xfrm>
          <a:off x="381715" y="1203060"/>
          <a:ext cx="3156616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9643">
                  <a:extLst>
                    <a:ext uri="{9D8B030D-6E8A-4147-A177-3AD203B41FA5}">
                      <a16:colId xmlns:a16="http://schemas.microsoft.com/office/drawing/2014/main" val="3741902619"/>
                    </a:ext>
                  </a:extLst>
                </a:gridCol>
                <a:gridCol w="1229029">
                  <a:extLst>
                    <a:ext uri="{9D8B030D-6E8A-4147-A177-3AD203B41FA5}">
                      <a16:colId xmlns:a16="http://schemas.microsoft.com/office/drawing/2014/main" val="1366648840"/>
                    </a:ext>
                  </a:extLst>
                </a:gridCol>
                <a:gridCol w="1097944">
                  <a:extLst>
                    <a:ext uri="{9D8B030D-6E8A-4147-A177-3AD203B41FA5}">
                      <a16:colId xmlns:a16="http://schemas.microsoft.com/office/drawing/2014/main" val="3510791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Stolen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56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6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7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0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Sedan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3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Sedan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58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16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Silver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64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24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195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701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8EC442A-A1DD-4A6A-8F67-2231BB39C6CE}"/>
              </a:ext>
            </a:extLst>
          </p:cNvPr>
          <p:cNvSpPr txBox="1"/>
          <p:nvPr/>
        </p:nvSpPr>
        <p:spPr>
          <a:xfrm>
            <a:off x="730058" y="751334"/>
            <a:ext cx="23661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Our Data:</a:t>
            </a:r>
            <a:endParaRPr lang="en-US" sz="240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192904-A112-4834-97CF-8E2F481F8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757154"/>
              </p:ext>
            </p:extLst>
          </p:nvPr>
        </p:nvGraphicFramePr>
        <p:xfrm>
          <a:off x="5176568" y="709386"/>
          <a:ext cx="2654846" cy="53021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7764">
                  <a:extLst>
                    <a:ext uri="{9D8B030D-6E8A-4147-A177-3AD203B41FA5}">
                      <a16:colId xmlns:a16="http://schemas.microsoft.com/office/drawing/2014/main" val="3741902619"/>
                    </a:ext>
                  </a:extLst>
                </a:gridCol>
                <a:gridCol w="1033665">
                  <a:extLst>
                    <a:ext uri="{9D8B030D-6E8A-4147-A177-3AD203B41FA5}">
                      <a16:colId xmlns:a16="http://schemas.microsoft.com/office/drawing/2014/main" val="1366648840"/>
                    </a:ext>
                  </a:extLst>
                </a:gridCol>
                <a:gridCol w="923417">
                  <a:extLst>
                    <a:ext uri="{9D8B030D-6E8A-4147-A177-3AD203B41FA5}">
                      <a16:colId xmlns:a16="http://schemas.microsoft.com/office/drawing/2014/main" val="3510791283"/>
                    </a:ext>
                  </a:extLst>
                </a:gridCol>
              </a:tblGrid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Color</a:t>
                      </a:r>
                    </a:p>
                  </a:txBody>
                  <a:tcPr marL="76905" marR="76905" marT="38452" marB="38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Type</a:t>
                      </a:r>
                    </a:p>
                  </a:txBody>
                  <a:tcPr marL="76905" marR="76905" marT="38452" marB="38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P(</a:t>
                      </a:r>
                      <a:r>
                        <a:rPr lang="en-US" sz="1500" dirty="0" err="1"/>
                        <a:t>x|yes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/>
                </a:tc>
                <a:extLst>
                  <a:ext uri="{0D108BD9-81ED-4DB2-BD59-A6C34878D82A}">
                    <a16:rowId xmlns:a16="http://schemas.microsoft.com/office/drawing/2014/main" val="3288563558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Red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Sport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1/7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6767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Red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SUV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1/7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7937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Red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Truck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0991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Red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Sedan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1/7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30592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Blue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Sport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589825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Blue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SUV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161323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Blue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Truck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1/7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641957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Blue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Sedan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1/7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24831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Silver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Sport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195862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Silver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SUV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70111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Silver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Truck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1/7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62906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Silver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Sedan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5038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Sport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915071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SUV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66788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Truck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1/7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777503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Sedan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853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4FD1EF-2D4D-4A3A-AD7C-67FF88A92D87}"/>
                  </a:ext>
                </a:extLst>
              </p:cNvPr>
              <p:cNvSpPr txBox="1"/>
              <p:nvPr/>
            </p:nvSpPr>
            <p:spPr>
              <a:xfrm>
                <a:off x="5320922" y="188494"/>
                <a:ext cx="23661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𝑦𝑒𝑠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4FD1EF-2D4D-4A3A-AD7C-67FF88A92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922" y="188494"/>
                <a:ext cx="2366137" cy="461665"/>
              </a:xfrm>
              <a:prstGeom prst="rect">
                <a:avLst/>
              </a:prstGeom>
              <a:blipFill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F4BBC23-06CE-4842-8B42-DE8787F1E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745638"/>
              </p:ext>
            </p:extLst>
          </p:nvPr>
        </p:nvGraphicFramePr>
        <p:xfrm>
          <a:off x="8584364" y="709386"/>
          <a:ext cx="2654846" cy="53021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7764">
                  <a:extLst>
                    <a:ext uri="{9D8B030D-6E8A-4147-A177-3AD203B41FA5}">
                      <a16:colId xmlns:a16="http://schemas.microsoft.com/office/drawing/2014/main" val="3741902619"/>
                    </a:ext>
                  </a:extLst>
                </a:gridCol>
                <a:gridCol w="1033665">
                  <a:extLst>
                    <a:ext uri="{9D8B030D-6E8A-4147-A177-3AD203B41FA5}">
                      <a16:colId xmlns:a16="http://schemas.microsoft.com/office/drawing/2014/main" val="1366648840"/>
                    </a:ext>
                  </a:extLst>
                </a:gridCol>
                <a:gridCol w="923417">
                  <a:extLst>
                    <a:ext uri="{9D8B030D-6E8A-4147-A177-3AD203B41FA5}">
                      <a16:colId xmlns:a16="http://schemas.microsoft.com/office/drawing/2014/main" val="3510791283"/>
                    </a:ext>
                  </a:extLst>
                </a:gridCol>
              </a:tblGrid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Color</a:t>
                      </a:r>
                    </a:p>
                  </a:txBody>
                  <a:tcPr marL="76905" marR="76905" marT="38452" marB="38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Type</a:t>
                      </a:r>
                    </a:p>
                  </a:txBody>
                  <a:tcPr marL="76905" marR="76905" marT="38452" marB="38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P(</a:t>
                      </a:r>
                      <a:r>
                        <a:rPr lang="en-US" sz="1500" dirty="0" err="1"/>
                        <a:t>x|no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/>
                </a:tc>
                <a:extLst>
                  <a:ext uri="{0D108BD9-81ED-4DB2-BD59-A6C34878D82A}">
                    <a16:rowId xmlns:a16="http://schemas.microsoft.com/office/drawing/2014/main" val="3288563558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Red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Sport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6767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Red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SUV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7937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Red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Truck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0991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Red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Sedan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30592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Blue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Sport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589825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Blue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SUV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161323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Blue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Truck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641957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Blue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Sedan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24831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Silver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Sport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195862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Silver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SUV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70111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Silver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Truck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1/4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62906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Silver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Sedan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5038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Sport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1/4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915071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SUV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1/4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66788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Truck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1/4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777503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Sedan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853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37CB6E-E8BE-4853-A4CB-DF97C0C03945}"/>
                  </a:ext>
                </a:extLst>
              </p:cNvPr>
              <p:cNvSpPr txBox="1"/>
              <p:nvPr/>
            </p:nvSpPr>
            <p:spPr>
              <a:xfrm>
                <a:off x="8728718" y="188494"/>
                <a:ext cx="23661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37CB6E-E8BE-4853-A4CB-DF97C0C03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718" y="188494"/>
                <a:ext cx="2366137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29114D92-A82B-44D0-BE73-42F94D7373AD}"/>
              </a:ext>
            </a:extLst>
          </p:cNvPr>
          <p:cNvSpPr/>
          <p:nvPr/>
        </p:nvSpPr>
        <p:spPr>
          <a:xfrm>
            <a:off x="381715" y="3429000"/>
            <a:ext cx="3156616" cy="1081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B91A6B-0D0F-4823-86C0-2C1419F10A7E}"/>
              </a:ext>
            </a:extLst>
          </p:cNvPr>
          <p:cNvSpPr/>
          <p:nvPr/>
        </p:nvSpPr>
        <p:spPr>
          <a:xfrm>
            <a:off x="381715" y="4927805"/>
            <a:ext cx="3156616" cy="354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098468-26DA-432E-BF5F-E98BD09D4922}"/>
              </a:ext>
            </a:extLst>
          </p:cNvPr>
          <p:cNvSpPr/>
          <p:nvPr/>
        </p:nvSpPr>
        <p:spPr>
          <a:xfrm>
            <a:off x="8584364" y="709386"/>
            <a:ext cx="2654847" cy="5302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89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F668-1432-4762-9DD4-43405F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FE515A-0636-4410-8D72-8F0D3966A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34F1B0-B21B-4778-AD2F-1EF0F4E3633C}"/>
              </a:ext>
            </a:extLst>
          </p:cNvPr>
          <p:cNvGraphicFramePr>
            <a:graphicFrameLocks noGrp="1"/>
          </p:cNvGraphicFramePr>
          <p:nvPr/>
        </p:nvGraphicFramePr>
        <p:xfrm>
          <a:off x="381715" y="1203060"/>
          <a:ext cx="3156616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9643">
                  <a:extLst>
                    <a:ext uri="{9D8B030D-6E8A-4147-A177-3AD203B41FA5}">
                      <a16:colId xmlns:a16="http://schemas.microsoft.com/office/drawing/2014/main" val="3741902619"/>
                    </a:ext>
                  </a:extLst>
                </a:gridCol>
                <a:gridCol w="1229029">
                  <a:extLst>
                    <a:ext uri="{9D8B030D-6E8A-4147-A177-3AD203B41FA5}">
                      <a16:colId xmlns:a16="http://schemas.microsoft.com/office/drawing/2014/main" val="1366648840"/>
                    </a:ext>
                  </a:extLst>
                </a:gridCol>
                <a:gridCol w="1097944">
                  <a:extLst>
                    <a:ext uri="{9D8B030D-6E8A-4147-A177-3AD203B41FA5}">
                      <a16:colId xmlns:a16="http://schemas.microsoft.com/office/drawing/2014/main" val="3510791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Stolen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56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6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7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0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Sedan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3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Sedan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58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16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Silver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64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24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195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701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8EC442A-A1DD-4A6A-8F67-2231BB39C6CE}"/>
              </a:ext>
            </a:extLst>
          </p:cNvPr>
          <p:cNvSpPr txBox="1"/>
          <p:nvPr/>
        </p:nvSpPr>
        <p:spPr>
          <a:xfrm>
            <a:off x="730058" y="751334"/>
            <a:ext cx="23661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Our Data:</a:t>
            </a:r>
            <a:endParaRPr lang="en-US" sz="240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192904-A112-4834-97CF-8E2F481F8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66161"/>
              </p:ext>
            </p:extLst>
          </p:nvPr>
        </p:nvGraphicFramePr>
        <p:xfrm>
          <a:off x="5176568" y="1365369"/>
          <a:ext cx="2019362" cy="15594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9143">
                  <a:extLst>
                    <a:ext uri="{9D8B030D-6E8A-4147-A177-3AD203B41FA5}">
                      <a16:colId xmlns:a16="http://schemas.microsoft.com/office/drawing/2014/main" val="3741902619"/>
                    </a:ext>
                  </a:extLst>
                </a:gridCol>
                <a:gridCol w="1150219">
                  <a:extLst>
                    <a:ext uri="{9D8B030D-6E8A-4147-A177-3AD203B41FA5}">
                      <a16:colId xmlns:a16="http://schemas.microsoft.com/office/drawing/2014/main" val="3510791283"/>
                    </a:ext>
                  </a:extLst>
                </a:gridCol>
              </a:tblGrid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Color</a:t>
                      </a:r>
                    </a:p>
                  </a:txBody>
                  <a:tcPr marL="76905" marR="76905" marT="38452" marB="38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P(</a:t>
                      </a:r>
                      <a:r>
                        <a:rPr lang="en-US" sz="1500" dirty="0" err="1"/>
                        <a:t>color|yes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/>
                </a:tc>
                <a:extLst>
                  <a:ext uri="{0D108BD9-81ED-4DB2-BD59-A6C34878D82A}">
                    <a16:rowId xmlns:a16="http://schemas.microsoft.com/office/drawing/2014/main" val="3288563558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Red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3/6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6767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Blue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2/6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7937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Silver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0991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1/6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3059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4FD1EF-2D4D-4A3A-AD7C-67FF88A92D87}"/>
                  </a:ext>
                </a:extLst>
              </p:cNvPr>
              <p:cNvSpPr txBox="1"/>
              <p:nvPr/>
            </p:nvSpPr>
            <p:spPr>
              <a:xfrm>
                <a:off x="5003180" y="635750"/>
                <a:ext cx="23661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𝑦𝑒𝑠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4FD1EF-2D4D-4A3A-AD7C-67FF88A92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180" y="635750"/>
                <a:ext cx="2366137" cy="461665"/>
              </a:xfrm>
              <a:prstGeom prst="rect">
                <a:avLst/>
              </a:prstGeom>
              <a:blipFill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37CB6E-E8BE-4853-A4CB-DF97C0C03945}"/>
                  </a:ext>
                </a:extLst>
              </p:cNvPr>
              <p:cNvSpPr txBox="1"/>
              <p:nvPr/>
            </p:nvSpPr>
            <p:spPr>
              <a:xfrm>
                <a:off x="8728718" y="635750"/>
                <a:ext cx="23661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37CB6E-E8BE-4853-A4CB-DF97C0C03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718" y="635750"/>
                <a:ext cx="2366137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17B567-DFA7-45A1-9938-AE10329A2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824029"/>
              </p:ext>
            </p:extLst>
          </p:nvPr>
        </p:nvGraphicFramePr>
        <p:xfrm>
          <a:off x="5176567" y="3305253"/>
          <a:ext cx="2019362" cy="15594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9143">
                  <a:extLst>
                    <a:ext uri="{9D8B030D-6E8A-4147-A177-3AD203B41FA5}">
                      <a16:colId xmlns:a16="http://schemas.microsoft.com/office/drawing/2014/main" val="3741902619"/>
                    </a:ext>
                  </a:extLst>
                </a:gridCol>
                <a:gridCol w="1150219">
                  <a:extLst>
                    <a:ext uri="{9D8B030D-6E8A-4147-A177-3AD203B41FA5}">
                      <a16:colId xmlns:a16="http://schemas.microsoft.com/office/drawing/2014/main" val="3510791283"/>
                    </a:ext>
                  </a:extLst>
                </a:gridCol>
              </a:tblGrid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Type</a:t>
                      </a:r>
                    </a:p>
                  </a:txBody>
                  <a:tcPr marL="76905" marR="76905" marT="38452" marB="38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P(</a:t>
                      </a:r>
                      <a:r>
                        <a:rPr lang="en-US" sz="1500" dirty="0" err="1"/>
                        <a:t>type|yes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/>
                </a:tc>
                <a:extLst>
                  <a:ext uri="{0D108BD9-81ED-4DB2-BD59-A6C34878D82A}">
                    <a16:rowId xmlns:a16="http://schemas.microsoft.com/office/drawing/2014/main" val="3288563558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Sport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1/6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6767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SUV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1/6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7937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Truck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2/6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0991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Sedan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2/6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3059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EE40C41-AFE5-4C25-BB70-A6EB0D63E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388545"/>
              </p:ext>
            </p:extLst>
          </p:nvPr>
        </p:nvGraphicFramePr>
        <p:xfrm>
          <a:off x="8834166" y="1365369"/>
          <a:ext cx="2019362" cy="15594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9143">
                  <a:extLst>
                    <a:ext uri="{9D8B030D-6E8A-4147-A177-3AD203B41FA5}">
                      <a16:colId xmlns:a16="http://schemas.microsoft.com/office/drawing/2014/main" val="3741902619"/>
                    </a:ext>
                  </a:extLst>
                </a:gridCol>
                <a:gridCol w="1150219">
                  <a:extLst>
                    <a:ext uri="{9D8B030D-6E8A-4147-A177-3AD203B41FA5}">
                      <a16:colId xmlns:a16="http://schemas.microsoft.com/office/drawing/2014/main" val="3510791283"/>
                    </a:ext>
                  </a:extLst>
                </a:gridCol>
              </a:tblGrid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Color</a:t>
                      </a:r>
                    </a:p>
                  </a:txBody>
                  <a:tcPr marL="76905" marR="76905" marT="38452" marB="38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P(</a:t>
                      </a:r>
                      <a:r>
                        <a:rPr lang="en-US" sz="1500" dirty="0" err="1"/>
                        <a:t>color|no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/>
                </a:tc>
                <a:extLst>
                  <a:ext uri="{0D108BD9-81ED-4DB2-BD59-A6C34878D82A}">
                    <a16:rowId xmlns:a16="http://schemas.microsoft.com/office/drawing/2014/main" val="3288563558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Red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6767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Blue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7937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Silver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1/4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0991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3/4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3059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E984E21-3F31-418F-8CED-49FFDAAF6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992285"/>
              </p:ext>
            </p:extLst>
          </p:nvPr>
        </p:nvGraphicFramePr>
        <p:xfrm>
          <a:off x="8834165" y="3305253"/>
          <a:ext cx="2019362" cy="15594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9143">
                  <a:extLst>
                    <a:ext uri="{9D8B030D-6E8A-4147-A177-3AD203B41FA5}">
                      <a16:colId xmlns:a16="http://schemas.microsoft.com/office/drawing/2014/main" val="3741902619"/>
                    </a:ext>
                  </a:extLst>
                </a:gridCol>
                <a:gridCol w="1150219">
                  <a:extLst>
                    <a:ext uri="{9D8B030D-6E8A-4147-A177-3AD203B41FA5}">
                      <a16:colId xmlns:a16="http://schemas.microsoft.com/office/drawing/2014/main" val="3510791283"/>
                    </a:ext>
                  </a:extLst>
                </a:gridCol>
              </a:tblGrid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Type</a:t>
                      </a:r>
                    </a:p>
                  </a:txBody>
                  <a:tcPr marL="76905" marR="76905" marT="38452" marB="38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P(</a:t>
                      </a:r>
                      <a:r>
                        <a:rPr lang="en-US" sz="1500" dirty="0" err="1"/>
                        <a:t>type|no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/>
                </a:tc>
                <a:extLst>
                  <a:ext uri="{0D108BD9-81ED-4DB2-BD59-A6C34878D82A}">
                    <a16:rowId xmlns:a16="http://schemas.microsoft.com/office/drawing/2014/main" val="3288563558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Sport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1/4 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6767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SUV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1/4 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7937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Truck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2/4 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0991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Sedan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3059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3CF507C-2668-495B-BA8B-DAC2143563F7}"/>
              </a:ext>
            </a:extLst>
          </p:cNvPr>
          <p:cNvSpPr txBox="1"/>
          <p:nvPr/>
        </p:nvSpPr>
        <p:spPr>
          <a:xfrm>
            <a:off x="381715" y="5734026"/>
            <a:ext cx="111715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/>
            <a:r>
              <a:rPr lang="en-US" sz="20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Naïve Bayes results in fewer parameters and fewer zeros in the tables. </a:t>
            </a:r>
            <a:endParaRPr lang="en-US" sz="2000" b="1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049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F668-1432-4762-9DD4-43405F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Zero-Probability Problem – Laplace Smoothing!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FE515A-0636-4410-8D72-8F0D3966A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192904-A112-4834-97CF-8E2F481F8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296956"/>
              </p:ext>
            </p:extLst>
          </p:nvPr>
        </p:nvGraphicFramePr>
        <p:xfrm>
          <a:off x="3089351" y="2056207"/>
          <a:ext cx="2019362" cy="15594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9143">
                  <a:extLst>
                    <a:ext uri="{9D8B030D-6E8A-4147-A177-3AD203B41FA5}">
                      <a16:colId xmlns:a16="http://schemas.microsoft.com/office/drawing/2014/main" val="3741902619"/>
                    </a:ext>
                  </a:extLst>
                </a:gridCol>
                <a:gridCol w="1150219">
                  <a:extLst>
                    <a:ext uri="{9D8B030D-6E8A-4147-A177-3AD203B41FA5}">
                      <a16:colId xmlns:a16="http://schemas.microsoft.com/office/drawing/2014/main" val="3510791283"/>
                    </a:ext>
                  </a:extLst>
                </a:gridCol>
              </a:tblGrid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Color</a:t>
                      </a:r>
                    </a:p>
                  </a:txBody>
                  <a:tcPr marL="76905" marR="76905" marT="38452" marB="38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P(</a:t>
                      </a:r>
                      <a:r>
                        <a:rPr lang="en-US" sz="1500" dirty="0" err="1"/>
                        <a:t>color|yes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/>
                </a:tc>
                <a:extLst>
                  <a:ext uri="{0D108BD9-81ED-4DB2-BD59-A6C34878D82A}">
                    <a16:rowId xmlns:a16="http://schemas.microsoft.com/office/drawing/2014/main" val="3288563558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Red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3/6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6767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Blue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2/6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7937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Silver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0991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1/6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3059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4FD1EF-2D4D-4A3A-AD7C-67FF88A92D87}"/>
                  </a:ext>
                </a:extLst>
              </p:cNvPr>
              <p:cNvSpPr txBox="1"/>
              <p:nvPr/>
            </p:nvSpPr>
            <p:spPr>
              <a:xfrm>
                <a:off x="2915963" y="1326588"/>
                <a:ext cx="23661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𝑦𝑒𝑠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4FD1EF-2D4D-4A3A-AD7C-67FF88A92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963" y="1326588"/>
                <a:ext cx="2366137" cy="461665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37CB6E-E8BE-4853-A4CB-DF97C0C03945}"/>
                  </a:ext>
                </a:extLst>
              </p:cNvPr>
              <p:cNvSpPr txBox="1"/>
              <p:nvPr/>
            </p:nvSpPr>
            <p:spPr>
              <a:xfrm>
                <a:off x="6641501" y="1326588"/>
                <a:ext cx="23661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37CB6E-E8BE-4853-A4CB-DF97C0C03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501" y="1326588"/>
                <a:ext cx="2366137" cy="461665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17B567-DFA7-45A1-9938-AE10329A2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882861"/>
              </p:ext>
            </p:extLst>
          </p:nvPr>
        </p:nvGraphicFramePr>
        <p:xfrm>
          <a:off x="3089350" y="3996091"/>
          <a:ext cx="2019362" cy="15594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9143">
                  <a:extLst>
                    <a:ext uri="{9D8B030D-6E8A-4147-A177-3AD203B41FA5}">
                      <a16:colId xmlns:a16="http://schemas.microsoft.com/office/drawing/2014/main" val="3741902619"/>
                    </a:ext>
                  </a:extLst>
                </a:gridCol>
                <a:gridCol w="1150219">
                  <a:extLst>
                    <a:ext uri="{9D8B030D-6E8A-4147-A177-3AD203B41FA5}">
                      <a16:colId xmlns:a16="http://schemas.microsoft.com/office/drawing/2014/main" val="3510791283"/>
                    </a:ext>
                  </a:extLst>
                </a:gridCol>
              </a:tblGrid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Type</a:t>
                      </a:r>
                    </a:p>
                  </a:txBody>
                  <a:tcPr marL="76905" marR="76905" marT="38452" marB="38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P(</a:t>
                      </a:r>
                      <a:r>
                        <a:rPr lang="en-US" sz="1500" dirty="0" err="1"/>
                        <a:t>type|yes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/>
                </a:tc>
                <a:extLst>
                  <a:ext uri="{0D108BD9-81ED-4DB2-BD59-A6C34878D82A}">
                    <a16:rowId xmlns:a16="http://schemas.microsoft.com/office/drawing/2014/main" val="3288563558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Sport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1/6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6767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SUV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1/6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7937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Truck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2/6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0991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Sedan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2/6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3059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EE40C41-AFE5-4C25-BB70-A6EB0D63E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17070"/>
              </p:ext>
            </p:extLst>
          </p:nvPr>
        </p:nvGraphicFramePr>
        <p:xfrm>
          <a:off x="6746949" y="2056207"/>
          <a:ext cx="2019362" cy="15594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9143">
                  <a:extLst>
                    <a:ext uri="{9D8B030D-6E8A-4147-A177-3AD203B41FA5}">
                      <a16:colId xmlns:a16="http://schemas.microsoft.com/office/drawing/2014/main" val="3741902619"/>
                    </a:ext>
                  </a:extLst>
                </a:gridCol>
                <a:gridCol w="1150219">
                  <a:extLst>
                    <a:ext uri="{9D8B030D-6E8A-4147-A177-3AD203B41FA5}">
                      <a16:colId xmlns:a16="http://schemas.microsoft.com/office/drawing/2014/main" val="3510791283"/>
                    </a:ext>
                  </a:extLst>
                </a:gridCol>
              </a:tblGrid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Color</a:t>
                      </a:r>
                    </a:p>
                  </a:txBody>
                  <a:tcPr marL="76905" marR="76905" marT="38452" marB="38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P(</a:t>
                      </a:r>
                      <a:r>
                        <a:rPr lang="en-US" sz="1500" dirty="0" err="1"/>
                        <a:t>color|no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/>
                </a:tc>
                <a:extLst>
                  <a:ext uri="{0D108BD9-81ED-4DB2-BD59-A6C34878D82A}">
                    <a16:rowId xmlns:a16="http://schemas.microsoft.com/office/drawing/2014/main" val="3288563558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Red</a:t>
                      </a:r>
                    </a:p>
                  </a:txBody>
                  <a:tcPr marL="76905" marR="76905" marT="38452" marB="38452" anchor="ctr"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6905" marR="76905" marT="38452" marB="38452" anchor="ctr">
                    <a:solidFill>
                      <a:srgbClr val="FF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6767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Blue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7937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Silver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1/4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0991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3/4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3059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E984E21-3F31-418F-8CED-49FFDAAF6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326327"/>
              </p:ext>
            </p:extLst>
          </p:nvPr>
        </p:nvGraphicFramePr>
        <p:xfrm>
          <a:off x="6746948" y="3996091"/>
          <a:ext cx="2019362" cy="15594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9143">
                  <a:extLst>
                    <a:ext uri="{9D8B030D-6E8A-4147-A177-3AD203B41FA5}">
                      <a16:colId xmlns:a16="http://schemas.microsoft.com/office/drawing/2014/main" val="3741902619"/>
                    </a:ext>
                  </a:extLst>
                </a:gridCol>
                <a:gridCol w="1150219">
                  <a:extLst>
                    <a:ext uri="{9D8B030D-6E8A-4147-A177-3AD203B41FA5}">
                      <a16:colId xmlns:a16="http://schemas.microsoft.com/office/drawing/2014/main" val="3510791283"/>
                    </a:ext>
                  </a:extLst>
                </a:gridCol>
              </a:tblGrid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Type</a:t>
                      </a:r>
                    </a:p>
                  </a:txBody>
                  <a:tcPr marL="76905" marR="76905" marT="38452" marB="38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P(</a:t>
                      </a:r>
                      <a:r>
                        <a:rPr lang="en-US" sz="1500" dirty="0" err="1"/>
                        <a:t>type|no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/>
                </a:tc>
                <a:extLst>
                  <a:ext uri="{0D108BD9-81ED-4DB2-BD59-A6C34878D82A}">
                    <a16:rowId xmlns:a16="http://schemas.microsoft.com/office/drawing/2014/main" val="3288563558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Sport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1/4 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6767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SUV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1/4 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7937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Truck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2/4 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0991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Sedan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3059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3CF507C-2668-495B-BA8B-DAC2143563F7}"/>
              </a:ext>
            </a:extLst>
          </p:cNvPr>
          <p:cNvSpPr txBox="1"/>
          <p:nvPr/>
        </p:nvSpPr>
        <p:spPr>
          <a:xfrm>
            <a:off x="381715" y="635750"/>
            <a:ext cx="111715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/>
            <a:r>
              <a:rPr lang="en-US" sz="2000" dirty="0">
                <a:solidFill>
                  <a:srgbClr val="000000"/>
                </a:solidFill>
                <a:latin typeface="Avenir Next LT Pro" panose="020B0504020202020204" pitchFamily="34" charset="0"/>
              </a:rPr>
              <a:t>Probably a bad 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idea to encode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“red cars are always stolen” 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into our models…</a:t>
            </a:r>
            <a:endParaRPr lang="en-US" sz="2000" b="1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16" name="Graphic 15" descr="Arrow: Counter-clockwise curve with solid fill">
            <a:extLst>
              <a:ext uri="{FF2B5EF4-FFF2-40B4-BE49-F238E27FC236}">
                <a16:creationId xmlns:a16="http://schemas.microsoft.com/office/drawing/2014/main" id="{9F53D768-314A-40C3-A9D8-46A924474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113311">
            <a:off x="5365706" y="1028005"/>
            <a:ext cx="1767667" cy="17676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DA16481-3549-4A74-A48B-155F1E40ECE7}"/>
              </a:ext>
            </a:extLst>
          </p:cNvPr>
          <p:cNvSpPr txBox="1"/>
          <p:nvPr/>
        </p:nvSpPr>
        <p:spPr>
          <a:xfrm>
            <a:off x="381714" y="5866891"/>
            <a:ext cx="111715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/>
            <a:r>
              <a:rPr lang="en-US" sz="2000" dirty="0">
                <a:solidFill>
                  <a:srgbClr val="000000"/>
                </a:solidFill>
                <a:latin typeface="Avenir Next LT Pro" panose="020B0504020202020204" pitchFamily="34" charset="0"/>
              </a:rPr>
              <a:t>And in general, saying something has “zero probability” is very strong statement.</a:t>
            </a:r>
            <a:endParaRPr lang="en-US" sz="2000" b="1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82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F668-1432-4762-9DD4-43405F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Zero-Probability Problem – Laplace Smoothing!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FE515A-0636-4410-8D72-8F0D3966A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192904-A112-4834-97CF-8E2F481F8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483383"/>
              </p:ext>
            </p:extLst>
          </p:nvPr>
        </p:nvGraphicFramePr>
        <p:xfrm>
          <a:off x="799156" y="2593191"/>
          <a:ext cx="2019362" cy="15594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9143">
                  <a:extLst>
                    <a:ext uri="{9D8B030D-6E8A-4147-A177-3AD203B41FA5}">
                      <a16:colId xmlns:a16="http://schemas.microsoft.com/office/drawing/2014/main" val="3741902619"/>
                    </a:ext>
                  </a:extLst>
                </a:gridCol>
                <a:gridCol w="1150219">
                  <a:extLst>
                    <a:ext uri="{9D8B030D-6E8A-4147-A177-3AD203B41FA5}">
                      <a16:colId xmlns:a16="http://schemas.microsoft.com/office/drawing/2014/main" val="3510791283"/>
                    </a:ext>
                  </a:extLst>
                </a:gridCol>
              </a:tblGrid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Color</a:t>
                      </a:r>
                    </a:p>
                  </a:txBody>
                  <a:tcPr marL="76905" marR="76905" marT="38452" marB="38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P(</a:t>
                      </a:r>
                      <a:r>
                        <a:rPr lang="en-US" sz="1500" dirty="0" err="1"/>
                        <a:t>color|yes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/>
                </a:tc>
                <a:extLst>
                  <a:ext uri="{0D108BD9-81ED-4DB2-BD59-A6C34878D82A}">
                    <a16:rowId xmlns:a16="http://schemas.microsoft.com/office/drawing/2014/main" val="3288563558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Red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3/6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6767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Blue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2/6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7937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Silver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0991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1/6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3059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4FD1EF-2D4D-4A3A-AD7C-67FF88A92D87}"/>
                  </a:ext>
                </a:extLst>
              </p:cNvPr>
              <p:cNvSpPr txBox="1"/>
              <p:nvPr/>
            </p:nvSpPr>
            <p:spPr>
              <a:xfrm>
                <a:off x="625768" y="1863572"/>
                <a:ext cx="23661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𝑦𝑒𝑠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4FD1EF-2D4D-4A3A-AD7C-67FF88A92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68" y="1863572"/>
                <a:ext cx="2366137" cy="461665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37CB6E-E8BE-4853-A4CB-DF97C0C03945}"/>
                  </a:ext>
                </a:extLst>
              </p:cNvPr>
              <p:cNvSpPr txBox="1"/>
              <p:nvPr/>
            </p:nvSpPr>
            <p:spPr>
              <a:xfrm>
                <a:off x="6465332" y="1863572"/>
                <a:ext cx="23661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37CB6E-E8BE-4853-A4CB-DF97C0C03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332" y="1863572"/>
                <a:ext cx="2366137" cy="461665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17B567-DFA7-45A1-9938-AE10329A2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022027"/>
              </p:ext>
            </p:extLst>
          </p:nvPr>
        </p:nvGraphicFramePr>
        <p:xfrm>
          <a:off x="799155" y="4533075"/>
          <a:ext cx="2019362" cy="15594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9143">
                  <a:extLst>
                    <a:ext uri="{9D8B030D-6E8A-4147-A177-3AD203B41FA5}">
                      <a16:colId xmlns:a16="http://schemas.microsoft.com/office/drawing/2014/main" val="3741902619"/>
                    </a:ext>
                  </a:extLst>
                </a:gridCol>
                <a:gridCol w="1150219">
                  <a:extLst>
                    <a:ext uri="{9D8B030D-6E8A-4147-A177-3AD203B41FA5}">
                      <a16:colId xmlns:a16="http://schemas.microsoft.com/office/drawing/2014/main" val="3510791283"/>
                    </a:ext>
                  </a:extLst>
                </a:gridCol>
              </a:tblGrid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Type</a:t>
                      </a:r>
                    </a:p>
                  </a:txBody>
                  <a:tcPr marL="76905" marR="76905" marT="38452" marB="38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P(</a:t>
                      </a:r>
                      <a:r>
                        <a:rPr lang="en-US" sz="1500" dirty="0" err="1"/>
                        <a:t>type|yes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/>
                </a:tc>
                <a:extLst>
                  <a:ext uri="{0D108BD9-81ED-4DB2-BD59-A6C34878D82A}">
                    <a16:rowId xmlns:a16="http://schemas.microsoft.com/office/drawing/2014/main" val="3288563558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Sport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1/6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6767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SUV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1/6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7937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Truck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2/6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0991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Sedan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2/6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3059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EE40C41-AFE5-4C25-BB70-A6EB0D63E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958744"/>
              </p:ext>
            </p:extLst>
          </p:nvPr>
        </p:nvGraphicFramePr>
        <p:xfrm>
          <a:off x="6570780" y="2593191"/>
          <a:ext cx="2019362" cy="15594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9143">
                  <a:extLst>
                    <a:ext uri="{9D8B030D-6E8A-4147-A177-3AD203B41FA5}">
                      <a16:colId xmlns:a16="http://schemas.microsoft.com/office/drawing/2014/main" val="3741902619"/>
                    </a:ext>
                  </a:extLst>
                </a:gridCol>
                <a:gridCol w="1150219">
                  <a:extLst>
                    <a:ext uri="{9D8B030D-6E8A-4147-A177-3AD203B41FA5}">
                      <a16:colId xmlns:a16="http://schemas.microsoft.com/office/drawing/2014/main" val="3510791283"/>
                    </a:ext>
                  </a:extLst>
                </a:gridCol>
              </a:tblGrid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Color</a:t>
                      </a:r>
                    </a:p>
                  </a:txBody>
                  <a:tcPr marL="76905" marR="76905" marT="38452" marB="38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P(</a:t>
                      </a:r>
                      <a:r>
                        <a:rPr lang="en-US" sz="1500" dirty="0" err="1"/>
                        <a:t>color|no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/>
                </a:tc>
                <a:extLst>
                  <a:ext uri="{0D108BD9-81ED-4DB2-BD59-A6C34878D82A}">
                    <a16:rowId xmlns:a16="http://schemas.microsoft.com/office/drawing/2014/main" val="3288563558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6767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Blue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7937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Silver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1/4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0991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3/4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3059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E984E21-3F31-418F-8CED-49FFDAAF6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227593"/>
              </p:ext>
            </p:extLst>
          </p:nvPr>
        </p:nvGraphicFramePr>
        <p:xfrm>
          <a:off x="6570779" y="4533075"/>
          <a:ext cx="2019362" cy="15594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9143">
                  <a:extLst>
                    <a:ext uri="{9D8B030D-6E8A-4147-A177-3AD203B41FA5}">
                      <a16:colId xmlns:a16="http://schemas.microsoft.com/office/drawing/2014/main" val="3741902619"/>
                    </a:ext>
                  </a:extLst>
                </a:gridCol>
                <a:gridCol w="1150219">
                  <a:extLst>
                    <a:ext uri="{9D8B030D-6E8A-4147-A177-3AD203B41FA5}">
                      <a16:colId xmlns:a16="http://schemas.microsoft.com/office/drawing/2014/main" val="3510791283"/>
                    </a:ext>
                  </a:extLst>
                </a:gridCol>
              </a:tblGrid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Type</a:t>
                      </a:r>
                    </a:p>
                  </a:txBody>
                  <a:tcPr marL="76905" marR="76905" marT="38452" marB="38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P(</a:t>
                      </a:r>
                      <a:r>
                        <a:rPr lang="en-US" sz="1500" dirty="0" err="1"/>
                        <a:t>type|no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/>
                </a:tc>
                <a:extLst>
                  <a:ext uri="{0D108BD9-81ED-4DB2-BD59-A6C34878D82A}">
                    <a16:rowId xmlns:a16="http://schemas.microsoft.com/office/drawing/2014/main" val="3288563558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Sport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1/4 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6767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SUV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1/4 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7937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Truck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2/4 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0991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Sedan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3059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3CF507C-2668-495B-BA8B-DAC2143563F7}"/>
              </a:ext>
            </a:extLst>
          </p:cNvPr>
          <p:cNvSpPr txBox="1"/>
          <p:nvPr/>
        </p:nvSpPr>
        <p:spPr>
          <a:xfrm>
            <a:off x="381715" y="561718"/>
            <a:ext cx="1117158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/>
            <a:r>
              <a:rPr lang="en-US" sz="2000" b="1" dirty="0">
                <a:solidFill>
                  <a:srgbClr val="000000"/>
                </a:solidFill>
                <a:latin typeface="Avenir Next LT Pro" panose="020B0504020202020204" pitchFamily="34" charset="0"/>
              </a:rPr>
              <a:t>Laplace smoothing </a:t>
            </a:r>
            <a:r>
              <a:rPr lang="en-US" sz="2000" dirty="0">
                <a:solidFill>
                  <a:srgbClr val="000000"/>
                </a:solidFill>
                <a:latin typeface="Avenir Next LT Pro" panose="020B0504020202020204" pitchFamily="34" charset="0"/>
              </a:rPr>
              <a:t>adds a “prior” to our learned categorical or Bernoulli conditional. As we saw in MAP for Bernoulli-Beta, this amounts to adding fake counts.  For example, Laplace smoothing with a value of 1 adds one fake count to each possibility.</a:t>
            </a:r>
            <a:endParaRPr lang="en-US" sz="2000" b="1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D0BD2B6-788C-42B1-81A8-3D0234633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21682"/>
              </p:ext>
            </p:extLst>
          </p:nvPr>
        </p:nvGraphicFramePr>
        <p:xfrm>
          <a:off x="3354969" y="2593191"/>
          <a:ext cx="2019362" cy="15594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9143">
                  <a:extLst>
                    <a:ext uri="{9D8B030D-6E8A-4147-A177-3AD203B41FA5}">
                      <a16:colId xmlns:a16="http://schemas.microsoft.com/office/drawing/2014/main" val="3741902619"/>
                    </a:ext>
                  </a:extLst>
                </a:gridCol>
                <a:gridCol w="1150219">
                  <a:extLst>
                    <a:ext uri="{9D8B030D-6E8A-4147-A177-3AD203B41FA5}">
                      <a16:colId xmlns:a16="http://schemas.microsoft.com/office/drawing/2014/main" val="3510791283"/>
                    </a:ext>
                  </a:extLst>
                </a:gridCol>
              </a:tblGrid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Color</a:t>
                      </a:r>
                    </a:p>
                  </a:txBody>
                  <a:tcPr marL="76905" marR="76905" marT="38452" marB="38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P(</a:t>
                      </a:r>
                      <a:r>
                        <a:rPr lang="en-US" sz="1500" dirty="0" err="1"/>
                        <a:t>color|yes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/>
                </a:tc>
                <a:extLst>
                  <a:ext uri="{0D108BD9-81ED-4DB2-BD59-A6C34878D82A}">
                    <a16:rowId xmlns:a16="http://schemas.microsoft.com/office/drawing/2014/main" val="3288563558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Red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(3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+1</a:t>
                      </a:r>
                      <a:r>
                        <a:rPr lang="en-US" sz="1500" dirty="0"/>
                        <a:t>)/(6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+4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6767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Blue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(2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+1</a:t>
                      </a:r>
                      <a:r>
                        <a:rPr lang="en-US" sz="1500" dirty="0"/>
                        <a:t>)/(6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+4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7937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Silver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(0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+1</a:t>
                      </a:r>
                      <a:r>
                        <a:rPr lang="en-US" sz="1500" dirty="0"/>
                        <a:t>)/(6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+4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0991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(1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+1</a:t>
                      </a:r>
                      <a:r>
                        <a:rPr lang="en-US" sz="1500" dirty="0"/>
                        <a:t>)/(6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+4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3059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481F0C-650C-47D4-B353-4E8F8FC7C8AB}"/>
                  </a:ext>
                </a:extLst>
              </p:cNvPr>
              <p:cNvSpPr txBox="1"/>
              <p:nvPr/>
            </p:nvSpPr>
            <p:spPr>
              <a:xfrm>
                <a:off x="3181581" y="1863572"/>
                <a:ext cx="23661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𝑦𝑒𝑠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481F0C-650C-47D4-B353-4E8F8FC7C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581" y="1863572"/>
                <a:ext cx="2366137" cy="461665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B12246C-7D2F-4F99-B173-558BD8F95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746453"/>
              </p:ext>
            </p:extLst>
          </p:nvPr>
        </p:nvGraphicFramePr>
        <p:xfrm>
          <a:off x="3354968" y="4533075"/>
          <a:ext cx="2019362" cy="15594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9143">
                  <a:extLst>
                    <a:ext uri="{9D8B030D-6E8A-4147-A177-3AD203B41FA5}">
                      <a16:colId xmlns:a16="http://schemas.microsoft.com/office/drawing/2014/main" val="3741902619"/>
                    </a:ext>
                  </a:extLst>
                </a:gridCol>
                <a:gridCol w="1150219">
                  <a:extLst>
                    <a:ext uri="{9D8B030D-6E8A-4147-A177-3AD203B41FA5}">
                      <a16:colId xmlns:a16="http://schemas.microsoft.com/office/drawing/2014/main" val="3510791283"/>
                    </a:ext>
                  </a:extLst>
                </a:gridCol>
              </a:tblGrid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Type</a:t>
                      </a:r>
                    </a:p>
                  </a:txBody>
                  <a:tcPr marL="76905" marR="76905" marT="38452" marB="38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P(</a:t>
                      </a:r>
                      <a:r>
                        <a:rPr lang="en-US" sz="1500" dirty="0" err="1"/>
                        <a:t>type|yes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/>
                </a:tc>
                <a:extLst>
                  <a:ext uri="{0D108BD9-81ED-4DB2-BD59-A6C34878D82A}">
                    <a16:rowId xmlns:a16="http://schemas.microsoft.com/office/drawing/2014/main" val="3288563558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Sport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(1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+1</a:t>
                      </a:r>
                      <a:r>
                        <a:rPr lang="en-US" sz="1500" dirty="0"/>
                        <a:t>)/(6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+4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6767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SUV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(1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+1</a:t>
                      </a:r>
                      <a:r>
                        <a:rPr lang="en-US" sz="1500" dirty="0"/>
                        <a:t>)/(6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+4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7937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Truck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(2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+1</a:t>
                      </a:r>
                      <a:r>
                        <a:rPr lang="en-US" sz="1500" dirty="0"/>
                        <a:t>)/(6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+4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0991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Sedan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(2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+1</a:t>
                      </a:r>
                      <a:r>
                        <a:rPr lang="en-US" sz="1500" dirty="0"/>
                        <a:t>)/(6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+4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30592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A90AC809-1988-4DAA-ADBD-91F495720DB1}"/>
              </a:ext>
            </a:extLst>
          </p:cNvPr>
          <p:cNvSpPr/>
          <p:nvPr/>
        </p:nvSpPr>
        <p:spPr>
          <a:xfrm>
            <a:off x="2923985" y="3848449"/>
            <a:ext cx="304157" cy="989901"/>
          </a:xfrm>
          <a:prstGeom prst="rightArrow">
            <a:avLst/>
          </a:prstGeom>
          <a:solidFill>
            <a:srgbClr val="D73F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2D6F89-53E2-4569-8D25-BBAD9C300500}"/>
                  </a:ext>
                </a:extLst>
              </p:cNvPr>
              <p:cNvSpPr txBox="1"/>
              <p:nvPr/>
            </p:nvSpPr>
            <p:spPr>
              <a:xfrm>
                <a:off x="9268035" y="1863572"/>
                <a:ext cx="23661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2D6F89-53E2-4569-8D25-BBAD9C30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035" y="1863572"/>
                <a:ext cx="2366137" cy="461665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E65F2FA-3B91-4DD9-AC5C-19994D042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496178"/>
              </p:ext>
            </p:extLst>
          </p:nvPr>
        </p:nvGraphicFramePr>
        <p:xfrm>
          <a:off x="9373483" y="2593191"/>
          <a:ext cx="2019362" cy="15594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9143">
                  <a:extLst>
                    <a:ext uri="{9D8B030D-6E8A-4147-A177-3AD203B41FA5}">
                      <a16:colId xmlns:a16="http://schemas.microsoft.com/office/drawing/2014/main" val="3741902619"/>
                    </a:ext>
                  </a:extLst>
                </a:gridCol>
                <a:gridCol w="1150219">
                  <a:extLst>
                    <a:ext uri="{9D8B030D-6E8A-4147-A177-3AD203B41FA5}">
                      <a16:colId xmlns:a16="http://schemas.microsoft.com/office/drawing/2014/main" val="3510791283"/>
                    </a:ext>
                  </a:extLst>
                </a:gridCol>
              </a:tblGrid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Color</a:t>
                      </a:r>
                    </a:p>
                  </a:txBody>
                  <a:tcPr marL="76905" marR="76905" marT="38452" marB="38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P(</a:t>
                      </a:r>
                      <a:r>
                        <a:rPr lang="en-US" sz="1500" dirty="0" err="1"/>
                        <a:t>color|no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/>
                </a:tc>
                <a:extLst>
                  <a:ext uri="{0D108BD9-81ED-4DB2-BD59-A6C34878D82A}">
                    <a16:rowId xmlns:a16="http://schemas.microsoft.com/office/drawing/2014/main" val="3288563558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(0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+1</a:t>
                      </a:r>
                      <a:r>
                        <a:rPr lang="en-US" sz="1500" dirty="0"/>
                        <a:t>)/(4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+4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6767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Blue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(0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+1</a:t>
                      </a:r>
                      <a:r>
                        <a:rPr lang="en-US" sz="1500" dirty="0"/>
                        <a:t>)/(4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+4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7937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Silver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(1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+1</a:t>
                      </a:r>
                      <a:r>
                        <a:rPr lang="en-US" sz="1500" dirty="0"/>
                        <a:t>)/(4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+4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0991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(3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+1</a:t>
                      </a:r>
                      <a:r>
                        <a:rPr lang="en-US" sz="1500" dirty="0"/>
                        <a:t>)/(4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+4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30592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CBFB7D6-241A-4638-8A8C-334EC7E8E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333103"/>
              </p:ext>
            </p:extLst>
          </p:nvPr>
        </p:nvGraphicFramePr>
        <p:xfrm>
          <a:off x="9373482" y="4533075"/>
          <a:ext cx="2019362" cy="15594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9143">
                  <a:extLst>
                    <a:ext uri="{9D8B030D-6E8A-4147-A177-3AD203B41FA5}">
                      <a16:colId xmlns:a16="http://schemas.microsoft.com/office/drawing/2014/main" val="3741902619"/>
                    </a:ext>
                  </a:extLst>
                </a:gridCol>
                <a:gridCol w="1150219">
                  <a:extLst>
                    <a:ext uri="{9D8B030D-6E8A-4147-A177-3AD203B41FA5}">
                      <a16:colId xmlns:a16="http://schemas.microsoft.com/office/drawing/2014/main" val="3510791283"/>
                    </a:ext>
                  </a:extLst>
                </a:gridCol>
              </a:tblGrid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Type</a:t>
                      </a:r>
                    </a:p>
                  </a:txBody>
                  <a:tcPr marL="76905" marR="76905" marT="38452" marB="38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P(</a:t>
                      </a:r>
                      <a:r>
                        <a:rPr lang="en-US" sz="1500" dirty="0" err="1"/>
                        <a:t>type|no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/>
                </a:tc>
                <a:extLst>
                  <a:ext uri="{0D108BD9-81ED-4DB2-BD59-A6C34878D82A}">
                    <a16:rowId xmlns:a16="http://schemas.microsoft.com/office/drawing/2014/main" val="3288563558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Sport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(1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+1</a:t>
                      </a:r>
                      <a:r>
                        <a:rPr lang="en-US" sz="1500" dirty="0"/>
                        <a:t>)/(4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+4</a:t>
                      </a:r>
                      <a:r>
                        <a:rPr lang="en-US" sz="1500" dirty="0"/>
                        <a:t>) 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6767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SUV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(1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+1</a:t>
                      </a:r>
                      <a:r>
                        <a:rPr lang="en-US" sz="1500" dirty="0"/>
                        <a:t>)/(4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+4</a:t>
                      </a:r>
                      <a:r>
                        <a:rPr lang="en-US" sz="1500" dirty="0"/>
                        <a:t>) 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7937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Truck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(2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+1</a:t>
                      </a:r>
                      <a:r>
                        <a:rPr lang="en-US" sz="1500" dirty="0"/>
                        <a:t>)/(4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+4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0991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Sedan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(0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+1</a:t>
                      </a:r>
                      <a:r>
                        <a:rPr lang="en-US" sz="1500" dirty="0"/>
                        <a:t>)/(4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+4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30592"/>
                  </a:ext>
                </a:extLst>
              </a:tr>
            </a:tbl>
          </a:graphicData>
        </a:graphic>
      </p:graphicFrame>
      <p:sp>
        <p:nvSpPr>
          <p:cNvPr id="24" name="Arrow: Right 23">
            <a:extLst>
              <a:ext uri="{FF2B5EF4-FFF2-40B4-BE49-F238E27FC236}">
                <a16:creationId xmlns:a16="http://schemas.microsoft.com/office/drawing/2014/main" id="{179C2FA7-22D5-4AEB-8200-DCD5D7702175}"/>
              </a:ext>
            </a:extLst>
          </p:cNvPr>
          <p:cNvSpPr/>
          <p:nvPr/>
        </p:nvSpPr>
        <p:spPr>
          <a:xfrm>
            <a:off x="8829733" y="3864664"/>
            <a:ext cx="304157" cy="989901"/>
          </a:xfrm>
          <a:prstGeom prst="rightArrow">
            <a:avLst/>
          </a:prstGeom>
          <a:solidFill>
            <a:srgbClr val="D73F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4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9ABA6C-41B9-4915-9FE5-BB27EAB71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27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F668-1432-4762-9DD4-43405F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Zero-Probability Problem – Laplace Smoothing!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FE515A-0636-4410-8D72-8F0D3966A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192904-A112-4834-97CF-8E2F481F856D}"/>
              </a:ext>
            </a:extLst>
          </p:cNvPr>
          <p:cNvGraphicFramePr>
            <a:graphicFrameLocks noGrp="1"/>
          </p:cNvGraphicFramePr>
          <p:nvPr/>
        </p:nvGraphicFramePr>
        <p:xfrm>
          <a:off x="799156" y="2593191"/>
          <a:ext cx="2019362" cy="15594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9143">
                  <a:extLst>
                    <a:ext uri="{9D8B030D-6E8A-4147-A177-3AD203B41FA5}">
                      <a16:colId xmlns:a16="http://schemas.microsoft.com/office/drawing/2014/main" val="3741902619"/>
                    </a:ext>
                  </a:extLst>
                </a:gridCol>
                <a:gridCol w="1150219">
                  <a:extLst>
                    <a:ext uri="{9D8B030D-6E8A-4147-A177-3AD203B41FA5}">
                      <a16:colId xmlns:a16="http://schemas.microsoft.com/office/drawing/2014/main" val="3510791283"/>
                    </a:ext>
                  </a:extLst>
                </a:gridCol>
              </a:tblGrid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Color</a:t>
                      </a:r>
                    </a:p>
                  </a:txBody>
                  <a:tcPr marL="76905" marR="76905" marT="38452" marB="38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P(</a:t>
                      </a:r>
                      <a:r>
                        <a:rPr lang="en-US" sz="1500" dirty="0" err="1"/>
                        <a:t>color|yes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/>
                </a:tc>
                <a:extLst>
                  <a:ext uri="{0D108BD9-81ED-4DB2-BD59-A6C34878D82A}">
                    <a16:rowId xmlns:a16="http://schemas.microsoft.com/office/drawing/2014/main" val="3288563558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Red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3/6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6767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Blue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2/6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7937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Silver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0991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1/6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3059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4FD1EF-2D4D-4A3A-AD7C-67FF88A92D87}"/>
                  </a:ext>
                </a:extLst>
              </p:cNvPr>
              <p:cNvSpPr txBox="1"/>
              <p:nvPr/>
            </p:nvSpPr>
            <p:spPr>
              <a:xfrm>
                <a:off x="625768" y="1863572"/>
                <a:ext cx="23661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𝑦𝑒𝑠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4FD1EF-2D4D-4A3A-AD7C-67FF88A92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68" y="1863572"/>
                <a:ext cx="2366137" cy="461665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37CB6E-E8BE-4853-A4CB-DF97C0C03945}"/>
                  </a:ext>
                </a:extLst>
              </p:cNvPr>
              <p:cNvSpPr txBox="1"/>
              <p:nvPr/>
            </p:nvSpPr>
            <p:spPr>
              <a:xfrm>
                <a:off x="6465332" y="1863572"/>
                <a:ext cx="23661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37CB6E-E8BE-4853-A4CB-DF97C0C03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332" y="1863572"/>
                <a:ext cx="2366137" cy="461665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17B567-DFA7-45A1-9938-AE10329A2171}"/>
              </a:ext>
            </a:extLst>
          </p:cNvPr>
          <p:cNvGraphicFramePr>
            <a:graphicFrameLocks noGrp="1"/>
          </p:cNvGraphicFramePr>
          <p:nvPr/>
        </p:nvGraphicFramePr>
        <p:xfrm>
          <a:off x="799155" y="4533075"/>
          <a:ext cx="2019362" cy="15594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9143">
                  <a:extLst>
                    <a:ext uri="{9D8B030D-6E8A-4147-A177-3AD203B41FA5}">
                      <a16:colId xmlns:a16="http://schemas.microsoft.com/office/drawing/2014/main" val="3741902619"/>
                    </a:ext>
                  </a:extLst>
                </a:gridCol>
                <a:gridCol w="1150219">
                  <a:extLst>
                    <a:ext uri="{9D8B030D-6E8A-4147-A177-3AD203B41FA5}">
                      <a16:colId xmlns:a16="http://schemas.microsoft.com/office/drawing/2014/main" val="3510791283"/>
                    </a:ext>
                  </a:extLst>
                </a:gridCol>
              </a:tblGrid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Type</a:t>
                      </a:r>
                    </a:p>
                  </a:txBody>
                  <a:tcPr marL="76905" marR="76905" marT="38452" marB="38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P(</a:t>
                      </a:r>
                      <a:r>
                        <a:rPr lang="en-US" sz="1500" dirty="0" err="1"/>
                        <a:t>type|yes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/>
                </a:tc>
                <a:extLst>
                  <a:ext uri="{0D108BD9-81ED-4DB2-BD59-A6C34878D82A}">
                    <a16:rowId xmlns:a16="http://schemas.microsoft.com/office/drawing/2014/main" val="3288563558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Sport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1/6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6767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SUV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1/6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7937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Truck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2/6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0991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Sedan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2/6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3059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EE40C41-AFE5-4C25-BB70-A6EB0D63E97C}"/>
              </a:ext>
            </a:extLst>
          </p:cNvPr>
          <p:cNvGraphicFramePr>
            <a:graphicFrameLocks noGrp="1"/>
          </p:cNvGraphicFramePr>
          <p:nvPr/>
        </p:nvGraphicFramePr>
        <p:xfrm>
          <a:off x="6570780" y="2593191"/>
          <a:ext cx="2019362" cy="15594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9143">
                  <a:extLst>
                    <a:ext uri="{9D8B030D-6E8A-4147-A177-3AD203B41FA5}">
                      <a16:colId xmlns:a16="http://schemas.microsoft.com/office/drawing/2014/main" val="3741902619"/>
                    </a:ext>
                  </a:extLst>
                </a:gridCol>
                <a:gridCol w="1150219">
                  <a:extLst>
                    <a:ext uri="{9D8B030D-6E8A-4147-A177-3AD203B41FA5}">
                      <a16:colId xmlns:a16="http://schemas.microsoft.com/office/drawing/2014/main" val="3510791283"/>
                    </a:ext>
                  </a:extLst>
                </a:gridCol>
              </a:tblGrid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Color</a:t>
                      </a:r>
                    </a:p>
                  </a:txBody>
                  <a:tcPr marL="76905" marR="76905" marT="38452" marB="38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P(</a:t>
                      </a:r>
                      <a:r>
                        <a:rPr lang="en-US" sz="1500" dirty="0" err="1"/>
                        <a:t>color|no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/>
                </a:tc>
                <a:extLst>
                  <a:ext uri="{0D108BD9-81ED-4DB2-BD59-A6C34878D82A}">
                    <a16:rowId xmlns:a16="http://schemas.microsoft.com/office/drawing/2014/main" val="3288563558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6767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Blue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7937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Silver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1/4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0991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3/4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3059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E984E21-3F31-418F-8CED-49FFDAAF699C}"/>
              </a:ext>
            </a:extLst>
          </p:cNvPr>
          <p:cNvGraphicFramePr>
            <a:graphicFrameLocks noGrp="1"/>
          </p:cNvGraphicFramePr>
          <p:nvPr/>
        </p:nvGraphicFramePr>
        <p:xfrm>
          <a:off x="6570779" y="4533075"/>
          <a:ext cx="2019362" cy="15594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9143">
                  <a:extLst>
                    <a:ext uri="{9D8B030D-6E8A-4147-A177-3AD203B41FA5}">
                      <a16:colId xmlns:a16="http://schemas.microsoft.com/office/drawing/2014/main" val="3741902619"/>
                    </a:ext>
                  </a:extLst>
                </a:gridCol>
                <a:gridCol w="1150219">
                  <a:extLst>
                    <a:ext uri="{9D8B030D-6E8A-4147-A177-3AD203B41FA5}">
                      <a16:colId xmlns:a16="http://schemas.microsoft.com/office/drawing/2014/main" val="3510791283"/>
                    </a:ext>
                  </a:extLst>
                </a:gridCol>
              </a:tblGrid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Type</a:t>
                      </a:r>
                    </a:p>
                  </a:txBody>
                  <a:tcPr marL="76905" marR="76905" marT="38452" marB="38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P(</a:t>
                      </a:r>
                      <a:r>
                        <a:rPr lang="en-US" sz="1500" dirty="0" err="1"/>
                        <a:t>type|no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/>
                </a:tc>
                <a:extLst>
                  <a:ext uri="{0D108BD9-81ED-4DB2-BD59-A6C34878D82A}">
                    <a16:rowId xmlns:a16="http://schemas.microsoft.com/office/drawing/2014/main" val="3288563558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Sport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1/4 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6767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SUV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1/4 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7937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Truck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2/4 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0991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Sedan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3059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3CF507C-2668-495B-BA8B-DAC2143563F7}"/>
              </a:ext>
            </a:extLst>
          </p:cNvPr>
          <p:cNvSpPr txBox="1"/>
          <p:nvPr/>
        </p:nvSpPr>
        <p:spPr>
          <a:xfrm>
            <a:off x="381715" y="561718"/>
            <a:ext cx="1117158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/>
            <a:r>
              <a:rPr lang="en-US" sz="2000" b="1" dirty="0">
                <a:solidFill>
                  <a:srgbClr val="000000"/>
                </a:solidFill>
                <a:latin typeface="Avenir Next LT Pro" panose="020B0504020202020204" pitchFamily="34" charset="0"/>
              </a:rPr>
              <a:t>Laplace smoothing </a:t>
            </a:r>
            <a:r>
              <a:rPr lang="en-US" sz="2000" dirty="0">
                <a:solidFill>
                  <a:srgbClr val="000000"/>
                </a:solidFill>
                <a:latin typeface="Avenir Next LT Pro" panose="020B0504020202020204" pitchFamily="34" charset="0"/>
              </a:rPr>
              <a:t>adds a “prior” to our learned categorical or Bernoulli conditional. As we saw in MAP for Bernoulli-Beta, this amounts to adding fake counts.  For example, Laplace smoothing with a value of </a:t>
            </a:r>
            <a:r>
              <a:rPr lang="en-US" sz="2000" dirty="0">
                <a:solidFill>
                  <a:srgbClr val="D73F09"/>
                </a:solidFill>
              </a:rPr>
              <a:t>⍺</a:t>
            </a:r>
            <a:r>
              <a:rPr lang="en-US" sz="2000" dirty="0">
                <a:solidFill>
                  <a:srgbClr val="000000"/>
                </a:solidFill>
                <a:latin typeface="Avenir Next LT Pro" panose="020B0504020202020204" pitchFamily="34" charset="0"/>
              </a:rPr>
              <a:t> adds </a:t>
            </a:r>
            <a:r>
              <a:rPr lang="en-US" sz="2000" dirty="0">
                <a:solidFill>
                  <a:srgbClr val="D73F09"/>
                </a:solidFill>
              </a:rPr>
              <a:t>⍺</a:t>
            </a:r>
            <a:r>
              <a:rPr lang="en-US" sz="2000" dirty="0">
                <a:solidFill>
                  <a:srgbClr val="000000"/>
                </a:solidFill>
                <a:latin typeface="Avenir Next LT Pro" panose="020B0504020202020204" pitchFamily="34" charset="0"/>
              </a:rPr>
              <a:t> fake counts to each possibility.  (</a:t>
            </a:r>
            <a:r>
              <a:rPr lang="en-US" sz="2000" dirty="0">
                <a:solidFill>
                  <a:srgbClr val="D73F09"/>
                </a:solidFill>
              </a:rPr>
              <a:t>⍺ need not be an integer)</a:t>
            </a:r>
            <a:endParaRPr lang="en-US" sz="2000" b="1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D0BD2B6-788C-42B1-81A8-3D0234633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587920"/>
              </p:ext>
            </p:extLst>
          </p:nvPr>
        </p:nvGraphicFramePr>
        <p:xfrm>
          <a:off x="3354969" y="2593191"/>
          <a:ext cx="2266254" cy="15594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75406">
                  <a:extLst>
                    <a:ext uri="{9D8B030D-6E8A-4147-A177-3AD203B41FA5}">
                      <a16:colId xmlns:a16="http://schemas.microsoft.com/office/drawing/2014/main" val="3741902619"/>
                    </a:ext>
                  </a:extLst>
                </a:gridCol>
                <a:gridCol w="1290848">
                  <a:extLst>
                    <a:ext uri="{9D8B030D-6E8A-4147-A177-3AD203B41FA5}">
                      <a16:colId xmlns:a16="http://schemas.microsoft.com/office/drawing/2014/main" val="3510791283"/>
                    </a:ext>
                  </a:extLst>
                </a:gridCol>
              </a:tblGrid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Color</a:t>
                      </a:r>
                    </a:p>
                  </a:txBody>
                  <a:tcPr marL="76905" marR="76905" marT="38452" marB="38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P(</a:t>
                      </a:r>
                      <a:r>
                        <a:rPr lang="en-US" sz="1500" dirty="0" err="1"/>
                        <a:t>color|yes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/>
                </a:tc>
                <a:extLst>
                  <a:ext uri="{0D108BD9-81ED-4DB2-BD59-A6C34878D82A}">
                    <a16:rowId xmlns:a16="http://schemas.microsoft.com/office/drawing/2014/main" val="3288563558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Red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(3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+⍺</a:t>
                      </a:r>
                      <a:r>
                        <a:rPr lang="en-US" sz="1500" dirty="0"/>
                        <a:t>)/(6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+4⍺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6767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Blue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(2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+⍺</a:t>
                      </a:r>
                      <a:r>
                        <a:rPr lang="en-US" sz="1500" dirty="0"/>
                        <a:t>)/(6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+4⍺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7937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Silver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(0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+⍺</a:t>
                      </a:r>
                      <a:r>
                        <a:rPr lang="en-US" sz="1500" dirty="0"/>
                        <a:t>)/(6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+4⍺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0991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(1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+⍺</a:t>
                      </a:r>
                      <a:r>
                        <a:rPr lang="en-US" sz="1500" dirty="0"/>
                        <a:t>)/(6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+4⍺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3059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481F0C-650C-47D4-B353-4E8F8FC7C8AB}"/>
                  </a:ext>
                </a:extLst>
              </p:cNvPr>
              <p:cNvSpPr txBox="1"/>
              <p:nvPr/>
            </p:nvSpPr>
            <p:spPr>
              <a:xfrm>
                <a:off x="3181581" y="1863572"/>
                <a:ext cx="23661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𝑦𝑒𝑠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481F0C-650C-47D4-B353-4E8F8FC7C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581" y="1863572"/>
                <a:ext cx="2366137" cy="461665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B12246C-7D2F-4F99-B173-558BD8F95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242095"/>
              </p:ext>
            </p:extLst>
          </p:nvPr>
        </p:nvGraphicFramePr>
        <p:xfrm>
          <a:off x="3354968" y="4533075"/>
          <a:ext cx="2266254" cy="15594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75406">
                  <a:extLst>
                    <a:ext uri="{9D8B030D-6E8A-4147-A177-3AD203B41FA5}">
                      <a16:colId xmlns:a16="http://schemas.microsoft.com/office/drawing/2014/main" val="3741902619"/>
                    </a:ext>
                  </a:extLst>
                </a:gridCol>
                <a:gridCol w="1290848">
                  <a:extLst>
                    <a:ext uri="{9D8B030D-6E8A-4147-A177-3AD203B41FA5}">
                      <a16:colId xmlns:a16="http://schemas.microsoft.com/office/drawing/2014/main" val="3510791283"/>
                    </a:ext>
                  </a:extLst>
                </a:gridCol>
              </a:tblGrid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Type</a:t>
                      </a:r>
                    </a:p>
                  </a:txBody>
                  <a:tcPr marL="76905" marR="76905" marT="38452" marB="38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P(</a:t>
                      </a:r>
                      <a:r>
                        <a:rPr lang="en-US" sz="1500" dirty="0" err="1"/>
                        <a:t>type|yes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/>
                </a:tc>
                <a:extLst>
                  <a:ext uri="{0D108BD9-81ED-4DB2-BD59-A6C34878D82A}">
                    <a16:rowId xmlns:a16="http://schemas.microsoft.com/office/drawing/2014/main" val="3288563558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Sport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(1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+⍺</a:t>
                      </a:r>
                      <a:r>
                        <a:rPr lang="en-US" sz="1500" dirty="0"/>
                        <a:t>)/(6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+4⍺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6767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SUV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(1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+⍺</a:t>
                      </a:r>
                      <a:r>
                        <a:rPr lang="en-US" sz="1500" dirty="0"/>
                        <a:t>)/(6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+4⍺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7937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Truck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(2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+⍺</a:t>
                      </a:r>
                      <a:r>
                        <a:rPr lang="en-US" sz="1500" dirty="0"/>
                        <a:t>)/(6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+4⍺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0991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Sedan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(2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+⍺</a:t>
                      </a:r>
                      <a:r>
                        <a:rPr lang="en-US" sz="1500" dirty="0"/>
                        <a:t>)/(6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+4⍺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30592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A90AC809-1988-4DAA-ADBD-91F495720DB1}"/>
              </a:ext>
            </a:extLst>
          </p:cNvPr>
          <p:cNvSpPr/>
          <p:nvPr/>
        </p:nvSpPr>
        <p:spPr>
          <a:xfrm>
            <a:off x="2923985" y="3848449"/>
            <a:ext cx="304157" cy="989901"/>
          </a:xfrm>
          <a:prstGeom prst="rightArrow">
            <a:avLst/>
          </a:prstGeom>
          <a:solidFill>
            <a:srgbClr val="D73F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2D6F89-53E2-4569-8D25-BBAD9C300500}"/>
                  </a:ext>
                </a:extLst>
              </p:cNvPr>
              <p:cNvSpPr txBox="1"/>
              <p:nvPr/>
            </p:nvSpPr>
            <p:spPr>
              <a:xfrm>
                <a:off x="9268035" y="1863572"/>
                <a:ext cx="23661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2D6F89-53E2-4569-8D25-BBAD9C30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035" y="1863572"/>
                <a:ext cx="2366137" cy="461665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E65F2FA-3B91-4DD9-AC5C-19994D042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88117"/>
              </p:ext>
            </p:extLst>
          </p:nvPr>
        </p:nvGraphicFramePr>
        <p:xfrm>
          <a:off x="9373483" y="2593191"/>
          <a:ext cx="2260690" cy="15594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73012">
                  <a:extLst>
                    <a:ext uri="{9D8B030D-6E8A-4147-A177-3AD203B41FA5}">
                      <a16:colId xmlns:a16="http://schemas.microsoft.com/office/drawing/2014/main" val="3741902619"/>
                    </a:ext>
                  </a:extLst>
                </a:gridCol>
                <a:gridCol w="1287678">
                  <a:extLst>
                    <a:ext uri="{9D8B030D-6E8A-4147-A177-3AD203B41FA5}">
                      <a16:colId xmlns:a16="http://schemas.microsoft.com/office/drawing/2014/main" val="3510791283"/>
                    </a:ext>
                  </a:extLst>
                </a:gridCol>
              </a:tblGrid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Color</a:t>
                      </a:r>
                    </a:p>
                  </a:txBody>
                  <a:tcPr marL="76905" marR="76905" marT="38452" marB="38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P(</a:t>
                      </a:r>
                      <a:r>
                        <a:rPr lang="en-US" sz="1500" dirty="0" err="1"/>
                        <a:t>color|no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/>
                </a:tc>
                <a:extLst>
                  <a:ext uri="{0D108BD9-81ED-4DB2-BD59-A6C34878D82A}">
                    <a16:rowId xmlns:a16="http://schemas.microsoft.com/office/drawing/2014/main" val="3288563558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(0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+⍺</a:t>
                      </a:r>
                      <a:r>
                        <a:rPr lang="en-US" sz="1500" dirty="0"/>
                        <a:t>)/(4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+4⍺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6767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Blue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(0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+⍺</a:t>
                      </a:r>
                      <a:r>
                        <a:rPr lang="en-US" sz="1500" dirty="0"/>
                        <a:t>)/(4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+4⍺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7937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Silver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(1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+⍺</a:t>
                      </a:r>
                      <a:r>
                        <a:rPr lang="en-US" sz="1500" dirty="0"/>
                        <a:t>)/(4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+4⍺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0991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(3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+⍺</a:t>
                      </a:r>
                      <a:r>
                        <a:rPr lang="en-US" sz="1500" dirty="0"/>
                        <a:t>)/(4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+4⍺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30592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CBFB7D6-241A-4638-8A8C-334EC7E8E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537669"/>
              </p:ext>
            </p:extLst>
          </p:nvPr>
        </p:nvGraphicFramePr>
        <p:xfrm>
          <a:off x="9373482" y="4533075"/>
          <a:ext cx="2260690" cy="15594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73012">
                  <a:extLst>
                    <a:ext uri="{9D8B030D-6E8A-4147-A177-3AD203B41FA5}">
                      <a16:colId xmlns:a16="http://schemas.microsoft.com/office/drawing/2014/main" val="3741902619"/>
                    </a:ext>
                  </a:extLst>
                </a:gridCol>
                <a:gridCol w="1287678">
                  <a:extLst>
                    <a:ext uri="{9D8B030D-6E8A-4147-A177-3AD203B41FA5}">
                      <a16:colId xmlns:a16="http://schemas.microsoft.com/office/drawing/2014/main" val="3510791283"/>
                    </a:ext>
                  </a:extLst>
                </a:gridCol>
              </a:tblGrid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Type</a:t>
                      </a:r>
                    </a:p>
                  </a:txBody>
                  <a:tcPr marL="76905" marR="76905" marT="38452" marB="384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P(</a:t>
                      </a:r>
                      <a:r>
                        <a:rPr lang="en-US" sz="1500" dirty="0" err="1"/>
                        <a:t>type|no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/>
                </a:tc>
                <a:extLst>
                  <a:ext uri="{0D108BD9-81ED-4DB2-BD59-A6C34878D82A}">
                    <a16:rowId xmlns:a16="http://schemas.microsoft.com/office/drawing/2014/main" val="3288563558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Sport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(1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+⍺</a:t>
                      </a:r>
                      <a:r>
                        <a:rPr lang="en-US" sz="1500" dirty="0"/>
                        <a:t>)/(4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+4⍺</a:t>
                      </a:r>
                      <a:r>
                        <a:rPr lang="en-US" sz="1500" dirty="0"/>
                        <a:t>) 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6767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SUV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(1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+⍺</a:t>
                      </a:r>
                      <a:r>
                        <a:rPr lang="en-US" sz="1500" dirty="0"/>
                        <a:t>)/(4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+4⍺</a:t>
                      </a:r>
                      <a:r>
                        <a:rPr lang="en-US" sz="1500" dirty="0"/>
                        <a:t>) 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7937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Truck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(2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+⍺</a:t>
                      </a:r>
                      <a:r>
                        <a:rPr lang="en-US" sz="1500" dirty="0"/>
                        <a:t>)/(4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+4⍺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0991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Sedan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(0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+⍺</a:t>
                      </a:r>
                      <a:r>
                        <a:rPr lang="en-US" sz="1500" dirty="0"/>
                        <a:t>)/(4</a:t>
                      </a:r>
                      <a:r>
                        <a:rPr lang="en-US" sz="1500" dirty="0">
                          <a:solidFill>
                            <a:srgbClr val="D73F09"/>
                          </a:solidFill>
                        </a:rPr>
                        <a:t>+4⍺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76905" marR="76905" marT="38452" marB="3845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30592"/>
                  </a:ext>
                </a:extLst>
              </a:tr>
            </a:tbl>
          </a:graphicData>
        </a:graphic>
      </p:graphicFrame>
      <p:sp>
        <p:nvSpPr>
          <p:cNvPr id="24" name="Arrow: Right 23">
            <a:extLst>
              <a:ext uri="{FF2B5EF4-FFF2-40B4-BE49-F238E27FC236}">
                <a16:creationId xmlns:a16="http://schemas.microsoft.com/office/drawing/2014/main" id="{179C2FA7-22D5-4AEB-8200-DCD5D7702175}"/>
              </a:ext>
            </a:extLst>
          </p:cNvPr>
          <p:cNvSpPr/>
          <p:nvPr/>
        </p:nvSpPr>
        <p:spPr>
          <a:xfrm>
            <a:off x="8829733" y="3864664"/>
            <a:ext cx="304157" cy="989901"/>
          </a:xfrm>
          <a:prstGeom prst="rightArrow">
            <a:avLst/>
          </a:prstGeom>
          <a:solidFill>
            <a:srgbClr val="D73F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6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7BC13D-2963-4BD0-8930-4D8C1CFF8C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21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A4742-A667-449C-B0D9-01078A286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in the previous example, thieves were only stealing “red sportscars”, why would a Naïve Bayes model be a poor choice? </a:t>
            </a:r>
          </a:p>
        </p:txBody>
      </p:sp>
    </p:spTree>
    <p:extLst>
      <p:ext uri="{BB962C8B-B14F-4D97-AF65-F5344CB8AC3E}">
        <p14:creationId xmlns:p14="http://schemas.microsoft.com/office/powerpoint/2010/main" val="982875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7BC13D-2963-4BD0-8930-4D8C1CFF8C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22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A4742-A667-449C-B0D9-01078A2860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You are hired to predict whether a machine in a factory needs maintenance using Naïve Bayes. Each machine is represented by: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000" dirty="0"/>
              <a:t>The average temperature of the machine in the last hour (continuous) 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 number of outputs with defects in the last hour (non-negative integer)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Whether the machine has undergone maintenance in the last 6 months (binary)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What are class labels here? What conditionals need to be learned? </a:t>
            </a:r>
          </a:p>
          <a:p>
            <a:pPr marL="0" indent="0">
              <a:buNone/>
            </a:pPr>
            <a:r>
              <a:rPr lang="en-US" sz="2400" dirty="0"/>
              <a:t>How would you choose to model these conditionals? (i.e., what distributions would you assume for each feature?)</a:t>
            </a:r>
          </a:p>
        </p:txBody>
      </p:sp>
    </p:spTree>
    <p:extLst>
      <p:ext uri="{BB962C8B-B14F-4D97-AF65-F5344CB8AC3E}">
        <p14:creationId xmlns:p14="http://schemas.microsoft.com/office/powerpoint/2010/main" val="339807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F80E-1952-47AD-AC7B-0AEABBDC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D91A7B-2344-4881-B18B-CA512B0C6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25B20F-801D-4D90-8DF2-F1F40B460327}"/>
                  </a:ext>
                </a:extLst>
              </p:cNvPr>
              <p:cNvSpPr txBox="1"/>
              <p:nvPr/>
            </p:nvSpPr>
            <p:spPr>
              <a:xfrm>
                <a:off x="386588" y="541794"/>
                <a:ext cx="11418824" cy="6740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Generative Model: </a:t>
                </a:r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Estimate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by learning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. However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can</a:t>
                </a:r>
                <a:r>
                  <a:rPr lang="en-US" sz="2400" b="0" i="0" u="none" strike="noStrike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have way too many parameters to be fit effectively.</a:t>
                </a:r>
                <a:endParaRPr lang="en-US" sz="2400" b="0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2400" b="1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Naïve Bayes Assumption: </a:t>
                </a:r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Assume f</a:t>
                </a:r>
                <a:r>
                  <a:rPr lang="en-US" sz="240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eatures are conditionally independent given the class labels: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=∏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2400" b="1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240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Training a Naïve Bayes classifier comes down to fitting distributions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either with</a:t>
                </a:r>
                <a:r>
                  <a:rPr lang="en-US" sz="2400" i="0" u="none" strike="noStrike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MLE or MAP (MAP is more robust to data sparsity)</a:t>
                </a:r>
                <a:endParaRPr lang="en-US" sz="2400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marR="0" algn="l"/>
                <a:endParaRPr lang="en-US" sz="2400" b="0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Naïve Bayes is cheap and survives tens of thousands of attributes easily. Also does okay even when conditional independent doesn’t hold.</a:t>
                </a:r>
              </a:p>
              <a:p>
                <a:pPr marL="285750" marR="0" indent="-285750" algn="l">
                  <a:buFont typeface="Arial" panose="020B0604020202020204" pitchFamily="34" charset="0"/>
                  <a:buChar char="•"/>
                </a:pPr>
                <a:endParaRPr lang="en-US" sz="2400" b="0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marL="285750" marR="0" indent="-285750" algn="l">
                  <a:buFont typeface="Arial" panose="020B0604020202020204" pitchFamily="34" charset="0"/>
                  <a:buChar char="•"/>
                </a:pP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Any density estimator can be plugged in to estimate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u="none" strike="noStrike" baseline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u="none" strike="noStrike" baseline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u="none" strike="noStrike" baseline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24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for Naïve Bayes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400" b="0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Real valued attributes can be discretized or directly modeled using simple continuous distributions such as Gaussian (Normal) distribution </a:t>
                </a:r>
              </a:p>
              <a:p>
                <a:pPr marL="285750" marR="0" indent="-285750" algn="l">
                  <a:buFont typeface="Arial" panose="020B0604020202020204" pitchFamily="34" charset="0"/>
                  <a:buChar char="•"/>
                </a:pPr>
                <a:endParaRPr lang="en-US" sz="2400" b="0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marL="285750" marR="0" indent="-285750" algn="l">
                  <a:buFont typeface="Arial" panose="020B0604020202020204" pitchFamily="34" charset="0"/>
                  <a:buChar char="•"/>
                </a:pPr>
                <a:endParaRPr lang="en-US" sz="2400" b="0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25B20F-801D-4D90-8DF2-F1F40B46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88" y="541794"/>
                <a:ext cx="11418824" cy="6740307"/>
              </a:xfrm>
              <a:prstGeom prst="rect">
                <a:avLst/>
              </a:prstGeom>
              <a:blipFill>
                <a:blip r:embed="rId2"/>
                <a:stretch>
                  <a:fillRect l="-694" t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848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F47C49-3B74-4269-AE84-AD36FAD33B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24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298C5-B034-4E9D-9B0A-D4656B8550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79815" y="268392"/>
            <a:ext cx="9291205" cy="5961063"/>
          </a:xfrm>
        </p:spPr>
        <p:txBody>
          <a:bodyPr/>
          <a:lstStyle/>
          <a:p>
            <a:r>
              <a:rPr lang="en-US" sz="2400" b="1" dirty="0"/>
              <a:t>Be able to answer:</a:t>
            </a: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multi-class classification?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How can we do multi-class classification?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How do 1-vs-all / all-vs-all / tree- classifiers work?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How does multiclass logistic regression work?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What is the </a:t>
            </a:r>
            <a:r>
              <a:rPr lang="en-US" sz="2400" dirty="0" err="1"/>
              <a:t>softmax</a:t>
            </a:r>
            <a:r>
              <a:rPr lang="en-US" sz="2400" dirty="0"/>
              <a:t> function?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How to evaluate multi-class classifiers?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What is a multiclass confusion matrix?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How can recall and precision adapt to multiclass?</a:t>
            </a:r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6515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4B7C-8EC1-4E14-8A72-7A1CAB23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Classification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B06B7F-B8E8-4D41-8211-E00A28DFB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25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49BEFA-A821-4EE7-B7D0-818E57064295}"/>
              </a:ext>
            </a:extLst>
          </p:cNvPr>
          <p:cNvGrpSpPr/>
          <p:nvPr/>
        </p:nvGrpSpPr>
        <p:grpSpPr>
          <a:xfrm>
            <a:off x="3060727" y="2741510"/>
            <a:ext cx="6070546" cy="3599163"/>
            <a:chOff x="365491" y="613363"/>
            <a:chExt cx="10339266" cy="6130042"/>
          </a:xfrm>
        </p:grpSpPr>
        <p:pic>
          <p:nvPicPr>
            <p:cNvPr id="5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42358960-E6F3-4B19-8789-8AAE3D834F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6869" y="4950922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fox face clipart - Clip Art Library">
              <a:extLst>
                <a:ext uri="{FF2B5EF4-FFF2-40B4-BE49-F238E27FC236}">
                  <a16:creationId xmlns:a16="http://schemas.microsoft.com/office/drawing/2014/main" id="{4D458813-33A2-45BF-A677-AFB3780121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2529" y="1450824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Easy Dog Clipart - Clipart Kid | Dog clip art, Dog clip, Dog emoji">
              <a:extLst>
                <a:ext uri="{FF2B5EF4-FFF2-40B4-BE49-F238E27FC236}">
                  <a16:creationId xmlns:a16="http://schemas.microsoft.com/office/drawing/2014/main" id="{B675A134-B967-4433-BD97-45755F6414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2477" y="3065425"/>
              <a:ext cx="898853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Easy Dog Clipart - Clipart Kid | Dog clip art, Dog clip, Dog emoji">
              <a:extLst>
                <a:ext uri="{FF2B5EF4-FFF2-40B4-BE49-F238E27FC236}">
                  <a16:creationId xmlns:a16="http://schemas.microsoft.com/office/drawing/2014/main" id="{50E46A3B-6DAE-4E45-BD04-9ED29CD886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1223" y="3884085"/>
              <a:ext cx="898853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Easy Dog Clipart - Clipart Kid | Dog clip art, Dog clip, Dog emoji">
              <a:extLst>
                <a:ext uri="{FF2B5EF4-FFF2-40B4-BE49-F238E27FC236}">
                  <a16:creationId xmlns:a16="http://schemas.microsoft.com/office/drawing/2014/main" id="{05B9A6DD-0B59-4BB4-9E46-A9BF0D9FCE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7923" y="5121962"/>
              <a:ext cx="898853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Easy Dog Clipart - Clipart Kid | Dog clip art, Dog clip, Dog emoji">
              <a:extLst>
                <a:ext uri="{FF2B5EF4-FFF2-40B4-BE49-F238E27FC236}">
                  <a16:creationId xmlns:a16="http://schemas.microsoft.com/office/drawing/2014/main" id="{EEE3E9AB-6AFC-4955-9DB9-323F5B73CD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2349" y="4716612"/>
              <a:ext cx="898853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Easy Dog Clipart - Clipart Kid | Dog clip art, Dog clip, Dog emoji">
              <a:extLst>
                <a:ext uri="{FF2B5EF4-FFF2-40B4-BE49-F238E27FC236}">
                  <a16:creationId xmlns:a16="http://schemas.microsoft.com/office/drawing/2014/main" id="{34907939-2E8A-41D6-AA97-6ACF4690B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797" y="4284572"/>
              <a:ext cx="898853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fox face clipart - Clip Art Library">
              <a:extLst>
                <a:ext uri="{FF2B5EF4-FFF2-40B4-BE49-F238E27FC236}">
                  <a16:creationId xmlns:a16="http://schemas.microsoft.com/office/drawing/2014/main" id="{EC5C7F1E-9CA0-4ADF-9FBE-A370736BDA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1283" y="972761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fox face clipart - Clip Art Library">
              <a:extLst>
                <a:ext uri="{FF2B5EF4-FFF2-40B4-BE49-F238E27FC236}">
                  <a16:creationId xmlns:a16="http://schemas.microsoft.com/office/drawing/2014/main" id="{42331C3A-3E74-4610-86BF-0BE3A9A92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224" y="1652803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fox face clipart - Clip Art Library">
              <a:extLst>
                <a:ext uri="{FF2B5EF4-FFF2-40B4-BE49-F238E27FC236}">
                  <a16:creationId xmlns:a16="http://schemas.microsoft.com/office/drawing/2014/main" id="{4E1795C3-2802-4D41-9115-E166BBF7D2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4697" y="1860957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fox face clipart - Clip Art Library">
              <a:extLst>
                <a:ext uri="{FF2B5EF4-FFF2-40B4-BE49-F238E27FC236}">
                  <a16:creationId xmlns:a16="http://schemas.microsoft.com/office/drawing/2014/main" id="{33BF7040-0798-447C-95FE-5F387FFFA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7648" y="744603"/>
              <a:ext cx="685800" cy="685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fox face clipart - Clip Art Library">
              <a:extLst>
                <a:ext uri="{FF2B5EF4-FFF2-40B4-BE49-F238E27FC236}">
                  <a16:creationId xmlns:a16="http://schemas.microsoft.com/office/drawing/2014/main" id="{E9F4D919-7FAF-45E7-A3A7-366B64F5A6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6741" y="78481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fox face clipart - Clip Art Library">
              <a:extLst>
                <a:ext uri="{FF2B5EF4-FFF2-40B4-BE49-F238E27FC236}">
                  <a16:creationId xmlns:a16="http://schemas.microsoft.com/office/drawing/2014/main" id="{AE6616B0-0A93-4A4F-AB1C-4EDF49B892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2360" y="1415778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AC3849FC-181A-4A78-ABA9-461FBC609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1009" y="3865515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62512666-B1D2-4879-A4F3-BC9B2ED939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0376" y="3700263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C7838C13-D1CC-461F-822B-37253A3701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0225" y="4779062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DFA0B9FE-798D-43DF-85FD-42685D5C6C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6767" y="5332875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6E1F241D-624B-4BAC-B7CD-F8DEEAC159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2462" y="4744733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6F08C5B9-65A1-40CE-A05D-6BB2C05602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1181" y="3243127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AE59E430-ED24-46F9-BADB-9EB334457E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7489" y="2951967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1AA40A4-1F47-4483-87AA-7B454202B0D5}"/>
                </a:ext>
              </a:extLst>
            </p:cNvPr>
            <p:cNvCxnSpPr>
              <a:cxnSpLocks/>
            </p:cNvCxnSpPr>
            <p:nvPr/>
          </p:nvCxnSpPr>
          <p:spPr>
            <a:xfrm>
              <a:off x="979714" y="6221072"/>
              <a:ext cx="972504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8B52A1A-AB3F-47A9-986F-8E93E0EC5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801" y="613363"/>
              <a:ext cx="0" cy="560770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989CB03-32D4-47AF-B715-389A1B2BBFCE}"/>
                    </a:ext>
                  </a:extLst>
                </p:cNvPr>
                <p:cNvSpPr txBox="1"/>
                <p:nvPr/>
              </p:nvSpPr>
              <p:spPr>
                <a:xfrm>
                  <a:off x="365491" y="3053389"/>
                  <a:ext cx="625736" cy="5355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latin typeface="Avenir Next LT Pro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855A97F-7272-4D92-8616-57C6FEC74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491" y="3053389"/>
                  <a:ext cx="625736" cy="535531"/>
                </a:xfrm>
                <a:prstGeom prst="rect">
                  <a:avLst/>
                </a:prstGeom>
                <a:blipFill>
                  <a:blip r:embed="rId13"/>
                  <a:stretch>
                    <a:fillRect l="-1666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8113033-2297-4342-8D14-53F714B1A16C}"/>
                    </a:ext>
                  </a:extLst>
                </p:cNvPr>
                <p:cNvSpPr txBox="1"/>
                <p:nvPr/>
              </p:nvSpPr>
              <p:spPr>
                <a:xfrm>
                  <a:off x="5648569" y="6207874"/>
                  <a:ext cx="625736" cy="5355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latin typeface="Avenir Next LT Pro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2CEE859-5C44-41F4-8BC8-CCAE436870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569" y="6207874"/>
                  <a:ext cx="625736" cy="535531"/>
                </a:xfrm>
                <a:prstGeom prst="rect">
                  <a:avLst/>
                </a:prstGeom>
                <a:blipFill>
                  <a:blip r:embed="rId14"/>
                  <a:stretch>
                    <a:fillRect l="-18333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9" name="Picture 4" descr="Easy Dog Clipart - Clipart Kid | Dog clip art, Dog clip, Dog emoji">
              <a:extLst>
                <a:ext uri="{FF2B5EF4-FFF2-40B4-BE49-F238E27FC236}">
                  <a16:creationId xmlns:a16="http://schemas.microsoft.com/office/drawing/2014/main" id="{0052A6FE-B88F-4B1B-85B3-4FBCB43BDF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4189" y="3267669"/>
              <a:ext cx="898853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307B2C5-7180-43B5-94D1-2C983247B76A}"/>
              </a:ext>
            </a:extLst>
          </p:cNvPr>
          <p:cNvSpPr txBox="1"/>
          <p:nvPr/>
        </p:nvSpPr>
        <p:spPr>
          <a:xfrm>
            <a:off x="492624" y="800049"/>
            <a:ext cx="106169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venir Next LT Pro" panose="020B0504020202020204" pitchFamily="34" charset="0"/>
              </a:rPr>
              <a:t>Multiclass Classification </a:t>
            </a:r>
            <a:r>
              <a:rPr lang="en-US" sz="2000" dirty="0">
                <a:latin typeface="Avenir Next LT Pro" panose="020B0504020202020204" pitchFamily="34" charset="0"/>
              </a:rPr>
              <a:t>describes classification algorithms capable of predicting between more than two possible output labels.</a:t>
            </a:r>
          </a:p>
          <a:p>
            <a:endParaRPr lang="en-US" sz="2000" b="1" dirty="0">
              <a:latin typeface="Avenir Next LT Pro" panose="020B0504020202020204" pitchFamily="34" charset="0"/>
            </a:endParaRPr>
          </a:p>
          <a:p>
            <a:r>
              <a:rPr lang="en-US" sz="2000" b="1" dirty="0">
                <a:latin typeface="Avenir Next LT Pro" panose="020B0504020202020204" pitchFamily="34" charset="0"/>
              </a:rPr>
              <a:t>Example below would have 3 class – dog, cat, and fox.</a:t>
            </a:r>
          </a:p>
        </p:txBody>
      </p:sp>
    </p:spTree>
    <p:extLst>
      <p:ext uri="{BB962C8B-B14F-4D97-AF65-F5344CB8AC3E}">
        <p14:creationId xmlns:p14="http://schemas.microsoft.com/office/powerpoint/2010/main" val="1587316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4B7C-8EC1-4E14-8A72-7A1CAB23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Classification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B06B7F-B8E8-4D41-8211-E00A28DFB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26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49BEFA-A821-4EE7-B7D0-818E57064295}"/>
              </a:ext>
            </a:extLst>
          </p:cNvPr>
          <p:cNvGrpSpPr/>
          <p:nvPr/>
        </p:nvGrpSpPr>
        <p:grpSpPr>
          <a:xfrm>
            <a:off x="261887" y="2194579"/>
            <a:ext cx="6070546" cy="3599163"/>
            <a:chOff x="365491" y="613363"/>
            <a:chExt cx="10339266" cy="6130042"/>
          </a:xfrm>
        </p:grpSpPr>
        <p:pic>
          <p:nvPicPr>
            <p:cNvPr id="5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42358960-E6F3-4B19-8789-8AAE3D834F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6869" y="4950922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fox face clipart - Clip Art Library">
              <a:extLst>
                <a:ext uri="{FF2B5EF4-FFF2-40B4-BE49-F238E27FC236}">
                  <a16:creationId xmlns:a16="http://schemas.microsoft.com/office/drawing/2014/main" id="{4D458813-33A2-45BF-A677-AFB3780121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2529" y="1450824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Easy Dog Clipart - Clipart Kid | Dog clip art, Dog clip, Dog emoji">
              <a:extLst>
                <a:ext uri="{FF2B5EF4-FFF2-40B4-BE49-F238E27FC236}">
                  <a16:creationId xmlns:a16="http://schemas.microsoft.com/office/drawing/2014/main" id="{B675A134-B967-4433-BD97-45755F6414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2477" y="3065425"/>
              <a:ext cx="898853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Easy Dog Clipart - Clipart Kid | Dog clip art, Dog clip, Dog emoji">
              <a:extLst>
                <a:ext uri="{FF2B5EF4-FFF2-40B4-BE49-F238E27FC236}">
                  <a16:creationId xmlns:a16="http://schemas.microsoft.com/office/drawing/2014/main" id="{50E46A3B-6DAE-4E45-BD04-9ED29CD886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1223" y="3884085"/>
              <a:ext cx="898853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Easy Dog Clipart - Clipart Kid | Dog clip art, Dog clip, Dog emoji">
              <a:extLst>
                <a:ext uri="{FF2B5EF4-FFF2-40B4-BE49-F238E27FC236}">
                  <a16:creationId xmlns:a16="http://schemas.microsoft.com/office/drawing/2014/main" id="{05B9A6DD-0B59-4BB4-9E46-A9BF0D9FCE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7923" y="5121962"/>
              <a:ext cx="898853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Easy Dog Clipart - Clipart Kid | Dog clip art, Dog clip, Dog emoji">
              <a:extLst>
                <a:ext uri="{FF2B5EF4-FFF2-40B4-BE49-F238E27FC236}">
                  <a16:creationId xmlns:a16="http://schemas.microsoft.com/office/drawing/2014/main" id="{EEE3E9AB-6AFC-4955-9DB9-323F5B73CD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2349" y="4716612"/>
              <a:ext cx="898853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Easy Dog Clipart - Clipart Kid | Dog clip art, Dog clip, Dog emoji">
              <a:extLst>
                <a:ext uri="{FF2B5EF4-FFF2-40B4-BE49-F238E27FC236}">
                  <a16:creationId xmlns:a16="http://schemas.microsoft.com/office/drawing/2014/main" id="{34907939-2E8A-41D6-AA97-6ACF4690B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797" y="4284572"/>
              <a:ext cx="898853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fox face clipart - Clip Art Library">
              <a:extLst>
                <a:ext uri="{FF2B5EF4-FFF2-40B4-BE49-F238E27FC236}">
                  <a16:creationId xmlns:a16="http://schemas.microsoft.com/office/drawing/2014/main" id="{EC5C7F1E-9CA0-4ADF-9FBE-A370736BDA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1283" y="972761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fox face clipart - Clip Art Library">
              <a:extLst>
                <a:ext uri="{FF2B5EF4-FFF2-40B4-BE49-F238E27FC236}">
                  <a16:creationId xmlns:a16="http://schemas.microsoft.com/office/drawing/2014/main" id="{42331C3A-3E74-4610-86BF-0BE3A9A92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224" y="1652803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fox face clipart - Clip Art Library">
              <a:extLst>
                <a:ext uri="{FF2B5EF4-FFF2-40B4-BE49-F238E27FC236}">
                  <a16:creationId xmlns:a16="http://schemas.microsoft.com/office/drawing/2014/main" id="{4E1795C3-2802-4D41-9115-E166BBF7D2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4697" y="1860957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fox face clipart - Clip Art Library">
              <a:extLst>
                <a:ext uri="{FF2B5EF4-FFF2-40B4-BE49-F238E27FC236}">
                  <a16:creationId xmlns:a16="http://schemas.microsoft.com/office/drawing/2014/main" id="{33BF7040-0798-447C-95FE-5F387FFFA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7648" y="744603"/>
              <a:ext cx="685800" cy="685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fox face clipart - Clip Art Library">
              <a:extLst>
                <a:ext uri="{FF2B5EF4-FFF2-40B4-BE49-F238E27FC236}">
                  <a16:creationId xmlns:a16="http://schemas.microsoft.com/office/drawing/2014/main" id="{E9F4D919-7FAF-45E7-A3A7-366B64F5A6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6741" y="78481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fox face clipart - Clip Art Library">
              <a:extLst>
                <a:ext uri="{FF2B5EF4-FFF2-40B4-BE49-F238E27FC236}">
                  <a16:creationId xmlns:a16="http://schemas.microsoft.com/office/drawing/2014/main" id="{AE6616B0-0A93-4A4F-AB1C-4EDF49B892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2360" y="1415778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AC3849FC-181A-4A78-ABA9-461FBC609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1009" y="3865515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62512666-B1D2-4879-A4F3-BC9B2ED939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0376" y="3700263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C7838C13-D1CC-461F-822B-37253A3701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0225" y="4779062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DFA0B9FE-798D-43DF-85FD-42685D5C6C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6767" y="5332875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6E1F241D-624B-4BAC-B7CD-F8DEEAC159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2462" y="4744733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6F08C5B9-65A1-40CE-A05D-6BB2C05602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1181" y="3243127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AE59E430-ED24-46F9-BADB-9EB334457E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7489" y="2951967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1AA40A4-1F47-4483-87AA-7B454202B0D5}"/>
                </a:ext>
              </a:extLst>
            </p:cNvPr>
            <p:cNvCxnSpPr>
              <a:cxnSpLocks/>
            </p:cNvCxnSpPr>
            <p:nvPr/>
          </p:nvCxnSpPr>
          <p:spPr>
            <a:xfrm>
              <a:off x="979714" y="6221072"/>
              <a:ext cx="972504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8B52A1A-AB3F-47A9-986F-8E93E0EC5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801" y="613363"/>
              <a:ext cx="0" cy="560770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989CB03-32D4-47AF-B715-389A1B2BBFCE}"/>
                    </a:ext>
                  </a:extLst>
                </p:cNvPr>
                <p:cNvSpPr txBox="1"/>
                <p:nvPr/>
              </p:nvSpPr>
              <p:spPr>
                <a:xfrm>
                  <a:off x="365491" y="3053389"/>
                  <a:ext cx="625736" cy="5355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latin typeface="Avenir Next LT Pro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855A97F-7272-4D92-8616-57C6FEC74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491" y="3053389"/>
                  <a:ext cx="625736" cy="535531"/>
                </a:xfrm>
                <a:prstGeom prst="rect">
                  <a:avLst/>
                </a:prstGeom>
                <a:blipFill>
                  <a:blip r:embed="rId13"/>
                  <a:stretch>
                    <a:fillRect l="-1666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8113033-2297-4342-8D14-53F714B1A16C}"/>
                    </a:ext>
                  </a:extLst>
                </p:cNvPr>
                <p:cNvSpPr txBox="1"/>
                <p:nvPr/>
              </p:nvSpPr>
              <p:spPr>
                <a:xfrm>
                  <a:off x="5648569" y="6207874"/>
                  <a:ext cx="625736" cy="5355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latin typeface="Avenir Next LT Pro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2CEE859-5C44-41F4-8BC8-CCAE436870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569" y="6207874"/>
                  <a:ext cx="625736" cy="535531"/>
                </a:xfrm>
                <a:prstGeom prst="rect">
                  <a:avLst/>
                </a:prstGeom>
                <a:blipFill>
                  <a:blip r:embed="rId14"/>
                  <a:stretch>
                    <a:fillRect l="-18333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9" name="Picture 4" descr="Easy Dog Clipart - Clipart Kid | Dog clip art, Dog clip, Dog emoji">
              <a:extLst>
                <a:ext uri="{FF2B5EF4-FFF2-40B4-BE49-F238E27FC236}">
                  <a16:creationId xmlns:a16="http://schemas.microsoft.com/office/drawing/2014/main" id="{0052A6FE-B88F-4B1B-85B3-4FBCB43BDF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4189" y="3267669"/>
              <a:ext cx="898853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307B2C5-7180-43B5-94D1-2C983247B76A}"/>
              </a:ext>
            </a:extLst>
          </p:cNvPr>
          <p:cNvSpPr txBox="1"/>
          <p:nvPr/>
        </p:nvSpPr>
        <p:spPr>
          <a:xfrm>
            <a:off x="492624" y="800049"/>
            <a:ext cx="106169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venir Next LT Pro" panose="020B0504020202020204" pitchFamily="34" charset="0"/>
              </a:rPr>
              <a:t>Some of the algorithm’s we’ve already covered already allow for this sort of problem: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6EE5122-1BF7-4351-8866-A3F03FBE9628}"/>
              </a:ext>
            </a:extLst>
          </p:cNvPr>
          <p:cNvGrpSpPr/>
          <p:nvPr/>
        </p:nvGrpSpPr>
        <p:grpSpPr>
          <a:xfrm>
            <a:off x="3318643" y="2013393"/>
            <a:ext cx="324274" cy="483830"/>
            <a:chOff x="6210182" y="2673128"/>
            <a:chExt cx="324274" cy="48383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F9BBEC8-815D-45C1-8664-AF71FCF0067F}"/>
                </a:ext>
              </a:extLst>
            </p:cNvPr>
            <p:cNvSpPr/>
            <p:nvPr/>
          </p:nvSpPr>
          <p:spPr>
            <a:xfrm>
              <a:off x="6210182" y="2673128"/>
              <a:ext cx="153824" cy="1538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0920F9-E46D-428E-925F-315BD630A419}"/>
                </a:ext>
              </a:extLst>
            </p:cNvPr>
            <p:cNvSpPr txBox="1"/>
            <p:nvPr/>
          </p:nvSpPr>
          <p:spPr>
            <a:xfrm>
              <a:off x="6303700" y="2756848"/>
              <a:ext cx="2307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venir Next LT Pro" panose="020B0504020202020204" pitchFamily="34" charset="0"/>
                </a:rPr>
                <a:t>1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B93BEA-844C-46C7-AE0B-A9DCB0900AC1}"/>
              </a:ext>
            </a:extLst>
          </p:cNvPr>
          <p:cNvGrpSpPr/>
          <p:nvPr/>
        </p:nvGrpSpPr>
        <p:grpSpPr>
          <a:xfrm>
            <a:off x="5143378" y="4523968"/>
            <a:ext cx="324274" cy="483830"/>
            <a:chOff x="6210182" y="2673128"/>
            <a:chExt cx="324274" cy="48383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7CB3B84-390E-420B-BE03-449743FBED00}"/>
                </a:ext>
              </a:extLst>
            </p:cNvPr>
            <p:cNvSpPr/>
            <p:nvPr/>
          </p:nvSpPr>
          <p:spPr>
            <a:xfrm>
              <a:off x="6210182" y="2673128"/>
              <a:ext cx="153824" cy="1538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FA0713F-BBB9-4CFD-919B-A290F05B11F1}"/>
                </a:ext>
              </a:extLst>
            </p:cNvPr>
            <p:cNvSpPr txBox="1"/>
            <p:nvPr/>
          </p:nvSpPr>
          <p:spPr>
            <a:xfrm>
              <a:off x="6303700" y="2756848"/>
              <a:ext cx="2307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venir Next LT Pro" panose="020B0504020202020204" pitchFamily="34" charset="0"/>
                </a:rPr>
                <a:t>2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BBFE1EB-A693-43E8-B61E-F4D18C67A8A5}"/>
              </a:ext>
            </a:extLst>
          </p:cNvPr>
          <p:cNvGrpSpPr/>
          <p:nvPr/>
        </p:nvGrpSpPr>
        <p:grpSpPr>
          <a:xfrm>
            <a:off x="2416836" y="4154175"/>
            <a:ext cx="324274" cy="483830"/>
            <a:chOff x="6210182" y="2673128"/>
            <a:chExt cx="324274" cy="48383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47CB66D-34CA-4501-9102-4C27632DB57E}"/>
                </a:ext>
              </a:extLst>
            </p:cNvPr>
            <p:cNvSpPr/>
            <p:nvPr/>
          </p:nvSpPr>
          <p:spPr>
            <a:xfrm>
              <a:off x="6210182" y="2673128"/>
              <a:ext cx="153824" cy="1538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1E18F64-5948-42C5-A572-4C9BA8FBAC84}"/>
                </a:ext>
              </a:extLst>
            </p:cNvPr>
            <p:cNvSpPr txBox="1"/>
            <p:nvPr/>
          </p:nvSpPr>
          <p:spPr>
            <a:xfrm>
              <a:off x="6303700" y="2756848"/>
              <a:ext cx="2307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venir Next LT Pro" panose="020B0504020202020204" pitchFamily="34" charset="0"/>
                </a:rPr>
                <a:t>3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F84B12-8188-4504-A7D4-88A94140DCBB}"/>
              </a:ext>
            </a:extLst>
          </p:cNvPr>
          <p:cNvSpPr txBox="1"/>
          <p:nvPr/>
        </p:nvSpPr>
        <p:spPr>
          <a:xfrm>
            <a:off x="6803061" y="2155096"/>
            <a:ext cx="509941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venir Next LT Pro" panose="020B0504020202020204" pitchFamily="34" charset="0"/>
              </a:rPr>
              <a:t>k Nearest Neighbors </a:t>
            </a:r>
            <a:r>
              <a:rPr lang="en-US" sz="2000" dirty="0">
                <a:latin typeface="Avenir Next LT Pro" panose="020B0504020202020204" pitchFamily="34" charset="0"/>
              </a:rPr>
              <a:t>basic decision rule: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venir Next LT Pro" panose="020B05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Find the labels of closest k points</a:t>
            </a:r>
            <a:br>
              <a:rPr lang="en-US" sz="2000" dirty="0">
                <a:latin typeface="Avenir Next LT Pro" panose="020B0504020202020204" pitchFamily="34" charset="0"/>
              </a:rPr>
            </a:br>
            <a:endParaRPr lang="en-US" sz="2000" dirty="0">
              <a:latin typeface="Avenir Next LT Pro" panose="020B05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Label the current point as the majority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Avenir Next LT Pro" panose="020B0504020202020204" pitchFamily="34" charset="0"/>
            </a:endParaRPr>
          </a:p>
          <a:p>
            <a:endParaRPr lang="en-US" sz="2000" dirty="0">
              <a:latin typeface="Avenir Next LT Pro" panose="020B0504020202020204" pitchFamily="34" charset="0"/>
            </a:endParaRPr>
          </a:p>
          <a:p>
            <a:r>
              <a:rPr lang="en-US" sz="2000" dirty="0">
                <a:latin typeface="Avenir Next LT Pro" panose="020B0504020202020204" pitchFamily="34" charset="0"/>
              </a:rPr>
              <a:t>Doesn’t matter if there are 2 or 2000 classes, nothing changes in the algorithm!</a:t>
            </a:r>
          </a:p>
        </p:txBody>
      </p:sp>
    </p:spTree>
    <p:extLst>
      <p:ext uri="{BB962C8B-B14F-4D97-AF65-F5344CB8AC3E}">
        <p14:creationId xmlns:p14="http://schemas.microsoft.com/office/powerpoint/2010/main" val="1708012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:a16="http://schemas.microsoft.com/office/drawing/2014/main" id="{E1EDDD5E-4493-4251-9927-9B4383A03D4A}"/>
              </a:ext>
            </a:extLst>
          </p:cNvPr>
          <p:cNvSpPr/>
          <p:nvPr/>
        </p:nvSpPr>
        <p:spPr>
          <a:xfrm>
            <a:off x="767517" y="3522189"/>
            <a:ext cx="1571382" cy="1847049"/>
          </a:xfrm>
          <a:prstGeom prst="ellipse">
            <a:avLst/>
          </a:prstGeom>
          <a:solidFill>
            <a:srgbClr val="EBD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1C06264-4BC6-4734-8FAF-07A2B5F4C275}"/>
              </a:ext>
            </a:extLst>
          </p:cNvPr>
          <p:cNvSpPr/>
          <p:nvPr/>
        </p:nvSpPr>
        <p:spPr>
          <a:xfrm>
            <a:off x="3798779" y="3583165"/>
            <a:ext cx="2527701" cy="1847049"/>
          </a:xfrm>
          <a:prstGeom prst="ellipse">
            <a:avLst/>
          </a:prstGeom>
          <a:solidFill>
            <a:srgbClr val="C6D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74DE81F-A558-46DF-A2A1-1CCB9528908F}"/>
              </a:ext>
            </a:extLst>
          </p:cNvPr>
          <p:cNvSpPr/>
          <p:nvPr/>
        </p:nvSpPr>
        <p:spPr>
          <a:xfrm>
            <a:off x="1989522" y="2051659"/>
            <a:ext cx="2527701" cy="1506421"/>
          </a:xfrm>
          <a:prstGeom prst="ellipse">
            <a:avLst/>
          </a:prstGeom>
          <a:solidFill>
            <a:srgbClr val="E0AD8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C4B7C-8EC1-4E14-8A72-7A1CAB23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Classification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B06B7F-B8E8-4D41-8211-E00A28DFB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27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49BEFA-A821-4EE7-B7D0-818E57064295}"/>
              </a:ext>
            </a:extLst>
          </p:cNvPr>
          <p:cNvGrpSpPr/>
          <p:nvPr/>
        </p:nvGrpSpPr>
        <p:grpSpPr>
          <a:xfrm>
            <a:off x="261887" y="2194579"/>
            <a:ext cx="6070546" cy="3599163"/>
            <a:chOff x="365491" y="613363"/>
            <a:chExt cx="10339266" cy="6130042"/>
          </a:xfrm>
        </p:grpSpPr>
        <p:pic>
          <p:nvPicPr>
            <p:cNvPr id="5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42358960-E6F3-4B19-8789-8AAE3D834F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6869" y="4950922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fox face clipart - Clip Art Library">
              <a:extLst>
                <a:ext uri="{FF2B5EF4-FFF2-40B4-BE49-F238E27FC236}">
                  <a16:creationId xmlns:a16="http://schemas.microsoft.com/office/drawing/2014/main" id="{4D458813-33A2-45BF-A677-AFB3780121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2529" y="1450824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Easy Dog Clipart - Clipart Kid | Dog clip art, Dog clip, Dog emoji">
              <a:extLst>
                <a:ext uri="{FF2B5EF4-FFF2-40B4-BE49-F238E27FC236}">
                  <a16:creationId xmlns:a16="http://schemas.microsoft.com/office/drawing/2014/main" id="{B675A134-B967-4433-BD97-45755F6414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2477" y="3065425"/>
              <a:ext cx="898853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Easy Dog Clipart - Clipart Kid | Dog clip art, Dog clip, Dog emoji">
              <a:extLst>
                <a:ext uri="{FF2B5EF4-FFF2-40B4-BE49-F238E27FC236}">
                  <a16:creationId xmlns:a16="http://schemas.microsoft.com/office/drawing/2014/main" id="{50E46A3B-6DAE-4E45-BD04-9ED29CD886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1223" y="3884085"/>
              <a:ext cx="898853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Easy Dog Clipart - Clipart Kid | Dog clip art, Dog clip, Dog emoji">
              <a:extLst>
                <a:ext uri="{FF2B5EF4-FFF2-40B4-BE49-F238E27FC236}">
                  <a16:creationId xmlns:a16="http://schemas.microsoft.com/office/drawing/2014/main" id="{05B9A6DD-0B59-4BB4-9E46-A9BF0D9FCE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7923" y="5121962"/>
              <a:ext cx="898853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Easy Dog Clipart - Clipart Kid | Dog clip art, Dog clip, Dog emoji">
              <a:extLst>
                <a:ext uri="{FF2B5EF4-FFF2-40B4-BE49-F238E27FC236}">
                  <a16:creationId xmlns:a16="http://schemas.microsoft.com/office/drawing/2014/main" id="{EEE3E9AB-6AFC-4955-9DB9-323F5B73CD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2349" y="4716612"/>
              <a:ext cx="898853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Easy Dog Clipart - Clipart Kid | Dog clip art, Dog clip, Dog emoji">
              <a:extLst>
                <a:ext uri="{FF2B5EF4-FFF2-40B4-BE49-F238E27FC236}">
                  <a16:creationId xmlns:a16="http://schemas.microsoft.com/office/drawing/2014/main" id="{34907939-2E8A-41D6-AA97-6ACF4690B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797" y="4284572"/>
              <a:ext cx="898853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fox face clipart - Clip Art Library">
              <a:extLst>
                <a:ext uri="{FF2B5EF4-FFF2-40B4-BE49-F238E27FC236}">
                  <a16:creationId xmlns:a16="http://schemas.microsoft.com/office/drawing/2014/main" id="{EC5C7F1E-9CA0-4ADF-9FBE-A370736BDA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1283" y="972761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fox face clipart - Clip Art Library">
              <a:extLst>
                <a:ext uri="{FF2B5EF4-FFF2-40B4-BE49-F238E27FC236}">
                  <a16:creationId xmlns:a16="http://schemas.microsoft.com/office/drawing/2014/main" id="{42331C3A-3E74-4610-86BF-0BE3A9A92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224" y="1652803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fox face clipart - Clip Art Library">
              <a:extLst>
                <a:ext uri="{FF2B5EF4-FFF2-40B4-BE49-F238E27FC236}">
                  <a16:creationId xmlns:a16="http://schemas.microsoft.com/office/drawing/2014/main" id="{4E1795C3-2802-4D41-9115-E166BBF7D2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4697" y="1860957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fox face clipart - Clip Art Library">
              <a:extLst>
                <a:ext uri="{FF2B5EF4-FFF2-40B4-BE49-F238E27FC236}">
                  <a16:creationId xmlns:a16="http://schemas.microsoft.com/office/drawing/2014/main" id="{33BF7040-0798-447C-95FE-5F387FFFA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7648" y="744603"/>
              <a:ext cx="685800" cy="685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fox face clipart - Clip Art Library">
              <a:extLst>
                <a:ext uri="{FF2B5EF4-FFF2-40B4-BE49-F238E27FC236}">
                  <a16:creationId xmlns:a16="http://schemas.microsoft.com/office/drawing/2014/main" id="{E9F4D919-7FAF-45E7-A3A7-366B64F5A6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6741" y="78481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fox face clipart - Clip Art Library">
              <a:extLst>
                <a:ext uri="{FF2B5EF4-FFF2-40B4-BE49-F238E27FC236}">
                  <a16:creationId xmlns:a16="http://schemas.microsoft.com/office/drawing/2014/main" id="{AE6616B0-0A93-4A4F-AB1C-4EDF49B892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2360" y="1415778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AC3849FC-181A-4A78-ABA9-461FBC609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1009" y="3865515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62512666-B1D2-4879-A4F3-BC9B2ED939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0376" y="3700263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C7838C13-D1CC-461F-822B-37253A3701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0225" y="4779062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DFA0B9FE-798D-43DF-85FD-42685D5C6C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6767" y="5332875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6E1F241D-624B-4BAC-B7CD-F8DEEAC159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2462" y="4744733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6F08C5B9-65A1-40CE-A05D-6BB2C05602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1181" y="3243127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AE59E430-ED24-46F9-BADB-9EB334457E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7489" y="2951967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1AA40A4-1F47-4483-87AA-7B454202B0D5}"/>
                </a:ext>
              </a:extLst>
            </p:cNvPr>
            <p:cNvCxnSpPr>
              <a:cxnSpLocks/>
            </p:cNvCxnSpPr>
            <p:nvPr/>
          </p:nvCxnSpPr>
          <p:spPr>
            <a:xfrm>
              <a:off x="979714" y="6221072"/>
              <a:ext cx="972504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8B52A1A-AB3F-47A9-986F-8E93E0EC5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801" y="613363"/>
              <a:ext cx="0" cy="560770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989CB03-32D4-47AF-B715-389A1B2BBFCE}"/>
                    </a:ext>
                  </a:extLst>
                </p:cNvPr>
                <p:cNvSpPr txBox="1"/>
                <p:nvPr/>
              </p:nvSpPr>
              <p:spPr>
                <a:xfrm>
                  <a:off x="365491" y="3053389"/>
                  <a:ext cx="625736" cy="5355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latin typeface="Avenir Next LT Pro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855A97F-7272-4D92-8616-57C6FEC74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491" y="3053389"/>
                  <a:ext cx="625736" cy="535531"/>
                </a:xfrm>
                <a:prstGeom prst="rect">
                  <a:avLst/>
                </a:prstGeom>
                <a:blipFill>
                  <a:blip r:embed="rId13"/>
                  <a:stretch>
                    <a:fillRect l="-1666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8113033-2297-4342-8D14-53F714B1A16C}"/>
                    </a:ext>
                  </a:extLst>
                </p:cNvPr>
                <p:cNvSpPr txBox="1"/>
                <p:nvPr/>
              </p:nvSpPr>
              <p:spPr>
                <a:xfrm>
                  <a:off x="5648569" y="6207874"/>
                  <a:ext cx="625736" cy="5355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latin typeface="Avenir Next LT Pro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2CEE859-5C44-41F4-8BC8-CCAE436870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569" y="6207874"/>
                  <a:ext cx="625736" cy="535531"/>
                </a:xfrm>
                <a:prstGeom prst="rect">
                  <a:avLst/>
                </a:prstGeom>
                <a:blipFill>
                  <a:blip r:embed="rId14"/>
                  <a:stretch>
                    <a:fillRect l="-18333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9" name="Picture 4" descr="Easy Dog Clipart - Clipart Kid | Dog clip art, Dog clip, Dog emoji">
              <a:extLst>
                <a:ext uri="{FF2B5EF4-FFF2-40B4-BE49-F238E27FC236}">
                  <a16:creationId xmlns:a16="http://schemas.microsoft.com/office/drawing/2014/main" id="{0052A6FE-B88F-4B1B-85B3-4FBCB43BDF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4189" y="3267669"/>
              <a:ext cx="898853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307B2C5-7180-43B5-94D1-2C983247B76A}"/>
              </a:ext>
            </a:extLst>
          </p:cNvPr>
          <p:cNvSpPr txBox="1"/>
          <p:nvPr/>
        </p:nvSpPr>
        <p:spPr>
          <a:xfrm>
            <a:off x="492624" y="800049"/>
            <a:ext cx="106169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venir Next LT Pro" panose="020B0504020202020204" pitchFamily="34" charset="0"/>
              </a:rPr>
              <a:t>Some of the algorithm’s we’ve already covered already allow for this sort of problem: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EF84B12-8188-4504-A7D4-88A94140DCBB}"/>
                  </a:ext>
                </a:extLst>
              </p:cNvPr>
              <p:cNvSpPr txBox="1"/>
              <p:nvPr/>
            </p:nvSpPr>
            <p:spPr>
              <a:xfrm>
                <a:off x="6803061" y="2075030"/>
                <a:ext cx="5388939" cy="31184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Avenir Next LT Pro" panose="020B0504020202020204" pitchFamily="34" charset="0"/>
                  </a:rPr>
                  <a:t>Naïve Bayes </a:t>
                </a:r>
                <a:r>
                  <a:rPr lang="en-US" sz="2000" dirty="0">
                    <a:latin typeface="Avenir Next LT Pro" panose="020B0504020202020204" pitchFamily="34" charset="0"/>
                  </a:rPr>
                  <a:t>basic decision rule: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Avenir Next LT Pro" panose="020B050402020202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>
                  <a:latin typeface="Avenir Next LT Pro" panose="020B0504020202020204" pitchFamily="34" charset="0"/>
                </a:endParaRPr>
              </a:p>
              <a:p>
                <a:endParaRPr lang="en-US" sz="2000" dirty="0">
                  <a:latin typeface="Avenir Next LT Pro" panose="020B0504020202020204" pitchFamily="34" charset="0"/>
                </a:endParaRPr>
              </a:p>
              <a:p>
                <a:r>
                  <a:rPr lang="en-US" sz="2000" dirty="0">
                    <a:latin typeface="Avenir Next LT Pro" panose="020B0504020202020204" pitchFamily="34" charset="0"/>
                  </a:rPr>
                  <a:t>More classes means more entries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Avenir Next LT Pro" panose="020B0504020202020204" pitchFamily="34" charset="0"/>
                  </a:rPr>
                  <a:t> and need to learn more conditionals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Avenir Next LT Pro" panose="020B0504020202020204" pitchFamily="34" charset="0"/>
                </a:endParaRPr>
              </a:p>
              <a:p>
                <a:endParaRPr lang="en-US" sz="2000" dirty="0">
                  <a:latin typeface="Avenir Next LT Pro" panose="020B0504020202020204" pitchFamily="34" charset="0"/>
                </a:endParaRPr>
              </a:p>
              <a:p>
                <a:r>
                  <a:rPr lang="en-US" sz="2000" dirty="0">
                    <a:latin typeface="Avenir Next LT Pro" panose="020B0504020202020204" pitchFamily="34" charset="0"/>
                  </a:rPr>
                  <a:t>Still flexible with the number of classes!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EF84B12-8188-4504-A7D4-88A94140D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061" y="2075030"/>
                <a:ext cx="5388939" cy="3118482"/>
              </a:xfrm>
              <a:prstGeom prst="rect">
                <a:avLst/>
              </a:prstGeom>
              <a:blipFill>
                <a:blip r:embed="rId15"/>
                <a:stretch>
                  <a:fillRect l="-1244" t="-781" r="-1810" b="-2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E52F143-E4D0-4273-989B-426CE4170A78}"/>
                  </a:ext>
                </a:extLst>
              </p:cNvPr>
              <p:cNvSpPr txBox="1"/>
              <p:nvPr/>
            </p:nvSpPr>
            <p:spPr>
              <a:xfrm>
                <a:off x="811180" y="2031985"/>
                <a:ext cx="16624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𝑓𝑜𝑥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E52F143-E4D0-4273-989B-426CE4170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80" y="2031985"/>
                <a:ext cx="1662429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40CBA1-4CBE-4238-AED0-AF00C0B89321}"/>
                  </a:ext>
                </a:extLst>
              </p:cNvPr>
              <p:cNvSpPr txBox="1"/>
              <p:nvPr/>
            </p:nvSpPr>
            <p:spPr>
              <a:xfrm>
                <a:off x="728320" y="2366786"/>
                <a:ext cx="18264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𝑓𝑜𝑥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40CBA1-4CBE-4238-AED0-AF00C0B89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20" y="2366786"/>
                <a:ext cx="1826418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76A291C-C86C-47D3-B7F9-288CB2A8A743}"/>
                  </a:ext>
                </a:extLst>
              </p:cNvPr>
              <p:cNvSpPr txBox="1"/>
              <p:nvPr/>
            </p:nvSpPr>
            <p:spPr>
              <a:xfrm>
                <a:off x="4707597" y="3006207"/>
                <a:ext cx="16624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𝑐𝑎𝑡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76A291C-C86C-47D3-B7F9-288CB2A8A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597" y="3006207"/>
                <a:ext cx="1662429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8CB99F4-DE71-413D-BDEB-8012AECE0E63}"/>
                  </a:ext>
                </a:extLst>
              </p:cNvPr>
              <p:cNvSpPr txBox="1"/>
              <p:nvPr/>
            </p:nvSpPr>
            <p:spPr>
              <a:xfrm>
                <a:off x="4624737" y="3341008"/>
                <a:ext cx="18264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𝑐𝑎𝑡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8CB99F4-DE71-413D-BDEB-8012AECE0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737" y="3341008"/>
                <a:ext cx="1826418" cy="36933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38FCADE-7671-4764-AA5C-87D26990B750}"/>
                  </a:ext>
                </a:extLst>
              </p:cNvPr>
              <p:cNvSpPr txBox="1"/>
              <p:nvPr/>
            </p:nvSpPr>
            <p:spPr>
              <a:xfrm>
                <a:off x="1943871" y="4706424"/>
                <a:ext cx="16624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𝑑𝑜𝑔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38FCADE-7671-4764-AA5C-87D26990B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871" y="4706424"/>
                <a:ext cx="1662429" cy="36933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F160D09-2D90-4A4B-87CE-356442AF3F2E}"/>
                  </a:ext>
                </a:extLst>
              </p:cNvPr>
              <p:cNvSpPr txBox="1"/>
              <p:nvPr/>
            </p:nvSpPr>
            <p:spPr>
              <a:xfrm>
                <a:off x="1861011" y="5041225"/>
                <a:ext cx="18264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𝑑𝑜𝑔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F160D09-2D90-4A4B-87CE-356442AF3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011" y="5041225"/>
                <a:ext cx="1826418" cy="369332"/>
              </a:xfrm>
              <a:prstGeom prst="rect">
                <a:avLst/>
              </a:prstGeom>
              <a:blipFill>
                <a:blip r:embed="rId2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4685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4B7C-8EC1-4E14-8A72-7A1CAB23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Classification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B06B7F-B8E8-4D41-8211-E00A28DFB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28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49BEFA-A821-4EE7-B7D0-818E57064295}"/>
              </a:ext>
            </a:extLst>
          </p:cNvPr>
          <p:cNvGrpSpPr/>
          <p:nvPr/>
        </p:nvGrpSpPr>
        <p:grpSpPr>
          <a:xfrm>
            <a:off x="261887" y="2194579"/>
            <a:ext cx="6070546" cy="3599163"/>
            <a:chOff x="365491" y="613363"/>
            <a:chExt cx="10339266" cy="6130042"/>
          </a:xfrm>
        </p:grpSpPr>
        <p:pic>
          <p:nvPicPr>
            <p:cNvPr id="5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42358960-E6F3-4B19-8789-8AAE3D834F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6869" y="4950922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fox face clipart - Clip Art Library">
              <a:extLst>
                <a:ext uri="{FF2B5EF4-FFF2-40B4-BE49-F238E27FC236}">
                  <a16:creationId xmlns:a16="http://schemas.microsoft.com/office/drawing/2014/main" id="{4D458813-33A2-45BF-A677-AFB3780121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2529" y="1450824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Easy Dog Clipart - Clipart Kid | Dog clip art, Dog clip, Dog emoji">
              <a:extLst>
                <a:ext uri="{FF2B5EF4-FFF2-40B4-BE49-F238E27FC236}">
                  <a16:creationId xmlns:a16="http://schemas.microsoft.com/office/drawing/2014/main" id="{B675A134-B967-4433-BD97-45755F6414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2477" y="3065425"/>
              <a:ext cx="898853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Easy Dog Clipart - Clipart Kid | Dog clip art, Dog clip, Dog emoji">
              <a:extLst>
                <a:ext uri="{FF2B5EF4-FFF2-40B4-BE49-F238E27FC236}">
                  <a16:creationId xmlns:a16="http://schemas.microsoft.com/office/drawing/2014/main" id="{50E46A3B-6DAE-4E45-BD04-9ED29CD886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1223" y="3884085"/>
              <a:ext cx="898853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Easy Dog Clipart - Clipart Kid | Dog clip art, Dog clip, Dog emoji">
              <a:extLst>
                <a:ext uri="{FF2B5EF4-FFF2-40B4-BE49-F238E27FC236}">
                  <a16:creationId xmlns:a16="http://schemas.microsoft.com/office/drawing/2014/main" id="{05B9A6DD-0B59-4BB4-9E46-A9BF0D9FCE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7923" y="5121962"/>
              <a:ext cx="898853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Easy Dog Clipart - Clipart Kid | Dog clip art, Dog clip, Dog emoji">
              <a:extLst>
                <a:ext uri="{FF2B5EF4-FFF2-40B4-BE49-F238E27FC236}">
                  <a16:creationId xmlns:a16="http://schemas.microsoft.com/office/drawing/2014/main" id="{EEE3E9AB-6AFC-4955-9DB9-323F5B73CD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2349" y="4716612"/>
              <a:ext cx="898853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Easy Dog Clipart - Clipart Kid | Dog clip art, Dog clip, Dog emoji">
              <a:extLst>
                <a:ext uri="{FF2B5EF4-FFF2-40B4-BE49-F238E27FC236}">
                  <a16:creationId xmlns:a16="http://schemas.microsoft.com/office/drawing/2014/main" id="{34907939-2E8A-41D6-AA97-6ACF4690B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797" y="4284572"/>
              <a:ext cx="898853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fox face clipart - Clip Art Library">
              <a:extLst>
                <a:ext uri="{FF2B5EF4-FFF2-40B4-BE49-F238E27FC236}">
                  <a16:creationId xmlns:a16="http://schemas.microsoft.com/office/drawing/2014/main" id="{EC5C7F1E-9CA0-4ADF-9FBE-A370736BDA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1283" y="972761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fox face clipart - Clip Art Library">
              <a:extLst>
                <a:ext uri="{FF2B5EF4-FFF2-40B4-BE49-F238E27FC236}">
                  <a16:creationId xmlns:a16="http://schemas.microsoft.com/office/drawing/2014/main" id="{42331C3A-3E74-4610-86BF-0BE3A9A92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224" y="1652803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fox face clipart - Clip Art Library">
              <a:extLst>
                <a:ext uri="{FF2B5EF4-FFF2-40B4-BE49-F238E27FC236}">
                  <a16:creationId xmlns:a16="http://schemas.microsoft.com/office/drawing/2014/main" id="{4E1795C3-2802-4D41-9115-E166BBF7D2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4697" y="1860957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fox face clipart - Clip Art Library">
              <a:extLst>
                <a:ext uri="{FF2B5EF4-FFF2-40B4-BE49-F238E27FC236}">
                  <a16:creationId xmlns:a16="http://schemas.microsoft.com/office/drawing/2014/main" id="{33BF7040-0798-447C-95FE-5F387FFFA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7648" y="744603"/>
              <a:ext cx="685800" cy="685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fox face clipart - Clip Art Library">
              <a:extLst>
                <a:ext uri="{FF2B5EF4-FFF2-40B4-BE49-F238E27FC236}">
                  <a16:creationId xmlns:a16="http://schemas.microsoft.com/office/drawing/2014/main" id="{E9F4D919-7FAF-45E7-A3A7-366B64F5A6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6741" y="78481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fox face clipart - Clip Art Library">
              <a:extLst>
                <a:ext uri="{FF2B5EF4-FFF2-40B4-BE49-F238E27FC236}">
                  <a16:creationId xmlns:a16="http://schemas.microsoft.com/office/drawing/2014/main" id="{AE6616B0-0A93-4A4F-AB1C-4EDF49B892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2360" y="1415778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AC3849FC-181A-4A78-ABA9-461FBC609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1009" y="3865515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62512666-B1D2-4879-A4F3-BC9B2ED939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0376" y="3700263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C7838C13-D1CC-461F-822B-37253A3701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0225" y="4779062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DFA0B9FE-798D-43DF-85FD-42685D5C6C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6767" y="5332875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6E1F241D-624B-4BAC-B7CD-F8DEEAC159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2462" y="4744733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6F08C5B9-65A1-40CE-A05D-6BB2C05602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1181" y="3243127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AE59E430-ED24-46F9-BADB-9EB334457E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7489" y="2951967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1AA40A4-1F47-4483-87AA-7B454202B0D5}"/>
                </a:ext>
              </a:extLst>
            </p:cNvPr>
            <p:cNvCxnSpPr>
              <a:cxnSpLocks/>
            </p:cNvCxnSpPr>
            <p:nvPr/>
          </p:nvCxnSpPr>
          <p:spPr>
            <a:xfrm>
              <a:off x="979714" y="6221072"/>
              <a:ext cx="972504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8B52A1A-AB3F-47A9-986F-8E93E0EC5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801" y="613363"/>
              <a:ext cx="0" cy="560770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989CB03-32D4-47AF-B715-389A1B2BBFCE}"/>
                    </a:ext>
                  </a:extLst>
                </p:cNvPr>
                <p:cNvSpPr txBox="1"/>
                <p:nvPr/>
              </p:nvSpPr>
              <p:spPr>
                <a:xfrm>
                  <a:off x="365491" y="3053389"/>
                  <a:ext cx="625736" cy="5355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latin typeface="Avenir Next LT Pro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855A97F-7272-4D92-8616-57C6FEC74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491" y="3053389"/>
                  <a:ext cx="625736" cy="535531"/>
                </a:xfrm>
                <a:prstGeom prst="rect">
                  <a:avLst/>
                </a:prstGeom>
                <a:blipFill>
                  <a:blip r:embed="rId13"/>
                  <a:stretch>
                    <a:fillRect l="-1666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8113033-2297-4342-8D14-53F714B1A16C}"/>
                    </a:ext>
                  </a:extLst>
                </p:cNvPr>
                <p:cNvSpPr txBox="1"/>
                <p:nvPr/>
              </p:nvSpPr>
              <p:spPr>
                <a:xfrm>
                  <a:off x="5648569" y="6207874"/>
                  <a:ext cx="625736" cy="5355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latin typeface="Avenir Next LT Pro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2CEE859-5C44-41F4-8BC8-CCAE436870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569" y="6207874"/>
                  <a:ext cx="625736" cy="535531"/>
                </a:xfrm>
                <a:prstGeom prst="rect">
                  <a:avLst/>
                </a:prstGeom>
                <a:blipFill>
                  <a:blip r:embed="rId14"/>
                  <a:stretch>
                    <a:fillRect l="-18333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9" name="Picture 4" descr="Easy Dog Clipart - Clipart Kid | Dog clip art, Dog clip, Dog emoji">
              <a:extLst>
                <a:ext uri="{FF2B5EF4-FFF2-40B4-BE49-F238E27FC236}">
                  <a16:creationId xmlns:a16="http://schemas.microsoft.com/office/drawing/2014/main" id="{0052A6FE-B88F-4B1B-85B3-4FBCB43BDF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4189" y="3267669"/>
              <a:ext cx="898853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307B2C5-7180-43B5-94D1-2C983247B76A}"/>
              </a:ext>
            </a:extLst>
          </p:cNvPr>
          <p:cNvSpPr txBox="1"/>
          <p:nvPr/>
        </p:nvSpPr>
        <p:spPr>
          <a:xfrm>
            <a:off x="492624" y="800049"/>
            <a:ext cx="106169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venir Next LT Pro" panose="020B0504020202020204" pitchFamily="34" charset="0"/>
              </a:rPr>
              <a:t>Others </a:t>
            </a:r>
            <a:r>
              <a:rPr lang="en-US" sz="2000" b="1" dirty="0">
                <a:latin typeface="Avenir Next LT Pro" panose="020B0504020202020204" pitchFamily="34" charset="0"/>
              </a:rPr>
              <a:t>don’t</a:t>
            </a:r>
            <a:r>
              <a:rPr lang="en-US" sz="2000" dirty="0">
                <a:latin typeface="Avenir Next LT Pro" panose="020B0504020202020204" pitchFamily="34" charset="0"/>
              </a:rPr>
              <a:t> allow for this sort of problem by default: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EF84B12-8188-4504-A7D4-88A94140DCBB}"/>
                  </a:ext>
                </a:extLst>
              </p:cNvPr>
              <p:cNvSpPr txBox="1"/>
              <p:nvPr/>
            </p:nvSpPr>
            <p:spPr>
              <a:xfrm>
                <a:off x="6803061" y="2075030"/>
                <a:ext cx="5388939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Avenir Next LT Pro" panose="020B0504020202020204" pitchFamily="34" charset="0"/>
                  </a:rPr>
                  <a:t>Logistic Regression </a:t>
                </a:r>
                <a:r>
                  <a:rPr lang="en-US" sz="2000" dirty="0">
                    <a:latin typeface="Avenir Next LT Pro" panose="020B0504020202020204" pitchFamily="34" charset="0"/>
                  </a:rPr>
                  <a:t>basic decision rule: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Avenir Next LT Pro" panose="020B050402020202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&gt;0  ⇒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b="0" dirty="0">
                  <a:latin typeface="Avenir Next LT Pro" panose="020B0504020202020204" pitchFamily="34" charset="0"/>
                </a:endParaRPr>
              </a:p>
              <a:p>
                <a:pPr lvl="1"/>
                <a:endParaRPr lang="en-US" sz="2000" dirty="0">
                  <a:latin typeface="Avenir Next LT Pro" panose="020B0504020202020204" pitchFamily="34" charset="0"/>
                </a:endParaRPr>
              </a:p>
              <a:p>
                <a:r>
                  <a:rPr lang="en-US" sz="2000" dirty="0">
                    <a:latin typeface="Avenir Next LT Pro" panose="020B0504020202020204" pitchFamily="34" charset="0"/>
                  </a:rPr>
                  <a:t>A line can only divide a space into two halves.</a:t>
                </a:r>
              </a:p>
              <a:p>
                <a:endParaRPr lang="en-US" sz="20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EF84B12-8188-4504-A7D4-88A94140D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061" y="2075030"/>
                <a:ext cx="5388939" cy="2246769"/>
              </a:xfrm>
              <a:prstGeom prst="rect">
                <a:avLst/>
              </a:prstGeom>
              <a:blipFill>
                <a:blip r:embed="rId15"/>
                <a:stretch>
                  <a:fillRect l="-1244" t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8E389E-6414-4502-A173-D5F25D267351}"/>
              </a:ext>
            </a:extLst>
          </p:cNvPr>
          <p:cNvCxnSpPr>
            <a:cxnSpLocks/>
          </p:cNvCxnSpPr>
          <p:nvPr/>
        </p:nvCxnSpPr>
        <p:spPr>
          <a:xfrm flipH="1">
            <a:off x="2121348" y="1820254"/>
            <a:ext cx="3760151" cy="3760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852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4D55-76EF-478A-AF47-995C3574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Classification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EEC873-BFA0-4C2B-9931-7EA27247A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259B37-B71F-4CDE-94E3-81EC030E6753}"/>
                  </a:ext>
                </a:extLst>
              </p:cNvPr>
              <p:cNvSpPr txBox="1"/>
              <p:nvPr/>
            </p:nvSpPr>
            <p:spPr>
              <a:xfrm>
                <a:off x="1045526" y="2863518"/>
                <a:ext cx="3925368" cy="18869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u="sng" dirty="0">
                    <a:latin typeface="Avenir Next LT Pro" panose="020B0504020202020204" pitchFamily="34" charset="0"/>
                  </a:rPr>
                  <a:t>Binary Classifiers  </a:t>
                </a:r>
                <a14:m>
                  <m:oMath xmlns:m="http://schemas.openxmlformats.org/officeDocument/2006/math">
                    <m:r>
                      <a:rPr lang="en-US" sz="2000" b="1" i="1" u="sng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000" b="1" i="1" u="sng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sz="2000" b="1" i="1" u="sng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u="sng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u="sng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u="sng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b="1" u="sng" dirty="0">
                  <a:latin typeface="Avenir Next LT Pro" panose="020B050402020202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sz="2000" dirty="0">
                  <a:latin typeface="Avenir Next LT Pro" panose="020B050402020202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sz="2000" dirty="0">
                    <a:latin typeface="Avenir Next LT Pro" panose="020B0504020202020204" pitchFamily="34" charset="0"/>
                  </a:rPr>
                  <a:t>Logistic Regression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000" dirty="0">
                    <a:latin typeface="Avenir Next LT Pro" panose="020B0504020202020204" pitchFamily="34" charset="0"/>
                  </a:rPr>
                  <a:t>Perceptron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259B37-B71F-4CDE-94E3-81EC030E6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26" y="2863518"/>
                <a:ext cx="3925368" cy="1886991"/>
              </a:xfrm>
              <a:prstGeom prst="rect">
                <a:avLst/>
              </a:prstGeom>
              <a:blipFill>
                <a:blip r:embed="rId2"/>
                <a:stretch>
                  <a:fillRect b="-5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5D3066-76C3-49ED-BB0A-5F04901051E8}"/>
                  </a:ext>
                </a:extLst>
              </p:cNvPr>
              <p:cNvSpPr txBox="1"/>
              <p:nvPr/>
            </p:nvSpPr>
            <p:spPr>
              <a:xfrm>
                <a:off x="6342311" y="2863518"/>
                <a:ext cx="5131932" cy="18869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u="sng" dirty="0">
                    <a:latin typeface="Avenir Next LT Pro" panose="020B0504020202020204" pitchFamily="34" charset="0"/>
                  </a:rPr>
                  <a:t>Multiclass Classifiers   </a:t>
                </a:r>
                <a14:m>
                  <m:oMath xmlns:m="http://schemas.openxmlformats.org/officeDocument/2006/math">
                    <m:r>
                      <a:rPr lang="en-US" sz="2000" b="1" i="1" u="sng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000" b="1" i="1" u="sng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sz="2000" b="1" i="1" u="sng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u="sng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u="sng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u="sng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u="sng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u="sng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sz="2000" b="1" i="1" u="sng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000" b="1" i="1" u="sng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b="1" u="sng" dirty="0">
                  <a:latin typeface="Avenir Next LT Pro" panose="020B050402020202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sz="2000" dirty="0">
                  <a:latin typeface="Avenir Next LT Pro" panose="020B050402020202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sz="2000" dirty="0">
                    <a:latin typeface="Avenir Next LT Pro" panose="020B0504020202020204" pitchFamily="34" charset="0"/>
                  </a:rPr>
                  <a:t>Naïve Bayes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000" dirty="0">
                    <a:latin typeface="Avenir Next LT Pro" panose="020B0504020202020204" pitchFamily="34" charset="0"/>
                  </a:rPr>
                  <a:t>k Nearest Neighbors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5D3066-76C3-49ED-BB0A-5F0490105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311" y="2863518"/>
                <a:ext cx="5131932" cy="1886991"/>
              </a:xfrm>
              <a:prstGeom prst="rect">
                <a:avLst/>
              </a:prstGeom>
              <a:blipFill>
                <a:blip r:embed="rId4"/>
                <a:stretch>
                  <a:fillRect b="-5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97AB536-B0D3-467B-855B-B5F43FBAFCD4}"/>
              </a:ext>
            </a:extLst>
          </p:cNvPr>
          <p:cNvSpPr txBox="1"/>
          <p:nvPr/>
        </p:nvSpPr>
        <p:spPr>
          <a:xfrm>
            <a:off x="492623" y="800049"/>
            <a:ext cx="1169937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venir Next LT Pro" panose="020B0504020202020204" pitchFamily="34" charset="0"/>
              </a:rPr>
              <a:t>Many of the classifiers we’ve discussed so far in class have been </a:t>
            </a:r>
            <a:r>
              <a:rPr lang="en-US" sz="2000" b="1" dirty="0">
                <a:latin typeface="Avenir Next LT Pro" panose="020B0504020202020204" pitchFamily="34" charset="0"/>
              </a:rPr>
              <a:t>binary classifiers </a:t>
            </a:r>
            <a:r>
              <a:rPr lang="en-US" sz="2000" dirty="0">
                <a:latin typeface="Avenir Next LT Pro" panose="020B0504020202020204" pitchFamily="34" charset="0"/>
              </a:rPr>
              <a:t>– i.e., algorithms that can predict whether an input is one of two possible classes. </a:t>
            </a:r>
          </a:p>
          <a:p>
            <a:endParaRPr lang="en-US" sz="2000" dirty="0">
              <a:latin typeface="Avenir Next LT Pro" panose="020B0504020202020204" pitchFamily="34" charset="0"/>
            </a:endParaRPr>
          </a:p>
          <a:p>
            <a:r>
              <a:rPr lang="en-US" sz="2000" dirty="0">
                <a:latin typeface="Avenir Next LT Pro" panose="020B0504020202020204" pitchFamily="34" charset="0"/>
              </a:rPr>
              <a:t>However; some could handle multiple possible classes and are considered </a:t>
            </a:r>
            <a:r>
              <a:rPr lang="en-US" sz="2000" b="1" dirty="0">
                <a:latin typeface="Avenir Next LT Pro" panose="020B0504020202020204" pitchFamily="34" charset="0"/>
              </a:rPr>
              <a:t>multiclass classifiers.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944ADC-A8AB-4C8E-9559-F3CF55B8E0F2}"/>
              </a:ext>
            </a:extLst>
          </p:cNvPr>
          <p:cNvSpPr txBox="1"/>
          <p:nvPr/>
        </p:nvSpPr>
        <p:spPr>
          <a:xfrm>
            <a:off x="246312" y="5752149"/>
            <a:ext cx="116993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D73F09"/>
                </a:solidFill>
                <a:latin typeface="Avenir Next LT Pro" panose="020B0504020202020204" pitchFamily="34" charset="0"/>
              </a:rPr>
              <a:t>Suppose I want to use Logistic Regression for a multiclass setting, how could I do that?</a:t>
            </a:r>
          </a:p>
        </p:txBody>
      </p:sp>
    </p:spTree>
    <p:extLst>
      <p:ext uri="{BB962C8B-B14F-4D97-AF65-F5344CB8AC3E}">
        <p14:creationId xmlns:p14="http://schemas.microsoft.com/office/powerpoint/2010/main" val="415504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A302-8C94-4F4F-AE58-C633C5C7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Bayes Classifier?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28C2A-FE10-45BD-BA64-7D09AAA57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42025F-9ACF-4DE8-9699-A5FF76A50778}"/>
                  </a:ext>
                </a:extLst>
              </p:cNvPr>
              <p:cNvSpPr txBox="1"/>
              <p:nvPr/>
            </p:nvSpPr>
            <p:spPr>
              <a:xfrm>
                <a:off x="521528" y="662919"/>
                <a:ext cx="11265088" cy="4425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2"/>
                <a:r>
                  <a:rPr lang="en-US" sz="2000" b="1" dirty="0">
                    <a:latin typeface="Avenir Next LT Pro" panose="020B0504020202020204" pitchFamily="34" charset="0"/>
                  </a:rPr>
                  <a:t>Optimal Bayes Classifier:</a:t>
                </a:r>
              </a:p>
              <a:p>
                <a:pPr marL="0" lvl="2"/>
                <a:r>
                  <a:rPr lang="en-US" sz="2000" dirty="0">
                    <a:latin typeface="Avenir Next LT Pro" panose="020B0504020202020204" pitchFamily="34" charset="0"/>
                  </a:rPr>
                  <a:t>	</a:t>
                </a:r>
              </a:p>
              <a:p>
                <a:pPr marL="0" lvl="2"/>
                <a:r>
                  <a:rPr lang="en-US" sz="2000" dirty="0">
                    <a:latin typeface="Avenir Next LT Pro" panose="020B0504020202020204" pitchFamily="34" charset="0"/>
                  </a:rPr>
                  <a:t>	Suppose we know the true distribution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1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latin typeface="Avenir Next LT Pro" panose="020B0504020202020204" pitchFamily="34" charset="0"/>
                  </a:rPr>
                  <a:t>and 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latin typeface="Avenir Next LT Pro" panose="020B0504020202020204" pitchFamily="34" charset="0"/>
                  </a:rPr>
                  <a:t> we encounter we predict:</a:t>
                </a:r>
              </a:p>
              <a:p>
                <a:pPr marL="0" lvl="2"/>
                <a:endParaRPr lang="en-US" sz="2000" dirty="0">
                  <a:latin typeface="Avenir Next LT Pro" panose="020B0504020202020204" pitchFamily="34" charset="0"/>
                </a:endParaRPr>
              </a:p>
              <a:p>
                <a:pPr marL="0" lvl="2"/>
                <a:r>
                  <a:rPr lang="en-US" sz="2000" dirty="0">
                    <a:latin typeface="Avenir Next LT Pro" panose="020B0504020202020204" pitchFamily="34" charset="0"/>
                  </a:rPr>
                  <a:t>		</a:t>
                </a:r>
              </a:p>
              <a:p>
                <a:pPr marL="0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Avenir Next LT Pro" panose="020B0504020202020204" pitchFamily="34" charset="0"/>
                </a:endParaRPr>
              </a:p>
              <a:p>
                <a:pPr marL="0" lvl="2"/>
                <a:endParaRPr lang="en-US" sz="2000" dirty="0">
                  <a:latin typeface="Avenir Next LT Pro" panose="020B0504020202020204" pitchFamily="34" charset="0"/>
                </a:endParaRPr>
              </a:p>
              <a:p>
                <a:pPr marL="0" lvl="2"/>
                <a:endParaRPr lang="en-US" sz="2000" dirty="0">
                  <a:latin typeface="Avenir Next LT Pro" panose="020B0504020202020204" pitchFamily="34" charset="0"/>
                </a:endParaRPr>
              </a:p>
              <a:p>
                <a:pPr marL="1257300" lvl="4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venir Next LT Pro" panose="020B0504020202020204" pitchFamily="34" charset="0"/>
                    <a:sym typeface="Wingdings" panose="05000000000000000000" pitchFamily="2" charset="2"/>
                  </a:rPr>
                  <a:t>If we know the true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1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Avenir Next LT Pro" panose="020B0504020202020204" pitchFamily="34" charset="0"/>
                    <a:sym typeface="Wingdings" panose="05000000000000000000" pitchFamily="2" charset="2"/>
                  </a:rPr>
                  <a:t>, this is optimal.  </a:t>
                </a:r>
                <a:r>
                  <a:rPr lang="en-US" sz="2000" dirty="0">
                    <a:latin typeface="Avenir Next LT Pro" panose="020B0504020202020204" pitchFamily="34" charset="0"/>
                    <a:sym typeface="Wingdings" panose="05000000000000000000" pitchFamily="2" charset="2"/>
                    <a:hlinkClick r:id="rId2"/>
                  </a:rPr>
                  <a:t>https://en.wikipedia.org/wiki/Bayes_classifier</a:t>
                </a:r>
                <a:endParaRPr lang="en-US" sz="2000" dirty="0">
                  <a:latin typeface="Avenir Next LT Pro" panose="020B0504020202020204" pitchFamily="34" charset="0"/>
                  <a:sym typeface="Wingdings" panose="05000000000000000000" pitchFamily="2" charset="2"/>
                </a:endParaRPr>
              </a:p>
              <a:p>
                <a:pPr marL="1257300" lvl="4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Avenir Next LT Pro" panose="020B0504020202020204" pitchFamily="34" charset="0"/>
                  <a:sym typeface="Wingdings" panose="05000000000000000000" pitchFamily="2" charset="2"/>
                </a:endParaRPr>
              </a:p>
              <a:p>
                <a:pPr marL="914400" lvl="4"/>
                <a:endParaRPr lang="en-US" sz="2000" dirty="0">
                  <a:latin typeface="Avenir Next LT Pro" panose="020B0504020202020204" pitchFamily="34" charset="0"/>
                  <a:sym typeface="Wingdings" panose="05000000000000000000" pitchFamily="2" charset="2"/>
                </a:endParaRPr>
              </a:p>
              <a:p>
                <a:pPr marL="914400" lvl="4"/>
                <a:endParaRPr lang="en-US" sz="2000" dirty="0">
                  <a:latin typeface="Avenir Next LT Pro" panose="020B0504020202020204" pitchFamily="34" charset="0"/>
                  <a:sym typeface="Wingdings" panose="05000000000000000000" pitchFamily="2" charset="2"/>
                </a:endParaRPr>
              </a:p>
              <a:p>
                <a:pPr marL="914400" lvl="4"/>
                <a:r>
                  <a:rPr lang="en-US" sz="2000" b="1" dirty="0">
                    <a:latin typeface="Avenir Next LT Pro" panose="020B0504020202020204" pitchFamily="34" charset="0"/>
                    <a:sym typeface="Wingdings" panose="05000000000000000000" pitchFamily="2" charset="2"/>
                  </a:rPr>
                  <a:t>Problem:</a:t>
                </a:r>
                <a:r>
                  <a:rPr lang="en-US" sz="2000" dirty="0">
                    <a:latin typeface="Avenir Next LT Pro" panose="020B0504020202020204" pitchFamily="34" charset="0"/>
                    <a:sym typeface="Wingdings" panose="05000000000000000000" pitchFamily="2" charset="2"/>
                  </a:rPr>
                  <a:t> We don’t know the true P(Y|X). How to learn it?</a:t>
                </a:r>
                <a:endParaRPr lang="en-US" sz="2000" b="1" dirty="0">
                  <a:latin typeface="Avenir Next LT Pro" panose="020B05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42025F-9ACF-4DE8-9699-A5FF76A50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28" y="662919"/>
                <a:ext cx="11265088" cy="4425379"/>
              </a:xfrm>
              <a:prstGeom prst="rect">
                <a:avLst/>
              </a:prstGeom>
              <a:blipFill>
                <a:blip r:embed="rId3"/>
                <a:stretch>
                  <a:fillRect l="-595" t="-689" r="-379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homas Bayes - Wikipedia">
            <a:extLst>
              <a:ext uri="{FF2B5EF4-FFF2-40B4-BE49-F238E27FC236}">
                <a16:creationId xmlns:a16="http://schemas.microsoft.com/office/drawing/2014/main" id="{A86C3B0B-1D40-411D-BF93-EEFC84ECF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57150" y="5152492"/>
            <a:ext cx="1323975" cy="14197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357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4D55-76EF-478A-AF47-995C3574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One-VS-All Multiclass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EEC873-BFA0-4C2B-9931-7EA27247A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30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AB536-B0D3-467B-855B-B5F43FBAFCD4}"/>
              </a:ext>
            </a:extLst>
          </p:cNvPr>
          <p:cNvSpPr txBox="1"/>
          <p:nvPr/>
        </p:nvSpPr>
        <p:spPr>
          <a:xfrm>
            <a:off x="594122" y="646693"/>
            <a:ext cx="57099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Next LT Pro" panose="020B0504020202020204" pitchFamily="34" charset="0"/>
              </a:rPr>
              <a:t>Consider the following multiclass classification problem. How can we use binary classifiers to figure out if a new point is a fox, dog, or cat?</a:t>
            </a:r>
            <a:r>
              <a:rPr lang="en-US" sz="1200" b="1" dirty="0">
                <a:latin typeface="Avenir Next LT Pro" panose="020B0504020202020204" pitchFamily="34" charset="0"/>
              </a:rPr>
              <a:t> </a:t>
            </a:r>
            <a:endParaRPr lang="en-US" sz="2000" b="1" dirty="0">
              <a:latin typeface="Avenir Next LT Pro" panose="020B0504020202020204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5A7F6EF-1F67-4C1F-B214-545259CA813B}"/>
              </a:ext>
            </a:extLst>
          </p:cNvPr>
          <p:cNvGrpSpPr/>
          <p:nvPr/>
        </p:nvGrpSpPr>
        <p:grpSpPr>
          <a:xfrm>
            <a:off x="617502" y="2346826"/>
            <a:ext cx="3210601" cy="3282420"/>
            <a:chOff x="1008404" y="2033143"/>
            <a:chExt cx="3854153" cy="3940367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5306551-19E9-48BB-A2F9-3DC1C0CD41FA}"/>
                </a:ext>
              </a:extLst>
            </p:cNvPr>
            <p:cNvSpPr/>
            <p:nvPr/>
          </p:nvSpPr>
          <p:spPr>
            <a:xfrm>
              <a:off x="1008404" y="2042445"/>
              <a:ext cx="3854153" cy="3931065"/>
            </a:xfrm>
            <a:custGeom>
              <a:avLst/>
              <a:gdLst>
                <a:gd name="connsiteX0" fmla="*/ 0 w 3854153"/>
                <a:gd name="connsiteY0" fmla="*/ 0 h 3931065"/>
                <a:gd name="connsiteX1" fmla="*/ 649480 w 3854153"/>
                <a:gd name="connsiteY1" fmla="*/ 0 h 3931065"/>
                <a:gd name="connsiteX2" fmla="*/ 3854153 w 3854153"/>
                <a:gd name="connsiteY2" fmla="*/ 3931065 h 3931065"/>
                <a:gd name="connsiteX3" fmla="*/ 17091 w 3854153"/>
                <a:gd name="connsiteY3" fmla="*/ 3931065 h 3931065"/>
                <a:gd name="connsiteX4" fmla="*/ 0 w 3854153"/>
                <a:gd name="connsiteY4" fmla="*/ 0 h 3931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4153" h="3931065">
                  <a:moveTo>
                    <a:pt x="0" y="0"/>
                  </a:moveTo>
                  <a:lnTo>
                    <a:pt x="649480" y="0"/>
                  </a:lnTo>
                  <a:lnTo>
                    <a:pt x="3854153" y="3931065"/>
                  </a:lnTo>
                  <a:lnTo>
                    <a:pt x="17091" y="3931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BC5E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6E5B0B9-EDB3-489D-B00C-58DA49713292}"/>
                </a:ext>
              </a:extLst>
            </p:cNvPr>
            <p:cNvGrpSpPr/>
            <p:nvPr/>
          </p:nvGrpSpPr>
          <p:grpSpPr>
            <a:xfrm>
              <a:off x="1652471" y="2033143"/>
              <a:ext cx="3192929" cy="3924521"/>
              <a:chOff x="1652471" y="2033143"/>
              <a:chExt cx="3192929" cy="3924521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F6D735C-B0B8-4279-827A-5ADE3B7195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652471" y="2033143"/>
                <a:ext cx="3192929" cy="3924521"/>
              </a:xfrm>
              <a:prstGeom prst="line">
                <a:avLst/>
              </a:prstGeom>
              <a:ln w="76200">
                <a:solidFill>
                  <a:srgbClr val="E3BC5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8D80A92B-0643-4B52-9E3E-D9ADBC2B0D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23910" y="4287239"/>
                <a:ext cx="121741" cy="113758"/>
              </a:xfrm>
              <a:prstGeom prst="straightConnector1">
                <a:avLst/>
              </a:prstGeom>
              <a:ln w="38100">
                <a:solidFill>
                  <a:srgbClr val="E0AD8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5D0632E-3B76-4925-9CA2-72BFAECBA1AE}"/>
              </a:ext>
            </a:extLst>
          </p:cNvPr>
          <p:cNvGrpSpPr/>
          <p:nvPr/>
        </p:nvGrpSpPr>
        <p:grpSpPr>
          <a:xfrm>
            <a:off x="624267" y="2340337"/>
            <a:ext cx="5691075" cy="1291329"/>
            <a:chOff x="1016524" y="2025353"/>
            <a:chExt cx="6831828" cy="1550171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A3F69B8-5F33-4A3D-BCB8-74309AD58B49}"/>
                </a:ext>
              </a:extLst>
            </p:cNvPr>
            <p:cNvSpPr/>
            <p:nvPr/>
          </p:nvSpPr>
          <p:spPr>
            <a:xfrm>
              <a:off x="1016950" y="2025353"/>
              <a:ext cx="6810998" cy="1538243"/>
            </a:xfrm>
            <a:custGeom>
              <a:avLst/>
              <a:gdLst>
                <a:gd name="connsiteX0" fmla="*/ 0 w 6810998"/>
                <a:gd name="connsiteY0" fmla="*/ 1538243 h 1538243"/>
                <a:gd name="connsiteX1" fmla="*/ 0 w 6810998"/>
                <a:gd name="connsiteY1" fmla="*/ 0 h 1538243"/>
                <a:gd name="connsiteX2" fmla="*/ 6810998 w 6810998"/>
                <a:gd name="connsiteY2" fmla="*/ 0 h 1538243"/>
                <a:gd name="connsiteX3" fmla="*/ 6810998 w 6810998"/>
                <a:gd name="connsiteY3" fmla="*/ 1512606 h 1538243"/>
                <a:gd name="connsiteX4" fmla="*/ 0 w 6810998"/>
                <a:gd name="connsiteY4" fmla="*/ 1538243 h 153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0998" h="1538243">
                  <a:moveTo>
                    <a:pt x="0" y="1538243"/>
                  </a:moveTo>
                  <a:lnTo>
                    <a:pt x="0" y="0"/>
                  </a:lnTo>
                  <a:lnTo>
                    <a:pt x="6810998" y="0"/>
                  </a:lnTo>
                  <a:lnTo>
                    <a:pt x="6810998" y="1512606"/>
                  </a:lnTo>
                  <a:lnTo>
                    <a:pt x="0" y="1538243"/>
                  </a:lnTo>
                  <a:close/>
                </a:path>
              </a:pathLst>
            </a:custGeom>
            <a:solidFill>
              <a:srgbClr val="E0AD8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F6CD115-FC56-4ABF-8D9F-E88B4826C516}"/>
                </a:ext>
              </a:extLst>
            </p:cNvPr>
            <p:cNvGrpSpPr/>
            <p:nvPr/>
          </p:nvGrpSpPr>
          <p:grpSpPr>
            <a:xfrm>
              <a:off x="1016524" y="3362820"/>
              <a:ext cx="6831828" cy="212704"/>
              <a:chOff x="1016524" y="3362820"/>
              <a:chExt cx="6831828" cy="212704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985B596-7966-48D2-97AD-275F2C7B8E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6524" y="3539773"/>
                <a:ext cx="6831828" cy="35751"/>
              </a:xfrm>
              <a:prstGeom prst="line">
                <a:avLst/>
              </a:prstGeom>
              <a:ln w="76200">
                <a:solidFill>
                  <a:srgbClr val="E0AD8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724AFFC6-4C95-41D7-880A-B31522448C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68092" y="3362820"/>
                <a:ext cx="0" cy="195751"/>
              </a:xfrm>
              <a:prstGeom prst="straightConnector1">
                <a:avLst/>
              </a:prstGeom>
              <a:ln w="38100">
                <a:solidFill>
                  <a:srgbClr val="E0AD8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258B7A-A585-4CCB-A873-4FECE6DBCDAD}"/>
              </a:ext>
            </a:extLst>
          </p:cNvPr>
          <p:cNvGrpSpPr/>
          <p:nvPr/>
        </p:nvGrpSpPr>
        <p:grpSpPr>
          <a:xfrm>
            <a:off x="2736727" y="2327137"/>
            <a:ext cx="3561618" cy="3294990"/>
            <a:chOff x="3552418" y="2009507"/>
            <a:chExt cx="4275530" cy="3955457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8EBD71D-2CB6-4C11-9556-F14C9D4F0028}"/>
                </a:ext>
              </a:extLst>
            </p:cNvPr>
            <p:cNvSpPr/>
            <p:nvPr/>
          </p:nvSpPr>
          <p:spPr>
            <a:xfrm>
              <a:off x="3555050" y="2033899"/>
              <a:ext cx="4272898" cy="3931065"/>
            </a:xfrm>
            <a:custGeom>
              <a:avLst/>
              <a:gdLst>
                <a:gd name="connsiteX0" fmla="*/ 0 w 4272898"/>
                <a:gd name="connsiteY0" fmla="*/ 3922520 h 3931065"/>
                <a:gd name="connsiteX1" fmla="*/ 3247402 w 4272898"/>
                <a:gd name="connsiteY1" fmla="*/ 0 h 3931065"/>
                <a:gd name="connsiteX2" fmla="*/ 4272898 w 4272898"/>
                <a:gd name="connsiteY2" fmla="*/ 0 h 3931065"/>
                <a:gd name="connsiteX3" fmla="*/ 4272898 w 4272898"/>
                <a:gd name="connsiteY3" fmla="*/ 3931065 h 3931065"/>
                <a:gd name="connsiteX4" fmla="*/ 0 w 4272898"/>
                <a:gd name="connsiteY4" fmla="*/ 3922520 h 3931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2898" h="3931065">
                  <a:moveTo>
                    <a:pt x="0" y="3922520"/>
                  </a:moveTo>
                  <a:lnTo>
                    <a:pt x="3247402" y="0"/>
                  </a:lnTo>
                  <a:lnTo>
                    <a:pt x="4272898" y="0"/>
                  </a:lnTo>
                  <a:lnTo>
                    <a:pt x="4272898" y="3931065"/>
                  </a:lnTo>
                  <a:lnTo>
                    <a:pt x="0" y="3922520"/>
                  </a:lnTo>
                  <a:close/>
                </a:path>
              </a:pathLst>
            </a:custGeom>
            <a:solidFill>
              <a:srgbClr val="8AB07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BDE3B7D-FE00-409E-A366-B8E561946F11}"/>
                </a:ext>
              </a:extLst>
            </p:cNvPr>
            <p:cNvGrpSpPr/>
            <p:nvPr/>
          </p:nvGrpSpPr>
          <p:grpSpPr>
            <a:xfrm>
              <a:off x="3552418" y="2009507"/>
              <a:ext cx="3266788" cy="3948157"/>
              <a:chOff x="3552418" y="2009507"/>
              <a:chExt cx="3266788" cy="3948157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47239A99-73F1-4621-87A7-DD00B72D2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52418" y="2009507"/>
                <a:ext cx="3266788" cy="3948157"/>
              </a:xfrm>
              <a:prstGeom prst="line">
                <a:avLst/>
              </a:prstGeom>
              <a:ln w="76200">
                <a:solidFill>
                  <a:srgbClr val="8AB0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3E9353C-F1D1-486E-A99B-0C97AA4E0E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6922" y="4269183"/>
                <a:ext cx="145827" cy="120525"/>
              </a:xfrm>
              <a:prstGeom prst="straightConnector1">
                <a:avLst/>
              </a:prstGeom>
              <a:ln w="38100">
                <a:solidFill>
                  <a:srgbClr val="8AB07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22B3DF95-DBA8-43D5-B2D9-BEA1B6C32BA5}"/>
              </a:ext>
            </a:extLst>
          </p:cNvPr>
          <p:cNvSpPr/>
          <p:nvPr/>
        </p:nvSpPr>
        <p:spPr>
          <a:xfrm>
            <a:off x="624267" y="2333218"/>
            <a:ext cx="5673723" cy="3289784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0D5375-3D74-42B3-B461-19CA43F55C55}"/>
              </a:ext>
            </a:extLst>
          </p:cNvPr>
          <p:cNvGrpSpPr/>
          <p:nvPr/>
        </p:nvGrpSpPr>
        <p:grpSpPr>
          <a:xfrm>
            <a:off x="244795" y="2331312"/>
            <a:ext cx="6070546" cy="3599163"/>
            <a:chOff x="365491" y="613363"/>
            <a:chExt cx="10339266" cy="6130042"/>
          </a:xfrm>
        </p:grpSpPr>
        <p:pic>
          <p:nvPicPr>
            <p:cNvPr id="8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E8ABFF07-A3EA-43AE-89EA-D990382346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6869" y="4950922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fox face clipart - Clip Art Library">
              <a:extLst>
                <a:ext uri="{FF2B5EF4-FFF2-40B4-BE49-F238E27FC236}">
                  <a16:creationId xmlns:a16="http://schemas.microsoft.com/office/drawing/2014/main" id="{5D5A2D2B-6C93-4CC4-950E-EF073229CA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2529" y="1450824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Easy Dog Clipart - Clipart Kid | Dog clip art, Dog clip, Dog emoji">
              <a:extLst>
                <a:ext uri="{FF2B5EF4-FFF2-40B4-BE49-F238E27FC236}">
                  <a16:creationId xmlns:a16="http://schemas.microsoft.com/office/drawing/2014/main" id="{A265DB13-D9F2-4E40-905B-BBBD3D24F2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2477" y="3065425"/>
              <a:ext cx="898853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Easy Dog Clipart - Clipart Kid | Dog clip art, Dog clip, Dog emoji">
              <a:extLst>
                <a:ext uri="{FF2B5EF4-FFF2-40B4-BE49-F238E27FC236}">
                  <a16:creationId xmlns:a16="http://schemas.microsoft.com/office/drawing/2014/main" id="{98BAFB61-CDC0-4EAF-8D71-6A9BD542B2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1223" y="3884085"/>
              <a:ext cx="898853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Easy Dog Clipart - Clipart Kid | Dog clip art, Dog clip, Dog emoji">
              <a:extLst>
                <a:ext uri="{FF2B5EF4-FFF2-40B4-BE49-F238E27FC236}">
                  <a16:creationId xmlns:a16="http://schemas.microsoft.com/office/drawing/2014/main" id="{F1CE51AF-16E6-40BF-B2D2-AA0C6A0A0F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7923" y="5121962"/>
              <a:ext cx="898853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Easy Dog Clipart - Clipart Kid | Dog clip art, Dog clip, Dog emoji">
              <a:extLst>
                <a:ext uri="{FF2B5EF4-FFF2-40B4-BE49-F238E27FC236}">
                  <a16:creationId xmlns:a16="http://schemas.microsoft.com/office/drawing/2014/main" id="{542EC146-6863-4A30-B11A-B94DF25C25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2349" y="4716612"/>
              <a:ext cx="898853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Easy Dog Clipart - Clipart Kid | Dog clip art, Dog clip, Dog emoji">
              <a:extLst>
                <a:ext uri="{FF2B5EF4-FFF2-40B4-BE49-F238E27FC236}">
                  <a16:creationId xmlns:a16="http://schemas.microsoft.com/office/drawing/2014/main" id="{C1789783-7756-4E56-8C88-C6E1B08965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797" y="4284572"/>
              <a:ext cx="898853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" descr="fox face clipart - Clip Art Library">
              <a:extLst>
                <a:ext uri="{FF2B5EF4-FFF2-40B4-BE49-F238E27FC236}">
                  <a16:creationId xmlns:a16="http://schemas.microsoft.com/office/drawing/2014/main" id="{BE7486F7-71AA-4B4D-ABD0-ADFF30B1B2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1283" y="972761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 descr="fox face clipart - Clip Art Library">
              <a:extLst>
                <a:ext uri="{FF2B5EF4-FFF2-40B4-BE49-F238E27FC236}">
                  <a16:creationId xmlns:a16="http://schemas.microsoft.com/office/drawing/2014/main" id="{F458FDD6-D7A2-4959-90BA-2AA672EE16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224" y="1652803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fox face clipart - Clip Art Library">
              <a:extLst>
                <a:ext uri="{FF2B5EF4-FFF2-40B4-BE49-F238E27FC236}">
                  <a16:creationId xmlns:a16="http://schemas.microsoft.com/office/drawing/2014/main" id="{573B362F-917C-4B71-9995-710FCBB8B1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4697" y="1860957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fox face clipart - Clip Art Library">
              <a:extLst>
                <a:ext uri="{FF2B5EF4-FFF2-40B4-BE49-F238E27FC236}">
                  <a16:creationId xmlns:a16="http://schemas.microsoft.com/office/drawing/2014/main" id="{8CCF3CA4-BCC3-40C6-AF3F-5C3F300328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7648" y="744603"/>
              <a:ext cx="685800" cy="685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fox face clipart - Clip Art Library">
              <a:extLst>
                <a:ext uri="{FF2B5EF4-FFF2-40B4-BE49-F238E27FC236}">
                  <a16:creationId xmlns:a16="http://schemas.microsoft.com/office/drawing/2014/main" id="{889A2DE4-9B1E-464D-A7A3-6FFAF6971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6741" y="78481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 descr="fox face clipart - Clip Art Library">
              <a:extLst>
                <a:ext uri="{FF2B5EF4-FFF2-40B4-BE49-F238E27FC236}">
                  <a16:creationId xmlns:a16="http://schemas.microsoft.com/office/drawing/2014/main" id="{D7180160-0979-403F-995C-183A4AE531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2360" y="1415778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F0FD1B81-C81E-4165-BBAD-F83527FD73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1009" y="3865515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68B86F2F-3092-414B-9F6E-ECAFBB225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0376" y="3700263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8A1A0488-D402-4F71-8328-9D0B22E297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0225" y="4779062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92F609A2-1518-497C-A820-56672FBF40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6767" y="5332875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26042625-D390-4BC3-8001-1B44C2F3B4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2462" y="4744733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3621E1AB-B21E-4AFC-99FF-C5A3EADF89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1181" y="3243127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824700FE-1E8F-4C87-BD5A-9AF3E5EDCC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7489" y="2951967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0DA7245-F1BB-4FC0-BF75-65BEC085F538}"/>
                </a:ext>
              </a:extLst>
            </p:cNvPr>
            <p:cNvCxnSpPr>
              <a:cxnSpLocks/>
            </p:cNvCxnSpPr>
            <p:nvPr/>
          </p:nvCxnSpPr>
          <p:spPr>
            <a:xfrm>
              <a:off x="979714" y="6221072"/>
              <a:ext cx="972504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41D89F2-7084-4133-9C39-96BBDA38A7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801" y="613363"/>
              <a:ext cx="0" cy="560770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855A97F-7272-4D92-8616-57C6FEC7458C}"/>
                    </a:ext>
                  </a:extLst>
                </p:cNvPr>
                <p:cNvSpPr txBox="1"/>
                <p:nvPr/>
              </p:nvSpPr>
              <p:spPr>
                <a:xfrm>
                  <a:off x="365491" y="3053389"/>
                  <a:ext cx="625736" cy="5355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latin typeface="Avenir Next LT Pro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855A97F-7272-4D92-8616-57C6FEC74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491" y="3053389"/>
                  <a:ext cx="625736" cy="535531"/>
                </a:xfrm>
                <a:prstGeom prst="rect">
                  <a:avLst/>
                </a:prstGeom>
                <a:blipFill>
                  <a:blip r:embed="rId13"/>
                  <a:stretch>
                    <a:fillRect l="-1666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2CEE859-5C44-41F4-8BC8-CCAE436870EC}"/>
                    </a:ext>
                  </a:extLst>
                </p:cNvPr>
                <p:cNvSpPr txBox="1"/>
                <p:nvPr/>
              </p:nvSpPr>
              <p:spPr>
                <a:xfrm>
                  <a:off x="5648569" y="6207874"/>
                  <a:ext cx="625736" cy="5355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latin typeface="Avenir Next LT Pro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2CEE859-5C44-41F4-8BC8-CCAE436870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569" y="6207874"/>
                  <a:ext cx="625736" cy="535531"/>
                </a:xfrm>
                <a:prstGeom prst="rect">
                  <a:avLst/>
                </a:prstGeom>
                <a:blipFill>
                  <a:blip r:embed="rId14"/>
                  <a:stretch>
                    <a:fillRect l="-18333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8" name="Picture 4" descr="Easy Dog Clipart - Clipart Kid | Dog clip art, Dog clip, Dog emoji">
              <a:extLst>
                <a:ext uri="{FF2B5EF4-FFF2-40B4-BE49-F238E27FC236}">
                  <a16:creationId xmlns:a16="http://schemas.microsoft.com/office/drawing/2014/main" id="{69B1460B-97CF-4463-BE3A-D01786A6F7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4189" y="3267669"/>
              <a:ext cx="898853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C2CF191-34D6-4908-99A6-509731A82E2A}"/>
              </a:ext>
            </a:extLst>
          </p:cNvPr>
          <p:cNvGrpSpPr/>
          <p:nvPr/>
        </p:nvGrpSpPr>
        <p:grpSpPr>
          <a:xfrm>
            <a:off x="6939185" y="857373"/>
            <a:ext cx="4635311" cy="1762993"/>
            <a:chOff x="6939185" y="1260275"/>
            <a:chExt cx="4635311" cy="1762993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69890B6-8D0F-4EC7-AAB3-DF39E4035B04}"/>
                </a:ext>
              </a:extLst>
            </p:cNvPr>
            <p:cNvSpPr/>
            <p:nvPr/>
          </p:nvSpPr>
          <p:spPr>
            <a:xfrm>
              <a:off x="6939185" y="1260275"/>
              <a:ext cx="4635311" cy="1762993"/>
            </a:xfrm>
            <a:prstGeom prst="roundRect">
              <a:avLst/>
            </a:prstGeom>
            <a:solidFill>
              <a:srgbClr val="E2EB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CDD558D-8C5A-48B1-B73E-721142D987DE}"/>
                </a:ext>
              </a:extLst>
            </p:cNvPr>
            <p:cNvGrpSpPr/>
            <p:nvPr/>
          </p:nvGrpSpPr>
          <p:grpSpPr>
            <a:xfrm>
              <a:off x="8826494" y="1396770"/>
              <a:ext cx="2399534" cy="1517801"/>
              <a:chOff x="7499055" y="1845916"/>
              <a:chExt cx="3513731" cy="2222576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5EC71E0C-CBF7-404D-8821-A07A437B0C69}"/>
                  </a:ext>
                </a:extLst>
              </p:cNvPr>
              <p:cNvGrpSpPr/>
              <p:nvPr/>
            </p:nvGrpSpPr>
            <p:grpSpPr>
              <a:xfrm>
                <a:off x="7499055" y="1845916"/>
                <a:ext cx="3513731" cy="2222576"/>
                <a:chOff x="253828" y="613363"/>
                <a:chExt cx="10450929" cy="6610631"/>
              </a:xfrm>
            </p:grpSpPr>
            <p:pic>
              <p:nvPicPr>
                <p:cNvPr id="50" name="Picture 2" descr="Library of image download cat face png files ▻▻▻ Clipart Art 2019">
                  <a:extLst>
                    <a:ext uri="{FF2B5EF4-FFF2-40B4-BE49-F238E27FC236}">
                      <a16:creationId xmlns:a16="http://schemas.microsoft.com/office/drawing/2014/main" id="{11394B2B-767E-4ACF-A7D2-DC3BCCFE712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46869" y="4950922"/>
                  <a:ext cx="922086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" name="Picture 6" descr="fox face clipart - Clip Art Library">
                  <a:extLst>
                    <a:ext uri="{FF2B5EF4-FFF2-40B4-BE49-F238E27FC236}">
                      <a16:creationId xmlns:a16="http://schemas.microsoft.com/office/drawing/2014/main" id="{0CA28E8F-0347-4608-95DC-FD3D479DE66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92529" y="1450824"/>
                  <a:ext cx="685800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" name="Picture 4" descr="Easy Dog Clipart - Clipart Kid | Dog clip art, Dog clip, Dog emoji">
                  <a:extLst>
                    <a:ext uri="{FF2B5EF4-FFF2-40B4-BE49-F238E27FC236}">
                      <a16:creationId xmlns:a16="http://schemas.microsoft.com/office/drawing/2014/main" id="{7B232375-0FE5-46DE-93CC-AC877F2CADC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62477" y="3065425"/>
                  <a:ext cx="898853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4" descr="Easy Dog Clipart - Clipart Kid | Dog clip art, Dog clip, Dog emoji">
                  <a:extLst>
                    <a:ext uri="{FF2B5EF4-FFF2-40B4-BE49-F238E27FC236}">
                      <a16:creationId xmlns:a16="http://schemas.microsoft.com/office/drawing/2014/main" id="{6FBC5E98-E868-458E-9417-B0CE842ED6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61223" y="3884085"/>
                  <a:ext cx="898853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Picture 4" descr="Easy Dog Clipart - Clipart Kid | Dog clip art, Dog clip, Dog emoji">
                  <a:extLst>
                    <a:ext uri="{FF2B5EF4-FFF2-40B4-BE49-F238E27FC236}">
                      <a16:creationId xmlns:a16="http://schemas.microsoft.com/office/drawing/2014/main" id="{974FE2EF-0A27-43EC-880B-F664B3776BF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87923" y="5121962"/>
                  <a:ext cx="898853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8" name="Picture 4" descr="Easy Dog Clipart - Clipart Kid | Dog clip art, Dog clip, Dog emoji">
                  <a:extLst>
                    <a:ext uri="{FF2B5EF4-FFF2-40B4-BE49-F238E27FC236}">
                      <a16:creationId xmlns:a16="http://schemas.microsoft.com/office/drawing/2014/main" id="{BC48BAC6-6DB7-4FB7-97E5-D1B0C661E4A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22349" y="4716612"/>
                  <a:ext cx="898853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1" name="Picture 4" descr="Easy Dog Clipart - Clipart Kid | Dog clip art, Dog clip, Dog emoji">
                  <a:extLst>
                    <a:ext uri="{FF2B5EF4-FFF2-40B4-BE49-F238E27FC236}">
                      <a16:creationId xmlns:a16="http://schemas.microsoft.com/office/drawing/2014/main" id="{E2EC1D5B-03CF-48A1-BAE1-8D6228E619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6797" y="4284572"/>
                  <a:ext cx="898853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6" descr="fox face clipart - Clip Art Library">
                  <a:extLst>
                    <a:ext uri="{FF2B5EF4-FFF2-40B4-BE49-F238E27FC236}">
                      <a16:creationId xmlns:a16="http://schemas.microsoft.com/office/drawing/2014/main" id="{258B202C-ACF2-41F0-90B4-8E8B8F2C740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11283" y="972761"/>
                  <a:ext cx="685800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6" name="Picture 6" descr="fox face clipart - Clip Art Library">
                  <a:extLst>
                    <a:ext uri="{FF2B5EF4-FFF2-40B4-BE49-F238E27FC236}">
                      <a16:creationId xmlns:a16="http://schemas.microsoft.com/office/drawing/2014/main" id="{71513721-BEFC-4E4B-B4FC-17E4E71F753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16224" y="1652803"/>
                  <a:ext cx="685800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Picture 6" descr="fox face clipart - Clip Art Library">
                  <a:extLst>
                    <a:ext uri="{FF2B5EF4-FFF2-40B4-BE49-F238E27FC236}">
                      <a16:creationId xmlns:a16="http://schemas.microsoft.com/office/drawing/2014/main" id="{92DAFA50-C021-43CD-A68B-731DBC3D034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54697" y="1860957"/>
                  <a:ext cx="685800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9" name="Picture 6" descr="fox face clipart - Clip Art Library">
                  <a:extLst>
                    <a:ext uri="{FF2B5EF4-FFF2-40B4-BE49-F238E27FC236}">
                      <a16:creationId xmlns:a16="http://schemas.microsoft.com/office/drawing/2014/main" id="{7C6441C6-5637-42B4-B23F-C1FF74D16AB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17648" y="744603"/>
                  <a:ext cx="685800" cy="6857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4" name="Picture 6" descr="fox face clipart - Clip Art Library">
                  <a:extLst>
                    <a:ext uri="{FF2B5EF4-FFF2-40B4-BE49-F238E27FC236}">
                      <a16:creationId xmlns:a16="http://schemas.microsoft.com/office/drawing/2014/main" id="{07D550E6-8015-4609-9AF0-035573EC664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36741" y="784812"/>
                  <a:ext cx="685800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5" name="Picture 6" descr="fox face clipart - Clip Art Library">
                  <a:extLst>
                    <a:ext uri="{FF2B5EF4-FFF2-40B4-BE49-F238E27FC236}">
                      <a16:creationId xmlns:a16="http://schemas.microsoft.com/office/drawing/2014/main" id="{845B5289-2C0F-4A1F-AA3C-DD03FC0A3A4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12360" y="1415778"/>
                  <a:ext cx="685800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6" name="Picture 2" descr="Library of image download cat face png files ▻▻▻ Clipart Art 2019">
                  <a:extLst>
                    <a:ext uri="{FF2B5EF4-FFF2-40B4-BE49-F238E27FC236}">
                      <a16:creationId xmlns:a16="http://schemas.microsoft.com/office/drawing/2014/main" id="{97638607-8CF6-4DD7-90DF-C113ADF4421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41009" y="3865515"/>
                  <a:ext cx="922086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7" name="Picture 2" descr="Library of image download cat face png files ▻▻▻ Clipart Art 2019">
                  <a:extLst>
                    <a:ext uri="{FF2B5EF4-FFF2-40B4-BE49-F238E27FC236}">
                      <a16:creationId xmlns:a16="http://schemas.microsoft.com/office/drawing/2014/main" id="{DAB1A4D3-EBA3-4420-AF0B-7EEF32825FC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90376" y="3700263"/>
                  <a:ext cx="922086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8" name="Picture 2" descr="Library of image download cat face png files ▻▻▻ Clipart Art 2019">
                  <a:extLst>
                    <a:ext uri="{FF2B5EF4-FFF2-40B4-BE49-F238E27FC236}">
                      <a16:creationId xmlns:a16="http://schemas.microsoft.com/office/drawing/2014/main" id="{5F3ED343-E441-496A-8919-7A2D307EA06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60225" y="4779062"/>
                  <a:ext cx="922086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Picture 2" descr="Library of image download cat face png files ▻▻▻ Clipart Art 2019">
                  <a:extLst>
                    <a:ext uri="{FF2B5EF4-FFF2-40B4-BE49-F238E27FC236}">
                      <a16:creationId xmlns:a16="http://schemas.microsoft.com/office/drawing/2014/main" id="{72DD6F6C-E978-4228-BB07-77D1C1EDB13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66767" y="5332875"/>
                  <a:ext cx="922086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0" name="Picture 2" descr="Library of image download cat face png files ▻▻▻ Clipart Art 2019">
                  <a:extLst>
                    <a:ext uri="{FF2B5EF4-FFF2-40B4-BE49-F238E27FC236}">
                      <a16:creationId xmlns:a16="http://schemas.microsoft.com/office/drawing/2014/main" id="{76A36139-DA74-4150-97E0-4D8A940E499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12462" y="4744733"/>
                  <a:ext cx="922086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1" name="Picture 2" descr="Library of image download cat face png files ▻▻▻ Clipart Art 2019">
                  <a:extLst>
                    <a:ext uri="{FF2B5EF4-FFF2-40B4-BE49-F238E27FC236}">
                      <a16:creationId xmlns:a16="http://schemas.microsoft.com/office/drawing/2014/main" id="{244D0E11-71CC-411E-AF2B-646C12EBFC3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91181" y="3243127"/>
                  <a:ext cx="922086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2" name="Picture 2" descr="Library of image download cat face png files ▻▻▻ Clipart Art 2019">
                  <a:extLst>
                    <a:ext uri="{FF2B5EF4-FFF2-40B4-BE49-F238E27FC236}">
                      <a16:creationId xmlns:a16="http://schemas.microsoft.com/office/drawing/2014/main" id="{ABF1E92C-448B-4DCE-B726-D19D28405EE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57489" y="2951967"/>
                  <a:ext cx="922086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86C34742-36F2-4CDF-8DD5-07369AAE1C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714" y="6221072"/>
                  <a:ext cx="972504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D17C6034-5360-4E71-8BC5-8C64B3CC41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11801" y="613363"/>
                  <a:ext cx="0" cy="5607709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5C226134-B76E-44EE-8680-981CFFA11E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3828" y="3053389"/>
                      <a:ext cx="625736" cy="101611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latin typeface="Avenir Next LT Pro" panose="020B05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5C226134-B76E-44EE-8680-981CFFA11EC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3828" y="3053389"/>
                      <a:ext cx="625736" cy="101611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1304" r="-43478" b="-4736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TextBox 85">
                      <a:extLst>
                        <a:ext uri="{FF2B5EF4-FFF2-40B4-BE49-F238E27FC236}">
                          <a16:creationId xmlns:a16="http://schemas.microsoft.com/office/drawing/2014/main" id="{1490E317-DCDD-4683-AD21-FD5D81008C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48569" y="6207874"/>
                      <a:ext cx="625735" cy="10161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latin typeface="Avenir Next LT Pro" panose="020B05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TextBox 85">
                      <a:extLst>
                        <a:ext uri="{FF2B5EF4-FFF2-40B4-BE49-F238E27FC236}">
                          <a16:creationId xmlns:a16="http://schemas.microsoft.com/office/drawing/2014/main" id="{1490E317-DCDD-4683-AD21-FD5D81008C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48569" y="6207874"/>
                      <a:ext cx="625735" cy="101612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87500" r="-41667" b="-4736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87" name="Picture 4" descr="Easy Dog Clipart - Clipart Kid | Dog clip art, Dog clip, Dog emoji">
                  <a:extLst>
                    <a:ext uri="{FF2B5EF4-FFF2-40B4-BE49-F238E27FC236}">
                      <a16:creationId xmlns:a16="http://schemas.microsoft.com/office/drawing/2014/main" id="{1A1784AF-FFFD-4E89-84ED-F74F74B4A3B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24189" y="3267669"/>
                  <a:ext cx="898853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" name="Cross 8">
                <a:extLst>
                  <a:ext uri="{FF2B5EF4-FFF2-40B4-BE49-F238E27FC236}">
                    <a16:creationId xmlns:a16="http://schemas.microsoft.com/office/drawing/2014/main" id="{6FB99617-2511-44FF-B515-036227A721EA}"/>
                  </a:ext>
                </a:extLst>
              </p:cNvPr>
              <p:cNvSpPr/>
              <p:nvPr/>
            </p:nvSpPr>
            <p:spPr>
              <a:xfrm>
                <a:off x="9568718" y="3302894"/>
                <a:ext cx="239282" cy="239282"/>
              </a:xfrm>
              <a:prstGeom prst="plus">
                <a:avLst>
                  <a:gd name="adj" fmla="val 39286"/>
                </a:avLst>
              </a:prstGeom>
              <a:solidFill>
                <a:srgbClr val="40A94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88" name="Cross 87">
                <a:extLst>
                  <a:ext uri="{FF2B5EF4-FFF2-40B4-BE49-F238E27FC236}">
                    <a16:creationId xmlns:a16="http://schemas.microsoft.com/office/drawing/2014/main" id="{FC226FE5-4F90-4596-A4E4-B443E8681265}"/>
                  </a:ext>
                </a:extLst>
              </p:cNvPr>
              <p:cNvSpPr/>
              <p:nvPr/>
            </p:nvSpPr>
            <p:spPr>
              <a:xfrm>
                <a:off x="9745703" y="2959331"/>
                <a:ext cx="239282" cy="239282"/>
              </a:xfrm>
              <a:prstGeom prst="plus">
                <a:avLst>
                  <a:gd name="adj" fmla="val 39286"/>
                </a:avLst>
              </a:prstGeom>
              <a:solidFill>
                <a:srgbClr val="40A94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89" name="Cross 88">
                <a:extLst>
                  <a:ext uri="{FF2B5EF4-FFF2-40B4-BE49-F238E27FC236}">
                    <a16:creationId xmlns:a16="http://schemas.microsoft.com/office/drawing/2014/main" id="{67E89540-714F-4CF4-A798-8126C348C36C}"/>
                  </a:ext>
                </a:extLst>
              </p:cNvPr>
              <p:cNvSpPr/>
              <p:nvPr/>
            </p:nvSpPr>
            <p:spPr>
              <a:xfrm>
                <a:off x="10042832" y="2633982"/>
                <a:ext cx="239282" cy="239282"/>
              </a:xfrm>
              <a:prstGeom prst="plus">
                <a:avLst>
                  <a:gd name="adj" fmla="val 39286"/>
                </a:avLst>
              </a:prstGeom>
              <a:solidFill>
                <a:srgbClr val="40A94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90" name="Cross 89">
                <a:extLst>
                  <a:ext uri="{FF2B5EF4-FFF2-40B4-BE49-F238E27FC236}">
                    <a16:creationId xmlns:a16="http://schemas.microsoft.com/office/drawing/2014/main" id="{E823DDD2-8DB9-491D-BD85-AB9548B4ECD9}"/>
                  </a:ext>
                </a:extLst>
              </p:cNvPr>
              <p:cNvSpPr/>
              <p:nvPr/>
            </p:nvSpPr>
            <p:spPr>
              <a:xfrm>
                <a:off x="10265425" y="2852526"/>
                <a:ext cx="239282" cy="239282"/>
              </a:xfrm>
              <a:prstGeom prst="plus">
                <a:avLst>
                  <a:gd name="adj" fmla="val 39286"/>
                </a:avLst>
              </a:prstGeom>
              <a:solidFill>
                <a:srgbClr val="40A94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91" name="Cross 90">
                <a:extLst>
                  <a:ext uri="{FF2B5EF4-FFF2-40B4-BE49-F238E27FC236}">
                    <a16:creationId xmlns:a16="http://schemas.microsoft.com/office/drawing/2014/main" id="{F823AECB-0194-42BE-848C-C437ECF6BAD6}"/>
                  </a:ext>
                </a:extLst>
              </p:cNvPr>
              <p:cNvSpPr/>
              <p:nvPr/>
            </p:nvSpPr>
            <p:spPr>
              <a:xfrm>
                <a:off x="10647632" y="2725029"/>
                <a:ext cx="239282" cy="239282"/>
              </a:xfrm>
              <a:prstGeom prst="plus">
                <a:avLst>
                  <a:gd name="adj" fmla="val 39286"/>
                </a:avLst>
              </a:prstGeom>
              <a:solidFill>
                <a:srgbClr val="40A94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92" name="Cross 91">
                <a:extLst>
                  <a:ext uri="{FF2B5EF4-FFF2-40B4-BE49-F238E27FC236}">
                    <a16:creationId xmlns:a16="http://schemas.microsoft.com/office/drawing/2014/main" id="{4DFD84BE-BD9C-4E3C-BF37-4D5D89D8C2DF}"/>
                  </a:ext>
                </a:extLst>
              </p:cNvPr>
              <p:cNvSpPr/>
              <p:nvPr/>
            </p:nvSpPr>
            <p:spPr>
              <a:xfrm>
                <a:off x="10580046" y="3210792"/>
                <a:ext cx="239282" cy="239282"/>
              </a:xfrm>
              <a:prstGeom prst="plus">
                <a:avLst>
                  <a:gd name="adj" fmla="val 39286"/>
                </a:avLst>
              </a:prstGeom>
              <a:solidFill>
                <a:srgbClr val="40A94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93" name="Cross 92">
                <a:extLst>
                  <a:ext uri="{FF2B5EF4-FFF2-40B4-BE49-F238E27FC236}">
                    <a16:creationId xmlns:a16="http://schemas.microsoft.com/office/drawing/2014/main" id="{4D246553-7C6F-4016-807E-CED5FFCD829F}"/>
                  </a:ext>
                </a:extLst>
              </p:cNvPr>
              <p:cNvSpPr/>
              <p:nvPr/>
            </p:nvSpPr>
            <p:spPr>
              <a:xfrm>
                <a:off x="10287714" y="3432674"/>
                <a:ext cx="239282" cy="239282"/>
              </a:xfrm>
              <a:prstGeom prst="plus">
                <a:avLst>
                  <a:gd name="adj" fmla="val 39286"/>
                </a:avLst>
              </a:prstGeom>
              <a:solidFill>
                <a:srgbClr val="40A94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94" name="Cross 93">
                <a:extLst>
                  <a:ext uri="{FF2B5EF4-FFF2-40B4-BE49-F238E27FC236}">
                    <a16:creationId xmlns:a16="http://schemas.microsoft.com/office/drawing/2014/main" id="{DC8800F1-3C7B-40B1-9FF3-17C7B2925C31}"/>
                  </a:ext>
                </a:extLst>
              </p:cNvPr>
              <p:cNvSpPr/>
              <p:nvPr/>
            </p:nvSpPr>
            <p:spPr>
              <a:xfrm>
                <a:off x="9976366" y="3234575"/>
                <a:ext cx="239282" cy="239282"/>
              </a:xfrm>
              <a:prstGeom prst="plus">
                <a:avLst>
                  <a:gd name="adj" fmla="val 39286"/>
                </a:avLst>
              </a:prstGeom>
              <a:solidFill>
                <a:srgbClr val="40A94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" name="Minus Sign 9">
                <a:extLst>
                  <a:ext uri="{FF2B5EF4-FFF2-40B4-BE49-F238E27FC236}">
                    <a16:creationId xmlns:a16="http://schemas.microsoft.com/office/drawing/2014/main" id="{2B7DD5AA-5CBD-45F4-ADB7-269EDC6E712F}"/>
                  </a:ext>
                </a:extLst>
              </p:cNvPr>
              <p:cNvSpPr/>
              <p:nvPr/>
            </p:nvSpPr>
            <p:spPr>
              <a:xfrm>
                <a:off x="8578879" y="2177707"/>
                <a:ext cx="267873" cy="267873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96" name="Minus Sign 95">
                <a:extLst>
                  <a:ext uri="{FF2B5EF4-FFF2-40B4-BE49-F238E27FC236}">
                    <a16:creationId xmlns:a16="http://schemas.microsoft.com/office/drawing/2014/main" id="{B6D33BE7-2AE5-4A96-9AB4-FF12BB857D11}"/>
                  </a:ext>
                </a:extLst>
              </p:cNvPr>
              <p:cNvSpPr/>
              <p:nvPr/>
            </p:nvSpPr>
            <p:spPr>
              <a:xfrm>
                <a:off x="8892616" y="2253177"/>
                <a:ext cx="267873" cy="267873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97" name="Minus Sign 96">
                <a:extLst>
                  <a:ext uri="{FF2B5EF4-FFF2-40B4-BE49-F238E27FC236}">
                    <a16:creationId xmlns:a16="http://schemas.microsoft.com/office/drawing/2014/main" id="{674463EB-E5ED-4844-B2C7-09C434AEFA94}"/>
                  </a:ext>
                </a:extLst>
              </p:cNvPr>
              <p:cNvSpPr/>
              <p:nvPr/>
            </p:nvSpPr>
            <p:spPr>
              <a:xfrm>
                <a:off x="8788804" y="1943626"/>
                <a:ext cx="267873" cy="267873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98" name="Minus Sign 97">
                <a:extLst>
                  <a:ext uri="{FF2B5EF4-FFF2-40B4-BE49-F238E27FC236}">
                    <a16:creationId xmlns:a16="http://schemas.microsoft.com/office/drawing/2014/main" id="{A9248244-3BED-4472-A1F3-8986C4756844}"/>
                  </a:ext>
                </a:extLst>
              </p:cNvPr>
              <p:cNvSpPr/>
              <p:nvPr/>
            </p:nvSpPr>
            <p:spPr>
              <a:xfrm>
                <a:off x="9120200" y="1891430"/>
                <a:ext cx="267873" cy="267873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99" name="Minus Sign 98">
                <a:extLst>
                  <a:ext uri="{FF2B5EF4-FFF2-40B4-BE49-F238E27FC236}">
                    <a16:creationId xmlns:a16="http://schemas.microsoft.com/office/drawing/2014/main" id="{EE75C756-CE50-4E2C-8D41-D6F82B3180EE}"/>
                  </a:ext>
                </a:extLst>
              </p:cNvPr>
              <p:cNvSpPr/>
              <p:nvPr/>
            </p:nvSpPr>
            <p:spPr>
              <a:xfrm>
                <a:off x="9487044" y="1890036"/>
                <a:ext cx="267873" cy="267873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0" name="Minus Sign 99">
                <a:extLst>
                  <a:ext uri="{FF2B5EF4-FFF2-40B4-BE49-F238E27FC236}">
                    <a16:creationId xmlns:a16="http://schemas.microsoft.com/office/drawing/2014/main" id="{BA00F278-B9D4-449A-8888-C3B3D1E28FCB}"/>
                  </a:ext>
                </a:extLst>
              </p:cNvPr>
              <p:cNvSpPr/>
              <p:nvPr/>
            </p:nvSpPr>
            <p:spPr>
              <a:xfrm>
                <a:off x="9613982" y="2105840"/>
                <a:ext cx="267873" cy="267873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1" name="Minus Sign 100">
                <a:extLst>
                  <a:ext uri="{FF2B5EF4-FFF2-40B4-BE49-F238E27FC236}">
                    <a16:creationId xmlns:a16="http://schemas.microsoft.com/office/drawing/2014/main" id="{BA9840C1-7101-4F6A-A348-84207683E8A3}"/>
                  </a:ext>
                </a:extLst>
              </p:cNvPr>
              <p:cNvSpPr/>
              <p:nvPr/>
            </p:nvSpPr>
            <p:spPr>
              <a:xfrm>
                <a:off x="9268267" y="2120615"/>
                <a:ext cx="267873" cy="267873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2" name="Minus Sign 101">
                <a:extLst>
                  <a:ext uri="{FF2B5EF4-FFF2-40B4-BE49-F238E27FC236}">
                    <a16:creationId xmlns:a16="http://schemas.microsoft.com/office/drawing/2014/main" id="{FDB788BB-24B4-4744-A001-6CC45E51A60F}"/>
                  </a:ext>
                </a:extLst>
              </p:cNvPr>
              <p:cNvSpPr/>
              <p:nvPr/>
            </p:nvSpPr>
            <p:spPr>
              <a:xfrm>
                <a:off x="8380178" y="2709185"/>
                <a:ext cx="267873" cy="267873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3" name="Minus Sign 102">
                <a:extLst>
                  <a:ext uri="{FF2B5EF4-FFF2-40B4-BE49-F238E27FC236}">
                    <a16:creationId xmlns:a16="http://schemas.microsoft.com/office/drawing/2014/main" id="{E366AC3A-E367-45CB-989D-24734FF3C872}"/>
                  </a:ext>
                </a:extLst>
              </p:cNvPr>
              <p:cNvSpPr/>
              <p:nvPr/>
            </p:nvSpPr>
            <p:spPr>
              <a:xfrm>
                <a:off x="8412643" y="3039587"/>
                <a:ext cx="267873" cy="267873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4" name="Minus Sign 103">
                <a:extLst>
                  <a:ext uri="{FF2B5EF4-FFF2-40B4-BE49-F238E27FC236}">
                    <a16:creationId xmlns:a16="http://schemas.microsoft.com/office/drawing/2014/main" id="{3ADA7CE0-6713-4700-B8CF-600BD07EB437}"/>
                  </a:ext>
                </a:extLst>
              </p:cNvPr>
              <p:cNvSpPr/>
              <p:nvPr/>
            </p:nvSpPr>
            <p:spPr>
              <a:xfrm>
                <a:off x="8265023" y="3320932"/>
                <a:ext cx="267873" cy="267873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5" name="Minus Sign 104">
                <a:extLst>
                  <a:ext uri="{FF2B5EF4-FFF2-40B4-BE49-F238E27FC236}">
                    <a16:creationId xmlns:a16="http://schemas.microsoft.com/office/drawing/2014/main" id="{78D0280B-C3EB-46F3-97A3-59D23D623F56}"/>
                  </a:ext>
                </a:extLst>
              </p:cNvPr>
              <p:cNvSpPr/>
              <p:nvPr/>
            </p:nvSpPr>
            <p:spPr>
              <a:xfrm>
                <a:off x="7904914" y="3201566"/>
                <a:ext cx="267873" cy="267873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6" name="Minus Sign 105">
                <a:extLst>
                  <a:ext uri="{FF2B5EF4-FFF2-40B4-BE49-F238E27FC236}">
                    <a16:creationId xmlns:a16="http://schemas.microsoft.com/office/drawing/2014/main" id="{4F29F875-F14B-4ABC-B96A-7A7E7C87A5B8}"/>
                  </a:ext>
                </a:extLst>
              </p:cNvPr>
              <p:cNvSpPr/>
              <p:nvPr/>
            </p:nvSpPr>
            <p:spPr>
              <a:xfrm>
                <a:off x="8048533" y="2943522"/>
                <a:ext cx="267873" cy="267873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7" name="Minus Sign 106">
                <a:extLst>
                  <a:ext uri="{FF2B5EF4-FFF2-40B4-BE49-F238E27FC236}">
                    <a16:creationId xmlns:a16="http://schemas.microsoft.com/office/drawing/2014/main" id="{2BF971AF-0473-44E8-B92D-91280A0AD247}"/>
                  </a:ext>
                </a:extLst>
              </p:cNvPr>
              <p:cNvSpPr/>
              <p:nvPr/>
            </p:nvSpPr>
            <p:spPr>
              <a:xfrm>
                <a:off x="7911528" y="2633031"/>
                <a:ext cx="267873" cy="267873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DCAF6BDD-22A8-41AE-A8B2-8946761DD9A5}"/>
                </a:ext>
              </a:extLst>
            </p:cNvPr>
            <p:cNvSpPr txBox="1"/>
            <p:nvPr/>
          </p:nvSpPr>
          <p:spPr>
            <a:xfrm>
              <a:off x="7095733" y="1941716"/>
              <a:ext cx="15229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Avenir Next LT Pro" panose="020B0504020202020204" pitchFamily="34" charset="0"/>
                </a:rPr>
                <a:t>Cat-VS-All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11CD643-7FA1-49A3-817D-69B456D64270}"/>
              </a:ext>
            </a:extLst>
          </p:cNvPr>
          <p:cNvGrpSpPr/>
          <p:nvPr/>
        </p:nvGrpSpPr>
        <p:grpSpPr>
          <a:xfrm>
            <a:off x="6956315" y="2886350"/>
            <a:ext cx="4635311" cy="1762993"/>
            <a:chOff x="6956315" y="3146237"/>
            <a:chExt cx="4635311" cy="1762993"/>
          </a:xfrm>
        </p:grpSpPr>
        <p:sp>
          <p:nvSpPr>
            <p:cNvPr id="277" name="Rectangle: Rounded Corners 276">
              <a:extLst>
                <a:ext uri="{FF2B5EF4-FFF2-40B4-BE49-F238E27FC236}">
                  <a16:creationId xmlns:a16="http://schemas.microsoft.com/office/drawing/2014/main" id="{0C1EC9B3-B676-4B65-B861-9CD1042DF61C}"/>
                </a:ext>
              </a:extLst>
            </p:cNvPr>
            <p:cNvSpPr/>
            <p:nvPr/>
          </p:nvSpPr>
          <p:spPr>
            <a:xfrm>
              <a:off x="6956315" y="3146237"/>
              <a:ext cx="4635311" cy="1762993"/>
            </a:xfrm>
            <a:prstGeom prst="roundRect">
              <a:avLst/>
            </a:prstGeom>
            <a:solidFill>
              <a:srgbClr val="F7EAE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3C56AB7-8220-42B8-95C9-10773375DAEC}"/>
                </a:ext>
              </a:extLst>
            </p:cNvPr>
            <p:cNvGrpSpPr/>
            <p:nvPr/>
          </p:nvGrpSpPr>
          <p:grpSpPr>
            <a:xfrm>
              <a:off x="8826494" y="3295532"/>
              <a:ext cx="2399534" cy="1517801"/>
              <a:chOff x="7373183" y="3822777"/>
              <a:chExt cx="3513731" cy="2222576"/>
            </a:xfrm>
          </p:grpSpPr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1C6D728E-BE0E-43B4-A0D1-192AFCC069A1}"/>
                  </a:ext>
                </a:extLst>
              </p:cNvPr>
              <p:cNvGrpSpPr/>
              <p:nvPr/>
            </p:nvGrpSpPr>
            <p:grpSpPr>
              <a:xfrm>
                <a:off x="7373183" y="3822777"/>
                <a:ext cx="3513731" cy="2222576"/>
                <a:chOff x="253828" y="613363"/>
                <a:chExt cx="10450929" cy="6610631"/>
              </a:xfrm>
            </p:grpSpPr>
            <p:pic>
              <p:nvPicPr>
                <p:cNvPr id="236" name="Picture 2" descr="Library of image download cat face png files ▻▻▻ Clipart Art 2019">
                  <a:extLst>
                    <a:ext uri="{FF2B5EF4-FFF2-40B4-BE49-F238E27FC236}">
                      <a16:creationId xmlns:a16="http://schemas.microsoft.com/office/drawing/2014/main" id="{22E48AEC-A5EA-41BE-BACD-BD1BC2E8D9D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46869" y="4950922"/>
                  <a:ext cx="922086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7" name="Picture 6" descr="fox face clipart - Clip Art Library">
                  <a:extLst>
                    <a:ext uri="{FF2B5EF4-FFF2-40B4-BE49-F238E27FC236}">
                      <a16:creationId xmlns:a16="http://schemas.microsoft.com/office/drawing/2014/main" id="{A7313C19-70D1-44D4-953A-34591C54CC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92529" y="1450824"/>
                  <a:ext cx="685800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8" name="Picture 4" descr="Easy Dog Clipart - Clipart Kid | Dog clip art, Dog clip, Dog emoji">
                  <a:extLst>
                    <a:ext uri="{FF2B5EF4-FFF2-40B4-BE49-F238E27FC236}">
                      <a16:creationId xmlns:a16="http://schemas.microsoft.com/office/drawing/2014/main" id="{C290077D-96D5-463F-9C61-FB6618907AB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62477" y="3065425"/>
                  <a:ext cx="898853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9" name="Picture 4" descr="Easy Dog Clipart - Clipart Kid | Dog clip art, Dog clip, Dog emoji">
                  <a:extLst>
                    <a:ext uri="{FF2B5EF4-FFF2-40B4-BE49-F238E27FC236}">
                      <a16:creationId xmlns:a16="http://schemas.microsoft.com/office/drawing/2014/main" id="{03C8245B-C88D-4630-BEEB-546194764F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61223" y="3884085"/>
                  <a:ext cx="898853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0" name="Picture 4" descr="Easy Dog Clipart - Clipart Kid | Dog clip art, Dog clip, Dog emoji">
                  <a:extLst>
                    <a:ext uri="{FF2B5EF4-FFF2-40B4-BE49-F238E27FC236}">
                      <a16:creationId xmlns:a16="http://schemas.microsoft.com/office/drawing/2014/main" id="{E83AC461-3795-4931-ABF8-D41C34DC57A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87923" y="5121962"/>
                  <a:ext cx="898853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1" name="Picture 4" descr="Easy Dog Clipart - Clipart Kid | Dog clip art, Dog clip, Dog emoji">
                  <a:extLst>
                    <a:ext uri="{FF2B5EF4-FFF2-40B4-BE49-F238E27FC236}">
                      <a16:creationId xmlns:a16="http://schemas.microsoft.com/office/drawing/2014/main" id="{2A482A64-0275-4682-AB6C-2B3BC412339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22349" y="4716612"/>
                  <a:ext cx="898853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2" name="Picture 4" descr="Easy Dog Clipart - Clipart Kid | Dog clip art, Dog clip, Dog emoji">
                  <a:extLst>
                    <a:ext uri="{FF2B5EF4-FFF2-40B4-BE49-F238E27FC236}">
                      <a16:creationId xmlns:a16="http://schemas.microsoft.com/office/drawing/2014/main" id="{3DC014E9-95E2-4D4E-BB3F-AF10C99E68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6797" y="4284572"/>
                  <a:ext cx="898853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3" name="Picture 6" descr="fox face clipart - Clip Art Library">
                  <a:extLst>
                    <a:ext uri="{FF2B5EF4-FFF2-40B4-BE49-F238E27FC236}">
                      <a16:creationId xmlns:a16="http://schemas.microsoft.com/office/drawing/2014/main" id="{4CA1CF31-7FDC-47BF-9D97-924897A4AC1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11283" y="972761"/>
                  <a:ext cx="685800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4" name="Picture 6" descr="fox face clipart - Clip Art Library">
                  <a:extLst>
                    <a:ext uri="{FF2B5EF4-FFF2-40B4-BE49-F238E27FC236}">
                      <a16:creationId xmlns:a16="http://schemas.microsoft.com/office/drawing/2014/main" id="{AB6B96A9-0A0A-45EC-BE80-D79858BDCB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16224" y="1652803"/>
                  <a:ext cx="685800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5" name="Picture 6" descr="fox face clipart - Clip Art Library">
                  <a:extLst>
                    <a:ext uri="{FF2B5EF4-FFF2-40B4-BE49-F238E27FC236}">
                      <a16:creationId xmlns:a16="http://schemas.microsoft.com/office/drawing/2014/main" id="{F4BFEB67-6BC3-4C86-B331-3AEBEC73AEC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54697" y="1860957"/>
                  <a:ext cx="685800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6" name="Picture 6" descr="fox face clipart - Clip Art Library">
                  <a:extLst>
                    <a:ext uri="{FF2B5EF4-FFF2-40B4-BE49-F238E27FC236}">
                      <a16:creationId xmlns:a16="http://schemas.microsoft.com/office/drawing/2014/main" id="{E3B99B2E-D8F9-414A-B15B-6DBF9C0B7D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17648" y="744603"/>
                  <a:ext cx="685800" cy="6857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7" name="Picture 6" descr="fox face clipart - Clip Art Library">
                  <a:extLst>
                    <a:ext uri="{FF2B5EF4-FFF2-40B4-BE49-F238E27FC236}">
                      <a16:creationId xmlns:a16="http://schemas.microsoft.com/office/drawing/2014/main" id="{9D80B312-EE40-4A85-9AE8-869ABC53020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36741" y="784812"/>
                  <a:ext cx="685800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8" name="Picture 6" descr="fox face clipart - Clip Art Library">
                  <a:extLst>
                    <a:ext uri="{FF2B5EF4-FFF2-40B4-BE49-F238E27FC236}">
                      <a16:creationId xmlns:a16="http://schemas.microsoft.com/office/drawing/2014/main" id="{2958F4F5-0137-4C85-9C9E-472BF0C9C63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12360" y="1415778"/>
                  <a:ext cx="685800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9" name="Picture 2" descr="Library of image download cat face png files ▻▻▻ Clipart Art 2019">
                  <a:extLst>
                    <a:ext uri="{FF2B5EF4-FFF2-40B4-BE49-F238E27FC236}">
                      <a16:creationId xmlns:a16="http://schemas.microsoft.com/office/drawing/2014/main" id="{149F8F1D-1E86-4014-BC93-245BE8158F4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41009" y="3865515"/>
                  <a:ext cx="922086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0" name="Picture 2" descr="Library of image download cat face png files ▻▻▻ Clipart Art 2019">
                  <a:extLst>
                    <a:ext uri="{FF2B5EF4-FFF2-40B4-BE49-F238E27FC236}">
                      <a16:creationId xmlns:a16="http://schemas.microsoft.com/office/drawing/2014/main" id="{9FF2E9D4-A01C-4DAD-922D-19244BDC27C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90376" y="3700263"/>
                  <a:ext cx="922086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1" name="Picture 2" descr="Library of image download cat face png files ▻▻▻ Clipart Art 2019">
                  <a:extLst>
                    <a:ext uri="{FF2B5EF4-FFF2-40B4-BE49-F238E27FC236}">
                      <a16:creationId xmlns:a16="http://schemas.microsoft.com/office/drawing/2014/main" id="{F071C4C1-C26E-4408-9F04-CD3C5CC6346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60225" y="4779062"/>
                  <a:ext cx="922086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2" name="Picture 2" descr="Library of image download cat face png files ▻▻▻ Clipart Art 2019">
                  <a:extLst>
                    <a:ext uri="{FF2B5EF4-FFF2-40B4-BE49-F238E27FC236}">
                      <a16:creationId xmlns:a16="http://schemas.microsoft.com/office/drawing/2014/main" id="{D85CA139-91D7-4689-87CA-DECDC2FF374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66767" y="5332875"/>
                  <a:ext cx="922086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3" name="Picture 2" descr="Library of image download cat face png files ▻▻▻ Clipart Art 2019">
                  <a:extLst>
                    <a:ext uri="{FF2B5EF4-FFF2-40B4-BE49-F238E27FC236}">
                      <a16:creationId xmlns:a16="http://schemas.microsoft.com/office/drawing/2014/main" id="{EBBD732D-871C-47A0-BD96-BBA462EEA56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12462" y="4744733"/>
                  <a:ext cx="922086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4" name="Picture 2" descr="Library of image download cat face png files ▻▻▻ Clipart Art 2019">
                  <a:extLst>
                    <a:ext uri="{FF2B5EF4-FFF2-40B4-BE49-F238E27FC236}">
                      <a16:creationId xmlns:a16="http://schemas.microsoft.com/office/drawing/2014/main" id="{06E4CF15-4DCD-4723-87EB-76232C32833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91181" y="3243127"/>
                  <a:ext cx="922086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5" name="Picture 2" descr="Library of image download cat face png files ▻▻▻ Clipart Art 2019">
                  <a:extLst>
                    <a:ext uri="{FF2B5EF4-FFF2-40B4-BE49-F238E27FC236}">
                      <a16:creationId xmlns:a16="http://schemas.microsoft.com/office/drawing/2014/main" id="{F3046866-195E-429C-A5C3-ECFA33287DC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57489" y="2951967"/>
                  <a:ext cx="922086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256" name="Straight Arrow Connector 255">
                  <a:extLst>
                    <a:ext uri="{FF2B5EF4-FFF2-40B4-BE49-F238E27FC236}">
                      <a16:creationId xmlns:a16="http://schemas.microsoft.com/office/drawing/2014/main" id="{CB5F91DA-37CE-41C7-89E5-6028A4005F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714" y="6221072"/>
                  <a:ext cx="972504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Arrow Connector 256">
                  <a:extLst>
                    <a:ext uri="{FF2B5EF4-FFF2-40B4-BE49-F238E27FC236}">
                      <a16:creationId xmlns:a16="http://schemas.microsoft.com/office/drawing/2014/main" id="{B57A0A8A-D1A4-4A48-B1D1-3EF2FDE007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11801" y="613363"/>
                  <a:ext cx="0" cy="5607709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8" name="TextBox 257">
                      <a:extLst>
                        <a:ext uri="{FF2B5EF4-FFF2-40B4-BE49-F238E27FC236}">
                          <a16:creationId xmlns:a16="http://schemas.microsoft.com/office/drawing/2014/main" id="{5C25E7E6-FB3D-4922-B56E-FF51F4A813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3828" y="3053389"/>
                      <a:ext cx="625736" cy="101611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latin typeface="Avenir Next LT Pro" panose="020B05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8" name="TextBox 257">
                      <a:extLst>
                        <a:ext uri="{FF2B5EF4-FFF2-40B4-BE49-F238E27FC236}">
                          <a16:creationId xmlns:a16="http://schemas.microsoft.com/office/drawing/2014/main" id="{5C25E7E6-FB3D-4922-B56E-FF51F4A813D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3828" y="3053389"/>
                      <a:ext cx="625736" cy="101611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91304" r="-43478" b="-4736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9" name="TextBox 258">
                      <a:extLst>
                        <a:ext uri="{FF2B5EF4-FFF2-40B4-BE49-F238E27FC236}">
                          <a16:creationId xmlns:a16="http://schemas.microsoft.com/office/drawing/2014/main" id="{B1D4A711-1B79-4C3F-AAE5-BD87F72164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48569" y="6207874"/>
                      <a:ext cx="625735" cy="10161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latin typeface="Avenir Next LT Pro" panose="020B05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9" name="TextBox 258">
                      <a:extLst>
                        <a:ext uri="{FF2B5EF4-FFF2-40B4-BE49-F238E27FC236}">
                          <a16:creationId xmlns:a16="http://schemas.microsoft.com/office/drawing/2014/main" id="{B1D4A711-1B79-4C3F-AAE5-BD87F721642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48569" y="6207874"/>
                      <a:ext cx="625735" cy="1016120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87500" r="-41667" b="-4736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260" name="Picture 4" descr="Easy Dog Clipart - Clipart Kid | Dog clip art, Dog clip, Dog emoji">
                  <a:extLst>
                    <a:ext uri="{FF2B5EF4-FFF2-40B4-BE49-F238E27FC236}">
                      <a16:creationId xmlns:a16="http://schemas.microsoft.com/office/drawing/2014/main" id="{119F16C8-4A8C-49AB-86B0-8C403E1C0F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24189" y="3267669"/>
                  <a:ext cx="898853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28" name="Minus Sign 227">
                <a:extLst>
                  <a:ext uri="{FF2B5EF4-FFF2-40B4-BE49-F238E27FC236}">
                    <a16:creationId xmlns:a16="http://schemas.microsoft.com/office/drawing/2014/main" id="{EF0D9E99-8FD4-4635-BC81-162F6C561742}"/>
                  </a:ext>
                </a:extLst>
              </p:cNvPr>
              <p:cNvSpPr/>
              <p:nvPr/>
            </p:nvSpPr>
            <p:spPr>
              <a:xfrm>
                <a:off x="9897344" y="4593800"/>
                <a:ext cx="267873" cy="267873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29" name="Minus Sign 228">
                <a:extLst>
                  <a:ext uri="{FF2B5EF4-FFF2-40B4-BE49-F238E27FC236}">
                    <a16:creationId xmlns:a16="http://schemas.microsoft.com/office/drawing/2014/main" id="{AFCE9FD0-36C9-4B51-A271-687DE3269EA0}"/>
                  </a:ext>
                </a:extLst>
              </p:cNvPr>
              <p:cNvSpPr/>
              <p:nvPr/>
            </p:nvSpPr>
            <p:spPr>
              <a:xfrm>
                <a:off x="9599705" y="4909763"/>
                <a:ext cx="267873" cy="267873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30" name="Minus Sign 229">
                <a:extLst>
                  <a:ext uri="{FF2B5EF4-FFF2-40B4-BE49-F238E27FC236}">
                    <a16:creationId xmlns:a16="http://schemas.microsoft.com/office/drawing/2014/main" id="{4C4748DF-7785-4DCE-9283-5E5CAC776042}"/>
                  </a:ext>
                </a:extLst>
              </p:cNvPr>
              <p:cNvSpPr/>
              <p:nvPr/>
            </p:nvSpPr>
            <p:spPr>
              <a:xfrm>
                <a:off x="9424598" y="5278620"/>
                <a:ext cx="267873" cy="267873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31" name="Minus Sign 230">
                <a:extLst>
                  <a:ext uri="{FF2B5EF4-FFF2-40B4-BE49-F238E27FC236}">
                    <a16:creationId xmlns:a16="http://schemas.microsoft.com/office/drawing/2014/main" id="{0A913792-CBA8-4496-BFCD-6209EB59CAD9}"/>
                  </a:ext>
                </a:extLst>
              </p:cNvPr>
              <p:cNvSpPr/>
              <p:nvPr/>
            </p:nvSpPr>
            <p:spPr>
              <a:xfrm>
                <a:off x="9837641" y="5201283"/>
                <a:ext cx="267873" cy="267873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32" name="Minus Sign 231">
                <a:extLst>
                  <a:ext uri="{FF2B5EF4-FFF2-40B4-BE49-F238E27FC236}">
                    <a16:creationId xmlns:a16="http://schemas.microsoft.com/office/drawing/2014/main" id="{AE5C8DB5-822E-4E2B-8B0B-9F6842693506}"/>
                  </a:ext>
                </a:extLst>
              </p:cNvPr>
              <p:cNvSpPr/>
              <p:nvPr/>
            </p:nvSpPr>
            <p:spPr>
              <a:xfrm>
                <a:off x="10136508" y="4850839"/>
                <a:ext cx="267873" cy="267873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33" name="Minus Sign 232">
                <a:extLst>
                  <a:ext uri="{FF2B5EF4-FFF2-40B4-BE49-F238E27FC236}">
                    <a16:creationId xmlns:a16="http://schemas.microsoft.com/office/drawing/2014/main" id="{F555E7F9-16A4-486B-BEB7-3F121C80AB08}"/>
                  </a:ext>
                </a:extLst>
              </p:cNvPr>
              <p:cNvSpPr/>
              <p:nvPr/>
            </p:nvSpPr>
            <p:spPr>
              <a:xfrm>
                <a:off x="10526943" y="4679309"/>
                <a:ext cx="267873" cy="267873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34" name="Minus Sign 233">
                <a:extLst>
                  <a:ext uri="{FF2B5EF4-FFF2-40B4-BE49-F238E27FC236}">
                    <a16:creationId xmlns:a16="http://schemas.microsoft.com/office/drawing/2014/main" id="{63243949-9E5D-4F37-A74F-999D4FC16D1E}"/>
                  </a:ext>
                </a:extLst>
              </p:cNvPr>
              <p:cNvSpPr/>
              <p:nvPr/>
            </p:nvSpPr>
            <p:spPr>
              <a:xfrm>
                <a:off x="10434440" y="5191422"/>
                <a:ext cx="267873" cy="267873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35" name="Minus Sign 234">
                <a:extLst>
                  <a:ext uri="{FF2B5EF4-FFF2-40B4-BE49-F238E27FC236}">
                    <a16:creationId xmlns:a16="http://schemas.microsoft.com/office/drawing/2014/main" id="{DF8CB80F-7E0A-4E9E-9488-F8C254B8B09F}"/>
                  </a:ext>
                </a:extLst>
              </p:cNvPr>
              <p:cNvSpPr/>
              <p:nvPr/>
            </p:nvSpPr>
            <p:spPr>
              <a:xfrm>
                <a:off x="10152087" y="5387888"/>
                <a:ext cx="267873" cy="267873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61" name="Minus Sign 260">
                <a:extLst>
                  <a:ext uri="{FF2B5EF4-FFF2-40B4-BE49-F238E27FC236}">
                    <a16:creationId xmlns:a16="http://schemas.microsoft.com/office/drawing/2014/main" id="{C1813FBA-9339-4D3C-8BE1-7D3CCDD705FB}"/>
                  </a:ext>
                </a:extLst>
              </p:cNvPr>
              <p:cNvSpPr/>
              <p:nvPr/>
            </p:nvSpPr>
            <p:spPr>
              <a:xfrm>
                <a:off x="8240215" y="4708903"/>
                <a:ext cx="267873" cy="267873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62" name="Minus Sign 261">
                <a:extLst>
                  <a:ext uri="{FF2B5EF4-FFF2-40B4-BE49-F238E27FC236}">
                    <a16:creationId xmlns:a16="http://schemas.microsoft.com/office/drawing/2014/main" id="{EED59510-6202-483B-B0AA-4A1DF8858904}"/>
                  </a:ext>
                </a:extLst>
              </p:cNvPr>
              <p:cNvSpPr/>
              <p:nvPr/>
            </p:nvSpPr>
            <p:spPr>
              <a:xfrm>
                <a:off x="8272680" y="5039305"/>
                <a:ext cx="267873" cy="267873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63" name="Minus Sign 262">
                <a:extLst>
                  <a:ext uri="{FF2B5EF4-FFF2-40B4-BE49-F238E27FC236}">
                    <a16:creationId xmlns:a16="http://schemas.microsoft.com/office/drawing/2014/main" id="{C51DB2D8-42DA-4B9C-836F-FC4DC576E2F7}"/>
                  </a:ext>
                </a:extLst>
              </p:cNvPr>
              <p:cNvSpPr/>
              <p:nvPr/>
            </p:nvSpPr>
            <p:spPr>
              <a:xfrm>
                <a:off x="8125060" y="5320650"/>
                <a:ext cx="267873" cy="267873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64" name="Minus Sign 263">
                <a:extLst>
                  <a:ext uri="{FF2B5EF4-FFF2-40B4-BE49-F238E27FC236}">
                    <a16:creationId xmlns:a16="http://schemas.microsoft.com/office/drawing/2014/main" id="{AD5A646B-94CC-4EBE-B91B-1C1DC1EEE450}"/>
                  </a:ext>
                </a:extLst>
              </p:cNvPr>
              <p:cNvSpPr/>
              <p:nvPr/>
            </p:nvSpPr>
            <p:spPr>
              <a:xfrm>
                <a:off x="7764951" y="5201284"/>
                <a:ext cx="267873" cy="267873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65" name="Minus Sign 264">
                <a:extLst>
                  <a:ext uri="{FF2B5EF4-FFF2-40B4-BE49-F238E27FC236}">
                    <a16:creationId xmlns:a16="http://schemas.microsoft.com/office/drawing/2014/main" id="{D9D00F32-9958-4C73-83D3-A03A6F426625}"/>
                  </a:ext>
                </a:extLst>
              </p:cNvPr>
              <p:cNvSpPr/>
              <p:nvPr/>
            </p:nvSpPr>
            <p:spPr>
              <a:xfrm>
                <a:off x="7908570" y="4943240"/>
                <a:ext cx="267873" cy="267873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66" name="Minus Sign 265">
                <a:extLst>
                  <a:ext uri="{FF2B5EF4-FFF2-40B4-BE49-F238E27FC236}">
                    <a16:creationId xmlns:a16="http://schemas.microsoft.com/office/drawing/2014/main" id="{DF3F508E-F010-4DD0-80CA-59F5CF1D22D0}"/>
                  </a:ext>
                </a:extLst>
              </p:cNvPr>
              <p:cNvSpPr/>
              <p:nvPr/>
            </p:nvSpPr>
            <p:spPr>
              <a:xfrm>
                <a:off x="7771565" y="4632749"/>
                <a:ext cx="267873" cy="267873"/>
              </a:xfrm>
              <a:prstGeom prst="mathMinus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67" name="Cross 266">
                <a:extLst>
                  <a:ext uri="{FF2B5EF4-FFF2-40B4-BE49-F238E27FC236}">
                    <a16:creationId xmlns:a16="http://schemas.microsoft.com/office/drawing/2014/main" id="{C5DAB1C0-A44D-48B4-B840-B2F958E14E1D}"/>
                  </a:ext>
                </a:extLst>
              </p:cNvPr>
              <p:cNvSpPr/>
              <p:nvPr/>
            </p:nvSpPr>
            <p:spPr>
              <a:xfrm>
                <a:off x="8446734" y="4155727"/>
                <a:ext cx="239282" cy="239282"/>
              </a:xfrm>
              <a:prstGeom prst="plus">
                <a:avLst>
                  <a:gd name="adj" fmla="val 39286"/>
                </a:avLst>
              </a:prstGeom>
              <a:solidFill>
                <a:srgbClr val="40A94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68" name="Cross 267">
                <a:extLst>
                  <a:ext uri="{FF2B5EF4-FFF2-40B4-BE49-F238E27FC236}">
                    <a16:creationId xmlns:a16="http://schemas.microsoft.com/office/drawing/2014/main" id="{9FE2C5AA-73AC-43E5-9DFC-8DA544D340E8}"/>
                  </a:ext>
                </a:extLst>
              </p:cNvPr>
              <p:cNvSpPr/>
              <p:nvPr/>
            </p:nvSpPr>
            <p:spPr>
              <a:xfrm>
                <a:off x="8660063" y="3914623"/>
                <a:ext cx="239282" cy="239282"/>
              </a:xfrm>
              <a:prstGeom prst="plus">
                <a:avLst>
                  <a:gd name="adj" fmla="val 39286"/>
                </a:avLst>
              </a:prstGeom>
              <a:solidFill>
                <a:srgbClr val="40A94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69" name="Cross 268">
                <a:extLst>
                  <a:ext uri="{FF2B5EF4-FFF2-40B4-BE49-F238E27FC236}">
                    <a16:creationId xmlns:a16="http://schemas.microsoft.com/office/drawing/2014/main" id="{50C82870-EDB9-4F2B-A25C-FC7114699CCA}"/>
                  </a:ext>
                </a:extLst>
              </p:cNvPr>
              <p:cNvSpPr/>
              <p:nvPr/>
            </p:nvSpPr>
            <p:spPr>
              <a:xfrm>
                <a:off x="8787270" y="4220491"/>
                <a:ext cx="239282" cy="239282"/>
              </a:xfrm>
              <a:prstGeom prst="plus">
                <a:avLst>
                  <a:gd name="adj" fmla="val 39286"/>
                </a:avLst>
              </a:prstGeom>
              <a:solidFill>
                <a:srgbClr val="40A94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70" name="Cross 269">
                <a:extLst>
                  <a:ext uri="{FF2B5EF4-FFF2-40B4-BE49-F238E27FC236}">
                    <a16:creationId xmlns:a16="http://schemas.microsoft.com/office/drawing/2014/main" id="{7C8E9C8E-9FB8-4C1E-824A-C3EA07453D0F}"/>
                  </a:ext>
                </a:extLst>
              </p:cNvPr>
              <p:cNvSpPr/>
              <p:nvPr/>
            </p:nvSpPr>
            <p:spPr>
              <a:xfrm>
                <a:off x="9008047" y="3860090"/>
                <a:ext cx="239282" cy="239282"/>
              </a:xfrm>
              <a:prstGeom prst="plus">
                <a:avLst>
                  <a:gd name="adj" fmla="val 39286"/>
                </a:avLst>
              </a:prstGeom>
              <a:solidFill>
                <a:srgbClr val="40A94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71" name="Cross 270">
                <a:extLst>
                  <a:ext uri="{FF2B5EF4-FFF2-40B4-BE49-F238E27FC236}">
                    <a16:creationId xmlns:a16="http://schemas.microsoft.com/office/drawing/2014/main" id="{563AF72B-F174-4072-B08E-01291EEE1AB8}"/>
                  </a:ext>
                </a:extLst>
              </p:cNvPr>
              <p:cNvSpPr/>
              <p:nvPr/>
            </p:nvSpPr>
            <p:spPr>
              <a:xfrm>
                <a:off x="9169167" y="4072229"/>
                <a:ext cx="239282" cy="239282"/>
              </a:xfrm>
              <a:prstGeom prst="plus">
                <a:avLst>
                  <a:gd name="adj" fmla="val 39286"/>
                </a:avLst>
              </a:prstGeom>
              <a:solidFill>
                <a:srgbClr val="40A94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72" name="Cross 271">
                <a:extLst>
                  <a:ext uri="{FF2B5EF4-FFF2-40B4-BE49-F238E27FC236}">
                    <a16:creationId xmlns:a16="http://schemas.microsoft.com/office/drawing/2014/main" id="{40633528-EDA5-4FC0-A75B-C509E308B520}"/>
                  </a:ext>
                </a:extLst>
              </p:cNvPr>
              <p:cNvSpPr/>
              <p:nvPr/>
            </p:nvSpPr>
            <p:spPr>
              <a:xfrm>
                <a:off x="9364905" y="3857101"/>
                <a:ext cx="239282" cy="239282"/>
              </a:xfrm>
              <a:prstGeom prst="plus">
                <a:avLst>
                  <a:gd name="adj" fmla="val 39286"/>
                </a:avLst>
              </a:prstGeom>
              <a:solidFill>
                <a:srgbClr val="40A94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73" name="Cross 272">
                <a:extLst>
                  <a:ext uri="{FF2B5EF4-FFF2-40B4-BE49-F238E27FC236}">
                    <a16:creationId xmlns:a16="http://schemas.microsoft.com/office/drawing/2014/main" id="{EE7CAFD3-5347-435F-8F72-D0933E328022}"/>
                  </a:ext>
                </a:extLst>
              </p:cNvPr>
              <p:cNvSpPr/>
              <p:nvPr/>
            </p:nvSpPr>
            <p:spPr>
              <a:xfrm>
                <a:off x="9492424" y="4102062"/>
                <a:ext cx="239282" cy="239282"/>
              </a:xfrm>
              <a:prstGeom prst="plus">
                <a:avLst>
                  <a:gd name="adj" fmla="val 39286"/>
                </a:avLst>
              </a:prstGeom>
              <a:solidFill>
                <a:srgbClr val="40A94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DA64A2C6-0E4B-48C4-A807-27823E1F576D}"/>
                </a:ext>
              </a:extLst>
            </p:cNvPr>
            <p:cNvSpPr txBox="1"/>
            <p:nvPr/>
          </p:nvSpPr>
          <p:spPr>
            <a:xfrm>
              <a:off x="7104525" y="3827678"/>
              <a:ext cx="15229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Avenir Next LT Pro" panose="020B0504020202020204" pitchFamily="34" charset="0"/>
                </a:rPr>
                <a:t>Fox-VS-All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A6A92A9-AF3F-4734-858F-6DAEE70318E4}"/>
              </a:ext>
            </a:extLst>
          </p:cNvPr>
          <p:cNvGrpSpPr/>
          <p:nvPr/>
        </p:nvGrpSpPr>
        <p:grpSpPr>
          <a:xfrm>
            <a:off x="6938963" y="4915327"/>
            <a:ext cx="4635311" cy="1762993"/>
            <a:chOff x="6938963" y="4915327"/>
            <a:chExt cx="4635311" cy="176299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F67C0E-B4EC-45E6-8E66-08EFB0617A68}"/>
                </a:ext>
              </a:extLst>
            </p:cNvPr>
            <p:cNvGrpSpPr/>
            <p:nvPr/>
          </p:nvGrpSpPr>
          <p:grpSpPr>
            <a:xfrm>
              <a:off x="6938963" y="4915327"/>
              <a:ext cx="4635311" cy="1762993"/>
              <a:chOff x="6938963" y="4915327"/>
              <a:chExt cx="4635311" cy="1762993"/>
            </a:xfrm>
          </p:grpSpPr>
          <p:sp>
            <p:nvSpPr>
              <p:cNvPr id="278" name="Rectangle: Rounded Corners 277">
                <a:extLst>
                  <a:ext uri="{FF2B5EF4-FFF2-40B4-BE49-F238E27FC236}">
                    <a16:creationId xmlns:a16="http://schemas.microsoft.com/office/drawing/2014/main" id="{10DF187F-F819-4C53-A0D0-C8770A541A60}"/>
                  </a:ext>
                </a:extLst>
              </p:cNvPr>
              <p:cNvSpPr/>
              <p:nvPr/>
            </p:nvSpPr>
            <p:spPr>
              <a:xfrm>
                <a:off x="6938963" y="4915327"/>
                <a:ext cx="4635311" cy="1762993"/>
              </a:xfrm>
              <a:prstGeom prst="roundRect">
                <a:avLst/>
              </a:prstGeom>
              <a:solidFill>
                <a:srgbClr val="F8EE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DC5DC7B-0BBA-470E-92C8-3B841F13DE6A}"/>
                  </a:ext>
                </a:extLst>
              </p:cNvPr>
              <p:cNvGrpSpPr/>
              <p:nvPr/>
            </p:nvGrpSpPr>
            <p:grpSpPr>
              <a:xfrm>
                <a:off x="8826494" y="5045479"/>
                <a:ext cx="2399534" cy="1517801"/>
                <a:chOff x="7384852" y="3842573"/>
                <a:chExt cx="3513731" cy="2222576"/>
              </a:xfrm>
            </p:grpSpPr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BE5076BD-FB08-4707-A6C8-C77A31C25C4C}"/>
                    </a:ext>
                  </a:extLst>
                </p:cNvPr>
                <p:cNvGrpSpPr/>
                <p:nvPr/>
              </p:nvGrpSpPr>
              <p:grpSpPr>
                <a:xfrm>
                  <a:off x="7384852" y="3842573"/>
                  <a:ext cx="3513731" cy="2222576"/>
                  <a:chOff x="253828" y="613363"/>
                  <a:chExt cx="10450929" cy="6610631"/>
                </a:xfrm>
              </p:grpSpPr>
              <p:pic>
                <p:nvPicPr>
                  <p:cNvPr id="179" name="Picture 2" descr="Library of image download cat face png files ▻▻▻ Clipart Art 2019">
                    <a:extLst>
                      <a:ext uri="{FF2B5EF4-FFF2-40B4-BE49-F238E27FC236}">
                        <a16:creationId xmlns:a16="http://schemas.microsoft.com/office/drawing/2014/main" id="{686EC4DA-FBD4-4BD2-A74C-01592E0A9C9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46869" y="4950922"/>
                    <a:ext cx="922086" cy="6858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80" name="Picture 6" descr="fox face clipart - Clip Art Library">
                    <a:extLst>
                      <a:ext uri="{FF2B5EF4-FFF2-40B4-BE49-F238E27FC236}">
                        <a16:creationId xmlns:a16="http://schemas.microsoft.com/office/drawing/2014/main" id="{FB4C4ADC-0007-40EE-9A1B-FC35663ED3C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592529" y="1450824"/>
                    <a:ext cx="685800" cy="6858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81" name="Picture 4" descr="Easy Dog Clipart - Clipart Kid | Dog clip art, Dog clip, Dog emoji">
                    <a:extLst>
                      <a:ext uri="{FF2B5EF4-FFF2-40B4-BE49-F238E27FC236}">
                        <a16:creationId xmlns:a16="http://schemas.microsoft.com/office/drawing/2014/main" id="{EB291ED8-1822-4108-BED9-0020126FD80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462477" y="3065425"/>
                    <a:ext cx="898853" cy="6858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82" name="Picture 4" descr="Easy Dog Clipart - Clipart Kid | Dog clip art, Dog clip, Dog emoji">
                    <a:extLst>
                      <a:ext uri="{FF2B5EF4-FFF2-40B4-BE49-F238E27FC236}">
                        <a16:creationId xmlns:a16="http://schemas.microsoft.com/office/drawing/2014/main" id="{BE4AA197-4F1F-49AD-B34C-EE9CDF919D5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61223" y="3884085"/>
                    <a:ext cx="898853" cy="6858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83" name="Picture 4" descr="Easy Dog Clipart - Clipart Kid | Dog clip art, Dog clip, Dog emoji">
                    <a:extLst>
                      <a:ext uri="{FF2B5EF4-FFF2-40B4-BE49-F238E27FC236}">
                        <a16:creationId xmlns:a16="http://schemas.microsoft.com/office/drawing/2014/main" id="{FC84EB3B-6629-4512-897E-ED274A70D38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7923" y="5121962"/>
                    <a:ext cx="898853" cy="6858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84" name="Picture 4" descr="Easy Dog Clipart - Clipart Kid | Dog clip art, Dog clip, Dog emoji">
                    <a:extLst>
                      <a:ext uri="{FF2B5EF4-FFF2-40B4-BE49-F238E27FC236}">
                        <a16:creationId xmlns:a16="http://schemas.microsoft.com/office/drawing/2014/main" id="{915F9E8D-6D87-48E8-B75C-0DFB66D3B3F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422349" y="4716612"/>
                    <a:ext cx="898853" cy="6858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85" name="Picture 4" descr="Easy Dog Clipart - Clipart Kid | Dog clip art, Dog clip, Dog emoji">
                    <a:extLst>
                      <a:ext uri="{FF2B5EF4-FFF2-40B4-BE49-F238E27FC236}">
                        <a16:creationId xmlns:a16="http://schemas.microsoft.com/office/drawing/2014/main" id="{65004C50-3273-4313-8258-73375D00CB3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26797" y="4284572"/>
                    <a:ext cx="898853" cy="6858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86" name="Picture 6" descr="fox face clipart - Clip Art Library">
                    <a:extLst>
                      <a:ext uri="{FF2B5EF4-FFF2-40B4-BE49-F238E27FC236}">
                        <a16:creationId xmlns:a16="http://schemas.microsoft.com/office/drawing/2014/main" id="{264DAE56-5D7A-4C3D-8BBF-EADC844BD5D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111283" y="972761"/>
                    <a:ext cx="685800" cy="6858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87" name="Picture 6" descr="fox face clipart - Clip Art Library">
                    <a:extLst>
                      <a:ext uri="{FF2B5EF4-FFF2-40B4-BE49-F238E27FC236}">
                        <a16:creationId xmlns:a16="http://schemas.microsoft.com/office/drawing/2014/main" id="{5B482C39-834D-45FF-8FED-76121243961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516224" y="1652803"/>
                    <a:ext cx="685800" cy="6858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88" name="Picture 6" descr="fox face clipart - Clip Art Library">
                    <a:extLst>
                      <a:ext uri="{FF2B5EF4-FFF2-40B4-BE49-F238E27FC236}">
                        <a16:creationId xmlns:a16="http://schemas.microsoft.com/office/drawing/2014/main" id="{95FBB3ED-9C89-4A7D-8F71-FA58DE10A91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54697" y="1860957"/>
                    <a:ext cx="685800" cy="6858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89" name="Picture 6" descr="fox face clipart - Clip Art Library">
                    <a:extLst>
                      <a:ext uri="{FF2B5EF4-FFF2-40B4-BE49-F238E27FC236}">
                        <a16:creationId xmlns:a16="http://schemas.microsoft.com/office/drawing/2014/main" id="{B0711F41-9175-4E86-BE4A-06D486CB23D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17648" y="744603"/>
                    <a:ext cx="685800" cy="68579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90" name="Picture 6" descr="fox face clipart - Clip Art Library">
                    <a:extLst>
                      <a:ext uri="{FF2B5EF4-FFF2-40B4-BE49-F238E27FC236}">
                        <a16:creationId xmlns:a16="http://schemas.microsoft.com/office/drawing/2014/main" id="{44038592-DC2D-4CB4-8859-79B920C2751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236741" y="784812"/>
                    <a:ext cx="685800" cy="6858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91" name="Picture 6" descr="fox face clipart - Clip Art Library">
                    <a:extLst>
                      <a:ext uri="{FF2B5EF4-FFF2-40B4-BE49-F238E27FC236}">
                        <a16:creationId xmlns:a16="http://schemas.microsoft.com/office/drawing/2014/main" id="{D3199700-10E4-49BB-9427-A4A11939A7B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612360" y="1415778"/>
                    <a:ext cx="685800" cy="6858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92" name="Picture 2" descr="Library of image download cat face png files ▻▻▻ Clipart Art 2019">
                    <a:extLst>
                      <a:ext uri="{FF2B5EF4-FFF2-40B4-BE49-F238E27FC236}">
                        <a16:creationId xmlns:a16="http://schemas.microsoft.com/office/drawing/2014/main" id="{1E920D82-F6DE-4C7D-BC1D-33D5C52B970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41009" y="3865515"/>
                    <a:ext cx="922086" cy="6858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93" name="Picture 2" descr="Library of image download cat face png files ▻▻▻ Clipart Art 2019">
                    <a:extLst>
                      <a:ext uri="{FF2B5EF4-FFF2-40B4-BE49-F238E27FC236}">
                        <a16:creationId xmlns:a16="http://schemas.microsoft.com/office/drawing/2014/main" id="{6D6E7C9B-6823-493E-8128-BBF84861873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390376" y="3700263"/>
                    <a:ext cx="922086" cy="6858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94" name="Picture 2" descr="Library of image download cat face png files ▻▻▻ Clipart Art 2019">
                    <a:extLst>
                      <a:ext uri="{FF2B5EF4-FFF2-40B4-BE49-F238E27FC236}">
                        <a16:creationId xmlns:a16="http://schemas.microsoft.com/office/drawing/2014/main" id="{034AB458-51B4-4AEB-BB05-2B8F2E5D316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560225" y="4779062"/>
                    <a:ext cx="922086" cy="6858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95" name="Picture 2" descr="Library of image download cat face png files ▻▻▻ Clipart Art 2019">
                    <a:extLst>
                      <a:ext uri="{FF2B5EF4-FFF2-40B4-BE49-F238E27FC236}">
                        <a16:creationId xmlns:a16="http://schemas.microsoft.com/office/drawing/2014/main" id="{562EF436-311B-463D-A207-704E5A95E5D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466767" y="5332875"/>
                    <a:ext cx="922086" cy="6858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96" name="Picture 2" descr="Library of image download cat face png files ▻▻▻ Clipart Art 2019">
                    <a:extLst>
                      <a:ext uri="{FF2B5EF4-FFF2-40B4-BE49-F238E27FC236}">
                        <a16:creationId xmlns:a16="http://schemas.microsoft.com/office/drawing/2014/main" id="{F276B890-B34B-4287-A0EC-0DB03692F9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312462" y="4744733"/>
                    <a:ext cx="922086" cy="6858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97" name="Picture 2" descr="Library of image download cat face png files ▻▻▻ Clipart Art 2019">
                    <a:extLst>
                      <a:ext uri="{FF2B5EF4-FFF2-40B4-BE49-F238E27FC236}">
                        <a16:creationId xmlns:a16="http://schemas.microsoft.com/office/drawing/2014/main" id="{4C172C0B-1E33-4B26-868B-E095DD91117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591181" y="3243127"/>
                    <a:ext cx="922086" cy="6858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98" name="Picture 2" descr="Library of image download cat face png files ▻▻▻ Clipart Art 2019">
                    <a:extLst>
                      <a:ext uri="{FF2B5EF4-FFF2-40B4-BE49-F238E27FC236}">
                        <a16:creationId xmlns:a16="http://schemas.microsoft.com/office/drawing/2014/main" id="{CE963D32-F615-48DE-832A-E5D4FF364FE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757489" y="2951967"/>
                    <a:ext cx="922086" cy="6858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199" name="Straight Arrow Connector 198">
                    <a:extLst>
                      <a:ext uri="{FF2B5EF4-FFF2-40B4-BE49-F238E27FC236}">
                        <a16:creationId xmlns:a16="http://schemas.microsoft.com/office/drawing/2014/main" id="{FBE12DBC-AECE-446E-B34D-5A37A94FEB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79714" y="6221072"/>
                    <a:ext cx="9725043" cy="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Arrow Connector 199">
                    <a:extLst>
                      <a:ext uri="{FF2B5EF4-FFF2-40B4-BE49-F238E27FC236}">
                        <a16:creationId xmlns:a16="http://schemas.microsoft.com/office/drawing/2014/main" id="{3A8A4600-CF38-4D75-872C-A99ED728C1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1801" y="613363"/>
                    <a:ext cx="0" cy="5607709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1" name="TextBox 200">
                        <a:extLst>
                          <a:ext uri="{FF2B5EF4-FFF2-40B4-BE49-F238E27FC236}">
                            <a16:creationId xmlns:a16="http://schemas.microsoft.com/office/drawing/2014/main" id="{D0616051-69F9-4777-8FA1-50EC78483FE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3828" y="3053389"/>
                        <a:ext cx="625736" cy="10161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>
                          <a:lnSpc>
                            <a:spcPct val="90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>
                          <a:latin typeface="Avenir Next LT Pro" panose="020B05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01" name="TextBox 200">
                        <a:extLst>
                          <a:ext uri="{FF2B5EF4-FFF2-40B4-BE49-F238E27FC236}">
                            <a16:creationId xmlns:a16="http://schemas.microsoft.com/office/drawing/2014/main" id="{D0616051-69F9-4777-8FA1-50EC78483FE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3828" y="3053389"/>
                        <a:ext cx="625736" cy="1016119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91304" r="-43478" b="-4736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2" name="TextBox 201">
                        <a:extLst>
                          <a:ext uri="{FF2B5EF4-FFF2-40B4-BE49-F238E27FC236}">
                            <a16:creationId xmlns:a16="http://schemas.microsoft.com/office/drawing/2014/main" id="{5DE67407-1969-4AC3-B9F2-0FFB102B2EB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48569" y="6207874"/>
                        <a:ext cx="625735" cy="10161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>
                          <a:lnSpc>
                            <a:spcPct val="90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>
                          <a:latin typeface="Avenir Next LT Pro" panose="020B05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02" name="TextBox 201">
                        <a:extLst>
                          <a:ext uri="{FF2B5EF4-FFF2-40B4-BE49-F238E27FC236}">
                            <a16:creationId xmlns:a16="http://schemas.microsoft.com/office/drawing/2014/main" id="{5DE67407-1969-4AC3-B9F2-0FFB102B2EB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48569" y="6207874"/>
                        <a:ext cx="625735" cy="1016120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87500" r="-41667" b="-43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pic>
                <p:nvPicPr>
                  <p:cNvPr id="203" name="Picture 4" descr="Easy Dog Clipart - Clipart Kid | Dog clip art, Dog clip, Dog emoji">
                    <a:extLst>
                      <a:ext uri="{FF2B5EF4-FFF2-40B4-BE49-F238E27FC236}">
                        <a16:creationId xmlns:a16="http://schemas.microsoft.com/office/drawing/2014/main" id="{9D8BD7B1-B1CD-4E9C-B5FE-712842F8D7C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24189" y="3267669"/>
                    <a:ext cx="898853" cy="6858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58" name="Cross 157">
                  <a:extLst>
                    <a:ext uri="{FF2B5EF4-FFF2-40B4-BE49-F238E27FC236}">
                      <a16:creationId xmlns:a16="http://schemas.microsoft.com/office/drawing/2014/main" id="{361A9F1A-F143-4DAA-92E1-E2A4EE89DEBB}"/>
                    </a:ext>
                  </a:extLst>
                </p:cNvPr>
                <p:cNvSpPr/>
                <p:nvPr/>
              </p:nvSpPr>
              <p:spPr>
                <a:xfrm>
                  <a:off x="7785061" y="5198022"/>
                  <a:ext cx="239282" cy="239282"/>
                </a:xfrm>
                <a:prstGeom prst="plus">
                  <a:avLst>
                    <a:gd name="adj" fmla="val 39286"/>
                  </a:avLst>
                </a:prstGeom>
                <a:solidFill>
                  <a:srgbClr val="40A9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59" name="Cross 158">
                  <a:extLst>
                    <a:ext uri="{FF2B5EF4-FFF2-40B4-BE49-F238E27FC236}">
                      <a16:creationId xmlns:a16="http://schemas.microsoft.com/office/drawing/2014/main" id="{B720EE1E-F008-4272-88B9-46BC0BBE16B7}"/>
                    </a:ext>
                  </a:extLst>
                </p:cNvPr>
                <p:cNvSpPr/>
                <p:nvPr/>
              </p:nvSpPr>
              <p:spPr>
                <a:xfrm>
                  <a:off x="8170445" y="5350595"/>
                  <a:ext cx="239282" cy="239282"/>
                </a:xfrm>
                <a:prstGeom prst="plus">
                  <a:avLst>
                    <a:gd name="adj" fmla="val 39286"/>
                  </a:avLst>
                </a:prstGeom>
                <a:solidFill>
                  <a:srgbClr val="40A9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60" name="Cross 159">
                  <a:extLst>
                    <a:ext uri="{FF2B5EF4-FFF2-40B4-BE49-F238E27FC236}">
                      <a16:creationId xmlns:a16="http://schemas.microsoft.com/office/drawing/2014/main" id="{3F1875BF-4A03-47D8-BD5C-68B6A2FFC459}"/>
                    </a:ext>
                  </a:extLst>
                </p:cNvPr>
                <p:cNvSpPr/>
                <p:nvPr/>
              </p:nvSpPr>
              <p:spPr>
                <a:xfrm>
                  <a:off x="8305029" y="5075996"/>
                  <a:ext cx="239282" cy="239282"/>
                </a:xfrm>
                <a:prstGeom prst="plus">
                  <a:avLst>
                    <a:gd name="adj" fmla="val 39286"/>
                  </a:avLst>
                </a:prstGeom>
                <a:solidFill>
                  <a:srgbClr val="40A9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61" name="Cross 160">
                  <a:extLst>
                    <a:ext uri="{FF2B5EF4-FFF2-40B4-BE49-F238E27FC236}">
                      <a16:creationId xmlns:a16="http://schemas.microsoft.com/office/drawing/2014/main" id="{233D45E5-82B7-4805-B09C-F9A84D912CDD}"/>
                    </a:ext>
                  </a:extLst>
                </p:cNvPr>
                <p:cNvSpPr/>
                <p:nvPr/>
              </p:nvSpPr>
              <p:spPr>
                <a:xfrm>
                  <a:off x="7818977" y="4660566"/>
                  <a:ext cx="239282" cy="239282"/>
                </a:xfrm>
                <a:prstGeom prst="plus">
                  <a:avLst>
                    <a:gd name="adj" fmla="val 39286"/>
                  </a:avLst>
                </a:prstGeom>
                <a:solidFill>
                  <a:srgbClr val="40A9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63" name="Cross 162">
                  <a:extLst>
                    <a:ext uri="{FF2B5EF4-FFF2-40B4-BE49-F238E27FC236}">
                      <a16:creationId xmlns:a16="http://schemas.microsoft.com/office/drawing/2014/main" id="{EF61BFDB-A171-41C5-A9DF-E47EA29540FB}"/>
                    </a:ext>
                  </a:extLst>
                </p:cNvPr>
                <p:cNvSpPr/>
                <p:nvPr/>
              </p:nvSpPr>
              <p:spPr>
                <a:xfrm>
                  <a:off x="8278099" y="4721686"/>
                  <a:ext cx="239282" cy="239282"/>
                </a:xfrm>
                <a:prstGeom prst="plus">
                  <a:avLst>
                    <a:gd name="adj" fmla="val 39286"/>
                  </a:avLst>
                </a:prstGeom>
                <a:solidFill>
                  <a:srgbClr val="40A9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65" name="Cross 164">
                  <a:extLst>
                    <a:ext uri="{FF2B5EF4-FFF2-40B4-BE49-F238E27FC236}">
                      <a16:creationId xmlns:a16="http://schemas.microsoft.com/office/drawing/2014/main" id="{B972121F-A323-4E63-8304-2F4B4A589AD9}"/>
                    </a:ext>
                  </a:extLst>
                </p:cNvPr>
                <p:cNvSpPr/>
                <p:nvPr/>
              </p:nvSpPr>
              <p:spPr>
                <a:xfrm>
                  <a:off x="7964599" y="4915586"/>
                  <a:ext cx="239282" cy="239282"/>
                </a:xfrm>
                <a:prstGeom prst="plus">
                  <a:avLst>
                    <a:gd name="adj" fmla="val 39286"/>
                  </a:avLst>
                </a:prstGeom>
                <a:solidFill>
                  <a:srgbClr val="40A9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66" name="Minus Sign 165">
                  <a:extLst>
                    <a:ext uri="{FF2B5EF4-FFF2-40B4-BE49-F238E27FC236}">
                      <a16:creationId xmlns:a16="http://schemas.microsoft.com/office/drawing/2014/main" id="{BBD97C81-378B-49FE-B27F-F7CD2908FFA2}"/>
                    </a:ext>
                  </a:extLst>
                </p:cNvPr>
                <p:cNvSpPr/>
                <p:nvPr/>
              </p:nvSpPr>
              <p:spPr>
                <a:xfrm>
                  <a:off x="8464676" y="4174364"/>
                  <a:ext cx="267873" cy="267873"/>
                </a:xfrm>
                <a:prstGeom prst="mathMinus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67" name="Minus Sign 166">
                  <a:extLst>
                    <a:ext uri="{FF2B5EF4-FFF2-40B4-BE49-F238E27FC236}">
                      <a16:creationId xmlns:a16="http://schemas.microsoft.com/office/drawing/2014/main" id="{7CFA7583-4992-4576-897B-1DEF83C1992F}"/>
                    </a:ext>
                  </a:extLst>
                </p:cNvPr>
                <p:cNvSpPr/>
                <p:nvPr/>
              </p:nvSpPr>
              <p:spPr>
                <a:xfrm>
                  <a:off x="8778413" y="4249834"/>
                  <a:ext cx="267873" cy="267873"/>
                </a:xfrm>
                <a:prstGeom prst="mathMinus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68" name="Minus Sign 167">
                  <a:extLst>
                    <a:ext uri="{FF2B5EF4-FFF2-40B4-BE49-F238E27FC236}">
                      <a16:creationId xmlns:a16="http://schemas.microsoft.com/office/drawing/2014/main" id="{FA7FCFB3-74B8-49BA-BC5E-197FF84D3D1C}"/>
                    </a:ext>
                  </a:extLst>
                </p:cNvPr>
                <p:cNvSpPr/>
                <p:nvPr/>
              </p:nvSpPr>
              <p:spPr>
                <a:xfrm>
                  <a:off x="8674601" y="3940283"/>
                  <a:ext cx="267873" cy="267873"/>
                </a:xfrm>
                <a:prstGeom prst="mathMinus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69" name="Minus Sign 168">
                  <a:extLst>
                    <a:ext uri="{FF2B5EF4-FFF2-40B4-BE49-F238E27FC236}">
                      <a16:creationId xmlns:a16="http://schemas.microsoft.com/office/drawing/2014/main" id="{B26D4DFE-C350-4C7D-AB64-A0C5174C4E62}"/>
                    </a:ext>
                  </a:extLst>
                </p:cNvPr>
                <p:cNvSpPr/>
                <p:nvPr/>
              </p:nvSpPr>
              <p:spPr>
                <a:xfrm>
                  <a:off x="9005997" y="3888087"/>
                  <a:ext cx="267873" cy="267873"/>
                </a:xfrm>
                <a:prstGeom prst="mathMinus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70" name="Minus Sign 169">
                  <a:extLst>
                    <a:ext uri="{FF2B5EF4-FFF2-40B4-BE49-F238E27FC236}">
                      <a16:creationId xmlns:a16="http://schemas.microsoft.com/office/drawing/2014/main" id="{AE0DB5FB-3D59-4E6E-8A3A-F303FB54FB6B}"/>
                    </a:ext>
                  </a:extLst>
                </p:cNvPr>
                <p:cNvSpPr/>
                <p:nvPr/>
              </p:nvSpPr>
              <p:spPr>
                <a:xfrm>
                  <a:off x="9372841" y="3886693"/>
                  <a:ext cx="267873" cy="267873"/>
                </a:xfrm>
                <a:prstGeom prst="mathMinus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71" name="Minus Sign 170">
                  <a:extLst>
                    <a:ext uri="{FF2B5EF4-FFF2-40B4-BE49-F238E27FC236}">
                      <a16:creationId xmlns:a16="http://schemas.microsoft.com/office/drawing/2014/main" id="{6C51A0A9-6C5B-4EC4-AE6C-B0082A2F5A4C}"/>
                    </a:ext>
                  </a:extLst>
                </p:cNvPr>
                <p:cNvSpPr/>
                <p:nvPr/>
              </p:nvSpPr>
              <p:spPr>
                <a:xfrm>
                  <a:off x="9499779" y="4102497"/>
                  <a:ext cx="267873" cy="267873"/>
                </a:xfrm>
                <a:prstGeom prst="mathMinus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72" name="Minus Sign 171">
                  <a:extLst>
                    <a:ext uri="{FF2B5EF4-FFF2-40B4-BE49-F238E27FC236}">
                      <a16:creationId xmlns:a16="http://schemas.microsoft.com/office/drawing/2014/main" id="{53869FFA-F1EF-40EE-9E3C-553A048A23BF}"/>
                    </a:ext>
                  </a:extLst>
                </p:cNvPr>
                <p:cNvSpPr/>
                <p:nvPr/>
              </p:nvSpPr>
              <p:spPr>
                <a:xfrm>
                  <a:off x="9154064" y="4117272"/>
                  <a:ext cx="267873" cy="267873"/>
                </a:xfrm>
                <a:prstGeom prst="mathMinus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204" name="Minus Sign 203">
                  <a:extLst>
                    <a:ext uri="{FF2B5EF4-FFF2-40B4-BE49-F238E27FC236}">
                      <a16:creationId xmlns:a16="http://schemas.microsoft.com/office/drawing/2014/main" id="{6CA15072-CECD-4CA4-BB7E-DBF1F6DDA15F}"/>
                    </a:ext>
                  </a:extLst>
                </p:cNvPr>
                <p:cNvSpPr/>
                <p:nvPr/>
              </p:nvSpPr>
              <p:spPr>
                <a:xfrm>
                  <a:off x="9909013" y="4613596"/>
                  <a:ext cx="267873" cy="267873"/>
                </a:xfrm>
                <a:prstGeom prst="mathMinus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205" name="Minus Sign 204">
                  <a:extLst>
                    <a:ext uri="{FF2B5EF4-FFF2-40B4-BE49-F238E27FC236}">
                      <a16:creationId xmlns:a16="http://schemas.microsoft.com/office/drawing/2014/main" id="{8A2D8300-3A89-43D4-858A-A93655E63368}"/>
                    </a:ext>
                  </a:extLst>
                </p:cNvPr>
                <p:cNvSpPr/>
                <p:nvPr/>
              </p:nvSpPr>
              <p:spPr>
                <a:xfrm>
                  <a:off x="9611374" y="4929559"/>
                  <a:ext cx="267873" cy="267873"/>
                </a:xfrm>
                <a:prstGeom prst="mathMinus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206" name="Minus Sign 205">
                  <a:extLst>
                    <a:ext uri="{FF2B5EF4-FFF2-40B4-BE49-F238E27FC236}">
                      <a16:creationId xmlns:a16="http://schemas.microsoft.com/office/drawing/2014/main" id="{B5740BEB-5D61-4958-BBD1-A767851757F9}"/>
                    </a:ext>
                  </a:extLst>
                </p:cNvPr>
                <p:cNvSpPr/>
                <p:nvPr/>
              </p:nvSpPr>
              <p:spPr>
                <a:xfrm>
                  <a:off x="9436267" y="5298416"/>
                  <a:ext cx="267873" cy="267873"/>
                </a:xfrm>
                <a:prstGeom prst="mathMinus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207" name="Minus Sign 206">
                  <a:extLst>
                    <a:ext uri="{FF2B5EF4-FFF2-40B4-BE49-F238E27FC236}">
                      <a16:creationId xmlns:a16="http://schemas.microsoft.com/office/drawing/2014/main" id="{B156ADAA-C034-4A92-B2EC-999139A6FD9A}"/>
                    </a:ext>
                  </a:extLst>
                </p:cNvPr>
                <p:cNvSpPr/>
                <p:nvPr/>
              </p:nvSpPr>
              <p:spPr>
                <a:xfrm>
                  <a:off x="9849310" y="5221079"/>
                  <a:ext cx="267873" cy="267873"/>
                </a:xfrm>
                <a:prstGeom prst="mathMinus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208" name="Minus Sign 207">
                  <a:extLst>
                    <a:ext uri="{FF2B5EF4-FFF2-40B4-BE49-F238E27FC236}">
                      <a16:creationId xmlns:a16="http://schemas.microsoft.com/office/drawing/2014/main" id="{22FF6EC5-9AB1-4FB2-B23F-8C0EE5B27C2C}"/>
                    </a:ext>
                  </a:extLst>
                </p:cNvPr>
                <p:cNvSpPr/>
                <p:nvPr/>
              </p:nvSpPr>
              <p:spPr>
                <a:xfrm>
                  <a:off x="10148177" y="4870635"/>
                  <a:ext cx="267873" cy="267873"/>
                </a:xfrm>
                <a:prstGeom prst="mathMinus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209" name="Minus Sign 208">
                  <a:extLst>
                    <a:ext uri="{FF2B5EF4-FFF2-40B4-BE49-F238E27FC236}">
                      <a16:creationId xmlns:a16="http://schemas.microsoft.com/office/drawing/2014/main" id="{C20A7D58-1AAB-4576-8F42-E0B8708743A4}"/>
                    </a:ext>
                  </a:extLst>
                </p:cNvPr>
                <p:cNvSpPr/>
                <p:nvPr/>
              </p:nvSpPr>
              <p:spPr>
                <a:xfrm>
                  <a:off x="10538612" y="4699105"/>
                  <a:ext cx="267873" cy="267873"/>
                </a:xfrm>
                <a:prstGeom prst="mathMinus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210" name="Minus Sign 209">
                  <a:extLst>
                    <a:ext uri="{FF2B5EF4-FFF2-40B4-BE49-F238E27FC236}">
                      <a16:creationId xmlns:a16="http://schemas.microsoft.com/office/drawing/2014/main" id="{E54B3CFD-F185-47B7-99CF-6977374124F2}"/>
                    </a:ext>
                  </a:extLst>
                </p:cNvPr>
                <p:cNvSpPr/>
                <p:nvPr/>
              </p:nvSpPr>
              <p:spPr>
                <a:xfrm>
                  <a:off x="10446109" y="5211218"/>
                  <a:ext cx="267873" cy="267873"/>
                </a:xfrm>
                <a:prstGeom prst="mathMinus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211" name="Minus Sign 210">
                  <a:extLst>
                    <a:ext uri="{FF2B5EF4-FFF2-40B4-BE49-F238E27FC236}">
                      <a16:creationId xmlns:a16="http://schemas.microsoft.com/office/drawing/2014/main" id="{AD90835D-A7C8-4E06-AB55-CA76A328C730}"/>
                    </a:ext>
                  </a:extLst>
                </p:cNvPr>
                <p:cNvSpPr/>
                <p:nvPr/>
              </p:nvSpPr>
              <p:spPr>
                <a:xfrm>
                  <a:off x="10163756" y="5407684"/>
                  <a:ext cx="267873" cy="267873"/>
                </a:xfrm>
                <a:prstGeom prst="mathMinus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</p:grp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461F3F23-2FF1-47AF-91D2-1DD214B9B87A}"/>
                </a:ext>
              </a:extLst>
            </p:cNvPr>
            <p:cNvSpPr txBox="1"/>
            <p:nvPr/>
          </p:nvSpPr>
          <p:spPr>
            <a:xfrm>
              <a:off x="7104525" y="5596768"/>
              <a:ext cx="176335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Avenir Next LT Pro" panose="020B0504020202020204" pitchFamily="34" charset="0"/>
                </a:rPr>
                <a:t>Dog-VS-All</a:t>
              </a:r>
            </a:p>
          </p:txBody>
        </p:sp>
      </p:grpSp>
      <p:sp>
        <p:nvSpPr>
          <p:cNvPr id="279" name="TextBox 278">
            <a:extLst>
              <a:ext uri="{FF2B5EF4-FFF2-40B4-BE49-F238E27FC236}">
                <a16:creationId xmlns:a16="http://schemas.microsoft.com/office/drawing/2014/main" id="{57569D3C-A498-4EBD-8461-884E272E68C5}"/>
              </a:ext>
            </a:extLst>
          </p:cNvPr>
          <p:cNvSpPr txBox="1"/>
          <p:nvPr/>
        </p:nvSpPr>
        <p:spPr>
          <a:xfrm>
            <a:off x="6990270" y="340177"/>
            <a:ext cx="4415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venir Next LT Pro" panose="020B0504020202020204" pitchFamily="34" charset="0"/>
              </a:rPr>
              <a:t>Train Three One-Vs-All Classifiers</a:t>
            </a:r>
          </a:p>
        </p:txBody>
      </p:sp>
    </p:spTree>
    <p:extLst>
      <p:ext uri="{BB962C8B-B14F-4D97-AF65-F5344CB8AC3E}">
        <p14:creationId xmlns:p14="http://schemas.microsoft.com/office/powerpoint/2010/main" val="302592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4D55-76EF-478A-AF47-995C3574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One-VS-All Multiclass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EEC873-BFA0-4C2B-9931-7EA27247A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31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32D150-77C2-490C-8895-05DFC699250D}"/>
              </a:ext>
            </a:extLst>
          </p:cNvPr>
          <p:cNvGrpSpPr/>
          <p:nvPr/>
        </p:nvGrpSpPr>
        <p:grpSpPr>
          <a:xfrm>
            <a:off x="5990601" y="2885883"/>
            <a:ext cx="5576054" cy="3309818"/>
            <a:chOff x="244795" y="2327137"/>
            <a:chExt cx="6070547" cy="3603338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5A7F6EF-1F67-4C1F-B214-545259CA813B}"/>
                </a:ext>
              </a:extLst>
            </p:cNvPr>
            <p:cNvGrpSpPr/>
            <p:nvPr/>
          </p:nvGrpSpPr>
          <p:grpSpPr>
            <a:xfrm>
              <a:off x="617502" y="2346826"/>
              <a:ext cx="3210601" cy="3282420"/>
              <a:chOff x="1008404" y="2033143"/>
              <a:chExt cx="3854153" cy="3940367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E5306551-19E9-48BB-A2F9-3DC1C0CD41FA}"/>
                  </a:ext>
                </a:extLst>
              </p:cNvPr>
              <p:cNvSpPr/>
              <p:nvPr/>
            </p:nvSpPr>
            <p:spPr>
              <a:xfrm>
                <a:off x="1008404" y="2042445"/>
                <a:ext cx="3854153" cy="3931065"/>
              </a:xfrm>
              <a:custGeom>
                <a:avLst/>
                <a:gdLst>
                  <a:gd name="connsiteX0" fmla="*/ 0 w 3854153"/>
                  <a:gd name="connsiteY0" fmla="*/ 0 h 3931065"/>
                  <a:gd name="connsiteX1" fmla="*/ 649480 w 3854153"/>
                  <a:gd name="connsiteY1" fmla="*/ 0 h 3931065"/>
                  <a:gd name="connsiteX2" fmla="*/ 3854153 w 3854153"/>
                  <a:gd name="connsiteY2" fmla="*/ 3931065 h 3931065"/>
                  <a:gd name="connsiteX3" fmla="*/ 17091 w 3854153"/>
                  <a:gd name="connsiteY3" fmla="*/ 3931065 h 3931065"/>
                  <a:gd name="connsiteX4" fmla="*/ 0 w 3854153"/>
                  <a:gd name="connsiteY4" fmla="*/ 0 h 3931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4153" h="3931065">
                    <a:moveTo>
                      <a:pt x="0" y="0"/>
                    </a:moveTo>
                    <a:lnTo>
                      <a:pt x="649480" y="0"/>
                    </a:lnTo>
                    <a:lnTo>
                      <a:pt x="3854153" y="3931065"/>
                    </a:lnTo>
                    <a:lnTo>
                      <a:pt x="17091" y="39310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BC5E">
                  <a:alpha val="2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C6E5B0B9-EDB3-489D-B00C-58DA49713292}"/>
                  </a:ext>
                </a:extLst>
              </p:cNvPr>
              <p:cNvGrpSpPr/>
              <p:nvPr/>
            </p:nvGrpSpPr>
            <p:grpSpPr>
              <a:xfrm>
                <a:off x="1652471" y="2033143"/>
                <a:ext cx="3192929" cy="3924521"/>
                <a:chOff x="1652471" y="2033143"/>
                <a:chExt cx="3192929" cy="3924521"/>
              </a:xfrm>
            </p:grpSpPr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6F6D735C-B0B8-4279-827A-5ADE3B7195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652471" y="2033143"/>
                  <a:ext cx="3192929" cy="3924521"/>
                </a:xfrm>
                <a:prstGeom prst="line">
                  <a:avLst/>
                </a:prstGeom>
                <a:ln w="76200">
                  <a:solidFill>
                    <a:srgbClr val="E3BC5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8D80A92B-0643-4B52-9E3E-D9ADBC2B0D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23910" y="4287239"/>
                  <a:ext cx="121741" cy="113758"/>
                </a:xfrm>
                <a:prstGeom prst="straightConnector1">
                  <a:avLst/>
                </a:prstGeom>
                <a:ln w="38100">
                  <a:solidFill>
                    <a:srgbClr val="E0AD8B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5D0632E-3B76-4925-9CA2-72BFAECBA1AE}"/>
                </a:ext>
              </a:extLst>
            </p:cNvPr>
            <p:cNvGrpSpPr/>
            <p:nvPr/>
          </p:nvGrpSpPr>
          <p:grpSpPr>
            <a:xfrm>
              <a:off x="624267" y="2340337"/>
              <a:ext cx="5691075" cy="1291329"/>
              <a:chOff x="1016524" y="2025353"/>
              <a:chExt cx="6831828" cy="1550171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A3F69B8-5F33-4A3D-BCB8-74309AD58B49}"/>
                  </a:ext>
                </a:extLst>
              </p:cNvPr>
              <p:cNvSpPr/>
              <p:nvPr/>
            </p:nvSpPr>
            <p:spPr>
              <a:xfrm>
                <a:off x="1016950" y="2025353"/>
                <a:ext cx="6810998" cy="1538243"/>
              </a:xfrm>
              <a:custGeom>
                <a:avLst/>
                <a:gdLst>
                  <a:gd name="connsiteX0" fmla="*/ 0 w 6810998"/>
                  <a:gd name="connsiteY0" fmla="*/ 1538243 h 1538243"/>
                  <a:gd name="connsiteX1" fmla="*/ 0 w 6810998"/>
                  <a:gd name="connsiteY1" fmla="*/ 0 h 1538243"/>
                  <a:gd name="connsiteX2" fmla="*/ 6810998 w 6810998"/>
                  <a:gd name="connsiteY2" fmla="*/ 0 h 1538243"/>
                  <a:gd name="connsiteX3" fmla="*/ 6810998 w 6810998"/>
                  <a:gd name="connsiteY3" fmla="*/ 1512606 h 1538243"/>
                  <a:gd name="connsiteX4" fmla="*/ 0 w 6810998"/>
                  <a:gd name="connsiteY4" fmla="*/ 1538243 h 1538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10998" h="1538243">
                    <a:moveTo>
                      <a:pt x="0" y="1538243"/>
                    </a:moveTo>
                    <a:lnTo>
                      <a:pt x="0" y="0"/>
                    </a:lnTo>
                    <a:lnTo>
                      <a:pt x="6810998" y="0"/>
                    </a:lnTo>
                    <a:lnTo>
                      <a:pt x="6810998" y="1512606"/>
                    </a:lnTo>
                    <a:lnTo>
                      <a:pt x="0" y="1538243"/>
                    </a:lnTo>
                    <a:close/>
                  </a:path>
                </a:pathLst>
              </a:custGeom>
              <a:solidFill>
                <a:srgbClr val="E0AD8B">
                  <a:alpha val="2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BF6CD115-FC56-4ABF-8D9F-E88B4826C516}"/>
                  </a:ext>
                </a:extLst>
              </p:cNvPr>
              <p:cNvGrpSpPr/>
              <p:nvPr/>
            </p:nvGrpSpPr>
            <p:grpSpPr>
              <a:xfrm>
                <a:off x="1016524" y="3362820"/>
                <a:ext cx="6831828" cy="212704"/>
                <a:chOff x="1016524" y="3362820"/>
                <a:chExt cx="6831828" cy="212704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6985B596-7966-48D2-97AD-275F2C7B8E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16524" y="3539773"/>
                  <a:ext cx="6831828" cy="35751"/>
                </a:xfrm>
                <a:prstGeom prst="line">
                  <a:avLst/>
                </a:prstGeom>
                <a:ln w="76200">
                  <a:solidFill>
                    <a:srgbClr val="E0AD8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724AFFC6-4C95-41D7-880A-B31522448C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68092" y="3362820"/>
                  <a:ext cx="0" cy="195751"/>
                </a:xfrm>
                <a:prstGeom prst="straightConnector1">
                  <a:avLst/>
                </a:prstGeom>
                <a:ln w="38100">
                  <a:solidFill>
                    <a:srgbClr val="E0AD8B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F258B7A-A585-4CCB-A873-4FECE6DBCDAD}"/>
                </a:ext>
              </a:extLst>
            </p:cNvPr>
            <p:cNvGrpSpPr/>
            <p:nvPr/>
          </p:nvGrpSpPr>
          <p:grpSpPr>
            <a:xfrm>
              <a:off x="2736727" y="2327137"/>
              <a:ext cx="3561618" cy="3294990"/>
              <a:chOff x="3552418" y="2009507"/>
              <a:chExt cx="4275530" cy="3955457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8EBD71D-2CB6-4C11-9556-F14C9D4F0028}"/>
                  </a:ext>
                </a:extLst>
              </p:cNvPr>
              <p:cNvSpPr/>
              <p:nvPr/>
            </p:nvSpPr>
            <p:spPr>
              <a:xfrm>
                <a:off x="3555050" y="2033899"/>
                <a:ext cx="4272898" cy="3931065"/>
              </a:xfrm>
              <a:custGeom>
                <a:avLst/>
                <a:gdLst>
                  <a:gd name="connsiteX0" fmla="*/ 0 w 4272898"/>
                  <a:gd name="connsiteY0" fmla="*/ 3922520 h 3931065"/>
                  <a:gd name="connsiteX1" fmla="*/ 3247402 w 4272898"/>
                  <a:gd name="connsiteY1" fmla="*/ 0 h 3931065"/>
                  <a:gd name="connsiteX2" fmla="*/ 4272898 w 4272898"/>
                  <a:gd name="connsiteY2" fmla="*/ 0 h 3931065"/>
                  <a:gd name="connsiteX3" fmla="*/ 4272898 w 4272898"/>
                  <a:gd name="connsiteY3" fmla="*/ 3931065 h 3931065"/>
                  <a:gd name="connsiteX4" fmla="*/ 0 w 4272898"/>
                  <a:gd name="connsiteY4" fmla="*/ 3922520 h 3931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72898" h="3931065">
                    <a:moveTo>
                      <a:pt x="0" y="3922520"/>
                    </a:moveTo>
                    <a:lnTo>
                      <a:pt x="3247402" y="0"/>
                    </a:lnTo>
                    <a:lnTo>
                      <a:pt x="4272898" y="0"/>
                    </a:lnTo>
                    <a:lnTo>
                      <a:pt x="4272898" y="3931065"/>
                    </a:lnTo>
                    <a:lnTo>
                      <a:pt x="0" y="3922520"/>
                    </a:lnTo>
                    <a:close/>
                  </a:path>
                </a:pathLst>
              </a:custGeom>
              <a:solidFill>
                <a:srgbClr val="8AB070">
                  <a:alpha val="2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FBDE3B7D-FE00-409E-A366-B8E561946F11}"/>
                  </a:ext>
                </a:extLst>
              </p:cNvPr>
              <p:cNvGrpSpPr/>
              <p:nvPr/>
            </p:nvGrpSpPr>
            <p:grpSpPr>
              <a:xfrm>
                <a:off x="3552418" y="2009507"/>
                <a:ext cx="3266788" cy="3948157"/>
                <a:chOff x="3552418" y="2009507"/>
                <a:chExt cx="3266788" cy="3948157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47239A99-73F1-4621-87A7-DD00B72D26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52418" y="2009507"/>
                  <a:ext cx="3266788" cy="3948157"/>
                </a:xfrm>
                <a:prstGeom prst="line">
                  <a:avLst/>
                </a:prstGeom>
                <a:ln w="76200">
                  <a:solidFill>
                    <a:srgbClr val="8AB07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63E9353C-F1D1-486E-A99B-0C97AA4E0E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6922" y="4269183"/>
                  <a:ext cx="145827" cy="120525"/>
                </a:xfrm>
                <a:prstGeom prst="straightConnector1">
                  <a:avLst/>
                </a:prstGeom>
                <a:ln w="38100">
                  <a:solidFill>
                    <a:srgbClr val="8AB07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2B3DF95-DBA8-43D5-B2D9-BEA1B6C32BA5}"/>
                </a:ext>
              </a:extLst>
            </p:cNvPr>
            <p:cNvSpPr/>
            <p:nvPr/>
          </p:nvSpPr>
          <p:spPr>
            <a:xfrm>
              <a:off x="624267" y="2333218"/>
              <a:ext cx="5673723" cy="3289784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0D5375-3D74-42B3-B461-19CA43F55C55}"/>
                </a:ext>
              </a:extLst>
            </p:cNvPr>
            <p:cNvGrpSpPr/>
            <p:nvPr/>
          </p:nvGrpSpPr>
          <p:grpSpPr>
            <a:xfrm>
              <a:off x="244795" y="2331312"/>
              <a:ext cx="6070546" cy="3599163"/>
              <a:chOff x="365491" y="613363"/>
              <a:chExt cx="10339266" cy="6130042"/>
            </a:xfrm>
          </p:grpSpPr>
          <p:pic>
            <p:nvPicPr>
              <p:cNvPr id="8" name="Picture 2" descr="Library of image download cat face png files ▻▻▻ Clipart Art 2019">
                <a:extLst>
                  <a:ext uri="{FF2B5EF4-FFF2-40B4-BE49-F238E27FC236}">
                    <a16:creationId xmlns:a16="http://schemas.microsoft.com/office/drawing/2014/main" id="{E8ABFF07-A3EA-43AE-89EA-D990382346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46869" y="4950922"/>
                <a:ext cx="922086" cy="685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6" descr="fox face clipart - Clip Art Library">
                <a:extLst>
                  <a:ext uri="{FF2B5EF4-FFF2-40B4-BE49-F238E27FC236}">
                    <a16:creationId xmlns:a16="http://schemas.microsoft.com/office/drawing/2014/main" id="{5D5A2D2B-6C93-4CC4-950E-EF073229CA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92529" y="1450824"/>
                <a:ext cx="685800" cy="685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 descr="Easy Dog Clipart - Clipart Kid | Dog clip art, Dog clip, Dog emoji">
                <a:extLst>
                  <a:ext uri="{FF2B5EF4-FFF2-40B4-BE49-F238E27FC236}">
                    <a16:creationId xmlns:a16="http://schemas.microsoft.com/office/drawing/2014/main" id="{A265DB13-D9F2-4E40-905B-BBBD3D24F2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2477" y="3065425"/>
                <a:ext cx="898853" cy="685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4" descr="Easy Dog Clipart - Clipart Kid | Dog clip art, Dog clip, Dog emoji">
                <a:extLst>
                  <a:ext uri="{FF2B5EF4-FFF2-40B4-BE49-F238E27FC236}">
                    <a16:creationId xmlns:a16="http://schemas.microsoft.com/office/drawing/2014/main" id="{98BAFB61-CDC0-4EAF-8D71-6A9BD542B2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1223" y="3884085"/>
                <a:ext cx="898853" cy="685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4" descr="Easy Dog Clipart - Clipart Kid | Dog clip art, Dog clip, Dog emoji">
                <a:extLst>
                  <a:ext uri="{FF2B5EF4-FFF2-40B4-BE49-F238E27FC236}">
                    <a16:creationId xmlns:a16="http://schemas.microsoft.com/office/drawing/2014/main" id="{F1CE51AF-16E6-40BF-B2D2-AA0C6A0A0F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87923" y="5121962"/>
                <a:ext cx="898853" cy="685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4" descr="Easy Dog Clipart - Clipart Kid | Dog clip art, Dog clip, Dog emoji">
                <a:extLst>
                  <a:ext uri="{FF2B5EF4-FFF2-40B4-BE49-F238E27FC236}">
                    <a16:creationId xmlns:a16="http://schemas.microsoft.com/office/drawing/2014/main" id="{542EC146-6863-4A30-B11A-B94DF25C25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22349" y="4716612"/>
                <a:ext cx="898853" cy="685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4" descr="Easy Dog Clipart - Clipart Kid | Dog clip art, Dog clip, Dog emoji">
                <a:extLst>
                  <a:ext uri="{FF2B5EF4-FFF2-40B4-BE49-F238E27FC236}">
                    <a16:creationId xmlns:a16="http://schemas.microsoft.com/office/drawing/2014/main" id="{C1789783-7756-4E56-8C88-C6E1B08965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6797" y="4284572"/>
                <a:ext cx="898853" cy="685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6" descr="fox face clipart - Clip Art Library">
                <a:extLst>
                  <a:ext uri="{FF2B5EF4-FFF2-40B4-BE49-F238E27FC236}">
                    <a16:creationId xmlns:a16="http://schemas.microsoft.com/office/drawing/2014/main" id="{BE7486F7-71AA-4B4D-ABD0-ADFF30B1B2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11283" y="972761"/>
                <a:ext cx="685800" cy="685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6" descr="fox face clipart - Clip Art Library">
                <a:extLst>
                  <a:ext uri="{FF2B5EF4-FFF2-40B4-BE49-F238E27FC236}">
                    <a16:creationId xmlns:a16="http://schemas.microsoft.com/office/drawing/2014/main" id="{F458FDD6-D7A2-4959-90BA-2AA672EE16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16224" y="1652803"/>
                <a:ext cx="685800" cy="685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6" descr="fox face clipart - Clip Art Library">
                <a:extLst>
                  <a:ext uri="{FF2B5EF4-FFF2-40B4-BE49-F238E27FC236}">
                    <a16:creationId xmlns:a16="http://schemas.microsoft.com/office/drawing/2014/main" id="{573B362F-917C-4B71-9995-710FCBB8B1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54697" y="1860957"/>
                <a:ext cx="685800" cy="685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6" descr="fox face clipart - Clip Art Library">
                <a:extLst>
                  <a:ext uri="{FF2B5EF4-FFF2-40B4-BE49-F238E27FC236}">
                    <a16:creationId xmlns:a16="http://schemas.microsoft.com/office/drawing/2014/main" id="{8CCF3CA4-BCC3-40C6-AF3F-5C3F300328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7648" y="744603"/>
                <a:ext cx="685800" cy="6857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6" descr="fox face clipart - Clip Art Library">
                <a:extLst>
                  <a:ext uri="{FF2B5EF4-FFF2-40B4-BE49-F238E27FC236}">
                    <a16:creationId xmlns:a16="http://schemas.microsoft.com/office/drawing/2014/main" id="{889A2DE4-9B1E-464D-A7A3-6FFAF69715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6741" y="784812"/>
                <a:ext cx="685800" cy="685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6" descr="fox face clipart - Clip Art Library">
                <a:extLst>
                  <a:ext uri="{FF2B5EF4-FFF2-40B4-BE49-F238E27FC236}">
                    <a16:creationId xmlns:a16="http://schemas.microsoft.com/office/drawing/2014/main" id="{D7180160-0979-403F-995C-183A4AE531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12360" y="1415778"/>
                <a:ext cx="685800" cy="685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Library of image download cat face png files ▻▻▻ Clipart Art 2019">
                <a:extLst>
                  <a:ext uri="{FF2B5EF4-FFF2-40B4-BE49-F238E27FC236}">
                    <a16:creationId xmlns:a16="http://schemas.microsoft.com/office/drawing/2014/main" id="{F0FD1B81-C81E-4165-BBAD-F83527FD73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41009" y="3865515"/>
                <a:ext cx="922086" cy="685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Library of image download cat face png files ▻▻▻ Clipart Art 2019">
                <a:extLst>
                  <a:ext uri="{FF2B5EF4-FFF2-40B4-BE49-F238E27FC236}">
                    <a16:creationId xmlns:a16="http://schemas.microsoft.com/office/drawing/2014/main" id="{68B86F2F-3092-414B-9F6E-ECAFBB2257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90376" y="3700263"/>
                <a:ext cx="922086" cy="685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Library of image download cat face png files ▻▻▻ Clipart Art 2019">
                <a:extLst>
                  <a:ext uri="{FF2B5EF4-FFF2-40B4-BE49-F238E27FC236}">
                    <a16:creationId xmlns:a16="http://schemas.microsoft.com/office/drawing/2014/main" id="{8A1A0488-D402-4F71-8328-9D0B22E297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0225" y="4779062"/>
                <a:ext cx="922086" cy="685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Library of image download cat face png files ▻▻▻ Clipart Art 2019">
                <a:extLst>
                  <a:ext uri="{FF2B5EF4-FFF2-40B4-BE49-F238E27FC236}">
                    <a16:creationId xmlns:a16="http://schemas.microsoft.com/office/drawing/2014/main" id="{92F609A2-1518-497C-A820-56672FBF40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66767" y="5332875"/>
                <a:ext cx="922086" cy="685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Library of image download cat face png files ▻▻▻ Clipart Art 2019">
                <a:extLst>
                  <a:ext uri="{FF2B5EF4-FFF2-40B4-BE49-F238E27FC236}">
                    <a16:creationId xmlns:a16="http://schemas.microsoft.com/office/drawing/2014/main" id="{26042625-D390-4BC3-8001-1B44C2F3B4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12462" y="4744733"/>
                <a:ext cx="922086" cy="685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Library of image download cat face png files ▻▻▻ Clipart Art 2019">
                <a:extLst>
                  <a:ext uri="{FF2B5EF4-FFF2-40B4-BE49-F238E27FC236}">
                    <a16:creationId xmlns:a16="http://schemas.microsoft.com/office/drawing/2014/main" id="{3621E1AB-B21E-4AFC-99FF-C5A3EADF89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91181" y="3243127"/>
                <a:ext cx="922086" cy="685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Library of image download cat face png files ▻▻▻ Clipart Art 2019">
                <a:extLst>
                  <a:ext uri="{FF2B5EF4-FFF2-40B4-BE49-F238E27FC236}">
                    <a16:creationId xmlns:a16="http://schemas.microsoft.com/office/drawing/2014/main" id="{824700FE-1E8F-4C87-BD5A-9AF3E5EDCC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57489" y="2951967"/>
                <a:ext cx="922086" cy="685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0DA7245-F1BB-4FC0-BF75-65BEC085F5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9714" y="6221072"/>
                <a:ext cx="9725043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41D89F2-7084-4133-9C39-96BBDA38A7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1801" y="613363"/>
                <a:ext cx="0" cy="5607709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A855A97F-7272-4D92-8616-57C6FEC7458C}"/>
                      </a:ext>
                    </a:extLst>
                  </p:cNvPr>
                  <p:cNvSpPr txBox="1"/>
                  <p:nvPr/>
                </p:nvSpPr>
                <p:spPr>
                  <a:xfrm>
                    <a:off x="365491" y="3053389"/>
                    <a:ext cx="625736" cy="5355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>
                      <a:latin typeface="Avenir Next LT Pro" panose="020B05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A855A97F-7272-4D92-8616-57C6FEC745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491" y="3053389"/>
                    <a:ext cx="625736" cy="53553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636" b="-659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52CEE859-5C44-41F4-8BC8-CCAE436870EC}"/>
                      </a:ext>
                    </a:extLst>
                  </p:cNvPr>
                  <p:cNvSpPr txBox="1"/>
                  <p:nvPr/>
                </p:nvSpPr>
                <p:spPr>
                  <a:xfrm>
                    <a:off x="5648569" y="6207874"/>
                    <a:ext cx="625736" cy="5355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>
                      <a:latin typeface="Avenir Next LT Pro" panose="020B05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52CEE859-5C44-41F4-8BC8-CCAE436870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48569" y="6207874"/>
                    <a:ext cx="625736" cy="5355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3636" b="-659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38" name="Picture 4" descr="Easy Dog Clipart - Clipart Kid | Dog clip art, Dog clip, Dog emoji">
                <a:extLst>
                  <a:ext uri="{FF2B5EF4-FFF2-40B4-BE49-F238E27FC236}">
                    <a16:creationId xmlns:a16="http://schemas.microsoft.com/office/drawing/2014/main" id="{69B1460B-97CF-4463-BE3A-D01786A6F7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4189" y="3267669"/>
                <a:ext cx="898853" cy="685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DFB1929F-649F-4DDE-9F6E-D8DDA8A38FA6}"/>
                  </a:ext>
                </a:extLst>
              </p:cNvPr>
              <p:cNvSpPr txBox="1"/>
              <p:nvPr/>
            </p:nvSpPr>
            <p:spPr>
              <a:xfrm>
                <a:off x="482494" y="795225"/>
                <a:ext cx="10156012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Avenir Next LT Pro" panose="020B0504020202020204" pitchFamily="34" charset="0"/>
                  </a:rPr>
                  <a:t>One-VS-All Training(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2000" b="1" dirty="0">
                    <a:latin typeface="Avenir Next LT Pro" panose="020B0504020202020204" pitchFamily="34" charset="0"/>
                  </a:rPr>
                  <a:t>, </a:t>
                </a:r>
                <a:r>
                  <a:rPr lang="en-US" sz="2000" dirty="0" err="1">
                    <a:latin typeface="Avenir Next LT Pro" panose="020B0504020202020204" pitchFamily="34" charset="0"/>
                  </a:rPr>
                  <a:t>TrainBinaryClassifier</a:t>
                </a:r>
                <a:r>
                  <a:rPr lang="en-US" sz="2000" b="1" dirty="0">
                    <a:latin typeface="Avenir Next LT Pro" panose="020B0504020202020204" pitchFamily="34" charset="0"/>
                  </a:rPr>
                  <a:t>):</a:t>
                </a:r>
              </a:p>
              <a:p>
                <a:r>
                  <a:rPr lang="en-US" sz="2000" dirty="0">
                    <a:latin typeface="Avenir Next LT Pro" panose="020B0504020202020204" pitchFamily="34" charset="0"/>
                  </a:rPr>
                  <a:t>       For each class c in 0,1,2,…, C:</a:t>
                </a:r>
              </a:p>
              <a:p>
                <a:r>
                  <a:rPr lang="en-US" sz="2000" dirty="0">
                    <a:latin typeface="Avenir Next LT Pro" panose="020B05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</a:rPr>
                      <m:t>𝑏𝑖𝑛</m:t>
                    </m:r>
                  </m:oMath>
                </a14:m>
                <a:r>
                  <a:rPr lang="en-US" sz="2000" baseline="-25000" dirty="0">
                    <a:latin typeface="Avenir Next LT Pro" panose="020B0504020202020204" pitchFamily="34" charset="0"/>
                  </a:rPr>
                  <a:t> </a:t>
                </a:r>
                <a:r>
                  <a:rPr lang="en-US" sz="2000" dirty="0">
                    <a:latin typeface="Avenir Next LT Pro" panose="020B0504020202020204" pitchFamily="34" charset="0"/>
                    <a:sym typeface="Wingdings" panose="05000000000000000000" pitchFamily="2" charset="2"/>
                  </a:rPr>
                  <a:t> relabel dataset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latin typeface="Avenir Next LT Pro" panose="020B0504020202020204" pitchFamily="34" charset="0"/>
                    <a:sym typeface="Wingdings" panose="05000000000000000000" pitchFamily="2" charset="2"/>
                  </a:rPr>
                  <a:t>so class c is positive and all other classes negative</a:t>
                </a:r>
              </a:p>
              <a:p>
                <a:r>
                  <a:rPr lang="en-US" sz="2000" baseline="-25000" dirty="0">
                    <a:latin typeface="Avenir Next LT Pro" panose="020B05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baseline="-25000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baseline="-25000" dirty="0">
                    <a:latin typeface="Avenir Next LT Pro" panose="020B0504020202020204" pitchFamily="34" charset="0"/>
                  </a:rPr>
                  <a:t> </a:t>
                </a:r>
                <a:r>
                  <a:rPr lang="en-US" sz="2000" dirty="0">
                    <a:latin typeface="Avenir Next LT Pro" panose="020B0504020202020204" pitchFamily="34" charset="0"/>
                    <a:sym typeface="Wingdings" panose="05000000000000000000" pitchFamily="2" charset="2"/>
                  </a:rPr>
                  <a:t> </a:t>
                </a:r>
                <a:r>
                  <a:rPr lang="en-US" sz="2000" dirty="0" err="1">
                    <a:latin typeface="Avenir Next LT Pro" panose="020B0504020202020204" pitchFamily="34" charset="0"/>
                    <a:sym typeface="Wingdings" panose="05000000000000000000" pitchFamily="2" charset="2"/>
                  </a:rPr>
                  <a:t>TrainBinaryClassifier</a:t>
                </a:r>
                <a:r>
                  <a:rPr lang="en-US" sz="2000" dirty="0">
                    <a:latin typeface="Avenir Next LT Pro" panose="020B0504020202020204" pitchFamily="34" charset="0"/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</a:rPr>
                      <m:t>𝑏𝑖𝑛</m:t>
                    </m:r>
                  </m:oMath>
                </a14:m>
                <a:r>
                  <a:rPr lang="en-US" sz="2000" dirty="0">
                    <a:latin typeface="Avenir Next LT Pro" panose="020B0504020202020204" pitchFamily="34" charset="0"/>
                    <a:sym typeface="Wingdings" panose="05000000000000000000" pitchFamily="2" charset="2"/>
                  </a:rPr>
                  <a:t>)</a:t>
                </a:r>
                <a:endParaRPr lang="en-US" sz="2000" baseline="-25000" dirty="0">
                  <a:latin typeface="Avenir Next LT Pro" panose="020B0504020202020204" pitchFamily="34" charset="0"/>
                  <a:sym typeface="Wingdings" panose="05000000000000000000" pitchFamily="2" charset="2"/>
                </a:endParaRPr>
              </a:p>
              <a:p>
                <a:r>
                  <a:rPr lang="en-US" sz="2000" baseline="-25000" dirty="0">
                    <a:latin typeface="Avenir Next LT Pro" panose="020B0504020202020204" pitchFamily="34" charset="0"/>
                    <a:sym typeface="Wingdings" panose="05000000000000000000" pitchFamily="2" charset="2"/>
                  </a:rPr>
                  <a:t>           </a:t>
                </a:r>
                <a:r>
                  <a:rPr lang="en-US" sz="2000" dirty="0">
                    <a:latin typeface="Avenir Next LT Pro" panose="020B0504020202020204" pitchFamily="34" charset="0"/>
                    <a:sym typeface="Wingdings" panose="05000000000000000000" pitchFamily="2" charset="2"/>
                  </a:rPr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2000" dirty="0">
                  <a:latin typeface="Avenir Next LT Pro" panose="020B05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DFB1929F-649F-4DDE-9F6E-D8DDA8A38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94" y="795225"/>
                <a:ext cx="10156012" cy="1631216"/>
              </a:xfrm>
              <a:prstGeom prst="rect">
                <a:avLst/>
              </a:prstGeom>
              <a:blipFill>
                <a:blip r:embed="rId9"/>
                <a:stretch>
                  <a:fillRect l="-600" t="-1493"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BEAC8418-0FAE-460D-99E1-CB761F3F29ED}"/>
                  </a:ext>
                </a:extLst>
              </p:cNvPr>
              <p:cNvSpPr txBox="1"/>
              <p:nvPr/>
            </p:nvSpPr>
            <p:spPr>
              <a:xfrm>
                <a:off x="482494" y="3424075"/>
                <a:ext cx="5209005" cy="1659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Avenir Next LT Pro" panose="020B0504020202020204" pitchFamily="34" charset="0"/>
                  </a:rPr>
                  <a:t>One-VS-All Testing(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>
                    <a:latin typeface="Avenir Next LT Pro" panose="020B0504020202020204" pitchFamily="34" charset="0"/>
                  </a:rPr>
                  <a:t>, </a:t>
                </a:r>
                <a:r>
                  <a:rPr lang="en-US" sz="2000" dirty="0">
                    <a:latin typeface="Avenir Next LT Pro" panose="020B0504020202020204" pitchFamily="34" charset="0"/>
                  </a:rPr>
                  <a:t>x</a:t>
                </a:r>
                <a:r>
                  <a:rPr lang="en-US" sz="2000" b="1" dirty="0">
                    <a:latin typeface="Avenir Next LT Pro" panose="020B0504020202020204" pitchFamily="34" charset="0"/>
                  </a:rPr>
                  <a:t>):</a:t>
                </a:r>
              </a:p>
              <a:p>
                <a:r>
                  <a:rPr lang="en-US" sz="2000" dirty="0">
                    <a:latin typeface="Avenir Next LT Pro" panose="020B0504020202020204" pitchFamily="34" charset="0"/>
                  </a:rPr>
                  <a:t>       scores = zeros(C)       </a:t>
                </a:r>
                <a:br>
                  <a:rPr lang="en-US" sz="2000" dirty="0">
                    <a:latin typeface="Avenir Next LT Pro" panose="020B0504020202020204" pitchFamily="34" charset="0"/>
                  </a:rPr>
                </a:br>
                <a:r>
                  <a:rPr lang="en-US" sz="2000" dirty="0">
                    <a:latin typeface="Avenir Next LT Pro" panose="020B0504020202020204" pitchFamily="34" charset="0"/>
                  </a:rPr>
                  <a:t>       For each class c in 0,1,2, …, C:</a:t>
                </a:r>
              </a:p>
              <a:p>
                <a:r>
                  <a:rPr lang="en-US" sz="2000" dirty="0">
                    <a:latin typeface="Avenir Next LT Pro" panose="020B05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000" baseline="-25000" dirty="0">
                    <a:latin typeface="Avenir Next LT Pro" panose="020B0504020202020204" pitchFamily="34" charset="0"/>
                  </a:rPr>
                  <a:t> </a:t>
                </a:r>
                <a:r>
                  <a:rPr lang="en-US" sz="2000" dirty="0">
                    <a:latin typeface="Avenir Next LT Pro" panose="020B0504020202020204" pitchFamily="34" charset="0"/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scores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baseline="-25000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Avenir Next LT Pro" panose="020B0504020202020204" pitchFamily="34" charset="0"/>
                  <a:sym typeface="Wingdings" panose="05000000000000000000" pitchFamily="2" charset="2"/>
                </a:endParaRPr>
              </a:p>
              <a:p>
                <a:r>
                  <a:rPr lang="en-US" sz="2000" baseline="-25000" dirty="0">
                    <a:latin typeface="Avenir Next LT Pro" panose="020B0504020202020204" pitchFamily="34" charset="0"/>
                    <a:sym typeface="Wingdings" panose="05000000000000000000" pitchFamily="2" charset="2"/>
                  </a:rPr>
                  <a:t>           </a:t>
                </a:r>
                <a:r>
                  <a:rPr lang="en-US" sz="2000" dirty="0">
                    <a:latin typeface="Avenir Next LT Pro" panose="020B0504020202020204" pitchFamily="34" charset="0"/>
                    <a:sym typeface="Wingdings" panose="05000000000000000000" pitchFamily="2" charset="2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𝑎𝑟𝑔𝑚𝑎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𝑠𝑐𝑜𝑟𝑒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sub>
                    </m:sSub>
                  </m:oMath>
                </a14:m>
                <a:endParaRPr lang="en-US" sz="2000" dirty="0">
                  <a:latin typeface="Avenir Next LT Pro" panose="020B05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BEAC8418-0FAE-460D-99E1-CB761F3F2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94" y="3424075"/>
                <a:ext cx="5209005" cy="1659621"/>
              </a:xfrm>
              <a:prstGeom prst="rect">
                <a:avLst/>
              </a:prstGeom>
              <a:blipFill>
                <a:blip r:embed="rId12"/>
                <a:stretch>
                  <a:fillRect l="-1170" t="-1838"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677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4D55-76EF-478A-AF47-995C3574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One-VS-All Multiclass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EEC873-BFA0-4C2B-9931-7EA27247A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32</a:t>
            </a:fld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2E805F0-438C-4949-80D3-CED3C42EFF47}"/>
              </a:ext>
            </a:extLst>
          </p:cNvPr>
          <p:cNvSpPr txBox="1"/>
          <p:nvPr/>
        </p:nvSpPr>
        <p:spPr>
          <a:xfrm>
            <a:off x="6194033" y="739764"/>
            <a:ext cx="5709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venir Next LT Pro" panose="020B0504020202020204" pitchFamily="34" charset="0"/>
              </a:rPr>
              <a:t>Problem: </a:t>
            </a:r>
            <a:r>
              <a:rPr lang="en-US" sz="2000" dirty="0">
                <a:latin typeface="Avenir Next LT Pro" panose="020B0504020202020204" pitchFamily="34" charset="0"/>
              </a:rPr>
              <a:t>What happens in these areas?</a:t>
            </a:r>
            <a:endParaRPr lang="en-US" sz="2000" b="1" dirty="0">
              <a:latin typeface="Avenir Next LT Pro" panose="020B05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B29573-1E81-4274-B73D-4C46B8506641}"/>
              </a:ext>
            </a:extLst>
          </p:cNvPr>
          <p:cNvGrpSpPr/>
          <p:nvPr/>
        </p:nvGrpSpPr>
        <p:grpSpPr>
          <a:xfrm>
            <a:off x="143861" y="767603"/>
            <a:ext cx="5759298" cy="3360987"/>
            <a:chOff x="510780" y="1803163"/>
            <a:chExt cx="6496771" cy="379135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32D150-77C2-490C-8895-05DFC699250D}"/>
                </a:ext>
              </a:extLst>
            </p:cNvPr>
            <p:cNvGrpSpPr/>
            <p:nvPr/>
          </p:nvGrpSpPr>
          <p:grpSpPr>
            <a:xfrm>
              <a:off x="510780" y="1803163"/>
              <a:ext cx="6496771" cy="3757156"/>
              <a:chOff x="605427" y="2327137"/>
              <a:chExt cx="5709915" cy="330210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65A7F6EF-1F67-4C1F-B214-545259CA813B}"/>
                  </a:ext>
                </a:extLst>
              </p:cNvPr>
              <p:cNvGrpSpPr/>
              <p:nvPr/>
            </p:nvGrpSpPr>
            <p:grpSpPr>
              <a:xfrm>
                <a:off x="617502" y="2346826"/>
                <a:ext cx="3210601" cy="3282420"/>
                <a:chOff x="1008404" y="2033143"/>
                <a:chExt cx="3854153" cy="3940367"/>
              </a:xfrm>
            </p:grpSpPr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E5306551-19E9-48BB-A2F9-3DC1C0CD41FA}"/>
                    </a:ext>
                  </a:extLst>
                </p:cNvPr>
                <p:cNvSpPr/>
                <p:nvPr/>
              </p:nvSpPr>
              <p:spPr>
                <a:xfrm>
                  <a:off x="1008404" y="2042445"/>
                  <a:ext cx="3854153" cy="3931065"/>
                </a:xfrm>
                <a:custGeom>
                  <a:avLst/>
                  <a:gdLst>
                    <a:gd name="connsiteX0" fmla="*/ 0 w 3854153"/>
                    <a:gd name="connsiteY0" fmla="*/ 0 h 3931065"/>
                    <a:gd name="connsiteX1" fmla="*/ 649480 w 3854153"/>
                    <a:gd name="connsiteY1" fmla="*/ 0 h 3931065"/>
                    <a:gd name="connsiteX2" fmla="*/ 3854153 w 3854153"/>
                    <a:gd name="connsiteY2" fmla="*/ 3931065 h 3931065"/>
                    <a:gd name="connsiteX3" fmla="*/ 17091 w 3854153"/>
                    <a:gd name="connsiteY3" fmla="*/ 3931065 h 3931065"/>
                    <a:gd name="connsiteX4" fmla="*/ 0 w 3854153"/>
                    <a:gd name="connsiteY4" fmla="*/ 0 h 3931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54153" h="3931065">
                      <a:moveTo>
                        <a:pt x="0" y="0"/>
                      </a:moveTo>
                      <a:lnTo>
                        <a:pt x="649480" y="0"/>
                      </a:lnTo>
                      <a:lnTo>
                        <a:pt x="3854153" y="3931065"/>
                      </a:lnTo>
                      <a:lnTo>
                        <a:pt x="17091" y="39310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3BC5E">
                    <a:alpha val="25098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C6E5B0B9-EDB3-489D-B00C-58DA49713292}"/>
                    </a:ext>
                  </a:extLst>
                </p:cNvPr>
                <p:cNvGrpSpPr/>
                <p:nvPr/>
              </p:nvGrpSpPr>
              <p:grpSpPr>
                <a:xfrm>
                  <a:off x="1652471" y="2033143"/>
                  <a:ext cx="3192929" cy="3924521"/>
                  <a:chOff x="1652471" y="2033143"/>
                  <a:chExt cx="3192929" cy="3924521"/>
                </a:xfrm>
              </p:grpSpPr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6F6D735C-B0B8-4279-827A-5ADE3B7195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652471" y="2033143"/>
                    <a:ext cx="3192929" cy="3924521"/>
                  </a:xfrm>
                  <a:prstGeom prst="line">
                    <a:avLst/>
                  </a:prstGeom>
                  <a:ln w="76200">
                    <a:solidFill>
                      <a:srgbClr val="E3BC5E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8D80A92B-0643-4B52-9E3E-D9ADBC2B0D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323910" y="4287239"/>
                    <a:ext cx="121741" cy="113758"/>
                  </a:xfrm>
                  <a:prstGeom prst="straightConnector1">
                    <a:avLst/>
                  </a:prstGeom>
                  <a:ln w="38100">
                    <a:solidFill>
                      <a:srgbClr val="E0AD8B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55D0632E-3B76-4925-9CA2-72BFAECBA1AE}"/>
                  </a:ext>
                </a:extLst>
              </p:cNvPr>
              <p:cNvGrpSpPr/>
              <p:nvPr/>
            </p:nvGrpSpPr>
            <p:grpSpPr>
              <a:xfrm>
                <a:off x="624267" y="2340337"/>
                <a:ext cx="5691075" cy="1291329"/>
                <a:chOff x="1016524" y="2025353"/>
                <a:chExt cx="6831828" cy="1550171"/>
              </a:xfrm>
            </p:grpSpPr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AA3F69B8-5F33-4A3D-BCB8-74309AD58B49}"/>
                    </a:ext>
                  </a:extLst>
                </p:cNvPr>
                <p:cNvSpPr/>
                <p:nvPr/>
              </p:nvSpPr>
              <p:spPr>
                <a:xfrm>
                  <a:off x="1016950" y="2025353"/>
                  <a:ext cx="6810998" cy="1538243"/>
                </a:xfrm>
                <a:custGeom>
                  <a:avLst/>
                  <a:gdLst>
                    <a:gd name="connsiteX0" fmla="*/ 0 w 6810998"/>
                    <a:gd name="connsiteY0" fmla="*/ 1538243 h 1538243"/>
                    <a:gd name="connsiteX1" fmla="*/ 0 w 6810998"/>
                    <a:gd name="connsiteY1" fmla="*/ 0 h 1538243"/>
                    <a:gd name="connsiteX2" fmla="*/ 6810998 w 6810998"/>
                    <a:gd name="connsiteY2" fmla="*/ 0 h 1538243"/>
                    <a:gd name="connsiteX3" fmla="*/ 6810998 w 6810998"/>
                    <a:gd name="connsiteY3" fmla="*/ 1512606 h 1538243"/>
                    <a:gd name="connsiteX4" fmla="*/ 0 w 6810998"/>
                    <a:gd name="connsiteY4" fmla="*/ 1538243 h 1538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10998" h="1538243">
                      <a:moveTo>
                        <a:pt x="0" y="1538243"/>
                      </a:moveTo>
                      <a:lnTo>
                        <a:pt x="0" y="0"/>
                      </a:lnTo>
                      <a:lnTo>
                        <a:pt x="6810998" y="0"/>
                      </a:lnTo>
                      <a:lnTo>
                        <a:pt x="6810998" y="1512606"/>
                      </a:lnTo>
                      <a:lnTo>
                        <a:pt x="0" y="1538243"/>
                      </a:lnTo>
                      <a:close/>
                    </a:path>
                  </a:pathLst>
                </a:custGeom>
                <a:solidFill>
                  <a:srgbClr val="E0AD8B">
                    <a:alpha val="25098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BF6CD115-FC56-4ABF-8D9F-E88B4826C516}"/>
                    </a:ext>
                  </a:extLst>
                </p:cNvPr>
                <p:cNvGrpSpPr/>
                <p:nvPr/>
              </p:nvGrpSpPr>
              <p:grpSpPr>
                <a:xfrm>
                  <a:off x="1016524" y="3362820"/>
                  <a:ext cx="6831828" cy="212704"/>
                  <a:chOff x="1016524" y="3362820"/>
                  <a:chExt cx="6831828" cy="212704"/>
                </a:xfrm>
              </p:grpSpPr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6985B596-7966-48D2-97AD-275F2C7B8E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16524" y="3539773"/>
                    <a:ext cx="6831828" cy="35751"/>
                  </a:xfrm>
                  <a:prstGeom prst="line">
                    <a:avLst/>
                  </a:prstGeom>
                  <a:ln w="76200">
                    <a:solidFill>
                      <a:srgbClr val="E0AD8B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724AFFC6-4C95-41D7-880A-B31522448C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268092" y="3362820"/>
                    <a:ext cx="0" cy="195751"/>
                  </a:xfrm>
                  <a:prstGeom prst="straightConnector1">
                    <a:avLst/>
                  </a:prstGeom>
                  <a:ln w="38100">
                    <a:solidFill>
                      <a:srgbClr val="E0AD8B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F258B7A-A585-4CCB-A873-4FECE6DBCDAD}"/>
                  </a:ext>
                </a:extLst>
              </p:cNvPr>
              <p:cNvGrpSpPr/>
              <p:nvPr/>
            </p:nvGrpSpPr>
            <p:grpSpPr>
              <a:xfrm>
                <a:off x="2736727" y="2327137"/>
                <a:ext cx="3561618" cy="3294990"/>
                <a:chOff x="3552418" y="2009507"/>
                <a:chExt cx="4275530" cy="3955457"/>
              </a:xfrm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48EBD71D-2CB6-4C11-9556-F14C9D4F0028}"/>
                    </a:ext>
                  </a:extLst>
                </p:cNvPr>
                <p:cNvSpPr/>
                <p:nvPr/>
              </p:nvSpPr>
              <p:spPr>
                <a:xfrm>
                  <a:off x="3555050" y="2033899"/>
                  <a:ext cx="4272898" cy="3931065"/>
                </a:xfrm>
                <a:custGeom>
                  <a:avLst/>
                  <a:gdLst>
                    <a:gd name="connsiteX0" fmla="*/ 0 w 4272898"/>
                    <a:gd name="connsiteY0" fmla="*/ 3922520 h 3931065"/>
                    <a:gd name="connsiteX1" fmla="*/ 3247402 w 4272898"/>
                    <a:gd name="connsiteY1" fmla="*/ 0 h 3931065"/>
                    <a:gd name="connsiteX2" fmla="*/ 4272898 w 4272898"/>
                    <a:gd name="connsiteY2" fmla="*/ 0 h 3931065"/>
                    <a:gd name="connsiteX3" fmla="*/ 4272898 w 4272898"/>
                    <a:gd name="connsiteY3" fmla="*/ 3931065 h 3931065"/>
                    <a:gd name="connsiteX4" fmla="*/ 0 w 4272898"/>
                    <a:gd name="connsiteY4" fmla="*/ 3922520 h 3931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72898" h="3931065">
                      <a:moveTo>
                        <a:pt x="0" y="3922520"/>
                      </a:moveTo>
                      <a:lnTo>
                        <a:pt x="3247402" y="0"/>
                      </a:lnTo>
                      <a:lnTo>
                        <a:pt x="4272898" y="0"/>
                      </a:lnTo>
                      <a:lnTo>
                        <a:pt x="4272898" y="3931065"/>
                      </a:lnTo>
                      <a:lnTo>
                        <a:pt x="0" y="3922520"/>
                      </a:lnTo>
                      <a:close/>
                    </a:path>
                  </a:pathLst>
                </a:custGeom>
                <a:solidFill>
                  <a:srgbClr val="8AB070">
                    <a:alpha val="25098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FBDE3B7D-FE00-409E-A366-B8E561946F11}"/>
                    </a:ext>
                  </a:extLst>
                </p:cNvPr>
                <p:cNvGrpSpPr/>
                <p:nvPr/>
              </p:nvGrpSpPr>
              <p:grpSpPr>
                <a:xfrm>
                  <a:off x="3552418" y="2009507"/>
                  <a:ext cx="3266788" cy="3948157"/>
                  <a:chOff x="3552418" y="2009507"/>
                  <a:chExt cx="3266788" cy="3948157"/>
                </a:xfrm>
              </p:grpSpPr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47239A99-73F1-4621-87A7-DD00B72D26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552418" y="2009507"/>
                    <a:ext cx="3266788" cy="3948157"/>
                  </a:xfrm>
                  <a:prstGeom prst="line">
                    <a:avLst/>
                  </a:prstGeom>
                  <a:ln w="76200">
                    <a:solidFill>
                      <a:srgbClr val="8AB07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Arrow Connector 52">
                    <a:extLst>
                      <a:ext uri="{FF2B5EF4-FFF2-40B4-BE49-F238E27FC236}">
                        <a16:creationId xmlns:a16="http://schemas.microsoft.com/office/drawing/2014/main" id="{63E9353C-F1D1-486E-A99B-0C97AA4E0E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86922" y="4269183"/>
                    <a:ext cx="145827" cy="120525"/>
                  </a:xfrm>
                  <a:prstGeom prst="straightConnector1">
                    <a:avLst/>
                  </a:prstGeom>
                  <a:ln w="38100">
                    <a:solidFill>
                      <a:srgbClr val="8AB07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2B3DF95-DBA8-43D5-B2D9-BEA1B6C32BA5}"/>
                  </a:ext>
                </a:extLst>
              </p:cNvPr>
              <p:cNvSpPr/>
              <p:nvPr/>
            </p:nvSpPr>
            <p:spPr>
              <a:xfrm>
                <a:off x="624267" y="2333218"/>
                <a:ext cx="5673723" cy="3289784"/>
              </a:xfrm>
              <a:prstGeom prst="rect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F10D5375-3D74-42B3-B461-19CA43F55C55}"/>
                  </a:ext>
                </a:extLst>
              </p:cNvPr>
              <p:cNvGrpSpPr/>
              <p:nvPr/>
            </p:nvGrpSpPr>
            <p:grpSpPr>
              <a:xfrm>
                <a:off x="605427" y="2331312"/>
                <a:ext cx="5709914" cy="3292483"/>
                <a:chOff x="979714" y="613363"/>
                <a:chExt cx="9725043" cy="5607709"/>
              </a:xfrm>
            </p:grpSpPr>
            <p:pic>
              <p:nvPicPr>
                <p:cNvPr id="8" name="Picture 2" descr="Library of image download cat face png files ▻▻▻ Clipart Art 2019">
                  <a:extLst>
                    <a:ext uri="{FF2B5EF4-FFF2-40B4-BE49-F238E27FC236}">
                      <a16:creationId xmlns:a16="http://schemas.microsoft.com/office/drawing/2014/main" id="{E8ABFF07-A3EA-43AE-89EA-D990382346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46869" y="4950922"/>
                  <a:ext cx="922086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6" descr="fox face clipart - Clip Art Library">
                  <a:extLst>
                    <a:ext uri="{FF2B5EF4-FFF2-40B4-BE49-F238E27FC236}">
                      <a16:creationId xmlns:a16="http://schemas.microsoft.com/office/drawing/2014/main" id="{5D5A2D2B-6C93-4CC4-950E-EF073229CA3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92529" y="1450824"/>
                  <a:ext cx="685800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Picture 4" descr="Easy Dog Clipart - Clipart Kid | Dog clip art, Dog clip, Dog emoji">
                  <a:extLst>
                    <a:ext uri="{FF2B5EF4-FFF2-40B4-BE49-F238E27FC236}">
                      <a16:creationId xmlns:a16="http://schemas.microsoft.com/office/drawing/2014/main" id="{A265DB13-D9F2-4E40-905B-BBBD3D24F26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62477" y="3065425"/>
                  <a:ext cx="898853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Picture 4" descr="Easy Dog Clipart - Clipart Kid | Dog clip art, Dog clip, Dog emoji">
                  <a:extLst>
                    <a:ext uri="{FF2B5EF4-FFF2-40B4-BE49-F238E27FC236}">
                      <a16:creationId xmlns:a16="http://schemas.microsoft.com/office/drawing/2014/main" id="{98BAFB61-CDC0-4EAF-8D71-6A9BD542B26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61223" y="3884085"/>
                  <a:ext cx="898853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4" descr="Easy Dog Clipart - Clipart Kid | Dog clip art, Dog clip, Dog emoji">
                  <a:extLst>
                    <a:ext uri="{FF2B5EF4-FFF2-40B4-BE49-F238E27FC236}">
                      <a16:creationId xmlns:a16="http://schemas.microsoft.com/office/drawing/2014/main" id="{F1CE51AF-16E6-40BF-B2D2-AA0C6A0A0FD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87923" y="5121962"/>
                  <a:ext cx="898853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4" descr="Easy Dog Clipart - Clipart Kid | Dog clip art, Dog clip, Dog emoji">
                  <a:extLst>
                    <a:ext uri="{FF2B5EF4-FFF2-40B4-BE49-F238E27FC236}">
                      <a16:creationId xmlns:a16="http://schemas.microsoft.com/office/drawing/2014/main" id="{542EC146-6863-4A30-B11A-B94DF25C259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22349" y="4716612"/>
                  <a:ext cx="898853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4" descr="Easy Dog Clipart - Clipart Kid | Dog clip art, Dog clip, Dog emoji">
                  <a:extLst>
                    <a:ext uri="{FF2B5EF4-FFF2-40B4-BE49-F238E27FC236}">
                      <a16:creationId xmlns:a16="http://schemas.microsoft.com/office/drawing/2014/main" id="{C1789783-7756-4E56-8C88-C6E1B089653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6797" y="4284572"/>
                  <a:ext cx="898853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Picture 6" descr="fox face clipart - Clip Art Library">
                  <a:extLst>
                    <a:ext uri="{FF2B5EF4-FFF2-40B4-BE49-F238E27FC236}">
                      <a16:creationId xmlns:a16="http://schemas.microsoft.com/office/drawing/2014/main" id="{BE7486F7-71AA-4B4D-ABD0-ADFF30B1B2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11283" y="972761"/>
                  <a:ext cx="685800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Picture 6" descr="fox face clipart - Clip Art Library">
                  <a:extLst>
                    <a:ext uri="{FF2B5EF4-FFF2-40B4-BE49-F238E27FC236}">
                      <a16:creationId xmlns:a16="http://schemas.microsoft.com/office/drawing/2014/main" id="{F458FDD6-D7A2-4959-90BA-2AA672EE167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16224" y="1652803"/>
                  <a:ext cx="685800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6" descr="fox face clipart - Clip Art Library">
                  <a:extLst>
                    <a:ext uri="{FF2B5EF4-FFF2-40B4-BE49-F238E27FC236}">
                      <a16:creationId xmlns:a16="http://schemas.microsoft.com/office/drawing/2014/main" id="{573B362F-917C-4B71-9995-710FCBB8B14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54697" y="1860957"/>
                  <a:ext cx="685800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6" descr="fox face clipart - Clip Art Library">
                  <a:extLst>
                    <a:ext uri="{FF2B5EF4-FFF2-40B4-BE49-F238E27FC236}">
                      <a16:creationId xmlns:a16="http://schemas.microsoft.com/office/drawing/2014/main" id="{8CCF3CA4-BCC3-40C6-AF3F-5C3F3003288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17648" y="744603"/>
                  <a:ext cx="685800" cy="6857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" name="Picture 6" descr="fox face clipart - Clip Art Library">
                  <a:extLst>
                    <a:ext uri="{FF2B5EF4-FFF2-40B4-BE49-F238E27FC236}">
                      <a16:creationId xmlns:a16="http://schemas.microsoft.com/office/drawing/2014/main" id="{889A2DE4-9B1E-464D-A7A3-6FFAF697157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36741" y="784812"/>
                  <a:ext cx="685800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" name="Picture 6" descr="fox face clipart - Clip Art Library">
                  <a:extLst>
                    <a:ext uri="{FF2B5EF4-FFF2-40B4-BE49-F238E27FC236}">
                      <a16:creationId xmlns:a16="http://schemas.microsoft.com/office/drawing/2014/main" id="{D7180160-0979-403F-995C-183A4AE5315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12360" y="1415778"/>
                  <a:ext cx="685800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" name="Picture 2" descr="Library of image download cat face png files ▻▻▻ Clipart Art 2019">
                  <a:extLst>
                    <a:ext uri="{FF2B5EF4-FFF2-40B4-BE49-F238E27FC236}">
                      <a16:creationId xmlns:a16="http://schemas.microsoft.com/office/drawing/2014/main" id="{F0FD1B81-C81E-4165-BBAD-F83527FD737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41009" y="3865515"/>
                  <a:ext cx="922086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" name="Picture 2" descr="Library of image download cat face png files ▻▻▻ Clipart Art 2019">
                  <a:extLst>
                    <a:ext uri="{FF2B5EF4-FFF2-40B4-BE49-F238E27FC236}">
                      <a16:creationId xmlns:a16="http://schemas.microsoft.com/office/drawing/2014/main" id="{68B86F2F-3092-414B-9F6E-ECAFBB22573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90376" y="3700263"/>
                  <a:ext cx="922086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" name="Picture 2" descr="Library of image download cat face png files ▻▻▻ Clipart Art 2019">
                  <a:extLst>
                    <a:ext uri="{FF2B5EF4-FFF2-40B4-BE49-F238E27FC236}">
                      <a16:creationId xmlns:a16="http://schemas.microsoft.com/office/drawing/2014/main" id="{8A1A0488-D402-4F71-8328-9D0B22E297A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60225" y="4779062"/>
                  <a:ext cx="922086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" name="Picture 2" descr="Library of image download cat face png files ▻▻▻ Clipart Art 2019">
                  <a:extLst>
                    <a:ext uri="{FF2B5EF4-FFF2-40B4-BE49-F238E27FC236}">
                      <a16:creationId xmlns:a16="http://schemas.microsoft.com/office/drawing/2014/main" id="{92F609A2-1518-497C-A820-56672FBF408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66767" y="5332875"/>
                  <a:ext cx="922086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" name="Picture 2" descr="Library of image download cat face png files ▻▻▻ Clipart Art 2019">
                  <a:extLst>
                    <a:ext uri="{FF2B5EF4-FFF2-40B4-BE49-F238E27FC236}">
                      <a16:creationId xmlns:a16="http://schemas.microsoft.com/office/drawing/2014/main" id="{26042625-D390-4BC3-8001-1B44C2F3B47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12462" y="4744733"/>
                  <a:ext cx="922086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" name="Picture 2" descr="Library of image download cat face png files ▻▻▻ Clipart Art 2019">
                  <a:extLst>
                    <a:ext uri="{FF2B5EF4-FFF2-40B4-BE49-F238E27FC236}">
                      <a16:creationId xmlns:a16="http://schemas.microsoft.com/office/drawing/2014/main" id="{3621E1AB-B21E-4AFC-99FF-C5A3EADF892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91181" y="3243127"/>
                  <a:ext cx="922086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" name="Picture 2" descr="Library of image download cat face png files ▻▻▻ Clipart Art 2019">
                  <a:extLst>
                    <a:ext uri="{FF2B5EF4-FFF2-40B4-BE49-F238E27FC236}">
                      <a16:creationId xmlns:a16="http://schemas.microsoft.com/office/drawing/2014/main" id="{824700FE-1E8F-4C87-BD5A-9AF3E5EDCC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57489" y="2951967"/>
                  <a:ext cx="922086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A0DA7245-F1BB-4FC0-BF75-65BEC085F5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714" y="6221072"/>
                  <a:ext cx="972504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E41D89F2-7084-4133-9C39-96BBDA38A7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11801" y="613363"/>
                  <a:ext cx="0" cy="5607709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8" name="Picture 4" descr="Easy Dog Clipart - Clipart Kid | Dog clip art, Dog clip, Dog emoji">
                  <a:extLst>
                    <a:ext uri="{FF2B5EF4-FFF2-40B4-BE49-F238E27FC236}">
                      <a16:creationId xmlns:a16="http://schemas.microsoft.com/office/drawing/2014/main" id="{69B1460B-97CF-4463-BE3A-D01786A6F7D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24189" y="3267669"/>
                  <a:ext cx="898853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54" name="Graphic 53" descr="Question Mark with solid fill">
              <a:extLst>
                <a:ext uri="{FF2B5EF4-FFF2-40B4-BE49-F238E27FC236}">
                  <a16:creationId xmlns:a16="http://schemas.microsoft.com/office/drawing/2014/main" id="{B4106052-6E09-4F67-99D5-83AA9111A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87263" y="4986041"/>
              <a:ext cx="532311" cy="532311"/>
            </a:xfrm>
            <a:prstGeom prst="rect">
              <a:avLst/>
            </a:prstGeom>
          </p:spPr>
        </p:pic>
        <p:pic>
          <p:nvPicPr>
            <p:cNvPr id="55" name="Graphic 54" descr="Question Mark with solid fill">
              <a:extLst>
                <a:ext uri="{FF2B5EF4-FFF2-40B4-BE49-F238E27FC236}">
                  <a16:creationId xmlns:a16="http://schemas.microsoft.com/office/drawing/2014/main" id="{7832D386-1E93-4EA6-AD94-E59410F9B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4349" y="2423046"/>
              <a:ext cx="532311" cy="532311"/>
            </a:xfrm>
            <a:prstGeom prst="rect">
              <a:avLst/>
            </a:prstGeom>
          </p:spPr>
        </p:pic>
        <p:pic>
          <p:nvPicPr>
            <p:cNvPr id="58" name="Graphic 57" descr="Question Mark with solid fill">
              <a:extLst>
                <a:ext uri="{FF2B5EF4-FFF2-40B4-BE49-F238E27FC236}">
                  <a16:creationId xmlns:a16="http://schemas.microsoft.com/office/drawing/2014/main" id="{DB28AEDA-F688-4913-B458-0B6FC7639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80875" y="2379415"/>
              <a:ext cx="532311" cy="532311"/>
            </a:xfrm>
            <a:prstGeom prst="rect">
              <a:avLst/>
            </a:prstGeom>
          </p:spPr>
        </p:pic>
        <p:pic>
          <p:nvPicPr>
            <p:cNvPr id="61" name="Graphic 60" descr="Question Mark with solid fill">
              <a:extLst>
                <a:ext uri="{FF2B5EF4-FFF2-40B4-BE49-F238E27FC236}">
                  <a16:creationId xmlns:a16="http://schemas.microsoft.com/office/drawing/2014/main" id="{25BB6BBA-3AC5-440D-944B-95BBB53B8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87263" y="3574378"/>
              <a:ext cx="532311" cy="532311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AE129DE-61F8-4284-8EEC-1AF9807462AB}"/>
                </a:ext>
              </a:extLst>
            </p:cNvPr>
            <p:cNvSpPr txBox="1"/>
            <p:nvPr/>
          </p:nvSpPr>
          <p:spPr>
            <a:xfrm>
              <a:off x="1049477" y="2696645"/>
              <a:ext cx="44614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latin typeface="Avenir Next LT Pro" panose="020B0504020202020204" pitchFamily="34" charset="0"/>
                </a:rPr>
                <a:t>A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1427754-2613-4296-96A1-37BFA2D94813}"/>
                </a:ext>
              </a:extLst>
            </p:cNvPr>
            <p:cNvSpPr txBox="1"/>
            <p:nvPr/>
          </p:nvSpPr>
          <p:spPr>
            <a:xfrm>
              <a:off x="6217132" y="2659160"/>
              <a:ext cx="44614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latin typeface="Avenir Next LT Pro" panose="020B0504020202020204" pitchFamily="34" charset="0"/>
                </a:rPr>
                <a:t>B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A31F996-33BA-4305-984C-CDB7D31275BC}"/>
                </a:ext>
              </a:extLst>
            </p:cNvPr>
            <p:cNvSpPr txBox="1"/>
            <p:nvPr/>
          </p:nvSpPr>
          <p:spPr>
            <a:xfrm>
              <a:off x="3500036" y="5194411"/>
              <a:ext cx="44614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latin typeface="Avenir Next LT Pro" panose="020B0504020202020204" pitchFamily="34" charset="0"/>
                </a:rPr>
                <a:t>C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36B7460-F0D7-4857-B74D-A6D73738C59E}"/>
                </a:ext>
              </a:extLst>
            </p:cNvPr>
            <p:cNvSpPr txBox="1"/>
            <p:nvPr/>
          </p:nvSpPr>
          <p:spPr>
            <a:xfrm>
              <a:off x="3507671" y="3815896"/>
              <a:ext cx="44614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latin typeface="Avenir Next LT Pro" panose="020B0504020202020204" pitchFamily="34" charset="0"/>
                </a:rPr>
                <a:t>D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C6AEFBF3-F84B-4E61-A7CF-88C97A508839}"/>
              </a:ext>
            </a:extLst>
          </p:cNvPr>
          <p:cNvSpPr txBox="1"/>
          <p:nvPr/>
        </p:nvSpPr>
        <p:spPr>
          <a:xfrm>
            <a:off x="6040760" y="1314148"/>
            <a:ext cx="60567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venir Next LT Pro" panose="020B0504020202020204" pitchFamily="34" charset="0"/>
              </a:rPr>
              <a:t>Case 1: </a:t>
            </a:r>
            <a:r>
              <a:rPr lang="en-US" sz="2000" dirty="0">
                <a:latin typeface="Avenir Next LT Pro" panose="020B0504020202020204" pitchFamily="34" charset="0"/>
              </a:rPr>
              <a:t>If the binary classifiers output comparable continuous scores (e.g., like a probability in logistic regression), can just take the argmax.</a:t>
            </a:r>
            <a:endParaRPr lang="en-US" sz="2000" b="1" dirty="0">
              <a:latin typeface="Avenir Next LT Pro" panose="020B05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E5D502-AEF9-4016-9528-D86F224DE8D4}"/>
              </a:ext>
            </a:extLst>
          </p:cNvPr>
          <p:cNvSpPr txBox="1"/>
          <p:nvPr/>
        </p:nvSpPr>
        <p:spPr>
          <a:xfrm>
            <a:off x="6040308" y="2497374"/>
            <a:ext cx="605676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venir Next LT Pro" panose="020B0504020202020204" pitchFamily="34" charset="0"/>
              </a:rPr>
              <a:t>Case 2: </a:t>
            </a:r>
            <a:r>
              <a:rPr lang="en-US" sz="2000" dirty="0">
                <a:latin typeface="Avenir Next LT Pro" panose="020B0504020202020204" pitchFamily="34" charset="0"/>
              </a:rPr>
              <a:t>If the binary classifiers just make 0/1 decisions (SVM / Perceptron), will need to choose randomly in those areas among relevant classes.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venir Next LT Pro" panose="020B0504020202020204" pitchFamily="34" charset="0"/>
              </a:rPr>
              <a:t>Cat/Fox in A,  Fox/Cat in B, Dog/Cat in C, Cat/Fox/Dog in 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0478508-9D15-4611-AA48-B1551021628A}"/>
                  </a:ext>
                </a:extLst>
              </p:cNvPr>
              <p:cNvSpPr txBox="1"/>
              <p:nvPr/>
            </p:nvSpPr>
            <p:spPr>
              <a:xfrm>
                <a:off x="954209" y="5096480"/>
                <a:ext cx="1028358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Avenir Next LT Pro" panose="020B0504020202020204" pitchFamily="34" charset="0"/>
                  </a:rPr>
                  <a:t>Error bound in case 2: </a:t>
                </a:r>
                <a:r>
                  <a:rPr lang="en-US" sz="2000" dirty="0">
                    <a:latin typeface="Avenir Next LT Pro" panose="020B0504020202020204" pitchFamily="34" charset="0"/>
                  </a:rPr>
                  <a:t> Suppose the average error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>
                    <a:latin typeface="Avenir Next LT Pro" panose="020B0504020202020204" pitchFamily="34" charset="0"/>
                  </a:rPr>
                  <a:t>, then the error rate of the One-VS-All classifier for multiclass classification is at most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>
                    <a:latin typeface="Avenir Next LT Pro" panose="020B0504020202020204" pitchFamily="34" charset="0"/>
                  </a:rPr>
                  <a:t>  	     </a:t>
                </a:r>
                <a:r>
                  <a:rPr lang="en-US" sz="1400" dirty="0">
                    <a:latin typeface="Avenir Next LT Pro" panose="020B0504020202020204" pitchFamily="34" charset="0"/>
                  </a:rPr>
                  <a:t>[Proof in this week’s reading]</a:t>
                </a:r>
                <a:endParaRPr lang="en-US" sz="20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0478508-9D15-4611-AA48-B15510216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209" y="5096480"/>
                <a:ext cx="10283582" cy="707886"/>
              </a:xfrm>
              <a:prstGeom prst="rect">
                <a:avLst/>
              </a:prstGeom>
              <a:blipFill>
                <a:blip r:embed="rId9"/>
                <a:stretch>
                  <a:fillRect l="-652" t="-3448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955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4D55-76EF-478A-AF47-995C3574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 for Doing Multiclass with Binary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EEC873-BFA0-4C2B-9931-7EA27247A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33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22050D-E020-407A-A6FF-701C2024CB79}"/>
              </a:ext>
            </a:extLst>
          </p:cNvPr>
          <p:cNvCxnSpPr>
            <a:cxnSpLocks/>
          </p:cNvCxnSpPr>
          <p:nvPr/>
        </p:nvCxnSpPr>
        <p:spPr>
          <a:xfrm>
            <a:off x="6096000" y="634525"/>
            <a:ext cx="0" cy="5588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C4461AD-88D5-4010-8522-2BAF93760C10}"/>
              </a:ext>
            </a:extLst>
          </p:cNvPr>
          <p:cNvSpPr txBox="1"/>
          <p:nvPr/>
        </p:nvSpPr>
        <p:spPr>
          <a:xfrm>
            <a:off x="492624" y="800049"/>
            <a:ext cx="50023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venir Next LT Pro" panose="020B0504020202020204" pitchFamily="34" charset="0"/>
              </a:rPr>
              <a:t>All-VS-All Classifier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697E46-823A-4821-BB2D-423D9C264676}"/>
              </a:ext>
            </a:extLst>
          </p:cNvPr>
          <p:cNvSpPr txBox="1"/>
          <p:nvPr/>
        </p:nvSpPr>
        <p:spPr>
          <a:xfrm>
            <a:off x="6784294" y="613844"/>
            <a:ext cx="50023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venir Next LT Pro" panose="020B0504020202020204" pitchFamily="34" charset="0"/>
              </a:rPr>
              <a:t>Tree Classifier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601124-CFA0-4C71-B395-D9F139512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728" y="3540800"/>
            <a:ext cx="4645454" cy="29222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9F0F380-1DB5-4336-B162-18187FDF2A0D}"/>
                  </a:ext>
                </a:extLst>
              </p:cNvPr>
              <p:cNvSpPr txBox="1"/>
              <p:nvPr/>
            </p:nvSpPr>
            <p:spPr>
              <a:xfrm>
                <a:off x="6527386" y="1200159"/>
                <a:ext cx="5516137" cy="21544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Avenir Next LT Pro" panose="020B0504020202020204" pitchFamily="34" charset="0"/>
                  </a:rPr>
                  <a:t>Train half-vs-half classifiers to form a binary tree of decision boundaries. Follow the decision path to classify a new input.</a:t>
                </a:r>
              </a:p>
              <a:p>
                <a:endParaRPr lang="en-US" sz="2000" dirty="0">
                  <a:latin typeface="Avenir Next LT Pro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40A940"/>
                    </a:solidFill>
                    <a:latin typeface="Avenir Next LT Pro" panose="020B0504020202020204" pitchFamily="34" charset="0"/>
                  </a:rPr>
                  <a:t>Strong error bound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rgbClr val="40A9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40A9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40A9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40A94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40A94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rgbClr val="40A94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solidFill>
                          <a:srgbClr val="40A94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>
                  <a:solidFill>
                    <a:srgbClr val="40A940"/>
                  </a:solidFill>
                  <a:latin typeface="Avenir Next LT Pro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40A940"/>
                    </a:solidFill>
                    <a:latin typeface="Avenir Next LT Pro" panose="020B0504020202020204" pitchFamily="34" charset="0"/>
                  </a:rPr>
                  <a:t>Not too many classifiers to learn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D73F09"/>
                    </a:solidFill>
                    <a:latin typeface="Avenir Next LT Pro" panose="020B0504020202020204" pitchFamily="34" charset="0"/>
                  </a:rPr>
                  <a:t>Have to choose splits somehow (good or bad)</a:t>
                </a: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9F0F380-1DB5-4336-B162-18187FDF2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386" y="1200159"/>
                <a:ext cx="5516137" cy="2154436"/>
              </a:xfrm>
              <a:prstGeom prst="rect">
                <a:avLst/>
              </a:prstGeom>
              <a:blipFill>
                <a:blip r:embed="rId3"/>
                <a:stretch>
                  <a:fillRect l="-1215" t="-1416" b="-3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DF81728-73A7-4F75-8936-A266DCB458B8}"/>
                  </a:ext>
                </a:extLst>
              </p:cNvPr>
              <p:cNvSpPr txBox="1"/>
              <p:nvPr/>
            </p:nvSpPr>
            <p:spPr>
              <a:xfrm>
                <a:off x="148478" y="1200159"/>
                <a:ext cx="5690616" cy="30723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Avenir Next LT Pro" panose="020B0504020202020204" pitchFamily="34" charset="0"/>
                  </a:rPr>
                  <a:t>Train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>
                    <a:latin typeface="Avenir Next LT Pro" panose="020B0504020202020204" pitchFamily="34" charset="0"/>
                  </a:rPr>
                  <a:t> one-vs-one classifiers to separate each pair of classes. Run all models on a new input and check which class was predicted the most.</a:t>
                </a:r>
              </a:p>
              <a:p>
                <a:endParaRPr lang="en-US" sz="2000" dirty="0">
                  <a:latin typeface="Avenir Next LT Pro" panose="020B05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A940"/>
                    </a:solidFill>
                    <a:latin typeface="Avenir Next LT Pro" panose="020B0504020202020204" pitchFamily="34" charset="0"/>
                  </a:rPr>
                  <a:t>Simple to implement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A940"/>
                    </a:solidFill>
                    <a:latin typeface="Avenir Next LT Pro" panose="020B0504020202020204" pitchFamily="34" charset="0"/>
                  </a:rPr>
                  <a:t>Rarely have ties among classes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D73F09"/>
                    </a:solidFill>
                    <a:latin typeface="Avenir Next LT Pro" panose="020B0504020202020204" pitchFamily="34" charset="0"/>
                  </a:rPr>
                  <a:t>Weaker error bound than one-vs-all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D73F09"/>
                    </a:solidFill>
                    <a:latin typeface="Avenir Next LT Pro" panose="020B0504020202020204" pitchFamily="34" charset="0"/>
                  </a:rPr>
                  <a:t>Have to learn and run lots of classifiers</a:t>
                </a: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DF81728-73A7-4F75-8936-A266DCB45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78" y="1200159"/>
                <a:ext cx="5690616" cy="3072316"/>
              </a:xfrm>
              <a:prstGeom prst="rect">
                <a:avLst/>
              </a:prstGeom>
              <a:blipFill>
                <a:blip r:embed="rId10"/>
                <a:stretch>
                  <a:fillRect l="-1071" b="-2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8FD895C6-9A78-4717-929D-474AD72F075C}"/>
              </a:ext>
            </a:extLst>
          </p:cNvPr>
          <p:cNvGrpSpPr/>
          <p:nvPr/>
        </p:nvGrpSpPr>
        <p:grpSpPr>
          <a:xfrm>
            <a:off x="1090829" y="4200566"/>
            <a:ext cx="3411948" cy="2022908"/>
            <a:chOff x="365491" y="613363"/>
            <a:chExt cx="10339266" cy="6130042"/>
          </a:xfrm>
        </p:grpSpPr>
        <p:pic>
          <p:nvPicPr>
            <p:cNvPr id="83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A7ECC5CD-FE58-4C8F-B31A-E2A41B4EFA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6869" y="4950922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6" descr="fox face clipart - Clip Art Library">
              <a:extLst>
                <a:ext uri="{FF2B5EF4-FFF2-40B4-BE49-F238E27FC236}">
                  <a16:creationId xmlns:a16="http://schemas.microsoft.com/office/drawing/2014/main" id="{E8DED3AA-CE39-47F6-8BB8-A6F3A45209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2529" y="1450824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4" descr="Easy Dog Clipart - Clipart Kid | Dog clip art, Dog clip, Dog emoji">
              <a:extLst>
                <a:ext uri="{FF2B5EF4-FFF2-40B4-BE49-F238E27FC236}">
                  <a16:creationId xmlns:a16="http://schemas.microsoft.com/office/drawing/2014/main" id="{8A6835B1-4FF6-4B41-9D92-364E1BA4EB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2477" y="3065425"/>
              <a:ext cx="898853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4" descr="Easy Dog Clipart - Clipart Kid | Dog clip art, Dog clip, Dog emoji">
              <a:extLst>
                <a:ext uri="{FF2B5EF4-FFF2-40B4-BE49-F238E27FC236}">
                  <a16:creationId xmlns:a16="http://schemas.microsoft.com/office/drawing/2014/main" id="{CEF19889-0F8C-4333-BB6D-A925AC6F86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1223" y="3884085"/>
              <a:ext cx="898853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4" descr="Easy Dog Clipart - Clipart Kid | Dog clip art, Dog clip, Dog emoji">
              <a:extLst>
                <a:ext uri="{FF2B5EF4-FFF2-40B4-BE49-F238E27FC236}">
                  <a16:creationId xmlns:a16="http://schemas.microsoft.com/office/drawing/2014/main" id="{8F90B2D5-6579-4485-8BE8-C6F6E4E9D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7923" y="5121962"/>
              <a:ext cx="898853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4" descr="Easy Dog Clipart - Clipart Kid | Dog clip art, Dog clip, Dog emoji">
              <a:extLst>
                <a:ext uri="{FF2B5EF4-FFF2-40B4-BE49-F238E27FC236}">
                  <a16:creationId xmlns:a16="http://schemas.microsoft.com/office/drawing/2014/main" id="{4DAE505A-822C-45DD-85A3-91F5E8D7B1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2349" y="4716612"/>
              <a:ext cx="898853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4" descr="Easy Dog Clipart - Clipart Kid | Dog clip art, Dog clip, Dog emoji">
              <a:extLst>
                <a:ext uri="{FF2B5EF4-FFF2-40B4-BE49-F238E27FC236}">
                  <a16:creationId xmlns:a16="http://schemas.microsoft.com/office/drawing/2014/main" id="{28559EFD-C206-4939-88C7-2AA47C43F0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797" y="4284572"/>
              <a:ext cx="898853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6" descr="fox face clipart - Clip Art Library">
              <a:extLst>
                <a:ext uri="{FF2B5EF4-FFF2-40B4-BE49-F238E27FC236}">
                  <a16:creationId xmlns:a16="http://schemas.microsoft.com/office/drawing/2014/main" id="{FF9BD030-61EC-4F8F-86F1-EAFAEA79E9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1283" y="972761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6" descr="fox face clipart - Clip Art Library">
              <a:extLst>
                <a:ext uri="{FF2B5EF4-FFF2-40B4-BE49-F238E27FC236}">
                  <a16:creationId xmlns:a16="http://schemas.microsoft.com/office/drawing/2014/main" id="{CAC70202-BF4F-4678-9115-9B3197E7B1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224" y="1652803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6" descr="fox face clipart - Clip Art Library">
              <a:extLst>
                <a:ext uri="{FF2B5EF4-FFF2-40B4-BE49-F238E27FC236}">
                  <a16:creationId xmlns:a16="http://schemas.microsoft.com/office/drawing/2014/main" id="{4E1CB984-66CB-47C8-A3E4-49654F1FC2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4697" y="1860957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6" descr="fox face clipart - Clip Art Library">
              <a:extLst>
                <a:ext uri="{FF2B5EF4-FFF2-40B4-BE49-F238E27FC236}">
                  <a16:creationId xmlns:a16="http://schemas.microsoft.com/office/drawing/2014/main" id="{9430D676-95B8-4885-B0E7-09AB7076B7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7648" y="744603"/>
              <a:ext cx="685800" cy="685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6" descr="fox face clipart - Clip Art Library">
              <a:extLst>
                <a:ext uri="{FF2B5EF4-FFF2-40B4-BE49-F238E27FC236}">
                  <a16:creationId xmlns:a16="http://schemas.microsoft.com/office/drawing/2014/main" id="{3957C549-9B29-42FB-99AB-2ABB6DAFFA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6741" y="78481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6" descr="fox face clipart - Clip Art Library">
              <a:extLst>
                <a:ext uri="{FF2B5EF4-FFF2-40B4-BE49-F238E27FC236}">
                  <a16:creationId xmlns:a16="http://schemas.microsoft.com/office/drawing/2014/main" id="{C1645FAF-2E4C-4458-A2AD-C7B61E1F6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2360" y="1415778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E8EA8F0C-BB8C-4BE3-9E83-E18F4DA2CC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1009" y="3865515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05493F0F-7B98-4492-AA64-B0C2CAF587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0376" y="3700263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EF2D2DD2-4892-4606-824B-F12114E43A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0225" y="4779062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3E4BF41D-9133-4AF2-889B-82CB6F074E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6767" y="5332875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3F2EC0C5-F68C-4E72-8156-226C799B6D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2462" y="4744733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CC3B990A-C09A-4990-BA60-7DE56AC95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1181" y="3243127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62B8846B-1928-47A3-B129-5071C01F13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7489" y="2951967"/>
              <a:ext cx="922086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B6DEC22-A5C7-4372-9D11-5205971DB181}"/>
                </a:ext>
              </a:extLst>
            </p:cNvPr>
            <p:cNvCxnSpPr>
              <a:cxnSpLocks/>
            </p:cNvCxnSpPr>
            <p:nvPr/>
          </p:nvCxnSpPr>
          <p:spPr>
            <a:xfrm>
              <a:off x="979714" y="6221072"/>
              <a:ext cx="972504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7BBB78DB-6625-4680-B8DF-23A71832BE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801" y="613363"/>
              <a:ext cx="0" cy="560770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63CFBEF7-9C19-42EB-BED4-0E52C2E2D7ED}"/>
                    </a:ext>
                  </a:extLst>
                </p:cNvPr>
                <p:cNvSpPr txBox="1"/>
                <p:nvPr/>
              </p:nvSpPr>
              <p:spPr>
                <a:xfrm>
                  <a:off x="365491" y="3053389"/>
                  <a:ext cx="625736" cy="5355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latin typeface="Avenir Next LT Pro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63CFBEF7-9C19-42EB-BED4-0E52C2E2D7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491" y="3053389"/>
                  <a:ext cx="625736" cy="535531"/>
                </a:xfrm>
                <a:prstGeom prst="rect">
                  <a:avLst/>
                </a:prstGeom>
                <a:blipFill>
                  <a:blip r:embed="rId8"/>
                  <a:stretch>
                    <a:fillRect l="-67647" r="-2941" b="-1689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B8E6959D-92E4-4623-A91A-32A925CF6C8E}"/>
                    </a:ext>
                  </a:extLst>
                </p:cNvPr>
                <p:cNvSpPr txBox="1"/>
                <p:nvPr/>
              </p:nvSpPr>
              <p:spPr>
                <a:xfrm>
                  <a:off x="5648569" y="6207874"/>
                  <a:ext cx="625736" cy="5355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latin typeface="Avenir Next LT Pro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B8E6959D-92E4-4623-A91A-32A925CF6C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569" y="6207874"/>
                  <a:ext cx="625736" cy="535531"/>
                </a:xfrm>
                <a:prstGeom prst="rect">
                  <a:avLst/>
                </a:prstGeom>
                <a:blipFill>
                  <a:blip r:embed="rId9"/>
                  <a:stretch>
                    <a:fillRect l="-70588" r="-2941" b="-1689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7" name="Picture 4" descr="Easy Dog Clipart - Clipart Kid | Dog clip art, Dog clip, Dog emoji">
              <a:extLst>
                <a:ext uri="{FF2B5EF4-FFF2-40B4-BE49-F238E27FC236}">
                  <a16:creationId xmlns:a16="http://schemas.microsoft.com/office/drawing/2014/main" id="{DF1A15C1-05FB-4AA2-9F96-B8E6DB1BF7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4189" y="3267669"/>
              <a:ext cx="898853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CA8ABA-DF95-4B3D-A2A1-6D1C8236BAAC}"/>
              </a:ext>
            </a:extLst>
          </p:cNvPr>
          <p:cNvCxnSpPr/>
          <p:nvPr/>
        </p:nvCxnSpPr>
        <p:spPr>
          <a:xfrm flipV="1">
            <a:off x="1304111" y="4319167"/>
            <a:ext cx="3135475" cy="1665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631CC00-81D1-40A4-B3E1-9417C44BCE4D}"/>
              </a:ext>
            </a:extLst>
          </p:cNvPr>
          <p:cNvCxnSpPr>
            <a:cxnSpLocks/>
          </p:cNvCxnSpPr>
          <p:nvPr/>
        </p:nvCxnSpPr>
        <p:spPr>
          <a:xfrm>
            <a:off x="1384573" y="4754111"/>
            <a:ext cx="2963036" cy="1117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179B2D9-119B-4ED7-B2AA-70CD2F478B55}"/>
              </a:ext>
            </a:extLst>
          </p:cNvPr>
          <p:cNvCxnSpPr>
            <a:cxnSpLocks/>
          </p:cNvCxnSpPr>
          <p:nvPr/>
        </p:nvCxnSpPr>
        <p:spPr>
          <a:xfrm flipV="1">
            <a:off x="2599179" y="4111772"/>
            <a:ext cx="323862" cy="1802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89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4D55-76EF-478A-AF47-995C3574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Classification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EEC873-BFA0-4C2B-9931-7EA27247A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34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AB536-B0D3-467B-855B-B5F43FBAFCD4}"/>
              </a:ext>
            </a:extLst>
          </p:cNvPr>
          <p:cNvSpPr txBox="1"/>
          <p:nvPr/>
        </p:nvSpPr>
        <p:spPr>
          <a:xfrm>
            <a:off x="492624" y="800049"/>
            <a:ext cx="111723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venir Next LT Pro" panose="020B0504020202020204" pitchFamily="34" charset="0"/>
              </a:rPr>
              <a:t>The methods we’ve just discussed are general ways to turn </a:t>
            </a:r>
            <a:r>
              <a:rPr lang="en-US" sz="2000" i="1" dirty="0">
                <a:latin typeface="Avenir Next LT Pro" panose="020B0504020202020204" pitchFamily="34" charset="0"/>
              </a:rPr>
              <a:t>any</a:t>
            </a:r>
            <a:r>
              <a:rPr lang="en-US" sz="2000" dirty="0">
                <a:latin typeface="Avenir Next LT Pro" panose="020B0504020202020204" pitchFamily="34" charset="0"/>
              </a:rPr>
              <a:t> binary classification method into a multiclass classification approach.  However, they are a bit inelegant and expensive. </a:t>
            </a:r>
          </a:p>
          <a:p>
            <a:endParaRPr lang="en-US" sz="2000" b="1" dirty="0">
              <a:latin typeface="Avenir Next LT Pro" panose="020B0504020202020204" pitchFamily="34" charset="0"/>
            </a:endParaRPr>
          </a:p>
          <a:p>
            <a:r>
              <a:rPr lang="en-US" sz="2000" b="1" dirty="0">
                <a:latin typeface="Avenir Next LT Pro" panose="020B0504020202020204" pitchFamily="34" charset="0"/>
              </a:rPr>
              <a:t>Would prefer to simply modify our classifiers to be multiclass to start with!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27386-D646-4E12-8715-28ACF0FC411C}"/>
              </a:ext>
            </a:extLst>
          </p:cNvPr>
          <p:cNvSpPr txBox="1"/>
          <p:nvPr/>
        </p:nvSpPr>
        <p:spPr>
          <a:xfrm>
            <a:off x="492623" y="2505670"/>
            <a:ext cx="113945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Avenir Next LT Pro" panose="020B0504020202020204" pitchFamily="34" charset="0"/>
              </a:rPr>
              <a:t>Support Vector Machines </a:t>
            </a:r>
            <a:r>
              <a:rPr lang="en-US" sz="1800" b="1" dirty="0">
                <a:latin typeface="Avenir Next LT Pro" panose="020B0504020202020204" pitchFamily="34" charset="0"/>
                <a:sym typeface="Wingdings" panose="05000000000000000000" pitchFamily="2" charset="2"/>
              </a:rPr>
              <a:t> Structured Support Vector Machines.  (See SVMs soon!) </a:t>
            </a:r>
            <a:br>
              <a:rPr lang="en-US" sz="1800" b="1" dirty="0">
                <a:latin typeface="Avenir Next LT Pro" panose="020B0504020202020204" pitchFamily="34" charset="0"/>
                <a:sym typeface="Wingdings" panose="05000000000000000000" pitchFamily="2" charset="2"/>
              </a:rPr>
            </a:br>
            <a:r>
              <a:rPr lang="en-US" sz="1800" dirty="0">
                <a:latin typeface="Avenir Next LT Pro" panose="020B0504020202020204" pitchFamily="34" charset="0"/>
                <a:sym typeface="Wingdings" panose="05000000000000000000" pitchFamily="2" charset="2"/>
              </a:rPr>
              <a:t>Generalizes the notion of a margin to multiclass setting – adds some additional constraints. (Has some other significant new abilities for arbitrarily complex predictions beyond classes). </a:t>
            </a:r>
            <a:r>
              <a:rPr lang="en-US" sz="1800" dirty="0">
                <a:latin typeface="Avenir Next LT Pro" panose="020B0504020202020204" pitchFamily="34" charset="0"/>
                <a:sym typeface="Wingdings" panose="05000000000000000000" pitchFamily="2" charset="2"/>
                <a:hlinkClick r:id="rId2"/>
              </a:rPr>
              <a:t>See original 2001 paper.</a:t>
            </a:r>
            <a:r>
              <a:rPr lang="en-US" sz="1800" dirty="0">
                <a:latin typeface="Avenir Next LT Pro" panose="020B0504020202020204" pitchFamily="34" charset="0"/>
                <a:sym typeface="Wingdings" panose="05000000000000000000" pitchFamily="2" charset="2"/>
              </a:rPr>
              <a:t>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338092-5338-44DA-99D4-2AB49131CE69}"/>
                  </a:ext>
                </a:extLst>
              </p:cNvPr>
              <p:cNvSpPr txBox="1"/>
              <p:nvPr/>
            </p:nvSpPr>
            <p:spPr>
              <a:xfrm>
                <a:off x="492622" y="3759081"/>
                <a:ext cx="11394577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latin typeface="Avenir Next LT Pro" panose="020B0504020202020204" pitchFamily="34" charset="0"/>
                  </a:rPr>
                  <a:t>Perceptron </a:t>
                </a:r>
                <a:r>
                  <a:rPr lang="en-US" sz="1800" b="1" dirty="0">
                    <a:latin typeface="Avenir Next LT Pro" panose="020B0504020202020204" pitchFamily="34" charset="0"/>
                    <a:sym typeface="Wingdings" panose="05000000000000000000" pitchFamily="2" charset="2"/>
                  </a:rPr>
                  <a:t> Multiclass </a:t>
                </a:r>
                <a:r>
                  <a:rPr lang="en-US" b="1" dirty="0">
                    <a:latin typeface="Avenir Next LT Pro" panose="020B0504020202020204" pitchFamily="34" charset="0"/>
                    <a:sym typeface="Wingdings" panose="05000000000000000000" pitchFamily="2" charset="2"/>
                  </a:rPr>
                  <a:t>Perceptron.</a:t>
                </a:r>
              </a:p>
              <a:p>
                <a:r>
                  <a:rPr lang="en-US" sz="1800" dirty="0">
                    <a:latin typeface="Avenir Next LT Pro" panose="020B0504020202020204" pitchFamily="34" charset="0"/>
                    <a:sym typeface="Wingdings" panose="05000000000000000000" pitchFamily="2" charset="2"/>
                  </a:rPr>
                  <a:t>Considers classification over an augmented feature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𝜙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1800" dirty="0">
                    <a:latin typeface="Avenir Next LT Pro" panose="020B0504020202020204" pitchFamily="34" charset="0"/>
                    <a:sym typeface="Wingdings" panose="05000000000000000000" pitchFamily="2" charset="2"/>
                  </a:rPr>
                  <a:t> that encodes both a datapoint and potential label – lets the perceptron learn a linear “compatibility” function between x and y. </a:t>
                </a:r>
                <a:r>
                  <a:rPr lang="en-US" sz="1800" dirty="0">
                    <a:latin typeface="Avenir Next LT Pro" panose="020B0504020202020204" pitchFamily="34" charset="0"/>
                    <a:sym typeface="Wingdings" panose="05000000000000000000" pitchFamily="2" charset="2"/>
                    <a:hlinkClick r:id="rId3"/>
                  </a:rPr>
                  <a:t>17.1 in the textbook</a:t>
                </a:r>
                <a:r>
                  <a:rPr lang="en-US" sz="1800" dirty="0">
                    <a:latin typeface="Avenir Next LT Pro" panose="020B0504020202020204" pitchFamily="34" charset="0"/>
                    <a:sym typeface="Wingdings" panose="05000000000000000000" pitchFamily="2" charset="2"/>
                    <a:hlinkClick r:id="rId2"/>
                  </a:rPr>
                  <a:t>.</a:t>
                </a:r>
                <a:r>
                  <a:rPr lang="en-US" sz="1800" dirty="0">
                    <a:latin typeface="Avenir Next LT Pro" panose="020B0504020202020204" pitchFamily="34" charset="0"/>
                    <a:sym typeface="Wingdings" panose="05000000000000000000" pitchFamily="2" charset="2"/>
                  </a:rPr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338092-5338-44DA-99D4-2AB49131C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22" y="3759081"/>
                <a:ext cx="11394577" cy="923330"/>
              </a:xfrm>
              <a:prstGeom prst="rect">
                <a:avLst/>
              </a:prstGeom>
              <a:blipFill>
                <a:blip r:embed="rId6"/>
                <a:stretch>
                  <a:fillRect l="-482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8198539-4334-41A2-A43C-061644DEA39C}"/>
              </a:ext>
            </a:extLst>
          </p:cNvPr>
          <p:cNvSpPr txBox="1"/>
          <p:nvPr/>
        </p:nvSpPr>
        <p:spPr>
          <a:xfrm>
            <a:off x="492621" y="5084224"/>
            <a:ext cx="113945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D73F09"/>
                </a:solidFill>
                <a:latin typeface="Avenir Next LT Pro" panose="020B0504020202020204" pitchFamily="34" charset="0"/>
              </a:rPr>
              <a:t>Logistic Regression </a:t>
            </a:r>
            <a:r>
              <a:rPr lang="en-US" sz="1800" b="1" dirty="0">
                <a:solidFill>
                  <a:srgbClr val="D73F09"/>
                </a:solidFill>
                <a:latin typeface="Avenir Next LT Pro" panose="020B0504020202020204" pitchFamily="34" charset="0"/>
                <a:sym typeface="Wingdings" panose="05000000000000000000" pitchFamily="2" charset="2"/>
              </a:rPr>
              <a:t> Multiclass Logistic Regression.</a:t>
            </a:r>
            <a:endParaRPr lang="en-US" b="1" dirty="0">
              <a:solidFill>
                <a:srgbClr val="D73F09"/>
              </a:solidFill>
              <a:latin typeface="Avenir Next LT Pro" panose="020B0504020202020204" pitchFamily="34" charset="0"/>
              <a:sym typeface="Wingdings" panose="05000000000000000000" pitchFamily="2" charset="2"/>
            </a:endParaRPr>
          </a:p>
          <a:p>
            <a:r>
              <a:rPr lang="en-US" sz="1800" dirty="0">
                <a:solidFill>
                  <a:srgbClr val="D73F09"/>
                </a:solidFill>
                <a:latin typeface="Avenir Next LT Pro" panose="020B0504020202020204" pitchFamily="34" charset="0"/>
                <a:sym typeface="Wingdings" panose="05000000000000000000" pitchFamily="2" charset="2"/>
              </a:rPr>
              <a:t>Today in class! Yay!</a:t>
            </a:r>
            <a:endParaRPr lang="en-US" dirty="0">
              <a:solidFill>
                <a:srgbClr val="D73F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57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F47C49-3B74-4269-AE84-AD36FAD33B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35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298C5-B034-4E9D-9B0A-D4656B8550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79815" y="268392"/>
            <a:ext cx="9291205" cy="5961063"/>
          </a:xfrm>
        </p:spPr>
        <p:txBody>
          <a:bodyPr/>
          <a:lstStyle/>
          <a:p>
            <a:r>
              <a:rPr lang="en-US" sz="2400" b="1" dirty="0"/>
              <a:t>Be able to answer:</a:t>
            </a: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trike="sngStrike" dirty="0"/>
              <a:t>What is multi-class classification?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trike="sngStrike" dirty="0"/>
              <a:t>How can we do multi-class classification?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strike="sngStrike" dirty="0"/>
              <a:t>How do 1-vs-all / all-vs-all / tree- classifiers work?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How does multiclass logistic regression work?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What is the </a:t>
            </a:r>
            <a:r>
              <a:rPr lang="en-US" sz="2400" dirty="0" err="1"/>
              <a:t>softmax</a:t>
            </a:r>
            <a:r>
              <a:rPr lang="en-US" sz="2400" dirty="0"/>
              <a:t> function?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How to evaluate multi-class classifiers?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What is a multiclass confusion matrix?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How can recall and precision adapt to multiclass?</a:t>
            </a:r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2288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B944-4F1B-48E5-AA58-798B1161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3B1970-6CD9-4A39-BF23-5F13D3AF7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36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E4804D-A599-4B82-B9EC-2EA5DF4BDCB0}"/>
              </a:ext>
            </a:extLst>
          </p:cNvPr>
          <p:cNvSpPr/>
          <p:nvPr/>
        </p:nvSpPr>
        <p:spPr>
          <a:xfrm>
            <a:off x="10353136" y="2131894"/>
            <a:ext cx="1167619" cy="5281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4C2321-6F3A-45FB-89C3-0C2AAF7B9E02}"/>
                  </a:ext>
                </a:extLst>
              </p:cNvPr>
              <p:cNvSpPr txBox="1"/>
              <p:nvPr/>
            </p:nvSpPr>
            <p:spPr>
              <a:xfrm>
                <a:off x="580985" y="2660071"/>
                <a:ext cx="4090529" cy="11339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>
                    <a:latin typeface="Avenir Next LT Pro" panose="020B0504020202020204" pitchFamily="34" charset="0"/>
                  </a:rPr>
                  <a:t>Logistic Function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4C2321-6F3A-45FB-89C3-0C2AAF7B9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85" y="2660071"/>
                <a:ext cx="4090529" cy="1133900"/>
              </a:xfrm>
              <a:prstGeom prst="rect">
                <a:avLst/>
              </a:prstGeom>
              <a:blipFill>
                <a:blip r:embed="rId2"/>
                <a:stretch>
                  <a:fillRect t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8">
            <a:extLst>
              <a:ext uri="{FF2B5EF4-FFF2-40B4-BE49-F238E27FC236}">
                <a16:creationId xmlns:a16="http://schemas.microsoft.com/office/drawing/2014/main" id="{D51D614B-8918-4DD2-BBB5-5AA36A7BA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3621" y="2236196"/>
            <a:ext cx="4673324" cy="311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620787-C544-4086-BBAE-877CFBC09C5F}"/>
              </a:ext>
            </a:extLst>
          </p:cNvPr>
          <p:cNvSpPr txBox="1"/>
          <p:nvPr/>
        </p:nvSpPr>
        <p:spPr>
          <a:xfrm>
            <a:off x="238085" y="603514"/>
            <a:ext cx="117329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Avenir Next LT Pro" panose="020B0504020202020204" pitchFamily="34" charset="0"/>
              </a:rPr>
              <a:t>Introducing the logistic function: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venir Next LT Pro" panose="020B0504020202020204" pitchFamily="34" charset="0"/>
              </a:rPr>
              <a:t>May also see it referred to as a sigmoid function or “logit”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8070E25-36FC-46F6-96B0-55DE6C340A93}"/>
                  </a:ext>
                </a:extLst>
              </p:cNvPr>
              <p:cNvSpPr txBox="1"/>
              <p:nvPr/>
            </p:nvSpPr>
            <p:spPr>
              <a:xfrm>
                <a:off x="1059367" y="4244841"/>
                <a:ext cx="313376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200" dirty="0">
                    <a:latin typeface="Avenir Next LT Pro" panose="020B0504020202020204" pitchFamily="34" charset="0"/>
                  </a:rPr>
                  <a:t>Maps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−∞, ∞)</m:t>
                    </m:r>
                  </m:oMath>
                </a14:m>
                <a:r>
                  <a:rPr lang="en-US" sz="2200" dirty="0">
                    <a:latin typeface="Avenir Next LT Pro" panose="020B05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sz="22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8070E25-36FC-46F6-96B0-55DE6C340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367" y="4244841"/>
                <a:ext cx="3133765" cy="430887"/>
              </a:xfrm>
              <a:prstGeom prst="rect">
                <a:avLst/>
              </a:prstGeom>
              <a:blipFill>
                <a:blip r:embed="rId4"/>
                <a:stretch>
                  <a:fillRect t="-7042" b="-29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797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B944-4F1B-48E5-AA58-798B1161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3B1970-6CD9-4A39-BF23-5F13D3AF7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37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E4804D-A599-4B82-B9EC-2EA5DF4BDCB0}"/>
              </a:ext>
            </a:extLst>
          </p:cNvPr>
          <p:cNvSpPr/>
          <p:nvPr/>
        </p:nvSpPr>
        <p:spPr>
          <a:xfrm>
            <a:off x="10353136" y="2131894"/>
            <a:ext cx="1167619" cy="5281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620787-C544-4086-BBAE-877CFBC09C5F}"/>
              </a:ext>
            </a:extLst>
          </p:cNvPr>
          <p:cNvSpPr txBox="1"/>
          <p:nvPr/>
        </p:nvSpPr>
        <p:spPr>
          <a:xfrm>
            <a:off x="238085" y="603514"/>
            <a:ext cx="1173293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Avenir Next LT Pro" panose="020B0504020202020204" pitchFamily="34" charset="0"/>
              </a:rPr>
              <a:t>Logistic Regression Model Assumption:</a:t>
            </a:r>
            <a:endParaRPr lang="en-US" sz="2200" dirty="0">
              <a:latin typeface="Avenir Next LT Pro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7EC4D6-47D3-4426-9AA5-6E7E2C9B100F}"/>
                  </a:ext>
                </a:extLst>
              </p:cNvPr>
              <p:cNvSpPr txBox="1"/>
              <p:nvPr/>
            </p:nvSpPr>
            <p:spPr>
              <a:xfrm>
                <a:off x="-95290" y="1593541"/>
                <a:ext cx="11732935" cy="1076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7EC4D6-47D3-4426-9AA5-6E7E2C9B1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290" y="1593541"/>
                <a:ext cx="11732935" cy="10767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77BCDF-2DFE-4B1B-AFB7-F7004D07AA99}"/>
                  </a:ext>
                </a:extLst>
              </p:cNvPr>
              <p:cNvSpPr txBox="1"/>
              <p:nvPr/>
            </p:nvSpPr>
            <p:spPr>
              <a:xfrm>
                <a:off x="-212180" y="3575760"/>
                <a:ext cx="11732935" cy="1223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77BCDF-2DFE-4B1B-AFB7-F7004D07A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2180" y="3575760"/>
                <a:ext cx="11732935" cy="12239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3399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4D55-76EF-478A-AF47-995C3574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Logistic Regression for Binary Classification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EEC873-BFA0-4C2B-9931-7EA27247A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38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AB536-B0D3-467B-855B-B5F43FBAFCD4}"/>
              </a:ext>
            </a:extLst>
          </p:cNvPr>
          <p:cNvSpPr txBox="1"/>
          <p:nvPr/>
        </p:nvSpPr>
        <p:spPr>
          <a:xfrm>
            <a:off x="492624" y="668164"/>
            <a:ext cx="11172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venir Next LT Pro" panose="020B0504020202020204" pitchFamily="34" charset="0"/>
              </a:rPr>
              <a:t>Model Assumption: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81973D-B7EB-4940-AA61-55CDE2A3A4EE}"/>
              </a:ext>
            </a:extLst>
          </p:cNvPr>
          <p:cNvSpPr txBox="1"/>
          <p:nvPr/>
        </p:nvSpPr>
        <p:spPr>
          <a:xfrm>
            <a:off x="492624" y="3239286"/>
            <a:ext cx="11172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venir Next LT Pro" panose="020B0504020202020204" pitchFamily="34" charset="0"/>
              </a:rPr>
              <a:t>Negative Log-Likelihood under a Bernoulli Model: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F58A64-122B-49DA-A16E-40BB4F87466B}"/>
                  </a:ext>
                </a:extLst>
              </p:cNvPr>
              <p:cNvSpPr txBox="1"/>
              <p:nvPr/>
            </p:nvSpPr>
            <p:spPr>
              <a:xfrm>
                <a:off x="125276" y="3788380"/>
                <a:ext cx="11458275" cy="984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𝑙𝑜𝑔𝑃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𝑻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F58A64-122B-49DA-A16E-40BB4F874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76" y="3788380"/>
                <a:ext cx="11458275" cy="9848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7990AF6-81E7-4F24-8555-9AB869AAB316}"/>
              </a:ext>
            </a:extLst>
          </p:cNvPr>
          <p:cNvSpPr txBox="1"/>
          <p:nvPr/>
        </p:nvSpPr>
        <p:spPr>
          <a:xfrm>
            <a:off x="492624" y="5024778"/>
            <a:ext cx="11172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venir Next LT Pro" panose="020B0504020202020204" pitchFamily="34" charset="0"/>
              </a:rPr>
              <a:t>Optimized parameter via gradient descent.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0D294E-D809-4F02-843F-C666A1649B65}"/>
                  </a:ext>
                </a:extLst>
              </p:cNvPr>
              <p:cNvSpPr txBox="1"/>
              <p:nvPr/>
            </p:nvSpPr>
            <p:spPr>
              <a:xfrm>
                <a:off x="1342952" y="1233057"/>
                <a:ext cx="5479880" cy="707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0D294E-D809-4F02-843F-C666A1649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952" y="1233057"/>
                <a:ext cx="5479880" cy="707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118B62-072F-4B06-90B5-B7D18847F798}"/>
                  </a:ext>
                </a:extLst>
              </p:cNvPr>
              <p:cNvSpPr txBox="1"/>
              <p:nvPr/>
            </p:nvSpPr>
            <p:spPr>
              <a:xfrm>
                <a:off x="1342951" y="2156506"/>
                <a:ext cx="6861012" cy="799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118B62-072F-4B06-90B5-B7D18847F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951" y="2156506"/>
                <a:ext cx="6861012" cy="7997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1A6CD1-8911-45C5-8938-B56769E7476E}"/>
                  </a:ext>
                </a:extLst>
              </p:cNvPr>
              <p:cNvSpPr txBox="1"/>
              <p:nvPr/>
            </p:nvSpPr>
            <p:spPr>
              <a:xfrm>
                <a:off x="366863" y="5424888"/>
                <a:ext cx="11458275" cy="9578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𝑙𝑜𝑔𝑃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000" i="0" dirty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1A6CD1-8911-45C5-8938-B56769E74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63" y="5424888"/>
                <a:ext cx="11458275" cy="9578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411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86DD-4871-4766-8679-EDF6E7F5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for Logistic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A1AEEE-A075-4B91-8097-972713373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3192" y="6534181"/>
            <a:ext cx="368808" cy="282512"/>
          </a:xfrm>
        </p:spPr>
        <p:txBody>
          <a:bodyPr/>
          <a:lstStyle/>
          <a:p>
            <a:fld id="{02C8B7B2-9496-47E5-990F-169BD0B1DE6A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28271F-8BE5-4D0D-BFFE-258FBF156D48}"/>
              </a:ext>
            </a:extLst>
          </p:cNvPr>
          <p:cNvSpPr txBox="1"/>
          <p:nvPr/>
        </p:nvSpPr>
        <p:spPr>
          <a:xfrm>
            <a:off x="512745" y="627666"/>
            <a:ext cx="111744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venir Next LT Pro" panose="020B0504020202020204" pitchFamily="34" charset="0"/>
              </a:rPr>
              <a:t>So we have an expression for the gradient but can’t find the optimal analytically…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7522A9-16B1-4E6E-89AD-8D0408172FFC}"/>
                  </a:ext>
                </a:extLst>
              </p:cNvPr>
              <p:cNvSpPr txBox="1"/>
              <p:nvPr/>
            </p:nvSpPr>
            <p:spPr>
              <a:xfrm>
                <a:off x="366863" y="1027776"/>
                <a:ext cx="11458275" cy="9578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𝑙𝑜𝑔𝑃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000" i="0" dirty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7522A9-16B1-4E6E-89AD-8D0408172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63" y="1027776"/>
                <a:ext cx="11458275" cy="957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BA2AB4F-59EA-4F77-9C12-4260CC653639}"/>
              </a:ext>
            </a:extLst>
          </p:cNvPr>
          <p:cNvSpPr txBox="1"/>
          <p:nvPr/>
        </p:nvSpPr>
        <p:spPr>
          <a:xfrm>
            <a:off x="500138" y="2403204"/>
            <a:ext cx="93528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en-US" sz="2000" b="1" dirty="0">
                <a:latin typeface="Avenir Next LT Pro" panose="020B0504020202020204" pitchFamily="34" charset="0"/>
              </a:rPr>
              <a:t>Gradient Descent Algorithm for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C6E545-74AA-435D-8418-59EC78F46ACC}"/>
                  </a:ext>
                </a:extLst>
              </p:cNvPr>
              <p:cNvSpPr txBox="1"/>
              <p:nvPr/>
            </p:nvSpPr>
            <p:spPr>
              <a:xfrm>
                <a:off x="639618" y="2700522"/>
                <a:ext cx="11679382" cy="35298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w = random(d)				 // randomly initialize weight vector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Repeat: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   for each 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,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∈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𝐷</m:t>
                    </m:r>
                  </m:oMath>
                </a14:m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: 	 // compute gradient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Microsoft Yi Baiti" panose="03000500000000000000" pitchFamily="66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Microsoft Yi Baiti" panose="03000500000000000000" pitchFamily="66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𝒊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Microsoft Yi Baiti" panose="03000500000000000000" pitchFamily="66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Microsoft Yi Baiti" panose="03000500000000000000" pitchFamily="66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Microsoft Yi Baiti" panose="03000500000000000000" pitchFamily="66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  <a:ea typeface="Microsoft Yi Baiti" panose="03000500000000000000" pitchFamily="66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Microsoft Yi Baiti" panose="03000500000000000000" pitchFamily="66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Microsoft Yi Baiti" panose="03000500000000000000" pitchFamily="66" charset="0"/>
                                  </a:rPr>
                                  <m:t>𝑻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  <a:ea typeface="Microsoft Yi Baiti" panose="03000500000000000000" pitchFamily="66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Microsoft Yi Baiti" panose="03000500000000000000" pitchFamily="66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Microsoft Yi Baiti" panose="03000500000000000000" pitchFamily="66" charset="0"/>
                                  </a:rPr>
                                  <m:t>𝒊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		 	 // compute the prediction for this point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𝛁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+=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ea typeface="Microsoft Yi Baiti" panose="03000500000000000000" pitchFamily="66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  <a:ea typeface="Microsoft Yi Baiti" panose="03000500000000000000" pitchFamily="66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Microsoft Yi Baiti" panose="03000500000000000000" pitchFamily="66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Microsoft Yi Baiti" panose="03000500000000000000" pitchFamily="66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ea typeface="Microsoft Yi Baiti" panose="03000500000000000000" pitchFamily="66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Microsoft Yi Baiti" panose="03000500000000000000" pitchFamily="66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Microsoft Yi Baiti" panose="03000500000000000000" pitchFamily="66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		 // compute gradient of loss of point and sum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400" b="0" dirty="0">
                    <a:ea typeface="Microsoft Yi Baiti" panose="03000500000000000000" pitchFamily="66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𝐰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=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𝐰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α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𝛁</m:t>
                    </m:r>
                  </m:oMath>
                </a14:m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   			 // take a step in the opposite direction of gradient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Until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𝜖</m:t>
                    </m:r>
                  </m:oMath>
                </a14:m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				 // keep taking steps until convergence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C6E545-74AA-435D-8418-59EC78F46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18" y="2700522"/>
                <a:ext cx="11679382" cy="3529812"/>
              </a:xfrm>
              <a:prstGeom prst="rect">
                <a:avLst/>
              </a:prstGeom>
              <a:blipFill>
                <a:blip r:embed="rId3"/>
                <a:stretch>
                  <a:fillRect l="-835" t="-691" b="-2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4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F668-1432-4762-9DD4-43405F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vs. Discriminative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FE515A-0636-4410-8D72-8F0D3966A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DC98FF-33FD-49CE-AAA7-1873C03C7B52}"/>
              </a:ext>
            </a:extLst>
          </p:cNvPr>
          <p:cNvSpPr txBox="1"/>
          <p:nvPr/>
        </p:nvSpPr>
        <p:spPr>
          <a:xfrm>
            <a:off x="552196" y="1331077"/>
            <a:ext cx="11418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/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Consider the following binary classification problem (colors for labels):</a:t>
            </a:r>
            <a:endParaRPr lang="en-US" sz="24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D8C45A3-F4D0-4B6C-AA45-EE14298B0ED4}"/>
              </a:ext>
            </a:extLst>
          </p:cNvPr>
          <p:cNvGrpSpPr/>
          <p:nvPr/>
        </p:nvGrpSpPr>
        <p:grpSpPr>
          <a:xfrm>
            <a:off x="3407299" y="3476622"/>
            <a:ext cx="1157287" cy="1447803"/>
            <a:chOff x="6638925" y="3476622"/>
            <a:chExt cx="1157287" cy="14478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0A08220-2C90-42DD-8112-2E6E71C0618F}"/>
                </a:ext>
              </a:extLst>
            </p:cNvPr>
            <p:cNvSpPr/>
            <p:nvPr/>
          </p:nvSpPr>
          <p:spPr>
            <a:xfrm>
              <a:off x="7000875" y="3800475"/>
              <a:ext cx="180975" cy="180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BA75958-6B0E-4375-8F7B-99004375FE81}"/>
                </a:ext>
              </a:extLst>
            </p:cNvPr>
            <p:cNvSpPr/>
            <p:nvPr/>
          </p:nvSpPr>
          <p:spPr>
            <a:xfrm>
              <a:off x="7000874" y="4076700"/>
              <a:ext cx="180975" cy="180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BA612C-4469-4F5C-9142-D5F6D35902E8}"/>
                </a:ext>
              </a:extLst>
            </p:cNvPr>
            <p:cNvSpPr/>
            <p:nvPr/>
          </p:nvSpPr>
          <p:spPr>
            <a:xfrm>
              <a:off x="6638925" y="4405312"/>
              <a:ext cx="180975" cy="180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040F860-8636-4F1D-AB14-F3B9E40BAD50}"/>
                </a:ext>
              </a:extLst>
            </p:cNvPr>
            <p:cNvSpPr/>
            <p:nvPr/>
          </p:nvSpPr>
          <p:spPr>
            <a:xfrm>
              <a:off x="7067550" y="4405311"/>
              <a:ext cx="180975" cy="180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6D9317-5AD3-4167-A816-2C47A4BA17CF}"/>
                </a:ext>
              </a:extLst>
            </p:cNvPr>
            <p:cNvSpPr/>
            <p:nvPr/>
          </p:nvSpPr>
          <p:spPr>
            <a:xfrm>
              <a:off x="7253287" y="3890962"/>
              <a:ext cx="180975" cy="180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3276938-FA90-41B0-B699-4E17980198E6}"/>
                </a:ext>
              </a:extLst>
            </p:cNvPr>
            <p:cNvSpPr/>
            <p:nvPr/>
          </p:nvSpPr>
          <p:spPr>
            <a:xfrm>
              <a:off x="7462835" y="3476622"/>
              <a:ext cx="180975" cy="180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50FBBDF-9BDC-49CC-9E53-1052E7C287EC}"/>
                </a:ext>
              </a:extLst>
            </p:cNvPr>
            <p:cNvSpPr/>
            <p:nvPr/>
          </p:nvSpPr>
          <p:spPr>
            <a:xfrm>
              <a:off x="7615237" y="3762374"/>
              <a:ext cx="180975" cy="180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00EFDC2-D823-4D91-BC67-9C316505B459}"/>
                </a:ext>
              </a:extLst>
            </p:cNvPr>
            <p:cNvSpPr/>
            <p:nvPr/>
          </p:nvSpPr>
          <p:spPr>
            <a:xfrm>
              <a:off x="7505699" y="3971923"/>
              <a:ext cx="180975" cy="180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FB122E0-434B-47E2-BCB3-5BBA06647459}"/>
                </a:ext>
              </a:extLst>
            </p:cNvPr>
            <p:cNvSpPr/>
            <p:nvPr/>
          </p:nvSpPr>
          <p:spPr>
            <a:xfrm>
              <a:off x="7415211" y="4257675"/>
              <a:ext cx="180975" cy="180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ACB00BF-E200-41DC-8B8A-54BA28819AED}"/>
                </a:ext>
              </a:extLst>
            </p:cNvPr>
            <p:cNvSpPr/>
            <p:nvPr/>
          </p:nvSpPr>
          <p:spPr>
            <a:xfrm>
              <a:off x="6819899" y="4743450"/>
              <a:ext cx="180975" cy="180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7BC3EF-CE2D-4576-8FE3-E79E136D3E03}"/>
                </a:ext>
              </a:extLst>
            </p:cNvPr>
            <p:cNvSpPr/>
            <p:nvPr/>
          </p:nvSpPr>
          <p:spPr>
            <a:xfrm>
              <a:off x="6872287" y="4295774"/>
              <a:ext cx="180975" cy="180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21EED96-90EF-4450-BB06-7DB9E9E48668}"/>
                </a:ext>
              </a:extLst>
            </p:cNvPr>
            <p:cNvSpPr/>
            <p:nvPr/>
          </p:nvSpPr>
          <p:spPr>
            <a:xfrm>
              <a:off x="7053262" y="3957637"/>
              <a:ext cx="180975" cy="180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1EBC3F3-AD69-440E-8EC7-B8E1C4AE7940}"/>
                </a:ext>
              </a:extLst>
            </p:cNvPr>
            <p:cNvSpPr/>
            <p:nvPr/>
          </p:nvSpPr>
          <p:spPr>
            <a:xfrm>
              <a:off x="7234237" y="4167186"/>
              <a:ext cx="180975" cy="180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9BCE285-8B0A-44C2-A250-45A6F987E3B9}"/>
                </a:ext>
              </a:extLst>
            </p:cNvPr>
            <p:cNvSpPr/>
            <p:nvPr/>
          </p:nvSpPr>
          <p:spPr>
            <a:xfrm>
              <a:off x="7124699" y="4376735"/>
              <a:ext cx="180975" cy="180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B275803-3504-4A70-AD9A-D05397264681}"/>
                </a:ext>
              </a:extLst>
            </p:cNvPr>
            <p:cNvSpPr/>
            <p:nvPr/>
          </p:nvSpPr>
          <p:spPr>
            <a:xfrm>
              <a:off x="7267574" y="3664742"/>
              <a:ext cx="180975" cy="180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A73E4A-53DB-4EA9-A755-80FB5942D7E6}"/>
              </a:ext>
            </a:extLst>
          </p:cNvPr>
          <p:cNvGrpSpPr/>
          <p:nvPr/>
        </p:nvGrpSpPr>
        <p:grpSpPr>
          <a:xfrm>
            <a:off x="1280845" y="2449596"/>
            <a:ext cx="776287" cy="1376377"/>
            <a:chOff x="6496049" y="3562340"/>
            <a:chExt cx="776287" cy="1376377"/>
          </a:xfrm>
          <a:solidFill>
            <a:srgbClr val="92D050"/>
          </a:solidFill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6DB0D28-59FC-4F69-8274-E678AED5B390}"/>
                </a:ext>
              </a:extLst>
            </p:cNvPr>
            <p:cNvSpPr/>
            <p:nvPr/>
          </p:nvSpPr>
          <p:spPr>
            <a:xfrm>
              <a:off x="7000875" y="3800475"/>
              <a:ext cx="180975" cy="1809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E247EEB-03B9-40FC-B2DB-69CD1EF8F0AC}"/>
                </a:ext>
              </a:extLst>
            </p:cNvPr>
            <p:cNvSpPr/>
            <p:nvPr/>
          </p:nvSpPr>
          <p:spPr>
            <a:xfrm>
              <a:off x="7000874" y="4076700"/>
              <a:ext cx="180975" cy="1809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4AADC4A-90D3-4560-9511-849FA911CC03}"/>
                </a:ext>
              </a:extLst>
            </p:cNvPr>
            <p:cNvSpPr/>
            <p:nvPr/>
          </p:nvSpPr>
          <p:spPr>
            <a:xfrm>
              <a:off x="6638925" y="4405312"/>
              <a:ext cx="180975" cy="1809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C21E2B5-D9EE-4E45-A07F-F8D836799BBF}"/>
                </a:ext>
              </a:extLst>
            </p:cNvPr>
            <p:cNvSpPr/>
            <p:nvPr/>
          </p:nvSpPr>
          <p:spPr>
            <a:xfrm>
              <a:off x="7067550" y="4405311"/>
              <a:ext cx="180975" cy="1809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A61C132-3B52-4F34-A9F4-2E42A6670F78}"/>
                </a:ext>
              </a:extLst>
            </p:cNvPr>
            <p:cNvSpPr/>
            <p:nvPr/>
          </p:nvSpPr>
          <p:spPr>
            <a:xfrm>
              <a:off x="7091361" y="3562340"/>
              <a:ext cx="180975" cy="1809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EA74C73-659D-4095-8937-730C7B170C86}"/>
                </a:ext>
              </a:extLst>
            </p:cNvPr>
            <p:cNvSpPr/>
            <p:nvPr/>
          </p:nvSpPr>
          <p:spPr>
            <a:xfrm>
              <a:off x="6593680" y="3733816"/>
              <a:ext cx="180975" cy="1809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9F9DF11-AB44-483E-B099-C33B0C9CFC38}"/>
                </a:ext>
              </a:extLst>
            </p:cNvPr>
            <p:cNvSpPr/>
            <p:nvPr/>
          </p:nvSpPr>
          <p:spPr>
            <a:xfrm>
              <a:off x="6819899" y="3583782"/>
              <a:ext cx="180975" cy="1809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B6F31C1-3C5F-47F4-86DC-558FEBCCAA61}"/>
                </a:ext>
              </a:extLst>
            </p:cNvPr>
            <p:cNvSpPr/>
            <p:nvPr/>
          </p:nvSpPr>
          <p:spPr>
            <a:xfrm>
              <a:off x="6838948" y="3933833"/>
              <a:ext cx="180975" cy="1809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F09EFE4-EDD7-4056-B194-E2A5EFAFA790}"/>
                </a:ext>
              </a:extLst>
            </p:cNvPr>
            <p:cNvSpPr/>
            <p:nvPr/>
          </p:nvSpPr>
          <p:spPr>
            <a:xfrm>
              <a:off x="6748461" y="4086229"/>
              <a:ext cx="180975" cy="1809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ED8687F-C3CC-4BC6-8E52-2343C44817D6}"/>
                </a:ext>
              </a:extLst>
            </p:cNvPr>
            <p:cNvSpPr/>
            <p:nvPr/>
          </p:nvSpPr>
          <p:spPr>
            <a:xfrm>
              <a:off x="6819899" y="4743450"/>
              <a:ext cx="180975" cy="1809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C9EEFD0-7F5D-4180-9744-9CBA5F15A6FF}"/>
                </a:ext>
              </a:extLst>
            </p:cNvPr>
            <p:cNvSpPr/>
            <p:nvPr/>
          </p:nvSpPr>
          <p:spPr>
            <a:xfrm>
              <a:off x="6872287" y="4295774"/>
              <a:ext cx="180975" cy="1809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D40B2C-D798-496B-B645-59E3A093FC5F}"/>
                </a:ext>
              </a:extLst>
            </p:cNvPr>
            <p:cNvSpPr/>
            <p:nvPr/>
          </p:nvSpPr>
          <p:spPr>
            <a:xfrm>
              <a:off x="6824663" y="3786198"/>
              <a:ext cx="180975" cy="1809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DA4A8B-3F36-4A00-A6F1-162FFC769154}"/>
                </a:ext>
              </a:extLst>
            </p:cNvPr>
            <p:cNvSpPr/>
            <p:nvPr/>
          </p:nvSpPr>
          <p:spPr>
            <a:xfrm>
              <a:off x="6779420" y="4052899"/>
              <a:ext cx="180975" cy="1809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FB21962-446E-4227-AE85-B1F3019340D1}"/>
                </a:ext>
              </a:extLst>
            </p:cNvPr>
            <p:cNvSpPr/>
            <p:nvPr/>
          </p:nvSpPr>
          <p:spPr>
            <a:xfrm>
              <a:off x="7077074" y="4757742"/>
              <a:ext cx="180975" cy="1809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48BA7ED-CB90-4EB1-8B85-0F5D6225CC54}"/>
                </a:ext>
              </a:extLst>
            </p:cNvPr>
            <p:cNvSpPr/>
            <p:nvPr/>
          </p:nvSpPr>
          <p:spPr>
            <a:xfrm>
              <a:off x="6496049" y="3962411"/>
              <a:ext cx="180975" cy="1809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82192F-7334-46F2-B40A-327401F0BADB}"/>
                  </a:ext>
                </a:extLst>
              </p:cNvPr>
              <p:cNvSpPr txBox="1"/>
              <p:nvPr/>
            </p:nvSpPr>
            <p:spPr>
              <a:xfrm>
                <a:off x="6343650" y="2311411"/>
                <a:ext cx="5522579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algn="l"/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In logistic regression, we directly tried to model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-- assuming it was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1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and learning </a:t>
                </a:r>
                <a14:m>
                  <m:oMath xmlns:m="http://schemas.openxmlformats.org/officeDocument/2006/math">
                    <m:r>
                      <a:rPr lang="en-US" sz="2400" b="1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400" b="1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</a:t>
                </a:r>
                <a:r>
                  <a:rPr lang="en-US" sz="240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with MLE.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82192F-7334-46F2-B40A-327401F0B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650" y="2311411"/>
                <a:ext cx="5522579" cy="1200329"/>
              </a:xfrm>
              <a:prstGeom prst="rect">
                <a:avLst/>
              </a:prstGeom>
              <a:blipFill>
                <a:blip r:embed="rId2"/>
                <a:stretch>
                  <a:fillRect l="-1766" t="-3553" r="-1104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6721177-DB11-4A4A-B15F-334DFE5CB077}"/>
                  </a:ext>
                </a:extLst>
              </p:cNvPr>
              <p:cNvSpPr txBox="1"/>
              <p:nvPr/>
            </p:nvSpPr>
            <p:spPr>
              <a:xfrm>
                <a:off x="6343650" y="4000499"/>
                <a:ext cx="5522579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algn="l"/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An alternative approach would be to model each cluster separately – i.e. modelling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6721177-DB11-4A4A-B15F-334DFE5CB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650" y="4000499"/>
                <a:ext cx="5522579" cy="1200329"/>
              </a:xfrm>
              <a:prstGeom prst="rect">
                <a:avLst/>
              </a:prstGeom>
              <a:blipFill>
                <a:blip r:embed="rId3"/>
                <a:stretch>
                  <a:fillRect l="-1766" t="-3553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A4FE5F2-57FC-45E4-B145-9511EBB3FADE}"/>
                  </a:ext>
                </a:extLst>
              </p:cNvPr>
              <p:cNvSpPr txBox="1"/>
              <p:nvPr/>
            </p:nvSpPr>
            <p:spPr>
              <a:xfrm>
                <a:off x="561433" y="652268"/>
                <a:ext cx="891594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4"/>
                <a:r>
                  <a:rPr lang="en-US" sz="2400" b="1" dirty="0">
                    <a:latin typeface="Avenir Next LT Pro" panose="020B0504020202020204" pitchFamily="34" charset="0"/>
                    <a:sym typeface="Wingdings" panose="05000000000000000000" pitchFamily="2" charset="2"/>
                  </a:rPr>
                  <a:t>Problem: We don’t know the true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𝑷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). </m:t>
                    </m:r>
                  </m:oMath>
                </a14:m>
                <a:r>
                  <a:rPr lang="en-US" sz="2400" b="1" dirty="0">
                    <a:latin typeface="Avenir Next LT Pro" panose="020B0504020202020204" pitchFamily="34" charset="0"/>
                    <a:sym typeface="Wingdings" panose="05000000000000000000" pitchFamily="2" charset="2"/>
                  </a:rPr>
                  <a:t>How to learn it?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A4FE5F2-57FC-45E4-B145-9511EBB3F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33" y="652268"/>
                <a:ext cx="8915941" cy="461665"/>
              </a:xfrm>
              <a:prstGeom prst="rect">
                <a:avLst/>
              </a:prstGeom>
              <a:blipFill>
                <a:blip r:embed="rId4"/>
                <a:stretch>
                  <a:fillRect l="-1025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950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33DCF-6D2F-45CB-9D51-B170C9CE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Logistic Regression with Gradient Descent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0662EE-0D6D-4C20-9387-90A4B7A5F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40</a:t>
            </a:fld>
            <a:endParaRPr lang="en-US"/>
          </a:p>
        </p:txBody>
      </p:sp>
      <p:pic>
        <p:nvPicPr>
          <p:cNvPr id="4" name="logistic (8)">
            <a:hlinkClick r:id="" action="ppaction://media"/>
            <a:extLst>
              <a:ext uri="{FF2B5EF4-FFF2-40B4-BE49-F238E27FC236}">
                <a16:creationId xmlns:a16="http://schemas.microsoft.com/office/drawing/2014/main" id="{295BDA76-B112-48A3-A593-1E9B7999CE6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8333" r="10886"/>
          <a:stretch/>
        </p:blipFill>
        <p:spPr>
          <a:xfrm>
            <a:off x="-141851" y="1371428"/>
            <a:ext cx="12475701" cy="434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4D55-76EF-478A-AF47-995C3574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Logistic Regression for Binary Classification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EEC873-BFA0-4C2B-9931-7EA27247A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41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AB536-B0D3-467B-855B-B5F43FBAFCD4}"/>
              </a:ext>
            </a:extLst>
          </p:cNvPr>
          <p:cNvSpPr txBox="1"/>
          <p:nvPr/>
        </p:nvSpPr>
        <p:spPr>
          <a:xfrm>
            <a:off x="492624" y="668164"/>
            <a:ext cx="11172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venir Next LT Pro" panose="020B0504020202020204" pitchFamily="34" charset="0"/>
              </a:rPr>
              <a:t>Model Assumption: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D6C19E-9A59-46C6-B9F1-C264CC3BE62E}"/>
                  </a:ext>
                </a:extLst>
              </p:cNvPr>
              <p:cNvSpPr txBox="1"/>
              <p:nvPr/>
            </p:nvSpPr>
            <p:spPr>
              <a:xfrm>
                <a:off x="1342951" y="3233836"/>
                <a:ext cx="3750342" cy="746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D6C19E-9A59-46C6-B9F1-C264CC3B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951" y="3233836"/>
                <a:ext cx="3750342" cy="7469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E52207-0C77-4038-A688-5CAF81C38D7F}"/>
                  </a:ext>
                </a:extLst>
              </p:cNvPr>
              <p:cNvSpPr txBox="1"/>
              <p:nvPr/>
            </p:nvSpPr>
            <p:spPr>
              <a:xfrm>
                <a:off x="6666981" y="3192398"/>
                <a:ext cx="5479880" cy="799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E52207-0C77-4038-A688-5CAF81C38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981" y="3192398"/>
                <a:ext cx="5479880" cy="7997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F9F752C-1D85-4314-8695-ADD63DDE5B27}"/>
                  </a:ext>
                </a:extLst>
              </p:cNvPr>
              <p:cNvSpPr txBox="1"/>
              <p:nvPr/>
            </p:nvSpPr>
            <p:spPr>
              <a:xfrm>
                <a:off x="502327" y="2561591"/>
                <a:ext cx="80757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venir Next LT Pro" panose="020B0504020202020204" pitchFamily="34" charset="0"/>
                  </a:rPr>
                  <a:t>I want to start playing with this a little. Let’s start by replacing 1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F9F752C-1D85-4314-8695-ADD63DDE5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27" y="2561591"/>
                <a:ext cx="8075775" cy="369332"/>
              </a:xfrm>
              <a:prstGeom prst="rect">
                <a:avLst/>
              </a:prstGeom>
              <a:blipFill>
                <a:blip r:embed="rId4"/>
                <a:stretch>
                  <a:fillRect l="-60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375DEA6-72A9-48C0-B972-275E5AF81008}"/>
                  </a:ext>
                </a:extLst>
              </p:cNvPr>
              <p:cNvSpPr txBox="1"/>
              <p:nvPr/>
            </p:nvSpPr>
            <p:spPr>
              <a:xfrm>
                <a:off x="1342952" y="1233057"/>
                <a:ext cx="3750342" cy="707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375DEA6-72A9-48C0-B972-275E5AF81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952" y="1233057"/>
                <a:ext cx="3750342" cy="707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6B7579-CBF1-4646-A62F-2B4DFAD45514}"/>
                  </a:ext>
                </a:extLst>
              </p:cNvPr>
              <p:cNvSpPr txBox="1"/>
              <p:nvPr/>
            </p:nvSpPr>
            <p:spPr>
              <a:xfrm>
                <a:off x="6666981" y="1186987"/>
                <a:ext cx="3822242" cy="799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6B7579-CBF1-4646-A62F-2B4DFAD45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981" y="1186987"/>
                <a:ext cx="3822242" cy="7997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DEEA62-E5AF-48EC-8DF1-7F2A15BE236F}"/>
                  </a:ext>
                </a:extLst>
              </p:cNvPr>
              <p:cNvSpPr txBox="1"/>
              <p:nvPr/>
            </p:nvSpPr>
            <p:spPr>
              <a:xfrm>
                <a:off x="502326" y="4536481"/>
                <a:ext cx="8075775" cy="4047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venir Next LT Pro" panose="020B0504020202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could write this as: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DEEA62-E5AF-48EC-8DF1-7F2A15BE2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26" y="4536481"/>
                <a:ext cx="8075775" cy="404791"/>
              </a:xfrm>
              <a:prstGeom prst="rect">
                <a:avLst/>
              </a:prstGeom>
              <a:blipFill>
                <a:blip r:embed="rId7"/>
                <a:stretch>
                  <a:fillRect l="-604"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FEBA4A-2B25-47D5-8E47-9A5075FAEAA4}"/>
                  </a:ext>
                </a:extLst>
              </p:cNvPr>
              <p:cNvSpPr txBox="1"/>
              <p:nvPr/>
            </p:nvSpPr>
            <p:spPr>
              <a:xfrm>
                <a:off x="1058933" y="5245881"/>
                <a:ext cx="5037067" cy="840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FEBA4A-2B25-47D5-8E47-9A5075FAE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933" y="5245881"/>
                <a:ext cx="5037067" cy="840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6277EC-73A4-4DF5-A7D7-7055A705202E}"/>
                  </a:ext>
                </a:extLst>
              </p:cNvPr>
              <p:cNvSpPr txBox="1"/>
              <p:nvPr/>
            </p:nvSpPr>
            <p:spPr>
              <a:xfrm>
                <a:off x="6666981" y="5204443"/>
                <a:ext cx="5479880" cy="840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6277EC-73A4-4DF5-A7D7-7055A7052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981" y="5204443"/>
                <a:ext cx="5479880" cy="840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56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14" grpId="0"/>
      <p:bldP spid="22" grpId="0"/>
      <p:bldP spid="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4D55-76EF-478A-AF47-995C3574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Logistic Regression for Binary Classification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EEC873-BFA0-4C2B-9931-7EA27247A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42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AB536-B0D3-467B-855B-B5F43FBAFCD4}"/>
              </a:ext>
            </a:extLst>
          </p:cNvPr>
          <p:cNvSpPr txBox="1"/>
          <p:nvPr/>
        </p:nvSpPr>
        <p:spPr>
          <a:xfrm>
            <a:off x="492624" y="533976"/>
            <a:ext cx="11172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venir Next LT Pro" panose="020B0504020202020204" pitchFamily="34" charset="0"/>
              </a:rPr>
              <a:t>Tweaked Model Assumption: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DEEA62-E5AF-48EC-8DF1-7F2A15BE236F}"/>
                  </a:ext>
                </a:extLst>
              </p:cNvPr>
              <p:cNvSpPr txBox="1"/>
              <p:nvPr/>
            </p:nvSpPr>
            <p:spPr>
              <a:xfrm>
                <a:off x="502326" y="948657"/>
                <a:ext cx="8628285" cy="4047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D73F09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could write this as: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DEEA62-E5AF-48EC-8DF1-7F2A15BE2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26" y="948657"/>
                <a:ext cx="8628285" cy="404791"/>
              </a:xfrm>
              <a:prstGeom prst="rect">
                <a:avLst/>
              </a:prstGeom>
              <a:blipFill>
                <a:blip r:embed="rId10"/>
                <a:stretch>
                  <a:fillRect l="-565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41FCA3-BE24-44FC-9BCB-E8A20919903C}"/>
                  </a:ext>
                </a:extLst>
              </p:cNvPr>
              <p:cNvSpPr txBox="1"/>
              <p:nvPr/>
            </p:nvSpPr>
            <p:spPr>
              <a:xfrm>
                <a:off x="502326" y="2534850"/>
                <a:ext cx="111873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If we relax this </a:t>
                </a:r>
                <a:r>
                  <a:rPr lang="en-US" sz="2000" b="1" dirty="0">
                    <a:solidFill>
                      <a:srgbClr val="D73F09"/>
                    </a:solidFill>
                    <a:latin typeface="Avenir Next LT Pro" panose="020B0504020202020204" pitchFamily="34" charset="0"/>
                  </a:rPr>
                  <a:t>restriction</a:t>
                </a:r>
                <a:r>
                  <a:rPr lang="en-US" sz="2000" b="1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 be anything, does it change the problem? </a:t>
                </a:r>
                <a:r>
                  <a:rPr lang="en-US" sz="2000" b="1" dirty="0">
                    <a:latin typeface="Avenir Next LT Pro" panose="020B0504020202020204" pitchFamily="34" charset="0"/>
                  </a:rPr>
                  <a:t>Let’s see.</a:t>
                </a:r>
                <a:endParaRPr lang="en-US" sz="2000" b="1" dirty="0">
                  <a:solidFill>
                    <a:schemeClr val="tx1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41FCA3-BE24-44FC-9BCB-E8A209199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26" y="2534850"/>
                <a:ext cx="11187348" cy="400110"/>
              </a:xfrm>
              <a:prstGeom prst="rect">
                <a:avLst/>
              </a:prstGeom>
              <a:blipFill>
                <a:blip r:embed="rId18"/>
                <a:stretch>
                  <a:fillRect l="-545"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D5F40A-8817-45EF-8C3F-BBEA868EA254}"/>
                  </a:ext>
                </a:extLst>
              </p:cNvPr>
              <p:cNvSpPr txBox="1"/>
              <p:nvPr/>
            </p:nvSpPr>
            <p:spPr>
              <a:xfrm>
                <a:off x="628134" y="3693852"/>
                <a:ext cx="6141426" cy="840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D5F40A-8817-45EF-8C3F-BBEA868E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34" y="3693852"/>
                <a:ext cx="6141426" cy="840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D8D3AAE-2B4D-40AC-83F2-D801A54C28EE}"/>
              </a:ext>
            </a:extLst>
          </p:cNvPr>
          <p:cNvSpPr/>
          <p:nvPr/>
        </p:nvSpPr>
        <p:spPr>
          <a:xfrm>
            <a:off x="502326" y="968028"/>
            <a:ext cx="11187348" cy="1321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E363E0-FA9B-4FC5-844D-09687A52CE5C}"/>
              </a:ext>
            </a:extLst>
          </p:cNvPr>
          <p:cNvSpPr/>
          <p:nvPr/>
        </p:nvSpPr>
        <p:spPr>
          <a:xfrm>
            <a:off x="7412181" y="5917448"/>
            <a:ext cx="136732" cy="136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897BAC-15F9-4E84-9BDE-FF0FF6E1C389}"/>
                  </a:ext>
                </a:extLst>
              </p:cNvPr>
              <p:cNvSpPr txBox="1"/>
              <p:nvPr/>
            </p:nvSpPr>
            <p:spPr>
              <a:xfrm>
                <a:off x="2855483" y="4620245"/>
                <a:ext cx="10281915" cy="840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 = 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897BAC-15F9-4E84-9BDE-FF0FF6E1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483" y="4620245"/>
                <a:ext cx="10281915" cy="840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4AC813-0714-46B6-82D6-C8C42C332751}"/>
                  </a:ext>
                </a:extLst>
              </p:cNvPr>
              <p:cNvSpPr txBox="1"/>
              <p:nvPr/>
            </p:nvSpPr>
            <p:spPr>
              <a:xfrm>
                <a:off x="2830082" y="5632031"/>
                <a:ext cx="7673797" cy="707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D73F0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D73F0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b>
                                          <m:r>
                                            <a:rPr lang="en-US" sz="2000" b="1" i="1" smtClean="0">
                                              <a:solidFill>
                                                <a:srgbClr val="D73F0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  <m:r>
                                        <a:rPr lang="en-US" sz="2000" b="1" i="1" smtClean="0">
                                          <a:solidFill>
                                            <a:srgbClr val="D73F0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D73F0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D73F0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b>
                                          <m:r>
                                            <a:rPr lang="en-US" sz="2000" b="1" i="1" smtClean="0">
                                              <a:solidFill>
                                                <a:srgbClr val="D73F0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b="1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000" b="1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4AC813-0714-46B6-82D6-C8C42C332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082" y="5632031"/>
                <a:ext cx="7673797" cy="70756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CF2CF37-6018-418B-8C1A-FA429A3A63F5}"/>
                  </a:ext>
                </a:extLst>
              </p:cNvPr>
              <p:cNvSpPr txBox="1"/>
              <p:nvPr/>
            </p:nvSpPr>
            <p:spPr>
              <a:xfrm>
                <a:off x="677118" y="3063328"/>
                <a:ext cx="73022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0" dirty="0">
                    <a:latin typeface="Avenir Next LT Pro" panose="020B0504020202020204" pitchFamily="34" charset="0"/>
                  </a:rPr>
                  <a:t>Ask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= 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sz="2000" dirty="0">
                    <a:latin typeface="Avenir Next LT Pro" panose="020B0504020202020204" pitchFamily="34" charset="0"/>
                  </a:rPr>
                  <a:t>  for some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000" b="1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CF2CF37-6018-418B-8C1A-FA429A3A6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18" y="3063328"/>
                <a:ext cx="7302263" cy="400110"/>
              </a:xfrm>
              <a:prstGeom prst="rect">
                <a:avLst/>
              </a:prstGeom>
              <a:blipFill>
                <a:blip r:embed="rId23"/>
                <a:stretch>
                  <a:fillRect l="-835"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Graphic 20" descr="Question Mark with solid fill">
            <a:extLst>
              <a:ext uri="{FF2B5EF4-FFF2-40B4-BE49-F238E27FC236}">
                <a16:creationId xmlns:a16="http://schemas.microsoft.com/office/drawing/2014/main" id="{16216165-456B-4DDB-A9B5-4A6C4BD0527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856616" y="3028994"/>
            <a:ext cx="206523" cy="206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978641-17B5-43A8-ACD8-92C34FEF6949}"/>
                  </a:ext>
                </a:extLst>
              </p:cNvPr>
              <p:cNvSpPr txBox="1"/>
              <p:nvPr/>
            </p:nvSpPr>
            <p:spPr>
              <a:xfrm>
                <a:off x="1058933" y="1336462"/>
                <a:ext cx="5037067" cy="840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978641-17B5-43A8-ACD8-92C34FEF6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933" y="1336462"/>
                <a:ext cx="5037067" cy="840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38B96F-977F-4D92-8C02-DB2CF23E730B}"/>
                  </a:ext>
                </a:extLst>
              </p:cNvPr>
              <p:cNvSpPr txBox="1"/>
              <p:nvPr/>
            </p:nvSpPr>
            <p:spPr>
              <a:xfrm>
                <a:off x="6666981" y="1295024"/>
                <a:ext cx="5479880" cy="840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38B96F-977F-4D92-8C02-DB2CF23E7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981" y="1295024"/>
                <a:ext cx="5479880" cy="840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803600D-3D87-4E50-8D17-B22A02612202}"/>
              </a:ext>
            </a:extLst>
          </p:cNvPr>
          <p:cNvSpPr txBox="1"/>
          <p:nvPr/>
        </p:nvSpPr>
        <p:spPr>
          <a:xfrm>
            <a:off x="8305600" y="5700237"/>
            <a:ext cx="29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D73F09"/>
                </a:solidFill>
                <a:latin typeface="Avenir Next LT Pro" panose="020B0504020202020204" pitchFamily="34" charset="0"/>
              </a:rPr>
              <a:t>Nope. Same model, just more parameters.</a:t>
            </a:r>
          </a:p>
        </p:txBody>
      </p:sp>
    </p:spTree>
    <p:extLst>
      <p:ext uri="{BB962C8B-B14F-4D97-AF65-F5344CB8AC3E}">
        <p14:creationId xmlns:p14="http://schemas.microsoft.com/office/powerpoint/2010/main" val="298421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 animBg="1"/>
      <p:bldP spid="17" grpId="0"/>
      <p:bldP spid="18" grpId="0"/>
      <p:bldP spid="2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2788-6077-493B-8332-6DF40E7F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To Multiclass Logistic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7F162-B8F8-46DA-A89C-75FC54F28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B91644-C4AB-4E8A-AEC3-6CF10AB8A4F8}"/>
                  </a:ext>
                </a:extLst>
              </p:cNvPr>
              <p:cNvSpPr txBox="1"/>
              <p:nvPr/>
            </p:nvSpPr>
            <p:spPr>
              <a:xfrm>
                <a:off x="6538813" y="1144879"/>
                <a:ext cx="5037067" cy="840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B91644-C4AB-4E8A-AEC3-6CF10AB8A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813" y="1144879"/>
                <a:ext cx="5037067" cy="840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681F58-A859-4040-AFE3-46127B09706C}"/>
                  </a:ext>
                </a:extLst>
              </p:cNvPr>
              <p:cNvSpPr txBox="1"/>
              <p:nvPr/>
            </p:nvSpPr>
            <p:spPr>
              <a:xfrm>
                <a:off x="1058933" y="1144880"/>
                <a:ext cx="5479880" cy="840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681F58-A859-4040-AFE3-46127B097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933" y="1144880"/>
                <a:ext cx="5479880" cy="840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C7BDE47-6D54-4DF0-8B81-3D5FE420FFD3}"/>
              </a:ext>
            </a:extLst>
          </p:cNvPr>
          <p:cNvSpPr txBox="1"/>
          <p:nvPr/>
        </p:nvSpPr>
        <p:spPr>
          <a:xfrm>
            <a:off x="264024" y="667463"/>
            <a:ext cx="11172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venir Next LT Pro" panose="020B0504020202020204" pitchFamily="34" charset="0"/>
              </a:rPr>
              <a:t>Binary Model Assumption: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B37573-AC0D-4120-B738-DEE4DC3A1B0D}"/>
              </a:ext>
            </a:extLst>
          </p:cNvPr>
          <p:cNvSpPr txBox="1"/>
          <p:nvPr/>
        </p:nvSpPr>
        <p:spPr>
          <a:xfrm>
            <a:off x="264024" y="2426675"/>
            <a:ext cx="11172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venir Next LT Pro" panose="020B0504020202020204" pitchFamily="34" charset="0"/>
              </a:rPr>
              <a:t>Can we generalize this form to three classes?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8666CB-E1EA-4645-BDED-5B2B1F7A9ADF}"/>
                  </a:ext>
                </a:extLst>
              </p:cNvPr>
              <p:cNvSpPr txBox="1"/>
              <p:nvPr/>
            </p:nvSpPr>
            <p:spPr>
              <a:xfrm>
                <a:off x="468912" y="2840160"/>
                <a:ext cx="6325588" cy="840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8666CB-E1EA-4645-BDED-5B2B1F7A9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12" y="2840160"/>
                <a:ext cx="6325588" cy="840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CE5FE6-4C23-4F0C-A2A0-695ED268CAD2}"/>
                  </a:ext>
                </a:extLst>
              </p:cNvPr>
              <p:cNvSpPr txBox="1"/>
              <p:nvPr/>
            </p:nvSpPr>
            <p:spPr>
              <a:xfrm>
                <a:off x="492624" y="4005723"/>
                <a:ext cx="6325588" cy="840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CE5FE6-4C23-4F0C-A2A0-695ED268C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24" y="4005723"/>
                <a:ext cx="6325588" cy="840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E44E73-B281-44C6-AB2A-E418C3EA09CC}"/>
                  </a:ext>
                </a:extLst>
              </p:cNvPr>
              <p:cNvSpPr txBox="1"/>
              <p:nvPr/>
            </p:nvSpPr>
            <p:spPr>
              <a:xfrm>
                <a:off x="492624" y="5171287"/>
                <a:ext cx="6325588" cy="840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E44E73-B281-44C6-AB2A-E418C3EA0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24" y="5171287"/>
                <a:ext cx="6325588" cy="840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66D16C-4DBE-424B-96CA-ABD3C12CDB38}"/>
                  </a:ext>
                </a:extLst>
              </p:cNvPr>
              <p:cNvSpPr txBox="1"/>
              <p:nvPr/>
            </p:nvSpPr>
            <p:spPr>
              <a:xfrm>
                <a:off x="7822332" y="3885706"/>
                <a:ext cx="346167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0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66D16C-4DBE-424B-96CA-ABD3C12CD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332" y="3885706"/>
                <a:ext cx="3461678" cy="400110"/>
              </a:xfrm>
              <a:prstGeom prst="rect">
                <a:avLst/>
              </a:prstGeom>
              <a:blipFill>
                <a:blip r:embed="rId1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882177-901B-4512-9E22-1E9496EFBE8C}"/>
                  </a:ext>
                </a:extLst>
              </p:cNvPr>
              <p:cNvSpPr txBox="1"/>
              <p:nvPr/>
            </p:nvSpPr>
            <p:spPr>
              <a:xfrm>
                <a:off x="7822332" y="4469921"/>
                <a:ext cx="346167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882177-901B-4512-9E22-1E9496EFB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332" y="4469921"/>
                <a:ext cx="3461678" cy="400110"/>
              </a:xfrm>
              <a:prstGeom prst="rect">
                <a:avLst/>
              </a:prstGeom>
              <a:blipFill>
                <a:blip r:embed="rId12"/>
                <a:stretch>
                  <a:fillRect l="-704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29F6DF2-B8C5-41C6-88CF-F6C15D3A9894}"/>
              </a:ext>
            </a:extLst>
          </p:cNvPr>
          <p:cNvSpPr txBox="1"/>
          <p:nvPr/>
        </p:nvSpPr>
        <p:spPr>
          <a:xfrm>
            <a:off x="8457766" y="3424322"/>
            <a:ext cx="2190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venir Next LT Pro" panose="020B0504020202020204" pitchFamily="34" charset="0"/>
              </a:rPr>
              <a:t>Sanity checks:</a:t>
            </a:r>
          </a:p>
        </p:txBody>
      </p:sp>
    </p:spTree>
    <p:extLst>
      <p:ext uri="{BB962C8B-B14F-4D97-AF65-F5344CB8AC3E}">
        <p14:creationId xmlns:p14="http://schemas.microsoft.com/office/powerpoint/2010/main" val="227579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5" grpId="0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4D55-76EF-478A-AF47-995C3574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About The </a:t>
            </a:r>
            <a:r>
              <a:rPr lang="en-US" dirty="0" err="1"/>
              <a:t>Softmax</a:t>
            </a:r>
            <a:r>
              <a:rPr lang="en-US" dirty="0"/>
              <a:t>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EEC873-BFA0-4C2B-9931-7EA27247A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7AB536-B0D3-467B-855B-B5F43FBAFCD4}"/>
                  </a:ext>
                </a:extLst>
              </p:cNvPr>
              <p:cNvSpPr txBox="1"/>
              <p:nvPr/>
            </p:nvSpPr>
            <p:spPr>
              <a:xfrm>
                <a:off x="439381" y="700000"/>
                <a:ext cx="11483476" cy="8375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Avenir Next LT Pro" panose="020B0504020202020204" pitchFamily="34" charset="0"/>
                  </a:rPr>
                  <a:t>This functional form has a name – the </a:t>
                </a:r>
                <a:r>
                  <a:rPr lang="en-US" sz="2400" dirty="0" err="1">
                    <a:latin typeface="Avenir Next LT Pro" panose="020B0504020202020204" pitchFamily="34" charset="0"/>
                  </a:rPr>
                  <a:t>softmax</a:t>
                </a:r>
                <a:r>
                  <a:rPr lang="en-US" sz="2400" dirty="0">
                    <a:latin typeface="Avenir Next LT Pro" panose="020B0504020202020204" pitchFamily="34" charset="0"/>
                  </a:rPr>
                  <a:t> function.  It turns a real-valued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>
                    <a:latin typeface="Avenir Next LT Pro" panose="020B0504020202020204" pitchFamily="34" charset="0"/>
                  </a:rPr>
                  <a:t> to a categoric distribution -- i.e.  each element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400" dirty="0">
                    <a:latin typeface="Avenir Next LT Pro" panose="020B0504020202020204" pitchFamily="34" charset="0"/>
                  </a:rPr>
                  <a:t> and it sums to 1.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7AB536-B0D3-467B-855B-B5F43FBAF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81" y="700000"/>
                <a:ext cx="11483476" cy="837537"/>
              </a:xfrm>
              <a:prstGeom prst="rect">
                <a:avLst/>
              </a:prstGeom>
              <a:blipFill>
                <a:blip r:embed="rId8"/>
                <a:stretch>
                  <a:fillRect l="-796" t="-5109" b="-16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28C463-3B25-4EED-9D8C-74DC5778F21E}"/>
                  </a:ext>
                </a:extLst>
              </p:cNvPr>
              <p:cNvSpPr txBox="1"/>
              <p:nvPr/>
            </p:nvSpPr>
            <p:spPr>
              <a:xfrm>
                <a:off x="1005335" y="2573573"/>
                <a:ext cx="5660522" cy="14719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𝑆𝑜𝑓𝑡𝑚𝑎𝑥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eqArr>
                        </m:e>
                      </m:d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28C463-3B25-4EED-9D8C-74DC5778F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35" y="2573573"/>
                <a:ext cx="5660522" cy="14719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3844BD27-19F0-4D42-82B7-F4E719D1FCAD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742331">
            <a:off x="6840981" y="2176078"/>
            <a:ext cx="4834650" cy="26088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FD29732-1A47-4948-AE7E-9E9DC72C1A7D}"/>
                  </a:ext>
                </a:extLst>
              </p:cNvPr>
              <p:cNvSpPr txBox="1"/>
              <p:nvPr/>
            </p:nvSpPr>
            <p:spPr>
              <a:xfrm>
                <a:off x="9258306" y="2101764"/>
                <a:ext cx="2555081" cy="6470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FD29732-1A47-4948-AE7E-9E9DC72C1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306" y="2101764"/>
                <a:ext cx="2555081" cy="64703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12D91C2-C60A-4E05-92A6-FE6A944868C6}"/>
                  </a:ext>
                </a:extLst>
              </p:cNvPr>
              <p:cNvSpPr txBox="1"/>
              <p:nvPr/>
            </p:nvSpPr>
            <p:spPr>
              <a:xfrm>
                <a:off x="674882" y="5173968"/>
                <a:ext cx="1111173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00000"/>
                  </a:lnSpc>
                </a:pPr>
                <a:r>
                  <a:rPr lang="en-US" sz="2400" dirty="0">
                    <a:latin typeface="Avenir Next LT Pro" panose="020B0504020202020204" pitchFamily="34" charset="0"/>
                  </a:rPr>
                  <a:t>“</a:t>
                </a:r>
                <a:r>
                  <a:rPr lang="en-US" sz="2400" b="1" dirty="0">
                    <a:latin typeface="Avenir Next LT Pro" panose="020B0504020202020204" pitchFamily="34" charset="0"/>
                  </a:rPr>
                  <a:t>max</a:t>
                </a:r>
                <a:r>
                  <a:rPr lang="en-US" sz="2400" dirty="0">
                    <a:latin typeface="Avenir Next LT Pro" panose="020B0504020202020204" pitchFamily="34" charset="0"/>
                  </a:rPr>
                  <a:t>” – amplifies probability of largest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>
                  <a:latin typeface="Avenir Next LT Pro" panose="020B0504020202020204" pitchFamily="34" charset="0"/>
                </a:endParaRPr>
              </a:p>
              <a:p>
                <a:pPr marL="0" lvl="1">
                  <a:lnSpc>
                    <a:spcPct val="100000"/>
                  </a:lnSpc>
                </a:pPr>
                <a:r>
                  <a:rPr lang="en-US" sz="2400" dirty="0">
                    <a:latin typeface="Avenir Next LT Pro" panose="020B0504020202020204" pitchFamily="34" charset="0"/>
                  </a:rPr>
                  <a:t>“</a:t>
                </a:r>
                <a:r>
                  <a:rPr lang="en-US" sz="2400" b="1" dirty="0">
                    <a:latin typeface="Avenir Next LT Pro" panose="020B0504020202020204" pitchFamily="34" charset="0"/>
                  </a:rPr>
                  <a:t>soft</a:t>
                </a:r>
                <a:r>
                  <a:rPr lang="en-US" sz="2400" dirty="0">
                    <a:latin typeface="Avenir Next LT Pro" panose="020B0504020202020204" pitchFamily="34" charset="0"/>
                  </a:rPr>
                  <a:t>”  – differentiable and still assigns non-zero probability to other entries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12D91C2-C60A-4E05-92A6-FE6A94486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82" y="5173968"/>
                <a:ext cx="11111734" cy="830997"/>
              </a:xfrm>
              <a:prstGeom prst="rect">
                <a:avLst/>
              </a:prstGeom>
              <a:blipFill>
                <a:blip r:embed="rId12"/>
                <a:stretch>
                  <a:fillRect l="-878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6777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2788-6077-493B-8332-6DF40E7F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Logistic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7F162-B8F8-46DA-A89C-75FC54F28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8F4A40B-EE8B-4122-AD74-6D3EBBF579DA}"/>
                  </a:ext>
                </a:extLst>
              </p:cNvPr>
              <p:cNvSpPr txBox="1"/>
              <p:nvPr/>
            </p:nvSpPr>
            <p:spPr>
              <a:xfrm>
                <a:off x="3883710" y="1250192"/>
                <a:ext cx="4716653" cy="118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𝐶𝑎𝑡𝑒𝑔𝑜𝑟𝑖𝑐𝑎𝑙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8F4A40B-EE8B-4122-AD74-6D3EBBF57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710" y="1250192"/>
                <a:ext cx="4716653" cy="11890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6EAAE9-667B-4654-A313-C8BF770CEBD4}"/>
                  </a:ext>
                </a:extLst>
              </p:cNvPr>
              <p:cNvSpPr txBox="1"/>
              <p:nvPr/>
            </p:nvSpPr>
            <p:spPr>
              <a:xfrm>
                <a:off x="125276" y="4730348"/>
                <a:ext cx="11458275" cy="11893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𝑙𝑜𝑔𝑃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𝑙𝑜𝑔𝑃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i="0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6EAAE9-667B-4654-A313-C8BF770CE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76" y="4730348"/>
                <a:ext cx="11458275" cy="11893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8D3FF4B-D049-4170-8E9A-5F0B33EB7D97}"/>
              </a:ext>
            </a:extLst>
          </p:cNvPr>
          <p:cNvSpPr txBox="1"/>
          <p:nvPr/>
        </p:nvSpPr>
        <p:spPr>
          <a:xfrm>
            <a:off x="512745" y="4030957"/>
            <a:ext cx="10564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Avenir Next LT Pro" panose="020B0504020202020204" pitchFamily="34" charset="0"/>
              </a:rPr>
              <a:t>Write the negative log-likelihood of the training data as a function of parameters: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7CE971-B624-49F4-8597-A7C1DD471DBA}"/>
                  </a:ext>
                </a:extLst>
              </p:cNvPr>
              <p:cNvSpPr txBox="1"/>
              <p:nvPr/>
            </p:nvSpPr>
            <p:spPr>
              <a:xfrm>
                <a:off x="512900" y="650213"/>
                <a:ext cx="11458275" cy="4169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Avenir Next LT Pro" panose="020B0504020202020204" pitchFamily="34" charset="0"/>
                  </a:rPr>
                  <a:t>Dataset: </a:t>
                </a:r>
                <a:r>
                  <a:rPr lang="en-US" sz="2000" dirty="0">
                    <a:latin typeface="Avenir Next LT Pro" panose="020B0504020202020204" pitchFamily="34" charset="0"/>
                    <a:sym typeface="Wingdings" panose="05000000000000000000" pitchFamily="2" charset="2"/>
                  </a:rPr>
                  <a:t>Given a dataset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sz="2000" dirty="0">
                    <a:latin typeface="Avenir Next LT Pro" panose="020B0504020202020204" pitchFamily="34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∈{0,1,2,…,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7CE971-B624-49F4-8597-A7C1DD471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00" y="650213"/>
                <a:ext cx="11458275" cy="416974"/>
              </a:xfrm>
              <a:prstGeom prst="rect">
                <a:avLst/>
              </a:prstGeom>
              <a:blipFill>
                <a:blip r:embed="rId4"/>
                <a:stretch>
                  <a:fillRect l="-532" t="-4412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AF6DFB9-020C-4D3A-BFE6-84509E7B05F7}"/>
              </a:ext>
            </a:extLst>
          </p:cNvPr>
          <p:cNvSpPr txBox="1"/>
          <p:nvPr/>
        </p:nvSpPr>
        <p:spPr>
          <a:xfrm>
            <a:off x="512899" y="1507799"/>
            <a:ext cx="27827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venir Next LT Pro" panose="020B0504020202020204" pitchFamily="34" charset="0"/>
              </a:rPr>
              <a:t>Model assumptions:</a:t>
            </a:r>
            <a:endParaRPr lang="en-US" sz="2000" dirty="0">
              <a:latin typeface="Avenir Next LT Pro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3155A3-875D-451B-A732-9ADC217BA120}"/>
                  </a:ext>
                </a:extLst>
              </p:cNvPr>
              <p:cNvSpPr txBox="1"/>
              <p:nvPr/>
            </p:nvSpPr>
            <p:spPr>
              <a:xfrm>
                <a:off x="3096571" y="2622240"/>
                <a:ext cx="7981004" cy="10406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𝕀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3155A3-875D-451B-A732-9ADC217BA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571" y="2622240"/>
                <a:ext cx="7981004" cy="10406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9533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2788-6077-493B-8332-6DF40E7F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Logistic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7F162-B8F8-46DA-A89C-75FC54F28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6EAAE9-667B-4654-A313-C8BF770CEBD4}"/>
                  </a:ext>
                </a:extLst>
              </p:cNvPr>
              <p:cNvSpPr txBox="1"/>
              <p:nvPr/>
            </p:nvSpPr>
            <p:spPr>
              <a:xfrm>
                <a:off x="188776" y="691748"/>
                <a:ext cx="11458275" cy="11893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𝑙𝑜𝑔𝑃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i="0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=  </m:t>
                      </m:r>
                      <m:nary>
                        <m:naryPr>
                          <m:chr m:val="∑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6EAAE9-667B-4654-A313-C8BF770CE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76" y="691748"/>
                <a:ext cx="11458275" cy="11893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40A5D7-132A-4A00-9686-409B711F4356}"/>
                  </a:ext>
                </a:extLst>
              </p:cNvPr>
              <p:cNvSpPr txBox="1"/>
              <p:nvPr/>
            </p:nvSpPr>
            <p:spPr>
              <a:xfrm>
                <a:off x="-408124" y="2555397"/>
                <a:ext cx="11458275" cy="1201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𝑙𝑜𝑔𝑃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sSub>
                                <m:sSubPr>
                                  <m:ctrlP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40A5D7-132A-4A00-9686-409B711F4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8124" y="2555397"/>
                <a:ext cx="11458275" cy="12012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74C4C2-9496-448E-943D-B50C521B57B0}"/>
                  </a:ext>
                </a:extLst>
              </p:cNvPr>
              <p:cNvSpPr txBox="1"/>
              <p:nvPr/>
            </p:nvSpPr>
            <p:spPr>
              <a:xfrm>
                <a:off x="1052375" y="3881232"/>
                <a:ext cx="11458275" cy="1281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==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74C4C2-9496-448E-943D-B50C521B5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375" y="3881232"/>
                <a:ext cx="11458275" cy="12813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833790-8383-484D-97AB-348ED292768E}"/>
                  </a:ext>
                </a:extLst>
              </p:cNvPr>
              <p:cNvSpPr txBox="1"/>
              <p:nvPr/>
            </p:nvSpPr>
            <p:spPr>
              <a:xfrm>
                <a:off x="1496874" y="5203561"/>
                <a:ext cx="11458275" cy="1130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==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, …</m:t>
                                  </m:r>
                                  <m:sSub>
                                    <m:sSubPr>
                                      <m:ctrlP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833790-8383-484D-97AB-348ED2927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874" y="5203561"/>
                <a:ext cx="11458275" cy="113082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1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8FF45A-7BFC-46FA-ADE4-6D31079FEC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47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1ACD4-8A30-4E56-A99D-3FA41609D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Math can be hard. How might we “sanity check” this result to make sure it aligns with our intuitions?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Specifically, we just derived this expression for multiclass logistic regression: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there something we could check to make sure we didn’t break anything?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7C59D2-8D9E-4C7E-8539-78E80B8F6CB8}"/>
                  </a:ext>
                </a:extLst>
              </p:cNvPr>
              <p:cNvSpPr txBox="1"/>
              <p:nvPr/>
            </p:nvSpPr>
            <p:spPr>
              <a:xfrm>
                <a:off x="0" y="3536002"/>
                <a:ext cx="11458275" cy="1130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𝑙𝑜𝑔𝑃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sSub>
                                <m:sSubPr>
                                  <m:ctrlP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==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, …</m:t>
                                  </m:r>
                                  <m:sSub>
                                    <m:sSubPr>
                                      <m:ctrlP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7C59D2-8D9E-4C7E-8539-78E80B8F6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36002"/>
                <a:ext cx="11458275" cy="1130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4148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2788-6077-493B-8332-6DF40E7F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Logistic Regression (Sanity Check)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7F162-B8F8-46DA-A89C-75FC54F28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206075-4706-49BB-B050-6D6AF87EF5B3}"/>
                  </a:ext>
                </a:extLst>
              </p:cNvPr>
              <p:cNvSpPr txBox="1"/>
              <p:nvPr/>
            </p:nvSpPr>
            <p:spPr>
              <a:xfrm>
                <a:off x="328341" y="1504059"/>
                <a:ext cx="11458275" cy="1130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𝑙𝑜𝑔𝑃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sSub>
                                <m:sSubPr>
                                  <m:ctrlP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206075-4706-49BB-B050-6D6AF87EF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41" y="1504059"/>
                <a:ext cx="11458275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AEF9-B3B7-4707-96C2-61B8FB137035}"/>
                  </a:ext>
                </a:extLst>
              </p:cNvPr>
              <p:cNvSpPr txBox="1"/>
              <p:nvPr/>
            </p:nvSpPr>
            <p:spPr>
              <a:xfrm>
                <a:off x="512899" y="565386"/>
                <a:ext cx="1071390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Avenir Next LT Pro" panose="020B0504020202020204" pitchFamily="34" charset="0"/>
                  </a:rPr>
                  <a:t>Derivation showing this gets back to the binary logistic regression gradient if we only consider two classes (only one weight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latin typeface="Avenir Next LT Pro" panose="020B0504020202020204" pitchFamily="34" charset="0"/>
                  </a:rPr>
                  <a:t>:</a:t>
                </a:r>
                <a:endParaRPr lang="en-US" sz="20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AEF9-B3B7-4707-96C2-61B8FB137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99" y="565386"/>
                <a:ext cx="10713901" cy="707886"/>
              </a:xfrm>
              <a:prstGeom prst="rect">
                <a:avLst/>
              </a:prstGeom>
              <a:blipFill>
                <a:blip r:embed="rId5"/>
                <a:stretch>
                  <a:fillRect l="-569" t="-4310" r="-1024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8DE61F-6AD9-4262-A91C-D9C97CE19F86}"/>
                  </a:ext>
                </a:extLst>
              </p:cNvPr>
              <p:cNvSpPr txBox="1"/>
              <p:nvPr/>
            </p:nvSpPr>
            <p:spPr>
              <a:xfrm>
                <a:off x="1852340" y="2755903"/>
                <a:ext cx="11458275" cy="1130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8DE61F-6AD9-4262-A91C-D9C97CE19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340" y="2755903"/>
                <a:ext cx="11458275" cy="11308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BCB65DF-D793-4702-A8C9-F5B8ABEB924A}"/>
                  </a:ext>
                </a:extLst>
              </p:cNvPr>
              <p:cNvSpPr txBox="1"/>
              <p:nvPr/>
            </p:nvSpPr>
            <p:spPr>
              <a:xfrm>
                <a:off x="976039" y="4007747"/>
                <a:ext cx="11458275" cy="1130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BCB65DF-D793-4702-A8C9-F5B8ABEB9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039" y="4007747"/>
                <a:ext cx="11458275" cy="11308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F46EB5A-E221-4562-A504-C34D1DBE284A}"/>
                  </a:ext>
                </a:extLst>
              </p:cNvPr>
              <p:cNvSpPr txBox="1"/>
              <p:nvPr/>
            </p:nvSpPr>
            <p:spPr>
              <a:xfrm>
                <a:off x="-285365" y="4249992"/>
                <a:ext cx="463101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==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=−1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=1,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==0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F46EB5A-E221-4562-A504-C34D1DBE2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5365" y="4249992"/>
                <a:ext cx="4631010" cy="646331"/>
              </a:xfrm>
              <a:prstGeom prst="rect">
                <a:avLst/>
              </a:prstGeom>
              <a:blipFill>
                <a:blip r:embed="rId8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Right 6">
            <a:extLst>
              <a:ext uri="{FF2B5EF4-FFF2-40B4-BE49-F238E27FC236}">
                <a16:creationId xmlns:a16="http://schemas.microsoft.com/office/drawing/2014/main" id="{A6004338-6C0D-463A-B8A6-7E4E1391C531}"/>
              </a:ext>
            </a:extLst>
          </p:cNvPr>
          <p:cNvSpPr/>
          <p:nvPr/>
        </p:nvSpPr>
        <p:spPr>
          <a:xfrm>
            <a:off x="4168967" y="4483258"/>
            <a:ext cx="353355" cy="203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61EA685-12CD-4A82-B224-E6C9E9B733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73300" y="5369357"/>
            <a:ext cx="78486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082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86DD-4871-4766-8679-EDF6E7F5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1">
              <a:lnSpc>
                <a:spcPct val="100000"/>
              </a:lnSpc>
            </a:pPr>
            <a:r>
              <a:rPr lang="en-US" sz="2400" dirty="0">
                <a:latin typeface="Avenir Next LT Pro" panose="020B0504020202020204" pitchFamily="34" charset="0"/>
              </a:rPr>
              <a:t>Gradient Descent Algorithm for Multiclass Logistic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A1AEEE-A075-4B91-8097-972713373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3192" y="6534181"/>
            <a:ext cx="368808" cy="282512"/>
          </a:xfrm>
        </p:spPr>
        <p:txBody>
          <a:bodyPr/>
          <a:lstStyle/>
          <a:p>
            <a:fld id="{02C8B7B2-9496-47E5-990F-169BD0B1DE6A}" type="slidenum">
              <a:rPr lang="en-US" smtClean="0"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C6E545-74AA-435D-8418-59EC78F46ACC}"/>
                  </a:ext>
                </a:extLst>
              </p:cNvPr>
              <p:cNvSpPr txBox="1"/>
              <p:nvPr/>
            </p:nvSpPr>
            <p:spPr>
              <a:xfrm>
                <a:off x="455214" y="477882"/>
                <a:ext cx="12295586" cy="58465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w</a:t>
                </a:r>
                <a:r>
                  <a:rPr lang="en-US" sz="2400" baseline="-250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0</a:t>
                </a:r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 = random(d)			 	  // randomly initialize weight vectors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…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400" dirty="0" err="1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w</a:t>
                </a:r>
                <a:r>
                  <a:rPr lang="en-US" sz="2400" baseline="-25000" dirty="0" err="1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C</a:t>
                </a:r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 = random(d) 			 	  // randomly initialize weight vectors 	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Repeat: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  </a:t>
                </a:r>
                <a:r>
                  <a:rPr lang="en-US" sz="2400" b="1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sz="2400" b="1" i="0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𝛁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𝒘</m:t>
                        </m:r>
                      </m:e>
                      <m:sub>
                        <m:r>
                          <a:rPr lang="en-US" sz="2400" b="1" i="0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𝟎</m:t>
                        </m:r>
                      </m:sub>
                    </m:sSub>
                    <m:r>
                      <a:rPr lang="en-US" sz="2400" b="1" i="0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,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sz="2400" b="1" dirty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𝛁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𝟏</m:t>
                        </m:r>
                      </m:sub>
                    </m:sSub>
                    <m:r>
                      <a:rPr lang="en-US" sz="2400" b="1" dirty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,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…,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sz="2400" b="1" dirty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𝛁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𝒄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acc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𝟎</m:t>
                        </m:r>
                      </m:e>
                    </m:acc>
                  </m:oMath>
                </a14:m>
                <a:endParaRPr lang="en-US" sz="2400" b="1" dirty="0">
                  <a:latin typeface="Microsoft Yi Baiti" panose="03000500000000000000" pitchFamily="66" charset="0"/>
                  <a:ea typeface="Microsoft Yi Baiti" panose="03000500000000000000" pitchFamily="66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sz="2400" b="1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  </a:t>
                </a:r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 for each 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,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∈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𝐷</m:t>
                    </m:r>
                  </m:oMath>
                </a14:m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: 	         // loop over dataset to aggregate gradient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	for c in 0,1,2,…,C: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𝒑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𝒄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Microsoft Yi Baiti" panose="03000500000000000000" pitchFamily="66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Microsoft Yi Baiti" panose="03000500000000000000" pitchFamily="66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Microsoft Yi Baiti" panose="03000500000000000000" pitchFamily="66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  <a:ea typeface="Microsoft Yi Baiti" panose="03000500000000000000" pitchFamily="66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Microsoft Yi Baiti" panose="03000500000000000000" pitchFamily="66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Microsoft Yi Baiti" panose="03000500000000000000" pitchFamily="66" charset="0"/>
                                  </a:rPr>
                                  <m:t>𝒄</m:t>
                                </m:r>
                              </m:sub>
                              <m:sup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Microsoft Yi Baiti" panose="03000500000000000000" pitchFamily="66" charset="0"/>
                                  </a:rPr>
                                  <m:t>𝑻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  <a:ea typeface="Microsoft Yi Baiti" panose="03000500000000000000" pitchFamily="66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Microsoft Yi Baiti" panose="03000500000000000000" pitchFamily="66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Microsoft Yi Baiti" panose="03000500000000000000" pitchFamily="66" charset="0"/>
                                  </a:rPr>
                                  <m:t>𝒊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Microsoft Yi Baiti" panose="03000500000000000000" pitchFamily="66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Microsoft Yi Baiti" panose="03000500000000000000" pitchFamily="66" charset="0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Microsoft Yi Baiti" panose="03000500000000000000" pitchFamily="66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Microsoft Yi Baiti" panose="03000500000000000000" pitchFamily="66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Microsoft Yi Baiti" panose="03000500000000000000" pitchFamily="66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Microsoft Yi Baiti" panose="03000500000000000000" pitchFamily="66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ea typeface="Microsoft Yi Baiti" panose="03000500000000000000" pitchFamily="66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Microsoft Yi Baiti" panose="03000500000000000000" pitchFamily="66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ea typeface="Microsoft Yi Baiti" panose="03000500000000000000" pitchFamily="66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  <a:ea typeface="Microsoft Yi Baiti" panose="03000500000000000000" pitchFamily="66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ea typeface="Microsoft Yi Baiti" panose="03000500000000000000" pitchFamily="66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ea typeface="Microsoft Yi Baiti" panose="03000500000000000000" pitchFamily="66" charset="0"/>
                                      </a:rPr>
                                      <m:t>𝒊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		 	  // compute probability of each class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      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𝛁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sz="2400" b="1" i="0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𝐰</m:t>
                        </m:r>
                      </m:e>
                      <m:sub>
                        <m:r>
                          <a:rPr lang="en-US" sz="2400" b="1" i="0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𝐜</m:t>
                        </m:r>
                      </m:sub>
                    </m:sSub>
                    <m:r>
                      <a:rPr lang="en-US" sz="2400" b="1" i="0" dirty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+=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Microsoft Yi Baiti" panose="03000500000000000000" pitchFamily="66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  <a:ea typeface="Microsoft Yi Baiti" panose="03000500000000000000" pitchFamily="66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Microsoft Yi Baiti" panose="03000500000000000000" pitchFamily="66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==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𝑐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] 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Microsoft Yi Baiti" panose="03000500000000000000" pitchFamily="66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  <a:ea typeface="Microsoft Yi Baiti" panose="03000500000000000000" pitchFamily="66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Microsoft Yi Baiti" panose="03000500000000000000" pitchFamily="66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	  // compute gradient of loss of point and sum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400" b="0" dirty="0">
                    <a:ea typeface="Microsoft Yi Baiti" panose="03000500000000000000" pitchFamily="66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𝐰</m:t>
                        </m:r>
                      </m:e>
                      <m:sub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𝐜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c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α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𝛁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𝐰</m:t>
                        </m:r>
                      </m:e>
                      <m:sub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Microsoft Yi Baiti" panose="03000500000000000000" pitchFamily="66" charset="0"/>
                          </a:rPr>
                          <m:t>𝐜</m:t>
                        </m:r>
                      </m:sub>
                    </m:sSub>
                  </m:oMath>
                </a14:m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 for c in 0, 1, 2, … C    // take a step in the opposite direction of gradient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Until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max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⁡_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Microsoft Yi Baiti" panose="03000500000000000000" pitchFamily="66" charset="0"/>
                      </a:rPr>
                      <m:t>iters</m:t>
                    </m:r>
                  </m:oMath>
                </a14:m>
                <a:r>
                  <a:rPr lang="en-US" sz="2400" dirty="0">
                    <a:latin typeface="Microsoft Yi Baiti" panose="03000500000000000000" pitchFamily="66" charset="0"/>
                    <a:ea typeface="Microsoft Yi Baiti" panose="03000500000000000000" pitchFamily="66" charset="0"/>
                  </a:rPr>
                  <a:t>				  // keep taking steps until convergence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C6E545-74AA-435D-8418-59EC78F46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14" y="477882"/>
                <a:ext cx="12295586" cy="5846537"/>
              </a:xfrm>
              <a:prstGeom prst="rect">
                <a:avLst/>
              </a:prstGeom>
              <a:blipFill>
                <a:blip r:embed="rId2"/>
                <a:stretch>
                  <a:fillRect l="-793" t="-417" b="-1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62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F668-1432-4762-9DD4-43405F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vs. Discriminative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FE515A-0636-4410-8D72-8F0D3966A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DC98FF-33FD-49CE-AAA7-1873C03C7B52}"/>
                  </a:ext>
                </a:extLst>
              </p:cNvPr>
              <p:cNvSpPr txBox="1"/>
              <p:nvPr/>
            </p:nvSpPr>
            <p:spPr>
              <a:xfrm>
                <a:off x="552195" y="579096"/>
                <a:ext cx="7932415" cy="1692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algn="l"/>
                <a:r>
                  <a:rPr lang="en-US" sz="2400" b="1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Discriminative Classifiers: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Learn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2400" b="1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directly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Logistic regression is one example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Nomenclature note -- people will also refer to algorithms </a:t>
                </a:r>
                <a:br>
                  <a:rPr lang="en-US" sz="1600" i="1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</a:br>
                <a:r>
                  <a:rPr lang="en-US" sz="1600" i="1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that model no distribution as discriminative (such as </a:t>
                </a:r>
                <a:r>
                  <a:rPr lang="en-US" sz="1600" i="1" dirty="0" err="1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kNN</a:t>
                </a:r>
                <a:r>
                  <a:rPr lang="en-US" sz="1600" i="1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DC98FF-33FD-49CE-AAA7-1873C03C7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95" y="579096"/>
                <a:ext cx="7932415" cy="1692771"/>
              </a:xfrm>
              <a:prstGeom prst="rect">
                <a:avLst/>
              </a:prstGeom>
              <a:blipFill>
                <a:blip r:embed="rId2"/>
                <a:stretch>
                  <a:fillRect l="-1230" t="-2518" b="-3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A0C271B-451F-4FDB-9D5F-410B786ED2F3}"/>
                  </a:ext>
                </a:extLst>
              </p:cNvPr>
              <p:cNvSpPr txBox="1"/>
              <p:nvPr/>
            </p:nvSpPr>
            <p:spPr>
              <a:xfrm>
                <a:off x="552196" y="2713845"/>
                <a:ext cx="6138862" cy="2677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algn="l"/>
                <a:r>
                  <a:rPr lang="en-US" sz="2400" b="1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Generative Classifiers: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Learn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400" b="0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using Bayes Rule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lvl="1"/>
                <a:endParaRPr lang="en-US" sz="240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Naïve Bayes is one example (today)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A0C271B-451F-4FDB-9D5F-410B786ED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96" y="2713845"/>
                <a:ext cx="6138862" cy="2677656"/>
              </a:xfrm>
              <a:prstGeom prst="rect">
                <a:avLst/>
              </a:prstGeom>
              <a:blipFill>
                <a:blip r:embed="rId3"/>
                <a:stretch>
                  <a:fillRect l="-1589" t="-1595" b="-4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7C6E68-CC5D-4438-8AC4-8125E04FF6C8}"/>
                  </a:ext>
                </a:extLst>
              </p:cNvPr>
              <p:cNvSpPr txBox="1"/>
              <p:nvPr/>
            </p:nvSpPr>
            <p:spPr>
              <a:xfrm>
                <a:off x="1270713" y="4006904"/>
                <a:ext cx="6138862" cy="776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7C6E68-CC5D-4438-8AC4-8125E04FF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713" y="4006904"/>
                <a:ext cx="6138862" cy="7767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B5073BB5-CD97-4B1C-BA8F-B80523188945}"/>
              </a:ext>
            </a:extLst>
          </p:cNvPr>
          <p:cNvGrpSpPr/>
          <p:nvPr/>
        </p:nvGrpSpPr>
        <p:grpSpPr>
          <a:xfrm>
            <a:off x="8764971" y="371818"/>
            <a:ext cx="2477818" cy="1872610"/>
            <a:chOff x="8502875" y="188494"/>
            <a:chExt cx="3136929" cy="237073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8C45A3-F4D0-4B6C-AA45-EE14298B0ED4}"/>
                </a:ext>
              </a:extLst>
            </p:cNvPr>
            <p:cNvGrpSpPr/>
            <p:nvPr/>
          </p:nvGrpSpPr>
          <p:grpSpPr>
            <a:xfrm>
              <a:off x="10482517" y="1111424"/>
              <a:ext cx="1157287" cy="1447803"/>
              <a:chOff x="6638925" y="3476622"/>
              <a:chExt cx="1157287" cy="1447803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0A08220-2C90-42DD-8112-2E6E71C0618F}"/>
                  </a:ext>
                </a:extLst>
              </p:cNvPr>
              <p:cNvSpPr/>
              <p:nvPr/>
            </p:nvSpPr>
            <p:spPr>
              <a:xfrm>
                <a:off x="7000875" y="3800475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BA75958-6B0E-4375-8F7B-99004375FE81}"/>
                  </a:ext>
                </a:extLst>
              </p:cNvPr>
              <p:cNvSpPr/>
              <p:nvPr/>
            </p:nvSpPr>
            <p:spPr>
              <a:xfrm>
                <a:off x="7000874" y="4076700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8BA612C-4469-4F5C-9142-D5F6D35902E8}"/>
                  </a:ext>
                </a:extLst>
              </p:cNvPr>
              <p:cNvSpPr/>
              <p:nvPr/>
            </p:nvSpPr>
            <p:spPr>
              <a:xfrm>
                <a:off x="6638925" y="4405312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040F860-8636-4F1D-AB14-F3B9E40BAD50}"/>
                  </a:ext>
                </a:extLst>
              </p:cNvPr>
              <p:cNvSpPr/>
              <p:nvPr/>
            </p:nvSpPr>
            <p:spPr>
              <a:xfrm>
                <a:off x="7067550" y="4405311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36D9317-5AD3-4167-A816-2C47A4BA17CF}"/>
                  </a:ext>
                </a:extLst>
              </p:cNvPr>
              <p:cNvSpPr/>
              <p:nvPr/>
            </p:nvSpPr>
            <p:spPr>
              <a:xfrm>
                <a:off x="7253287" y="3890962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276938-FA90-41B0-B699-4E17980198E6}"/>
                  </a:ext>
                </a:extLst>
              </p:cNvPr>
              <p:cNvSpPr/>
              <p:nvPr/>
            </p:nvSpPr>
            <p:spPr>
              <a:xfrm>
                <a:off x="7462835" y="3476622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50FBBDF-9BDC-49CC-9E53-1052E7C287EC}"/>
                  </a:ext>
                </a:extLst>
              </p:cNvPr>
              <p:cNvSpPr/>
              <p:nvPr/>
            </p:nvSpPr>
            <p:spPr>
              <a:xfrm>
                <a:off x="7615237" y="3762374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00EFDC2-D823-4D91-BC67-9C316505B459}"/>
                  </a:ext>
                </a:extLst>
              </p:cNvPr>
              <p:cNvSpPr/>
              <p:nvPr/>
            </p:nvSpPr>
            <p:spPr>
              <a:xfrm>
                <a:off x="7505699" y="3971923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FB122E0-434B-47E2-BCB3-5BBA06647459}"/>
                  </a:ext>
                </a:extLst>
              </p:cNvPr>
              <p:cNvSpPr/>
              <p:nvPr/>
            </p:nvSpPr>
            <p:spPr>
              <a:xfrm>
                <a:off x="7415211" y="4257675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ACB00BF-E200-41DC-8B8A-54BA28819AED}"/>
                  </a:ext>
                </a:extLst>
              </p:cNvPr>
              <p:cNvSpPr/>
              <p:nvPr/>
            </p:nvSpPr>
            <p:spPr>
              <a:xfrm>
                <a:off x="6819899" y="4743450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97BC3EF-CE2D-4576-8FE3-E79E136D3E03}"/>
                  </a:ext>
                </a:extLst>
              </p:cNvPr>
              <p:cNvSpPr/>
              <p:nvPr/>
            </p:nvSpPr>
            <p:spPr>
              <a:xfrm>
                <a:off x="6872287" y="4295774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21EED96-90EF-4450-BB06-7DB9E9E48668}"/>
                  </a:ext>
                </a:extLst>
              </p:cNvPr>
              <p:cNvSpPr/>
              <p:nvPr/>
            </p:nvSpPr>
            <p:spPr>
              <a:xfrm>
                <a:off x="7053262" y="3957637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1EBC3F3-AD69-440E-8EC7-B8E1C4AE7940}"/>
                  </a:ext>
                </a:extLst>
              </p:cNvPr>
              <p:cNvSpPr/>
              <p:nvPr/>
            </p:nvSpPr>
            <p:spPr>
              <a:xfrm>
                <a:off x="7234237" y="4167186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9BCE285-8B0A-44C2-A250-45A6F987E3B9}"/>
                  </a:ext>
                </a:extLst>
              </p:cNvPr>
              <p:cNvSpPr/>
              <p:nvPr/>
            </p:nvSpPr>
            <p:spPr>
              <a:xfrm>
                <a:off x="7124699" y="4376735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B275803-3504-4A70-AD9A-D05397264681}"/>
                  </a:ext>
                </a:extLst>
              </p:cNvPr>
              <p:cNvSpPr/>
              <p:nvPr/>
            </p:nvSpPr>
            <p:spPr>
              <a:xfrm>
                <a:off x="7267574" y="3664742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0A73E4A-53DB-4EA9-A755-80FB5942D7E6}"/>
                </a:ext>
              </a:extLst>
            </p:cNvPr>
            <p:cNvGrpSpPr/>
            <p:nvPr/>
          </p:nvGrpSpPr>
          <p:grpSpPr>
            <a:xfrm>
              <a:off x="8502875" y="429467"/>
              <a:ext cx="776287" cy="1376377"/>
              <a:chOff x="6496049" y="3562340"/>
              <a:chExt cx="776287" cy="1376377"/>
            </a:xfrm>
            <a:solidFill>
              <a:srgbClr val="92D050"/>
            </a:solidFill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6DB0D28-59FC-4F69-8274-E678AED5B390}"/>
                  </a:ext>
                </a:extLst>
              </p:cNvPr>
              <p:cNvSpPr/>
              <p:nvPr/>
            </p:nvSpPr>
            <p:spPr>
              <a:xfrm>
                <a:off x="7000875" y="3800475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E247EEB-03B9-40FC-B2DB-69CD1EF8F0AC}"/>
                  </a:ext>
                </a:extLst>
              </p:cNvPr>
              <p:cNvSpPr/>
              <p:nvPr/>
            </p:nvSpPr>
            <p:spPr>
              <a:xfrm>
                <a:off x="7000874" y="4076700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4AADC4A-90D3-4560-9511-849FA911CC03}"/>
                  </a:ext>
                </a:extLst>
              </p:cNvPr>
              <p:cNvSpPr/>
              <p:nvPr/>
            </p:nvSpPr>
            <p:spPr>
              <a:xfrm>
                <a:off x="6638925" y="4405312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C21E2B5-D9EE-4E45-A07F-F8D836799BBF}"/>
                  </a:ext>
                </a:extLst>
              </p:cNvPr>
              <p:cNvSpPr/>
              <p:nvPr/>
            </p:nvSpPr>
            <p:spPr>
              <a:xfrm>
                <a:off x="7067550" y="4405311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A61C132-3B52-4F34-A9F4-2E42A6670F78}"/>
                  </a:ext>
                </a:extLst>
              </p:cNvPr>
              <p:cNvSpPr/>
              <p:nvPr/>
            </p:nvSpPr>
            <p:spPr>
              <a:xfrm>
                <a:off x="7091361" y="3562340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EA74C73-659D-4095-8937-730C7B170C86}"/>
                  </a:ext>
                </a:extLst>
              </p:cNvPr>
              <p:cNvSpPr/>
              <p:nvPr/>
            </p:nvSpPr>
            <p:spPr>
              <a:xfrm>
                <a:off x="6593680" y="3733816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9F9DF11-AB44-483E-B099-C33B0C9CFC38}"/>
                  </a:ext>
                </a:extLst>
              </p:cNvPr>
              <p:cNvSpPr/>
              <p:nvPr/>
            </p:nvSpPr>
            <p:spPr>
              <a:xfrm>
                <a:off x="6819899" y="3583782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B6F31C1-3C5F-47F4-86DC-558FEBCCAA61}"/>
                  </a:ext>
                </a:extLst>
              </p:cNvPr>
              <p:cNvSpPr/>
              <p:nvPr/>
            </p:nvSpPr>
            <p:spPr>
              <a:xfrm>
                <a:off x="6838948" y="3933833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F09EFE4-EDD7-4056-B194-E2A5EFAFA790}"/>
                  </a:ext>
                </a:extLst>
              </p:cNvPr>
              <p:cNvSpPr/>
              <p:nvPr/>
            </p:nvSpPr>
            <p:spPr>
              <a:xfrm>
                <a:off x="6748461" y="4086229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ED8687F-C3CC-4BC6-8E52-2343C44817D6}"/>
                  </a:ext>
                </a:extLst>
              </p:cNvPr>
              <p:cNvSpPr/>
              <p:nvPr/>
            </p:nvSpPr>
            <p:spPr>
              <a:xfrm>
                <a:off x="6819899" y="4743450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C9EEFD0-7F5D-4180-9744-9CBA5F15A6FF}"/>
                  </a:ext>
                </a:extLst>
              </p:cNvPr>
              <p:cNvSpPr/>
              <p:nvPr/>
            </p:nvSpPr>
            <p:spPr>
              <a:xfrm>
                <a:off x="6872287" y="4295774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0D40B2C-D798-496B-B645-59E3A093FC5F}"/>
                  </a:ext>
                </a:extLst>
              </p:cNvPr>
              <p:cNvSpPr/>
              <p:nvPr/>
            </p:nvSpPr>
            <p:spPr>
              <a:xfrm>
                <a:off x="6824663" y="3786198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3DA4A8B-3F36-4A00-A6F1-162FFC769154}"/>
                  </a:ext>
                </a:extLst>
              </p:cNvPr>
              <p:cNvSpPr/>
              <p:nvPr/>
            </p:nvSpPr>
            <p:spPr>
              <a:xfrm>
                <a:off x="6779420" y="4052899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FB21962-446E-4227-AE85-B1F3019340D1}"/>
                  </a:ext>
                </a:extLst>
              </p:cNvPr>
              <p:cNvSpPr/>
              <p:nvPr/>
            </p:nvSpPr>
            <p:spPr>
              <a:xfrm>
                <a:off x="7077074" y="4757742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48BA7ED-CB90-4EB1-8B85-0F5D6225CC54}"/>
                  </a:ext>
                </a:extLst>
              </p:cNvPr>
              <p:cNvSpPr/>
              <p:nvPr/>
            </p:nvSpPr>
            <p:spPr>
              <a:xfrm>
                <a:off x="6496049" y="3962411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5465116-C0B0-487B-859F-734E90C3AAEF}"/>
                </a:ext>
              </a:extLst>
            </p:cNvPr>
            <p:cNvCxnSpPr/>
            <p:nvPr/>
          </p:nvCxnSpPr>
          <p:spPr>
            <a:xfrm flipH="1">
              <a:off x="9563100" y="188494"/>
              <a:ext cx="1009904" cy="22802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B7367E9-9389-4AF2-B2B2-7F295892878F}"/>
              </a:ext>
            </a:extLst>
          </p:cNvPr>
          <p:cNvGrpSpPr/>
          <p:nvPr/>
        </p:nvGrpSpPr>
        <p:grpSpPr>
          <a:xfrm>
            <a:off x="8524112" y="3228743"/>
            <a:ext cx="2457704" cy="2088736"/>
            <a:chOff x="8115300" y="3429000"/>
            <a:chExt cx="3251818" cy="276363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A2FA25B-2D6B-4F14-948B-9501352CF45E}"/>
                </a:ext>
              </a:extLst>
            </p:cNvPr>
            <p:cNvSpPr/>
            <p:nvPr/>
          </p:nvSpPr>
          <p:spPr>
            <a:xfrm rot="1800000">
              <a:off x="10217543" y="4180553"/>
              <a:ext cx="1149575" cy="2012079"/>
            </a:xfrm>
            <a:prstGeom prst="ellipse">
              <a:avLst/>
            </a:prstGeom>
            <a:solidFill>
              <a:srgbClr val="F4CC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9C039E0-54CE-4BF9-A05A-9E7CDB5BA6D3}"/>
                </a:ext>
              </a:extLst>
            </p:cNvPr>
            <p:cNvSpPr/>
            <p:nvPr/>
          </p:nvSpPr>
          <p:spPr>
            <a:xfrm>
              <a:off x="8115300" y="3429000"/>
              <a:ext cx="1149575" cy="2012079"/>
            </a:xfrm>
            <a:prstGeom prst="ellipse">
              <a:avLst/>
            </a:prstGeom>
            <a:solidFill>
              <a:srgbClr val="D9EAD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E32320B-9BC4-4916-AD1A-474FFDC2669E}"/>
                </a:ext>
              </a:extLst>
            </p:cNvPr>
            <p:cNvGrpSpPr/>
            <p:nvPr/>
          </p:nvGrpSpPr>
          <p:grpSpPr>
            <a:xfrm>
              <a:off x="10197020" y="4479051"/>
              <a:ext cx="1157287" cy="1447803"/>
              <a:chOff x="6638925" y="3476622"/>
              <a:chExt cx="1157287" cy="1447803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3909516-81F9-442A-A096-46B1FBED38DE}"/>
                  </a:ext>
                </a:extLst>
              </p:cNvPr>
              <p:cNvSpPr/>
              <p:nvPr/>
            </p:nvSpPr>
            <p:spPr>
              <a:xfrm>
                <a:off x="7000875" y="3800475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3E3FF67-F267-43F7-95E4-18FDB91C24E3}"/>
                  </a:ext>
                </a:extLst>
              </p:cNvPr>
              <p:cNvSpPr/>
              <p:nvPr/>
            </p:nvSpPr>
            <p:spPr>
              <a:xfrm>
                <a:off x="7000874" y="4076700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FDC4BD84-B8B5-4D65-9D33-FE10F76980AE}"/>
                  </a:ext>
                </a:extLst>
              </p:cNvPr>
              <p:cNvSpPr/>
              <p:nvPr/>
            </p:nvSpPr>
            <p:spPr>
              <a:xfrm>
                <a:off x="6638925" y="4405312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7E5CCDD-6B1D-4B62-95F1-7F4FF9C2F1A6}"/>
                  </a:ext>
                </a:extLst>
              </p:cNvPr>
              <p:cNvSpPr/>
              <p:nvPr/>
            </p:nvSpPr>
            <p:spPr>
              <a:xfrm>
                <a:off x="7067550" y="4405311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2AF2E9E-8A35-4DFD-A950-E22F3A2E2299}"/>
                  </a:ext>
                </a:extLst>
              </p:cNvPr>
              <p:cNvSpPr/>
              <p:nvPr/>
            </p:nvSpPr>
            <p:spPr>
              <a:xfrm>
                <a:off x="7253287" y="3890962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593FA07-610F-4843-87B3-C13699BF9C9E}"/>
                  </a:ext>
                </a:extLst>
              </p:cNvPr>
              <p:cNvSpPr/>
              <p:nvPr/>
            </p:nvSpPr>
            <p:spPr>
              <a:xfrm>
                <a:off x="7462835" y="3476622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24CEE95-1032-48E4-8CE9-F6F1A1DA6B55}"/>
                  </a:ext>
                </a:extLst>
              </p:cNvPr>
              <p:cNvSpPr/>
              <p:nvPr/>
            </p:nvSpPr>
            <p:spPr>
              <a:xfrm>
                <a:off x="7615237" y="3762374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5B1111A-A225-4CDB-ABAC-1A426DCD14FF}"/>
                  </a:ext>
                </a:extLst>
              </p:cNvPr>
              <p:cNvSpPr/>
              <p:nvPr/>
            </p:nvSpPr>
            <p:spPr>
              <a:xfrm>
                <a:off x="7505699" y="3971923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0B22B7A-6AC8-433A-BB6F-0EFA5AF0E774}"/>
                  </a:ext>
                </a:extLst>
              </p:cNvPr>
              <p:cNvSpPr/>
              <p:nvPr/>
            </p:nvSpPr>
            <p:spPr>
              <a:xfrm>
                <a:off x="7415211" y="4257675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921FDEB-825E-4B25-A07B-A821817DAD3B}"/>
                  </a:ext>
                </a:extLst>
              </p:cNvPr>
              <p:cNvSpPr/>
              <p:nvPr/>
            </p:nvSpPr>
            <p:spPr>
              <a:xfrm>
                <a:off x="6819899" y="4743450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8ED9EC2-73C1-4907-8D0F-9AAF41D328C9}"/>
                  </a:ext>
                </a:extLst>
              </p:cNvPr>
              <p:cNvSpPr/>
              <p:nvPr/>
            </p:nvSpPr>
            <p:spPr>
              <a:xfrm>
                <a:off x="6872287" y="4295774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F7B9C99-46A1-4B85-816A-A57942C7D0D8}"/>
                  </a:ext>
                </a:extLst>
              </p:cNvPr>
              <p:cNvSpPr/>
              <p:nvPr/>
            </p:nvSpPr>
            <p:spPr>
              <a:xfrm>
                <a:off x="7053262" y="3957637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71238DE-F110-4C1B-BBCE-C7A6D0047A17}"/>
                  </a:ext>
                </a:extLst>
              </p:cNvPr>
              <p:cNvSpPr/>
              <p:nvPr/>
            </p:nvSpPr>
            <p:spPr>
              <a:xfrm>
                <a:off x="7234237" y="4167186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51E0604E-EA24-420D-B06D-55CCB0F858B8}"/>
                  </a:ext>
                </a:extLst>
              </p:cNvPr>
              <p:cNvSpPr/>
              <p:nvPr/>
            </p:nvSpPr>
            <p:spPr>
              <a:xfrm>
                <a:off x="7124699" y="4376735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991A7C2-945A-4C9C-805C-30F51F6152CA}"/>
                  </a:ext>
                </a:extLst>
              </p:cNvPr>
              <p:cNvSpPr/>
              <p:nvPr/>
            </p:nvSpPr>
            <p:spPr>
              <a:xfrm>
                <a:off x="7267574" y="3664742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FD82F5E-FE34-4A09-B50E-659E8C3EC139}"/>
                </a:ext>
              </a:extLst>
            </p:cNvPr>
            <p:cNvGrpSpPr/>
            <p:nvPr/>
          </p:nvGrpSpPr>
          <p:grpSpPr>
            <a:xfrm>
              <a:off x="8217378" y="3797094"/>
              <a:ext cx="776287" cy="1376377"/>
              <a:chOff x="6496049" y="3562340"/>
              <a:chExt cx="776287" cy="1376377"/>
            </a:xfrm>
            <a:solidFill>
              <a:srgbClr val="92D050"/>
            </a:solidFill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6121822-675E-43F6-BF4D-5FA40A436C70}"/>
                  </a:ext>
                </a:extLst>
              </p:cNvPr>
              <p:cNvSpPr/>
              <p:nvPr/>
            </p:nvSpPr>
            <p:spPr>
              <a:xfrm>
                <a:off x="7000875" y="3800475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3486765-C06E-484A-B6FA-5C95CB2D56C4}"/>
                  </a:ext>
                </a:extLst>
              </p:cNvPr>
              <p:cNvSpPr/>
              <p:nvPr/>
            </p:nvSpPr>
            <p:spPr>
              <a:xfrm>
                <a:off x="7000874" y="4076700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0B4D91A-807B-49F4-9F46-F20DD7DE1552}"/>
                  </a:ext>
                </a:extLst>
              </p:cNvPr>
              <p:cNvSpPr/>
              <p:nvPr/>
            </p:nvSpPr>
            <p:spPr>
              <a:xfrm>
                <a:off x="6638925" y="4405312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71B20644-5ECA-4B0E-A587-8CD116F5382F}"/>
                  </a:ext>
                </a:extLst>
              </p:cNvPr>
              <p:cNvSpPr/>
              <p:nvPr/>
            </p:nvSpPr>
            <p:spPr>
              <a:xfrm>
                <a:off x="7067550" y="4405311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222D3F1-54C9-448A-9F2A-691BA49C7315}"/>
                  </a:ext>
                </a:extLst>
              </p:cNvPr>
              <p:cNvSpPr/>
              <p:nvPr/>
            </p:nvSpPr>
            <p:spPr>
              <a:xfrm>
                <a:off x="7091361" y="3562340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67CD5FD-FF71-4EB0-9E8F-863234B8AB58}"/>
                  </a:ext>
                </a:extLst>
              </p:cNvPr>
              <p:cNvSpPr/>
              <p:nvPr/>
            </p:nvSpPr>
            <p:spPr>
              <a:xfrm>
                <a:off x="6593680" y="3733816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47AC01D-D235-4D27-8C02-0B7BE0F82932}"/>
                  </a:ext>
                </a:extLst>
              </p:cNvPr>
              <p:cNvSpPr/>
              <p:nvPr/>
            </p:nvSpPr>
            <p:spPr>
              <a:xfrm>
                <a:off x="6819899" y="3583782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E9853B07-A47F-41DD-B4B7-A369D76A7602}"/>
                  </a:ext>
                </a:extLst>
              </p:cNvPr>
              <p:cNvSpPr/>
              <p:nvPr/>
            </p:nvSpPr>
            <p:spPr>
              <a:xfrm>
                <a:off x="6838948" y="3933833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47198E9D-4BF7-4C80-80A2-CDF18A3791F0}"/>
                  </a:ext>
                </a:extLst>
              </p:cNvPr>
              <p:cNvSpPr/>
              <p:nvPr/>
            </p:nvSpPr>
            <p:spPr>
              <a:xfrm>
                <a:off x="6748461" y="4086229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00D1D8D-3503-40EA-B33A-1376CC5C60D3}"/>
                  </a:ext>
                </a:extLst>
              </p:cNvPr>
              <p:cNvSpPr/>
              <p:nvPr/>
            </p:nvSpPr>
            <p:spPr>
              <a:xfrm>
                <a:off x="6819899" y="4743450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B34A9E1-2A69-4057-9D77-507752620C6D}"/>
                  </a:ext>
                </a:extLst>
              </p:cNvPr>
              <p:cNvSpPr/>
              <p:nvPr/>
            </p:nvSpPr>
            <p:spPr>
              <a:xfrm>
                <a:off x="6872287" y="4295774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E2AE32F8-F077-4F55-B460-E7E4BB0D212C}"/>
                  </a:ext>
                </a:extLst>
              </p:cNvPr>
              <p:cNvSpPr/>
              <p:nvPr/>
            </p:nvSpPr>
            <p:spPr>
              <a:xfrm>
                <a:off x="6824663" y="3786198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69081DA9-4864-4BB6-9DDE-0A7399A3CF46}"/>
                  </a:ext>
                </a:extLst>
              </p:cNvPr>
              <p:cNvSpPr/>
              <p:nvPr/>
            </p:nvSpPr>
            <p:spPr>
              <a:xfrm>
                <a:off x="6779420" y="4052899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D9773A3-41A0-4EC3-A321-BFA65B9DA3B0}"/>
                  </a:ext>
                </a:extLst>
              </p:cNvPr>
              <p:cNvSpPr/>
              <p:nvPr/>
            </p:nvSpPr>
            <p:spPr>
              <a:xfrm>
                <a:off x="7077074" y="4757742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FABCD2E-1755-4D94-8513-1305828EAA1E}"/>
                  </a:ext>
                </a:extLst>
              </p:cNvPr>
              <p:cNvSpPr/>
              <p:nvPr/>
            </p:nvSpPr>
            <p:spPr>
              <a:xfrm>
                <a:off x="6496049" y="3962411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520869E-58A9-4E8F-87D8-0054D4BB2BFA}"/>
                  </a:ext>
                </a:extLst>
              </p:cNvPr>
              <p:cNvSpPr txBox="1"/>
              <p:nvPr/>
            </p:nvSpPr>
            <p:spPr>
              <a:xfrm>
                <a:off x="209550" y="5871575"/>
                <a:ext cx="122281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algn="l"/>
                <a:r>
                  <a:rPr lang="en-US" sz="2400" b="1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Both classify according to argmax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1" i="1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1" i="1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. Just learn and represent it differently.</a:t>
                </a: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520869E-58A9-4E8F-87D8-0054D4BB2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" y="5871575"/>
                <a:ext cx="12228195" cy="461665"/>
              </a:xfrm>
              <a:prstGeom prst="rect">
                <a:avLst/>
              </a:prstGeom>
              <a:blipFill>
                <a:blip r:embed="rId5"/>
                <a:stretch>
                  <a:fillRect l="-748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76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7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2788-6077-493B-8332-6DF40E7F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Logistic Regression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7F162-B8F8-46DA-A89C-75FC54F28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50</a:t>
            </a:fld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76CDEA3-6CC2-4DD4-9672-42B36085B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76" y="543586"/>
            <a:ext cx="6161024" cy="588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F450C29-434A-42F2-A2FC-D69ED163489F}"/>
              </a:ext>
            </a:extLst>
          </p:cNvPr>
          <p:cNvGrpSpPr/>
          <p:nvPr/>
        </p:nvGrpSpPr>
        <p:grpSpPr>
          <a:xfrm>
            <a:off x="497743" y="593726"/>
            <a:ext cx="4128232" cy="5637741"/>
            <a:chOff x="497743" y="593726"/>
            <a:chExt cx="4128232" cy="563774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4AE213-C0CD-4A2C-8CF6-DE2DDE91C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743" y="603250"/>
              <a:ext cx="4128232" cy="560178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FCCF092-C8B7-467C-BB18-80D0F9BCE0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9500" y="600075"/>
              <a:ext cx="681568" cy="563139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A784CB2-EAB1-4352-B63F-4E35A2A9D8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7080" y="593726"/>
              <a:ext cx="888495" cy="5629274"/>
            </a:xfrm>
            <a:prstGeom prst="line">
              <a:avLst/>
            </a:prstGeom>
            <a:ln w="57150">
              <a:solidFill>
                <a:srgbClr val="1D8E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2B9A2E2-AE59-430B-BA01-060DF00036CA}"/>
                </a:ext>
              </a:extLst>
            </p:cNvPr>
            <p:cNvCxnSpPr/>
            <p:nvPr/>
          </p:nvCxnSpPr>
          <p:spPr>
            <a:xfrm flipH="1" flipV="1">
              <a:off x="3277117" y="2891015"/>
              <a:ext cx="323950" cy="69042"/>
            </a:xfrm>
            <a:prstGeom prst="straightConnector1">
              <a:avLst/>
            </a:prstGeom>
            <a:ln w="57150">
              <a:solidFill>
                <a:srgbClr val="1D8E1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2603185-3B56-4386-9C68-92757CA02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1885" y="2642464"/>
              <a:ext cx="306512" cy="6904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82D2CC2-AA89-4DEA-B872-5DB8178FBF51}"/>
                </a:ext>
              </a:extLst>
            </p:cNvPr>
            <p:cNvCxnSpPr>
              <a:cxnSpLocks/>
            </p:cNvCxnSpPr>
            <p:nvPr/>
          </p:nvCxnSpPr>
          <p:spPr>
            <a:xfrm>
              <a:off x="3291530" y="2469861"/>
              <a:ext cx="222802" cy="172603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F791799-F32B-430E-8D64-0A607597B8C6}"/>
              </a:ext>
            </a:extLst>
          </p:cNvPr>
          <p:cNvSpPr txBox="1"/>
          <p:nvPr/>
        </p:nvSpPr>
        <p:spPr>
          <a:xfrm>
            <a:off x="6743700" y="700468"/>
            <a:ext cx="50429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venir Next LT Pro" panose="020B0504020202020204" pitchFamily="34" charset="0"/>
              </a:rPr>
              <a:t>Multiclass Logistic Regression learns multiple linear decision boundaries, the max probability is taken as the class label.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C87725A-288C-4EE0-8551-3067F33FB15C}"/>
                  </a:ext>
                </a:extLst>
              </p:cNvPr>
              <p:cNvSpPr txBox="1"/>
              <p:nvPr/>
            </p:nvSpPr>
            <p:spPr>
              <a:xfrm>
                <a:off x="6854320" y="2116843"/>
                <a:ext cx="4694751" cy="8786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C87725A-288C-4EE0-8551-3067F33FB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320" y="2116843"/>
                <a:ext cx="4694751" cy="878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38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2788-6077-493B-8332-6DF40E7F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Multiclass Logistic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7F162-B8F8-46DA-A89C-75FC54F28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96E3EB-8B59-4DC8-B601-3EE27E1A690D}"/>
                  </a:ext>
                </a:extLst>
              </p:cNvPr>
              <p:cNvSpPr txBox="1"/>
              <p:nvPr/>
            </p:nvSpPr>
            <p:spPr>
              <a:xfrm>
                <a:off x="492624" y="800049"/>
                <a:ext cx="11172386" cy="34977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Avenir Next LT Pro" panose="020B0504020202020204" pitchFamily="34" charset="0"/>
                  </a:rPr>
                  <a:t>Multiclass Logistic Regression </a:t>
                </a:r>
                <a:r>
                  <a:rPr lang="en-US" sz="2000" dirty="0">
                    <a:latin typeface="Avenir Next LT Pro" panose="020B0504020202020204" pitchFamily="34" charset="0"/>
                  </a:rPr>
                  <a:t>(also called Multinomial Logistic Regression) is a straight-forward extension of Logistic Regression to more possible output classes.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b="1" dirty="0">
                  <a:latin typeface="Avenir Next LT Pro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Avenir Next LT Pro" panose="020B0504020202020204" pitchFamily="34" charset="0"/>
                  </a:rPr>
                  <a:t>Learn a weight vector for each possible output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endParaRPr lang="en-US" sz="2000" b="1" dirty="0">
                  <a:latin typeface="Avenir Next LT Pro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b="1" dirty="0">
                  <a:latin typeface="Avenir Next LT Pro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Avenir Next LT Pro" panose="020B0504020202020204" pitchFamily="34" charset="0"/>
                  </a:rPr>
                  <a:t>Apply the </a:t>
                </a:r>
                <a:r>
                  <a:rPr lang="en-US" sz="2000" b="1" dirty="0" err="1">
                    <a:latin typeface="Avenir Next LT Pro" panose="020B0504020202020204" pitchFamily="34" charset="0"/>
                  </a:rPr>
                  <a:t>softmax</a:t>
                </a:r>
                <a:r>
                  <a:rPr lang="en-US" sz="2000" b="1" dirty="0">
                    <a:latin typeface="Avenir Next LT Pro" panose="020B0504020202020204" pitchFamily="34" charset="0"/>
                  </a:rPr>
                  <a:t> function to turn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…,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latin typeface="Avenir Next LT Pro" panose="020B0504020202020204" pitchFamily="34" charset="0"/>
                  </a:rPr>
                  <a:t> into probabilities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b="1" dirty="0">
                  <a:latin typeface="Avenir Next LT Pro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Avenir Next LT Pro" panose="020B0504020202020204" pitchFamily="34" charset="0"/>
                  </a:rPr>
                  <a:t>During training, Maximize Categorical Negative Log-Likelihood with gradient descent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b="1" dirty="0">
                  <a:latin typeface="Avenir Next LT Pro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Avenir Next LT Pro" panose="020B0504020202020204" pitchFamily="34" charset="0"/>
                  </a:rPr>
                  <a:t>During testing, just take the argmax probability.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96E3EB-8B59-4DC8-B601-3EE27E1A6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24" y="800049"/>
                <a:ext cx="11172386" cy="3497752"/>
              </a:xfrm>
              <a:prstGeom prst="rect">
                <a:avLst/>
              </a:prstGeom>
              <a:blipFill>
                <a:blip r:embed="rId2"/>
                <a:stretch>
                  <a:fillRect l="-600" t="-697" b="-2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677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F47C49-3B74-4269-AE84-AD36FAD33B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52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298C5-B034-4E9D-9B0A-D4656B8550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79815" y="268392"/>
            <a:ext cx="9291205" cy="5961063"/>
          </a:xfrm>
        </p:spPr>
        <p:txBody>
          <a:bodyPr/>
          <a:lstStyle/>
          <a:p>
            <a:r>
              <a:rPr lang="en-US" sz="2400" b="1" dirty="0"/>
              <a:t>Be able to answer:</a:t>
            </a: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trike="sngStrike" dirty="0"/>
              <a:t>What is multi-class classification?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trike="sngStrike" dirty="0"/>
              <a:t>How can we do multi-class classification?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strike="sngStrike" dirty="0"/>
              <a:t>How do 1-vs-all / all-vs-all / tree- classifiers work?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trike="sngStrike" dirty="0"/>
              <a:t>How does multiclass logistic regression work?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strike="sngStrike" dirty="0"/>
              <a:t>What is the </a:t>
            </a:r>
            <a:r>
              <a:rPr lang="en-US" sz="2400" strike="sngStrike" dirty="0" err="1"/>
              <a:t>softmax</a:t>
            </a:r>
            <a:r>
              <a:rPr lang="en-US" sz="2400" strike="sngStrike" dirty="0"/>
              <a:t> function?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How to evaluate multi-class classifiers?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What is a multiclass confusion matrix?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How can recall and precision adapt to multiclass?</a:t>
            </a:r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2302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2788-6077-493B-8332-6DF40E7F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Multiclass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7F162-B8F8-46DA-A89C-75FC54F28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53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96E3EB-8B59-4DC8-B601-3EE27E1A690D}"/>
                  </a:ext>
                </a:extLst>
              </p:cNvPr>
              <p:cNvSpPr txBox="1"/>
              <p:nvPr/>
            </p:nvSpPr>
            <p:spPr>
              <a:xfrm>
                <a:off x="492624" y="800049"/>
                <a:ext cx="11172386" cy="3211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Avenir Next LT Pro" panose="020B0504020202020204" pitchFamily="34" charset="0"/>
                  </a:rPr>
                  <a:t>How can we evaluate performance of a multiclass classifier?</a:t>
                </a:r>
              </a:p>
              <a:p>
                <a:endParaRPr lang="en-US" sz="2000" dirty="0">
                  <a:latin typeface="Avenir Next LT Pro" panose="020B0504020202020204" pitchFamily="34" charset="0"/>
                </a:endParaRPr>
              </a:p>
              <a:p>
                <a:endParaRPr lang="en-US" sz="2000" dirty="0">
                  <a:latin typeface="Avenir Next LT Pro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venir Next LT Pro" panose="020B0504020202020204" pitchFamily="34" charset="0"/>
                  </a:rPr>
                  <a:t>Accuracy still works fine: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Avenir Next LT Pro" panose="020B050402020202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==</m:t>
                                  </m:r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Avenir Next LT Pro" panose="020B0504020202020204" pitchFamily="34" charset="0"/>
                </a:endParaRPr>
              </a:p>
              <a:p>
                <a:pPr lvl="1"/>
                <a:endParaRPr lang="en-US" sz="2000" dirty="0">
                  <a:latin typeface="Avenir Next LT Pro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Avenir Next LT Pro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venir Next LT Pro" panose="020B0504020202020204" pitchFamily="34" charset="0"/>
                  </a:rPr>
                  <a:t>Recall? Precision? Confusion matrices?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96E3EB-8B59-4DC8-B601-3EE27E1A6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24" y="800049"/>
                <a:ext cx="11172386" cy="3211135"/>
              </a:xfrm>
              <a:prstGeom prst="rect">
                <a:avLst/>
              </a:prstGeom>
              <a:blipFill>
                <a:blip r:embed="rId2"/>
                <a:stretch>
                  <a:fillRect l="-600" t="-759" b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7880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2788-6077-493B-8332-6DF40E7F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Multiclass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7F162-B8F8-46DA-A89C-75FC54F28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54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96E3EB-8B59-4DC8-B601-3EE27E1A690D}"/>
              </a:ext>
            </a:extLst>
          </p:cNvPr>
          <p:cNvSpPr txBox="1"/>
          <p:nvPr/>
        </p:nvSpPr>
        <p:spPr>
          <a:xfrm>
            <a:off x="492624" y="800049"/>
            <a:ext cx="11172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venir Next LT Pro" panose="020B0504020202020204" pitchFamily="34" charset="0"/>
              </a:rPr>
              <a:t>Remember for binary classification we considered a confusion matrix: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9DC371-71D8-40F9-A7DF-8622E2FC2F24}"/>
              </a:ext>
            </a:extLst>
          </p:cNvPr>
          <p:cNvGrpSpPr/>
          <p:nvPr/>
        </p:nvGrpSpPr>
        <p:grpSpPr>
          <a:xfrm>
            <a:off x="1543050" y="1504292"/>
            <a:ext cx="8067675" cy="4538067"/>
            <a:chOff x="1543050" y="1357907"/>
            <a:chExt cx="8067675" cy="4538067"/>
          </a:xfrm>
        </p:grpSpPr>
        <p:pic>
          <p:nvPicPr>
            <p:cNvPr id="6" name="Picture 2" descr="Learn And Code Confusion Matrix With Python">
              <a:extLst>
                <a:ext uri="{FF2B5EF4-FFF2-40B4-BE49-F238E27FC236}">
                  <a16:creationId xmlns:a16="http://schemas.microsoft.com/office/drawing/2014/main" id="{3E00AD5E-9ECC-4463-961E-24DC2503A8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3050" y="1357907"/>
              <a:ext cx="8067675" cy="4538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0ECBDF-C0BF-463E-B954-143B0DA701BE}"/>
                </a:ext>
              </a:extLst>
            </p:cNvPr>
            <p:cNvSpPr/>
            <p:nvPr/>
          </p:nvSpPr>
          <p:spPr>
            <a:xfrm>
              <a:off x="7829550" y="3933825"/>
              <a:ext cx="1066800" cy="257175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F2E6D4E-A69C-40AD-A0B9-333C889098B3}"/>
                </a:ext>
              </a:extLst>
            </p:cNvPr>
            <p:cNvSpPr/>
            <p:nvPr/>
          </p:nvSpPr>
          <p:spPr>
            <a:xfrm>
              <a:off x="5362575" y="5223868"/>
              <a:ext cx="1066800" cy="257175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01668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2788-6077-493B-8332-6DF40E7F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Multiclass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7F162-B8F8-46DA-A89C-75FC54F28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55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96E3EB-8B59-4DC8-B601-3EE27E1A690D}"/>
              </a:ext>
            </a:extLst>
          </p:cNvPr>
          <p:cNvSpPr txBox="1"/>
          <p:nvPr/>
        </p:nvSpPr>
        <p:spPr>
          <a:xfrm>
            <a:off x="492624" y="800049"/>
            <a:ext cx="11495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venir Next LT Pro" panose="020B0504020202020204" pitchFamily="34" charset="0"/>
              </a:rPr>
              <a:t>For multiclass case, still consider a matrix where rows are true labels and columns are predictions: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A559AB8-6B07-4A68-8CF3-D124F7BAE93F}"/>
              </a:ext>
            </a:extLst>
          </p:cNvPr>
          <p:cNvGrpSpPr/>
          <p:nvPr/>
        </p:nvGrpSpPr>
        <p:grpSpPr>
          <a:xfrm>
            <a:off x="2768603" y="1463132"/>
            <a:ext cx="5488794" cy="4531655"/>
            <a:chOff x="2768603" y="1463132"/>
            <a:chExt cx="5488794" cy="453165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28578BD-420C-4511-BE57-54F7C538E457}"/>
                </a:ext>
              </a:extLst>
            </p:cNvPr>
            <p:cNvGrpSpPr/>
            <p:nvPr/>
          </p:nvGrpSpPr>
          <p:grpSpPr>
            <a:xfrm>
              <a:off x="2768603" y="2777645"/>
              <a:ext cx="1371600" cy="3216424"/>
              <a:chOff x="1259283" y="2269976"/>
              <a:chExt cx="1371600" cy="41148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9354776-1A6A-4F0D-B1D8-1D46B54EC892}"/>
                  </a:ext>
                </a:extLst>
              </p:cNvPr>
              <p:cNvSpPr/>
              <p:nvPr/>
            </p:nvSpPr>
            <p:spPr>
              <a:xfrm>
                <a:off x="1259283" y="2269976"/>
                <a:ext cx="457200" cy="411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Actual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06A5299-D5D9-4E2F-BE10-3369B6F42004}"/>
                  </a:ext>
                </a:extLst>
              </p:cNvPr>
              <p:cNvSpPr/>
              <p:nvPr/>
            </p:nvSpPr>
            <p:spPr>
              <a:xfrm>
                <a:off x="1716483" y="2269976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38E5FBB-9AE8-4EDD-A407-2F333B7DED3D}"/>
                  </a:ext>
                </a:extLst>
              </p:cNvPr>
              <p:cNvSpPr/>
              <p:nvPr/>
            </p:nvSpPr>
            <p:spPr>
              <a:xfrm>
                <a:off x="1716483" y="3641576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B6440AF-F897-4712-AE0F-71065BDF9B00}"/>
                  </a:ext>
                </a:extLst>
              </p:cNvPr>
              <p:cNvSpPr/>
              <p:nvPr/>
            </p:nvSpPr>
            <p:spPr>
              <a:xfrm>
                <a:off x="1716483" y="5013176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5" name="Picture 6" descr="fox face clipart - Clip Art Library">
              <a:extLst>
                <a:ext uri="{FF2B5EF4-FFF2-40B4-BE49-F238E27FC236}">
                  <a16:creationId xmlns:a16="http://schemas.microsoft.com/office/drawing/2014/main" id="{EBBB583B-A842-4361-AA2A-07ACBE0057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7982" y="4114923"/>
              <a:ext cx="590041" cy="590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0805FF3A-05DD-4AEB-ABB4-6169E6CDFA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330" y="5162977"/>
              <a:ext cx="793335" cy="590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Easy Dog Clipart - Clipart Kid | Dog clip art, Dog clip, Dog emoji">
              <a:extLst>
                <a:ext uri="{FF2B5EF4-FFF2-40B4-BE49-F238E27FC236}">
                  <a16:creationId xmlns:a16="http://schemas.microsoft.com/office/drawing/2014/main" id="{3850AC13-42AF-4AFE-915A-BEF890D3DB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330" y="3018694"/>
              <a:ext cx="773346" cy="590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86464B3-DF0B-40DC-B8D4-4F2CC69E9FC5}"/>
                </a:ext>
              </a:extLst>
            </p:cNvPr>
            <p:cNvGrpSpPr/>
            <p:nvPr/>
          </p:nvGrpSpPr>
          <p:grpSpPr>
            <a:xfrm>
              <a:off x="4140203" y="1463132"/>
              <a:ext cx="4114800" cy="1314513"/>
              <a:chOff x="3578140" y="3647630"/>
              <a:chExt cx="4114800" cy="1314513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A159F9F-A615-4631-A6A8-B984273C889C}"/>
                  </a:ext>
                </a:extLst>
              </p:cNvPr>
              <p:cNvSpPr/>
              <p:nvPr/>
            </p:nvSpPr>
            <p:spPr>
              <a:xfrm>
                <a:off x="3578140" y="3647630"/>
                <a:ext cx="4114800" cy="400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Predicted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17C76DE-B4F5-4334-B40E-9AE80583E59C}"/>
                  </a:ext>
                </a:extLst>
              </p:cNvPr>
              <p:cNvSpPr/>
              <p:nvPr/>
            </p:nvSpPr>
            <p:spPr>
              <a:xfrm rot="16200000">
                <a:off x="3806740" y="3819143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657DEC7-1B02-4029-851D-FE04A4A0E622}"/>
                  </a:ext>
                </a:extLst>
              </p:cNvPr>
              <p:cNvSpPr/>
              <p:nvPr/>
            </p:nvSpPr>
            <p:spPr>
              <a:xfrm rot="16200000">
                <a:off x="5178340" y="3819143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F021BE7-863A-49E8-A4E9-CD911FE14681}"/>
                  </a:ext>
                </a:extLst>
              </p:cNvPr>
              <p:cNvSpPr/>
              <p:nvPr/>
            </p:nvSpPr>
            <p:spPr>
              <a:xfrm rot="16200000">
                <a:off x="6549940" y="3819143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1" name="Picture 6" descr="fox face clipart - Clip Art Library">
                <a:extLst>
                  <a:ext uri="{FF2B5EF4-FFF2-40B4-BE49-F238E27FC236}">
                    <a16:creationId xmlns:a16="http://schemas.microsoft.com/office/drawing/2014/main" id="{4AB22D61-998E-44EE-9B05-949F2FBD6B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4981" y="4209923"/>
                <a:ext cx="590041" cy="5900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Library of image download cat face png files ▻▻▻ Clipart Art 2019">
                <a:extLst>
                  <a:ext uri="{FF2B5EF4-FFF2-40B4-BE49-F238E27FC236}">
                    <a16:creationId xmlns:a16="http://schemas.microsoft.com/office/drawing/2014/main" id="{D1772632-2B50-4B34-9E99-73085B663A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33184" y="4199928"/>
                <a:ext cx="793335" cy="5900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4" descr="Easy Dog Clipart - Clipart Kid | Dog clip art, Dog clip, Dog emoji">
                <a:extLst>
                  <a:ext uri="{FF2B5EF4-FFF2-40B4-BE49-F238E27FC236}">
                    <a16:creationId xmlns:a16="http://schemas.microsoft.com/office/drawing/2014/main" id="{468DE611-5C31-463C-A459-8821ACFB44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7268" y="4209922"/>
                <a:ext cx="773346" cy="5900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3CBC36-B5AA-46C9-A5B5-1D2922424346}"/>
                </a:ext>
              </a:extLst>
            </p:cNvPr>
            <p:cNvSpPr/>
            <p:nvPr/>
          </p:nvSpPr>
          <p:spPr>
            <a:xfrm>
              <a:off x="4140202" y="2775562"/>
              <a:ext cx="1371599" cy="1072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400FD87-391F-4B81-83F1-29E17000FE41}"/>
                </a:ext>
              </a:extLst>
            </p:cNvPr>
            <p:cNvSpPr/>
            <p:nvPr/>
          </p:nvSpPr>
          <p:spPr>
            <a:xfrm>
              <a:off x="5511803" y="2775562"/>
              <a:ext cx="1371599" cy="1072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99DB00F-32E7-4D43-ADD1-3DD5B61346EC}"/>
                </a:ext>
              </a:extLst>
            </p:cNvPr>
            <p:cNvSpPr/>
            <p:nvPr/>
          </p:nvSpPr>
          <p:spPr>
            <a:xfrm>
              <a:off x="6883403" y="2775562"/>
              <a:ext cx="1371599" cy="1072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84E998-2777-4921-8F2C-25FEE363AA8C}"/>
                </a:ext>
              </a:extLst>
            </p:cNvPr>
            <p:cNvSpPr/>
            <p:nvPr/>
          </p:nvSpPr>
          <p:spPr>
            <a:xfrm>
              <a:off x="4142394" y="3854228"/>
              <a:ext cx="1371599" cy="1072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9FB39C4-B607-4701-986D-0BB8C1B62791}"/>
                </a:ext>
              </a:extLst>
            </p:cNvPr>
            <p:cNvSpPr/>
            <p:nvPr/>
          </p:nvSpPr>
          <p:spPr>
            <a:xfrm>
              <a:off x="5513994" y="3854228"/>
              <a:ext cx="1371599" cy="1072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27DA599-6BE7-4864-A323-CAEA74D8BA8E}"/>
                </a:ext>
              </a:extLst>
            </p:cNvPr>
            <p:cNvSpPr/>
            <p:nvPr/>
          </p:nvSpPr>
          <p:spPr>
            <a:xfrm>
              <a:off x="6885595" y="3854228"/>
              <a:ext cx="1371599" cy="1072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EA471D5-8C64-44BD-81A4-3AC896122CE0}"/>
                </a:ext>
              </a:extLst>
            </p:cNvPr>
            <p:cNvSpPr/>
            <p:nvPr/>
          </p:nvSpPr>
          <p:spPr>
            <a:xfrm>
              <a:off x="4142597" y="4922646"/>
              <a:ext cx="1371599" cy="1072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579C95D-BDDA-4E23-9FCC-80CED33F3FCA}"/>
                </a:ext>
              </a:extLst>
            </p:cNvPr>
            <p:cNvSpPr/>
            <p:nvPr/>
          </p:nvSpPr>
          <p:spPr>
            <a:xfrm>
              <a:off x="5514197" y="4922646"/>
              <a:ext cx="1371599" cy="1072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7234E37-866C-494B-9A7B-F3B33C3A99DC}"/>
                </a:ext>
              </a:extLst>
            </p:cNvPr>
            <p:cNvSpPr/>
            <p:nvPr/>
          </p:nvSpPr>
          <p:spPr>
            <a:xfrm>
              <a:off x="6885798" y="4922646"/>
              <a:ext cx="1371599" cy="1072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12611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2788-6077-493B-8332-6DF40E7F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Multiclass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7F162-B8F8-46DA-A89C-75FC54F28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56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96E3EB-8B59-4DC8-B601-3EE27E1A690D}"/>
              </a:ext>
            </a:extLst>
          </p:cNvPr>
          <p:cNvSpPr txBox="1"/>
          <p:nvPr/>
        </p:nvSpPr>
        <p:spPr>
          <a:xfrm>
            <a:off x="492624" y="800049"/>
            <a:ext cx="11495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venir Next LT Pro" panose="020B0504020202020204" pitchFamily="34" charset="0"/>
              </a:rPr>
              <a:t>For multiclass case, still consider a matrix where rows are true labels and columns are predictions: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A559AB8-6B07-4A68-8CF3-D124F7BAE93F}"/>
              </a:ext>
            </a:extLst>
          </p:cNvPr>
          <p:cNvGrpSpPr/>
          <p:nvPr/>
        </p:nvGrpSpPr>
        <p:grpSpPr>
          <a:xfrm>
            <a:off x="2768603" y="1463132"/>
            <a:ext cx="5488794" cy="4531655"/>
            <a:chOff x="2768603" y="1463132"/>
            <a:chExt cx="5488794" cy="453165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28578BD-420C-4511-BE57-54F7C538E457}"/>
                </a:ext>
              </a:extLst>
            </p:cNvPr>
            <p:cNvGrpSpPr/>
            <p:nvPr/>
          </p:nvGrpSpPr>
          <p:grpSpPr>
            <a:xfrm>
              <a:off x="2768603" y="2777645"/>
              <a:ext cx="1371600" cy="3216424"/>
              <a:chOff x="1259283" y="2269976"/>
              <a:chExt cx="1371600" cy="41148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9354776-1A6A-4F0D-B1D8-1D46B54EC892}"/>
                  </a:ext>
                </a:extLst>
              </p:cNvPr>
              <p:cNvSpPr/>
              <p:nvPr/>
            </p:nvSpPr>
            <p:spPr>
              <a:xfrm>
                <a:off x="1259283" y="2269976"/>
                <a:ext cx="457200" cy="411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Actual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06A5299-D5D9-4E2F-BE10-3369B6F42004}"/>
                  </a:ext>
                </a:extLst>
              </p:cNvPr>
              <p:cNvSpPr/>
              <p:nvPr/>
            </p:nvSpPr>
            <p:spPr>
              <a:xfrm>
                <a:off x="1716483" y="2269976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38E5FBB-9AE8-4EDD-A407-2F333B7DED3D}"/>
                  </a:ext>
                </a:extLst>
              </p:cNvPr>
              <p:cNvSpPr/>
              <p:nvPr/>
            </p:nvSpPr>
            <p:spPr>
              <a:xfrm>
                <a:off x="1716483" y="3641576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B6440AF-F897-4712-AE0F-71065BDF9B00}"/>
                  </a:ext>
                </a:extLst>
              </p:cNvPr>
              <p:cNvSpPr/>
              <p:nvPr/>
            </p:nvSpPr>
            <p:spPr>
              <a:xfrm>
                <a:off x="1716483" y="5013176"/>
                <a:ext cx="914400" cy="1371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5" name="Picture 6" descr="fox face clipart - Clip Art Library">
              <a:extLst>
                <a:ext uri="{FF2B5EF4-FFF2-40B4-BE49-F238E27FC236}">
                  <a16:creationId xmlns:a16="http://schemas.microsoft.com/office/drawing/2014/main" id="{EBBB583B-A842-4361-AA2A-07ACBE0057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7982" y="4114923"/>
              <a:ext cx="590041" cy="590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0805FF3A-05DD-4AEB-ABB4-6169E6CDFA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330" y="5162977"/>
              <a:ext cx="793335" cy="590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Easy Dog Clipart - Clipart Kid | Dog clip art, Dog clip, Dog emoji">
              <a:extLst>
                <a:ext uri="{FF2B5EF4-FFF2-40B4-BE49-F238E27FC236}">
                  <a16:creationId xmlns:a16="http://schemas.microsoft.com/office/drawing/2014/main" id="{3850AC13-42AF-4AFE-915A-BEF890D3DB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330" y="3018694"/>
              <a:ext cx="773346" cy="590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86464B3-DF0B-40DC-B8D4-4F2CC69E9FC5}"/>
                </a:ext>
              </a:extLst>
            </p:cNvPr>
            <p:cNvGrpSpPr/>
            <p:nvPr/>
          </p:nvGrpSpPr>
          <p:grpSpPr>
            <a:xfrm>
              <a:off x="4140203" y="1463132"/>
              <a:ext cx="4114800" cy="1314513"/>
              <a:chOff x="3578140" y="3647630"/>
              <a:chExt cx="4114800" cy="1314513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A159F9F-A615-4631-A6A8-B984273C889C}"/>
                  </a:ext>
                </a:extLst>
              </p:cNvPr>
              <p:cNvSpPr/>
              <p:nvPr/>
            </p:nvSpPr>
            <p:spPr>
              <a:xfrm>
                <a:off x="3578140" y="3647630"/>
                <a:ext cx="4114800" cy="400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Predicted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17C76DE-B4F5-4334-B40E-9AE80583E59C}"/>
                  </a:ext>
                </a:extLst>
              </p:cNvPr>
              <p:cNvSpPr/>
              <p:nvPr/>
            </p:nvSpPr>
            <p:spPr>
              <a:xfrm rot="16200000">
                <a:off x="3806740" y="3819143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657DEC7-1B02-4029-851D-FE04A4A0E622}"/>
                  </a:ext>
                </a:extLst>
              </p:cNvPr>
              <p:cNvSpPr/>
              <p:nvPr/>
            </p:nvSpPr>
            <p:spPr>
              <a:xfrm rot="16200000">
                <a:off x="5178340" y="3819143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F021BE7-863A-49E8-A4E9-CD911FE14681}"/>
                  </a:ext>
                </a:extLst>
              </p:cNvPr>
              <p:cNvSpPr/>
              <p:nvPr/>
            </p:nvSpPr>
            <p:spPr>
              <a:xfrm rot="16200000">
                <a:off x="6549940" y="3819143"/>
                <a:ext cx="914400" cy="13716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1" name="Picture 6" descr="fox face clipart - Clip Art Library">
                <a:extLst>
                  <a:ext uri="{FF2B5EF4-FFF2-40B4-BE49-F238E27FC236}">
                    <a16:creationId xmlns:a16="http://schemas.microsoft.com/office/drawing/2014/main" id="{4AB22D61-998E-44EE-9B05-949F2FBD6B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4981" y="4209923"/>
                <a:ext cx="590041" cy="5900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Library of image download cat face png files ▻▻▻ Clipart Art 2019">
                <a:extLst>
                  <a:ext uri="{FF2B5EF4-FFF2-40B4-BE49-F238E27FC236}">
                    <a16:creationId xmlns:a16="http://schemas.microsoft.com/office/drawing/2014/main" id="{D1772632-2B50-4B34-9E99-73085B663A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33184" y="4199928"/>
                <a:ext cx="793335" cy="5900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4" descr="Easy Dog Clipart - Clipart Kid | Dog clip art, Dog clip, Dog emoji">
                <a:extLst>
                  <a:ext uri="{FF2B5EF4-FFF2-40B4-BE49-F238E27FC236}">
                    <a16:creationId xmlns:a16="http://schemas.microsoft.com/office/drawing/2014/main" id="{468DE611-5C31-463C-A459-8821ACFB44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7268" y="4209922"/>
                <a:ext cx="773346" cy="5900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3CBC36-B5AA-46C9-A5B5-1D2922424346}"/>
                </a:ext>
              </a:extLst>
            </p:cNvPr>
            <p:cNvSpPr/>
            <p:nvPr/>
          </p:nvSpPr>
          <p:spPr>
            <a:xfrm>
              <a:off x="4140202" y="2775562"/>
              <a:ext cx="1371599" cy="1072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400FD87-391F-4B81-83F1-29E17000FE41}"/>
                </a:ext>
              </a:extLst>
            </p:cNvPr>
            <p:cNvSpPr/>
            <p:nvPr/>
          </p:nvSpPr>
          <p:spPr>
            <a:xfrm>
              <a:off x="5511803" y="2775562"/>
              <a:ext cx="1371599" cy="1072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99DB00F-32E7-4D43-ADD1-3DD5B61346EC}"/>
                </a:ext>
              </a:extLst>
            </p:cNvPr>
            <p:cNvSpPr/>
            <p:nvPr/>
          </p:nvSpPr>
          <p:spPr>
            <a:xfrm>
              <a:off x="6883403" y="2775562"/>
              <a:ext cx="1371599" cy="10721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84E998-2777-4921-8F2C-25FEE363AA8C}"/>
                </a:ext>
              </a:extLst>
            </p:cNvPr>
            <p:cNvSpPr/>
            <p:nvPr/>
          </p:nvSpPr>
          <p:spPr>
            <a:xfrm>
              <a:off x="4142394" y="3854228"/>
              <a:ext cx="1371599" cy="1072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9FB39C4-B607-4701-986D-0BB8C1B62791}"/>
                </a:ext>
              </a:extLst>
            </p:cNvPr>
            <p:cNvSpPr/>
            <p:nvPr/>
          </p:nvSpPr>
          <p:spPr>
            <a:xfrm>
              <a:off x="5513994" y="3854228"/>
              <a:ext cx="1371599" cy="1072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27DA599-6BE7-4864-A323-CAEA74D8BA8E}"/>
                </a:ext>
              </a:extLst>
            </p:cNvPr>
            <p:cNvSpPr/>
            <p:nvPr/>
          </p:nvSpPr>
          <p:spPr>
            <a:xfrm>
              <a:off x="6885595" y="3854228"/>
              <a:ext cx="1371599" cy="10721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EA471D5-8C64-44BD-81A4-3AC896122CE0}"/>
                </a:ext>
              </a:extLst>
            </p:cNvPr>
            <p:cNvSpPr/>
            <p:nvPr/>
          </p:nvSpPr>
          <p:spPr>
            <a:xfrm>
              <a:off x="4142597" y="4922646"/>
              <a:ext cx="1371599" cy="10721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579C95D-BDDA-4E23-9FCC-80CED33F3FCA}"/>
                </a:ext>
              </a:extLst>
            </p:cNvPr>
            <p:cNvSpPr/>
            <p:nvPr/>
          </p:nvSpPr>
          <p:spPr>
            <a:xfrm>
              <a:off x="5514197" y="4922646"/>
              <a:ext cx="1371599" cy="10721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7234E37-866C-494B-9A7B-F3B33C3A99DC}"/>
                </a:ext>
              </a:extLst>
            </p:cNvPr>
            <p:cNvSpPr/>
            <p:nvPr/>
          </p:nvSpPr>
          <p:spPr>
            <a:xfrm>
              <a:off x="6885798" y="4922646"/>
              <a:ext cx="1371599" cy="10721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C271BDF-1351-492C-81BD-B517A5E0A11D}"/>
              </a:ext>
            </a:extLst>
          </p:cNvPr>
          <p:cNvSpPr/>
          <p:nvPr/>
        </p:nvSpPr>
        <p:spPr>
          <a:xfrm>
            <a:off x="6883402" y="4922646"/>
            <a:ext cx="1371599" cy="1072141"/>
          </a:xfrm>
          <a:prstGeom prst="rect">
            <a:avLst/>
          </a:prstGeom>
          <a:solidFill>
            <a:srgbClr val="DEEBF7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E5CE6F-AFD0-482B-8EC5-87A2C6A4B61E}"/>
              </a:ext>
            </a:extLst>
          </p:cNvPr>
          <p:cNvSpPr txBox="1"/>
          <p:nvPr/>
        </p:nvSpPr>
        <p:spPr>
          <a:xfrm>
            <a:off x="8605932" y="4921927"/>
            <a:ext cx="3180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73F09"/>
                </a:solidFill>
                <a:latin typeface="Avenir Next LT Pro" panose="020B0504020202020204" pitchFamily="34" charset="0"/>
              </a:rPr>
              <a:t>Number of instances that: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Actually Cat </a:t>
            </a:r>
            <a:r>
              <a:rPr lang="en-US" dirty="0">
                <a:latin typeface="Avenir Next LT Pro" panose="020B0504020202020204" pitchFamily="34" charset="0"/>
              </a:rPr>
              <a:t>&amp;</a:t>
            </a:r>
            <a:r>
              <a:rPr lang="en-US" dirty="0">
                <a:solidFill>
                  <a:srgbClr val="D73F09"/>
                </a:solidFill>
                <a:latin typeface="Avenir Next LT Pro" panose="020B050402020202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venir Next LT Pro" panose="020B0504020202020204" pitchFamily="34" charset="0"/>
              </a:rPr>
              <a:t>Predicted Cat</a:t>
            </a:r>
          </a:p>
        </p:txBody>
      </p:sp>
      <p:pic>
        <p:nvPicPr>
          <p:cNvPr id="38" name="Graphic 37" descr="Arrow: Counter-clockwise curve with solid fill">
            <a:extLst>
              <a:ext uri="{FF2B5EF4-FFF2-40B4-BE49-F238E27FC236}">
                <a16:creationId xmlns:a16="http://schemas.microsoft.com/office/drawing/2014/main" id="{17D96DE9-8312-4EE4-BEC9-56CA1A3978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5300000" flipH="1">
            <a:off x="7836158" y="5088845"/>
            <a:ext cx="837279" cy="83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2788-6077-493B-8332-6DF40E7F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Multiclass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7F162-B8F8-46DA-A89C-75FC54F28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57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96E3EB-8B59-4DC8-B601-3EE27E1A690D}"/>
              </a:ext>
            </a:extLst>
          </p:cNvPr>
          <p:cNvSpPr txBox="1"/>
          <p:nvPr/>
        </p:nvSpPr>
        <p:spPr>
          <a:xfrm>
            <a:off x="492624" y="800049"/>
            <a:ext cx="11495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venir Next LT Pro" panose="020B0504020202020204" pitchFamily="34" charset="0"/>
              </a:rPr>
              <a:t>For multiclass case, still consider a matrix where rows are true labels and columns are predictions: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A559AB8-6B07-4A68-8CF3-D124F7BAE93F}"/>
              </a:ext>
            </a:extLst>
          </p:cNvPr>
          <p:cNvGrpSpPr/>
          <p:nvPr/>
        </p:nvGrpSpPr>
        <p:grpSpPr>
          <a:xfrm>
            <a:off x="2768603" y="1463132"/>
            <a:ext cx="5488794" cy="4531655"/>
            <a:chOff x="2768603" y="1463132"/>
            <a:chExt cx="5488794" cy="453165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28578BD-420C-4511-BE57-54F7C538E457}"/>
                </a:ext>
              </a:extLst>
            </p:cNvPr>
            <p:cNvGrpSpPr/>
            <p:nvPr/>
          </p:nvGrpSpPr>
          <p:grpSpPr>
            <a:xfrm>
              <a:off x="2768603" y="2777645"/>
              <a:ext cx="1371600" cy="3216424"/>
              <a:chOff x="1259283" y="2269976"/>
              <a:chExt cx="1371600" cy="41148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9354776-1A6A-4F0D-B1D8-1D46B54EC892}"/>
                  </a:ext>
                </a:extLst>
              </p:cNvPr>
              <p:cNvSpPr/>
              <p:nvPr/>
            </p:nvSpPr>
            <p:spPr>
              <a:xfrm>
                <a:off x="1259283" y="2269976"/>
                <a:ext cx="457200" cy="411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Actual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06A5299-D5D9-4E2F-BE10-3369B6F42004}"/>
                  </a:ext>
                </a:extLst>
              </p:cNvPr>
              <p:cNvSpPr/>
              <p:nvPr/>
            </p:nvSpPr>
            <p:spPr>
              <a:xfrm>
                <a:off x="1716483" y="2269976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38E5FBB-9AE8-4EDD-A407-2F333B7DED3D}"/>
                  </a:ext>
                </a:extLst>
              </p:cNvPr>
              <p:cNvSpPr/>
              <p:nvPr/>
            </p:nvSpPr>
            <p:spPr>
              <a:xfrm>
                <a:off x="1716483" y="3641576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B6440AF-F897-4712-AE0F-71065BDF9B00}"/>
                  </a:ext>
                </a:extLst>
              </p:cNvPr>
              <p:cNvSpPr/>
              <p:nvPr/>
            </p:nvSpPr>
            <p:spPr>
              <a:xfrm>
                <a:off x="1716483" y="5013176"/>
                <a:ext cx="914400" cy="1371600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5" name="Picture 6" descr="fox face clipart - Clip Art Library">
              <a:extLst>
                <a:ext uri="{FF2B5EF4-FFF2-40B4-BE49-F238E27FC236}">
                  <a16:creationId xmlns:a16="http://schemas.microsoft.com/office/drawing/2014/main" id="{EBBB583B-A842-4361-AA2A-07ACBE0057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7982" y="4114923"/>
              <a:ext cx="590041" cy="590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0805FF3A-05DD-4AEB-ABB4-6169E6CDFA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330" y="5162977"/>
              <a:ext cx="793335" cy="590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Easy Dog Clipart - Clipart Kid | Dog clip art, Dog clip, Dog emoji">
              <a:extLst>
                <a:ext uri="{FF2B5EF4-FFF2-40B4-BE49-F238E27FC236}">
                  <a16:creationId xmlns:a16="http://schemas.microsoft.com/office/drawing/2014/main" id="{3850AC13-42AF-4AFE-915A-BEF890D3DB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330" y="3018694"/>
              <a:ext cx="773346" cy="590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86464B3-DF0B-40DC-B8D4-4F2CC69E9FC5}"/>
                </a:ext>
              </a:extLst>
            </p:cNvPr>
            <p:cNvGrpSpPr/>
            <p:nvPr/>
          </p:nvGrpSpPr>
          <p:grpSpPr>
            <a:xfrm>
              <a:off x="4140203" y="1463132"/>
              <a:ext cx="4114800" cy="1314513"/>
              <a:chOff x="3578140" y="3647630"/>
              <a:chExt cx="4114800" cy="1314513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A159F9F-A615-4631-A6A8-B984273C889C}"/>
                  </a:ext>
                </a:extLst>
              </p:cNvPr>
              <p:cNvSpPr/>
              <p:nvPr/>
            </p:nvSpPr>
            <p:spPr>
              <a:xfrm>
                <a:off x="3578140" y="3647630"/>
                <a:ext cx="4114800" cy="400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Predicted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17C76DE-B4F5-4334-B40E-9AE80583E59C}"/>
                  </a:ext>
                </a:extLst>
              </p:cNvPr>
              <p:cNvSpPr/>
              <p:nvPr/>
            </p:nvSpPr>
            <p:spPr>
              <a:xfrm rot="16200000">
                <a:off x="3806740" y="3819143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657DEC7-1B02-4029-851D-FE04A4A0E622}"/>
                  </a:ext>
                </a:extLst>
              </p:cNvPr>
              <p:cNvSpPr/>
              <p:nvPr/>
            </p:nvSpPr>
            <p:spPr>
              <a:xfrm rot="16200000">
                <a:off x="5178340" y="3819143"/>
                <a:ext cx="914400" cy="13716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F021BE7-863A-49E8-A4E9-CD911FE14681}"/>
                  </a:ext>
                </a:extLst>
              </p:cNvPr>
              <p:cNvSpPr/>
              <p:nvPr/>
            </p:nvSpPr>
            <p:spPr>
              <a:xfrm rot="16200000">
                <a:off x="6549940" y="3819143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1" name="Picture 6" descr="fox face clipart - Clip Art Library">
                <a:extLst>
                  <a:ext uri="{FF2B5EF4-FFF2-40B4-BE49-F238E27FC236}">
                    <a16:creationId xmlns:a16="http://schemas.microsoft.com/office/drawing/2014/main" id="{4AB22D61-998E-44EE-9B05-949F2FBD6B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4981" y="4209923"/>
                <a:ext cx="590041" cy="5900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Library of image download cat face png files ▻▻▻ Clipart Art 2019">
                <a:extLst>
                  <a:ext uri="{FF2B5EF4-FFF2-40B4-BE49-F238E27FC236}">
                    <a16:creationId xmlns:a16="http://schemas.microsoft.com/office/drawing/2014/main" id="{D1772632-2B50-4B34-9E99-73085B663A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33184" y="4199928"/>
                <a:ext cx="793335" cy="5900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4" descr="Easy Dog Clipart - Clipart Kid | Dog clip art, Dog clip, Dog emoji">
                <a:extLst>
                  <a:ext uri="{FF2B5EF4-FFF2-40B4-BE49-F238E27FC236}">
                    <a16:creationId xmlns:a16="http://schemas.microsoft.com/office/drawing/2014/main" id="{468DE611-5C31-463C-A459-8821ACFB44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7268" y="4209922"/>
                <a:ext cx="773346" cy="5900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3CBC36-B5AA-46C9-A5B5-1D2922424346}"/>
                </a:ext>
              </a:extLst>
            </p:cNvPr>
            <p:cNvSpPr/>
            <p:nvPr/>
          </p:nvSpPr>
          <p:spPr>
            <a:xfrm>
              <a:off x="4140202" y="2775562"/>
              <a:ext cx="1371599" cy="1072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400FD87-391F-4B81-83F1-29E17000FE41}"/>
                </a:ext>
              </a:extLst>
            </p:cNvPr>
            <p:cNvSpPr/>
            <p:nvPr/>
          </p:nvSpPr>
          <p:spPr>
            <a:xfrm>
              <a:off x="5511803" y="2775562"/>
              <a:ext cx="1371599" cy="10721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99DB00F-32E7-4D43-ADD1-3DD5B61346EC}"/>
                </a:ext>
              </a:extLst>
            </p:cNvPr>
            <p:cNvSpPr/>
            <p:nvPr/>
          </p:nvSpPr>
          <p:spPr>
            <a:xfrm>
              <a:off x="6883403" y="2775562"/>
              <a:ext cx="1371599" cy="1072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84E998-2777-4921-8F2C-25FEE363AA8C}"/>
                </a:ext>
              </a:extLst>
            </p:cNvPr>
            <p:cNvSpPr/>
            <p:nvPr/>
          </p:nvSpPr>
          <p:spPr>
            <a:xfrm>
              <a:off x="4142394" y="3854228"/>
              <a:ext cx="1371599" cy="1072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9FB39C4-B607-4701-986D-0BB8C1B62791}"/>
                </a:ext>
              </a:extLst>
            </p:cNvPr>
            <p:cNvSpPr/>
            <p:nvPr/>
          </p:nvSpPr>
          <p:spPr>
            <a:xfrm>
              <a:off x="5513994" y="3854228"/>
              <a:ext cx="1371599" cy="10721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27DA599-6BE7-4864-A323-CAEA74D8BA8E}"/>
                </a:ext>
              </a:extLst>
            </p:cNvPr>
            <p:cNvSpPr/>
            <p:nvPr/>
          </p:nvSpPr>
          <p:spPr>
            <a:xfrm>
              <a:off x="6885595" y="3854228"/>
              <a:ext cx="1371599" cy="1072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EA471D5-8C64-44BD-81A4-3AC896122CE0}"/>
                </a:ext>
              </a:extLst>
            </p:cNvPr>
            <p:cNvSpPr/>
            <p:nvPr/>
          </p:nvSpPr>
          <p:spPr>
            <a:xfrm>
              <a:off x="4142597" y="4922646"/>
              <a:ext cx="1371599" cy="1072141"/>
            </a:xfrm>
            <a:prstGeom prst="rect">
              <a:avLst/>
            </a:prstGeom>
            <a:solidFill>
              <a:srgbClr val="DEEBF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579C95D-BDDA-4E23-9FCC-80CED33F3FCA}"/>
                </a:ext>
              </a:extLst>
            </p:cNvPr>
            <p:cNvSpPr/>
            <p:nvPr/>
          </p:nvSpPr>
          <p:spPr>
            <a:xfrm>
              <a:off x="5514197" y="4922646"/>
              <a:ext cx="1371599" cy="10721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7234E37-866C-494B-9A7B-F3B33C3A99DC}"/>
                </a:ext>
              </a:extLst>
            </p:cNvPr>
            <p:cNvSpPr/>
            <p:nvPr/>
          </p:nvSpPr>
          <p:spPr>
            <a:xfrm>
              <a:off x="6885798" y="4922646"/>
              <a:ext cx="1371599" cy="1072141"/>
            </a:xfrm>
            <a:prstGeom prst="rect">
              <a:avLst/>
            </a:prstGeom>
            <a:solidFill>
              <a:srgbClr val="DEEBF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557BB51A-F064-4703-A78E-CAA3C9AF85A7}"/>
              </a:ext>
            </a:extLst>
          </p:cNvPr>
          <p:cNvSpPr/>
          <p:nvPr/>
        </p:nvSpPr>
        <p:spPr>
          <a:xfrm>
            <a:off x="5511801" y="4922646"/>
            <a:ext cx="1371599" cy="1072141"/>
          </a:xfrm>
          <a:prstGeom prst="rect">
            <a:avLst/>
          </a:prstGeom>
          <a:solidFill>
            <a:srgbClr val="DEEBF7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894619-0640-41B5-B457-70A699136D0E}"/>
              </a:ext>
            </a:extLst>
          </p:cNvPr>
          <p:cNvSpPr txBox="1"/>
          <p:nvPr/>
        </p:nvSpPr>
        <p:spPr>
          <a:xfrm>
            <a:off x="7329738" y="5966735"/>
            <a:ext cx="3180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73F09"/>
                </a:solidFill>
                <a:latin typeface="Avenir Next LT Pro" panose="020B0504020202020204" pitchFamily="34" charset="0"/>
              </a:rPr>
              <a:t>Number of instances that: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Actually Cat </a:t>
            </a:r>
            <a:r>
              <a:rPr lang="en-US" dirty="0">
                <a:latin typeface="Avenir Next LT Pro" panose="020B0504020202020204" pitchFamily="34" charset="0"/>
              </a:rPr>
              <a:t>&amp;</a:t>
            </a:r>
            <a:r>
              <a:rPr lang="en-US" dirty="0">
                <a:solidFill>
                  <a:srgbClr val="D73F09"/>
                </a:solidFill>
                <a:latin typeface="Avenir Next LT Pro" panose="020B050402020202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venir Next LT Pro" panose="020B0504020202020204" pitchFamily="34" charset="0"/>
              </a:rPr>
              <a:t>Predicted Fox</a:t>
            </a:r>
          </a:p>
        </p:txBody>
      </p:sp>
      <p:pic>
        <p:nvPicPr>
          <p:cNvPr id="38" name="Graphic 37" descr="Arrow: Counter-clockwise curve with solid fill">
            <a:extLst>
              <a:ext uri="{FF2B5EF4-FFF2-40B4-BE49-F238E27FC236}">
                <a16:creationId xmlns:a16="http://schemas.microsoft.com/office/drawing/2014/main" id="{58BB4774-2B5B-43C7-ABEC-57A5EF7A9A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392498" flipH="1">
            <a:off x="6375070" y="5662345"/>
            <a:ext cx="837279" cy="83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4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2788-6077-493B-8332-6DF40E7F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Multiclass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7F162-B8F8-46DA-A89C-75FC54F28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58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96E3EB-8B59-4DC8-B601-3EE27E1A690D}"/>
              </a:ext>
            </a:extLst>
          </p:cNvPr>
          <p:cNvSpPr txBox="1"/>
          <p:nvPr/>
        </p:nvSpPr>
        <p:spPr>
          <a:xfrm>
            <a:off x="492624" y="800049"/>
            <a:ext cx="11495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venir Next LT Pro" panose="020B0504020202020204" pitchFamily="34" charset="0"/>
              </a:rPr>
              <a:t>For multiclass case, still consider a matrix where rows are true labels and columns are predictions: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A559AB8-6B07-4A68-8CF3-D124F7BAE93F}"/>
              </a:ext>
            </a:extLst>
          </p:cNvPr>
          <p:cNvGrpSpPr/>
          <p:nvPr/>
        </p:nvGrpSpPr>
        <p:grpSpPr>
          <a:xfrm>
            <a:off x="2768603" y="1463132"/>
            <a:ext cx="5488794" cy="4531655"/>
            <a:chOff x="2768603" y="1463132"/>
            <a:chExt cx="5488794" cy="453165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28578BD-420C-4511-BE57-54F7C538E457}"/>
                </a:ext>
              </a:extLst>
            </p:cNvPr>
            <p:cNvGrpSpPr/>
            <p:nvPr/>
          </p:nvGrpSpPr>
          <p:grpSpPr>
            <a:xfrm>
              <a:off x="2768603" y="2777645"/>
              <a:ext cx="1371600" cy="3216424"/>
              <a:chOff x="1259283" y="2269976"/>
              <a:chExt cx="1371600" cy="41148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9354776-1A6A-4F0D-B1D8-1D46B54EC892}"/>
                  </a:ext>
                </a:extLst>
              </p:cNvPr>
              <p:cNvSpPr/>
              <p:nvPr/>
            </p:nvSpPr>
            <p:spPr>
              <a:xfrm>
                <a:off x="1259283" y="2269976"/>
                <a:ext cx="457200" cy="411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Actual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06A5299-D5D9-4E2F-BE10-3369B6F42004}"/>
                  </a:ext>
                </a:extLst>
              </p:cNvPr>
              <p:cNvSpPr/>
              <p:nvPr/>
            </p:nvSpPr>
            <p:spPr>
              <a:xfrm>
                <a:off x="1716483" y="2269976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38E5FBB-9AE8-4EDD-A407-2F333B7DED3D}"/>
                  </a:ext>
                </a:extLst>
              </p:cNvPr>
              <p:cNvSpPr/>
              <p:nvPr/>
            </p:nvSpPr>
            <p:spPr>
              <a:xfrm>
                <a:off x="1716483" y="3641576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B6440AF-F897-4712-AE0F-71065BDF9B00}"/>
                  </a:ext>
                </a:extLst>
              </p:cNvPr>
              <p:cNvSpPr/>
              <p:nvPr/>
            </p:nvSpPr>
            <p:spPr>
              <a:xfrm>
                <a:off x="1716483" y="5013176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5" name="Picture 6" descr="fox face clipart - Clip Art Library">
              <a:extLst>
                <a:ext uri="{FF2B5EF4-FFF2-40B4-BE49-F238E27FC236}">
                  <a16:creationId xmlns:a16="http://schemas.microsoft.com/office/drawing/2014/main" id="{EBBB583B-A842-4361-AA2A-07ACBE0057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7982" y="4114923"/>
              <a:ext cx="590041" cy="590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0805FF3A-05DD-4AEB-ABB4-6169E6CDFA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330" y="5162977"/>
              <a:ext cx="793335" cy="590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Easy Dog Clipart - Clipart Kid | Dog clip art, Dog clip, Dog emoji">
              <a:extLst>
                <a:ext uri="{FF2B5EF4-FFF2-40B4-BE49-F238E27FC236}">
                  <a16:creationId xmlns:a16="http://schemas.microsoft.com/office/drawing/2014/main" id="{3850AC13-42AF-4AFE-915A-BEF890D3DB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330" y="3018694"/>
              <a:ext cx="773346" cy="590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86464B3-DF0B-40DC-B8D4-4F2CC69E9FC5}"/>
                </a:ext>
              </a:extLst>
            </p:cNvPr>
            <p:cNvGrpSpPr/>
            <p:nvPr/>
          </p:nvGrpSpPr>
          <p:grpSpPr>
            <a:xfrm>
              <a:off x="4140203" y="1463132"/>
              <a:ext cx="4114800" cy="1314513"/>
              <a:chOff x="3578140" y="3647630"/>
              <a:chExt cx="4114800" cy="1314513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A159F9F-A615-4631-A6A8-B984273C889C}"/>
                  </a:ext>
                </a:extLst>
              </p:cNvPr>
              <p:cNvSpPr/>
              <p:nvPr/>
            </p:nvSpPr>
            <p:spPr>
              <a:xfrm>
                <a:off x="3578140" y="3647630"/>
                <a:ext cx="4114800" cy="400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Predicted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17C76DE-B4F5-4334-B40E-9AE80583E59C}"/>
                  </a:ext>
                </a:extLst>
              </p:cNvPr>
              <p:cNvSpPr/>
              <p:nvPr/>
            </p:nvSpPr>
            <p:spPr>
              <a:xfrm rot="16200000">
                <a:off x="3806740" y="3819143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657DEC7-1B02-4029-851D-FE04A4A0E622}"/>
                  </a:ext>
                </a:extLst>
              </p:cNvPr>
              <p:cNvSpPr/>
              <p:nvPr/>
            </p:nvSpPr>
            <p:spPr>
              <a:xfrm rot="16200000">
                <a:off x="5178340" y="3819143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F021BE7-863A-49E8-A4E9-CD911FE14681}"/>
                  </a:ext>
                </a:extLst>
              </p:cNvPr>
              <p:cNvSpPr/>
              <p:nvPr/>
            </p:nvSpPr>
            <p:spPr>
              <a:xfrm rot="16200000">
                <a:off x="6549940" y="3819143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1" name="Picture 6" descr="fox face clipart - Clip Art Library">
                <a:extLst>
                  <a:ext uri="{FF2B5EF4-FFF2-40B4-BE49-F238E27FC236}">
                    <a16:creationId xmlns:a16="http://schemas.microsoft.com/office/drawing/2014/main" id="{4AB22D61-998E-44EE-9B05-949F2FBD6B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4981" y="4209923"/>
                <a:ext cx="590041" cy="5900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Library of image download cat face png files ▻▻▻ Clipart Art 2019">
                <a:extLst>
                  <a:ext uri="{FF2B5EF4-FFF2-40B4-BE49-F238E27FC236}">
                    <a16:creationId xmlns:a16="http://schemas.microsoft.com/office/drawing/2014/main" id="{D1772632-2B50-4B34-9E99-73085B663A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33184" y="4199928"/>
                <a:ext cx="793335" cy="5900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4" descr="Easy Dog Clipart - Clipart Kid | Dog clip art, Dog clip, Dog emoji">
                <a:extLst>
                  <a:ext uri="{FF2B5EF4-FFF2-40B4-BE49-F238E27FC236}">
                    <a16:creationId xmlns:a16="http://schemas.microsoft.com/office/drawing/2014/main" id="{468DE611-5C31-463C-A459-8821ACFB44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7268" y="4209922"/>
                <a:ext cx="773346" cy="5900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3CBC36-B5AA-46C9-A5B5-1D2922424346}"/>
                </a:ext>
              </a:extLst>
            </p:cNvPr>
            <p:cNvSpPr/>
            <p:nvPr/>
          </p:nvSpPr>
          <p:spPr>
            <a:xfrm>
              <a:off x="4140202" y="2775562"/>
              <a:ext cx="1371599" cy="10721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400FD87-391F-4B81-83F1-29E17000FE41}"/>
                </a:ext>
              </a:extLst>
            </p:cNvPr>
            <p:cNvSpPr/>
            <p:nvPr/>
          </p:nvSpPr>
          <p:spPr>
            <a:xfrm>
              <a:off x="5511803" y="2775562"/>
              <a:ext cx="1371599" cy="1072141"/>
            </a:xfrm>
            <a:prstGeom prst="rect">
              <a:avLst/>
            </a:prstGeom>
            <a:solidFill>
              <a:srgbClr val="FFC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99DB00F-32E7-4D43-ADD1-3DD5B61346EC}"/>
                </a:ext>
              </a:extLst>
            </p:cNvPr>
            <p:cNvSpPr/>
            <p:nvPr/>
          </p:nvSpPr>
          <p:spPr>
            <a:xfrm>
              <a:off x="6883403" y="2775562"/>
              <a:ext cx="1371599" cy="1072141"/>
            </a:xfrm>
            <a:prstGeom prst="rect">
              <a:avLst/>
            </a:prstGeom>
            <a:solidFill>
              <a:srgbClr val="FFC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84E998-2777-4921-8F2C-25FEE363AA8C}"/>
                </a:ext>
              </a:extLst>
            </p:cNvPr>
            <p:cNvSpPr/>
            <p:nvPr/>
          </p:nvSpPr>
          <p:spPr>
            <a:xfrm>
              <a:off x="4142394" y="3854228"/>
              <a:ext cx="1371599" cy="1072141"/>
            </a:xfrm>
            <a:prstGeom prst="rect">
              <a:avLst/>
            </a:prstGeom>
            <a:solidFill>
              <a:srgbClr val="FFC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9FB39C4-B607-4701-986D-0BB8C1B62791}"/>
                </a:ext>
              </a:extLst>
            </p:cNvPr>
            <p:cNvSpPr/>
            <p:nvPr/>
          </p:nvSpPr>
          <p:spPr>
            <a:xfrm>
              <a:off x="5513994" y="3854228"/>
              <a:ext cx="1371599" cy="10721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27DA599-6BE7-4864-A323-CAEA74D8BA8E}"/>
                </a:ext>
              </a:extLst>
            </p:cNvPr>
            <p:cNvSpPr/>
            <p:nvPr/>
          </p:nvSpPr>
          <p:spPr>
            <a:xfrm>
              <a:off x="6885595" y="3854228"/>
              <a:ext cx="1371599" cy="1072141"/>
            </a:xfrm>
            <a:prstGeom prst="rect">
              <a:avLst/>
            </a:prstGeom>
            <a:solidFill>
              <a:srgbClr val="FFC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EA471D5-8C64-44BD-81A4-3AC896122CE0}"/>
                </a:ext>
              </a:extLst>
            </p:cNvPr>
            <p:cNvSpPr/>
            <p:nvPr/>
          </p:nvSpPr>
          <p:spPr>
            <a:xfrm>
              <a:off x="4142597" y="4922646"/>
              <a:ext cx="1371599" cy="1072141"/>
            </a:xfrm>
            <a:prstGeom prst="rect">
              <a:avLst/>
            </a:prstGeom>
            <a:solidFill>
              <a:srgbClr val="FFC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579C95D-BDDA-4E23-9FCC-80CED33F3FCA}"/>
                </a:ext>
              </a:extLst>
            </p:cNvPr>
            <p:cNvSpPr/>
            <p:nvPr/>
          </p:nvSpPr>
          <p:spPr>
            <a:xfrm>
              <a:off x="5514197" y="4922646"/>
              <a:ext cx="1371599" cy="1072141"/>
            </a:xfrm>
            <a:prstGeom prst="rect">
              <a:avLst/>
            </a:prstGeom>
            <a:solidFill>
              <a:srgbClr val="FFC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7234E37-866C-494B-9A7B-F3B33C3A99DC}"/>
                </a:ext>
              </a:extLst>
            </p:cNvPr>
            <p:cNvSpPr/>
            <p:nvPr/>
          </p:nvSpPr>
          <p:spPr>
            <a:xfrm>
              <a:off x="6885798" y="4922646"/>
              <a:ext cx="1371599" cy="10721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B9BEA3C-5E76-403B-8CCA-F2465B9D2801}"/>
              </a:ext>
            </a:extLst>
          </p:cNvPr>
          <p:cNvSpPr txBox="1"/>
          <p:nvPr/>
        </p:nvSpPr>
        <p:spPr>
          <a:xfrm>
            <a:off x="8662056" y="3676204"/>
            <a:ext cx="33821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venir Next LT Pro" panose="020B0504020202020204" pitchFamily="34" charset="0"/>
              </a:rPr>
              <a:t>Diagonal contains correct</a:t>
            </a:r>
          </a:p>
          <a:p>
            <a:endParaRPr lang="en-US" sz="2000" dirty="0">
              <a:latin typeface="Avenir Next LT Pro" panose="020B0504020202020204" pitchFamily="34" charset="0"/>
            </a:endParaRPr>
          </a:p>
          <a:p>
            <a:r>
              <a:rPr lang="en-US" sz="2000" dirty="0">
                <a:latin typeface="Avenir Next LT Pro" panose="020B0504020202020204" pitchFamily="34" charset="0"/>
              </a:rPr>
              <a:t>Off-diagonal errors.</a:t>
            </a:r>
          </a:p>
        </p:txBody>
      </p:sp>
    </p:spTree>
    <p:extLst>
      <p:ext uri="{BB962C8B-B14F-4D97-AF65-F5344CB8AC3E}">
        <p14:creationId xmlns:p14="http://schemas.microsoft.com/office/powerpoint/2010/main" val="23855905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2788-6077-493B-8332-6DF40E7F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Multiclass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7F162-B8F8-46DA-A89C-75FC54F28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59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96E3EB-8B59-4DC8-B601-3EE27E1A690D}"/>
              </a:ext>
            </a:extLst>
          </p:cNvPr>
          <p:cNvSpPr txBox="1"/>
          <p:nvPr/>
        </p:nvSpPr>
        <p:spPr>
          <a:xfrm>
            <a:off x="492624" y="620271"/>
            <a:ext cx="11495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venir Next LT Pro" panose="020B0504020202020204" pitchFamily="34" charset="0"/>
              </a:rPr>
              <a:t>Example what this could look like: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A559AB8-6B07-4A68-8CF3-D124F7BAE93F}"/>
              </a:ext>
            </a:extLst>
          </p:cNvPr>
          <p:cNvGrpSpPr/>
          <p:nvPr/>
        </p:nvGrpSpPr>
        <p:grpSpPr>
          <a:xfrm>
            <a:off x="4864343" y="1163172"/>
            <a:ext cx="5488794" cy="4531655"/>
            <a:chOff x="2768603" y="1463132"/>
            <a:chExt cx="5488794" cy="453165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28578BD-420C-4511-BE57-54F7C538E457}"/>
                </a:ext>
              </a:extLst>
            </p:cNvPr>
            <p:cNvGrpSpPr/>
            <p:nvPr/>
          </p:nvGrpSpPr>
          <p:grpSpPr>
            <a:xfrm>
              <a:off x="2768603" y="2777645"/>
              <a:ext cx="1371600" cy="3216424"/>
              <a:chOff x="1259283" y="2269976"/>
              <a:chExt cx="1371600" cy="41148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9354776-1A6A-4F0D-B1D8-1D46B54EC892}"/>
                  </a:ext>
                </a:extLst>
              </p:cNvPr>
              <p:cNvSpPr/>
              <p:nvPr/>
            </p:nvSpPr>
            <p:spPr>
              <a:xfrm>
                <a:off x="1259283" y="2269976"/>
                <a:ext cx="457200" cy="411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Actual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06A5299-D5D9-4E2F-BE10-3369B6F42004}"/>
                  </a:ext>
                </a:extLst>
              </p:cNvPr>
              <p:cNvSpPr/>
              <p:nvPr/>
            </p:nvSpPr>
            <p:spPr>
              <a:xfrm>
                <a:off x="1716483" y="2269976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38E5FBB-9AE8-4EDD-A407-2F333B7DED3D}"/>
                  </a:ext>
                </a:extLst>
              </p:cNvPr>
              <p:cNvSpPr/>
              <p:nvPr/>
            </p:nvSpPr>
            <p:spPr>
              <a:xfrm>
                <a:off x="1716483" y="3641576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B6440AF-F897-4712-AE0F-71065BDF9B00}"/>
                  </a:ext>
                </a:extLst>
              </p:cNvPr>
              <p:cNvSpPr/>
              <p:nvPr/>
            </p:nvSpPr>
            <p:spPr>
              <a:xfrm>
                <a:off x="1716483" y="5013176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5" name="Picture 6" descr="fox face clipart - Clip Art Library">
              <a:extLst>
                <a:ext uri="{FF2B5EF4-FFF2-40B4-BE49-F238E27FC236}">
                  <a16:creationId xmlns:a16="http://schemas.microsoft.com/office/drawing/2014/main" id="{EBBB583B-A842-4361-AA2A-07ACBE0057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7982" y="4114923"/>
              <a:ext cx="590041" cy="590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0805FF3A-05DD-4AEB-ABB4-6169E6CDFA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330" y="5162977"/>
              <a:ext cx="793335" cy="590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Easy Dog Clipart - Clipart Kid | Dog clip art, Dog clip, Dog emoji">
              <a:extLst>
                <a:ext uri="{FF2B5EF4-FFF2-40B4-BE49-F238E27FC236}">
                  <a16:creationId xmlns:a16="http://schemas.microsoft.com/office/drawing/2014/main" id="{3850AC13-42AF-4AFE-915A-BEF890D3DB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330" y="3018694"/>
              <a:ext cx="773346" cy="590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86464B3-DF0B-40DC-B8D4-4F2CC69E9FC5}"/>
                </a:ext>
              </a:extLst>
            </p:cNvPr>
            <p:cNvGrpSpPr/>
            <p:nvPr/>
          </p:nvGrpSpPr>
          <p:grpSpPr>
            <a:xfrm>
              <a:off x="4140203" y="1463132"/>
              <a:ext cx="4114800" cy="1314513"/>
              <a:chOff x="3578140" y="3647630"/>
              <a:chExt cx="4114800" cy="1314513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A159F9F-A615-4631-A6A8-B984273C889C}"/>
                  </a:ext>
                </a:extLst>
              </p:cNvPr>
              <p:cNvSpPr/>
              <p:nvPr/>
            </p:nvSpPr>
            <p:spPr>
              <a:xfrm>
                <a:off x="3578140" y="3647630"/>
                <a:ext cx="4114800" cy="400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Predicted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17C76DE-B4F5-4334-B40E-9AE80583E59C}"/>
                  </a:ext>
                </a:extLst>
              </p:cNvPr>
              <p:cNvSpPr/>
              <p:nvPr/>
            </p:nvSpPr>
            <p:spPr>
              <a:xfrm rot="16200000">
                <a:off x="3806740" y="3819143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657DEC7-1B02-4029-851D-FE04A4A0E622}"/>
                  </a:ext>
                </a:extLst>
              </p:cNvPr>
              <p:cNvSpPr/>
              <p:nvPr/>
            </p:nvSpPr>
            <p:spPr>
              <a:xfrm rot="16200000">
                <a:off x="5178340" y="3819143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F021BE7-863A-49E8-A4E9-CD911FE14681}"/>
                  </a:ext>
                </a:extLst>
              </p:cNvPr>
              <p:cNvSpPr/>
              <p:nvPr/>
            </p:nvSpPr>
            <p:spPr>
              <a:xfrm rot="16200000">
                <a:off x="6549940" y="3819143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1" name="Picture 6" descr="fox face clipart - Clip Art Library">
                <a:extLst>
                  <a:ext uri="{FF2B5EF4-FFF2-40B4-BE49-F238E27FC236}">
                    <a16:creationId xmlns:a16="http://schemas.microsoft.com/office/drawing/2014/main" id="{4AB22D61-998E-44EE-9B05-949F2FBD6B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4981" y="4209923"/>
                <a:ext cx="590041" cy="5900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Library of image download cat face png files ▻▻▻ Clipart Art 2019">
                <a:extLst>
                  <a:ext uri="{FF2B5EF4-FFF2-40B4-BE49-F238E27FC236}">
                    <a16:creationId xmlns:a16="http://schemas.microsoft.com/office/drawing/2014/main" id="{D1772632-2B50-4B34-9E99-73085B663A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33184" y="4199928"/>
                <a:ext cx="793335" cy="5900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4" descr="Easy Dog Clipart - Clipart Kid | Dog clip art, Dog clip, Dog emoji">
                <a:extLst>
                  <a:ext uri="{FF2B5EF4-FFF2-40B4-BE49-F238E27FC236}">
                    <a16:creationId xmlns:a16="http://schemas.microsoft.com/office/drawing/2014/main" id="{468DE611-5C31-463C-A459-8821ACFB44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7268" y="4209922"/>
                <a:ext cx="773346" cy="5900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3CBC36-B5AA-46C9-A5B5-1D2922424346}"/>
                </a:ext>
              </a:extLst>
            </p:cNvPr>
            <p:cNvSpPr/>
            <p:nvPr/>
          </p:nvSpPr>
          <p:spPr>
            <a:xfrm>
              <a:off x="4140202" y="2775562"/>
              <a:ext cx="1371599" cy="10721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400FD87-391F-4B81-83F1-29E17000FE41}"/>
                </a:ext>
              </a:extLst>
            </p:cNvPr>
            <p:cNvSpPr/>
            <p:nvPr/>
          </p:nvSpPr>
          <p:spPr>
            <a:xfrm>
              <a:off x="5511803" y="2775562"/>
              <a:ext cx="1371599" cy="1072141"/>
            </a:xfrm>
            <a:prstGeom prst="rect">
              <a:avLst/>
            </a:prstGeom>
            <a:solidFill>
              <a:srgbClr val="FFC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99DB00F-32E7-4D43-ADD1-3DD5B61346EC}"/>
                </a:ext>
              </a:extLst>
            </p:cNvPr>
            <p:cNvSpPr/>
            <p:nvPr/>
          </p:nvSpPr>
          <p:spPr>
            <a:xfrm>
              <a:off x="6883403" y="2775562"/>
              <a:ext cx="1371599" cy="1072141"/>
            </a:xfrm>
            <a:prstGeom prst="rect">
              <a:avLst/>
            </a:prstGeom>
            <a:solidFill>
              <a:srgbClr val="FFC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84E998-2777-4921-8F2C-25FEE363AA8C}"/>
                </a:ext>
              </a:extLst>
            </p:cNvPr>
            <p:cNvSpPr/>
            <p:nvPr/>
          </p:nvSpPr>
          <p:spPr>
            <a:xfrm>
              <a:off x="4142394" y="3854228"/>
              <a:ext cx="1371599" cy="1072141"/>
            </a:xfrm>
            <a:prstGeom prst="rect">
              <a:avLst/>
            </a:prstGeom>
            <a:solidFill>
              <a:srgbClr val="FFC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9FB39C4-B607-4701-986D-0BB8C1B62791}"/>
                </a:ext>
              </a:extLst>
            </p:cNvPr>
            <p:cNvSpPr/>
            <p:nvPr/>
          </p:nvSpPr>
          <p:spPr>
            <a:xfrm>
              <a:off x="5513994" y="3854228"/>
              <a:ext cx="1371599" cy="10721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27DA599-6BE7-4864-A323-CAEA74D8BA8E}"/>
                </a:ext>
              </a:extLst>
            </p:cNvPr>
            <p:cNvSpPr/>
            <p:nvPr/>
          </p:nvSpPr>
          <p:spPr>
            <a:xfrm>
              <a:off x="6885595" y="3854228"/>
              <a:ext cx="1371599" cy="1072141"/>
            </a:xfrm>
            <a:prstGeom prst="rect">
              <a:avLst/>
            </a:prstGeom>
            <a:solidFill>
              <a:srgbClr val="FFC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EA471D5-8C64-44BD-81A4-3AC896122CE0}"/>
                </a:ext>
              </a:extLst>
            </p:cNvPr>
            <p:cNvSpPr/>
            <p:nvPr/>
          </p:nvSpPr>
          <p:spPr>
            <a:xfrm>
              <a:off x="4142597" y="4922646"/>
              <a:ext cx="1371599" cy="1072141"/>
            </a:xfrm>
            <a:prstGeom prst="rect">
              <a:avLst/>
            </a:prstGeom>
            <a:solidFill>
              <a:srgbClr val="FFC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579C95D-BDDA-4E23-9FCC-80CED33F3FCA}"/>
                </a:ext>
              </a:extLst>
            </p:cNvPr>
            <p:cNvSpPr/>
            <p:nvPr/>
          </p:nvSpPr>
          <p:spPr>
            <a:xfrm>
              <a:off x="5514197" y="4922646"/>
              <a:ext cx="1371599" cy="1072141"/>
            </a:xfrm>
            <a:prstGeom prst="rect">
              <a:avLst/>
            </a:prstGeom>
            <a:solidFill>
              <a:srgbClr val="FFC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7234E37-866C-494B-9A7B-F3B33C3A99DC}"/>
                </a:ext>
              </a:extLst>
            </p:cNvPr>
            <p:cNvSpPr/>
            <p:nvPr/>
          </p:nvSpPr>
          <p:spPr>
            <a:xfrm>
              <a:off x="6885798" y="4922646"/>
              <a:ext cx="1371599" cy="10721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6">
                <a:extLst>
                  <a:ext uri="{FF2B5EF4-FFF2-40B4-BE49-F238E27FC236}">
                    <a16:creationId xmlns:a16="http://schemas.microsoft.com/office/drawing/2014/main" id="{A3A44FFB-294A-459D-B8C6-AC381C52DF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522753"/>
                  </p:ext>
                </p:extLst>
              </p:nvPr>
            </p:nvGraphicFramePr>
            <p:xfrm>
              <a:off x="947609" y="1632173"/>
              <a:ext cx="1377950" cy="44500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688975">
                      <a:extLst>
                        <a:ext uri="{9D8B030D-6E8A-4147-A177-3AD203B41FA5}">
                          <a16:colId xmlns:a16="http://schemas.microsoft.com/office/drawing/2014/main" val="1164069262"/>
                        </a:ext>
                      </a:extLst>
                    </a:gridCol>
                    <a:gridCol w="688975">
                      <a:extLst>
                        <a:ext uri="{9D8B030D-6E8A-4147-A177-3AD203B41FA5}">
                          <a16:colId xmlns:a16="http://schemas.microsoft.com/office/drawing/2014/main" val="15674746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02824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Dog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4310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194685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6667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5590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Dog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Fox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33879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Dog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Dog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8861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Fox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Dog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7247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Fox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Fox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03957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Dog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12608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Dog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Dog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36237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Fox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Fox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20656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6">
                <a:extLst>
                  <a:ext uri="{FF2B5EF4-FFF2-40B4-BE49-F238E27FC236}">
                    <a16:creationId xmlns:a16="http://schemas.microsoft.com/office/drawing/2014/main" id="{A3A44FFB-294A-459D-B8C6-AC381C52DF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522753"/>
                  </p:ext>
                </p:extLst>
              </p:nvPr>
            </p:nvGraphicFramePr>
            <p:xfrm>
              <a:off x="947609" y="1632173"/>
              <a:ext cx="1377950" cy="44500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688975">
                      <a:extLst>
                        <a:ext uri="{9D8B030D-6E8A-4147-A177-3AD203B41FA5}">
                          <a16:colId xmlns:a16="http://schemas.microsoft.com/office/drawing/2014/main" val="1164069262"/>
                        </a:ext>
                      </a:extLst>
                    </a:gridCol>
                    <a:gridCol w="688975">
                      <a:extLst>
                        <a:ext uri="{9D8B030D-6E8A-4147-A177-3AD203B41FA5}">
                          <a16:colId xmlns:a16="http://schemas.microsoft.com/office/drawing/2014/main" val="15674746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77" t="-4918" r="-102632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770" t="-4918" r="-3540" b="-1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02824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Dog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4310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194685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6667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5590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Dog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Fox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33879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Dog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Dog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8861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Fox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Dog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7247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Fox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Fox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03957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Dog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12608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Dog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Dog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36237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Fox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Fox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20656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F4AF2DF-2ABB-482F-9798-66FD5141E4D1}"/>
              </a:ext>
            </a:extLst>
          </p:cNvPr>
          <p:cNvSpPr/>
          <p:nvPr/>
        </p:nvSpPr>
        <p:spPr>
          <a:xfrm rot="10800000">
            <a:off x="697017" y="4442791"/>
            <a:ext cx="1879134" cy="2019243"/>
          </a:xfrm>
          <a:prstGeom prst="rect">
            <a:avLst/>
          </a:prstGeom>
          <a:gradFill flip="none" rotWithShape="1">
            <a:gsLst>
              <a:gs pos="80000">
                <a:srgbClr val="FFFFFF">
                  <a:alpha val="75000"/>
                </a:srgbClr>
              </a:gs>
              <a:gs pos="4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2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49B8-5D70-4755-94E5-D4D8B43B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Classifiers – Example 1: Studying Students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BD0549-8D00-4CD7-9734-BBF365344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9B3500-F2F8-466B-B266-59F785782A24}"/>
                  </a:ext>
                </a:extLst>
              </p:cNvPr>
              <p:cNvSpPr txBox="1"/>
              <p:nvPr/>
            </p:nvSpPr>
            <p:spPr>
              <a:xfrm>
                <a:off x="219075" y="596512"/>
                <a:ext cx="11972925" cy="1628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algn="l"/>
                <a:r>
                  <a:rPr lang="en-US" sz="2400" b="1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A simple generative story for this exam scores:</a:t>
                </a:r>
              </a:p>
              <a:p>
                <a:pPr marL="457200" marR="0" indent="-457200" algn="l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Flip a coin (P(heads)=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) to decide if someone studies (heads=study, tails=no)</a:t>
                </a:r>
              </a:p>
              <a:p>
                <a:pPr marL="457200" marR="0" indent="-457200" algn="l">
                  <a:buFont typeface="+mj-lt"/>
                  <a:buAutoNum type="arabicPeriod"/>
                </a:pP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If </a:t>
                </a:r>
                <a:r>
                  <a:rPr lang="en-US" sz="2400" b="1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study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, sample the exam score from a Gaussian distribution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𝑠𝑡𝑢𝑑𝑦</m:t>
                        </m:r>
                      </m:sub>
                    </m:sSub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𝑠𝑡𝑢𝑑𝑦</m:t>
                        </m:r>
                      </m:sub>
                    </m:sSub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marL="457200" marR="0" indent="-457200" algn="l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If </a:t>
                </a:r>
                <a:r>
                  <a:rPr lang="en-US" sz="2400" b="1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no study</a:t>
                </a:r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, sample the exam score from a Gaussian distribution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u="none" strike="sng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𝑠𝑡𝑢𝑑𝑦</m:t>
                        </m:r>
                      </m:sub>
                    </m:sSub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u="none" strike="sng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𝑠𝑡𝑢𝑑𝑦</m:t>
                        </m:r>
                      </m:sub>
                    </m:sSub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9B3500-F2F8-466B-B266-59F785782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5" y="596512"/>
                <a:ext cx="11972925" cy="1628010"/>
              </a:xfrm>
              <a:prstGeom prst="rect">
                <a:avLst/>
              </a:prstGeom>
              <a:blipFill>
                <a:blip r:embed="rId2"/>
                <a:stretch>
                  <a:fillRect l="-815" t="-2622" b="-5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3C5EDA7-6205-49A1-B6E4-0684FDB488E1}"/>
              </a:ext>
            </a:extLst>
          </p:cNvPr>
          <p:cNvGrpSpPr/>
          <p:nvPr/>
        </p:nvGrpSpPr>
        <p:grpSpPr>
          <a:xfrm>
            <a:off x="2824163" y="6115370"/>
            <a:ext cx="6543675" cy="378858"/>
            <a:chOff x="2824162" y="3776013"/>
            <a:chExt cx="6543675" cy="378858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73CFDEA-FE3C-406C-A676-18D8A07FCD1F}"/>
                </a:ext>
              </a:extLst>
            </p:cNvPr>
            <p:cNvCxnSpPr>
              <a:cxnSpLocks/>
            </p:cNvCxnSpPr>
            <p:nvPr/>
          </p:nvCxnSpPr>
          <p:spPr>
            <a:xfrm>
              <a:off x="2824162" y="3776013"/>
              <a:ext cx="654367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986BE7-6DD0-4CED-AA3E-9EB43C3B10B7}"/>
                </a:ext>
              </a:extLst>
            </p:cNvPr>
            <p:cNvSpPr txBox="1"/>
            <p:nvPr/>
          </p:nvSpPr>
          <p:spPr>
            <a:xfrm>
              <a:off x="3026568" y="3785539"/>
              <a:ext cx="61388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algn="ctr"/>
              <a:r>
                <a:rPr lang="en-US" b="1" dirty="0">
                  <a:solidFill>
                    <a:srgbClr val="000000"/>
                  </a:solidFill>
                  <a:latin typeface="Avenir Next LT Pro" panose="020B0504020202020204" pitchFamily="34" charset="0"/>
                </a:rPr>
                <a:t>Exam Score</a:t>
              </a:r>
              <a:endParaRPr lang="en-US" dirty="0">
                <a:solidFill>
                  <a:srgbClr val="000000"/>
                </a:solidFill>
                <a:latin typeface="Avenir Next LT Pro" panose="020B05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DB367A-C8A6-44A9-A2DD-BBEDF8062302}"/>
                  </a:ext>
                </a:extLst>
              </p:cNvPr>
              <p:cNvSpPr txBox="1"/>
              <p:nvPr/>
            </p:nvSpPr>
            <p:spPr>
              <a:xfrm>
                <a:off x="2125252" y="3991053"/>
                <a:ext cx="2237199" cy="3613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 strike="sngStrike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𝑠𝑡𝑢𝑑𝑦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 strike="sngStrike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𝑠𝑡𝑢𝑑𝑦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DB367A-C8A6-44A9-A2DD-BBEDF8062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252" y="3991053"/>
                <a:ext cx="2237199" cy="361381"/>
              </a:xfrm>
              <a:prstGeom prst="rect">
                <a:avLst/>
              </a:prstGeom>
              <a:blipFill>
                <a:blip r:embed="rId4"/>
                <a:stretch>
                  <a:fillRect b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Graphic 20" descr="Arrow: Counter-clockwise curve with solid fill">
            <a:extLst>
              <a:ext uri="{FF2B5EF4-FFF2-40B4-BE49-F238E27FC236}">
                <a16:creationId xmlns:a16="http://schemas.microsoft.com/office/drawing/2014/main" id="{2074DAC3-1328-4820-A423-4904CD3ACB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861805" flipH="1">
            <a:off x="4070843" y="4216224"/>
            <a:ext cx="731520" cy="7315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C1706C-E08C-4848-A223-C75630FA8BFA}"/>
                  </a:ext>
                </a:extLst>
              </p:cNvPr>
              <p:cNvSpPr txBox="1"/>
              <p:nvPr/>
            </p:nvSpPr>
            <p:spPr>
              <a:xfrm>
                <a:off x="7682501" y="2844224"/>
                <a:ext cx="2237199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𝑠𝑡𝑢𝑑𝑦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𝑠𝑡𝑢𝑑𝑦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C1706C-E08C-4848-A223-C75630FA8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501" y="2844224"/>
                <a:ext cx="2237199" cy="391261"/>
              </a:xfrm>
              <a:prstGeom prst="rect">
                <a:avLst/>
              </a:prstGeom>
              <a:blipFill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Graphic 24" descr="Arrow: Counter-clockwise curve with solid fill">
            <a:extLst>
              <a:ext uri="{FF2B5EF4-FFF2-40B4-BE49-F238E27FC236}">
                <a16:creationId xmlns:a16="http://schemas.microsoft.com/office/drawing/2014/main" id="{466B01F9-3135-4150-9B1D-1A1C17FAC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5738195">
            <a:off x="7082962" y="2896887"/>
            <a:ext cx="731520" cy="73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4C737A0-BF7A-4BBD-82A3-FE7A982D48B7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70000"/>
          </a:blip>
          <a:stretch>
            <a:fillRect/>
          </a:stretch>
        </p:blipFill>
        <p:spPr>
          <a:xfrm>
            <a:off x="5486401" y="3448371"/>
            <a:ext cx="3352800" cy="2667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B5C3F89-5B38-4731-B1FD-D7C6C46E103C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70000"/>
          </a:blip>
          <a:stretch>
            <a:fillRect/>
          </a:stretch>
        </p:blipFill>
        <p:spPr>
          <a:xfrm>
            <a:off x="3081336" y="3438846"/>
            <a:ext cx="3190875" cy="2667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339C56E-1DEA-44EA-ADDF-47D0D0A6F616}"/>
                  </a:ext>
                </a:extLst>
              </p:cNvPr>
              <p:cNvSpPr txBox="1"/>
              <p:nvPr/>
            </p:nvSpPr>
            <p:spPr>
              <a:xfrm>
                <a:off x="6507956" y="5486520"/>
                <a:ext cx="13522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P(study)=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339C56E-1DEA-44EA-ADDF-47D0D0A6F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956" y="5486520"/>
                <a:ext cx="1352218" cy="369332"/>
              </a:xfrm>
              <a:prstGeom prst="rect">
                <a:avLst/>
              </a:prstGeom>
              <a:blipFill>
                <a:blip r:embed="rId10"/>
                <a:stretch>
                  <a:fillRect l="-407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6CA2704-0CD0-47C8-8B40-FC7F24D7A564}"/>
                  </a:ext>
                </a:extLst>
              </p:cNvPr>
              <p:cNvSpPr txBox="1"/>
              <p:nvPr/>
            </p:nvSpPr>
            <p:spPr>
              <a:xfrm>
                <a:off x="3867146" y="5586921"/>
                <a:ext cx="19618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P(</a:t>
                </a:r>
                <a:r>
                  <a:rPr lang="en-US" sz="1800" strike="sngStrike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study</a:t>
                </a:r>
                <a:r>
                  <a:rPr lang="en-US" sz="18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)=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6CA2704-0CD0-47C8-8B40-FC7F24D7A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146" y="5586921"/>
                <a:ext cx="1961818" cy="369332"/>
              </a:xfrm>
              <a:prstGeom prst="rect">
                <a:avLst/>
              </a:prstGeom>
              <a:blipFill>
                <a:blip r:embed="rId11"/>
                <a:stretch>
                  <a:fillRect l="-248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41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8" grpId="0"/>
      <p:bldP spid="2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B0BC68-4F75-42EC-AE77-938F4A0B08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60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0C5F0-9657-40B5-A7B0-4FB79C37D2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the confusion matrix below, what would you say is the classifier’s biggest problem?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4DCA6A-03F2-47B2-B6E8-3C94E7C1C1C9}"/>
              </a:ext>
            </a:extLst>
          </p:cNvPr>
          <p:cNvGrpSpPr/>
          <p:nvPr/>
        </p:nvGrpSpPr>
        <p:grpSpPr>
          <a:xfrm>
            <a:off x="3751161" y="2166730"/>
            <a:ext cx="4213079" cy="3478400"/>
            <a:chOff x="2768603" y="1463132"/>
            <a:chExt cx="5488794" cy="453165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A733B69-BF65-4F58-BC8A-D0D7AD090D99}"/>
                </a:ext>
              </a:extLst>
            </p:cNvPr>
            <p:cNvGrpSpPr/>
            <p:nvPr/>
          </p:nvGrpSpPr>
          <p:grpSpPr>
            <a:xfrm>
              <a:off x="2768603" y="2777645"/>
              <a:ext cx="1371600" cy="3216424"/>
              <a:chOff x="1259283" y="2269976"/>
              <a:chExt cx="1371600" cy="41148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8EFC6A0-F5CD-4A5E-A332-C68FB33D0DDC}"/>
                  </a:ext>
                </a:extLst>
              </p:cNvPr>
              <p:cNvSpPr/>
              <p:nvPr/>
            </p:nvSpPr>
            <p:spPr>
              <a:xfrm>
                <a:off x="1259283" y="2269976"/>
                <a:ext cx="457200" cy="411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Actual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D81B3FD-8729-43FB-8D57-4DF5A6035276}"/>
                  </a:ext>
                </a:extLst>
              </p:cNvPr>
              <p:cNvSpPr/>
              <p:nvPr/>
            </p:nvSpPr>
            <p:spPr>
              <a:xfrm>
                <a:off x="1716483" y="2269976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2F37E7F-31F4-4841-9DAC-D0CA8B2F7B69}"/>
                  </a:ext>
                </a:extLst>
              </p:cNvPr>
              <p:cNvSpPr/>
              <p:nvPr/>
            </p:nvSpPr>
            <p:spPr>
              <a:xfrm>
                <a:off x="1716483" y="3641576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534270E-9CA7-4474-A129-7C171A680574}"/>
                  </a:ext>
                </a:extLst>
              </p:cNvPr>
              <p:cNvSpPr/>
              <p:nvPr/>
            </p:nvSpPr>
            <p:spPr>
              <a:xfrm>
                <a:off x="1716483" y="5013176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" name="Picture 6" descr="fox face clipart - Clip Art Library">
              <a:extLst>
                <a:ext uri="{FF2B5EF4-FFF2-40B4-BE49-F238E27FC236}">
                  <a16:creationId xmlns:a16="http://schemas.microsoft.com/office/drawing/2014/main" id="{1C489746-6640-427B-BD17-70B39602C1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7982" y="4114923"/>
              <a:ext cx="590041" cy="590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A3AD1770-296B-4852-AE18-BD696E75E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330" y="5162977"/>
              <a:ext cx="793335" cy="590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Easy Dog Clipart - Clipart Kid | Dog clip art, Dog clip, Dog emoji">
              <a:extLst>
                <a:ext uri="{FF2B5EF4-FFF2-40B4-BE49-F238E27FC236}">
                  <a16:creationId xmlns:a16="http://schemas.microsoft.com/office/drawing/2014/main" id="{F3BB1DC6-A706-40C5-9C81-3779775168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330" y="3018694"/>
              <a:ext cx="773346" cy="590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F204788-9CE9-4B1B-A584-F2482C9DC678}"/>
                </a:ext>
              </a:extLst>
            </p:cNvPr>
            <p:cNvGrpSpPr/>
            <p:nvPr/>
          </p:nvGrpSpPr>
          <p:grpSpPr>
            <a:xfrm>
              <a:off x="4140203" y="1463132"/>
              <a:ext cx="4114800" cy="1314513"/>
              <a:chOff x="3578140" y="3647630"/>
              <a:chExt cx="4114800" cy="131451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B7DE1A4-0864-4EDC-A26D-373474636873}"/>
                  </a:ext>
                </a:extLst>
              </p:cNvPr>
              <p:cNvSpPr/>
              <p:nvPr/>
            </p:nvSpPr>
            <p:spPr>
              <a:xfrm>
                <a:off x="3578140" y="3647630"/>
                <a:ext cx="4114800" cy="400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Predicted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C837C61-227E-48FA-867C-F0D5D754103F}"/>
                  </a:ext>
                </a:extLst>
              </p:cNvPr>
              <p:cNvSpPr/>
              <p:nvPr/>
            </p:nvSpPr>
            <p:spPr>
              <a:xfrm rot="16200000">
                <a:off x="3806740" y="3819143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586B35-C1F8-4597-B9D5-FA5DFB938107}"/>
                  </a:ext>
                </a:extLst>
              </p:cNvPr>
              <p:cNvSpPr/>
              <p:nvPr/>
            </p:nvSpPr>
            <p:spPr>
              <a:xfrm rot="16200000">
                <a:off x="5178340" y="3819143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F49B3B5-AD8A-4F97-8ACF-CF51B518295B}"/>
                  </a:ext>
                </a:extLst>
              </p:cNvPr>
              <p:cNvSpPr/>
              <p:nvPr/>
            </p:nvSpPr>
            <p:spPr>
              <a:xfrm rot="16200000">
                <a:off x="6549940" y="3819143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3" name="Picture 6" descr="fox face clipart - Clip Art Library">
                <a:extLst>
                  <a:ext uri="{FF2B5EF4-FFF2-40B4-BE49-F238E27FC236}">
                    <a16:creationId xmlns:a16="http://schemas.microsoft.com/office/drawing/2014/main" id="{BCC651E9-BFCF-4C02-A998-AFF0CF765C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4981" y="4209923"/>
                <a:ext cx="590041" cy="5900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Library of image download cat face png files ▻▻▻ Clipart Art 2019">
                <a:extLst>
                  <a:ext uri="{FF2B5EF4-FFF2-40B4-BE49-F238E27FC236}">
                    <a16:creationId xmlns:a16="http://schemas.microsoft.com/office/drawing/2014/main" id="{98B28674-88D6-45EB-917A-F710A756FF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33184" y="4199928"/>
                <a:ext cx="793335" cy="5900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4" descr="Easy Dog Clipart - Clipart Kid | Dog clip art, Dog clip, Dog emoji">
                <a:extLst>
                  <a:ext uri="{FF2B5EF4-FFF2-40B4-BE49-F238E27FC236}">
                    <a16:creationId xmlns:a16="http://schemas.microsoft.com/office/drawing/2014/main" id="{A85EFFAC-391D-4475-89E9-CE8EB362C9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7268" y="4209922"/>
                <a:ext cx="773346" cy="5900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05BD18-E069-462D-B9AE-BECCDCF71392}"/>
                </a:ext>
              </a:extLst>
            </p:cNvPr>
            <p:cNvSpPr/>
            <p:nvPr/>
          </p:nvSpPr>
          <p:spPr>
            <a:xfrm>
              <a:off x="4140202" y="2775562"/>
              <a:ext cx="1371599" cy="10721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4416AE-A1EB-48E0-AEBF-539EB1E92734}"/>
                </a:ext>
              </a:extLst>
            </p:cNvPr>
            <p:cNvSpPr/>
            <p:nvPr/>
          </p:nvSpPr>
          <p:spPr>
            <a:xfrm>
              <a:off x="5511803" y="2775562"/>
              <a:ext cx="1371599" cy="1072141"/>
            </a:xfrm>
            <a:prstGeom prst="rect">
              <a:avLst/>
            </a:prstGeom>
            <a:solidFill>
              <a:srgbClr val="FFC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66721B-BD69-4A01-98C1-BDACC06035F0}"/>
                </a:ext>
              </a:extLst>
            </p:cNvPr>
            <p:cNvSpPr/>
            <p:nvPr/>
          </p:nvSpPr>
          <p:spPr>
            <a:xfrm>
              <a:off x="6883403" y="2775562"/>
              <a:ext cx="1371599" cy="1072141"/>
            </a:xfrm>
            <a:prstGeom prst="rect">
              <a:avLst/>
            </a:prstGeom>
            <a:solidFill>
              <a:srgbClr val="FFC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F76AF46-9AD9-4DCC-A28E-BEAB5728B2B7}"/>
                </a:ext>
              </a:extLst>
            </p:cNvPr>
            <p:cNvSpPr/>
            <p:nvPr/>
          </p:nvSpPr>
          <p:spPr>
            <a:xfrm>
              <a:off x="4142394" y="3854228"/>
              <a:ext cx="1371599" cy="1072141"/>
            </a:xfrm>
            <a:prstGeom prst="rect">
              <a:avLst/>
            </a:prstGeom>
            <a:solidFill>
              <a:srgbClr val="FFC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13B554-6602-4691-BAE5-868A81FE1D02}"/>
                </a:ext>
              </a:extLst>
            </p:cNvPr>
            <p:cNvSpPr/>
            <p:nvPr/>
          </p:nvSpPr>
          <p:spPr>
            <a:xfrm>
              <a:off x="5513994" y="3854228"/>
              <a:ext cx="1371599" cy="10721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CB8849-6A65-4FD5-9E52-ACEBB933A370}"/>
                </a:ext>
              </a:extLst>
            </p:cNvPr>
            <p:cNvSpPr/>
            <p:nvPr/>
          </p:nvSpPr>
          <p:spPr>
            <a:xfrm>
              <a:off x="6885595" y="3854228"/>
              <a:ext cx="1371599" cy="1072141"/>
            </a:xfrm>
            <a:prstGeom prst="rect">
              <a:avLst/>
            </a:prstGeom>
            <a:solidFill>
              <a:srgbClr val="FFC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0663F9C-F5AC-470C-9BC3-547EDFEC20F8}"/>
                </a:ext>
              </a:extLst>
            </p:cNvPr>
            <p:cNvSpPr/>
            <p:nvPr/>
          </p:nvSpPr>
          <p:spPr>
            <a:xfrm>
              <a:off x="4142597" y="4922646"/>
              <a:ext cx="1371599" cy="1072141"/>
            </a:xfrm>
            <a:prstGeom prst="rect">
              <a:avLst/>
            </a:prstGeom>
            <a:solidFill>
              <a:srgbClr val="FFC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F848DF3-5083-4671-9388-37CD1AFADBF5}"/>
                </a:ext>
              </a:extLst>
            </p:cNvPr>
            <p:cNvSpPr/>
            <p:nvPr/>
          </p:nvSpPr>
          <p:spPr>
            <a:xfrm>
              <a:off x="5514197" y="4922646"/>
              <a:ext cx="1371599" cy="1072141"/>
            </a:xfrm>
            <a:prstGeom prst="rect">
              <a:avLst/>
            </a:prstGeom>
            <a:solidFill>
              <a:srgbClr val="FFC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68390E9-BDE6-43C0-81B7-13C3989D3EED}"/>
                </a:ext>
              </a:extLst>
            </p:cNvPr>
            <p:cNvSpPr/>
            <p:nvPr/>
          </p:nvSpPr>
          <p:spPr>
            <a:xfrm>
              <a:off x="6885798" y="4922646"/>
              <a:ext cx="1371599" cy="10721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65151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C729-C160-4351-BFC8-91FDADE3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D83CEB-7293-493D-8DD1-96EA2DF9B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61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97F74-EF81-4FF5-8780-03693016E282}"/>
              </a:ext>
            </a:extLst>
          </p:cNvPr>
          <p:cNvSpPr txBox="1"/>
          <p:nvPr/>
        </p:nvSpPr>
        <p:spPr>
          <a:xfrm>
            <a:off x="456946" y="550805"/>
            <a:ext cx="114188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/>
            <a:r>
              <a:rPr lang="en-US" sz="2400" b="1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Back when talking about binary classifiers, defined:</a:t>
            </a:r>
          </a:p>
          <a:p>
            <a:pPr marR="0"/>
            <a:endParaRPr lang="en-US" sz="2400" b="1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R="0"/>
            <a:endParaRPr lang="en-US" sz="2400" b="1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R="0"/>
            <a:r>
              <a:rPr lang="en-US" sz="2400" b="1" dirty="0">
                <a:solidFill>
                  <a:srgbClr val="000000"/>
                </a:solidFill>
                <a:latin typeface="Avenir Next LT Pro" panose="020B0504020202020204" pitchFamily="34" charset="0"/>
              </a:rPr>
              <a:t>Recall</a:t>
            </a:r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: What fraction of positive does your model predict as positives:</a:t>
            </a:r>
          </a:p>
          <a:p>
            <a:pPr marR="0"/>
            <a:endParaRPr lang="en-US" sz="2400" b="1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R="0"/>
            <a:endParaRPr lang="en-US" sz="2400" b="1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R="0"/>
            <a:endParaRPr lang="en-US" sz="2400" b="1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R="0"/>
            <a:endParaRPr lang="en-US" sz="2400" b="1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R="0"/>
            <a:endParaRPr lang="en-US" sz="2400" b="1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R="0"/>
            <a:r>
              <a:rPr lang="en-US" sz="2400" b="1" dirty="0">
                <a:solidFill>
                  <a:srgbClr val="000000"/>
                </a:solidFill>
                <a:latin typeface="Avenir Next LT Pro" panose="020B0504020202020204" pitchFamily="34" charset="0"/>
              </a:rPr>
              <a:t>Precision: </a:t>
            </a:r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Of things your model predicts as positives, what fraction are correct?</a:t>
            </a:r>
            <a:endParaRPr lang="en-US" sz="2400" b="1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A3BF8E-0371-47B1-8668-E5D95EECAA3A}"/>
                  </a:ext>
                </a:extLst>
              </p:cNvPr>
              <p:cNvSpPr txBox="1"/>
              <p:nvPr/>
            </p:nvSpPr>
            <p:spPr>
              <a:xfrm>
                <a:off x="4567321" y="2406431"/>
                <a:ext cx="3369640" cy="814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+#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A3BF8E-0371-47B1-8668-E5D95EECA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321" y="2406431"/>
                <a:ext cx="3369640" cy="8140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4C86F0-DF5C-4D50-BE30-09D1FF534C02}"/>
                  </a:ext>
                </a:extLst>
              </p:cNvPr>
              <p:cNvSpPr txBox="1"/>
              <p:nvPr/>
            </p:nvSpPr>
            <p:spPr>
              <a:xfrm>
                <a:off x="4326294" y="4789264"/>
                <a:ext cx="3851695" cy="814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+#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4C86F0-DF5C-4D50-BE30-09D1FF534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294" y="4789264"/>
                <a:ext cx="3851695" cy="8140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66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2788-6077-493B-8332-6DF40E7F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Multiclass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7F162-B8F8-46DA-A89C-75FC54F28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62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96E3EB-8B59-4DC8-B601-3EE27E1A690D}"/>
              </a:ext>
            </a:extLst>
          </p:cNvPr>
          <p:cNvSpPr txBox="1"/>
          <p:nvPr/>
        </p:nvSpPr>
        <p:spPr>
          <a:xfrm>
            <a:off x="348378" y="643060"/>
            <a:ext cx="11495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venir Next LT Pro" panose="020B0504020202020204" pitchFamily="34" charset="0"/>
              </a:rPr>
              <a:t>What about recall and precision? </a:t>
            </a:r>
            <a:r>
              <a:rPr lang="en-US" sz="2400" b="1" dirty="0">
                <a:latin typeface="Avenir Next LT Pro" panose="020B0504020202020204" pitchFamily="34" charset="0"/>
              </a:rPr>
              <a:t>Can compute for each class as if one-vs-all</a:t>
            </a:r>
            <a:r>
              <a:rPr lang="en-US" sz="2400" dirty="0">
                <a:latin typeface="Avenir Next LT Pro" panose="020B0504020202020204" pitchFamily="34" charset="0"/>
              </a:rPr>
              <a:t>: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A559AB8-6B07-4A68-8CF3-D124F7BAE93F}"/>
              </a:ext>
            </a:extLst>
          </p:cNvPr>
          <p:cNvGrpSpPr/>
          <p:nvPr/>
        </p:nvGrpSpPr>
        <p:grpSpPr>
          <a:xfrm>
            <a:off x="530882" y="1411650"/>
            <a:ext cx="5488794" cy="4531655"/>
            <a:chOff x="2768603" y="1463132"/>
            <a:chExt cx="5488794" cy="453165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28578BD-420C-4511-BE57-54F7C538E457}"/>
                </a:ext>
              </a:extLst>
            </p:cNvPr>
            <p:cNvGrpSpPr/>
            <p:nvPr/>
          </p:nvGrpSpPr>
          <p:grpSpPr>
            <a:xfrm>
              <a:off x="2768603" y="2777645"/>
              <a:ext cx="1371600" cy="3216424"/>
              <a:chOff x="1259283" y="2269976"/>
              <a:chExt cx="1371600" cy="41148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9354776-1A6A-4F0D-B1D8-1D46B54EC892}"/>
                  </a:ext>
                </a:extLst>
              </p:cNvPr>
              <p:cNvSpPr/>
              <p:nvPr/>
            </p:nvSpPr>
            <p:spPr>
              <a:xfrm>
                <a:off x="1259283" y="2269976"/>
                <a:ext cx="457200" cy="411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Actual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06A5299-D5D9-4E2F-BE10-3369B6F42004}"/>
                  </a:ext>
                </a:extLst>
              </p:cNvPr>
              <p:cNvSpPr/>
              <p:nvPr/>
            </p:nvSpPr>
            <p:spPr>
              <a:xfrm>
                <a:off x="1716483" y="2269976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38E5FBB-9AE8-4EDD-A407-2F333B7DED3D}"/>
                  </a:ext>
                </a:extLst>
              </p:cNvPr>
              <p:cNvSpPr/>
              <p:nvPr/>
            </p:nvSpPr>
            <p:spPr>
              <a:xfrm>
                <a:off x="1716483" y="3641576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B6440AF-F897-4712-AE0F-71065BDF9B00}"/>
                  </a:ext>
                </a:extLst>
              </p:cNvPr>
              <p:cNvSpPr/>
              <p:nvPr/>
            </p:nvSpPr>
            <p:spPr>
              <a:xfrm>
                <a:off x="1716483" y="5013176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5" name="Picture 6" descr="fox face clipart - Clip Art Library">
              <a:extLst>
                <a:ext uri="{FF2B5EF4-FFF2-40B4-BE49-F238E27FC236}">
                  <a16:creationId xmlns:a16="http://schemas.microsoft.com/office/drawing/2014/main" id="{EBBB583B-A842-4361-AA2A-07ACBE0057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7982" y="4114923"/>
              <a:ext cx="590041" cy="590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0805FF3A-05DD-4AEB-ABB4-6169E6CDFA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330" y="5162977"/>
              <a:ext cx="793335" cy="590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Easy Dog Clipart - Clipart Kid | Dog clip art, Dog clip, Dog emoji">
              <a:extLst>
                <a:ext uri="{FF2B5EF4-FFF2-40B4-BE49-F238E27FC236}">
                  <a16:creationId xmlns:a16="http://schemas.microsoft.com/office/drawing/2014/main" id="{3850AC13-42AF-4AFE-915A-BEF890D3DB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330" y="3018694"/>
              <a:ext cx="773346" cy="590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86464B3-DF0B-40DC-B8D4-4F2CC69E9FC5}"/>
                </a:ext>
              </a:extLst>
            </p:cNvPr>
            <p:cNvGrpSpPr/>
            <p:nvPr/>
          </p:nvGrpSpPr>
          <p:grpSpPr>
            <a:xfrm>
              <a:off x="4140203" y="1463132"/>
              <a:ext cx="4114800" cy="1314513"/>
              <a:chOff x="3578140" y="3647630"/>
              <a:chExt cx="4114800" cy="1314513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A159F9F-A615-4631-A6A8-B984273C889C}"/>
                  </a:ext>
                </a:extLst>
              </p:cNvPr>
              <p:cNvSpPr/>
              <p:nvPr/>
            </p:nvSpPr>
            <p:spPr>
              <a:xfrm>
                <a:off x="3578140" y="3647630"/>
                <a:ext cx="4114800" cy="400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Predicted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17C76DE-B4F5-4334-B40E-9AE80583E59C}"/>
                  </a:ext>
                </a:extLst>
              </p:cNvPr>
              <p:cNvSpPr/>
              <p:nvPr/>
            </p:nvSpPr>
            <p:spPr>
              <a:xfrm rot="16200000">
                <a:off x="3806740" y="3819143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657DEC7-1B02-4029-851D-FE04A4A0E622}"/>
                  </a:ext>
                </a:extLst>
              </p:cNvPr>
              <p:cNvSpPr/>
              <p:nvPr/>
            </p:nvSpPr>
            <p:spPr>
              <a:xfrm rot="16200000">
                <a:off x="5178340" y="3819143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F021BE7-863A-49E8-A4E9-CD911FE14681}"/>
                  </a:ext>
                </a:extLst>
              </p:cNvPr>
              <p:cNvSpPr/>
              <p:nvPr/>
            </p:nvSpPr>
            <p:spPr>
              <a:xfrm rot="16200000">
                <a:off x="6549940" y="3819143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1" name="Picture 6" descr="fox face clipart - Clip Art Library">
                <a:extLst>
                  <a:ext uri="{FF2B5EF4-FFF2-40B4-BE49-F238E27FC236}">
                    <a16:creationId xmlns:a16="http://schemas.microsoft.com/office/drawing/2014/main" id="{4AB22D61-998E-44EE-9B05-949F2FBD6B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4981" y="4209923"/>
                <a:ext cx="590041" cy="5900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Library of image download cat face png files ▻▻▻ Clipart Art 2019">
                <a:extLst>
                  <a:ext uri="{FF2B5EF4-FFF2-40B4-BE49-F238E27FC236}">
                    <a16:creationId xmlns:a16="http://schemas.microsoft.com/office/drawing/2014/main" id="{D1772632-2B50-4B34-9E99-73085B663A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33184" y="4199928"/>
                <a:ext cx="793335" cy="5900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4" descr="Easy Dog Clipart - Clipart Kid | Dog clip art, Dog clip, Dog emoji">
                <a:extLst>
                  <a:ext uri="{FF2B5EF4-FFF2-40B4-BE49-F238E27FC236}">
                    <a16:creationId xmlns:a16="http://schemas.microsoft.com/office/drawing/2014/main" id="{468DE611-5C31-463C-A459-8821ACFB44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7268" y="4209922"/>
                <a:ext cx="773346" cy="5900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3CBC36-B5AA-46C9-A5B5-1D2922424346}"/>
                </a:ext>
              </a:extLst>
            </p:cNvPr>
            <p:cNvSpPr/>
            <p:nvPr/>
          </p:nvSpPr>
          <p:spPr>
            <a:xfrm>
              <a:off x="4140202" y="2775562"/>
              <a:ext cx="1371599" cy="10721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400FD87-391F-4B81-83F1-29E17000FE41}"/>
                </a:ext>
              </a:extLst>
            </p:cNvPr>
            <p:cNvSpPr/>
            <p:nvPr/>
          </p:nvSpPr>
          <p:spPr>
            <a:xfrm>
              <a:off x="5511803" y="2775562"/>
              <a:ext cx="1371599" cy="1072141"/>
            </a:xfrm>
            <a:prstGeom prst="rect">
              <a:avLst/>
            </a:prstGeom>
            <a:solidFill>
              <a:srgbClr val="FFC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99DB00F-32E7-4D43-ADD1-3DD5B61346EC}"/>
                </a:ext>
              </a:extLst>
            </p:cNvPr>
            <p:cNvSpPr/>
            <p:nvPr/>
          </p:nvSpPr>
          <p:spPr>
            <a:xfrm>
              <a:off x="6883403" y="2775562"/>
              <a:ext cx="1371599" cy="1072141"/>
            </a:xfrm>
            <a:prstGeom prst="rect">
              <a:avLst/>
            </a:prstGeom>
            <a:solidFill>
              <a:srgbClr val="FFC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84E998-2777-4921-8F2C-25FEE363AA8C}"/>
                </a:ext>
              </a:extLst>
            </p:cNvPr>
            <p:cNvSpPr/>
            <p:nvPr/>
          </p:nvSpPr>
          <p:spPr>
            <a:xfrm>
              <a:off x="4142394" y="3854228"/>
              <a:ext cx="1371599" cy="1072141"/>
            </a:xfrm>
            <a:prstGeom prst="rect">
              <a:avLst/>
            </a:prstGeom>
            <a:solidFill>
              <a:srgbClr val="FFC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9FB39C4-B607-4701-986D-0BB8C1B62791}"/>
                </a:ext>
              </a:extLst>
            </p:cNvPr>
            <p:cNvSpPr/>
            <p:nvPr/>
          </p:nvSpPr>
          <p:spPr>
            <a:xfrm>
              <a:off x="5513994" y="3854228"/>
              <a:ext cx="1371599" cy="10721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27DA599-6BE7-4864-A323-CAEA74D8BA8E}"/>
                </a:ext>
              </a:extLst>
            </p:cNvPr>
            <p:cNvSpPr/>
            <p:nvPr/>
          </p:nvSpPr>
          <p:spPr>
            <a:xfrm>
              <a:off x="6885595" y="3854228"/>
              <a:ext cx="1371599" cy="1072141"/>
            </a:xfrm>
            <a:prstGeom prst="rect">
              <a:avLst/>
            </a:prstGeom>
            <a:solidFill>
              <a:srgbClr val="FFC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EA471D5-8C64-44BD-81A4-3AC896122CE0}"/>
                </a:ext>
              </a:extLst>
            </p:cNvPr>
            <p:cNvSpPr/>
            <p:nvPr/>
          </p:nvSpPr>
          <p:spPr>
            <a:xfrm>
              <a:off x="4142597" y="4922646"/>
              <a:ext cx="1371599" cy="1072141"/>
            </a:xfrm>
            <a:prstGeom prst="rect">
              <a:avLst/>
            </a:prstGeom>
            <a:solidFill>
              <a:srgbClr val="FFC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579C95D-BDDA-4E23-9FCC-80CED33F3FCA}"/>
                </a:ext>
              </a:extLst>
            </p:cNvPr>
            <p:cNvSpPr/>
            <p:nvPr/>
          </p:nvSpPr>
          <p:spPr>
            <a:xfrm>
              <a:off x="5514197" y="4922646"/>
              <a:ext cx="1371599" cy="1072141"/>
            </a:xfrm>
            <a:prstGeom prst="rect">
              <a:avLst/>
            </a:prstGeom>
            <a:solidFill>
              <a:srgbClr val="FFC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7234E37-866C-494B-9A7B-F3B33C3A99DC}"/>
                </a:ext>
              </a:extLst>
            </p:cNvPr>
            <p:cNvSpPr/>
            <p:nvPr/>
          </p:nvSpPr>
          <p:spPr>
            <a:xfrm>
              <a:off x="6885798" y="4922646"/>
              <a:ext cx="1371599" cy="10721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45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B4C5750-D70E-4D44-BB41-C060F0638706}"/>
              </a:ext>
            </a:extLst>
          </p:cNvPr>
          <p:cNvSpPr/>
          <p:nvPr/>
        </p:nvSpPr>
        <p:spPr>
          <a:xfrm>
            <a:off x="988082" y="2724080"/>
            <a:ext cx="5029199" cy="10770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A3BB888-5DEA-4226-B126-D0ADF13F8D17}"/>
                  </a:ext>
                </a:extLst>
              </p:cNvPr>
              <p:cNvSpPr txBox="1"/>
              <p:nvPr/>
            </p:nvSpPr>
            <p:spPr>
              <a:xfrm>
                <a:off x="6264142" y="2819870"/>
                <a:ext cx="5522474" cy="7075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𝐷𝑜𝑔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+#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15+3+2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A3BB888-5DEA-4226-B126-D0ADF13F8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142" y="2819870"/>
                <a:ext cx="5522474" cy="707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2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2788-6077-493B-8332-6DF40E7F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Multiclass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7F162-B8F8-46DA-A89C-75FC54F28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63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96E3EB-8B59-4DC8-B601-3EE27E1A690D}"/>
              </a:ext>
            </a:extLst>
          </p:cNvPr>
          <p:cNvSpPr txBox="1"/>
          <p:nvPr/>
        </p:nvSpPr>
        <p:spPr>
          <a:xfrm>
            <a:off x="348378" y="643060"/>
            <a:ext cx="11495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venir Next LT Pro" panose="020B0504020202020204" pitchFamily="34" charset="0"/>
              </a:rPr>
              <a:t>What about recall and precision? </a:t>
            </a:r>
            <a:r>
              <a:rPr lang="en-US" sz="2400" b="1" dirty="0">
                <a:latin typeface="Avenir Next LT Pro" panose="020B0504020202020204" pitchFamily="34" charset="0"/>
              </a:rPr>
              <a:t>Can compute for each class as if one-vs-all</a:t>
            </a:r>
            <a:r>
              <a:rPr lang="en-US" sz="2400" dirty="0">
                <a:latin typeface="Avenir Next LT Pro" panose="020B0504020202020204" pitchFamily="34" charset="0"/>
              </a:rPr>
              <a:t>: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A559AB8-6B07-4A68-8CF3-D124F7BAE93F}"/>
              </a:ext>
            </a:extLst>
          </p:cNvPr>
          <p:cNvGrpSpPr/>
          <p:nvPr/>
        </p:nvGrpSpPr>
        <p:grpSpPr>
          <a:xfrm>
            <a:off x="530882" y="1411650"/>
            <a:ext cx="5488794" cy="4531655"/>
            <a:chOff x="2768603" y="1463132"/>
            <a:chExt cx="5488794" cy="453165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28578BD-420C-4511-BE57-54F7C538E457}"/>
                </a:ext>
              </a:extLst>
            </p:cNvPr>
            <p:cNvGrpSpPr/>
            <p:nvPr/>
          </p:nvGrpSpPr>
          <p:grpSpPr>
            <a:xfrm>
              <a:off x="2768603" y="2777645"/>
              <a:ext cx="1371600" cy="3216424"/>
              <a:chOff x="1259283" y="2269976"/>
              <a:chExt cx="1371600" cy="41148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9354776-1A6A-4F0D-B1D8-1D46B54EC892}"/>
                  </a:ext>
                </a:extLst>
              </p:cNvPr>
              <p:cNvSpPr/>
              <p:nvPr/>
            </p:nvSpPr>
            <p:spPr>
              <a:xfrm>
                <a:off x="1259283" y="2269976"/>
                <a:ext cx="457200" cy="411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Actual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06A5299-D5D9-4E2F-BE10-3369B6F42004}"/>
                  </a:ext>
                </a:extLst>
              </p:cNvPr>
              <p:cNvSpPr/>
              <p:nvPr/>
            </p:nvSpPr>
            <p:spPr>
              <a:xfrm>
                <a:off x="1716483" y="2269976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38E5FBB-9AE8-4EDD-A407-2F333B7DED3D}"/>
                  </a:ext>
                </a:extLst>
              </p:cNvPr>
              <p:cNvSpPr/>
              <p:nvPr/>
            </p:nvSpPr>
            <p:spPr>
              <a:xfrm>
                <a:off x="1716483" y="3641576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B6440AF-F897-4712-AE0F-71065BDF9B00}"/>
                  </a:ext>
                </a:extLst>
              </p:cNvPr>
              <p:cNvSpPr/>
              <p:nvPr/>
            </p:nvSpPr>
            <p:spPr>
              <a:xfrm>
                <a:off x="1716483" y="5013176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5" name="Picture 6" descr="fox face clipart - Clip Art Library">
              <a:extLst>
                <a:ext uri="{FF2B5EF4-FFF2-40B4-BE49-F238E27FC236}">
                  <a16:creationId xmlns:a16="http://schemas.microsoft.com/office/drawing/2014/main" id="{EBBB583B-A842-4361-AA2A-07ACBE0057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7982" y="4114923"/>
              <a:ext cx="590041" cy="590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0805FF3A-05DD-4AEB-ABB4-6169E6CDFA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330" y="5162977"/>
              <a:ext cx="793335" cy="590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Easy Dog Clipart - Clipart Kid | Dog clip art, Dog clip, Dog emoji">
              <a:extLst>
                <a:ext uri="{FF2B5EF4-FFF2-40B4-BE49-F238E27FC236}">
                  <a16:creationId xmlns:a16="http://schemas.microsoft.com/office/drawing/2014/main" id="{3850AC13-42AF-4AFE-915A-BEF890D3DB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330" y="3018694"/>
              <a:ext cx="773346" cy="590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86464B3-DF0B-40DC-B8D4-4F2CC69E9FC5}"/>
                </a:ext>
              </a:extLst>
            </p:cNvPr>
            <p:cNvGrpSpPr/>
            <p:nvPr/>
          </p:nvGrpSpPr>
          <p:grpSpPr>
            <a:xfrm>
              <a:off x="4140203" y="1463132"/>
              <a:ext cx="4114800" cy="1314513"/>
              <a:chOff x="3578140" y="3647630"/>
              <a:chExt cx="4114800" cy="1314513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A159F9F-A615-4631-A6A8-B984273C889C}"/>
                  </a:ext>
                </a:extLst>
              </p:cNvPr>
              <p:cNvSpPr/>
              <p:nvPr/>
            </p:nvSpPr>
            <p:spPr>
              <a:xfrm>
                <a:off x="3578140" y="3647630"/>
                <a:ext cx="4114800" cy="400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Predicted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17C76DE-B4F5-4334-B40E-9AE80583E59C}"/>
                  </a:ext>
                </a:extLst>
              </p:cNvPr>
              <p:cNvSpPr/>
              <p:nvPr/>
            </p:nvSpPr>
            <p:spPr>
              <a:xfrm rot="16200000">
                <a:off x="3806740" y="3819143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657DEC7-1B02-4029-851D-FE04A4A0E622}"/>
                  </a:ext>
                </a:extLst>
              </p:cNvPr>
              <p:cNvSpPr/>
              <p:nvPr/>
            </p:nvSpPr>
            <p:spPr>
              <a:xfrm rot="16200000">
                <a:off x="5178340" y="3819143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F021BE7-863A-49E8-A4E9-CD911FE14681}"/>
                  </a:ext>
                </a:extLst>
              </p:cNvPr>
              <p:cNvSpPr/>
              <p:nvPr/>
            </p:nvSpPr>
            <p:spPr>
              <a:xfrm rot="16200000">
                <a:off x="6549940" y="3819143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1" name="Picture 6" descr="fox face clipart - Clip Art Library">
                <a:extLst>
                  <a:ext uri="{FF2B5EF4-FFF2-40B4-BE49-F238E27FC236}">
                    <a16:creationId xmlns:a16="http://schemas.microsoft.com/office/drawing/2014/main" id="{4AB22D61-998E-44EE-9B05-949F2FBD6B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4981" y="4209923"/>
                <a:ext cx="590041" cy="5900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Library of image download cat face png files ▻▻▻ Clipart Art 2019">
                <a:extLst>
                  <a:ext uri="{FF2B5EF4-FFF2-40B4-BE49-F238E27FC236}">
                    <a16:creationId xmlns:a16="http://schemas.microsoft.com/office/drawing/2014/main" id="{D1772632-2B50-4B34-9E99-73085B663A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33184" y="4199928"/>
                <a:ext cx="793335" cy="5900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4" descr="Easy Dog Clipart - Clipart Kid | Dog clip art, Dog clip, Dog emoji">
                <a:extLst>
                  <a:ext uri="{FF2B5EF4-FFF2-40B4-BE49-F238E27FC236}">
                    <a16:creationId xmlns:a16="http://schemas.microsoft.com/office/drawing/2014/main" id="{468DE611-5C31-463C-A459-8821ACFB44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7268" y="4209922"/>
                <a:ext cx="773346" cy="5900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3CBC36-B5AA-46C9-A5B5-1D2922424346}"/>
                </a:ext>
              </a:extLst>
            </p:cNvPr>
            <p:cNvSpPr/>
            <p:nvPr/>
          </p:nvSpPr>
          <p:spPr>
            <a:xfrm>
              <a:off x="4140202" y="2775562"/>
              <a:ext cx="1371599" cy="10721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400FD87-391F-4B81-83F1-29E17000FE41}"/>
                </a:ext>
              </a:extLst>
            </p:cNvPr>
            <p:cNvSpPr/>
            <p:nvPr/>
          </p:nvSpPr>
          <p:spPr>
            <a:xfrm>
              <a:off x="5511803" y="2775562"/>
              <a:ext cx="1371599" cy="1072141"/>
            </a:xfrm>
            <a:prstGeom prst="rect">
              <a:avLst/>
            </a:prstGeom>
            <a:solidFill>
              <a:srgbClr val="FFC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99DB00F-32E7-4D43-ADD1-3DD5B61346EC}"/>
                </a:ext>
              </a:extLst>
            </p:cNvPr>
            <p:cNvSpPr/>
            <p:nvPr/>
          </p:nvSpPr>
          <p:spPr>
            <a:xfrm>
              <a:off x="6883403" y="2775562"/>
              <a:ext cx="1371599" cy="1072141"/>
            </a:xfrm>
            <a:prstGeom prst="rect">
              <a:avLst/>
            </a:prstGeom>
            <a:solidFill>
              <a:srgbClr val="FFC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84E998-2777-4921-8F2C-25FEE363AA8C}"/>
                </a:ext>
              </a:extLst>
            </p:cNvPr>
            <p:cNvSpPr/>
            <p:nvPr/>
          </p:nvSpPr>
          <p:spPr>
            <a:xfrm>
              <a:off x="4142394" y="3854228"/>
              <a:ext cx="1371599" cy="1072141"/>
            </a:xfrm>
            <a:prstGeom prst="rect">
              <a:avLst/>
            </a:prstGeom>
            <a:solidFill>
              <a:srgbClr val="FFC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9FB39C4-B607-4701-986D-0BB8C1B62791}"/>
                </a:ext>
              </a:extLst>
            </p:cNvPr>
            <p:cNvSpPr/>
            <p:nvPr/>
          </p:nvSpPr>
          <p:spPr>
            <a:xfrm>
              <a:off x="5513994" y="3854228"/>
              <a:ext cx="1371599" cy="10721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27DA599-6BE7-4864-A323-CAEA74D8BA8E}"/>
                </a:ext>
              </a:extLst>
            </p:cNvPr>
            <p:cNvSpPr/>
            <p:nvPr/>
          </p:nvSpPr>
          <p:spPr>
            <a:xfrm>
              <a:off x="6885595" y="3854228"/>
              <a:ext cx="1371599" cy="1072141"/>
            </a:xfrm>
            <a:prstGeom prst="rect">
              <a:avLst/>
            </a:prstGeom>
            <a:solidFill>
              <a:srgbClr val="FFC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EA471D5-8C64-44BD-81A4-3AC896122CE0}"/>
                </a:ext>
              </a:extLst>
            </p:cNvPr>
            <p:cNvSpPr/>
            <p:nvPr/>
          </p:nvSpPr>
          <p:spPr>
            <a:xfrm>
              <a:off x="4142597" y="4922646"/>
              <a:ext cx="1371599" cy="1072141"/>
            </a:xfrm>
            <a:prstGeom prst="rect">
              <a:avLst/>
            </a:prstGeom>
            <a:solidFill>
              <a:srgbClr val="FFC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579C95D-BDDA-4E23-9FCC-80CED33F3FCA}"/>
                </a:ext>
              </a:extLst>
            </p:cNvPr>
            <p:cNvSpPr/>
            <p:nvPr/>
          </p:nvSpPr>
          <p:spPr>
            <a:xfrm>
              <a:off x="5514197" y="4922646"/>
              <a:ext cx="1371599" cy="1072141"/>
            </a:xfrm>
            <a:prstGeom prst="rect">
              <a:avLst/>
            </a:prstGeom>
            <a:solidFill>
              <a:srgbClr val="FFC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7234E37-866C-494B-9A7B-F3B33C3A99DC}"/>
                </a:ext>
              </a:extLst>
            </p:cNvPr>
            <p:cNvSpPr/>
            <p:nvPr/>
          </p:nvSpPr>
          <p:spPr>
            <a:xfrm>
              <a:off x="6885798" y="4922646"/>
              <a:ext cx="1371599" cy="10721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45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B4C5750-D70E-4D44-BB41-C060F0638706}"/>
              </a:ext>
            </a:extLst>
          </p:cNvPr>
          <p:cNvSpPr/>
          <p:nvPr/>
        </p:nvSpPr>
        <p:spPr>
          <a:xfrm rot="5400000">
            <a:off x="536289" y="3206105"/>
            <a:ext cx="4132134" cy="13434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A3BB888-5DEA-4226-B126-D0ADF13F8D17}"/>
                  </a:ext>
                </a:extLst>
              </p:cNvPr>
              <p:cNvSpPr txBox="1"/>
              <p:nvPr/>
            </p:nvSpPr>
            <p:spPr>
              <a:xfrm>
                <a:off x="6022290" y="3111887"/>
                <a:ext cx="6169710" cy="7075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𝐷𝑜𝑔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+#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15+2+4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A3BB888-5DEA-4226-B126-D0ADF13F8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290" y="3111887"/>
                <a:ext cx="6169710" cy="707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11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2788-6077-493B-8332-6DF40E7F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Multiclass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7F162-B8F8-46DA-A89C-75FC54F28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64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96E3EB-8B59-4DC8-B601-3EE27E1A690D}"/>
              </a:ext>
            </a:extLst>
          </p:cNvPr>
          <p:cNvSpPr txBox="1"/>
          <p:nvPr/>
        </p:nvSpPr>
        <p:spPr>
          <a:xfrm>
            <a:off x="447769" y="5158483"/>
            <a:ext cx="114952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venir Next LT Pro" panose="020B0504020202020204" pitchFamily="34" charset="0"/>
              </a:rPr>
              <a:t>Could average recall or precision across classes, but…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Next LT Pro" panose="020B0504020202020204" pitchFamily="34" charset="0"/>
              </a:rPr>
              <a:t>Not particularly useful when recall varies significantly between classes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Next LT Pro" panose="020B0504020202020204" pitchFamily="34" charset="0"/>
              </a:rPr>
              <a:t>Doesn’t account for class imbalances  </a:t>
            </a:r>
            <a:r>
              <a:rPr lang="en-US" sz="1200" dirty="0">
                <a:latin typeface="Avenir Next LT Pro" panose="020B0504020202020204" pitchFamily="34" charset="0"/>
              </a:rPr>
              <a:t>(weighted version could fix this one)</a:t>
            </a:r>
            <a:endParaRPr lang="en-US" sz="2400" dirty="0">
              <a:latin typeface="Avenir Next LT Pro" panose="020B050402020202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A559AB8-6B07-4A68-8CF3-D124F7BAE93F}"/>
              </a:ext>
            </a:extLst>
          </p:cNvPr>
          <p:cNvGrpSpPr/>
          <p:nvPr/>
        </p:nvGrpSpPr>
        <p:grpSpPr>
          <a:xfrm>
            <a:off x="530882" y="549866"/>
            <a:ext cx="4806431" cy="3968283"/>
            <a:chOff x="2768603" y="1463132"/>
            <a:chExt cx="5488794" cy="453165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28578BD-420C-4511-BE57-54F7C538E457}"/>
                </a:ext>
              </a:extLst>
            </p:cNvPr>
            <p:cNvGrpSpPr/>
            <p:nvPr/>
          </p:nvGrpSpPr>
          <p:grpSpPr>
            <a:xfrm>
              <a:off x="2768603" y="2777645"/>
              <a:ext cx="1371600" cy="3216424"/>
              <a:chOff x="1259283" y="2269976"/>
              <a:chExt cx="1371600" cy="41148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9354776-1A6A-4F0D-B1D8-1D46B54EC892}"/>
                  </a:ext>
                </a:extLst>
              </p:cNvPr>
              <p:cNvSpPr/>
              <p:nvPr/>
            </p:nvSpPr>
            <p:spPr>
              <a:xfrm>
                <a:off x="1259283" y="2269976"/>
                <a:ext cx="457200" cy="411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Actual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06A5299-D5D9-4E2F-BE10-3369B6F42004}"/>
                  </a:ext>
                </a:extLst>
              </p:cNvPr>
              <p:cNvSpPr/>
              <p:nvPr/>
            </p:nvSpPr>
            <p:spPr>
              <a:xfrm>
                <a:off x="1716483" y="2269976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38E5FBB-9AE8-4EDD-A407-2F333B7DED3D}"/>
                  </a:ext>
                </a:extLst>
              </p:cNvPr>
              <p:cNvSpPr/>
              <p:nvPr/>
            </p:nvSpPr>
            <p:spPr>
              <a:xfrm>
                <a:off x="1716483" y="3641576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B6440AF-F897-4712-AE0F-71065BDF9B00}"/>
                  </a:ext>
                </a:extLst>
              </p:cNvPr>
              <p:cNvSpPr/>
              <p:nvPr/>
            </p:nvSpPr>
            <p:spPr>
              <a:xfrm>
                <a:off x="1716483" y="5013176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5" name="Picture 6" descr="fox face clipart - Clip Art Library">
              <a:extLst>
                <a:ext uri="{FF2B5EF4-FFF2-40B4-BE49-F238E27FC236}">
                  <a16:creationId xmlns:a16="http://schemas.microsoft.com/office/drawing/2014/main" id="{EBBB583B-A842-4361-AA2A-07ACBE0057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7982" y="4114923"/>
              <a:ext cx="590041" cy="590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Library of image download cat face png files ▻▻▻ Clipart Art 2019">
              <a:extLst>
                <a:ext uri="{FF2B5EF4-FFF2-40B4-BE49-F238E27FC236}">
                  <a16:creationId xmlns:a16="http://schemas.microsoft.com/office/drawing/2014/main" id="{0805FF3A-05DD-4AEB-ABB4-6169E6CDFA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330" y="5162977"/>
              <a:ext cx="793335" cy="590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Easy Dog Clipart - Clipart Kid | Dog clip art, Dog clip, Dog emoji">
              <a:extLst>
                <a:ext uri="{FF2B5EF4-FFF2-40B4-BE49-F238E27FC236}">
                  <a16:creationId xmlns:a16="http://schemas.microsoft.com/office/drawing/2014/main" id="{3850AC13-42AF-4AFE-915A-BEF890D3DB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330" y="3018694"/>
              <a:ext cx="773346" cy="590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86464B3-DF0B-40DC-B8D4-4F2CC69E9FC5}"/>
                </a:ext>
              </a:extLst>
            </p:cNvPr>
            <p:cNvGrpSpPr/>
            <p:nvPr/>
          </p:nvGrpSpPr>
          <p:grpSpPr>
            <a:xfrm>
              <a:off x="4140203" y="1463132"/>
              <a:ext cx="4114800" cy="1314513"/>
              <a:chOff x="3578140" y="3647630"/>
              <a:chExt cx="4114800" cy="1314513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A159F9F-A615-4631-A6A8-B984273C889C}"/>
                  </a:ext>
                </a:extLst>
              </p:cNvPr>
              <p:cNvSpPr/>
              <p:nvPr/>
            </p:nvSpPr>
            <p:spPr>
              <a:xfrm>
                <a:off x="3578140" y="3647630"/>
                <a:ext cx="4114800" cy="400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Predicted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17C76DE-B4F5-4334-B40E-9AE80583E59C}"/>
                  </a:ext>
                </a:extLst>
              </p:cNvPr>
              <p:cNvSpPr/>
              <p:nvPr/>
            </p:nvSpPr>
            <p:spPr>
              <a:xfrm rot="16200000">
                <a:off x="3806740" y="3819143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657DEC7-1B02-4029-851D-FE04A4A0E622}"/>
                  </a:ext>
                </a:extLst>
              </p:cNvPr>
              <p:cNvSpPr/>
              <p:nvPr/>
            </p:nvSpPr>
            <p:spPr>
              <a:xfrm rot="16200000">
                <a:off x="5178340" y="3819143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F021BE7-863A-49E8-A4E9-CD911FE14681}"/>
                  </a:ext>
                </a:extLst>
              </p:cNvPr>
              <p:cNvSpPr/>
              <p:nvPr/>
            </p:nvSpPr>
            <p:spPr>
              <a:xfrm rot="16200000">
                <a:off x="6549940" y="3819143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1" name="Picture 6" descr="fox face clipart - Clip Art Library">
                <a:extLst>
                  <a:ext uri="{FF2B5EF4-FFF2-40B4-BE49-F238E27FC236}">
                    <a16:creationId xmlns:a16="http://schemas.microsoft.com/office/drawing/2014/main" id="{4AB22D61-998E-44EE-9B05-949F2FBD6B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4981" y="4209923"/>
                <a:ext cx="590041" cy="5900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Library of image download cat face png files ▻▻▻ Clipart Art 2019">
                <a:extLst>
                  <a:ext uri="{FF2B5EF4-FFF2-40B4-BE49-F238E27FC236}">
                    <a16:creationId xmlns:a16="http://schemas.microsoft.com/office/drawing/2014/main" id="{D1772632-2B50-4B34-9E99-73085B663A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33184" y="4199928"/>
                <a:ext cx="793335" cy="5900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4" descr="Easy Dog Clipart - Clipart Kid | Dog clip art, Dog clip, Dog emoji">
                <a:extLst>
                  <a:ext uri="{FF2B5EF4-FFF2-40B4-BE49-F238E27FC236}">
                    <a16:creationId xmlns:a16="http://schemas.microsoft.com/office/drawing/2014/main" id="{468DE611-5C31-463C-A459-8821ACFB44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7268" y="4209922"/>
                <a:ext cx="773346" cy="5900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3CBC36-B5AA-46C9-A5B5-1D2922424346}"/>
                </a:ext>
              </a:extLst>
            </p:cNvPr>
            <p:cNvSpPr/>
            <p:nvPr/>
          </p:nvSpPr>
          <p:spPr>
            <a:xfrm>
              <a:off x="4140202" y="2775562"/>
              <a:ext cx="1371599" cy="10721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400FD87-391F-4B81-83F1-29E17000FE41}"/>
                </a:ext>
              </a:extLst>
            </p:cNvPr>
            <p:cNvSpPr/>
            <p:nvPr/>
          </p:nvSpPr>
          <p:spPr>
            <a:xfrm>
              <a:off x="5511803" y="2775562"/>
              <a:ext cx="1371599" cy="1072141"/>
            </a:xfrm>
            <a:prstGeom prst="rect">
              <a:avLst/>
            </a:prstGeom>
            <a:solidFill>
              <a:srgbClr val="FFC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99DB00F-32E7-4D43-ADD1-3DD5B61346EC}"/>
                </a:ext>
              </a:extLst>
            </p:cNvPr>
            <p:cNvSpPr/>
            <p:nvPr/>
          </p:nvSpPr>
          <p:spPr>
            <a:xfrm>
              <a:off x="6883403" y="2775562"/>
              <a:ext cx="1371599" cy="1072141"/>
            </a:xfrm>
            <a:prstGeom prst="rect">
              <a:avLst/>
            </a:prstGeom>
            <a:solidFill>
              <a:srgbClr val="FFC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84E998-2777-4921-8F2C-25FEE363AA8C}"/>
                </a:ext>
              </a:extLst>
            </p:cNvPr>
            <p:cNvSpPr/>
            <p:nvPr/>
          </p:nvSpPr>
          <p:spPr>
            <a:xfrm>
              <a:off x="4142394" y="3854228"/>
              <a:ext cx="1371599" cy="1072141"/>
            </a:xfrm>
            <a:prstGeom prst="rect">
              <a:avLst/>
            </a:prstGeom>
            <a:solidFill>
              <a:srgbClr val="FFC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9FB39C4-B607-4701-986D-0BB8C1B62791}"/>
                </a:ext>
              </a:extLst>
            </p:cNvPr>
            <p:cNvSpPr/>
            <p:nvPr/>
          </p:nvSpPr>
          <p:spPr>
            <a:xfrm>
              <a:off x="5513994" y="3854228"/>
              <a:ext cx="1371599" cy="10721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27DA599-6BE7-4864-A323-CAEA74D8BA8E}"/>
                </a:ext>
              </a:extLst>
            </p:cNvPr>
            <p:cNvSpPr/>
            <p:nvPr/>
          </p:nvSpPr>
          <p:spPr>
            <a:xfrm>
              <a:off x="6885595" y="3854228"/>
              <a:ext cx="1371599" cy="1072141"/>
            </a:xfrm>
            <a:prstGeom prst="rect">
              <a:avLst/>
            </a:prstGeom>
            <a:solidFill>
              <a:srgbClr val="FFC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EA471D5-8C64-44BD-81A4-3AC896122CE0}"/>
                </a:ext>
              </a:extLst>
            </p:cNvPr>
            <p:cNvSpPr/>
            <p:nvPr/>
          </p:nvSpPr>
          <p:spPr>
            <a:xfrm>
              <a:off x="4142597" y="4922646"/>
              <a:ext cx="1371599" cy="1072141"/>
            </a:xfrm>
            <a:prstGeom prst="rect">
              <a:avLst/>
            </a:prstGeom>
            <a:solidFill>
              <a:srgbClr val="FFC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579C95D-BDDA-4E23-9FCC-80CED33F3FCA}"/>
                </a:ext>
              </a:extLst>
            </p:cNvPr>
            <p:cNvSpPr/>
            <p:nvPr/>
          </p:nvSpPr>
          <p:spPr>
            <a:xfrm>
              <a:off x="5514197" y="4922646"/>
              <a:ext cx="1371599" cy="1072141"/>
            </a:xfrm>
            <a:prstGeom prst="rect">
              <a:avLst/>
            </a:prstGeom>
            <a:solidFill>
              <a:srgbClr val="FFC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7234E37-866C-494B-9A7B-F3B33C3A99DC}"/>
                </a:ext>
              </a:extLst>
            </p:cNvPr>
            <p:cNvSpPr/>
            <p:nvPr/>
          </p:nvSpPr>
          <p:spPr>
            <a:xfrm>
              <a:off x="6885798" y="4922646"/>
              <a:ext cx="1371599" cy="10721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A3BB888-5DEA-4226-B126-D0ADF13F8D17}"/>
                  </a:ext>
                </a:extLst>
              </p:cNvPr>
              <p:cNvSpPr txBox="1"/>
              <p:nvPr/>
            </p:nvSpPr>
            <p:spPr>
              <a:xfrm>
                <a:off x="6007514" y="756808"/>
                <a:ext cx="4544064" cy="7075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𝐷𝑜𝑔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15+3+2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A3BB888-5DEA-4226-B126-D0ADF13F8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514" y="756808"/>
                <a:ext cx="4544064" cy="707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F73BCDD-791A-4117-8D48-DC8C80502BDB}"/>
                  </a:ext>
                </a:extLst>
              </p:cNvPr>
              <p:cNvSpPr txBox="1"/>
              <p:nvPr/>
            </p:nvSpPr>
            <p:spPr>
              <a:xfrm>
                <a:off x="5886455" y="1882854"/>
                <a:ext cx="4665123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𝐹𝑜𝑥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2+22+10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≈0.64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F73BCDD-791A-4117-8D48-DC8C8050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55" y="1882854"/>
                <a:ext cx="4665123" cy="7000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364A456-1FCD-40C7-80DD-A45621AA5671}"/>
                  </a:ext>
                </a:extLst>
              </p:cNvPr>
              <p:cNvSpPr txBox="1"/>
              <p:nvPr/>
            </p:nvSpPr>
            <p:spPr>
              <a:xfrm>
                <a:off x="5925119" y="2941118"/>
                <a:ext cx="4626459" cy="7075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𝐶𝑎𝑡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4+15+45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≈0.70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364A456-1FCD-40C7-80DD-A45621AA5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119" y="2941118"/>
                <a:ext cx="4626459" cy="7075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3FCCE2D-FE19-40B8-AFD8-31E93592135E}"/>
                  </a:ext>
                </a:extLst>
              </p:cNvPr>
              <p:cNvSpPr txBox="1"/>
              <p:nvPr/>
            </p:nvSpPr>
            <p:spPr>
              <a:xfrm>
                <a:off x="7975552" y="4148189"/>
                <a:ext cx="25760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𝐴𝑣𝑔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=0.69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3FCCE2D-FE19-40B8-AFD8-31E935921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552" y="4148189"/>
                <a:ext cx="2576026" cy="369332"/>
              </a:xfrm>
              <a:prstGeom prst="rect">
                <a:avLst/>
              </a:prstGeom>
              <a:blipFill>
                <a:blip r:embed="rId8"/>
                <a:stretch>
                  <a:fillRect l="-1891" r="-4255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723976-FDA3-43D6-A9DC-2772DDFF28CC}"/>
              </a:ext>
            </a:extLst>
          </p:cNvPr>
          <p:cNvCxnSpPr/>
          <p:nvPr/>
        </p:nvCxnSpPr>
        <p:spPr>
          <a:xfrm>
            <a:off x="6007514" y="3946088"/>
            <a:ext cx="44583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A8A5F9D-C654-4CE1-9923-DF2799FA9163}"/>
              </a:ext>
            </a:extLst>
          </p:cNvPr>
          <p:cNvSpPr/>
          <p:nvPr/>
        </p:nvSpPr>
        <p:spPr>
          <a:xfrm>
            <a:off x="934279" y="1719847"/>
            <a:ext cx="4400938" cy="926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D10FB9D-3597-4673-A413-B1147D90132B}"/>
              </a:ext>
            </a:extLst>
          </p:cNvPr>
          <p:cNvSpPr/>
          <p:nvPr/>
        </p:nvSpPr>
        <p:spPr>
          <a:xfrm>
            <a:off x="931244" y="2661921"/>
            <a:ext cx="4403972" cy="926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1ABE69-7CD9-428C-9190-CBF6EA7E4C38}"/>
              </a:ext>
            </a:extLst>
          </p:cNvPr>
          <p:cNvSpPr/>
          <p:nvPr/>
        </p:nvSpPr>
        <p:spPr>
          <a:xfrm>
            <a:off x="931244" y="3598896"/>
            <a:ext cx="4403972" cy="926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F4232C6C-958C-490B-89B9-01F23286C449}"/>
              </a:ext>
            </a:extLst>
          </p:cNvPr>
          <p:cNvCxnSpPr>
            <a:cxnSpLocks/>
            <a:stCxn id="40" idx="3"/>
            <a:endCxn id="36" idx="1"/>
          </p:cNvCxnSpPr>
          <p:nvPr/>
        </p:nvCxnSpPr>
        <p:spPr>
          <a:xfrm flipV="1">
            <a:off x="5335217" y="1110591"/>
            <a:ext cx="672297" cy="1072265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E4D1C010-6A76-4B96-B19D-285750F57007}"/>
              </a:ext>
            </a:extLst>
          </p:cNvPr>
          <p:cNvCxnSpPr>
            <a:cxnSpLocks/>
            <a:stCxn id="41" idx="3"/>
            <a:endCxn id="37" idx="1"/>
          </p:cNvCxnSpPr>
          <p:nvPr/>
        </p:nvCxnSpPr>
        <p:spPr>
          <a:xfrm flipV="1">
            <a:off x="5335216" y="2232886"/>
            <a:ext cx="551239" cy="89204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81511045-A7F0-4C68-8609-2EB17109C65C}"/>
              </a:ext>
            </a:extLst>
          </p:cNvPr>
          <p:cNvCxnSpPr>
            <a:cxnSpLocks/>
            <a:stCxn id="42" idx="3"/>
            <a:endCxn id="38" idx="1"/>
          </p:cNvCxnSpPr>
          <p:nvPr/>
        </p:nvCxnSpPr>
        <p:spPr>
          <a:xfrm flipV="1">
            <a:off x="5335216" y="3294901"/>
            <a:ext cx="589903" cy="76700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27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F47C49-3B74-4269-AE84-AD36FAD33B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65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298C5-B034-4E9D-9B0A-D4656B8550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79815" y="268392"/>
            <a:ext cx="9291205" cy="5961063"/>
          </a:xfrm>
        </p:spPr>
        <p:txBody>
          <a:bodyPr/>
          <a:lstStyle/>
          <a:p>
            <a:r>
              <a:rPr lang="en-US" sz="2400" b="1" dirty="0"/>
              <a:t>Be able to answer:</a:t>
            </a: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trike="sngStrike" dirty="0"/>
              <a:t>What is multi-class classification?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trike="sngStrike" dirty="0"/>
              <a:t>How can we do multi-class classification?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strike="sngStrike" dirty="0"/>
              <a:t>How do 1-vs-all / all-vs-all / tree- classifiers work?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trike="sngStrike" dirty="0"/>
              <a:t>How does multiclass logistic regression work?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strike="sngStrike" dirty="0"/>
              <a:t>What is the </a:t>
            </a:r>
            <a:r>
              <a:rPr lang="en-US" sz="2400" strike="sngStrike" dirty="0" err="1"/>
              <a:t>softmax</a:t>
            </a:r>
            <a:r>
              <a:rPr lang="en-US" sz="2400" strike="sngStrike" dirty="0"/>
              <a:t> function?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trike="sngStrike" dirty="0"/>
              <a:t>How to evaluate multi-class classifiers?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strike="sngStrike" dirty="0"/>
              <a:t>What is a multiclass confusion matrix?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strike="sngStrike" dirty="0"/>
              <a:t>How can recall and precision adapt to multiclass?</a:t>
            </a:r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64349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4B5BB8-0CDF-4F03-9E59-54372205FF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66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8E506-1D8E-4A4A-975E-16EC53B8A2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28925" y="2895600"/>
            <a:ext cx="8957691" cy="141922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Avenir Next LT Pro" panose="020B0504020202020204" pitchFamily="34" charset="0"/>
              </a:rPr>
              <a:t>Next Time: </a:t>
            </a:r>
            <a:r>
              <a:rPr lang="en-US" dirty="0">
                <a:latin typeface="Avenir Next LT Pro" panose="020B0504020202020204" pitchFamily="34" charset="0"/>
              </a:rPr>
              <a:t>We’ll talk about Support Vector Machines!</a:t>
            </a:r>
            <a:endParaRPr lang="en-US" sz="2800" b="1" dirty="0"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CB6772-464B-4057-AE6B-92720B2EB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9525"/>
            <a:ext cx="10353675" cy="358775"/>
          </a:xfrm>
        </p:spPr>
        <p:txBody>
          <a:bodyPr/>
          <a:lstStyle/>
          <a:p>
            <a:r>
              <a:rPr lang="en-US" dirty="0"/>
              <a:t>Next time</a:t>
            </a:r>
          </a:p>
        </p:txBody>
      </p:sp>
    </p:spTree>
    <p:extLst>
      <p:ext uri="{BB962C8B-B14F-4D97-AF65-F5344CB8AC3E}">
        <p14:creationId xmlns:p14="http://schemas.microsoft.com/office/powerpoint/2010/main" val="322128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49B8-5D70-4755-94E5-D4D8B43B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Classifiers – Example 1: Studying Students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BD0549-8D00-4CD7-9734-BBF365344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7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780F38-445B-45F1-9616-1CECD55B4742}"/>
              </a:ext>
            </a:extLst>
          </p:cNvPr>
          <p:cNvSpPr txBox="1"/>
          <p:nvPr/>
        </p:nvSpPr>
        <p:spPr>
          <a:xfrm>
            <a:off x="219075" y="753740"/>
            <a:ext cx="119729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/>
            <a:r>
              <a:rPr lang="en-US" sz="24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Given an observed exam score, how</a:t>
            </a:r>
            <a:r>
              <a:rPr lang="en-US" sz="2400" i="0" u="none" strike="noStrike" dirty="0">
                <a:solidFill>
                  <a:srgbClr val="000000"/>
                </a:solidFill>
                <a:latin typeface="Avenir Next LT Pro" panose="020B0504020202020204" pitchFamily="34" charset="0"/>
              </a:rPr>
              <a:t> would this story help us predict whether the student studied? </a:t>
            </a:r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Bayes rule to the rescue again.</a:t>
            </a:r>
            <a:endParaRPr lang="en-US" sz="240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CC1D50-4972-4C95-804D-E6C75B0D5EB3}"/>
                  </a:ext>
                </a:extLst>
              </p:cNvPr>
              <p:cNvSpPr txBox="1"/>
              <p:nvPr/>
            </p:nvSpPr>
            <p:spPr>
              <a:xfrm>
                <a:off x="1641022" y="1885605"/>
                <a:ext cx="68895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𝑠𝑡𝑢𝑑𝑦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𝑠𝑡𝑢𝑑𝑦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𝑠𝑡𝑢𝑑𝑦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CC1D50-4972-4C95-804D-E6C75B0D5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022" y="1885605"/>
                <a:ext cx="688951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0C248E-BDA4-41DD-A502-D5BC229954B1}"/>
                  </a:ext>
                </a:extLst>
              </p:cNvPr>
              <p:cNvSpPr txBox="1"/>
              <p:nvPr/>
            </p:nvSpPr>
            <p:spPr>
              <a:xfrm>
                <a:off x="4146071" y="2318570"/>
                <a:ext cx="6598103" cy="4957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𝑠𝑐𝑜𝑟𝑒</m:t>
                          </m:r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𝑠𝑡𝑢𝑑𝑦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𝑠𝑡𝑢𝑑𝑦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0C248E-BDA4-41DD-A502-D5BC22995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071" y="2318570"/>
                <a:ext cx="6598103" cy="4957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1FA908-E56B-4217-A640-63A02FFEBD87}"/>
                  </a:ext>
                </a:extLst>
              </p:cNvPr>
              <p:cNvSpPr txBox="1"/>
              <p:nvPr/>
            </p:nvSpPr>
            <p:spPr>
              <a:xfrm>
                <a:off x="1164772" y="3312076"/>
                <a:ext cx="83414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𝑠𝑡𝑢𝑑𝑦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𝑠𝑡𝑢𝑑𝑦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𝑠𝑡𝑢𝑑𝑦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1FA908-E56B-4217-A640-63A02FFEB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772" y="3312076"/>
                <a:ext cx="834145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BD5AF0-981C-45E0-B06C-F88622CF2DC8}"/>
                  </a:ext>
                </a:extLst>
              </p:cNvPr>
              <p:cNvSpPr txBox="1"/>
              <p:nvPr/>
            </p:nvSpPr>
            <p:spPr>
              <a:xfrm>
                <a:off x="4146070" y="3923273"/>
                <a:ext cx="6598103" cy="4957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𝑠𝑐𝑜𝑟𝑒</m:t>
                          </m:r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i="1" strike="sngStrik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𝑠𝑡𝑢𝑑𝑦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i="1" strike="sngStrik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𝑠𝑡𝑢𝑑𝑦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BD5AF0-981C-45E0-B06C-F88622CF2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070" y="3923273"/>
                <a:ext cx="6598103" cy="4957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6B346A-0FAC-4971-B269-5B406E04C7BE}"/>
                  </a:ext>
                </a:extLst>
              </p:cNvPr>
              <p:cNvSpPr txBox="1"/>
              <p:nvPr/>
            </p:nvSpPr>
            <p:spPr>
              <a:xfrm>
                <a:off x="2668943" y="5112477"/>
                <a:ext cx="685411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2" algn="ctr"/>
                <a:r>
                  <a:rPr lang="en-US" sz="2400" b="1" dirty="0">
                    <a:latin typeface="Avenir Next LT Pro" panose="020B05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𝒔𝒕𝒖𝒅𝒚</m:t>
                        </m:r>
                      </m:e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𝒔𝒄𝒐𝒓𝒆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𝒏𝒐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𝒔𝒕𝒖𝒅𝒚</m:t>
                        </m:r>
                      </m:e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𝒔𝒄𝒐𝒓𝒆</m:t>
                        </m:r>
                      </m:e>
                    </m:d>
                  </m:oMath>
                </a14:m>
                <a:r>
                  <a:rPr lang="en-US" sz="2400" b="1" dirty="0">
                    <a:latin typeface="Avenir Next LT Pro" panose="020B0504020202020204" pitchFamily="34" charset="0"/>
                  </a:rPr>
                  <a:t>, then predict study. Otherwise predict no study.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6B346A-0FAC-4971-B269-5B406E04C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943" y="5112477"/>
                <a:ext cx="6854114" cy="830997"/>
              </a:xfrm>
              <a:prstGeom prst="rect">
                <a:avLst/>
              </a:prstGeom>
              <a:blipFill>
                <a:blip r:embed="rId6"/>
                <a:stretch>
                  <a:fillRect t="-5147" r="-534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03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B30F-7822-4B5D-9FE1-4E167C1B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Classifiers – Example 1: Studying Students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F22A80-72E4-47E8-A7D2-B26229444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83005FE-2D66-4ACD-B1DD-E16977C198AE}"/>
              </a:ext>
            </a:extLst>
          </p:cNvPr>
          <p:cNvGraphicFramePr>
            <a:graphicFrameLocks noGrp="1"/>
          </p:cNvGraphicFramePr>
          <p:nvPr/>
        </p:nvGraphicFramePr>
        <p:xfrm>
          <a:off x="706807" y="757766"/>
          <a:ext cx="1311275" cy="519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7872">
                  <a:extLst>
                    <a:ext uri="{9D8B030D-6E8A-4147-A177-3AD203B41FA5}">
                      <a16:colId xmlns:a16="http://schemas.microsoft.com/office/drawing/2014/main" val="3758422437"/>
                    </a:ext>
                  </a:extLst>
                </a:gridCol>
                <a:gridCol w="613403">
                  <a:extLst>
                    <a:ext uri="{9D8B030D-6E8A-4147-A177-3AD203B41FA5}">
                      <a16:colId xmlns:a16="http://schemas.microsoft.com/office/drawing/2014/main" val="202608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Study?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0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816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10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213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32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56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08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91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35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949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113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75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6726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0146DB-5FB1-403D-8099-F4FCA92CD404}"/>
                  </a:ext>
                </a:extLst>
              </p:cNvPr>
              <p:cNvSpPr txBox="1"/>
              <p:nvPr/>
            </p:nvSpPr>
            <p:spPr>
              <a:xfrm>
                <a:off x="3118375" y="672516"/>
                <a:ext cx="2058192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𝑠𝑡𝑢𝑑𝑦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0146DB-5FB1-403D-8099-F4FCA92CD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375" y="672516"/>
                <a:ext cx="2058192" cy="6914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0F533A-57E9-4ADB-8BD8-2D277279C0E0}"/>
                  </a:ext>
                </a:extLst>
              </p:cNvPr>
              <p:cNvSpPr txBox="1"/>
              <p:nvPr/>
            </p:nvSpPr>
            <p:spPr>
              <a:xfrm>
                <a:off x="3118376" y="1640660"/>
                <a:ext cx="8293039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𝑠𝑐𝑜𝑟𝑒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𝑠𝑡𝑢𝑑𝑦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𝑠𝑐𝑜𝑟𝑒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𝑠𝑡𝑢𝑑𝑦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=90.375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𝑠𝑡𝑢𝑑𝑦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=3.19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0F533A-57E9-4ADB-8BD8-2D277279C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376" y="1640660"/>
                <a:ext cx="8293039" cy="398507"/>
              </a:xfrm>
              <a:prstGeom prst="rect">
                <a:avLst/>
              </a:prstGeom>
              <a:blipFill>
                <a:blip r:embed="rId3"/>
                <a:stretch>
                  <a:fillRect l="-132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A4EC2E-DDA4-4310-A0ED-092017C5C318}"/>
                  </a:ext>
                </a:extLst>
              </p:cNvPr>
              <p:cNvSpPr txBox="1"/>
              <p:nvPr/>
            </p:nvSpPr>
            <p:spPr>
              <a:xfrm>
                <a:off x="3118375" y="2185671"/>
                <a:ext cx="7953203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𝑠𝑐𝑜𝑟𝑒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trike="sngStrike" smtClean="0">
                            <a:latin typeface="Cambria Math" panose="02040503050406030204" pitchFamily="18" charset="0"/>
                          </a:rPr>
                          <m:t>𝑠𝑡𝑢𝑑𝑦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𝑠𝑐𝑜𝑟𝑒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 strike="sngStrik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𝑠𝑡𝑢𝑑𝑦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=77.4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 strike="sngStrik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𝑠𝑡𝑢𝑑𝑦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=8.68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A4EC2E-DDA4-4310-A0ED-092017C5C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375" y="2185671"/>
                <a:ext cx="7953203" cy="398507"/>
              </a:xfrm>
              <a:prstGeom prst="rect">
                <a:avLst/>
              </a:prstGeom>
              <a:blipFill>
                <a:blip r:embed="rId4"/>
                <a:stretch>
                  <a:fillRect l="-1380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140A90-C21B-43BD-B8DC-759FA990D810}"/>
                  </a:ext>
                </a:extLst>
              </p:cNvPr>
              <p:cNvSpPr txBox="1"/>
              <p:nvPr/>
            </p:nvSpPr>
            <p:spPr>
              <a:xfrm>
                <a:off x="3118375" y="3695007"/>
                <a:ext cx="50799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𝑠𝑡𝑢𝑑𝑦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82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82|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𝑠𝑡𝑢𝑑𝑦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𝑠𝑡𝑢𝑑𝑦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140A90-C21B-43BD-B8DC-759FA990D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375" y="3695007"/>
                <a:ext cx="5079917" cy="369332"/>
              </a:xfrm>
              <a:prstGeom prst="rect">
                <a:avLst/>
              </a:prstGeom>
              <a:blipFill>
                <a:blip r:embed="rId5"/>
                <a:stretch>
                  <a:fillRect l="-960" r="-1681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CB1DB4-7869-4F13-9021-7D66B3403BA2}"/>
                  </a:ext>
                </a:extLst>
              </p:cNvPr>
              <p:cNvSpPr txBox="1"/>
              <p:nvPr/>
            </p:nvSpPr>
            <p:spPr>
              <a:xfrm>
                <a:off x="4947174" y="4171799"/>
                <a:ext cx="5072286" cy="5223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82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 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𝑠𝑡𝑢𝑑𝑦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𝑠𝑡𝑢𝑑𝑦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=0.00227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CB1DB4-7869-4F13-9021-7D66B3403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174" y="4171799"/>
                <a:ext cx="5072286" cy="522322"/>
              </a:xfrm>
              <a:prstGeom prst="rect">
                <a:avLst/>
              </a:prstGeom>
              <a:blipFill>
                <a:blip r:embed="rId6"/>
                <a:stretch>
                  <a:fillRect l="-3726" t="-2326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BEDFD5-E3E7-4AED-B4F9-7898656AB41C}"/>
                  </a:ext>
                </a:extLst>
              </p:cNvPr>
              <p:cNvSpPr txBox="1"/>
              <p:nvPr/>
            </p:nvSpPr>
            <p:spPr>
              <a:xfrm>
                <a:off x="3118375" y="5163721"/>
                <a:ext cx="63216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𝑠𝑡𝑢𝑑𝑦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82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82|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𝑠𝑡𝑢𝑑𝑦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𝑠𝑡𝑢𝑑𝑦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BEDFD5-E3E7-4AED-B4F9-7898656AB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375" y="5163721"/>
                <a:ext cx="6321602" cy="369332"/>
              </a:xfrm>
              <a:prstGeom prst="rect">
                <a:avLst/>
              </a:prstGeom>
              <a:blipFill>
                <a:blip r:embed="rId7"/>
                <a:stretch>
                  <a:fillRect l="-675" r="-1254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0A82B7-004C-47D0-84C2-CFA6BDE56CC7}"/>
                  </a:ext>
                </a:extLst>
              </p:cNvPr>
              <p:cNvSpPr txBox="1"/>
              <p:nvPr/>
            </p:nvSpPr>
            <p:spPr>
              <a:xfrm>
                <a:off x="4947174" y="5640513"/>
                <a:ext cx="4902368" cy="5223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82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 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 strike="sngStrike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𝑠𝑡𝑢𝑑𝑦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 strike="sngStrike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𝑠𝑡𝑢𝑑𝑦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=0.0171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0A82B7-004C-47D0-84C2-CFA6BDE56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174" y="5640513"/>
                <a:ext cx="4902368" cy="522322"/>
              </a:xfrm>
              <a:prstGeom prst="rect">
                <a:avLst/>
              </a:prstGeom>
              <a:blipFill>
                <a:blip r:embed="rId8"/>
                <a:stretch>
                  <a:fillRect l="-3856" t="-2326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E52F8E-C798-48D3-88B6-864E70603873}"/>
                  </a:ext>
                </a:extLst>
              </p:cNvPr>
              <p:cNvSpPr txBox="1"/>
              <p:nvPr/>
            </p:nvSpPr>
            <p:spPr>
              <a:xfrm>
                <a:off x="6065880" y="672516"/>
                <a:ext cx="2472087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𝑠𝑡𝑢𝑑𝑦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E52F8E-C798-48D3-88B6-864E70603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880" y="672516"/>
                <a:ext cx="2472087" cy="6914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450F406-9A46-4C92-8093-C131C396E06B}"/>
              </a:ext>
            </a:extLst>
          </p:cNvPr>
          <p:cNvSpPr txBox="1"/>
          <p:nvPr/>
        </p:nvSpPr>
        <p:spPr>
          <a:xfrm>
            <a:off x="2286000" y="3036254"/>
            <a:ext cx="9401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/>
            <a:r>
              <a:rPr lang="en-US" sz="2400" b="1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See a new score of 82, did the student study?</a:t>
            </a:r>
          </a:p>
        </p:txBody>
      </p:sp>
    </p:spTree>
    <p:extLst>
      <p:ext uri="{BB962C8B-B14F-4D97-AF65-F5344CB8AC3E}">
        <p14:creationId xmlns:p14="http://schemas.microsoft.com/office/powerpoint/2010/main" val="318025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49B8-5D70-4755-94E5-D4D8B43B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Classifiers – Example 1: Studying Students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BD0549-8D00-4CD7-9734-BBF365344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9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9B3500-F2F8-466B-B266-59F785782A24}"/>
              </a:ext>
            </a:extLst>
          </p:cNvPr>
          <p:cNvSpPr txBox="1"/>
          <p:nvPr/>
        </p:nvSpPr>
        <p:spPr>
          <a:xfrm>
            <a:off x="692943" y="1157888"/>
            <a:ext cx="108061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/>
            <a:r>
              <a:rPr lang="en-US" sz="2000" b="1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This example had binary labels (y=study / no study) and only a single continuous feature (x=exam score). </a:t>
            </a:r>
            <a:r>
              <a:rPr lang="en-US" sz="2000" dirty="0">
                <a:solidFill>
                  <a:srgbClr val="000000"/>
                </a:solidFill>
                <a:latin typeface="Avenir Next LT Pro" panose="020B0504020202020204" pitchFamily="34" charset="0"/>
              </a:rPr>
              <a:t>But we can do similar things with many more features or classes.</a:t>
            </a:r>
            <a:endParaRPr lang="en-US" sz="200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A7BE72-0EEE-4029-9CDE-EFFF12B11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342" y="3067051"/>
            <a:ext cx="6223316" cy="299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57009"/>
      </p:ext>
    </p:extLst>
  </p:cSld>
  <p:clrMapOvr>
    <a:masterClrMapping/>
  </p:clrMapOvr>
</p:sld>
</file>

<file path=ppt/theme/theme1.xml><?xml version="1.0" encoding="utf-8"?>
<a:theme xmlns:a="http://schemas.openxmlformats.org/drawingml/2006/main" name="CS53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539" id="{822DD2A6-CE25-4827-B94B-CFD5B929E096}" vid="{1CFDBF4D-E3B9-4FCB-9D8E-160FC41F3B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CS539</Template>
  <TotalTime>52899</TotalTime>
  <Words>5068</Words>
  <Application>Microsoft Macintosh PowerPoint</Application>
  <PresentationFormat>Widescreen</PresentationFormat>
  <Paragraphs>1314</Paragraphs>
  <Slides>66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Arial</vt:lpstr>
      <vt:lpstr>Arial Nova Light</vt:lpstr>
      <vt:lpstr>Avenir Book</vt:lpstr>
      <vt:lpstr>Avenir Next LT Pro</vt:lpstr>
      <vt:lpstr>Calibri</vt:lpstr>
      <vt:lpstr>Cambria Math</vt:lpstr>
      <vt:lpstr>Microsoft Yi Baiti</vt:lpstr>
      <vt:lpstr>Roboto</vt:lpstr>
      <vt:lpstr>CS539</vt:lpstr>
      <vt:lpstr>Machine Learning  and Data Mining</vt:lpstr>
      <vt:lpstr>PowerPoint Presentation</vt:lpstr>
      <vt:lpstr>What is a Bayes Classifier?</vt:lpstr>
      <vt:lpstr>Generative vs. Discriminative Models</vt:lpstr>
      <vt:lpstr>Generative vs. Discriminative Models</vt:lpstr>
      <vt:lpstr>Generative Classifiers – Example 1: Studying Students</vt:lpstr>
      <vt:lpstr>Generative Classifiers – Example 1: Studying Students</vt:lpstr>
      <vt:lpstr>Generative Classifiers – Example 1: Studying Students</vt:lpstr>
      <vt:lpstr>Generative Classifiers – Example 1: Studying Students</vt:lpstr>
      <vt:lpstr>Generative Classifiers</vt:lpstr>
      <vt:lpstr>Generative Classifiers</vt:lpstr>
      <vt:lpstr>Generative Classifiers</vt:lpstr>
      <vt:lpstr>Naïve Bayes Model Idea</vt:lpstr>
      <vt:lpstr>Bayes Model (without naïve assumption)</vt:lpstr>
      <vt:lpstr>Bayes Model (without naïve assumption)</vt:lpstr>
      <vt:lpstr>Bayes Model (without naïve assumption)</vt:lpstr>
      <vt:lpstr>Naïve Bayes</vt:lpstr>
      <vt:lpstr>Zero-Probability Problem – Laplace Smoothing!</vt:lpstr>
      <vt:lpstr>Zero-Probability Problem – Laplace Smoothing!</vt:lpstr>
      <vt:lpstr>Zero-Probability Problem – Laplace Smoothing!</vt:lpstr>
      <vt:lpstr>PowerPoint Presentation</vt:lpstr>
      <vt:lpstr>PowerPoint Presentation</vt:lpstr>
      <vt:lpstr>Summary of Naïve Bayes Classifier</vt:lpstr>
      <vt:lpstr>PowerPoint Presentation</vt:lpstr>
      <vt:lpstr>Multiclass Classification</vt:lpstr>
      <vt:lpstr>Multiclass Classification</vt:lpstr>
      <vt:lpstr>Multiclass Classification</vt:lpstr>
      <vt:lpstr>Multiclass Classification</vt:lpstr>
      <vt:lpstr>Multiclass Classification</vt:lpstr>
      <vt:lpstr>One-VS-All Multiclass Classifier</vt:lpstr>
      <vt:lpstr>One-VS-All Multiclass Classifier</vt:lpstr>
      <vt:lpstr>One-VS-All Multiclass Classifier</vt:lpstr>
      <vt:lpstr>Other Options for Doing Multiclass with Binary Classifiers</vt:lpstr>
      <vt:lpstr>Multiclass Classification</vt:lpstr>
      <vt:lpstr>PowerPoint Presentation</vt:lpstr>
      <vt:lpstr>Logistic Function</vt:lpstr>
      <vt:lpstr>Logistic Regression</vt:lpstr>
      <vt:lpstr>Recall Logistic Regression for Binary Classification</vt:lpstr>
      <vt:lpstr>MLE for Logistic Regression</vt:lpstr>
      <vt:lpstr>An example of Logistic Regression with Gradient Descent</vt:lpstr>
      <vt:lpstr>Recall Logistic Regression for Binary Classification</vt:lpstr>
      <vt:lpstr>Recall Logistic Regression for Binary Classification</vt:lpstr>
      <vt:lpstr>Moving To Multiclass Logistic Regression</vt:lpstr>
      <vt:lpstr>A Note About The Softmax Function</vt:lpstr>
      <vt:lpstr>Multiclass Logistic Regression</vt:lpstr>
      <vt:lpstr>Multiclass Logistic Regression</vt:lpstr>
      <vt:lpstr>PowerPoint Presentation</vt:lpstr>
      <vt:lpstr>Multiclass Logistic Regression (Sanity Check)</vt:lpstr>
      <vt:lpstr>Gradient Descent Algorithm for Multiclass Logistic Regression</vt:lpstr>
      <vt:lpstr>Multiclass Logistic Regression Example</vt:lpstr>
      <vt:lpstr>Summarizing Multiclass Logistic Regression</vt:lpstr>
      <vt:lpstr>PowerPoint Presentation</vt:lpstr>
      <vt:lpstr>Evaluating Multiclass Classifiers</vt:lpstr>
      <vt:lpstr>Evaluating Multiclass Classifiers</vt:lpstr>
      <vt:lpstr>Evaluating Multiclass Classifiers</vt:lpstr>
      <vt:lpstr>Evaluating Multiclass Classifiers</vt:lpstr>
      <vt:lpstr>Evaluating Multiclass Classifiers</vt:lpstr>
      <vt:lpstr>Evaluating Multiclass Classifiers</vt:lpstr>
      <vt:lpstr>Evaluating Multiclass Classifiers</vt:lpstr>
      <vt:lpstr>PowerPoint Presentation</vt:lpstr>
      <vt:lpstr>Evaluating Classifiers</vt:lpstr>
      <vt:lpstr>Evaluating Multiclass Classifiers</vt:lpstr>
      <vt:lpstr>Evaluating Multiclass Classifiers</vt:lpstr>
      <vt:lpstr>Evaluating Multiclass Classifiers</vt:lpstr>
      <vt:lpstr>PowerPoint Presentation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In A Word?</dc:title>
  <dc:creator>stefmlpcola@gmail.com</dc:creator>
  <cp:lastModifiedBy>Lee, Stefan M</cp:lastModifiedBy>
  <cp:revision>1637</cp:revision>
  <dcterms:created xsi:type="dcterms:W3CDTF">2020-11-24T17:22:38Z</dcterms:created>
  <dcterms:modified xsi:type="dcterms:W3CDTF">2023-10-18T22:10:10Z</dcterms:modified>
</cp:coreProperties>
</file>