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8" r:id="rId2"/>
    <p:sldMasterId id="2147483690" r:id="rId3"/>
  </p:sldMasterIdLst>
  <p:notesMasterIdLst>
    <p:notesMasterId r:id="rId11"/>
  </p:notesMasterIdLst>
  <p:sldIdLst>
    <p:sldId id="256" r:id="rId4"/>
    <p:sldId id="332" r:id="rId5"/>
    <p:sldId id="328" r:id="rId6"/>
    <p:sldId id="331" r:id="rId7"/>
    <p:sldId id="260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33442-89B0-4128-A67F-12A0FD5994A1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793B3-DF31-4A12-8B71-BF8BFD2AF9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82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>
  <p:cSld name="Big 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se are the top programming languages in 2021 according to the IEEE -  IMDEA Networks : IMDEA Networks">
            <a:extLst>
              <a:ext uri="{FF2B5EF4-FFF2-40B4-BE49-F238E27FC236}">
                <a16:creationId xmlns:a16="http://schemas.microsoft.com/office/drawing/2014/main" id="{8A2F738B-A3F2-479F-81E3-CD3E3EE16F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6" y="473586"/>
            <a:ext cx="10639488" cy="5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;p2"/>
          <p:cNvSpPr/>
          <p:nvPr/>
        </p:nvSpPr>
        <p:spPr>
          <a:xfrm>
            <a:off x="-10200" y="4032667"/>
            <a:ext cx="10206000" cy="19656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5067" y="2592700"/>
            <a:ext cx="11096800" cy="2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38733" y="5027433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356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1">
  <p:cSld name="Empty slide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637133" y="0"/>
            <a:ext cx="5526000" cy="35364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881367" y="211900"/>
            <a:ext cx="5080000" cy="1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881367" y="1520367"/>
            <a:ext cx="4890000" cy="16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91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 1">
  <p:cSld name="Big text &amp; some text slide 1">
    <p:bg>
      <p:bgPr>
        <a:solidFill>
          <a:srgbClr val="3E606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1156400" y="3971367"/>
            <a:ext cx="98792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None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2"/>
          </p:nvPr>
        </p:nvSpPr>
        <p:spPr>
          <a:xfrm>
            <a:off x="1240133" y="1308700"/>
            <a:ext cx="97116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9600" b="1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 u="sng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9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060400" y="517533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733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0738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right">
  <p:cSld name="Image slide with title and text righ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 hasCustomPrompt="1"/>
          </p:nvPr>
        </p:nvSpPr>
        <p:spPr>
          <a:xfrm>
            <a:off x="5107800" y="9003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1"/>
          </p:nvPr>
        </p:nvSpPr>
        <p:spPr>
          <a:xfrm>
            <a:off x="4532400" y="18669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2" hasCustomPrompt="1"/>
          </p:nvPr>
        </p:nvSpPr>
        <p:spPr>
          <a:xfrm>
            <a:off x="5107800" y="25861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3"/>
          </p:nvPr>
        </p:nvSpPr>
        <p:spPr>
          <a:xfrm>
            <a:off x="4532400" y="35527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4" hasCustomPrompt="1"/>
          </p:nvPr>
        </p:nvSpPr>
        <p:spPr>
          <a:xfrm>
            <a:off x="5107800" y="4271900"/>
            <a:ext cx="7068000" cy="1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800"/>
              <a:buNone/>
              <a:defRPr sz="6400">
                <a:solidFill>
                  <a:srgbClr val="01010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2000"/>
              <a:buNone/>
              <a:defRPr sz="16000">
                <a:solidFill>
                  <a:srgbClr val="01010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5"/>
          </p:nvPr>
        </p:nvSpPr>
        <p:spPr>
          <a:xfrm>
            <a:off x="4532400" y="5238500"/>
            <a:ext cx="82188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365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ext">
  <p:cSld name="Image slide with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03400" y="396233"/>
            <a:ext cx="115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7120364" y="1567967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2"/>
          </p:nvPr>
        </p:nvSpPr>
        <p:spPr>
          <a:xfrm>
            <a:off x="7120364" y="4255668"/>
            <a:ext cx="4126800" cy="19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7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slide">
  <p:cSld name="Four columns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652633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2"/>
          </p:nvPr>
        </p:nvSpPr>
        <p:spPr>
          <a:xfrm>
            <a:off x="652633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3"/>
          </p:nvPr>
        </p:nvSpPr>
        <p:spPr>
          <a:xfrm>
            <a:off x="3838967" y="2095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4"/>
          </p:nvPr>
        </p:nvSpPr>
        <p:spPr>
          <a:xfrm>
            <a:off x="3838967" y="4846533"/>
            <a:ext cx="2776400" cy="1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5"/>
          </p:nvPr>
        </p:nvSpPr>
        <p:spPr>
          <a:xfrm>
            <a:off x="242700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6"/>
          </p:nvPr>
        </p:nvSpPr>
        <p:spPr>
          <a:xfrm>
            <a:off x="242700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7"/>
          </p:nvPr>
        </p:nvSpPr>
        <p:spPr>
          <a:xfrm>
            <a:off x="3428967" y="16973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8"/>
          </p:nvPr>
        </p:nvSpPr>
        <p:spPr>
          <a:xfrm>
            <a:off x="3428967" y="4448033"/>
            <a:ext cx="35964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67" b="1">
                <a:solidFill>
                  <a:srgbClr val="A5B7C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A5B7C6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077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s &amp; two column">
  <p:cSld name="Slide with images &amp; two colum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503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2"/>
          </p:nvPr>
        </p:nvSpPr>
        <p:spPr>
          <a:xfrm>
            <a:off x="6599000" y="3645867"/>
            <a:ext cx="50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67">
                <a:solidFill>
                  <a:srgbClr val="1934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3"/>
          </p:nvPr>
        </p:nvSpPr>
        <p:spPr>
          <a:xfrm>
            <a:off x="899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4"/>
          </p:nvPr>
        </p:nvSpPr>
        <p:spPr>
          <a:xfrm>
            <a:off x="6995800" y="4617700"/>
            <a:ext cx="4296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22" name="Google Shape;122;p22"/>
          <p:cNvCxnSpPr/>
          <p:nvPr/>
        </p:nvCxnSpPr>
        <p:spPr>
          <a:xfrm>
            <a:off x="6111833" y="3662867"/>
            <a:ext cx="0" cy="25056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275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 1">
  <p:cSld name="Slide with image and title 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31" name="Google Shape;131;p24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9219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text right" type="titleOnly">
  <p:cSld name="Title slide with text righ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629620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6813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 idx="2"/>
          </p:nvPr>
        </p:nvSpPr>
        <p:spPr>
          <a:xfrm>
            <a:off x="68132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36" name="Google Shape;136;p25"/>
          <p:cNvCxnSpPr/>
          <p:nvPr/>
        </p:nvCxnSpPr>
        <p:spPr>
          <a:xfrm>
            <a:off x="10270867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34571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and text left">
  <p:cSld name="Title slide and text lef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 flipH="1">
            <a:off x="0" y="2159367"/>
            <a:ext cx="5932000" cy="9476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 flipH="1">
            <a:off x="616200" y="2251367"/>
            <a:ext cx="4798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467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3733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2"/>
          </p:nvPr>
        </p:nvSpPr>
        <p:spPr>
          <a:xfrm flipH="1">
            <a:off x="1624600" y="3425467"/>
            <a:ext cx="3790400" cy="1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None/>
              <a:defRPr sz="1867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 flipH="1">
            <a:off x="1281733" y="5362333"/>
            <a:ext cx="675600" cy="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6839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Right">
  <p:cSld name="Title and text -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4633" y="3216300"/>
            <a:ext cx="5664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6667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2"/>
          </p:nvPr>
        </p:nvSpPr>
        <p:spPr>
          <a:xfrm>
            <a:off x="618633" y="3768867"/>
            <a:ext cx="5376000" cy="2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600"/>
              <a:buFont typeface="Roboto"/>
              <a:buNone/>
              <a:defRPr sz="2133">
                <a:solidFill>
                  <a:srgbClr val="A0A0A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356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C77BD-F695-44E0-A32A-B69054621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610A9A-5509-4B80-921C-A78CB36FA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B04F36-50A3-4039-B65D-BC1FF79D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E824-0E1A-46DF-BEFD-641001E3D156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B2B17-FF50-4A9A-B6D4-1BEEEAD9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BB447-0CDF-47DD-ACE4-152A6E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32AF-51E1-4AE8-9242-075543313B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2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3A387-033F-4F7A-9400-1C5BB9EB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1C8B04-39B0-48B6-947E-27341756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8BFA0-6ABA-4333-8C9E-9D7D2E4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E0A-8BAB-4D8F-9B6B-6AEFA8F3D6F8}" type="datetimeFigureOut">
              <a:rPr lang="fr-FR" smtClean="0"/>
              <a:t>30/12/2021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8508-5A5D-407C-80C7-5F3733F3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D025F-C8C6-4579-8A21-5EDC6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7E1F6-098C-4A47-B4E8-5135B13A53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12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4">
  <p:cSld name="Empty slide 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045293" y="-31667"/>
            <a:ext cx="7167815" cy="6903600"/>
            <a:chOff x="3768189" y="-23750"/>
            <a:chExt cx="5375861" cy="5177700"/>
          </a:xfrm>
        </p:grpSpPr>
        <p:sp>
          <p:nvSpPr>
            <p:cNvPr id="74" name="Google Shape;74;p12"/>
            <p:cNvSpPr/>
            <p:nvPr/>
          </p:nvSpPr>
          <p:spPr>
            <a:xfrm>
              <a:off x="4148450" y="-23750"/>
              <a:ext cx="4995600" cy="5177700"/>
            </a:xfrm>
            <a:prstGeom prst="rect">
              <a:avLst/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2"/>
            <p:cNvSpPr/>
            <p:nvPr/>
          </p:nvSpPr>
          <p:spPr>
            <a:xfrm rot="-5400000">
              <a:off x="3510939" y="349631"/>
              <a:ext cx="902400" cy="387900"/>
            </a:xfrm>
            <a:prstGeom prst="triangle">
              <a:avLst>
                <a:gd name="adj" fmla="val 50000"/>
              </a:avLst>
            </a:pr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6778400" y="274800"/>
            <a:ext cx="4851200" cy="17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41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58054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5">
  <p:cSld name="Empty slide 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-60667" y="5228600"/>
            <a:ext cx="12264800" cy="1629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0" y="665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0" y="1301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554167" y="771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title" idx="2"/>
          </p:nvPr>
        </p:nvSpPr>
        <p:spPr>
          <a:xfrm>
            <a:off x="1273732" y="5822233"/>
            <a:ext cx="95960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2110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image and title">
  <p:cSld name="Slide with image and tit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78400" y="17763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778400" y="33049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6" name="Google Shape;126;p23"/>
          <p:cNvSpPr/>
          <p:nvPr/>
        </p:nvSpPr>
        <p:spPr>
          <a:xfrm>
            <a:off x="0" y="0"/>
            <a:ext cx="5943200" cy="6858000"/>
          </a:xfrm>
          <a:prstGeom prst="rect">
            <a:avLst/>
          </a:prstGeom>
          <a:solidFill>
            <a:srgbClr val="435D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>
            <a:off x="6882433" y="1547767"/>
            <a:ext cx="1520000" cy="0"/>
          </a:xfrm>
          <a:prstGeom prst="straightConnector1">
            <a:avLst/>
          </a:prstGeom>
          <a:noFill/>
          <a:ln w="19050" cap="flat" cmpd="sng">
            <a:solidFill>
              <a:srgbClr val="19344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69024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 type="tx">
  <p:cSld name="Quote slide">
    <p:bg>
      <p:bgPr>
        <a:solidFill>
          <a:srgbClr val="19344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60400" y="2280767"/>
            <a:ext cx="100712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416600" y="921967"/>
            <a:ext cx="1358800" cy="1358800"/>
          </a:xfrm>
          <a:prstGeom prst="flowChartConnec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00200" y="5445551"/>
            <a:ext cx="9991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A5B7C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3303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02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1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slide">
  <p:cSld name="Title and sub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0233" y="550900"/>
            <a:ext cx="1160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2"/>
          </p:nvPr>
        </p:nvSpPr>
        <p:spPr>
          <a:xfrm>
            <a:off x="490233" y="1212900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600"/>
              <a:buNone/>
              <a:defRPr sz="2667">
                <a:solidFill>
                  <a:srgbClr val="A0A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1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with title and text left">
  <p:cSld name="Image slide with title and text lef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778400" y="455533"/>
            <a:ext cx="485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2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9344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778400" y="19841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●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600"/>
              <a:buFont typeface="Roboto"/>
              <a:buChar char="○"/>
              <a:defRPr sz="21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■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500"/>
              <a:buFont typeface="Roboto"/>
              <a:buChar char="●"/>
              <a:defRPr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●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300"/>
              <a:buFont typeface="Roboto"/>
              <a:buChar char="○"/>
              <a:defRPr sz="17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2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778400" y="5089733"/>
            <a:ext cx="4851200" cy="12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402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○"/>
              <a:defRPr sz="21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■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2332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●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14856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Char char="○"/>
              <a:defRPr sz="173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0639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■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Google Shape;27;p6"/>
          <p:cNvSpPr/>
          <p:nvPr/>
        </p:nvSpPr>
        <p:spPr>
          <a:xfrm>
            <a:off x="6765668" y="5089733"/>
            <a:ext cx="5014000" cy="14144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3"/>
          </p:nvPr>
        </p:nvSpPr>
        <p:spPr>
          <a:xfrm>
            <a:off x="6921500" y="5115000"/>
            <a:ext cx="4702400" cy="13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82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 slide">
  <p:cSld name="Title &amp; 3 column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0605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0604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4724948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 idx="4"/>
          </p:nvPr>
        </p:nvSpPr>
        <p:spPr>
          <a:xfrm>
            <a:off x="4724851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 idx="5"/>
          </p:nvPr>
        </p:nvSpPr>
        <p:spPr>
          <a:xfrm>
            <a:off x="8389397" y="28478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800"/>
              <a:buNone/>
              <a:defRPr sz="2400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 idx="6"/>
          </p:nvPr>
        </p:nvSpPr>
        <p:spPr>
          <a:xfrm>
            <a:off x="8389300" y="3509867"/>
            <a:ext cx="3144400" cy="3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None/>
              <a:defRPr sz="2133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43" name="Google Shape;43;p8"/>
          <p:cNvCxnSpPr/>
          <p:nvPr/>
        </p:nvCxnSpPr>
        <p:spPr>
          <a:xfrm>
            <a:off x="4484039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8"/>
          <p:cNvCxnSpPr/>
          <p:nvPr/>
        </p:nvCxnSpPr>
        <p:spPr>
          <a:xfrm>
            <a:off x="8110064" y="3257792"/>
            <a:ext cx="0" cy="185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 idx="7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78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0605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/>
          </p:nvPr>
        </p:nvSpPr>
        <p:spPr>
          <a:xfrm>
            <a:off x="10604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3"/>
          </p:nvPr>
        </p:nvSpPr>
        <p:spPr>
          <a:xfrm>
            <a:off x="4724948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4"/>
          </p:nvPr>
        </p:nvSpPr>
        <p:spPr>
          <a:xfrm>
            <a:off x="4724851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 idx="5"/>
          </p:nvPr>
        </p:nvSpPr>
        <p:spPr>
          <a:xfrm>
            <a:off x="8389397" y="2457467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6"/>
          </p:nvPr>
        </p:nvSpPr>
        <p:spPr>
          <a:xfrm>
            <a:off x="8389300" y="2916267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4484033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9"/>
          <p:cNvCxnSpPr/>
          <p:nvPr/>
        </p:nvCxnSpPr>
        <p:spPr>
          <a:xfrm>
            <a:off x="8110067" y="2314409"/>
            <a:ext cx="0" cy="3964800"/>
          </a:xfrm>
          <a:prstGeom prst="straightConnector1">
            <a:avLst/>
          </a:prstGeom>
          <a:noFill/>
          <a:ln w="19050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9"/>
          <p:cNvSpPr txBox="1">
            <a:spLocks noGrp="1"/>
          </p:cNvSpPr>
          <p:nvPr>
            <p:ph type="title" idx="7"/>
          </p:nvPr>
        </p:nvSpPr>
        <p:spPr>
          <a:xfrm>
            <a:off x="10605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8"/>
          </p:nvPr>
        </p:nvSpPr>
        <p:spPr>
          <a:xfrm>
            <a:off x="10604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 idx="9"/>
          </p:nvPr>
        </p:nvSpPr>
        <p:spPr>
          <a:xfrm>
            <a:off x="4724948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 idx="13"/>
          </p:nvPr>
        </p:nvSpPr>
        <p:spPr>
          <a:xfrm>
            <a:off x="4724851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 idx="14"/>
          </p:nvPr>
        </p:nvSpPr>
        <p:spPr>
          <a:xfrm>
            <a:off x="8389397" y="4567633"/>
            <a:ext cx="3144400" cy="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7C6"/>
              </a:buClr>
              <a:buSzPts val="1400"/>
              <a:buNone/>
              <a:defRPr sz="1867" b="1">
                <a:solidFill>
                  <a:srgbClr val="A5B7C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 idx="15"/>
          </p:nvPr>
        </p:nvSpPr>
        <p:spPr>
          <a:xfrm>
            <a:off x="8389300" y="5026433"/>
            <a:ext cx="31444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16"/>
          </p:nvPr>
        </p:nvSpPr>
        <p:spPr>
          <a:xfrm>
            <a:off x="1603900" y="622167"/>
            <a:ext cx="8984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3000"/>
              <a:buFont typeface="Roboto"/>
              <a:buNone/>
              <a:defRPr sz="4000"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800"/>
              <a:buFont typeface="Roboto"/>
              <a:buNone/>
              <a:defRPr b="1">
                <a:solidFill>
                  <a:srgbClr val="19344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97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">
  <p:cSld name="Empty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4822833"/>
            <a:ext cx="3768400" cy="591200"/>
          </a:xfrm>
          <a:prstGeom prst="rect">
            <a:avLst/>
          </a:prstGeom>
          <a:solidFill>
            <a:srgbClr val="A5B7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0" y="5458933"/>
            <a:ext cx="4845200" cy="591200"/>
          </a:xfrm>
          <a:prstGeom prst="rect">
            <a:avLst/>
          </a:prstGeom>
          <a:solidFill>
            <a:srgbClr val="1934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554167" y="4928964"/>
            <a:ext cx="5618400" cy="12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667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672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3">
  <p:cSld name="Empty slide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337767" y="2881767"/>
            <a:ext cx="4127200" cy="3810400"/>
          </a:xfrm>
          <a:prstGeom prst="rect">
            <a:avLst/>
          </a:prstGeom>
          <a:solidFill>
            <a:srgbClr val="FFFFFF">
              <a:alpha val="874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829167" y="3577167"/>
            <a:ext cx="31444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606F"/>
              </a:buClr>
              <a:buSzPts val="1400"/>
              <a:buNone/>
              <a:defRPr sz="1867" b="1">
                <a:solidFill>
                  <a:srgbClr val="3E606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719400" y="5026433"/>
            <a:ext cx="3364000" cy="15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None/>
              <a:defRPr sz="16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3E606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151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slide 2">
  <p:cSld name="Empty slide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5660867" y="2090833"/>
            <a:ext cx="5976800" cy="2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2400"/>
              <a:buNone/>
              <a:defRPr sz="3200">
                <a:solidFill>
                  <a:srgbClr val="19344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"/>
          </p:nvPr>
        </p:nvSpPr>
        <p:spPr>
          <a:xfrm>
            <a:off x="6506067" y="4926033"/>
            <a:ext cx="42864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3E60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908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0400" y="926967"/>
            <a:ext cx="1007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Medium"/>
              <a:buNone/>
              <a:defRPr sz="26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13633" y="2225100"/>
            <a:ext cx="8537200" cy="3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858585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258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2" r:id="rId8"/>
    <p:sldLayoutId id="2147483673" r:id="rId9"/>
    <p:sldLayoutId id="2147483674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3" r:id="rId17"/>
    <p:sldLayoutId id="2147483684" r:id="rId18"/>
    <p:sldLayoutId id="2147483685" r:id="rId19"/>
    <p:sldLayoutId id="2147483687" r:id="rId20"/>
    <p:sldLayoutId id="2147483692" r:id="rId21"/>
    <p:sldLayoutId id="2147483693" r:id="rId22"/>
    <p:sldLayoutId id="2147483694" r:id="rId23"/>
    <p:sldLayoutId id="2147483695" r:id="rId24"/>
    <p:sldLayoutId id="2147483696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6755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55888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96CB446-ACB4-484B-9D00-F49EE1E2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 du code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E1EDBFD1-44EB-42FF-9269-0F8E44EC6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Algorithmie, Variables, types …</a:t>
            </a:r>
          </a:p>
        </p:txBody>
      </p:sp>
    </p:spTree>
    <p:extLst>
      <p:ext uri="{BB962C8B-B14F-4D97-AF65-F5344CB8AC3E}">
        <p14:creationId xmlns:p14="http://schemas.microsoft.com/office/powerpoint/2010/main" val="9874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74DBE9-F4D0-4529-99D3-D244E690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9" y="342894"/>
            <a:ext cx="4851200" cy="1009251"/>
          </a:xfrm>
        </p:spPr>
        <p:txBody>
          <a:bodyPr/>
          <a:lstStyle/>
          <a:p>
            <a:r>
              <a:rPr lang="fr-FR" dirty="0" err="1">
                <a:solidFill>
                  <a:srgbClr val="193441"/>
                </a:solidFill>
              </a:rPr>
              <a:t>Algori</a:t>
            </a:r>
            <a:r>
              <a:rPr lang="fr-FR" dirty="0">
                <a:solidFill>
                  <a:srgbClr val="193441"/>
                </a:solidFill>
              </a:rPr>
              <a:t> quoi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F58A7-E3BD-43C2-A93F-5A885E2D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779" y="1721796"/>
            <a:ext cx="4851200" cy="4755444"/>
          </a:xfrm>
        </p:spPr>
        <p:txBody>
          <a:bodyPr/>
          <a:lstStyle/>
          <a:p>
            <a:pPr marL="169329" indent="0">
              <a:buNone/>
            </a:pPr>
            <a:r>
              <a:rPr lang="fr-FR" sz="2400" dirty="0">
                <a:solidFill>
                  <a:srgbClr val="193441"/>
                </a:solidFill>
                <a:effectLst/>
                <a:latin typeface="Montserrat Alternate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Un algorithme est un </a:t>
            </a:r>
            <a:r>
              <a:rPr lang="fr-FR" sz="2400" b="1" dirty="0">
                <a:solidFill>
                  <a:srgbClr val="193441"/>
                </a:solidFill>
                <a:effectLst/>
                <a:latin typeface="Montserrat Alternate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ensemble d’instructions simples</a:t>
            </a:r>
            <a:r>
              <a:rPr lang="fr-FR" sz="2400" dirty="0">
                <a:solidFill>
                  <a:srgbClr val="193441"/>
                </a:solidFill>
                <a:effectLst/>
                <a:latin typeface="Montserrat Alternates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permettant de résoudre un problème.</a:t>
            </a:r>
            <a:endParaRPr lang="fr-FR" dirty="0">
              <a:solidFill>
                <a:srgbClr val="193441"/>
              </a:solidFill>
              <a:latin typeface="Montserrat Alternates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rgbClr val="19344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93373F-8031-4998-B037-7BDDD7A4D8D2}"/>
              </a:ext>
            </a:extLst>
          </p:cNvPr>
          <p:cNvSpPr txBox="1"/>
          <p:nvPr/>
        </p:nvSpPr>
        <p:spPr>
          <a:xfrm>
            <a:off x="7461116" y="4002932"/>
            <a:ext cx="3511334" cy="230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Faire bouillir de l’eau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Ajoutez du sel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Ajoutez-y vos pâtes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Comptez 8 minutes de cuissons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Retirez les pâtes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Égouttez-les à l’aide d’une passoire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C’est prêt !</a:t>
            </a:r>
          </a:p>
        </p:txBody>
      </p:sp>
      <p:pic>
        <p:nvPicPr>
          <p:cNvPr id="8" name="Image 7" descr="Une image contenant intérieur, alimentation, plat, fermer&#10;&#10;Description générée automatiquement">
            <a:extLst>
              <a:ext uri="{FF2B5EF4-FFF2-40B4-BE49-F238E27FC236}">
                <a16:creationId xmlns:a16="http://schemas.microsoft.com/office/drawing/2014/main" id="{F3E7464C-DA97-4847-900B-27FD852BCE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r="10724"/>
          <a:stretch/>
        </p:blipFill>
        <p:spPr>
          <a:xfrm>
            <a:off x="7461116" y="126460"/>
            <a:ext cx="2898842" cy="2781643"/>
          </a:xfrm>
          <a:prstGeom prst="ellipse">
            <a:avLst/>
          </a:prstGeom>
        </p:spPr>
      </p:pic>
      <p:sp>
        <p:nvSpPr>
          <p:cNvPr id="9" name="Titre 3">
            <a:extLst>
              <a:ext uri="{FF2B5EF4-FFF2-40B4-BE49-F238E27FC236}">
                <a16:creationId xmlns:a16="http://schemas.microsoft.com/office/drawing/2014/main" id="{674DAC51-1351-4002-9086-D2E25D187132}"/>
              </a:ext>
            </a:extLst>
          </p:cNvPr>
          <p:cNvSpPr txBox="1">
            <a:spLocks/>
          </p:cNvSpPr>
          <p:nvPr/>
        </p:nvSpPr>
        <p:spPr>
          <a:xfrm>
            <a:off x="6484937" y="2855069"/>
            <a:ext cx="4851200" cy="87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Roboto Medium"/>
              <a:buNone/>
              <a:defRPr sz="3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 sz="28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algn="ctr"/>
            <a:r>
              <a:rPr lang="fr-FR" sz="2400" dirty="0">
                <a:solidFill>
                  <a:schemeClr val="bg1"/>
                </a:solidFill>
              </a:rPr>
              <a:t>Faire cuire des pâtes</a:t>
            </a:r>
          </a:p>
        </p:txBody>
      </p:sp>
    </p:spTree>
    <p:extLst>
      <p:ext uri="{BB962C8B-B14F-4D97-AF65-F5344CB8AC3E}">
        <p14:creationId xmlns:p14="http://schemas.microsoft.com/office/powerpoint/2010/main" val="30528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FFD33C-67E7-46F7-A0BB-EBA8DD9B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2" y="1326502"/>
            <a:ext cx="4876800" cy="4876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DD9B6-004D-40CB-97C1-9684B67878D2}"/>
              </a:ext>
            </a:extLst>
          </p:cNvPr>
          <p:cNvSpPr txBox="1"/>
          <p:nvPr/>
        </p:nvSpPr>
        <p:spPr>
          <a:xfrm>
            <a:off x="5933883" y="3013501"/>
            <a:ext cx="510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Roboto" panose="02000000000000000000" pitchFamily="2" charset="0"/>
                <a:ea typeface="Roboto" panose="02000000000000000000" pitchFamily="2" charset="0"/>
              </a:rPr>
              <a:t>Je m’arrête !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28CE2A-69C5-4516-85B7-B486EB036BC3}"/>
              </a:ext>
            </a:extLst>
          </p:cNvPr>
          <p:cNvSpPr txBox="1"/>
          <p:nvPr/>
        </p:nvSpPr>
        <p:spPr>
          <a:xfrm>
            <a:off x="2346649" y="396810"/>
            <a:ext cx="2379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402CC2-5176-4AD0-8F66-86F148CF626C}"/>
              </a:ext>
            </a:extLst>
          </p:cNvPr>
          <p:cNvSpPr txBox="1"/>
          <p:nvPr/>
        </p:nvSpPr>
        <p:spPr>
          <a:xfrm>
            <a:off x="7125477" y="396810"/>
            <a:ext cx="2724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>
                <a:latin typeface="Roboto" panose="02000000000000000000" pitchFamily="2" charset="0"/>
                <a:ea typeface="Roboto" panose="02000000000000000000" pitchFamily="2" charset="0"/>
              </a:rPr>
              <a:t>Alors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E73B340-6D8D-42B3-A876-63952E0F1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2" y="1325807"/>
            <a:ext cx="4876800" cy="48768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2D80A76-4FE7-43D7-8B11-B8B8DDF6BE71}"/>
              </a:ext>
            </a:extLst>
          </p:cNvPr>
          <p:cNvSpPr txBox="1"/>
          <p:nvPr/>
        </p:nvSpPr>
        <p:spPr>
          <a:xfrm>
            <a:off x="5765822" y="3028038"/>
            <a:ext cx="5699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>
                <a:latin typeface="Roboto" panose="02000000000000000000" pitchFamily="2" charset="0"/>
                <a:ea typeface="Roboto" panose="02000000000000000000" pitchFamily="2" charset="0"/>
              </a:rPr>
              <a:t>Je passe !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8B151A1-9945-4D64-A0BB-C4B555B30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02" y="1326586"/>
            <a:ext cx="4876800" cy="48768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B867636-0097-45B8-B97D-D3E80A3F01FD}"/>
              </a:ext>
            </a:extLst>
          </p:cNvPr>
          <p:cNvSpPr txBox="1"/>
          <p:nvPr/>
        </p:nvSpPr>
        <p:spPr>
          <a:xfrm>
            <a:off x="6137010" y="2103238"/>
            <a:ext cx="49570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je peux m’arrêter </a:t>
            </a:r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Alors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je m’arrête 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E851523-6863-4D45-8C37-AE3DA2D8C60D}"/>
              </a:ext>
            </a:extLst>
          </p:cNvPr>
          <p:cNvSpPr txBox="1"/>
          <p:nvPr/>
        </p:nvSpPr>
        <p:spPr>
          <a:xfrm>
            <a:off x="6137010" y="4032909"/>
            <a:ext cx="495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latin typeface="Roboto" panose="02000000000000000000" pitchFamily="2" charset="0"/>
                <a:ea typeface="Roboto" panose="02000000000000000000" pitchFamily="2" charset="0"/>
              </a:rPr>
              <a:t>Sinon</a:t>
            </a:r>
            <a:r>
              <a:rPr lang="fr-FR" sz="3200" dirty="0">
                <a:latin typeface="Roboto" panose="02000000000000000000" pitchFamily="2" charset="0"/>
                <a:ea typeface="Roboto" panose="02000000000000000000" pitchFamily="2" charset="0"/>
              </a:rPr>
              <a:t> je passe</a:t>
            </a:r>
          </a:p>
        </p:txBody>
      </p:sp>
    </p:spTree>
    <p:extLst>
      <p:ext uri="{BB962C8B-B14F-4D97-AF65-F5344CB8AC3E}">
        <p14:creationId xmlns:p14="http://schemas.microsoft.com/office/powerpoint/2010/main" val="91600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ED56-5508-420E-9755-2E849102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on construit un algorithme</a:t>
            </a:r>
            <a:br>
              <a:rPr lang="fr-FR" dirty="0"/>
            </a:b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B91D0BE-5C9B-4038-842A-63230BFC875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fr-FR" dirty="0"/>
              <a:t>Comment ?</a:t>
            </a:r>
          </a:p>
        </p:txBody>
      </p:sp>
    </p:spTree>
    <p:extLst>
      <p:ext uri="{BB962C8B-B14F-4D97-AF65-F5344CB8AC3E}">
        <p14:creationId xmlns:p14="http://schemas.microsoft.com/office/powerpoint/2010/main" val="20220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èche : double flèche horizontale 13">
            <a:extLst>
              <a:ext uri="{FF2B5EF4-FFF2-40B4-BE49-F238E27FC236}">
                <a16:creationId xmlns:a16="http://schemas.microsoft.com/office/drawing/2014/main" id="{E8CB09C1-9882-4AF9-9BB8-F7D973691714}"/>
              </a:ext>
            </a:extLst>
          </p:cNvPr>
          <p:cNvSpPr/>
          <p:nvPr/>
        </p:nvSpPr>
        <p:spPr>
          <a:xfrm rot="10800000">
            <a:off x="5604754" y="3944723"/>
            <a:ext cx="904672" cy="340468"/>
          </a:xfrm>
          <a:prstGeom prst="leftRightArrow">
            <a:avLst/>
          </a:prstGeom>
          <a:gradFill flip="none" rotWithShape="1">
            <a:gsLst>
              <a:gs pos="0">
                <a:srgbClr val="193441"/>
              </a:gs>
              <a:gs pos="63000">
                <a:srgbClr val="A5B7C6">
                  <a:shade val="67500"/>
                  <a:satMod val="115000"/>
                </a:srgbClr>
              </a:gs>
              <a:gs pos="100000">
                <a:srgbClr val="A5B7C6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00" y="1245140"/>
            <a:ext cx="5618400" cy="631385"/>
          </a:xfrm>
        </p:spPr>
        <p:txBody>
          <a:bodyPr/>
          <a:lstStyle/>
          <a:p>
            <a:r>
              <a:rPr lang="fr-FR" dirty="0"/>
              <a:t>Variables et Types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828B00-49B8-4975-A97C-9FEC6EAEC5CC}"/>
              </a:ext>
            </a:extLst>
          </p:cNvPr>
          <p:cNvGrpSpPr/>
          <p:nvPr/>
        </p:nvGrpSpPr>
        <p:grpSpPr>
          <a:xfrm>
            <a:off x="3588277" y="2315497"/>
            <a:ext cx="5015445" cy="3598920"/>
            <a:chOff x="838200" y="2315497"/>
            <a:chExt cx="5015445" cy="359892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3E86FB0-B9DA-44A1-9AA6-A9B44028422B}"/>
                </a:ext>
              </a:extLst>
            </p:cNvPr>
            <p:cNvSpPr/>
            <p:nvPr/>
          </p:nvSpPr>
          <p:spPr>
            <a:xfrm>
              <a:off x="838200" y="2315497"/>
              <a:ext cx="4879258" cy="3598920"/>
            </a:xfrm>
            <a:prstGeom prst="roundRect">
              <a:avLst>
                <a:gd name="adj" fmla="val 7134"/>
              </a:avLst>
            </a:prstGeom>
            <a:solidFill>
              <a:srgbClr val="A5B7C6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buClr>
                  <a:schemeClr val="bg1"/>
                </a:buClr>
              </a:pP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Doit être identifier par </a:t>
              </a:r>
              <a:r>
                <a:rPr lang="fr-FR" b="1" dirty="0">
                  <a:latin typeface="Roboto" panose="02000000000000000000" pitchFamily="2" charset="0"/>
                  <a:ea typeface="Roboto" panose="02000000000000000000" pitchFamily="2" charset="0"/>
                </a:rPr>
                <a:t>un Nom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Contient </a:t>
              </a:r>
              <a:r>
                <a:rPr lang="fr-FR" b="1" dirty="0">
                  <a:latin typeface="Roboto" panose="02000000000000000000" pitchFamily="2" charset="0"/>
                  <a:ea typeface="Roboto" panose="02000000000000000000" pitchFamily="2" charset="0"/>
                </a:rPr>
                <a:t>une </a:t>
              </a: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Valeur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Possède </a:t>
              </a:r>
              <a:r>
                <a:rPr lang="fr-FR" b="1" dirty="0">
                  <a:latin typeface="Roboto" panose="02000000000000000000" pitchFamily="2" charset="0"/>
                  <a:ea typeface="Roboto" panose="02000000000000000000" pitchFamily="2" charset="0"/>
                </a:rPr>
                <a:t>un </a:t>
              </a: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Type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La valeur d’une variable </a:t>
              </a: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peut Changer</a:t>
              </a:r>
              <a:b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latin typeface="Roboto" panose="02000000000000000000" pitchFamily="2" charset="0"/>
                  <a:ea typeface="Roboto" panose="02000000000000000000" pitchFamily="2" charset="0"/>
                </a:rPr>
                <a:t>Une variable qui ne peux pas changer est </a:t>
              </a:r>
              <a:r>
                <a:rPr lang="fr-FR" sz="1600" b="1" dirty="0">
                  <a:latin typeface="Roboto" panose="02000000000000000000" pitchFamily="2" charset="0"/>
                  <a:ea typeface="Roboto" panose="02000000000000000000" pitchFamily="2" charset="0"/>
                </a:rPr>
                <a:t>une Constante</a:t>
              </a:r>
              <a:endParaRPr lang="fr-FR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C170DA78-8FF1-4ED1-8C9A-70DAEC634653}"/>
                </a:ext>
              </a:extLst>
            </p:cNvPr>
            <p:cNvSpPr txBox="1"/>
            <p:nvPr/>
          </p:nvSpPr>
          <p:spPr>
            <a:xfrm>
              <a:off x="974387" y="2509089"/>
              <a:ext cx="4879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Variables</a:t>
              </a:r>
              <a:endParaRPr lang="fr-F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1263E4C-9D0B-4EA6-9757-871298577D15}"/>
              </a:ext>
            </a:extLst>
          </p:cNvPr>
          <p:cNvGrpSpPr/>
          <p:nvPr/>
        </p:nvGrpSpPr>
        <p:grpSpPr>
          <a:xfrm>
            <a:off x="3588277" y="2315497"/>
            <a:ext cx="5015445" cy="3598920"/>
            <a:chOff x="6671187" y="2315497"/>
            <a:chExt cx="5015445" cy="3598920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E1C937B-AF03-44A1-A86C-14FCA91DC760}"/>
                </a:ext>
              </a:extLst>
            </p:cNvPr>
            <p:cNvSpPr/>
            <p:nvPr/>
          </p:nvSpPr>
          <p:spPr>
            <a:xfrm>
              <a:off x="6671187" y="2315497"/>
              <a:ext cx="4879258" cy="3598920"/>
            </a:xfrm>
            <a:prstGeom prst="roundRect">
              <a:avLst>
                <a:gd name="adj" fmla="val 7134"/>
              </a:avLst>
            </a:prstGeom>
            <a:solidFill>
              <a:srgbClr val="19344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1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C’est </a:t>
              </a:r>
              <a:r>
                <a:rPr lang="fr-FR" sz="16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le type de valeur 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que l’on peut associer à une variable :</a:t>
              </a:r>
              <a:b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lvl="4" indent="-285750">
                <a:buClr>
                  <a:srgbClr val="193441"/>
                </a:buClr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- </a:t>
              </a:r>
              <a:r>
                <a:rPr lang="fr-FR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Number</a:t>
              </a:r>
              <a: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: 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 entier ou un flottant</a:t>
              </a:r>
              <a:b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lvl="4" indent="-285750">
                <a:buClr>
                  <a:srgbClr val="193441"/>
                </a:buClr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- String: 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Une chaine de charactère (mot, phrase)</a:t>
              </a:r>
              <a:b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</a:br>
              <a:endParaRPr lang="fr-FR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285750" lvl="4" indent="-285750">
                <a:buClr>
                  <a:srgbClr val="193441"/>
                </a:buClr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- Boolean: </a:t>
              </a:r>
              <a:r>
                <a:rPr lang="fr-FR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Une valeur soit vraie soit fausse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76F88D8-123C-4ECA-AB32-E7F7DC79CB5F}"/>
                </a:ext>
              </a:extLst>
            </p:cNvPr>
            <p:cNvSpPr txBox="1"/>
            <p:nvPr/>
          </p:nvSpPr>
          <p:spPr>
            <a:xfrm>
              <a:off x="6807374" y="2509089"/>
              <a:ext cx="487925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Types</a:t>
              </a:r>
              <a:endParaRPr lang="fr-F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1" name="Titre 2">
            <a:extLst>
              <a:ext uri="{FF2B5EF4-FFF2-40B4-BE49-F238E27FC236}">
                <a16:creationId xmlns:a16="http://schemas.microsoft.com/office/drawing/2014/main" id="{9DF5B973-8159-4946-8ED6-24AC909EDB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273732" y="6231835"/>
            <a:ext cx="9596000" cy="337838"/>
          </a:xfrm>
        </p:spPr>
        <p:txBody>
          <a:bodyPr anchor="t">
            <a:normAutofit fontScale="90000"/>
          </a:bodyPr>
          <a:lstStyle/>
          <a:p>
            <a:r>
              <a:rPr lang="fr-FR" dirty="0">
                <a:latin typeface="Montserrat Alternates" panose="00000500000000000000" pitchFamily="50" charset="0"/>
              </a:rPr>
              <a:t>C’est une boîte avec un nom et un type dans laquelle on range une valeur.</a:t>
            </a:r>
            <a:br>
              <a:rPr lang="fr-FR" dirty="0">
                <a:latin typeface="Montserrat Alternates" panose="00000500000000000000" pitchFamily="50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57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.2763 1.11022E-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5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5664 1.11022E-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E6FCD-DB5C-4E2D-936A-7158C47C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variable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713B9-36AE-4F26-B38C-9C902D72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8400" y="2988402"/>
            <a:ext cx="4851200" cy="2800766"/>
          </a:xfrm>
        </p:spPr>
        <p:txBody>
          <a:bodyPr/>
          <a:lstStyle/>
          <a:p>
            <a:pPr>
              <a:buClr>
                <a:schemeClr val="tx2">
                  <a:lumMod val="75000"/>
                </a:schemeClr>
              </a:buClr>
              <a:buSzPct val="100000"/>
            </a:pPr>
            <a:r>
              <a:rPr lang="fr-FR" dirty="0"/>
              <a:t>Le mot clé (let ou </a:t>
            </a:r>
            <a:r>
              <a:rPr lang="fr-FR" dirty="0" err="1"/>
              <a:t>const</a:t>
            </a:r>
            <a:r>
              <a:rPr lang="fr-FR" dirty="0"/>
              <a:t>)</a:t>
            </a:r>
          </a:p>
          <a:p>
            <a:pPr>
              <a:buClr>
                <a:schemeClr val="tx2">
                  <a:lumMod val="7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Le nom de la variable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r>
              <a:rPr lang="fr-FR" dirty="0"/>
              <a:t>L’opérateur « = » pour assigner une valeur</a:t>
            </a:r>
          </a:p>
          <a:p>
            <a:pPr>
              <a:buClr>
                <a:schemeClr val="tx2">
                  <a:lumMod val="25000"/>
                </a:schemeClr>
              </a:buClr>
              <a:buSzPct val="100000"/>
            </a:pPr>
            <a:endParaRPr lang="fr-FR" dirty="0"/>
          </a:p>
          <a:p>
            <a:pPr>
              <a:buClr>
                <a:schemeClr val="accent1"/>
              </a:buClr>
              <a:buSzPct val="100000"/>
            </a:pPr>
            <a:r>
              <a:rPr lang="fr-FR" dirty="0"/>
              <a:t>La valeur</a:t>
            </a:r>
            <a:br>
              <a:rPr lang="fr-FR" dirty="0"/>
            </a:br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8B51E2-4938-479C-BBAB-4D9C7EB95F2C}"/>
              </a:ext>
            </a:extLst>
          </p:cNvPr>
          <p:cNvSpPr txBox="1"/>
          <p:nvPr/>
        </p:nvSpPr>
        <p:spPr>
          <a:xfrm>
            <a:off x="203724" y="2539933"/>
            <a:ext cx="5721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let </a:t>
            </a:r>
            <a:r>
              <a:rPr lang="fr-FR" sz="44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name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‘‘ Vincent ’’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D825EED-56B5-4AA4-85ED-B7F8947FE285}"/>
              </a:ext>
            </a:extLst>
          </p:cNvPr>
          <p:cNvSpPr txBox="1"/>
          <p:nvPr/>
        </p:nvSpPr>
        <p:spPr>
          <a:xfrm>
            <a:off x="121784" y="6459166"/>
            <a:ext cx="3215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https://www.w3schools.com/js/js_variables.asp</a:t>
            </a:r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fr-FR" sz="110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6021A7-2C04-4882-B6DF-614D3B1EEF58}"/>
              </a:ext>
            </a:extLst>
          </p:cNvPr>
          <p:cNvSpPr txBox="1"/>
          <p:nvPr/>
        </p:nvSpPr>
        <p:spPr>
          <a:xfrm>
            <a:off x="203724" y="3852808"/>
            <a:ext cx="39837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 err="1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</a:t>
            </a:r>
            <a:r>
              <a:rPr lang="fr-FR" sz="4400" b="1" dirty="0">
                <a:solidFill>
                  <a:schemeClr val="accent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 </a:t>
            </a:r>
            <a:r>
              <a:rPr lang="fr-FR" sz="4400" b="1" dirty="0">
                <a:solidFill>
                  <a:srgbClr val="19344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fr-F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sz="44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3.14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F49F008-7782-4D73-97E7-7C2FDEA69940}"/>
              </a:ext>
            </a:extLst>
          </p:cNvPr>
          <p:cNvSpPr/>
          <p:nvPr/>
        </p:nvSpPr>
        <p:spPr>
          <a:xfrm>
            <a:off x="7066379" y="3954146"/>
            <a:ext cx="116895" cy="116895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8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A86728-D74B-4665-B8A7-90CFF52F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202" y="3132498"/>
            <a:ext cx="10071200" cy="1956308"/>
          </a:xfrm>
        </p:spPr>
        <p:txBody>
          <a:bodyPr/>
          <a:lstStyle/>
          <a:p>
            <a:r>
              <a:rPr lang="fr-FR" dirty="0"/>
              <a:t>C’est à vous !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0CD556-FBE1-40B5-AE75-81CB3B85E8B1}"/>
              </a:ext>
            </a:extLst>
          </p:cNvPr>
          <p:cNvSpPr/>
          <p:nvPr/>
        </p:nvSpPr>
        <p:spPr>
          <a:xfrm>
            <a:off x="4770779" y="390035"/>
            <a:ext cx="2650442" cy="2652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D6C269-7594-4C57-860D-C92B247C2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Quête 1: Init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C564F-F93C-4E4A-9D9A-2E71DBB7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61" y="530592"/>
            <a:ext cx="1670878" cy="22451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952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business by Slidesgo</Template>
  <TotalTime>938</TotalTime>
  <Words>240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Arial</vt:lpstr>
      <vt:lpstr>Arvo</vt:lpstr>
      <vt:lpstr>Calibri</vt:lpstr>
      <vt:lpstr>Montserrat Alternates</vt:lpstr>
      <vt:lpstr>Proxima Nova</vt:lpstr>
      <vt:lpstr>Proxima Nova Semibold</vt:lpstr>
      <vt:lpstr>Roboto</vt:lpstr>
      <vt:lpstr>Roboto Medium</vt:lpstr>
      <vt:lpstr>Simple business</vt:lpstr>
      <vt:lpstr>SlidesGo Final Pages</vt:lpstr>
      <vt:lpstr>1_Slidesgo Final Pages</vt:lpstr>
      <vt:lpstr>Les base du code</vt:lpstr>
      <vt:lpstr>Algori quoi ?</vt:lpstr>
      <vt:lpstr>Présentation PowerPoint</vt:lpstr>
      <vt:lpstr>Comment on construit un algorithme </vt:lpstr>
      <vt:lpstr>Variables et Types</vt:lpstr>
      <vt:lpstr>Une variable</vt:lpstr>
      <vt:lpstr>C’est à vous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RIAMON Vincent</dc:creator>
  <cp:lastModifiedBy>RIAMON Vincent</cp:lastModifiedBy>
  <cp:revision>14</cp:revision>
  <dcterms:created xsi:type="dcterms:W3CDTF">2021-12-16T08:52:37Z</dcterms:created>
  <dcterms:modified xsi:type="dcterms:W3CDTF">2021-12-30T11:00:26Z</dcterms:modified>
</cp:coreProperties>
</file>