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0"/>
  </p:notesMasterIdLst>
  <p:sldIdLst>
    <p:sldId id="256" r:id="rId4"/>
    <p:sldId id="260" r:id="rId5"/>
    <p:sldId id="261" r:id="rId6"/>
    <p:sldId id="263" r:id="rId7"/>
    <p:sldId id="257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A5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eb : Le HTML et le CSS - Guide Prépa #2 - IIM Digital School - Ecole du  Digital">
            <a:extLst>
              <a:ext uri="{FF2B5EF4-FFF2-40B4-BE49-F238E27FC236}">
                <a16:creationId xmlns:a16="http://schemas.microsoft.com/office/drawing/2014/main" id="{F91D9AC6-329A-4FF8-9784-5BF93B5178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6" y="465945"/>
            <a:ext cx="10860359" cy="59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56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107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94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3" r:id="rId10"/>
    <p:sldLayoutId id="2147483674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92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HTML/CSS la base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faire une page web</a:t>
            </a:r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8CB09C1-9882-4AF9-9BB8-F7D973691714}"/>
              </a:ext>
            </a:extLst>
          </p:cNvPr>
          <p:cNvSpPr/>
          <p:nvPr/>
        </p:nvSpPr>
        <p:spPr>
          <a:xfrm rot="10800000">
            <a:off x="5604754" y="3944723"/>
            <a:ext cx="904672" cy="340468"/>
          </a:xfrm>
          <a:prstGeom prst="rightArrow">
            <a:avLst/>
          </a:prstGeom>
          <a:gradFill flip="none" rotWithShape="1">
            <a:gsLst>
              <a:gs pos="0">
                <a:srgbClr val="193441"/>
              </a:gs>
              <a:gs pos="63000">
                <a:srgbClr val="A5B7C6">
                  <a:shade val="67500"/>
                  <a:satMod val="115000"/>
                </a:srgbClr>
              </a:gs>
              <a:gs pos="100000">
                <a:srgbClr val="A5B7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1245140"/>
            <a:ext cx="5618400" cy="631385"/>
          </a:xfrm>
        </p:spPr>
        <p:txBody>
          <a:bodyPr/>
          <a:lstStyle/>
          <a:p>
            <a:r>
              <a:rPr lang="fr-FR" dirty="0"/>
              <a:t>Les bases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828B00-49B8-4975-A97C-9FEC6EAEC5CC}"/>
              </a:ext>
            </a:extLst>
          </p:cNvPr>
          <p:cNvGrpSpPr/>
          <p:nvPr/>
        </p:nvGrpSpPr>
        <p:grpSpPr>
          <a:xfrm>
            <a:off x="3588277" y="2315497"/>
            <a:ext cx="5015445" cy="3598920"/>
            <a:chOff x="838200" y="2315497"/>
            <a:chExt cx="5015445" cy="359892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3E86FB0-B9DA-44A1-9AA6-A9B44028422B}"/>
                </a:ext>
              </a:extLst>
            </p:cNvPr>
            <p:cNvSpPr/>
            <p:nvPr/>
          </p:nvSpPr>
          <p:spPr>
            <a:xfrm>
              <a:off x="838200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A5B7C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Langage de </a:t>
              </a:r>
              <a:r>
                <a:rPr lang="fr-FR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balisage,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pas de programmation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Squelette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de la page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Suite et/ou </a:t>
              </a:r>
              <a:r>
                <a:rPr lang="fr-FR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imbrication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d’éléments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 élément</a:t>
              </a: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Balise Ouvrante, Fermante, contenu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170DA78-8FF1-4ED1-8C9A-70DAEC634653}"/>
                </a:ext>
              </a:extLst>
            </p:cNvPr>
            <p:cNvSpPr txBox="1"/>
            <p:nvPr/>
          </p:nvSpPr>
          <p:spPr>
            <a:xfrm>
              <a:off x="974387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yper </a:t>
              </a:r>
              <a:r>
                <a:rPr lang="fr-FR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fr-FR" sz="1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ext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arkup </a:t>
              </a:r>
              <a:r>
                <a:rPr lang="fr-FR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</a:t>
              </a:r>
              <a:r>
                <a:rPr lang="fr-FR" sz="1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anguage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(HTML)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1263E4C-9D0B-4EA6-9757-871298577D15}"/>
              </a:ext>
            </a:extLst>
          </p:cNvPr>
          <p:cNvGrpSpPr/>
          <p:nvPr/>
        </p:nvGrpSpPr>
        <p:grpSpPr>
          <a:xfrm>
            <a:off x="3588277" y="2315497"/>
            <a:ext cx="5015445" cy="3598920"/>
            <a:chOff x="6671187" y="2315497"/>
            <a:chExt cx="5015445" cy="3598920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E1C937B-AF03-44A1-A86C-14FCA91DC760}"/>
                </a:ext>
              </a:extLst>
            </p:cNvPr>
            <p:cNvSpPr/>
            <p:nvPr/>
          </p:nvSpPr>
          <p:spPr>
            <a:xfrm>
              <a:off x="6671187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19344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Langage de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feuille de style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Mise en forme </a:t>
              </a: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de la page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On applique des style avec des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sélecteurs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On peut altérer un élément unique ou des groupe d’éléments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6F88D8-123C-4ECA-AB32-E7F7DC79CB5F}"/>
                </a:ext>
              </a:extLst>
            </p:cNvPr>
            <p:cNvSpPr txBox="1"/>
            <p:nvPr/>
          </p:nvSpPr>
          <p:spPr>
            <a:xfrm>
              <a:off x="6807374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ascade </a:t>
              </a:r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tyle </a:t>
              </a:r>
              <a:r>
                <a:rPr lang="fr-FR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</a:t>
              </a:r>
              <a:r>
                <a:rPr lang="fr-FR" sz="1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heet</a:t>
              </a:r>
              <a:r>
                <a:rPr lang="fr-FR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(CSS)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57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2763 1.11022E-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5664 1.11022E-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A5F088-8D3C-4C2E-96F2-8462AB8C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élément HTML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1797D2-3BDF-474A-BDC4-8127DC2F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3304933"/>
            <a:ext cx="4851200" cy="2152284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Balise ouvrante</a:t>
            </a:r>
            <a:br>
              <a:rPr lang="fr-FR" dirty="0"/>
            </a:b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Balise fermante</a:t>
            </a:r>
            <a:br>
              <a:rPr lang="fr-FR" dirty="0"/>
            </a:br>
            <a:endParaRPr lang="fr-FR" dirty="0"/>
          </a:p>
          <a:p>
            <a:pPr>
              <a:buClr>
                <a:schemeClr val="bg1"/>
              </a:buClr>
              <a:buSzPct val="100000"/>
            </a:pPr>
            <a:r>
              <a:rPr lang="fr-FR" dirty="0"/>
              <a:t>Contenu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82609D-53CA-405C-95DE-5832712447E4}"/>
              </a:ext>
            </a:extLst>
          </p:cNvPr>
          <p:cNvSpPr txBox="1"/>
          <p:nvPr/>
        </p:nvSpPr>
        <p:spPr>
          <a:xfrm>
            <a:off x="700452" y="3406486"/>
            <a:ext cx="4570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 </a:t>
            </a:r>
            <a:r>
              <a:rPr lang="fr-FR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&lt;/h1&gt;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3A641B-E9CA-40F4-9055-E226DB7A86F4}"/>
              </a:ext>
            </a:extLst>
          </p:cNvPr>
          <p:cNvSpPr txBox="1"/>
          <p:nvPr/>
        </p:nvSpPr>
        <p:spPr>
          <a:xfrm>
            <a:off x="557785" y="3743492"/>
            <a:ext cx="4855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attributs…</a:t>
            </a:r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/&gt;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3B04FA-FA1A-43A5-9067-2EA082E4174E}"/>
              </a:ext>
            </a:extLst>
          </p:cNvPr>
          <p:cNvSpPr/>
          <p:nvPr/>
        </p:nvSpPr>
        <p:spPr>
          <a:xfrm>
            <a:off x="7075615" y="5053275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EB5227-732B-48FB-9F6F-A8BD42B97CC8}"/>
              </a:ext>
            </a:extLst>
          </p:cNvPr>
          <p:cNvSpPr txBox="1"/>
          <p:nvPr/>
        </p:nvSpPr>
        <p:spPr>
          <a:xfrm>
            <a:off x="121784" y="6459166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https://www.w3schools.com/html/html_intro.asp</a:t>
            </a:r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0026 -0.155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class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2"/>
            <a:ext cx="4851200" cy="2800766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Un sélecteur</a:t>
            </a:r>
            <a:br>
              <a:rPr lang="fr-FR" dirty="0"/>
            </a:b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 nom vers l’élément</a:t>
            </a:r>
            <a:br>
              <a:rPr lang="fr-FR" dirty="0"/>
            </a:b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Les accolades</a:t>
            </a:r>
            <a:br>
              <a:rPr lang="fr-FR" dirty="0"/>
            </a:b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Le contenu (propriété, valeur)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B51E2-4938-479C-BBAB-4D9C7EB95F2C}"/>
              </a:ext>
            </a:extLst>
          </p:cNvPr>
          <p:cNvSpPr txBox="1"/>
          <p:nvPr/>
        </p:nvSpPr>
        <p:spPr>
          <a:xfrm>
            <a:off x="612287" y="2539933"/>
            <a:ext cx="453681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fr-FR" sz="44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proprety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fr-FR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	</a:t>
            </a:r>
          </a:p>
          <a:p>
            <a:r>
              <a:rPr lang="fr-FR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1F6208-9D4C-4BBB-8923-61A64AE8B8B1}"/>
              </a:ext>
            </a:extLst>
          </p:cNvPr>
          <p:cNvSpPr txBox="1"/>
          <p:nvPr/>
        </p:nvSpPr>
        <p:spPr>
          <a:xfrm>
            <a:off x="562400" y="2444052"/>
            <a:ext cx="36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C0163F-FD29-4957-85B0-BB25272273CD}"/>
              </a:ext>
            </a:extLst>
          </p:cNvPr>
          <p:cNvSpPr txBox="1"/>
          <p:nvPr/>
        </p:nvSpPr>
        <p:spPr>
          <a:xfrm>
            <a:off x="379520" y="250567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72D832-601D-4C32-BB6C-C85BCDC79538}"/>
              </a:ext>
            </a:extLst>
          </p:cNvPr>
          <p:cNvSpPr txBox="1"/>
          <p:nvPr/>
        </p:nvSpPr>
        <p:spPr>
          <a:xfrm>
            <a:off x="633515" y="2490219"/>
            <a:ext cx="352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fr-FR" sz="54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626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https://www.w3schools.com/cssref/css_selectors.asp</a:t>
            </a:r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0CB7FD-EEB1-4BA3-8D7E-B8C3EAC35005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Et si on appliquait 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2: World Wide </a:t>
            </a:r>
            <a:r>
              <a:rPr lang="fr-FR" dirty="0" err="1"/>
              <a:t>What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1575</TotalTime>
  <Words>192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Arvo</vt:lpstr>
      <vt:lpstr>Calibri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HTML/CSS la base</vt:lpstr>
      <vt:lpstr>Les bases</vt:lpstr>
      <vt:lpstr>Un élément HTML</vt:lpstr>
      <vt:lpstr>Une class CSS</vt:lpstr>
      <vt:lpstr>Et si on appliquait ?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15</cp:revision>
  <dcterms:created xsi:type="dcterms:W3CDTF">2021-12-16T08:52:37Z</dcterms:created>
  <dcterms:modified xsi:type="dcterms:W3CDTF">2021-12-30T14:22:41Z</dcterms:modified>
</cp:coreProperties>
</file>