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690" r:id="rId3"/>
  </p:sldMasterIdLst>
  <p:notesMasterIdLst>
    <p:notesMasterId r:id="rId16"/>
  </p:notesMasterIdLst>
  <p:sldIdLst>
    <p:sldId id="256" r:id="rId4"/>
    <p:sldId id="334" r:id="rId5"/>
    <p:sldId id="335" r:id="rId6"/>
    <p:sldId id="328" r:id="rId7"/>
    <p:sldId id="260" r:id="rId8"/>
    <p:sldId id="336" r:id="rId9"/>
    <p:sldId id="332" r:id="rId10"/>
    <p:sldId id="263" r:id="rId11"/>
    <p:sldId id="333" r:id="rId12"/>
    <p:sldId id="337" r:id="rId13"/>
    <p:sldId id="257" r:id="rId14"/>
    <p:sldId id="264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441"/>
    <a:srgbClr val="435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33442-89B0-4128-A67F-12A0FD5994A1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793B3-DF31-4A12-8B71-BF8BFD2AF9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82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se are the top programming languages in 2021 according to the IEEE -  IMDEA Networks : IMDEA Networks">
            <a:extLst>
              <a:ext uri="{FF2B5EF4-FFF2-40B4-BE49-F238E27FC236}">
                <a16:creationId xmlns:a16="http://schemas.microsoft.com/office/drawing/2014/main" id="{8A2F738B-A3F2-479F-81E3-CD3E3EE16F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56" y="473586"/>
            <a:ext cx="10639488" cy="591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356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1">
  <p:cSld name="Empty slide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637133" y="0"/>
            <a:ext cx="5526000" cy="35364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881367" y="211900"/>
            <a:ext cx="5080000" cy="1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881367" y="1520367"/>
            <a:ext cx="4890000" cy="16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910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60400" y="517533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733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0738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with title and text right">
  <p:cSld name="Image slide with title and text righ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 hasCustomPrompt="1"/>
          </p:nvPr>
        </p:nvSpPr>
        <p:spPr>
          <a:xfrm>
            <a:off x="5107800" y="900300"/>
            <a:ext cx="70680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6400">
                <a:solidFill>
                  <a:srgbClr val="01010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1"/>
          </p:nvPr>
        </p:nvSpPr>
        <p:spPr>
          <a:xfrm>
            <a:off x="4532400" y="1866900"/>
            <a:ext cx="82188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2" hasCustomPrompt="1"/>
          </p:nvPr>
        </p:nvSpPr>
        <p:spPr>
          <a:xfrm>
            <a:off x="5107800" y="2586100"/>
            <a:ext cx="70680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6400">
                <a:solidFill>
                  <a:srgbClr val="01010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3"/>
          </p:nvPr>
        </p:nvSpPr>
        <p:spPr>
          <a:xfrm>
            <a:off x="4532400" y="3552700"/>
            <a:ext cx="82188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4" hasCustomPrompt="1"/>
          </p:nvPr>
        </p:nvSpPr>
        <p:spPr>
          <a:xfrm>
            <a:off x="5107800" y="4271900"/>
            <a:ext cx="70680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6400">
                <a:solidFill>
                  <a:srgbClr val="01010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5"/>
          </p:nvPr>
        </p:nvSpPr>
        <p:spPr>
          <a:xfrm>
            <a:off x="4532400" y="5238500"/>
            <a:ext cx="82188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3655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with text">
  <p:cSld name="Image slide with 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03400" y="396233"/>
            <a:ext cx="115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7120364" y="1567967"/>
            <a:ext cx="4126800" cy="1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2"/>
          </p:nvPr>
        </p:nvSpPr>
        <p:spPr>
          <a:xfrm>
            <a:off x="7120364" y="4255668"/>
            <a:ext cx="4126800" cy="1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675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slide">
  <p:cSld name="Four columns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subTitle" idx="1"/>
          </p:nvPr>
        </p:nvSpPr>
        <p:spPr>
          <a:xfrm>
            <a:off x="652633" y="2095533"/>
            <a:ext cx="2776400" cy="1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2"/>
          </p:nvPr>
        </p:nvSpPr>
        <p:spPr>
          <a:xfrm>
            <a:off x="652633" y="4846533"/>
            <a:ext cx="2776400" cy="1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3"/>
          </p:nvPr>
        </p:nvSpPr>
        <p:spPr>
          <a:xfrm>
            <a:off x="3838967" y="2095533"/>
            <a:ext cx="2776400" cy="1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4"/>
          </p:nvPr>
        </p:nvSpPr>
        <p:spPr>
          <a:xfrm>
            <a:off x="3838967" y="4846533"/>
            <a:ext cx="2776400" cy="1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5"/>
          </p:nvPr>
        </p:nvSpPr>
        <p:spPr>
          <a:xfrm>
            <a:off x="242700" y="1697333"/>
            <a:ext cx="35964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6"/>
          </p:nvPr>
        </p:nvSpPr>
        <p:spPr>
          <a:xfrm>
            <a:off x="242700" y="4448033"/>
            <a:ext cx="35964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7"/>
          </p:nvPr>
        </p:nvSpPr>
        <p:spPr>
          <a:xfrm>
            <a:off x="3428967" y="1697333"/>
            <a:ext cx="35964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8"/>
          </p:nvPr>
        </p:nvSpPr>
        <p:spPr>
          <a:xfrm>
            <a:off x="3428967" y="4448033"/>
            <a:ext cx="35964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0077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s &amp; two column">
  <p:cSld name="Slide with images &amp; two colum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503000" y="3645867"/>
            <a:ext cx="50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67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2"/>
          </p:nvPr>
        </p:nvSpPr>
        <p:spPr>
          <a:xfrm>
            <a:off x="6599000" y="3645867"/>
            <a:ext cx="50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67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3"/>
          </p:nvPr>
        </p:nvSpPr>
        <p:spPr>
          <a:xfrm>
            <a:off x="899800" y="4617700"/>
            <a:ext cx="4296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4"/>
          </p:nvPr>
        </p:nvSpPr>
        <p:spPr>
          <a:xfrm>
            <a:off x="6995800" y="4617700"/>
            <a:ext cx="4296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22" name="Google Shape;122;p22"/>
          <p:cNvCxnSpPr/>
          <p:nvPr/>
        </p:nvCxnSpPr>
        <p:spPr>
          <a:xfrm>
            <a:off x="6111833" y="3662867"/>
            <a:ext cx="0" cy="25056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82755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92195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text right" type="titleOnly">
  <p:cSld name="Title slide with text righ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629620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6813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 idx="2"/>
          </p:nvPr>
        </p:nvSpPr>
        <p:spPr>
          <a:xfrm>
            <a:off x="6813200" y="3425467"/>
            <a:ext cx="3790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36" name="Google Shape;136;p25"/>
          <p:cNvCxnSpPr/>
          <p:nvPr/>
        </p:nvCxnSpPr>
        <p:spPr>
          <a:xfrm>
            <a:off x="10270867" y="5362333"/>
            <a:ext cx="675600" cy="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34571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">
  <p:cSld name="Title slide and text lef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 idx="2"/>
          </p:nvPr>
        </p:nvSpPr>
        <p:spPr>
          <a:xfrm flipH="1">
            <a:off x="1624600" y="3425467"/>
            <a:ext cx="3790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41" name="Google Shape;141;p26"/>
          <p:cNvCxnSpPr/>
          <p:nvPr/>
        </p:nvCxnSpPr>
        <p:spPr>
          <a:xfrm flipH="1">
            <a:off x="1281733" y="5362333"/>
            <a:ext cx="675600" cy="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68395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C77BD-F695-44E0-A32A-B69054621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610A9A-5509-4B80-921C-A78CB36FA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B04F36-50A3-4039-B65D-BC1FF79D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E824-0E1A-46DF-BEFD-641001E3D156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8B2B17-FF50-4A9A-B6D4-1BEEEAD9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DBB447-0CDF-47DD-ACE4-152A6E4D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32AF-51E1-4AE8-9242-075543313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22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Right">
  <p:cSld name="Title and text - 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74633" y="3216300"/>
            <a:ext cx="566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6667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600"/>
              <a:buFont typeface="Roboto"/>
              <a:buNone/>
              <a:defRPr sz="2133">
                <a:solidFill>
                  <a:srgbClr val="A0A0A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83562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4">
  <p:cSld name="Empty slide 4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2"/>
          <p:cNvGrpSpPr/>
          <p:nvPr/>
        </p:nvGrpSpPr>
        <p:grpSpPr>
          <a:xfrm>
            <a:off x="5045293" y="-31667"/>
            <a:ext cx="7167815" cy="6903600"/>
            <a:chOff x="3768189" y="-23750"/>
            <a:chExt cx="5375861" cy="5177700"/>
          </a:xfrm>
        </p:grpSpPr>
        <p:sp>
          <p:nvSpPr>
            <p:cNvPr id="74" name="Google Shape;74;p12"/>
            <p:cNvSpPr/>
            <p:nvPr/>
          </p:nvSpPr>
          <p:spPr>
            <a:xfrm>
              <a:off x="4148450" y="-23750"/>
              <a:ext cx="4995600" cy="5177700"/>
            </a:xfrm>
            <a:prstGeom prst="rect">
              <a:avLst/>
            </a:prstGeom>
            <a:solidFill>
              <a:srgbClr val="19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 rot="-5400000">
              <a:off x="3510939" y="349631"/>
              <a:ext cx="902400" cy="387900"/>
            </a:xfrm>
            <a:prstGeom prst="triangle">
              <a:avLst>
                <a:gd name="adj" fmla="val 50000"/>
              </a:avLst>
            </a:prstGeom>
            <a:solidFill>
              <a:srgbClr val="19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6778400" y="274800"/>
            <a:ext cx="4851200" cy="17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6778400" y="1984133"/>
            <a:ext cx="4851200" cy="41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  <a:defRPr sz="21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  <a:defRPr sz="21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  <a:def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  <a:def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■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58054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5">
  <p:cSld name="Empty slide 5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-60667" y="5228600"/>
            <a:ext cx="12264800" cy="16292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0" y="665833"/>
            <a:ext cx="3768400" cy="5912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0" y="1301933"/>
            <a:ext cx="4845200" cy="5912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554167" y="771964"/>
            <a:ext cx="5618400" cy="12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title" idx="2"/>
          </p:nvPr>
        </p:nvSpPr>
        <p:spPr>
          <a:xfrm>
            <a:off x="1273732" y="5822233"/>
            <a:ext cx="95960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2110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">
  <p:cSld name="Slide with image and titl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6" name="Google Shape;126;p23"/>
          <p:cNvSpPr/>
          <p:nvPr/>
        </p:nvSpPr>
        <p:spPr>
          <a:xfrm>
            <a:off x="0" y="0"/>
            <a:ext cx="5943200" cy="6858000"/>
          </a:xfrm>
          <a:prstGeom prst="rect">
            <a:avLst/>
          </a:prstGeom>
          <a:solidFill>
            <a:srgbClr val="435D7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23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69024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 type="tx">
  <p:cSld name="Quote slide">
    <p:bg>
      <p:bgPr>
        <a:solidFill>
          <a:srgbClr val="19344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60400" y="2280767"/>
            <a:ext cx="10071200" cy="2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5416600" y="921967"/>
            <a:ext cx="1358800" cy="13588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100200" y="5445551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A5B7C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33036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3A387-033F-4F7A-9400-1C5BB9EB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1C8B04-39B0-48B6-947E-273417566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8BFA0-6ABA-4333-8C9E-9D7D2E43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DB8508-5A5D-407C-80C7-5F3733F3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3D025F-C8C6-4579-8A21-5EDC63A2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145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1022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15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512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with title and text left">
  <p:cSld name="Image slide with title and text lef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6778400" y="4555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6778400" y="19841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6778400" y="50897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  <a:defRPr sz="21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  <a:defRPr sz="21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  <a:def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  <a:def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■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Google Shape;27;p6"/>
          <p:cNvSpPr/>
          <p:nvPr/>
        </p:nvSpPr>
        <p:spPr>
          <a:xfrm>
            <a:off x="6765668" y="5089733"/>
            <a:ext cx="5014000" cy="14144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3"/>
          </p:nvPr>
        </p:nvSpPr>
        <p:spPr>
          <a:xfrm>
            <a:off x="6921500" y="5115000"/>
            <a:ext cx="4702400" cy="13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182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 slide">
  <p:cSld name="Title &amp; 3 column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060597" y="28478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24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 idx="2"/>
          </p:nvPr>
        </p:nvSpPr>
        <p:spPr>
          <a:xfrm>
            <a:off x="1060400" y="3509867"/>
            <a:ext cx="3144400" cy="3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2133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 idx="3"/>
          </p:nvPr>
        </p:nvSpPr>
        <p:spPr>
          <a:xfrm>
            <a:off x="4724948" y="28478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24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 idx="4"/>
          </p:nvPr>
        </p:nvSpPr>
        <p:spPr>
          <a:xfrm>
            <a:off x="4724851" y="3509867"/>
            <a:ext cx="3144400" cy="3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2133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 idx="5"/>
          </p:nvPr>
        </p:nvSpPr>
        <p:spPr>
          <a:xfrm>
            <a:off x="8389397" y="28478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24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 idx="6"/>
          </p:nvPr>
        </p:nvSpPr>
        <p:spPr>
          <a:xfrm>
            <a:off x="8389300" y="3509867"/>
            <a:ext cx="3144400" cy="3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2133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43" name="Google Shape;43;p8"/>
          <p:cNvCxnSpPr/>
          <p:nvPr/>
        </p:nvCxnSpPr>
        <p:spPr>
          <a:xfrm>
            <a:off x="4484039" y="3257792"/>
            <a:ext cx="0" cy="18548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44;p8"/>
          <p:cNvCxnSpPr/>
          <p:nvPr/>
        </p:nvCxnSpPr>
        <p:spPr>
          <a:xfrm>
            <a:off x="8110064" y="3257792"/>
            <a:ext cx="0" cy="18548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 idx="7"/>
          </p:nvPr>
        </p:nvSpPr>
        <p:spPr>
          <a:xfrm>
            <a:off x="1603900" y="622167"/>
            <a:ext cx="8984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sz="40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787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">
  <p:cSld name="Title &amp; 6 columns slid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060597" y="24574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 idx="2"/>
          </p:nvPr>
        </p:nvSpPr>
        <p:spPr>
          <a:xfrm>
            <a:off x="1060400" y="2916267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 idx="3"/>
          </p:nvPr>
        </p:nvSpPr>
        <p:spPr>
          <a:xfrm>
            <a:off x="4724948" y="24574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4"/>
          </p:nvPr>
        </p:nvSpPr>
        <p:spPr>
          <a:xfrm>
            <a:off x="4724851" y="2916267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 idx="5"/>
          </p:nvPr>
        </p:nvSpPr>
        <p:spPr>
          <a:xfrm>
            <a:off x="8389397" y="24574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6"/>
          </p:nvPr>
        </p:nvSpPr>
        <p:spPr>
          <a:xfrm>
            <a:off x="8389300" y="2916267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53" name="Google Shape;53;p9"/>
          <p:cNvCxnSpPr/>
          <p:nvPr/>
        </p:nvCxnSpPr>
        <p:spPr>
          <a:xfrm>
            <a:off x="4484033" y="2314409"/>
            <a:ext cx="0" cy="39648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" name="Google Shape;54;p9"/>
          <p:cNvCxnSpPr/>
          <p:nvPr/>
        </p:nvCxnSpPr>
        <p:spPr>
          <a:xfrm>
            <a:off x="8110067" y="2314409"/>
            <a:ext cx="0" cy="39648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9"/>
          <p:cNvSpPr txBox="1">
            <a:spLocks noGrp="1"/>
          </p:cNvSpPr>
          <p:nvPr>
            <p:ph type="title" idx="7"/>
          </p:nvPr>
        </p:nvSpPr>
        <p:spPr>
          <a:xfrm>
            <a:off x="1060597" y="4567633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 idx="8"/>
          </p:nvPr>
        </p:nvSpPr>
        <p:spPr>
          <a:xfrm>
            <a:off x="1060400" y="5026433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title" idx="9"/>
          </p:nvPr>
        </p:nvSpPr>
        <p:spPr>
          <a:xfrm>
            <a:off x="4724948" y="4567633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 idx="13"/>
          </p:nvPr>
        </p:nvSpPr>
        <p:spPr>
          <a:xfrm>
            <a:off x="4724851" y="5026433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title" idx="14"/>
          </p:nvPr>
        </p:nvSpPr>
        <p:spPr>
          <a:xfrm>
            <a:off x="8389397" y="4567633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title" idx="15"/>
          </p:nvPr>
        </p:nvSpPr>
        <p:spPr>
          <a:xfrm>
            <a:off x="8389300" y="5026433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 idx="16"/>
          </p:nvPr>
        </p:nvSpPr>
        <p:spPr>
          <a:xfrm>
            <a:off x="1603900" y="622167"/>
            <a:ext cx="8984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sz="40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971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">
  <p:cSld name="Empty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/>
        </p:nvSpPr>
        <p:spPr>
          <a:xfrm>
            <a:off x="0" y="4822833"/>
            <a:ext cx="3768400" cy="5912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0" y="5458933"/>
            <a:ext cx="4845200" cy="5912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554167" y="4928964"/>
            <a:ext cx="5618400" cy="12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72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3">
  <p:cSld name="Empty slide 3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337767" y="2881767"/>
            <a:ext cx="4127200" cy="3810400"/>
          </a:xfrm>
          <a:prstGeom prst="rect">
            <a:avLst/>
          </a:prstGeom>
          <a:solidFill>
            <a:srgbClr val="FFFFFF">
              <a:alpha val="874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829167" y="3577167"/>
            <a:ext cx="31444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None/>
              <a:defRPr sz="1867" b="1"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719400" y="5026433"/>
            <a:ext cx="33640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151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2">
  <p:cSld name="Empty slide 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5660867" y="2090833"/>
            <a:ext cx="5976800" cy="2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400"/>
              <a:buNone/>
              <a:defRPr sz="3200">
                <a:solidFill>
                  <a:srgbClr val="19344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"/>
          </p:nvPr>
        </p:nvSpPr>
        <p:spPr>
          <a:xfrm>
            <a:off x="6506067" y="4926033"/>
            <a:ext cx="42864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E60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908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0400" y="926967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edium"/>
              <a:buNone/>
              <a:defRPr sz="2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13633" y="2225100"/>
            <a:ext cx="8537200" cy="3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12587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2" r:id="rId8"/>
    <p:sldLayoutId id="2147483673" r:id="rId9"/>
    <p:sldLayoutId id="2147483674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3" r:id="rId16"/>
    <p:sldLayoutId id="2147483684" r:id="rId17"/>
    <p:sldLayoutId id="2147483685" r:id="rId18"/>
    <p:sldLayoutId id="2147483687" r:id="rId19"/>
    <p:sldLayoutId id="2147483693" r:id="rId20"/>
    <p:sldLayoutId id="2147483694" r:id="rId21"/>
    <p:sldLayoutId id="2147483695" r:id="rId22"/>
    <p:sldLayoutId id="2147483696" r:id="rId23"/>
    <p:sldLayoutId id="2147483697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6755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55888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if_else.asp" TargetMode="Externa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arrays.asp" TargetMode="Externa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96CB446-ACB4-484B-9D00-F49EE1E2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conditions et tableaux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E1EDBFD1-44EB-42FF-9269-0F8E44EC6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745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5CA73E54-D73B-4515-B241-F94C097A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97" y="5084607"/>
            <a:ext cx="5618400" cy="1233200"/>
          </a:xfrm>
        </p:spPr>
        <p:txBody>
          <a:bodyPr/>
          <a:lstStyle/>
          <a:p>
            <a:r>
              <a:rPr lang="fr-FR" dirty="0"/>
              <a:t>Ajouter un élément à la fin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516FFF-0370-4F85-A111-8811E4E32304}"/>
              </a:ext>
            </a:extLst>
          </p:cNvPr>
          <p:cNvSpPr txBox="1"/>
          <p:nvPr/>
        </p:nvSpPr>
        <p:spPr>
          <a:xfrm>
            <a:off x="1434307" y="2476487"/>
            <a:ext cx="9323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b="1" dirty="0" err="1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cities.</a:t>
            </a:r>
            <a:r>
              <a:rPr lang="fr-FR" sz="7200" b="1" dirty="0" err="1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push</a:t>
            </a:r>
            <a:r>
              <a:rPr lang="fr-FR" sz="72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fr-FR" sz="72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« valeur »</a:t>
            </a:r>
            <a:r>
              <a:rPr lang="fr-FR" sz="72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00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AA86728-D74B-4665-B8A7-90CFF52F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202" y="3132498"/>
            <a:ext cx="10071200" cy="1956308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practice !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0CD556-FBE1-40B5-AE75-81CB3B85E8B1}"/>
              </a:ext>
            </a:extLst>
          </p:cNvPr>
          <p:cNvSpPr/>
          <p:nvPr/>
        </p:nvSpPr>
        <p:spPr>
          <a:xfrm>
            <a:off x="4770779" y="390035"/>
            <a:ext cx="2650442" cy="2652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D6C269-7594-4C57-860D-C92B247C2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Live </a:t>
            </a:r>
            <a:r>
              <a:rPr lang="fr-FR" dirty="0" err="1"/>
              <a:t>coding</a:t>
            </a:r>
            <a:r>
              <a:rPr lang="fr-FR" dirty="0"/>
              <a:t> !</a:t>
            </a:r>
          </a:p>
        </p:txBody>
      </p:sp>
      <p:pic>
        <p:nvPicPr>
          <p:cNvPr id="2050" name="Picture 2" descr="Visual Studio Code est désormais utilisable directement dans un navigateur">
            <a:extLst>
              <a:ext uri="{FF2B5EF4-FFF2-40B4-BE49-F238E27FC236}">
                <a16:creationId xmlns:a16="http://schemas.microsoft.com/office/drawing/2014/main" id="{3691FC9C-A4DF-4D71-BC94-284A8A864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47" y="791088"/>
            <a:ext cx="3701374" cy="185068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914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AA86728-D74B-4665-B8A7-90CFF52F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202" y="3132498"/>
            <a:ext cx="10071200" cy="1956308"/>
          </a:xfrm>
        </p:spPr>
        <p:txBody>
          <a:bodyPr/>
          <a:lstStyle/>
          <a:p>
            <a:r>
              <a:rPr lang="fr-FR" dirty="0"/>
              <a:t>C’est à vous !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0CD556-FBE1-40B5-AE75-81CB3B85E8B1}"/>
              </a:ext>
            </a:extLst>
          </p:cNvPr>
          <p:cNvSpPr/>
          <p:nvPr/>
        </p:nvSpPr>
        <p:spPr>
          <a:xfrm>
            <a:off x="4770779" y="390035"/>
            <a:ext cx="2650442" cy="2652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D6C269-7594-4C57-860D-C92B247C2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Quête 4: Conditions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DEC564F-F93C-4E4A-9D9A-2E71DBB7A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561" y="530592"/>
            <a:ext cx="1670878" cy="224516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95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E9103AC-1ACC-4126-B03B-974D239F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67" y="1099226"/>
            <a:ext cx="5618400" cy="905938"/>
          </a:xfrm>
        </p:spPr>
        <p:txBody>
          <a:bodyPr/>
          <a:lstStyle/>
          <a:p>
            <a:r>
              <a:rPr lang="fr-FR" dirty="0"/>
              <a:t>Une condition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07D09DE-F76A-47A1-9530-5AA19D295265}"/>
              </a:ext>
            </a:extLst>
          </p:cNvPr>
          <p:cNvSpPr txBox="1"/>
          <p:nvPr/>
        </p:nvSpPr>
        <p:spPr>
          <a:xfrm>
            <a:off x="997722" y="2738482"/>
            <a:ext cx="10974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Permet d’exécuter du code </a:t>
            </a:r>
            <a:r>
              <a:rPr lang="fr-FR" sz="18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 une condition est vérifiée </a:t>
            </a:r>
            <a:r>
              <a:rPr lang="fr-FR" sz="1800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 non.</a:t>
            </a:r>
            <a:br>
              <a:rPr lang="fr-FR" sz="1800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fr-FR" sz="1800" dirty="0">
              <a:solidFill>
                <a:srgbClr val="19344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fr-FR" sz="1800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Une condition fonctionne avec le </a:t>
            </a:r>
            <a:r>
              <a:rPr lang="fr-FR" sz="18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type Boolean</a:t>
            </a:r>
            <a:r>
              <a:rPr lang="fr-FR" sz="1800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pour savoir si la </a:t>
            </a:r>
            <a:r>
              <a:rPr lang="fr-FR" sz="18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condition est vraie ou fausse (</a:t>
            </a:r>
            <a:r>
              <a:rPr lang="fr-FR" sz="1800" b="1" dirty="0" err="1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fr-FR" sz="18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false)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84593B6-57BF-4D57-932A-23B59F652A4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48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E6FCD-DB5C-4E2D-936A-7158C47C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condition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1713B9-36AE-4F26-B38C-9C902D72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8400" y="2988401"/>
            <a:ext cx="4851200" cy="3477875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SzPct val="100000"/>
            </a:pPr>
            <a:r>
              <a:rPr lang="fr-FR" dirty="0"/>
              <a:t>Le mot clé « if »</a:t>
            </a:r>
          </a:p>
          <a:p>
            <a:pPr>
              <a:buClr>
                <a:schemeClr val="tx2">
                  <a:lumMod val="75000"/>
                </a:schemeClr>
              </a:buClr>
              <a:buSzPct val="100000"/>
            </a:pPr>
            <a:endParaRPr lang="fr-FR" dirty="0"/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r>
              <a:rPr lang="fr-FR" dirty="0"/>
              <a:t>La condition vraie ou fausse</a:t>
            </a:r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endParaRPr lang="fr-FR" dirty="0"/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r>
              <a:rPr lang="fr-FR" dirty="0"/>
              <a:t>Les accolades pour ouvrir la conditions</a:t>
            </a:r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endParaRPr lang="fr-FR" dirty="0"/>
          </a:p>
          <a:p>
            <a:pPr>
              <a:buClr>
                <a:schemeClr val="accent1"/>
              </a:buClr>
              <a:buSzPct val="100000"/>
            </a:pPr>
            <a:r>
              <a:rPr lang="fr-FR" dirty="0"/>
              <a:t>Le code à exécuter si la condition est vérifiée</a:t>
            </a:r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D825EED-56B5-4AA4-85ED-B7F8947FE285}"/>
              </a:ext>
            </a:extLst>
          </p:cNvPr>
          <p:cNvSpPr txBox="1"/>
          <p:nvPr/>
        </p:nvSpPr>
        <p:spPr>
          <a:xfrm>
            <a:off x="121784" y="6459166"/>
            <a:ext cx="30556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https://www.w3schools.com/js/js_if_else.asp</a:t>
            </a:r>
            <a:endParaRPr lang="fr-FR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56021A7-2C04-4882-B6DF-614D3B1EEF58}"/>
              </a:ext>
            </a:extLst>
          </p:cNvPr>
          <p:cNvSpPr txBox="1"/>
          <p:nvPr/>
        </p:nvSpPr>
        <p:spPr>
          <a:xfrm>
            <a:off x="233226" y="2686414"/>
            <a:ext cx="54569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if</a:t>
            </a:r>
            <a:r>
              <a:rPr lang="fr-FR" sz="44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(feu == « rouge ») </a:t>
            </a:r>
            <a:r>
              <a:rPr lang="fr-FR" sz="44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fr-FR" sz="44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fr-FR" sz="44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vitesse = 0;</a:t>
            </a:r>
          </a:p>
          <a:p>
            <a:r>
              <a:rPr lang="fr-FR" sz="44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} 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F49F008-7782-4D73-97E7-7C2FDEA69940}"/>
              </a:ext>
            </a:extLst>
          </p:cNvPr>
          <p:cNvSpPr/>
          <p:nvPr/>
        </p:nvSpPr>
        <p:spPr>
          <a:xfrm>
            <a:off x="7066379" y="3954146"/>
            <a:ext cx="116895" cy="11689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71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35051A08-380F-45F5-82E4-3EB1FFE4C47E}"/>
              </a:ext>
            </a:extLst>
          </p:cNvPr>
          <p:cNvSpPr txBox="1"/>
          <p:nvPr/>
        </p:nvSpPr>
        <p:spPr>
          <a:xfrm>
            <a:off x="5393807" y="734043"/>
            <a:ext cx="6196182" cy="5262979"/>
          </a:xfrm>
          <a:prstGeom prst="rect">
            <a:avLst/>
          </a:prstGeom>
          <a:solidFill>
            <a:srgbClr val="435D74"/>
          </a:solidFill>
          <a:ln>
            <a:solidFill>
              <a:srgbClr val="19344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if</a:t>
            </a:r>
            <a:r>
              <a:rPr lang="fr-FR" sz="28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(feu == « rouge ») </a:t>
            </a:r>
            <a:r>
              <a:rPr lang="fr-FR" sz="28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fr-FR" sz="28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fr-FR" sz="28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console.log(« STOP »)</a:t>
            </a:r>
          </a:p>
          <a:p>
            <a:r>
              <a:rPr lang="fr-FR" sz="28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} </a:t>
            </a:r>
          </a:p>
          <a:p>
            <a:r>
              <a:rPr lang="fr-FR" sz="2800" b="1" dirty="0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b="1" dirty="0" err="1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else</a:t>
            </a:r>
            <a:r>
              <a:rPr lang="fr-FR" sz="2800" b="1" dirty="0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if </a:t>
            </a:r>
            <a:r>
              <a:rPr lang="fr-FR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(feu == « vert ») </a:t>
            </a:r>
            <a:r>
              <a:rPr lang="fr-FR" sz="28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fr-FR" sz="28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	</a:t>
            </a:r>
            <a:r>
              <a:rPr lang="fr-FR" sz="28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console.log(« GO »)</a:t>
            </a:r>
          </a:p>
          <a:p>
            <a:r>
              <a:rPr lang="fr-FR" sz="28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} </a:t>
            </a:r>
          </a:p>
          <a:p>
            <a:r>
              <a:rPr lang="fr-FR" sz="2800" b="1" dirty="0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b="1" dirty="0" err="1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else</a:t>
            </a:r>
            <a:r>
              <a:rPr lang="fr-FR" sz="2800" b="1" dirty="0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if </a:t>
            </a:r>
            <a:r>
              <a:rPr lang="fr-FR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(vitesse &gt; 50) </a:t>
            </a:r>
            <a:r>
              <a:rPr lang="fr-FR" sz="28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fr-FR" sz="28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	</a:t>
            </a:r>
            <a:r>
              <a:rPr lang="fr-FR" sz="28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console.log(« GO »)</a:t>
            </a:r>
          </a:p>
          <a:p>
            <a:r>
              <a:rPr lang="fr-FR" sz="28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} </a:t>
            </a:r>
          </a:p>
          <a:p>
            <a:r>
              <a:rPr lang="fr-FR" sz="2800" b="1" dirty="0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2800" b="1" dirty="0" err="1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else</a:t>
            </a:r>
            <a:r>
              <a:rPr lang="fr-FR" sz="28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{</a:t>
            </a:r>
          </a:p>
          <a:p>
            <a:r>
              <a:rPr lang="fr-FR" sz="28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fr-FR" sz="28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console.log(« STOP »)</a:t>
            </a:r>
          </a:p>
          <a:p>
            <a:r>
              <a:rPr lang="fr-FR" sz="28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}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A9A99C8-B1C0-42F7-AE6A-1EC71C535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57" y="830392"/>
            <a:ext cx="4876800" cy="48768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6D367CE-86E6-4388-9D5B-0B6A7B9B1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57" y="830392"/>
            <a:ext cx="4876800" cy="4876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A628FD6-2525-4E90-8BB1-FC19469F5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1" y="830392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0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AA86728-D74B-4665-B8A7-90CFF52F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00" y="1245140"/>
            <a:ext cx="5618400" cy="631385"/>
          </a:xfrm>
        </p:spPr>
        <p:txBody>
          <a:bodyPr/>
          <a:lstStyle/>
          <a:p>
            <a:r>
              <a:rPr lang="fr-FR" dirty="0"/>
              <a:t>Opérateurs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6828B00-49B8-4975-A97C-9FEC6EAEC5CC}"/>
              </a:ext>
            </a:extLst>
          </p:cNvPr>
          <p:cNvGrpSpPr/>
          <p:nvPr/>
        </p:nvGrpSpPr>
        <p:grpSpPr>
          <a:xfrm>
            <a:off x="779077" y="2315497"/>
            <a:ext cx="5015445" cy="3598920"/>
            <a:chOff x="838200" y="2315497"/>
            <a:chExt cx="5015445" cy="3598920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C3E86FB0-B9DA-44A1-9AA6-A9B44028422B}"/>
                </a:ext>
              </a:extLst>
            </p:cNvPr>
            <p:cNvSpPr/>
            <p:nvPr/>
          </p:nvSpPr>
          <p:spPr>
            <a:xfrm>
              <a:off x="838200" y="2315497"/>
              <a:ext cx="4879258" cy="3598920"/>
            </a:xfrm>
            <a:prstGeom prst="roundRect">
              <a:avLst>
                <a:gd name="adj" fmla="val 7134"/>
              </a:avLst>
            </a:prstGeom>
            <a:solidFill>
              <a:srgbClr val="A5B7C6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fr-FR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fr-FR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fr-FR" sz="2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==</a:t>
              </a:r>
              <a: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fr-FR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</a:t>
              </a:r>
              <a: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 Strictement égal</a:t>
              </a:r>
            </a:p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fr-FR" sz="2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&gt;</a:t>
              </a:r>
              <a: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fr-FR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</a:t>
              </a:r>
              <a: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Strictement supérieur</a:t>
              </a:r>
              <a:b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</a:br>
              <a:endPara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fr-FR" sz="2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&gt;=</a:t>
              </a:r>
              <a:r>
                <a:rPr lang="fr-FR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fr-FR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</a:t>
              </a:r>
              <a: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Supérieur ou égal</a:t>
              </a:r>
            </a:p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fr-FR" sz="2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&lt;</a:t>
              </a:r>
              <a: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fr-FR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</a:t>
              </a:r>
              <a: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Strictement inférieur</a:t>
              </a:r>
              <a:b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</a:br>
              <a:endPara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fr-FR" sz="2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&lt;=</a:t>
              </a:r>
              <a: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fr-FR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</a:t>
              </a:r>
              <a: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Inférieur ou égal</a:t>
              </a:r>
              <a:b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</a:br>
              <a:endPara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!= : Différent de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170DA78-8FF1-4ED1-8C9A-70DAEC634653}"/>
                </a:ext>
              </a:extLst>
            </p:cNvPr>
            <p:cNvSpPr txBox="1"/>
            <p:nvPr/>
          </p:nvSpPr>
          <p:spPr>
            <a:xfrm>
              <a:off x="974387" y="2509089"/>
              <a:ext cx="487925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Comparaisons</a:t>
              </a:r>
              <a:endParaRPr lang="fr-FR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41263E4C-9D0B-4EA6-9757-871298577D15}"/>
              </a:ext>
            </a:extLst>
          </p:cNvPr>
          <p:cNvGrpSpPr/>
          <p:nvPr/>
        </p:nvGrpSpPr>
        <p:grpSpPr>
          <a:xfrm>
            <a:off x="6621293" y="2315497"/>
            <a:ext cx="5015445" cy="3598920"/>
            <a:chOff x="6671187" y="2315497"/>
            <a:chExt cx="5015445" cy="3598920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8E1C937B-AF03-44A1-A86C-14FCA91DC760}"/>
                </a:ext>
              </a:extLst>
            </p:cNvPr>
            <p:cNvSpPr/>
            <p:nvPr/>
          </p:nvSpPr>
          <p:spPr>
            <a:xfrm>
              <a:off x="6671187" y="2315497"/>
              <a:ext cx="4879258" cy="3598920"/>
            </a:xfrm>
            <a:prstGeom prst="roundRect">
              <a:avLst>
                <a:gd name="adj" fmla="val 7134"/>
              </a:avLst>
            </a:prstGeom>
            <a:solidFill>
              <a:srgbClr val="19344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fr-FR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fr-FR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fr-FR" sz="2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&amp;&amp;</a:t>
              </a:r>
              <a: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fr-FR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</a:t>
              </a:r>
              <a: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 ET</a:t>
              </a:r>
            </a:p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fr-FR" sz="2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| |</a:t>
              </a:r>
              <a: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fr-FR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</a:t>
              </a:r>
              <a: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OU</a:t>
              </a:r>
              <a:b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</a:br>
              <a:endPara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>
                <a:buClr>
                  <a:schemeClr val="bg1"/>
                </a:buClr>
              </a:pPr>
              <a:endParaRPr lang="fr-FR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B76F88D8-123C-4ECA-AB32-E7F7DC79CB5F}"/>
                </a:ext>
              </a:extLst>
            </p:cNvPr>
            <p:cNvSpPr txBox="1"/>
            <p:nvPr/>
          </p:nvSpPr>
          <p:spPr>
            <a:xfrm>
              <a:off x="6807374" y="2509089"/>
              <a:ext cx="487925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Logique</a:t>
              </a:r>
              <a:endParaRPr lang="fr-FR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57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AA86728-D74B-4665-B8A7-90CFF52F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202" y="3132498"/>
            <a:ext cx="10071200" cy="1956308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practice !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0CD556-FBE1-40B5-AE75-81CB3B85E8B1}"/>
              </a:ext>
            </a:extLst>
          </p:cNvPr>
          <p:cNvSpPr/>
          <p:nvPr/>
        </p:nvSpPr>
        <p:spPr>
          <a:xfrm>
            <a:off x="4770779" y="390035"/>
            <a:ext cx="2650442" cy="2652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D6C269-7594-4C57-860D-C92B247C2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Live </a:t>
            </a:r>
            <a:r>
              <a:rPr lang="fr-FR" dirty="0" err="1"/>
              <a:t>coding</a:t>
            </a:r>
            <a:r>
              <a:rPr lang="fr-FR" dirty="0"/>
              <a:t> !</a:t>
            </a:r>
          </a:p>
        </p:txBody>
      </p:sp>
      <p:pic>
        <p:nvPicPr>
          <p:cNvPr id="2050" name="Picture 2" descr="Visual Studio Code est désormais utilisable directement dans un navigateur">
            <a:extLst>
              <a:ext uri="{FF2B5EF4-FFF2-40B4-BE49-F238E27FC236}">
                <a16:creationId xmlns:a16="http://schemas.microsoft.com/office/drawing/2014/main" id="{3691FC9C-A4DF-4D71-BC94-284A8A864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47" y="791088"/>
            <a:ext cx="3701374" cy="185068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15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BE8D5A-ECB3-43AD-BB5B-7D735671321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fr-FR" sz="20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Attention ce n’est pas un Objet !</a:t>
            </a:r>
          </a:p>
        </p:txBody>
      </p:sp>
      <p:sp>
        <p:nvSpPr>
          <p:cNvPr id="9" name="Titre 3">
            <a:extLst>
              <a:ext uri="{FF2B5EF4-FFF2-40B4-BE49-F238E27FC236}">
                <a16:creationId xmlns:a16="http://schemas.microsoft.com/office/drawing/2014/main" id="{674DAC51-1351-4002-9086-D2E25D187132}"/>
              </a:ext>
            </a:extLst>
          </p:cNvPr>
          <p:cNvSpPr txBox="1">
            <a:spLocks/>
          </p:cNvSpPr>
          <p:nvPr/>
        </p:nvSpPr>
        <p:spPr>
          <a:xfrm>
            <a:off x="6484937" y="2855069"/>
            <a:ext cx="4851200" cy="870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ctr"/>
            <a:r>
              <a:rPr lang="fr-FR" sz="2400" dirty="0">
                <a:solidFill>
                  <a:schemeClr val="bg1"/>
                </a:solidFill>
              </a:rPr>
              <a:t>Faire cuire des pâtes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EE9103AC-1ACC-4126-B03B-974D239F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67" y="1099226"/>
            <a:ext cx="5618400" cy="905938"/>
          </a:xfrm>
        </p:spPr>
        <p:txBody>
          <a:bodyPr/>
          <a:lstStyle/>
          <a:p>
            <a:r>
              <a:rPr lang="fr-FR" dirty="0"/>
              <a:t>Qu’est ce qu’un tableau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07D09DE-F76A-47A1-9530-5AA19D295265}"/>
              </a:ext>
            </a:extLst>
          </p:cNvPr>
          <p:cNvSpPr txBox="1"/>
          <p:nvPr/>
        </p:nvSpPr>
        <p:spPr>
          <a:xfrm>
            <a:off x="2401128" y="2738482"/>
            <a:ext cx="81676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 tableau est </a:t>
            </a:r>
            <a:r>
              <a:rPr lang="fr-FR" sz="18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une variable </a:t>
            </a:r>
            <a:r>
              <a:rPr lang="fr-FR" sz="1800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qui peut contenir </a:t>
            </a:r>
            <a:r>
              <a:rPr lang="fr-FR" sz="18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plusieurs valeurs </a:t>
            </a:r>
            <a:r>
              <a:rPr lang="fr-FR" sz="1800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 même type.</a:t>
            </a:r>
          </a:p>
          <a:p>
            <a:pPr algn="ctr"/>
            <a:endParaRPr lang="fr-FR" sz="1800" dirty="0">
              <a:solidFill>
                <a:srgbClr val="19344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fr-FR" sz="1800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C’est une </a:t>
            </a:r>
            <a:r>
              <a:rPr lang="fr-FR" sz="18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liste de valeurs</a:t>
            </a:r>
            <a:r>
              <a:rPr lang="fr-FR" sz="1800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qui représente un groupe.</a:t>
            </a:r>
            <a:br>
              <a:rPr lang="fr-FR" sz="1800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fr-FR" sz="1800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fr-FR" sz="1800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Chaque case du tableau a un index, un chiffre</a:t>
            </a:r>
          </a:p>
        </p:txBody>
      </p:sp>
    </p:spTree>
    <p:extLst>
      <p:ext uri="{BB962C8B-B14F-4D97-AF65-F5344CB8AC3E}">
        <p14:creationId xmlns:p14="http://schemas.microsoft.com/office/powerpoint/2010/main" val="305282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E6FCD-DB5C-4E2D-936A-7158C47C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tableau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1713B9-36AE-4F26-B38C-9C902D72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8400" y="2988401"/>
            <a:ext cx="4851200" cy="3477875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SzPct val="100000"/>
            </a:pPr>
            <a:r>
              <a:rPr lang="fr-FR" dirty="0"/>
              <a:t>Le mot clé « </a:t>
            </a:r>
            <a:r>
              <a:rPr lang="fr-FR" dirty="0" err="1"/>
              <a:t>const</a:t>
            </a:r>
            <a:r>
              <a:rPr lang="fr-FR" dirty="0"/>
              <a:t> »</a:t>
            </a:r>
          </a:p>
          <a:p>
            <a:pPr>
              <a:buClr>
                <a:schemeClr val="tx2">
                  <a:lumMod val="75000"/>
                </a:schemeClr>
              </a:buClr>
              <a:buSzPct val="100000"/>
            </a:pPr>
            <a:endParaRPr lang="fr-FR" dirty="0"/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r>
              <a:rPr lang="fr-FR" dirty="0"/>
              <a:t>Le nom du tableau</a:t>
            </a:r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endParaRPr lang="fr-FR" dirty="0"/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r>
              <a:rPr lang="fr-FR" dirty="0"/>
              <a:t>Les crochets pour déclarer un  nouveau tableau vide</a:t>
            </a:r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endParaRPr lang="fr-FR" dirty="0"/>
          </a:p>
          <a:p>
            <a:pPr>
              <a:buClr>
                <a:schemeClr val="accent1"/>
              </a:buClr>
              <a:buSzPct val="100000"/>
            </a:pPr>
            <a:r>
              <a:rPr lang="fr-FR" dirty="0"/>
              <a:t>Les valeur dans le tableaux, toute de même type.</a:t>
            </a:r>
            <a:br>
              <a:rPr lang="fr-FR" dirty="0"/>
            </a:br>
            <a:endParaRPr lang="fr-FR" dirty="0"/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D825EED-56B5-4AA4-85ED-B7F8947FE285}"/>
              </a:ext>
            </a:extLst>
          </p:cNvPr>
          <p:cNvSpPr txBox="1"/>
          <p:nvPr/>
        </p:nvSpPr>
        <p:spPr>
          <a:xfrm>
            <a:off x="121784" y="6459166"/>
            <a:ext cx="3041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https://www.w3schools.com/js/js_arrays.asp</a:t>
            </a:r>
            <a:endParaRPr lang="fr-FR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56021A7-2C04-4882-B6DF-614D3B1EEF58}"/>
              </a:ext>
            </a:extLst>
          </p:cNvPr>
          <p:cNvSpPr txBox="1"/>
          <p:nvPr/>
        </p:nvSpPr>
        <p:spPr>
          <a:xfrm>
            <a:off x="265883" y="1946186"/>
            <a:ext cx="386836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err="1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const</a:t>
            </a:r>
            <a:r>
              <a:rPr lang="fr-FR" sz="4400" b="1" dirty="0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4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cities</a:t>
            </a:r>
            <a:r>
              <a:rPr lang="fr-F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lang="fr-F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44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</a:p>
          <a:p>
            <a:r>
              <a:rPr lang="fr-FR" sz="44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‘‘Paris’’ </a:t>
            </a:r>
            <a:r>
              <a:rPr lang="fr-FR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fr-FR" sz="44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‘‘London’’</a:t>
            </a:r>
            <a:r>
              <a:rPr lang="fr-FR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fr-FR" sz="44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‘‘Lyon’’</a:t>
            </a:r>
            <a:r>
              <a:rPr lang="fr-FR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,</a:t>
            </a:r>
          </a:p>
          <a:p>
            <a:r>
              <a:rPr lang="fr-FR" sz="44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 … </a:t>
            </a:r>
          </a:p>
          <a:p>
            <a:r>
              <a:rPr lang="fr-FR" sz="44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F49F008-7782-4D73-97E7-7C2FDEA69940}"/>
              </a:ext>
            </a:extLst>
          </p:cNvPr>
          <p:cNvSpPr/>
          <p:nvPr/>
        </p:nvSpPr>
        <p:spPr>
          <a:xfrm>
            <a:off x="7066379" y="3954146"/>
            <a:ext cx="116895" cy="11689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88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5C960-1C99-4979-A509-CE61C627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Modifier ou accéder aux valeurs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0B47B51-1FD0-41DE-8217-1FA48D4FF5C3}"/>
              </a:ext>
            </a:extLst>
          </p:cNvPr>
          <p:cNvSpPr txBox="1"/>
          <p:nvPr/>
        </p:nvSpPr>
        <p:spPr>
          <a:xfrm>
            <a:off x="149151" y="2659559"/>
            <a:ext cx="2475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err="1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cities</a:t>
            </a:r>
            <a:r>
              <a:rPr lang="fr-FR" sz="44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fr-F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0 </a:t>
            </a:r>
            <a:r>
              <a:rPr lang="fr-FR" sz="44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C34F5DDA-3A03-4BD7-AA35-19CFBA694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8400" y="2677115"/>
            <a:ext cx="4851200" cy="3477875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SzPct val="100000"/>
            </a:pPr>
            <a:r>
              <a:rPr lang="fr-FR" dirty="0"/>
              <a:t>Le nom de l’objet que l’on veut cibler</a:t>
            </a:r>
          </a:p>
          <a:p>
            <a:pPr>
              <a:buClr>
                <a:schemeClr val="tx2">
                  <a:lumMod val="75000"/>
                </a:schemeClr>
              </a:buClr>
              <a:buSzPct val="100000"/>
            </a:pPr>
            <a:endParaRPr lang="fr-FR" dirty="0"/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r>
              <a:rPr lang="fr-FR" dirty="0"/>
              <a:t>« [  n  ] » pour accéder à la case </a:t>
            </a:r>
            <a:r>
              <a:rPr lang="fr-FR" i="1" dirty="0"/>
              <a:t>n</a:t>
            </a:r>
            <a:r>
              <a:rPr lang="fr-FR" dirty="0"/>
              <a:t> du tableau</a:t>
            </a:r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endParaRPr lang="fr-FR" dirty="0"/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r>
              <a:rPr lang="fr-FR" dirty="0"/>
              <a:t>L’index que l’on veut cibler</a:t>
            </a:r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endParaRPr lang="fr-FR" dirty="0"/>
          </a:p>
          <a:p>
            <a:pPr>
              <a:buClr>
                <a:schemeClr val="accent1"/>
              </a:buClr>
              <a:buSzPct val="100000"/>
            </a:pPr>
            <a:r>
              <a:rPr lang="fr-FR" dirty="0"/>
              <a:t>La valeur que l’on veut assigner</a:t>
            </a:r>
            <a:br>
              <a:rPr lang="fr-FR" dirty="0"/>
            </a:br>
            <a:endParaRPr lang="fr-FR" dirty="0"/>
          </a:p>
          <a:p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2E80952-6BFB-4A70-8F49-0BA88DA33B91}"/>
              </a:ext>
            </a:extLst>
          </p:cNvPr>
          <p:cNvSpPr/>
          <p:nvPr/>
        </p:nvSpPr>
        <p:spPr>
          <a:xfrm>
            <a:off x="7066379" y="5140920"/>
            <a:ext cx="116895" cy="11689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74B84AA8-BB47-41C8-BDAD-3CF08B4E7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51767"/>
              </p:ext>
            </p:extLst>
          </p:nvPr>
        </p:nvGraphicFramePr>
        <p:xfrm>
          <a:off x="226972" y="730622"/>
          <a:ext cx="5405343" cy="75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781">
                  <a:extLst>
                    <a:ext uri="{9D8B030D-6E8A-4147-A177-3AD203B41FA5}">
                      <a16:colId xmlns:a16="http://schemas.microsoft.com/office/drawing/2014/main" val="2065530702"/>
                    </a:ext>
                  </a:extLst>
                </a:gridCol>
                <a:gridCol w="1801781">
                  <a:extLst>
                    <a:ext uri="{9D8B030D-6E8A-4147-A177-3AD203B41FA5}">
                      <a16:colId xmlns:a16="http://schemas.microsoft.com/office/drawing/2014/main" val="2930310557"/>
                    </a:ext>
                  </a:extLst>
                </a:gridCol>
                <a:gridCol w="1801781">
                  <a:extLst>
                    <a:ext uri="{9D8B030D-6E8A-4147-A177-3AD203B41FA5}">
                      <a16:colId xmlns:a16="http://schemas.microsoft.com/office/drawing/2014/main" val="569349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33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Lyon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43728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4A4A4E23-2977-4BC4-931A-4540D23E818D}"/>
              </a:ext>
            </a:extLst>
          </p:cNvPr>
          <p:cNvSpPr txBox="1"/>
          <p:nvPr/>
        </p:nvSpPr>
        <p:spPr>
          <a:xfrm>
            <a:off x="149151" y="341311"/>
            <a:ext cx="5483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cities</a:t>
            </a:r>
            <a:endParaRPr lang="fr-FR" sz="18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341F263-BFB1-4ECB-B7A3-3540375088BE}"/>
              </a:ext>
            </a:extLst>
          </p:cNvPr>
          <p:cNvSpPr txBox="1"/>
          <p:nvPr/>
        </p:nvSpPr>
        <p:spPr>
          <a:xfrm>
            <a:off x="149151" y="4488374"/>
            <a:ext cx="3323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err="1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cities</a:t>
            </a:r>
            <a:r>
              <a:rPr lang="fr-FR" sz="4400" b="1" dirty="0" err="1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fr-FR" sz="4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length</a:t>
            </a:r>
            <a:endParaRPr lang="fr-FR" sz="4400" b="1" dirty="0">
              <a:solidFill>
                <a:srgbClr val="19344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E83C3BF-D1B6-4C50-93F5-8723EA3A411E}"/>
              </a:ext>
            </a:extLst>
          </p:cNvPr>
          <p:cNvSpPr txBox="1"/>
          <p:nvPr/>
        </p:nvSpPr>
        <p:spPr>
          <a:xfrm>
            <a:off x="2472864" y="2677115"/>
            <a:ext cx="29562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lang="fr-FR" sz="44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44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‘‘Madrid’’</a:t>
            </a:r>
            <a:endParaRPr lang="fr-FR" sz="4400" b="1" dirty="0">
              <a:solidFill>
                <a:srgbClr val="19344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42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theme/theme1.xml><?xml version="1.0" encoding="utf-8"?>
<a:theme xmlns:a="http://schemas.openxmlformats.org/drawingml/2006/main" name="Simple busines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business by Slidesgo</Template>
  <TotalTime>5040</TotalTime>
  <Words>419</Words>
  <Application>Microsoft Office PowerPoint</Application>
  <PresentationFormat>Grand écran</PresentationFormat>
  <Paragraphs>93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12</vt:i4>
      </vt:variant>
    </vt:vector>
  </HeadingPairs>
  <TitlesOfParts>
    <vt:vector size="22" baseType="lpstr">
      <vt:lpstr>Arial</vt:lpstr>
      <vt:lpstr>Arvo</vt:lpstr>
      <vt:lpstr>Calibri</vt:lpstr>
      <vt:lpstr>Proxima Nova</vt:lpstr>
      <vt:lpstr>Proxima Nova Semibold</vt:lpstr>
      <vt:lpstr>Roboto</vt:lpstr>
      <vt:lpstr>Roboto Medium</vt:lpstr>
      <vt:lpstr>Simple business</vt:lpstr>
      <vt:lpstr>SlidesGo Final Pages</vt:lpstr>
      <vt:lpstr>1_Slidesgo Final Pages</vt:lpstr>
      <vt:lpstr>Les conditions et tableaux</vt:lpstr>
      <vt:lpstr>Une condition ?</vt:lpstr>
      <vt:lpstr>Une condition</vt:lpstr>
      <vt:lpstr>Présentation PowerPoint</vt:lpstr>
      <vt:lpstr>Opérateurs</vt:lpstr>
      <vt:lpstr>Let’s practice !</vt:lpstr>
      <vt:lpstr>Attention ce n’est pas un Objet !</vt:lpstr>
      <vt:lpstr>Un tableau</vt:lpstr>
      <vt:lpstr>Modifier ou accéder aux valeurs</vt:lpstr>
      <vt:lpstr>Ajouter un élément à la fin</vt:lpstr>
      <vt:lpstr>Let’s practice !</vt:lpstr>
      <vt:lpstr>C’est à vous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RIAMON Vincent</dc:creator>
  <cp:lastModifiedBy>RIAMON Vincent</cp:lastModifiedBy>
  <cp:revision>28</cp:revision>
  <dcterms:created xsi:type="dcterms:W3CDTF">2021-12-16T08:52:37Z</dcterms:created>
  <dcterms:modified xsi:type="dcterms:W3CDTF">2022-01-24T07:24:28Z</dcterms:modified>
</cp:coreProperties>
</file>