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notesMasterIdLst>
    <p:notesMasterId r:id="rId13"/>
  </p:notesMasterIdLst>
  <p:sldIdLst>
    <p:sldId id="256" r:id="rId4"/>
    <p:sldId id="334" r:id="rId5"/>
    <p:sldId id="335" r:id="rId6"/>
    <p:sldId id="336" r:id="rId7"/>
    <p:sldId id="337" r:id="rId8"/>
    <p:sldId id="332" r:id="rId9"/>
    <p:sldId id="263" r:id="rId10"/>
    <p:sldId id="257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441"/>
    <a:srgbClr val="435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33442-89B0-4128-A67F-12A0FD5994A1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793B3-DF31-4A12-8B71-BF8BFD2AF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82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se are the top programming languages in 2021 according to the IEEE -  IMDEA Networks : IMDEA Networks">
            <a:extLst>
              <a:ext uri="{FF2B5EF4-FFF2-40B4-BE49-F238E27FC236}">
                <a16:creationId xmlns:a16="http://schemas.microsoft.com/office/drawing/2014/main" id="{8A2F738B-A3F2-479F-81E3-CD3E3EE1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56" y="473586"/>
            <a:ext cx="10639488" cy="591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356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1">
  <p:cSld name="Empty slide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637133" y="0"/>
            <a:ext cx="5526000" cy="3536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881367" y="211900"/>
            <a:ext cx="5080000" cy="1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881367" y="1520367"/>
            <a:ext cx="4890000" cy="16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91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60400" y="517533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733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073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right">
  <p:cSld name="Image slide with title and text righ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hasCustomPrompt="1"/>
          </p:nvPr>
        </p:nvSpPr>
        <p:spPr>
          <a:xfrm>
            <a:off x="5107800" y="9003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4532400" y="18669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2" hasCustomPrompt="1"/>
          </p:nvPr>
        </p:nvSpPr>
        <p:spPr>
          <a:xfrm>
            <a:off x="5107800" y="25861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4532400" y="35527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4" hasCustomPrompt="1"/>
          </p:nvPr>
        </p:nvSpPr>
        <p:spPr>
          <a:xfrm>
            <a:off x="5107800" y="42719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>
            <a:off x="4532400" y="52385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365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ext">
  <p:cSld name="Image slide with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03400" y="396233"/>
            <a:ext cx="115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7120364" y="1567967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2"/>
          </p:nvPr>
        </p:nvSpPr>
        <p:spPr>
          <a:xfrm>
            <a:off x="7120364" y="4255668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7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slide">
  <p:cSld name="Four columns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652633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2"/>
          </p:nvPr>
        </p:nvSpPr>
        <p:spPr>
          <a:xfrm>
            <a:off x="652633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3"/>
          </p:nvPr>
        </p:nvSpPr>
        <p:spPr>
          <a:xfrm>
            <a:off x="3838967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4"/>
          </p:nvPr>
        </p:nvSpPr>
        <p:spPr>
          <a:xfrm>
            <a:off x="3838967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5"/>
          </p:nvPr>
        </p:nvSpPr>
        <p:spPr>
          <a:xfrm>
            <a:off x="242700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6"/>
          </p:nvPr>
        </p:nvSpPr>
        <p:spPr>
          <a:xfrm>
            <a:off x="242700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7"/>
          </p:nvPr>
        </p:nvSpPr>
        <p:spPr>
          <a:xfrm>
            <a:off x="3428967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8"/>
          </p:nvPr>
        </p:nvSpPr>
        <p:spPr>
          <a:xfrm>
            <a:off x="3428967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0077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s &amp; two column">
  <p:cSld name="Slide with images &amp; two colum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503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2"/>
          </p:nvPr>
        </p:nvSpPr>
        <p:spPr>
          <a:xfrm>
            <a:off x="6599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3"/>
          </p:nvPr>
        </p:nvSpPr>
        <p:spPr>
          <a:xfrm>
            <a:off x="899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4"/>
          </p:nvPr>
        </p:nvSpPr>
        <p:spPr>
          <a:xfrm>
            <a:off x="6995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>
            <a:off x="6111833" y="3662867"/>
            <a:ext cx="0" cy="25056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82755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9219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right" type="titleOnly">
  <p:cSld name="Title slide with text righ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629620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6813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 idx="2"/>
          </p:nvPr>
        </p:nvSpPr>
        <p:spPr>
          <a:xfrm>
            <a:off x="68132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0270867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34571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">
  <p:cSld name="Title slide and text lef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2"/>
          </p:nvPr>
        </p:nvSpPr>
        <p:spPr>
          <a:xfrm flipH="1">
            <a:off x="16246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 flipH="1">
            <a:off x="1281733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68395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77BD-F695-44E0-A32A-B69054621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610A9A-5509-4B80-921C-A78CB36F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04F36-50A3-4039-B65D-BC1FF79D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824-0E1A-46DF-BEFD-641001E3D156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B2B17-FF50-4A9A-B6D4-1BEEEAD9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BB447-0CDF-47DD-ACE4-152A6E4D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32AF-51E1-4AE8-9242-075543313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22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8356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4">
  <p:cSld name="Empty slide 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2"/>
          <p:cNvGrpSpPr/>
          <p:nvPr/>
        </p:nvGrpSpPr>
        <p:grpSpPr>
          <a:xfrm>
            <a:off x="5045293" y="-31667"/>
            <a:ext cx="7167815" cy="6903600"/>
            <a:chOff x="3768189" y="-23750"/>
            <a:chExt cx="5375861" cy="5177700"/>
          </a:xfrm>
        </p:grpSpPr>
        <p:sp>
          <p:nvSpPr>
            <p:cNvPr id="74" name="Google Shape;74;p12"/>
            <p:cNvSpPr/>
            <p:nvPr/>
          </p:nvSpPr>
          <p:spPr>
            <a:xfrm>
              <a:off x="4148450" y="-23750"/>
              <a:ext cx="4995600" cy="5177700"/>
            </a:xfrm>
            <a:prstGeom prst="rect">
              <a:avLst/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-5400000">
              <a:off x="3510939" y="349631"/>
              <a:ext cx="902400" cy="387900"/>
            </a:xfrm>
            <a:prstGeom prst="triangle">
              <a:avLst>
                <a:gd name="adj" fmla="val 50000"/>
              </a:avLst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778400" y="274800"/>
            <a:ext cx="4851200" cy="1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6778400" y="1984133"/>
            <a:ext cx="4851200" cy="4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58054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5">
  <p:cSld name="Empty slide 5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-60667" y="5228600"/>
            <a:ext cx="12264800" cy="1629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0" y="665833"/>
            <a:ext cx="3768400" cy="591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0" y="1301933"/>
            <a:ext cx="4845200" cy="5912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54167" y="771964"/>
            <a:ext cx="5618400" cy="1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 idx="2"/>
          </p:nvPr>
        </p:nvSpPr>
        <p:spPr>
          <a:xfrm>
            <a:off x="1273732" y="5822233"/>
            <a:ext cx="95960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2110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">
  <p:cSld name="Slide with image and 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5943200" cy="68580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69024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 type="tx">
  <p:cSld name="Quote slide">
    <p:bg>
      <p:bgPr>
        <a:solidFill>
          <a:srgbClr val="19344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60400" y="2280767"/>
            <a:ext cx="100712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416600" y="921967"/>
            <a:ext cx="1358800" cy="13588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100200" y="5445551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B7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3303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102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1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51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left">
  <p:cSld name="Image slide with title and text lef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778400" y="4555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778400" y="19841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778400" y="50897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Google Shape;27;p6"/>
          <p:cNvSpPr/>
          <p:nvPr/>
        </p:nvSpPr>
        <p:spPr>
          <a:xfrm>
            <a:off x="6765668" y="5089733"/>
            <a:ext cx="5014000" cy="1414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3"/>
          </p:nvPr>
        </p:nvSpPr>
        <p:spPr>
          <a:xfrm>
            <a:off x="6921500" y="5115000"/>
            <a:ext cx="4702400" cy="13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8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>
  <p:cSld name="Title &amp; 3 column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0605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 idx="2"/>
          </p:nvPr>
        </p:nvSpPr>
        <p:spPr>
          <a:xfrm>
            <a:off x="10604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3"/>
          </p:nvPr>
        </p:nvSpPr>
        <p:spPr>
          <a:xfrm>
            <a:off x="4724948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4"/>
          </p:nvPr>
        </p:nvSpPr>
        <p:spPr>
          <a:xfrm>
            <a:off x="4724851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5"/>
          </p:nvPr>
        </p:nvSpPr>
        <p:spPr>
          <a:xfrm>
            <a:off x="83893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 idx="6"/>
          </p:nvPr>
        </p:nvSpPr>
        <p:spPr>
          <a:xfrm>
            <a:off x="83893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4484039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8"/>
          <p:cNvCxnSpPr/>
          <p:nvPr/>
        </p:nvCxnSpPr>
        <p:spPr>
          <a:xfrm>
            <a:off x="8110064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 idx="7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78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0605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/>
          </p:nvPr>
        </p:nvSpPr>
        <p:spPr>
          <a:xfrm>
            <a:off x="10604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3"/>
          </p:nvPr>
        </p:nvSpPr>
        <p:spPr>
          <a:xfrm>
            <a:off x="4724948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4"/>
          </p:nvPr>
        </p:nvSpPr>
        <p:spPr>
          <a:xfrm>
            <a:off x="4724851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5"/>
          </p:nvPr>
        </p:nvSpPr>
        <p:spPr>
          <a:xfrm>
            <a:off x="83893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6"/>
          </p:nvPr>
        </p:nvSpPr>
        <p:spPr>
          <a:xfrm>
            <a:off x="83893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4484033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9"/>
          <p:cNvCxnSpPr/>
          <p:nvPr/>
        </p:nvCxnSpPr>
        <p:spPr>
          <a:xfrm>
            <a:off x="8110067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 idx="7"/>
          </p:nvPr>
        </p:nvSpPr>
        <p:spPr>
          <a:xfrm>
            <a:off x="10605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8"/>
          </p:nvPr>
        </p:nvSpPr>
        <p:spPr>
          <a:xfrm>
            <a:off x="10604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 idx="9"/>
          </p:nvPr>
        </p:nvSpPr>
        <p:spPr>
          <a:xfrm>
            <a:off x="4724948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13"/>
          </p:nvPr>
        </p:nvSpPr>
        <p:spPr>
          <a:xfrm>
            <a:off x="4724851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 idx="14"/>
          </p:nvPr>
        </p:nvSpPr>
        <p:spPr>
          <a:xfrm>
            <a:off x="83893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 idx="15"/>
          </p:nvPr>
        </p:nvSpPr>
        <p:spPr>
          <a:xfrm>
            <a:off x="83893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 idx="16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97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>
  <p:cSld name="Empty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4822833"/>
            <a:ext cx="3768400" cy="591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0" y="5458933"/>
            <a:ext cx="4845200" cy="5912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554167" y="4928964"/>
            <a:ext cx="5618400" cy="1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72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3">
  <p:cSld name="Empty slide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337767" y="2881767"/>
            <a:ext cx="4127200" cy="3810400"/>
          </a:xfrm>
          <a:prstGeom prst="rect">
            <a:avLst/>
          </a:prstGeom>
          <a:solidFill>
            <a:srgbClr val="FFFFFF">
              <a:alpha val="874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29167" y="3577167"/>
            <a:ext cx="31444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sz="1867" b="1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719400" y="5026433"/>
            <a:ext cx="3364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5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2">
  <p:cSld name="Empty slide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5660867" y="2090833"/>
            <a:ext cx="59768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3200">
                <a:solidFill>
                  <a:srgbClr val="19344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6506067" y="4926033"/>
            <a:ext cx="42864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E60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908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0400" y="926967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13633" y="2225100"/>
            <a:ext cx="8537200" cy="3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2587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2" r:id="rId8"/>
    <p:sldLayoutId id="2147483673" r:id="rId9"/>
    <p:sldLayoutId id="2147483674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3" r:id="rId16"/>
    <p:sldLayoutId id="2147483684" r:id="rId17"/>
    <p:sldLayoutId id="2147483685" r:id="rId18"/>
    <p:sldLayoutId id="2147483687" r:id="rId19"/>
    <p:sldLayoutId id="2147483693" r:id="rId20"/>
    <p:sldLayoutId id="2147483694" r:id="rId21"/>
    <p:sldLayoutId id="2147483695" r:id="rId22"/>
    <p:sldLayoutId id="2147483696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6755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5888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if_else.asp" TargetMode="Externa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if_else.asp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96CB446-ACB4-484B-9D00-F49EE1E2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E1EDBFD1-44EB-42FF-9269-0F8E44EC6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E9103AC-1ACC-4126-B03B-974D239F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67" y="1099226"/>
            <a:ext cx="5618400" cy="905938"/>
          </a:xfrm>
        </p:spPr>
        <p:txBody>
          <a:bodyPr/>
          <a:lstStyle/>
          <a:p>
            <a:r>
              <a:rPr lang="fr-FR" dirty="0"/>
              <a:t>Une fonction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7D09DE-F76A-47A1-9530-5AA19D295265}"/>
              </a:ext>
            </a:extLst>
          </p:cNvPr>
          <p:cNvSpPr txBox="1"/>
          <p:nvPr/>
        </p:nvSpPr>
        <p:spPr>
          <a:xfrm>
            <a:off x="1458161" y="2738482"/>
            <a:ext cx="983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Permet de créer un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 de code réutilisable</a:t>
            </a: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b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fr-FR" sz="1800" dirty="0">
              <a:solidFill>
                <a:srgbClr val="1934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fonction est un ensemble d’instructions mis bout à bout pour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effectuer une tâche précise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84593B6-57BF-4D57-932A-23B59F652A4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8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E6FCD-DB5C-4E2D-936A-7158C47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fonction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713B9-36AE-4F26-B38C-9C902D72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400" y="2749483"/>
            <a:ext cx="4851200" cy="3477875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00000"/>
            </a:pPr>
            <a:r>
              <a:rPr lang="fr-FR" sz="2000" dirty="0"/>
              <a:t>Même syntaxe que pour créer une variable</a:t>
            </a:r>
          </a:p>
          <a:p>
            <a:pPr>
              <a:buClr>
                <a:schemeClr val="tx2">
                  <a:lumMod val="75000"/>
                </a:schemeClr>
              </a:buClr>
              <a:buSzPct val="100000"/>
            </a:pPr>
            <a:endParaRPr lang="fr-FR" sz="2000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sz="2000" dirty="0"/>
              <a:t>Parenthèses + flèche pour créer une nouvelle fonction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sz="2000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sz="2000" dirty="0"/>
              <a:t>Les accolades pour ouvrir la fonction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sz="2000" dirty="0"/>
          </a:p>
          <a:p>
            <a:pPr>
              <a:buClr>
                <a:schemeClr val="accent1"/>
              </a:buClr>
              <a:buSzPct val="100000"/>
            </a:pPr>
            <a:r>
              <a:rPr lang="fr-FR" sz="2000" dirty="0"/>
              <a:t>Le code à exécuter lors de l’appel de fonction</a:t>
            </a:r>
          </a:p>
          <a:p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D825EED-56B5-4AA4-85ED-B7F8947FE285}"/>
              </a:ext>
            </a:extLst>
          </p:cNvPr>
          <p:cNvSpPr txBox="1"/>
          <p:nvPr/>
        </p:nvSpPr>
        <p:spPr>
          <a:xfrm>
            <a:off x="121784" y="6459166"/>
            <a:ext cx="3055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https://www.w3schools.com/js/js_if_else.asp</a:t>
            </a:r>
            <a:endParaRPr lang="fr-FR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6021A7-2C04-4882-B6DF-614D3B1EEF58}"/>
              </a:ext>
            </a:extLst>
          </p:cNvPr>
          <p:cNvSpPr txBox="1"/>
          <p:nvPr/>
        </p:nvSpPr>
        <p:spPr>
          <a:xfrm>
            <a:off x="208813" y="995156"/>
            <a:ext cx="5650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r>
              <a:rPr lang="fr-FR" sz="36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36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myFunction</a:t>
            </a:r>
            <a:r>
              <a:rPr lang="fr-FR" sz="36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fr-F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=&gt; </a:t>
            </a:r>
            <a:r>
              <a:rPr lang="fr-FR" sz="36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fr-FR" sz="36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36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Here</a:t>
            </a:r>
            <a:r>
              <a:rPr lang="fr-FR" sz="36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36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</a:t>
            </a:r>
            <a:r>
              <a:rPr lang="fr-FR" sz="36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code</a:t>
            </a:r>
          </a:p>
          <a:p>
            <a:r>
              <a:rPr lang="fr-FR" sz="36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F49F008-7782-4D73-97E7-7C2FDEA69940}"/>
              </a:ext>
            </a:extLst>
          </p:cNvPr>
          <p:cNvSpPr/>
          <p:nvPr/>
        </p:nvSpPr>
        <p:spPr>
          <a:xfrm>
            <a:off x="7057501" y="4008080"/>
            <a:ext cx="116895" cy="1168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A4D91C-AD87-446E-99CA-F8BE2AC4CB42}"/>
              </a:ext>
            </a:extLst>
          </p:cNvPr>
          <p:cNvSpPr txBox="1"/>
          <p:nvPr/>
        </p:nvSpPr>
        <p:spPr>
          <a:xfrm>
            <a:off x="208813" y="3727161"/>
            <a:ext cx="5650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r>
              <a:rPr lang="fr-FR" sz="32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32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myFunction</a:t>
            </a:r>
            <a:r>
              <a:rPr lang="fr-FR" sz="32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fr-FR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fr-FR" sz="3200" b="1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lang="fr-FR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=&gt; </a:t>
            </a:r>
            <a:r>
              <a:rPr lang="fr-FR" sz="32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fr-FR" sz="32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32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Here</a:t>
            </a:r>
            <a:r>
              <a:rPr lang="fr-FR" sz="3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32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</a:t>
            </a:r>
            <a:r>
              <a:rPr lang="fr-FR" sz="3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code</a:t>
            </a:r>
          </a:p>
          <a:p>
            <a:r>
              <a:rPr lang="fr-FR" sz="32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8571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E6FCD-DB5C-4E2D-936A-7158C47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Appeler une fonction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713B9-36AE-4F26-B38C-9C902D72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400" y="2749483"/>
            <a:ext cx="4851200" cy="3477875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00000"/>
            </a:pPr>
            <a:r>
              <a:rPr lang="fr-FR" sz="2000" dirty="0"/>
              <a:t>Le nom de la fonction pour l’identifier</a:t>
            </a:r>
          </a:p>
          <a:p>
            <a:pPr>
              <a:buClr>
                <a:schemeClr val="tx2">
                  <a:lumMod val="75000"/>
                </a:schemeClr>
              </a:buClr>
              <a:buSzPct val="100000"/>
            </a:pPr>
            <a:endParaRPr lang="fr-FR" sz="2000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sz="2000" dirty="0"/>
              <a:t>Les parenthèse pour l’appeler.</a:t>
            </a:r>
          </a:p>
          <a:p>
            <a:pPr marL="169329" indent="0">
              <a:buClr>
                <a:schemeClr val="tx2">
                  <a:lumMod val="25000"/>
                </a:schemeClr>
              </a:buClr>
              <a:buSzPct val="100000"/>
              <a:buNone/>
            </a:pPr>
            <a:endParaRPr lang="fr-FR" sz="2000" dirty="0"/>
          </a:p>
          <a:p>
            <a:pPr>
              <a:buClr>
                <a:schemeClr val="accent1"/>
              </a:buClr>
              <a:buSzPct val="100000"/>
            </a:pPr>
            <a:r>
              <a:rPr lang="fr-FR" sz="2000" dirty="0"/>
              <a:t>Les arguments s’il y en a.</a:t>
            </a:r>
          </a:p>
          <a:p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D825EED-56B5-4AA4-85ED-B7F8947FE285}"/>
              </a:ext>
            </a:extLst>
          </p:cNvPr>
          <p:cNvSpPr txBox="1"/>
          <p:nvPr/>
        </p:nvSpPr>
        <p:spPr>
          <a:xfrm>
            <a:off x="121784" y="6459166"/>
            <a:ext cx="3055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https://www.w3schools.com/js/js_if_else.asp</a:t>
            </a:r>
            <a:endParaRPr lang="fr-FR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6021A7-2C04-4882-B6DF-614D3B1EEF58}"/>
              </a:ext>
            </a:extLst>
          </p:cNvPr>
          <p:cNvSpPr txBox="1"/>
          <p:nvPr/>
        </p:nvSpPr>
        <p:spPr>
          <a:xfrm>
            <a:off x="121784" y="2539933"/>
            <a:ext cx="565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myFunction</a:t>
            </a:r>
            <a:r>
              <a:rPr lang="fr-F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lang="fr-FR" sz="3600" b="1" dirty="0">
              <a:solidFill>
                <a:srgbClr val="1934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F49F008-7782-4D73-97E7-7C2FDEA69940}"/>
              </a:ext>
            </a:extLst>
          </p:cNvPr>
          <p:cNvSpPr/>
          <p:nvPr/>
        </p:nvSpPr>
        <p:spPr>
          <a:xfrm>
            <a:off x="7057501" y="4008080"/>
            <a:ext cx="116895" cy="1168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04406E-FD1B-4EFD-B972-40B57AEA2C69}"/>
              </a:ext>
            </a:extLst>
          </p:cNvPr>
          <p:cNvSpPr txBox="1"/>
          <p:nvPr/>
        </p:nvSpPr>
        <p:spPr>
          <a:xfrm>
            <a:off x="121784" y="3873361"/>
            <a:ext cx="565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myFunction</a:t>
            </a:r>
            <a:r>
              <a:rPr lang="fr-F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fr-FR" sz="36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arg1, arg2</a:t>
            </a:r>
            <a:r>
              <a:rPr lang="fr-F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fr-FR" sz="3600" b="1" dirty="0">
              <a:solidFill>
                <a:srgbClr val="1934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3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practice !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0CD556-FBE1-40B5-AE75-81CB3B85E8B1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6C269-7594-4C57-860D-C92B247C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Live </a:t>
            </a:r>
            <a:r>
              <a:rPr lang="fr-FR" dirty="0" err="1"/>
              <a:t>coding</a:t>
            </a:r>
            <a:r>
              <a:rPr lang="fr-FR" dirty="0"/>
              <a:t> !</a:t>
            </a:r>
          </a:p>
        </p:txBody>
      </p:sp>
      <p:pic>
        <p:nvPicPr>
          <p:cNvPr id="2050" name="Picture 2" descr="Visual Studio Code est désormais utilisable directement dans un navigateur">
            <a:extLst>
              <a:ext uri="{FF2B5EF4-FFF2-40B4-BE49-F238E27FC236}">
                <a16:creationId xmlns:a16="http://schemas.microsoft.com/office/drawing/2014/main" id="{3691FC9C-A4DF-4D71-BC94-284A8A86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47" y="791088"/>
            <a:ext cx="3701374" cy="18506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3">
            <a:extLst>
              <a:ext uri="{FF2B5EF4-FFF2-40B4-BE49-F238E27FC236}">
                <a16:creationId xmlns:a16="http://schemas.microsoft.com/office/drawing/2014/main" id="{674DAC51-1351-4002-9086-D2E25D187132}"/>
              </a:ext>
            </a:extLst>
          </p:cNvPr>
          <p:cNvSpPr txBox="1">
            <a:spLocks/>
          </p:cNvSpPr>
          <p:nvPr/>
        </p:nvSpPr>
        <p:spPr>
          <a:xfrm>
            <a:off x="6484937" y="2855069"/>
            <a:ext cx="4851200" cy="87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ctr"/>
            <a:r>
              <a:rPr lang="fr-FR" sz="2400" dirty="0">
                <a:solidFill>
                  <a:schemeClr val="bg1"/>
                </a:solidFill>
              </a:rPr>
              <a:t>Faire cuire des pâtes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EE9103AC-1ACC-4126-B03B-974D239F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67" y="1099226"/>
            <a:ext cx="5618400" cy="905938"/>
          </a:xfrm>
        </p:spPr>
        <p:txBody>
          <a:bodyPr/>
          <a:lstStyle/>
          <a:p>
            <a:r>
              <a:rPr lang="fr-FR" dirty="0"/>
              <a:t>Valeur de retour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7D09DE-F76A-47A1-9530-5AA19D295265}"/>
              </a:ext>
            </a:extLst>
          </p:cNvPr>
          <p:cNvSpPr txBox="1"/>
          <p:nvPr/>
        </p:nvSpPr>
        <p:spPr>
          <a:xfrm>
            <a:off x="2335421" y="2738482"/>
            <a:ext cx="8299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fonction peut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« créer » un résultat</a:t>
            </a: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à la fin de son exécution.</a:t>
            </a:r>
          </a:p>
          <a:p>
            <a:pPr algn="ctr"/>
            <a:endParaRPr lang="fr-FR" sz="1800" dirty="0">
              <a:solidFill>
                <a:srgbClr val="1934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 appelle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cela une valeur de retou</a:t>
            </a: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r. On dit que la fonction retourne une valeur.</a:t>
            </a:r>
            <a:b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Retourner une valeur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arrête l’exécution</a:t>
            </a: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fonction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05A1E2-E801-4F7B-8087-4893DE9A99A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82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E6FCD-DB5C-4E2D-936A-7158C47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 de retour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713B9-36AE-4F26-B38C-9C902D72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400" y="2988401"/>
            <a:ext cx="4851200" cy="3477875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00000"/>
            </a:pPr>
            <a:r>
              <a:rPr lang="fr-FR" dirty="0"/>
              <a:t>La fonction</a:t>
            </a:r>
          </a:p>
          <a:p>
            <a:pPr>
              <a:buClr>
                <a:schemeClr val="tx2">
                  <a:lumMod val="7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La valeur à retourner</a:t>
            </a:r>
          </a:p>
          <a:p>
            <a:pPr marL="169329" indent="0">
              <a:buClr>
                <a:schemeClr val="tx2">
                  <a:lumMod val="25000"/>
                </a:schemeClr>
              </a:buClr>
              <a:buSzPct val="100000"/>
              <a:buNone/>
            </a:pPr>
            <a:endParaRPr lang="fr-FR" dirty="0"/>
          </a:p>
          <a:p>
            <a:pPr>
              <a:buClr>
                <a:schemeClr val="accent1"/>
              </a:buClr>
              <a:buSzPct val="100000"/>
            </a:pPr>
            <a:r>
              <a:rPr lang="fr-FR" dirty="0"/>
              <a:t>Le mot clé « return »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D825EED-56B5-4AA4-85ED-B7F8947FE285}"/>
              </a:ext>
            </a:extLst>
          </p:cNvPr>
          <p:cNvSpPr txBox="1"/>
          <p:nvPr/>
        </p:nvSpPr>
        <p:spPr>
          <a:xfrm>
            <a:off x="121784" y="6459166"/>
            <a:ext cx="3041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https://www.w3schools.com/js/js_arrays.asp</a:t>
            </a:r>
            <a:endParaRPr lang="fr-FR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F49F008-7782-4D73-97E7-7C2FDEA69940}"/>
              </a:ext>
            </a:extLst>
          </p:cNvPr>
          <p:cNvSpPr/>
          <p:nvPr/>
        </p:nvSpPr>
        <p:spPr>
          <a:xfrm>
            <a:off x="7066379" y="3954146"/>
            <a:ext cx="116895" cy="1168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FDA4795-6B18-487B-9443-57A7C827847D}"/>
              </a:ext>
            </a:extLst>
          </p:cNvPr>
          <p:cNvSpPr txBox="1"/>
          <p:nvPr/>
        </p:nvSpPr>
        <p:spPr>
          <a:xfrm>
            <a:off x="233226" y="2686414"/>
            <a:ext cx="5650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r>
              <a:rPr lang="fr-FR" sz="36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36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myFunction</a:t>
            </a:r>
            <a:r>
              <a:rPr lang="fr-FR" sz="36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() =&gt; {</a:t>
            </a:r>
          </a:p>
          <a:p>
            <a:r>
              <a:rPr lang="fr-FR" sz="36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36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fr-F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</a:p>
          <a:p>
            <a:r>
              <a:rPr lang="fr-FR" sz="36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lang="fr-F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88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practice !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0CD556-FBE1-40B5-AE75-81CB3B85E8B1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6C269-7594-4C57-860D-C92B247C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Live </a:t>
            </a:r>
            <a:r>
              <a:rPr lang="fr-FR" dirty="0" err="1"/>
              <a:t>coding</a:t>
            </a:r>
            <a:r>
              <a:rPr lang="fr-FR" dirty="0"/>
              <a:t> !</a:t>
            </a:r>
          </a:p>
        </p:txBody>
      </p:sp>
      <p:pic>
        <p:nvPicPr>
          <p:cNvPr id="2050" name="Picture 2" descr="Visual Studio Code est désormais utilisable directement dans un navigateur">
            <a:extLst>
              <a:ext uri="{FF2B5EF4-FFF2-40B4-BE49-F238E27FC236}">
                <a16:creationId xmlns:a16="http://schemas.microsoft.com/office/drawing/2014/main" id="{3691FC9C-A4DF-4D71-BC94-284A8A86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47" y="791088"/>
            <a:ext cx="3701374" cy="18506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/>
              <a:t>C’est à vous !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0CD556-FBE1-40B5-AE75-81CB3B85E8B1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6C269-7594-4C57-860D-C92B247C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Quête 4: Conditions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EC564F-F93C-4E4A-9D9A-2E71DBB7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61" y="530592"/>
            <a:ext cx="1670878" cy="224516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52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business by Slidesgo</Template>
  <TotalTime>1757</TotalTime>
  <Words>261</Words>
  <Application>Microsoft Office PowerPoint</Application>
  <PresentationFormat>Grand écran</PresentationFormat>
  <Paragraphs>49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Arial</vt:lpstr>
      <vt:lpstr>Arvo</vt:lpstr>
      <vt:lpstr>Calibri</vt:lpstr>
      <vt:lpstr>Proxima Nova</vt:lpstr>
      <vt:lpstr>Proxima Nova Semibold</vt:lpstr>
      <vt:lpstr>Roboto</vt:lpstr>
      <vt:lpstr>Roboto Medium</vt:lpstr>
      <vt:lpstr>Simple business</vt:lpstr>
      <vt:lpstr>SlidesGo Final Pages</vt:lpstr>
      <vt:lpstr>1_Slidesgo Final Pages</vt:lpstr>
      <vt:lpstr>Les fonctions</vt:lpstr>
      <vt:lpstr>Une fonction ?</vt:lpstr>
      <vt:lpstr>Créer une fonction</vt:lpstr>
      <vt:lpstr>Appeler une fonction</vt:lpstr>
      <vt:lpstr>Let’s practice !</vt:lpstr>
      <vt:lpstr>Valeur de retour</vt:lpstr>
      <vt:lpstr>Valeur de retour</vt:lpstr>
      <vt:lpstr>Let’s practice !</vt:lpstr>
      <vt:lpstr>C’est à vous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RIAMON Vincent</dc:creator>
  <cp:lastModifiedBy>RIAMON Vincent</cp:lastModifiedBy>
  <cp:revision>27</cp:revision>
  <dcterms:created xsi:type="dcterms:W3CDTF">2021-12-16T08:52:37Z</dcterms:created>
  <dcterms:modified xsi:type="dcterms:W3CDTF">2022-01-24T15:47:16Z</dcterms:modified>
</cp:coreProperties>
</file>