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65;p16"/>
          <p:cNvSpPr/>
          <p:nvPr/>
        </p:nvSpPr>
        <p:spPr>
          <a:xfrm flipH="1" rot="10800000">
            <a:off x="0" y="1440"/>
            <a:ext cx="9142560" cy="213840"/>
          </a:xfrm>
          <a:prstGeom prst="rect">
            <a:avLst/>
          </a:prstGeom>
          <a:solidFill>
            <a:srgbClr val="f4da1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65;p16"/>
          <p:cNvSpPr/>
          <p:nvPr/>
        </p:nvSpPr>
        <p:spPr>
          <a:xfrm flipH="1" rot="10800000">
            <a:off x="0" y="1440"/>
            <a:ext cx="9142560" cy="213840"/>
          </a:xfrm>
          <a:prstGeom prst="rect">
            <a:avLst/>
          </a:prstGeom>
          <a:solidFill>
            <a:srgbClr val="f4da1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denysdovhan/wtfjs/blob/master/README-fr-fr.md" TargetMode="External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hyperlink" Target="https://developer.mozilla.org/fr/docs/Web/JavaScript/Data_structures" TargetMode="External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/API/Element/click_event#javascript" TargetMode="External"/><Relationship Id="rId2" Type="http://schemas.openxmlformats.org/officeDocument/2006/relationships/hyperlink" Target="https://developer.mozilla.org/fr/docs/Web/API/EventTarget/addEventListener#ajouter_un_&#233;couteur_simple" TargetMode="Externa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/HTML/Element/script" TargetMode="External"/><Relationship Id="rId2" Type="http://schemas.openxmlformats.org/officeDocument/2006/relationships/hyperlink" Target="https://developer.mozilla.org/fr/docs/Web/HTML/Element/script#exemple_simple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axios-http.com/" TargetMode="External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/API/XMLHttpRequest/Using_XMLHttpRequest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pierre-giraud.com/jquery-apprendre-cours/creation-requete-ajax/" TargetMode="External"/><Relationship Id="rId2" Type="http://schemas.openxmlformats.org/officeDocument/2006/relationships/hyperlink" Target="https://api.jquery.com/jquery.ajax/#jQuery-ajax-url-settings" TargetMode="External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/JavaScript/Reference/Global_Objects/Promise" TargetMode="External"/><Relationship Id="rId2" Type="http://schemas.openxmlformats.org/officeDocument/2006/relationships/hyperlink" Target="https://developer.mozilla.org/fr/docs/Web/JavaScript/Guide/Using_promises" TargetMode="External"/><Relationship Id="rId3" Type="http://schemas.openxmlformats.org/officeDocument/2006/relationships/hyperlink" Target="https://developer.mozilla.org/fr/docs/Web/API/Fetch_API/Using_Fetch" TargetMode="External"/><Relationship Id="rId4" Type="http://schemas.openxmlformats.org/officeDocument/2006/relationships/hyperlink" Target="https://developer.mozilla.org/fr/docs/Web/API/Response" TargetMode="External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/HTTP/CORS" TargetMode="External"/><Relationship Id="rId2" Type="http://schemas.openxmlformats.org/officeDocument/2006/relationships/hyperlink" Target="https://chrome.google.com/webstore/detail/cors-unblock/lfhmikememgdcahcdlaciloancbhjino?hl=fr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chrome.google.com/webstore/detail/cors-unblock/lfhmikememgdcahcdlaciloancbhjino?hl=fr" TargetMode="External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hyperlink" Target="https://developer.mozilla.org/fr/docs/Web/Guide/AJAX/Getting_Started" TargetMode="External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Learn/JavaScript/Objects/JSON" TargetMode="External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/JavaScript/Reference/Global_Objects/JSON/parse" TargetMode="External"/><Relationship Id="rId2" Type="http://schemas.openxmlformats.org/officeDocument/2006/relationships/hyperlink" Target="https://developer.mozilla.org/fr/docs/Web/JavaScript/Reference/Global_Objects/JSON/stringify" TargetMode="Externa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/API/Window/localStorage" TargetMode="External"/><Relationship Id="rId2" Type="http://schemas.openxmlformats.org/officeDocument/2006/relationships/hyperlink" Target="https://developer.mozilla.org/fr/docs/Web/API/Window/localStorage#exemple" TargetMode="External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/API/Element/animate" TargetMode="External"/><Relationship Id="rId2" Type="http://schemas.openxmlformats.org/officeDocument/2006/relationships/hyperlink" Target="https://animejs.com/" TargetMode="External"/><Relationship Id="rId3" Type="http://schemas.openxmlformats.org/officeDocument/2006/relationships/hyperlink" Target="https://animate.style/" TargetMode="External"/><Relationship Id="rId4" Type="http://schemas.openxmlformats.org/officeDocument/2006/relationships/hyperlink" Target="https://developer.mozilla.org/fr/docs/Web/API/Canvas_API/Tutorial" TargetMode="External"/><Relationship Id="rId5" Type="http://schemas.openxmlformats.org/officeDocument/2006/relationships/hyperlink" Target="https://developer.mozilla.org/fr/docs/Games/Tutorials/2D_Breakout_game_pure_JavaScript" TargetMode="External"/><Relationship Id="rId6" Type="http://schemas.openxmlformats.org/officeDocument/2006/relationships/image" Target="../media/image54.png"/><Relationship Id="rId7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fr/docs/web" TargetMode="External"/><Relationship Id="rId2" Type="http://schemas.openxmlformats.org/officeDocument/2006/relationships/hyperlink" Target="https://developer.mozilla.org/fr/docs/Learn/JavaScript" TargetMode="External"/><Relationship Id="rId3" Type="http://schemas.openxmlformats.org/officeDocument/2006/relationships/hyperlink" Target="https://www.w3schools.com/js/default.asp" TargetMode="External"/><Relationship Id="rId4" Type="http://schemas.openxmlformats.org/officeDocument/2006/relationships/hyperlink" Target="https://www.codecademy.com/learn/introduction-to-javascript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hyperlink" Target="https://www.wikiwand.com/fr/Document_Object_Model" TargetMode="External"/><Relationship Id="rId4" Type="http://schemas.openxmlformats.org/officeDocument/2006/relationships/hyperlink" Target="https://www.wikiwand.com/fr/Document_Object_Model" TargetMode="External"/><Relationship Id="rId5" Type="http://schemas.openxmlformats.org/officeDocument/2006/relationships/hyperlink" Target="https://www.wikiwand.com/fr/Document_Object_Model" TargetMode="External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2;p26"/>
          <p:cNvSpPr/>
          <p:nvPr/>
        </p:nvSpPr>
        <p:spPr>
          <a:xfrm>
            <a:off x="486000" y="1556280"/>
            <a:ext cx="606996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4200" spc="-1" strike="noStrike">
                <a:solidFill>
                  <a:srgbClr val="595959"/>
                </a:solidFill>
                <a:latin typeface="Helvetica Neue"/>
                <a:ea typeface="Helvetica Neue"/>
              </a:rPr>
              <a:t>JavaScript en résumé</a:t>
            </a:r>
            <a:endParaRPr b="0" lang="fr-FR" sz="4200" spc="-1" strike="noStrike">
              <a:latin typeface="Arial"/>
            </a:endParaRPr>
          </a:p>
        </p:txBody>
      </p:sp>
      <p:sp>
        <p:nvSpPr>
          <p:cNvPr id="117" name="Google Shape;103;p26"/>
          <p:cNvSpPr/>
          <p:nvPr/>
        </p:nvSpPr>
        <p:spPr>
          <a:xfrm>
            <a:off x="486000" y="2347560"/>
            <a:ext cx="7602840" cy="8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5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666666"/>
                </a:solidFill>
                <a:latin typeface="Helvetica Neue Light"/>
                <a:ea typeface="Helvetica Neue Light"/>
              </a:rPr>
              <a:t>(Re)voir les bases du langage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666666"/>
                </a:solidFill>
                <a:latin typeface="Helvetica Neue Light"/>
                <a:ea typeface="Helvetica Neue Light"/>
              </a:rPr>
              <a:t>Comprendre le fonctionnement des applications web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666666"/>
                </a:solidFill>
                <a:latin typeface="Helvetica Neue Light"/>
                <a:ea typeface="Helvetica Neue Light"/>
              </a:rPr>
              <a:t>Faire ses premières application web en JavaScript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8" name="Google Shape;104;p26"/>
          <p:cNvSpPr/>
          <p:nvPr/>
        </p:nvSpPr>
        <p:spPr>
          <a:xfrm>
            <a:off x="2484720" y="4568760"/>
            <a:ext cx="4173120" cy="4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7f7f7f"/>
                </a:solidFill>
                <a:latin typeface="Helvetica Neue"/>
                <a:ea typeface="Helvetica Neue"/>
              </a:rPr>
              <a:t>GRILLY Jordan - Mars 2023</a:t>
            </a:r>
            <a:endParaRPr b="0" lang="fr-FR" sz="1400" spc="-1" strike="noStrike">
              <a:latin typeface="Arial"/>
            </a:endParaRPr>
          </a:p>
        </p:txBody>
      </p:sp>
      <p:grpSp>
        <p:nvGrpSpPr>
          <p:cNvPr id="119" name="Google Shape;105;p26"/>
          <p:cNvGrpSpPr/>
          <p:nvPr/>
        </p:nvGrpSpPr>
        <p:grpSpPr>
          <a:xfrm>
            <a:off x="-1440" y="1440"/>
            <a:ext cx="9144000" cy="5145840"/>
            <a:chOff x="-1440" y="1440"/>
            <a:chExt cx="9144000" cy="5145840"/>
          </a:xfrm>
        </p:grpSpPr>
        <p:sp>
          <p:nvSpPr>
            <p:cNvPr id="120" name="Google Shape;106;p26"/>
            <p:cNvSpPr/>
            <p:nvPr/>
          </p:nvSpPr>
          <p:spPr>
            <a:xfrm flipH="1" rot="10800000">
              <a:off x="0" y="1440"/>
              <a:ext cx="9142560" cy="213840"/>
            </a:xfrm>
            <a:prstGeom prst="rect">
              <a:avLst/>
            </a:prstGeom>
            <a:solidFill>
              <a:srgbClr val="f4da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07;p26"/>
            <p:cNvSpPr/>
            <p:nvPr/>
          </p:nvSpPr>
          <p:spPr>
            <a:xfrm flipH="1" rot="10800000">
              <a:off x="0" y="4929840"/>
              <a:ext cx="9142560" cy="213840"/>
            </a:xfrm>
            <a:prstGeom prst="rect">
              <a:avLst/>
            </a:prstGeom>
            <a:solidFill>
              <a:srgbClr val="f4da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108;p26"/>
            <p:cNvSpPr/>
            <p:nvPr/>
          </p:nvSpPr>
          <p:spPr>
            <a:xfrm flipH="1" rot="5400000">
              <a:off x="-2359800" y="2575080"/>
              <a:ext cx="4930560" cy="213840"/>
            </a:xfrm>
            <a:prstGeom prst="rect">
              <a:avLst/>
            </a:prstGeom>
            <a:solidFill>
              <a:srgbClr val="f4da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109;p26"/>
            <p:cNvSpPr/>
            <p:nvPr/>
          </p:nvSpPr>
          <p:spPr>
            <a:xfrm flipH="1" rot="5400000">
              <a:off x="6568920" y="2359800"/>
              <a:ext cx="4930560" cy="213840"/>
            </a:xfrm>
            <a:prstGeom prst="rect">
              <a:avLst/>
            </a:prstGeom>
            <a:solidFill>
              <a:srgbClr val="f4da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4" name="Google Shape;110;p26" descr=""/>
          <p:cNvPicPr/>
          <p:nvPr/>
        </p:nvPicPr>
        <p:blipFill>
          <a:blip r:embed="rId1"/>
          <a:stretch/>
        </p:blipFill>
        <p:spPr>
          <a:xfrm>
            <a:off x="6557400" y="1689120"/>
            <a:ext cx="1764000" cy="17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02;p35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aujourd’hui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75" name="Google Shape;203;p35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E5D451-EB89-4EB6-BD36-B52DA928464A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9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176" name="Google Shape;204;p35" descr=""/>
          <p:cNvPicPr/>
          <p:nvPr/>
        </p:nvPicPr>
        <p:blipFill>
          <a:blip r:embed="rId1"/>
          <a:stretch/>
        </p:blipFill>
        <p:spPr>
          <a:xfrm>
            <a:off x="8004600" y="444960"/>
            <a:ext cx="866520" cy="86652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05;p35" descr=""/>
          <p:cNvPicPr/>
          <p:nvPr/>
        </p:nvPicPr>
        <p:blipFill>
          <a:blip r:embed="rId2"/>
          <a:stretch/>
        </p:blipFill>
        <p:spPr>
          <a:xfrm>
            <a:off x="1920960" y="2435040"/>
            <a:ext cx="1560960" cy="41904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06;p35" descr=""/>
          <p:cNvPicPr/>
          <p:nvPr/>
        </p:nvPicPr>
        <p:blipFill>
          <a:blip r:embed="rId3"/>
          <a:stretch/>
        </p:blipFill>
        <p:spPr>
          <a:xfrm>
            <a:off x="2609640" y="3115080"/>
            <a:ext cx="2055240" cy="79992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207;p35" descr=""/>
          <p:cNvPicPr/>
          <p:nvPr/>
        </p:nvPicPr>
        <p:blipFill>
          <a:blip r:embed="rId4"/>
          <a:stretch/>
        </p:blipFill>
        <p:spPr>
          <a:xfrm>
            <a:off x="5173200" y="3204000"/>
            <a:ext cx="1359720" cy="62208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08;p35" descr=""/>
          <p:cNvPicPr/>
          <p:nvPr/>
        </p:nvPicPr>
        <p:blipFill>
          <a:blip r:embed="rId5"/>
          <a:stretch/>
        </p:blipFill>
        <p:spPr>
          <a:xfrm>
            <a:off x="1179720" y="4104720"/>
            <a:ext cx="1462320" cy="73044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209;p35" descr=""/>
          <p:cNvPicPr/>
          <p:nvPr/>
        </p:nvPicPr>
        <p:blipFill>
          <a:blip r:embed="rId6"/>
          <a:stretch/>
        </p:blipFill>
        <p:spPr>
          <a:xfrm>
            <a:off x="3103560" y="4069800"/>
            <a:ext cx="1334160" cy="79992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10;p35" descr=""/>
          <p:cNvPicPr/>
          <p:nvPr/>
        </p:nvPicPr>
        <p:blipFill>
          <a:blip r:embed="rId7"/>
          <a:stretch/>
        </p:blipFill>
        <p:spPr>
          <a:xfrm>
            <a:off x="4899600" y="4069800"/>
            <a:ext cx="1444680" cy="79992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11;p35" descr=""/>
          <p:cNvPicPr/>
          <p:nvPr/>
        </p:nvPicPr>
        <p:blipFill>
          <a:blip r:embed="rId8"/>
          <a:stretch/>
        </p:blipFill>
        <p:spPr>
          <a:xfrm>
            <a:off x="6805800" y="4222440"/>
            <a:ext cx="1157040" cy="49500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12;p35" descr=""/>
          <p:cNvPicPr/>
          <p:nvPr/>
        </p:nvPicPr>
        <p:blipFill>
          <a:blip r:embed="rId9"/>
          <a:stretch/>
        </p:blipFill>
        <p:spPr>
          <a:xfrm>
            <a:off x="2558520" y="1473480"/>
            <a:ext cx="1825920" cy="79992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213;p35" descr=""/>
          <p:cNvPicPr/>
          <p:nvPr/>
        </p:nvPicPr>
        <p:blipFill>
          <a:blip r:embed="rId10"/>
          <a:stretch/>
        </p:blipFill>
        <p:spPr>
          <a:xfrm>
            <a:off x="4675680" y="1440000"/>
            <a:ext cx="1734480" cy="8665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14;p35" descr=""/>
          <p:cNvPicPr/>
          <p:nvPr/>
        </p:nvPicPr>
        <p:blipFill>
          <a:blip r:embed="rId11"/>
          <a:stretch/>
        </p:blipFill>
        <p:spPr>
          <a:xfrm>
            <a:off x="6701040" y="1668600"/>
            <a:ext cx="1734480" cy="40932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15;p35" descr=""/>
          <p:cNvPicPr/>
          <p:nvPr/>
        </p:nvPicPr>
        <p:blipFill>
          <a:blip r:embed="rId12"/>
          <a:stretch/>
        </p:blipFill>
        <p:spPr>
          <a:xfrm>
            <a:off x="3969360" y="2464920"/>
            <a:ext cx="1612440" cy="495000"/>
          </a:xfrm>
          <a:prstGeom prst="rect">
            <a:avLst/>
          </a:prstGeom>
          <a:ln w="0">
            <a:noFill/>
          </a:ln>
        </p:spPr>
      </p:pic>
      <p:grpSp>
        <p:nvGrpSpPr>
          <p:cNvPr id="188" name="Google Shape;216;p35"/>
          <p:cNvGrpSpPr/>
          <p:nvPr/>
        </p:nvGrpSpPr>
        <p:grpSpPr>
          <a:xfrm>
            <a:off x="6068880" y="2539440"/>
            <a:ext cx="1152360" cy="346320"/>
            <a:chOff x="6068880" y="2539440"/>
            <a:chExt cx="1152360" cy="346320"/>
          </a:xfrm>
        </p:grpSpPr>
        <p:pic>
          <p:nvPicPr>
            <p:cNvPr id="189" name="Google Shape;217;p35" descr=""/>
            <p:cNvPicPr/>
            <p:nvPr/>
          </p:nvPicPr>
          <p:blipFill>
            <a:blip r:embed="rId13"/>
            <a:stretch/>
          </p:blipFill>
          <p:spPr>
            <a:xfrm>
              <a:off x="6068880" y="2539440"/>
              <a:ext cx="395640" cy="34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0" name="Google Shape;218;p35" descr=""/>
            <p:cNvPicPr/>
            <p:nvPr/>
          </p:nvPicPr>
          <p:blipFill>
            <a:blip r:embed="rId14"/>
            <a:stretch/>
          </p:blipFill>
          <p:spPr>
            <a:xfrm>
              <a:off x="6601320" y="2610720"/>
              <a:ext cx="619920" cy="203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1" name="Google Shape;219;p35" descr=""/>
          <p:cNvPicPr/>
          <p:nvPr/>
        </p:nvPicPr>
        <p:blipFill>
          <a:blip r:embed="rId15"/>
          <a:stretch/>
        </p:blipFill>
        <p:spPr>
          <a:xfrm>
            <a:off x="779760" y="1668600"/>
            <a:ext cx="1487880" cy="450360"/>
          </a:xfrm>
          <a:prstGeom prst="rect">
            <a:avLst/>
          </a:prstGeom>
          <a:ln w="0">
            <a:noFill/>
          </a:ln>
        </p:spPr>
      </p:pic>
      <p:sp>
        <p:nvSpPr>
          <p:cNvPr id="192" name="Google Shape;220;p35"/>
          <p:cNvSpPr/>
          <p:nvPr/>
        </p:nvSpPr>
        <p:spPr>
          <a:xfrm>
            <a:off x="4535280" y="622800"/>
            <a:ext cx="2952000" cy="4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3000"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cccccc"/>
                </a:solidFill>
                <a:latin typeface="Helvetica Neue"/>
                <a:ea typeface="Helvetica Neue"/>
              </a:rPr>
              <a:t>et c’est pas fini…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3" name="Google Shape;221;p35"/>
          <p:cNvSpPr/>
          <p:nvPr/>
        </p:nvSpPr>
        <p:spPr>
          <a:xfrm>
            <a:off x="304920" y="1440000"/>
            <a:ext cx="14882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Côté serveur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4" name="Google Shape;222;p35"/>
          <p:cNvSpPr/>
          <p:nvPr/>
        </p:nvSpPr>
        <p:spPr>
          <a:xfrm>
            <a:off x="304920" y="3204000"/>
            <a:ext cx="14882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Packaging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5" name="Google Shape;223;p35"/>
          <p:cNvSpPr/>
          <p:nvPr/>
        </p:nvSpPr>
        <p:spPr>
          <a:xfrm>
            <a:off x="304920" y="4028760"/>
            <a:ext cx="14882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Côté client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6" name="Google Shape;224;p35"/>
          <p:cNvSpPr/>
          <p:nvPr/>
        </p:nvSpPr>
        <p:spPr>
          <a:xfrm>
            <a:off x="304920" y="2322000"/>
            <a:ext cx="20048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Moteurs d’exécution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229;p36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Et TypeScript dans tout ça ?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98" name="Google Shape;230;p36"/>
          <p:cNvSpPr/>
          <p:nvPr/>
        </p:nvSpPr>
        <p:spPr>
          <a:xfrm>
            <a:off x="311760" y="1152360"/>
            <a:ext cx="8184960" cy="29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Un sur-langage à JavaScript développé par Microsoft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En gros c’est JavaScript avec des types (entre autres)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Chaque variable peut avoir un type à la compilation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Helvetica Neue"/>
              <a:buChar char="●"/>
              <a:tabLst>
                <a:tab algn="l" pos="0"/>
              </a:tabLst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Recompilé en JavaScript 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  <a:tabLst>
                <a:tab algn="l" pos="0"/>
              </a:tabLst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Pour pouvoir être exécuté dans les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" name="Google Shape;231;p36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8B3AFDC-0738-425A-914A-E3B34DB79030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10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200" name="Google Shape;232;p36" descr=""/>
          <p:cNvPicPr/>
          <p:nvPr/>
        </p:nvPicPr>
        <p:blipFill>
          <a:blip r:embed="rId1"/>
          <a:stretch/>
        </p:blipFill>
        <p:spPr>
          <a:xfrm>
            <a:off x="8004600" y="444960"/>
            <a:ext cx="866520" cy="86652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33;p36" descr=""/>
          <p:cNvPicPr/>
          <p:nvPr/>
        </p:nvPicPr>
        <p:blipFill>
          <a:blip r:embed="rId2"/>
          <a:stretch/>
        </p:blipFill>
        <p:spPr>
          <a:xfrm>
            <a:off x="4865400" y="2327040"/>
            <a:ext cx="867960" cy="866520"/>
          </a:xfrm>
          <a:prstGeom prst="rect">
            <a:avLst/>
          </a:prstGeom>
          <a:ln w="0">
            <a:noFill/>
          </a:ln>
        </p:spPr>
      </p:pic>
      <p:sp>
        <p:nvSpPr>
          <p:cNvPr id="202" name="Google Shape;234;p36"/>
          <p:cNvSpPr/>
          <p:nvPr/>
        </p:nvSpPr>
        <p:spPr>
          <a:xfrm>
            <a:off x="4467600" y="2761200"/>
            <a:ext cx="39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a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35;p36"/>
          <p:cNvSpPr/>
          <p:nvPr/>
        </p:nvSpPr>
        <p:spPr>
          <a:xfrm>
            <a:off x="2744280" y="2371680"/>
            <a:ext cx="1722240" cy="777240"/>
          </a:xfrm>
          <a:prstGeom prst="rect">
            <a:avLst/>
          </a:prstGeom>
          <a:noFill/>
          <a:ln w="19050">
            <a:solidFill>
              <a:srgbClr val="007a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Typage fort et statique</a:t>
            </a:r>
            <a:br/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Types génériques</a:t>
            </a:r>
            <a:br/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Interfaces OOP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204" name="Google Shape;236;p36" descr=""/>
          <p:cNvPicPr/>
          <p:nvPr/>
        </p:nvPicPr>
        <p:blipFill>
          <a:blip r:embed="rId3"/>
          <a:stretch/>
        </p:blipFill>
        <p:spPr>
          <a:xfrm>
            <a:off x="5122800" y="4116600"/>
            <a:ext cx="752400" cy="75240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237;p36" descr=""/>
          <p:cNvPicPr/>
          <p:nvPr/>
        </p:nvPicPr>
        <p:blipFill>
          <a:blip r:embed="rId4"/>
          <a:stretch/>
        </p:blipFill>
        <p:spPr>
          <a:xfrm>
            <a:off x="3267360" y="4345200"/>
            <a:ext cx="396000" cy="396000"/>
          </a:xfrm>
          <a:prstGeom prst="rect">
            <a:avLst/>
          </a:prstGeom>
          <a:ln w="0">
            <a:noFill/>
          </a:ln>
        </p:spPr>
      </p:pic>
      <p:pic>
        <p:nvPicPr>
          <p:cNvPr id="206" name="Google Shape;238;p36" descr=""/>
          <p:cNvPicPr/>
          <p:nvPr/>
        </p:nvPicPr>
        <p:blipFill>
          <a:blip r:embed="rId5"/>
          <a:stretch/>
        </p:blipFill>
        <p:spPr>
          <a:xfrm>
            <a:off x="5198040" y="4345200"/>
            <a:ext cx="396000" cy="396000"/>
          </a:xfrm>
          <a:prstGeom prst="rect">
            <a:avLst/>
          </a:prstGeom>
          <a:ln w="9525">
            <a:solidFill>
              <a:srgbClr val="595959"/>
            </a:solidFill>
            <a:round/>
          </a:ln>
        </p:spPr>
      </p:pic>
      <p:sp>
        <p:nvSpPr>
          <p:cNvPr id="207" name="Google Shape;239;p36"/>
          <p:cNvSpPr/>
          <p:nvPr/>
        </p:nvSpPr>
        <p:spPr>
          <a:xfrm>
            <a:off x="3664800" y="4543920"/>
            <a:ext cx="153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7a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oogle Shape;240;p36"/>
          <p:cNvSpPr/>
          <p:nvPr/>
        </p:nvSpPr>
        <p:spPr>
          <a:xfrm>
            <a:off x="3812400" y="4265280"/>
            <a:ext cx="1076040" cy="2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Compilation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45;p37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Applications web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10" name="Google Shape;246;p37"/>
          <p:cNvSpPr/>
          <p:nvPr/>
        </p:nvSpPr>
        <p:spPr>
          <a:xfrm>
            <a:off x="311760" y="1152360"/>
            <a:ext cx="818496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De nos jours, depuis la généralisation de Javascript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Site web = application web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Application qui s’exécute dans le navigateur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11" name="Google Shape;247;p37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B711FA-E933-4CD9-AEBA-075E28132F21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11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212" name="Google Shape;248;p37" descr=""/>
          <p:cNvPicPr/>
          <p:nvPr/>
        </p:nvPicPr>
        <p:blipFill>
          <a:blip r:embed="rId1"/>
          <a:stretch/>
        </p:blipFill>
        <p:spPr>
          <a:xfrm>
            <a:off x="3005280" y="2522520"/>
            <a:ext cx="3131640" cy="23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53;p38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Ingrédients d’une appli web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14" name="Google Shape;254;p38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Avec HTML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 contenu : textes, images, liens, …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Avec CSS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La mise en forme : tailles, disposition (layout), couleurs, …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La gestion du responsive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Avec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JavaScript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peut faire tout ce qu’on veut (mais attention)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Modifier le contenu et la mise en forme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Rajouter de l’interactivité sur les pages →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application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15" name="Google Shape;255;p38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DC5F1D-2B57-4E4D-8D2B-965FAD7D10A9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12</a:t>
            </a:fld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60;p39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261;p39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6F969B-4BB1-4DBA-ACF2-023EFFEDC966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13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18" name="Google Shape;262;p39"/>
          <p:cNvSpPr/>
          <p:nvPr/>
        </p:nvSpPr>
        <p:spPr>
          <a:xfrm>
            <a:off x="3817080" y="1152360"/>
            <a:ext cx="5126760" cy="36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00000"/>
              </a:lnSpc>
              <a:spcBef>
                <a:spcPts val="1001"/>
              </a:spcBef>
              <a:buClr>
                <a:srgbClr val="666666"/>
              </a:buClr>
              <a:buFont typeface="Helvetica Neue"/>
              <a:buChar char="●"/>
            </a:pP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Objets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représentant l’arborescence d’un document (XML, HTML, SVG)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00000"/>
              </a:lnSpc>
              <a:spcBef>
                <a:spcPts val="1001"/>
              </a:spcBef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Permet de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manipuler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les noeuds du document </a:t>
            </a:r>
            <a:r>
              <a:rPr b="0" lang="fr-FR" sz="2200" spc="-1" strike="noStrike" u="sng">
                <a:solidFill>
                  <a:srgbClr val="666666"/>
                </a:solidFill>
                <a:uFillTx/>
                <a:latin typeface="Helvetica Neue"/>
                <a:ea typeface="Helvetica Neue"/>
              </a:rPr>
              <a:t>avec JavaScript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peut créer, modifier, supprimer des noeuds dans notre document et donc le rendre dynamique !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19" name="Google Shape;263;p39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Le DOM </a:t>
            </a:r>
            <a:r>
              <a:rPr b="1" i="1" lang="fr-FR" sz="182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Document Object Model</a:t>
            </a:r>
            <a:endParaRPr b="0" lang="fr-FR" sz="1820" spc="-1" strike="noStrike">
              <a:latin typeface="Arial"/>
            </a:endParaRPr>
          </a:p>
        </p:txBody>
      </p:sp>
      <p:pic>
        <p:nvPicPr>
          <p:cNvPr id="220" name="Google Shape;264;p39" descr=""/>
          <p:cNvPicPr/>
          <p:nvPr/>
        </p:nvPicPr>
        <p:blipFill>
          <a:blip r:embed="rId1"/>
          <a:stretch/>
        </p:blipFill>
        <p:spPr>
          <a:xfrm>
            <a:off x="311760" y="1068480"/>
            <a:ext cx="3391200" cy="35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69;p40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: généralités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22" name="Google Shape;270;p40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Initialement, un langage de script pour les navigateurs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Côté client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De nos jours :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Un langage accessible et puissant (ES6)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Côté client et côté serveur (Node.js)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Paradigmes </a:t>
            </a:r>
            <a:r>
              <a:rPr b="1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objet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et </a:t>
            </a:r>
            <a:r>
              <a:rPr b="1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fonctionnel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Toujours pas de typage des variables ! (voir TypeScript pour ça)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Avec une syntaxe (trop) simple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Proche de celle de Java (d’où le nom)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3" name="Google Shape;271;p40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98E853-7CE7-4196-962F-51D2E31B7419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15</a:t>
            </a:fld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76;p41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: généralités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25" name="Google Shape;277;p41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 langage contient des bugs de conception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Ça fait partie du langage maintenant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n’y peut plus rien, il faut développer en les évitant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Exemples à tester dans la console du navigateur :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Consolas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Consolas"/>
                <a:ea typeface="Consolas"/>
              </a:rPr>
              <a:t>0.1 + 0.2 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Consolas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Consolas"/>
                <a:ea typeface="Consolas"/>
              </a:rPr>
              <a:t>true + 1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Consolas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Consolas"/>
                <a:ea typeface="Consolas"/>
              </a:rPr>
              <a:t>[] == ''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Pour la suite :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https://github.com/denysdovhan/wtfjs/blob/master/README-fr-fr.md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6" name="Google Shape;278;p41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4098096-E6CB-482F-B880-200D1BD0B2F0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16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227" name="Google Shape;279;p41" descr=""/>
          <p:cNvPicPr/>
          <p:nvPr/>
        </p:nvPicPr>
        <p:blipFill>
          <a:blip r:embed="rId2"/>
          <a:stretch/>
        </p:blipFill>
        <p:spPr>
          <a:xfrm>
            <a:off x="381240" y="1243800"/>
            <a:ext cx="335880" cy="33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76;p41_0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: package manager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29" name="Google Shape;277;p41_0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NPM 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Permet d’installer des librairie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npm install mon_package --save-dev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Anecdote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How to destroy internet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30" name="Google Shape;278;p41_0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F4C43D-7EA7-4BB8-9CB8-57DC5495E0BE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17</a:t>
            </a:fld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84;p42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: variables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32" name="Google Shape;285;p42"/>
          <p:cNvSpPr/>
          <p:nvPr/>
        </p:nvSpPr>
        <p:spPr>
          <a:xfrm>
            <a:off x="311760" y="1152360"/>
            <a:ext cx="865152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Attention : absence de typage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En JavaScript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les variables ne sont pas typées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!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Ce sont les valeurs qui sont typées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 typage est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faible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et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dynamique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Faible : les variables n’ont pas de type déclaré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Dynamique : typage réalisé à l’exécution (pas à la compilation)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3" name="Google Shape;286;p42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4ED544B-D997-4123-9200-551F40164CD7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18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234" name="Google Shape;287;p42" descr=""/>
          <p:cNvPicPr/>
          <p:nvPr/>
        </p:nvPicPr>
        <p:blipFill>
          <a:blip r:embed="rId1"/>
          <a:stretch/>
        </p:blipFill>
        <p:spPr>
          <a:xfrm>
            <a:off x="381240" y="1243800"/>
            <a:ext cx="335880" cy="33588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288;p42" descr=""/>
          <p:cNvPicPr/>
          <p:nvPr/>
        </p:nvPicPr>
        <p:blipFill>
          <a:blip r:embed="rId2"/>
          <a:stretch/>
        </p:blipFill>
        <p:spPr>
          <a:xfrm>
            <a:off x="3250440" y="3465720"/>
            <a:ext cx="1173960" cy="117396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289;p42" descr=""/>
          <p:cNvPicPr/>
          <p:nvPr/>
        </p:nvPicPr>
        <p:blipFill>
          <a:blip r:embed="rId3"/>
          <a:stretch/>
        </p:blipFill>
        <p:spPr>
          <a:xfrm>
            <a:off x="4796640" y="3465720"/>
            <a:ext cx="1173960" cy="1173960"/>
          </a:xfrm>
          <a:prstGeom prst="rect">
            <a:avLst/>
          </a:prstGeom>
          <a:ln w="0">
            <a:noFill/>
          </a:ln>
        </p:spPr>
      </p:pic>
      <p:sp>
        <p:nvSpPr>
          <p:cNvPr id="237" name="Google Shape;290;p42"/>
          <p:cNvSpPr/>
          <p:nvPr/>
        </p:nvSpPr>
        <p:spPr>
          <a:xfrm>
            <a:off x="0" y="4676040"/>
            <a:ext cx="883080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Voir : </a:t>
            </a: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4"/>
              </a:rPr>
              <a:t>https://developer.mozilla.org/fr/docs/Web/JavaScript/Data_structures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38" name="Google Shape;291;p42"/>
          <p:cNvSpPr/>
          <p:nvPr/>
        </p:nvSpPr>
        <p:spPr>
          <a:xfrm rot="3621600">
            <a:off x="3795480" y="4146480"/>
            <a:ext cx="66636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fr-FR" sz="800" spc="-1" strike="noStrike">
                <a:solidFill>
                  <a:srgbClr val="6aa84f"/>
                </a:solidFill>
                <a:latin typeface="Helvetica Neue"/>
                <a:ea typeface="Helvetica Neue"/>
              </a:rPr>
              <a:t>String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239" name="Google Shape;292;p42"/>
          <p:cNvSpPr/>
          <p:nvPr/>
        </p:nvSpPr>
        <p:spPr>
          <a:xfrm>
            <a:off x="707400" y="3732120"/>
            <a:ext cx="2541600" cy="6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Variable typée String </a:t>
            </a:r>
            <a:br/>
            <a:r>
              <a:rPr b="0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n’y met </a:t>
            </a:r>
            <a:r>
              <a:rPr b="1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que</a:t>
            </a:r>
            <a:r>
              <a:rPr b="0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des String 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40" name="Google Shape;293;p42"/>
          <p:cNvSpPr/>
          <p:nvPr/>
        </p:nvSpPr>
        <p:spPr>
          <a:xfrm>
            <a:off x="5972040" y="3774240"/>
            <a:ext cx="2463480" cy="6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Variable non typée</a:t>
            </a:r>
            <a:br/>
            <a:r>
              <a:rPr b="0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y met ce qu’on veut</a:t>
            </a:r>
            <a:endParaRPr b="0" lang="fr-F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98;p43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: variables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42" name="Google Shape;299;p43"/>
          <p:cNvSpPr/>
          <p:nvPr/>
        </p:nvSpPr>
        <p:spPr>
          <a:xfrm>
            <a:off x="311760" y="1152360"/>
            <a:ext cx="86515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Déclaration de variables avec les mots-clés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const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et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let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const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: affectation unique et définitive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let 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(remplace var) : portée limitée au bloc englobant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Pourquoi ne pas utiliser var ?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Portée dans le contexte d’exécution courant :</a:t>
            </a:r>
            <a:endParaRPr b="0" lang="fr-FR" sz="1800" spc="-1" strike="noStrike">
              <a:latin typeface="Arial"/>
            </a:endParaRPr>
          </a:p>
          <a:p>
            <a:pPr lvl="2" marL="1371600" indent="-322560">
              <a:lnSpc>
                <a:spcPct val="115000"/>
              </a:lnSpc>
              <a:buClr>
                <a:srgbClr val="666666"/>
              </a:buClr>
              <a:buFont typeface="Helvetica Neue"/>
              <a:buChar char="■"/>
            </a:pPr>
            <a:r>
              <a:rPr b="0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Soit le bloc de la fonction qui contient la déclaration (si déclarée dans une fonction)</a:t>
            </a:r>
            <a:endParaRPr b="0" lang="fr-FR" sz="1500" spc="-1" strike="noStrike">
              <a:latin typeface="Arial"/>
            </a:endParaRPr>
          </a:p>
          <a:p>
            <a:pPr lvl="2" marL="1371600" indent="-322560">
              <a:lnSpc>
                <a:spcPct val="115000"/>
              </a:lnSpc>
              <a:buClr>
                <a:srgbClr val="666666"/>
              </a:buClr>
              <a:buFont typeface="Helvetica Neue"/>
              <a:buChar char="■"/>
            </a:pPr>
            <a:r>
              <a:rPr b="0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Soit le contexte global si la variable est déclarée en dehors de toute fonction</a:t>
            </a:r>
            <a:endParaRPr b="0" lang="fr-FR" sz="1500" spc="-1" strike="noStrike">
              <a:latin typeface="Arial"/>
            </a:endParaRPr>
          </a:p>
          <a:p>
            <a:pPr lvl="3" marL="1828800" indent="-32256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1" lang="fr-FR" sz="15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Very dangerous !</a:t>
            </a:r>
            <a:endParaRPr b="0" lang="fr-FR" sz="15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L’utilisation de var est totalement dépréciée 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Depuis l’apparition de const et let dans ES6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3" name="Google Shape;300;p43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A59EF7-102B-4AEF-85F0-6988609DD2C4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19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244" name="Google Shape;301;p43" descr=""/>
          <p:cNvPicPr/>
          <p:nvPr/>
        </p:nvPicPr>
        <p:blipFill>
          <a:blip r:embed="rId1"/>
          <a:stretch/>
        </p:blipFill>
        <p:spPr>
          <a:xfrm>
            <a:off x="381240" y="3765240"/>
            <a:ext cx="335880" cy="33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49;p30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 l’origine il y avait…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26" name="Google Shape;150;p30"/>
          <p:cNvSpPr/>
          <p:nvPr/>
        </p:nvSpPr>
        <p:spPr>
          <a:xfrm>
            <a:off x="311760" y="1152360"/>
            <a:ext cx="818496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HTML pour le contenu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 fond : l’information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CSS pour le style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La forme : le </a:t>
            </a:r>
            <a:r>
              <a:rPr b="0" lang="fr-FR" sz="2200" spc="-1" strike="noStrike">
                <a:solidFill>
                  <a:srgbClr val="666666"/>
                </a:solidFill>
                <a:latin typeface="Arial"/>
                <a:ea typeface="Helvetica Neue"/>
              </a:rPr>
              <a:t>“skin”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du site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Mais il manquait quelque chose…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27" name="Google Shape;151;p30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7E8021-8D98-4A5F-BE18-1EACD3B2DC0C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128" name="Google Shape;152;p30" descr=""/>
          <p:cNvPicPr/>
          <p:nvPr/>
        </p:nvPicPr>
        <p:blipFill>
          <a:blip r:embed="rId1"/>
          <a:stretch/>
        </p:blipFill>
        <p:spPr>
          <a:xfrm>
            <a:off x="2223360" y="3332520"/>
            <a:ext cx="1400400" cy="140040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53;p30" descr=""/>
          <p:cNvPicPr/>
          <p:nvPr/>
        </p:nvPicPr>
        <p:blipFill>
          <a:blip r:embed="rId2"/>
          <a:stretch/>
        </p:blipFill>
        <p:spPr>
          <a:xfrm>
            <a:off x="3982320" y="3332520"/>
            <a:ext cx="1400400" cy="140004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54;p30" descr=""/>
          <p:cNvPicPr/>
          <p:nvPr/>
        </p:nvPicPr>
        <p:blipFill>
          <a:blip r:embed="rId3"/>
          <a:stretch/>
        </p:blipFill>
        <p:spPr>
          <a:xfrm>
            <a:off x="5740920" y="3443760"/>
            <a:ext cx="1177920" cy="11779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55;p30" descr=""/>
          <p:cNvPicPr/>
          <p:nvPr/>
        </p:nvPicPr>
        <p:blipFill>
          <a:blip r:embed="rId4"/>
          <a:srcRect l="0" t="0" r="0" b="11201"/>
          <a:stretch/>
        </p:blipFill>
        <p:spPr>
          <a:xfrm>
            <a:off x="5740920" y="1152360"/>
            <a:ext cx="2755440" cy="14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306;p44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: fonctions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46" name="Google Shape;307;p44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Déclaration de fonction nommée</a:t>
            </a:r>
            <a:endParaRPr b="0" lang="fr-FR" sz="1800" spc="-1" strike="noStrike">
              <a:latin typeface="Arial"/>
            </a:endParaRPr>
          </a:p>
          <a:p>
            <a:pPr lvl="1" marL="914400" indent="-309600">
              <a:lnSpc>
                <a:spcPct val="135000"/>
              </a:lnSpc>
              <a:buClr>
                <a:srgbClr val="666666"/>
              </a:buClr>
              <a:buFont typeface="Courier New"/>
              <a:buChar char="○"/>
            </a:pP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function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1" lang="fr-FR" sz="13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nomDeLaFonction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 </a:t>
            </a:r>
            <a:r>
              <a:rPr b="1" lang="fr-FR" sz="13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params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) { </a:t>
            </a:r>
            <a:r>
              <a:rPr b="1" lang="fr-FR" sz="1300" spc="-1" strike="noStrik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</a:rPr>
              <a:t>/* code… */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}</a:t>
            </a:r>
            <a:endParaRPr b="0" lang="fr-FR" sz="13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Déclaration de fonction anonyme</a:t>
            </a:r>
            <a:endParaRPr b="0" lang="fr-FR" sz="1800" spc="-1" strike="noStrike">
              <a:latin typeface="Arial"/>
            </a:endParaRPr>
          </a:p>
          <a:p>
            <a:pPr lvl="1" marL="914400" indent="-309600">
              <a:lnSpc>
                <a:spcPct val="135000"/>
              </a:lnSpc>
              <a:buClr>
                <a:srgbClr val="666666"/>
              </a:buClr>
              <a:buFont typeface="Courier New"/>
              <a:buChar char="○"/>
            </a:pP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function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 </a:t>
            </a:r>
            <a:r>
              <a:rPr b="1" lang="fr-FR" sz="13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params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) { </a:t>
            </a:r>
            <a:r>
              <a:rPr b="1" lang="fr-FR" sz="1300" spc="-1" strike="noStrik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</a:rPr>
              <a:t>/* code… */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}</a:t>
            </a:r>
            <a:endParaRPr b="0" lang="fr-FR" sz="13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Affectation de fonction nommée à une variable</a:t>
            </a:r>
            <a:endParaRPr b="0" lang="fr-FR" sz="1800" spc="-1" strike="noStrike">
              <a:latin typeface="Arial"/>
            </a:endParaRPr>
          </a:p>
          <a:p>
            <a:pPr lvl="1" marL="914400" indent="-309600">
              <a:lnSpc>
                <a:spcPct val="135000"/>
              </a:lnSpc>
              <a:buClr>
                <a:srgbClr val="666666"/>
              </a:buClr>
              <a:buFont typeface="Courier New"/>
              <a:buChar char="○"/>
            </a:pP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const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1" lang="fr-FR" sz="13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maVariable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= </a:t>
            </a: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function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1" lang="fr-FR" sz="13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nomDeLaFonction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 </a:t>
            </a:r>
            <a:r>
              <a:rPr b="1" lang="fr-FR" sz="13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params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) { </a:t>
            </a:r>
            <a:r>
              <a:rPr b="1" lang="fr-FR" sz="1300" spc="-1" strike="noStrik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</a:rPr>
              <a:t>/* code… */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}</a:t>
            </a:r>
            <a:endParaRPr b="0" lang="fr-FR" sz="13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Affectation de fonction anonyme à une variable</a:t>
            </a:r>
            <a:endParaRPr b="0" lang="fr-FR" sz="1800" spc="-1" strike="noStrike">
              <a:latin typeface="Arial"/>
            </a:endParaRPr>
          </a:p>
          <a:p>
            <a:pPr lvl="1" marL="914400" indent="-309600">
              <a:lnSpc>
                <a:spcPct val="135000"/>
              </a:lnSpc>
              <a:buClr>
                <a:srgbClr val="666666"/>
              </a:buClr>
              <a:buFont typeface="Courier New"/>
              <a:buChar char="○"/>
            </a:pP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const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1" lang="fr-FR" sz="13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maVariable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= </a:t>
            </a: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function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 </a:t>
            </a:r>
            <a:r>
              <a:rPr b="1" lang="fr-FR" sz="13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params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) { </a:t>
            </a:r>
            <a:r>
              <a:rPr b="1" lang="fr-FR" sz="1300" spc="-1" strike="noStrik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</a:rPr>
              <a:t>/* code… */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}</a:t>
            </a:r>
            <a:endParaRPr b="0" lang="fr-FR" sz="13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Déclaration de fonction fléchée anonyme</a:t>
            </a:r>
            <a:endParaRPr b="0" lang="fr-FR" sz="1800" spc="-1" strike="noStrike">
              <a:latin typeface="Arial"/>
            </a:endParaRPr>
          </a:p>
          <a:p>
            <a:pPr lvl="1" marL="914400" indent="-309600">
              <a:lnSpc>
                <a:spcPct val="135000"/>
              </a:lnSpc>
              <a:buClr>
                <a:srgbClr val="666666"/>
              </a:buClr>
              <a:buFont typeface="Courier New"/>
              <a:buChar char="○"/>
            </a:pP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 </a:t>
            </a:r>
            <a:r>
              <a:rPr b="1" lang="fr-FR" sz="13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params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) </a:t>
            </a: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=&gt;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{ </a:t>
            </a:r>
            <a:r>
              <a:rPr b="1" lang="fr-FR" sz="1300" spc="-1" strike="noStrik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</a:rPr>
              <a:t>/* code… */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}</a:t>
            </a:r>
            <a:endParaRPr b="0" lang="fr-FR" sz="13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Affectation de fonction fléchée anonyme à une variable</a:t>
            </a:r>
            <a:endParaRPr b="0" lang="fr-FR" sz="1800" spc="-1" strike="noStrike">
              <a:latin typeface="Arial"/>
            </a:endParaRPr>
          </a:p>
          <a:p>
            <a:pPr lvl="1" marL="914400" indent="-309600">
              <a:lnSpc>
                <a:spcPct val="135000"/>
              </a:lnSpc>
              <a:buClr>
                <a:srgbClr val="666666"/>
              </a:buClr>
              <a:buFont typeface="Courier New"/>
              <a:buChar char="○"/>
            </a:pP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const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1" lang="fr-FR" sz="13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maVariable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= ( </a:t>
            </a:r>
            <a:r>
              <a:rPr b="1" lang="fr-FR" sz="13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params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) </a:t>
            </a:r>
            <a:r>
              <a:rPr b="1" lang="fr-FR" sz="13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=&gt;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{ </a:t>
            </a:r>
            <a:r>
              <a:rPr b="1" lang="fr-FR" sz="1300" spc="-1" strike="noStrik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</a:rPr>
              <a:t>/* code… */</a:t>
            </a:r>
            <a:r>
              <a:rPr b="1" lang="fr-FR" sz="13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}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247" name="Google Shape;308;p44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074F44-BB38-4B7D-8BA4-9BD24FF41A42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19</a:t>
            </a:fld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13;p45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: modules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49" name="Google Shape;314;p45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Exporter un module :</a:t>
            </a:r>
            <a:endParaRPr b="0" lang="fr-FR" sz="2200" spc="-1" strike="noStrike">
              <a:latin typeface="Arial"/>
            </a:endParaRPr>
          </a:p>
          <a:p>
            <a:pPr lvl="1" marL="914400" indent="-316080">
              <a:lnSpc>
                <a:spcPct val="135000"/>
              </a:lnSpc>
              <a:buClr>
                <a:srgbClr val="666666"/>
              </a:buClr>
              <a:buFont typeface="Roboto"/>
              <a:buChar char="○"/>
            </a:pPr>
            <a:r>
              <a:rPr b="0" lang="fr-FR" sz="1400" spc="-1" strike="noStrike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</a:rPr>
              <a:t>module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.</a:t>
            </a:r>
            <a:r>
              <a:rPr b="0" lang="fr-FR" sz="1400" spc="-1" strike="noStrike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</a:rPr>
              <a:t>exports</a:t>
            </a:r>
            <a:r>
              <a:rPr b="0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= { </a:t>
            </a:r>
            <a:r>
              <a:rPr b="0" lang="fr-FR" sz="1200" spc="-1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</a:rPr>
              <a:t>/* à exporter */</a:t>
            </a:r>
            <a:r>
              <a:rPr b="0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}</a:t>
            </a:r>
            <a:r>
              <a:rPr b="0" lang="fr-FR" sz="105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</a:t>
            </a:r>
            <a:r>
              <a:rPr b="0" lang="fr-FR" sz="1000" spc="-1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</a:rPr>
              <a:t>// on y place les classes, objets, fonctions à exporter</a:t>
            </a:r>
            <a:endParaRPr b="0" lang="fr-FR" sz="1000" spc="-1" strike="noStrike">
              <a:latin typeface="Arial"/>
            </a:endParaRPr>
          </a:p>
          <a:p>
            <a:pPr lvl="1" marL="914400" indent="-316080">
              <a:lnSpc>
                <a:spcPct val="135000"/>
              </a:lnSpc>
              <a:buClr>
                <a:srgbClr val="666666"/>
              </a:buClr>
              <a:buFont typeface="Roboto"/>
              <a:buChar char="○"/>
            </a:pPr>
            <a:r>
              <a:rPr b="0" lang="fr-FR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</a:rPr>
              <a:t>export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function … </a:t>
            </a:r>
            <a:r>
              <a:rPr b="0" lang="fr-FR" sz="1000" spc="-1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</a:rPr>
              <a:t>// ou class, variable ...</a:t>
            </a:r>
            <a:r>
              <a:rPr b="0" lang="fr-FR" sz="1400" spc="-1" strike="noStrike">
                <a:solidFill>
                  <a:srgbClr val="6a9955"/>
                </a:solidFill>
                <a:latin typeface="Consolas"/>
                <a:ea typeface="Consolas"/>
              </a:rPr>
              <a:t> </a:t>
            </a:r>
            <a:r>
              <a:rPr b="1" lang="fr-FR" sz="1400" spc="-1" strike="noStrike">
                <a:solidFill>
                  <a:srgbClr val="6a9955"/>
                </a:solidFill>
                <a:latin typeface="Consolas"/>
                <a:ea typeface="Consolas"/>
              </a:rPr>
              <a:t>&lt;-- à préférer</a:t>
            </a:r>
            <a:r>
              <a:rPr b="1" lang="fr-FR" sz="1400" spc="-1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</a:rPr>
              <a:t> </a:t>
            </a:r>
            <a:endParaRPr b="0" lang="fr-FR" sz="14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Importer un module :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Pour importer un module, il faut qu’il ait été </a:t>
            </a:r>
            <a:r>
              <a:rPr b="0" lang="fr-FR" sz="1800" spc="-1" strike="noStrike" u="sng">
                <a:solidFill>
                  <a:srgbClr val="666666"/>
                </a:solidFill>
                <a:uFillTx/>
                <a:latin typeface="Helvetica Neue"/>
                <a:ea typeface="Helvetica Neue"/>
              </a:rPr>
              <a:t>exporté avant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Ancienne façon d‘importer un module (encore d’actualité dans Node.js)</a:t>
            </a:r>
            <a:endParaRPr b="0" lang="fr-FR" sz="1800" spc="-1" strike="noStrike">
              <a:latin typeface="Arial"/>
            </a:endParaRPr>
          </a:p>
          <a:p>
            <a:pPr lvl="2" marL="1371600" indent="-316080">
              <a:lnSpc>
                <a:spcPct val="135000"/>
              </a:lnSpc>
              <a:buClr>
                <a:srgbClr val="666666"/>
              </a:buClr>
              <a:buFont typeface="Roboto"/>
              <a:buChar char="■"/>
            </a:pPr>
            <a:r>
              <a:rPr b="0" lang="fr-FR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</a:rPr>
              <a:t>const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</a:t>
            </a:r>
            <a:r>
              <a:rPr b="0" lang="fr-FR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</a:rPr>
              <a:t>Module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= </a:t>
            </a:r>
            <a:r>
              <a:rPr b="1" lang="fr-FR" sz="1400" spc="-1" strike="noStrike" u="sng">
                <a:solidFill>
                  <a:srgbClr val="dcdcaa"/>
                </a:solidFill>
                <a:highlight>
                  <a:srgbClr val="1e1e1e"/>
                </a:highlight>
                <a:uFillTx/>
                <a:latin typeface="Consolas"/>
                <a:ea typeface="Consolas"/>
              </a:rPr>
              <a:t>require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(</a:t>
            </a:r>
            <a:r>
              <a:rPr b="0" lang="fr-FR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</a:rPr>
              <a:t>'./module.js'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);</a:t>
            </a:r>
            <a:endParaRPr b="0" lang="fr-FR" sz="14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Nouvelle façon d’importer un module (import et from depuis ES6)</a:t>
            </a:r>
            <a:endParaRPr b="0" lang="fr-FR" sz="1800" spc="-1" strike="noStrike">
              <a:latin typeface="Arial"/>
            </a:endParaRPr>
          </a:p>
          <a:p>
            <a:pPr lvl="2" marL="1371600" indent="-316080">
              <a:lnSpc>
                <a:spcPct val="135000"/>
              </a:lnSpc>
              <a:buClr>
                <a:srgbClr val="666666"/>
              </a:buClr>
              <a:buFont typeface="Roboto"/>
              <a:buChar char="■"/>
            </a:pPr>
            <a:r>
              <a:rPr b="1" lang="fr-FR" sz="1400" spc="-1" strike="noStrike" u="sng">
                <a:solidFill>
                  <a:srgbClr val="c586c0"/>
                </a:solidFill>
                <a:highlight>
                  <a:srgbClr val="1e1e1e"/>
                </a:highlight>
                <a:uFillTx/>
                <a:latin typeface="Consolas"/>
                <a:ea typeface="Consolas"/>
              </a:rPr>
              <a:t>import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</a:t>
            </a:r>
            <a:r>
              <a:rPr b="0" lang="fr-FR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</a:rPr>
              <a:t>Module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</a:t>
            </a:r>
            <a:r>
              <a:rPr b="1" lang="fr-FR" sz="1400" spc="-1" strike="noStrike" u="sng">
                <a:solidFill>
                  <a:srgbClr val="c586c0"/>
                </a:solidFill>
                <a:highlight>
                  <a:srgbClr val="1e1e1e"/>
                </a:highlight>
                <a:uFillTx/>
                <a:latin typeface="Consolas"/>
                <a:ea typeface="Consolas"/>
              </a:rPr>
              <a:t>from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 </a:t>
            </a:r>
            <a:r>
              <a:rPr b="0" lang="fr-FR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</a:rPr>
              <a:t>'./module.js'</a:t>
            </a:r>
            <a:r>
              <a:rPr b="0" lang="fr-FR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</a:rPr>
              <a:t>;</a:t>
            </a:r>
            <a:r>
              <a:rPr b="0" lang="fr-FR" sz="1400" spc="-1" strike="noStrike">
                <a:solidFill>
                  <a:srgbClr val="6a9955"/>
                </a:solidFill>
                <a:latin typeface="Consolas"/>
                <a:ea typeface="Consolas"/>
              </a:rPr>
              <a:t> </a:t>
            </a:r>
            <a:r>
              <a:rPr b="1" lang="fr-FR" sz="1400" spc="-1" strike="noStrike">
                <a:solidFill>
                  <a:srgbClr val="6a9955"/>
                </a:solidFill>
                <a:latin typeface="Consolas"/>
                <a:ea typeface="Consolas"/>
              </a:rPr>
              <a:t>&lt;-- à préférer</a:t>
            </a:r>
            <a:endParaRPr b="0" lang="fr-FR" sz="14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 “.js” à la fin du chemin du module est optionnel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0" name="Google Shape;315;p45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2B8A2EC-3796-488E-8FB3-937E8095F32B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21</a:t>
            </a:fld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320;p46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Cliquer sur un élément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52" name="Google Shape;321;p46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Plusieurs façons de faire : onclick en HTML ou .onclick en JS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Méthode recommandée : </a:t>
            </a:r>
            <a:r>
              <a:rPr b="1" lang="fr-FR" sz="2200" spc="-1" strike="noStrike">
                <a:solidFill>
                  <a:srgbClr val="666666"/>
                </a:solidFill>
                <a:latin typeface="Consolas"/>
                <a:ea typeface="Consolas"/>
              </a:rPr>
              <a:t>addEventListener(...)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va attendre un événement (ici le clic)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Comment faire ?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récupère l’élément du DOM en JS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lui attache une fonction qui écoute un événement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Qui se déclenchera chaque fois que…</a:t>
            </a:r>
            <a:endParaRPr b="0" lang="fr-FR" sz="2200" spc="-1" strike="noStrike">
              <a:latin typeface="Arial"/>
            </a:endParaRPr>
          </a:p>
          <a:p>
            <a:pPr lvl="2" marL="13716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■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Un événement arrivera (“click” par exemple)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53" name="Google Shape;322;p46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210D48-0E82-494D-8D81-E88BABC50377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21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54" name="Google Shape;323;p46"/>
          <p:cNvSpPr/>
          <p:nvPr/>
        </p:nvSpPr>
        <p:spPr>
          <a:xfrm>
            <a:off x="0" y="4688640"/>
            <a:ext cx="88606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Évènement de click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https://developer.mozilla.org/fr/docs/Web/API/Element/click_event#javascript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Voir exemple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https://developer.mozilla.org/fr/docs/Web/API/EventTarget/addEventListener#ajouter_un_écouteur_simple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328;p47"/>
          <p:cNvSpPr/>
          <p:nvPr/>
        </p:nvSpPr>
        <p:spPr>
          <a:xfrm>
            <a:off x="311760" y="444960"/>
            <a:ext cx="71276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Charger une librairie côté client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56" name="Google Shape;329;p47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Charger du JS dans une page HTML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Avec la balise </a:t>
            </a:r>
            <a:r>
              <a:rPr b="1" lang="fr-FR" sz="2200" spc="-1" strike="noStrike">
                <a:solidFill>
                  <a:srgbClr val="666666"/>
                </a:solidFill>
                <a:latin typeface="Consolas"/>
                <a:ea typeface="Consolas"/>
              </a:rPr>
              <a:t>&lt;script src="..."&gt;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Dans la balise head ou body avec </a:t>
            </a:r>
            <a:r>
              <a:rPr b="1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async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ou </a:t>
            </a:r>
            <a:r>
              <a:rPr b="1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defer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Consolas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Par exemple Bootstrap ou anciennement jQuery</a:t>
            </a:r>
            <a:br/>
            <a:br/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DejaVu Sans"/>
              </a:rPr>
              <a:t> 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Avec les frameworks frontend (Angular, React, Vuejs)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fera différemment (npm et Webpack par exemple)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57" name="Google Shape;330;p47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FBFA60C-2D51-4128-9204-286A71DB2BC5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22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58" name="Google Shape;331;p47"/>
          <p:cNvSpPr/>
          <p:nvPr/>
        </p:nvSpPr>
        <p:spPr>
          <a:xfrm>
            <a:off x="0" y="4688640"/>
            <a:ext cx="88606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Balise script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https://developer.mozilla.org/fr/docs/Web/HTML/Element/script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Voir exemple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https://developer.mozilla.org/fr/docs/Web/HTML/Element/script#exemple_simple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59" name="Google Shape;332;p47"/>
          <p:cNvSpPr/>
          <p:nvPr/>
        </p:nvSpPr>
        <p:spPr>
          <a:xfrm>
            <a:off x="330840" y="2724120"/>
            <a:ext cx="84808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&lt;script</a:t>
            </a:r>
            <a:r>
              <a:rPr b="1" lang="fr-F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1" lang="fr-FR" sz="1200" spc="-1" strike="noStrike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src</a:t>
            </a:r>
            <a:r>
              <a:rPr b="1" lang="fr-F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1" lang="fr-FR" sz="1200" spc="-1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"https://cdn.jsdelivr.net/npm/bootstrap@5.3.0-alpha1/dist/js/bootstrap.min.js"</a:t>
            </a:r>
            <a:r>
              <a:rPr b="1" lang="fr-F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1" lang="fr-FR" sz="1200" spc="-1" strike="noStrike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integrity</a:t>
            </a:r>
            <a:r>
              <a:rPr b="1" lang="fr-F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1" lang="fr-FR" sz="1200" spc="-1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"sha384-mQ93GR66B00ZXjt0YO5KlohRA5SY2XofN4zfuZxLkoj1gXtW8ANNCe9d5Y3eG5eD"</a:t>
            </a:r>
            <a:r>
              <a:rPr b="1" lang="fr-F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1" lang="fr-FR" sz="1200" spc="-1" strike="noStrike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crossorigin</a:t>
            </a:r>
            <a:r>
              <a:rPr b="1" lang="fr-F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1" lang="fr-FR" sz="1200" spc="-1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"anonymous"</a:t>
            </a:r>
            <a:r>
              <a:rPr b="1" lang="fr-FR" sz="1200" spc="-1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&gt;&lt;/script&gt;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337;p48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Anciennement appelé AJAX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i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Asynchronous JavaScript and XML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Requête à un serveur, un service web (une API)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Messages HTTP 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De requête : envoyés par le client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De réponse : envoyés par le serveur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Verbes HTTP : GET, POST, PUT, PATCH, DELETE, HEAD, …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Codes HTTP : 200, 301, 404, 500, …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Headers HTTP : Accept, Content-Type, Host, Origin, …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61" name="Google Shape;338;p48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5DACDC-D02B-47B1-8F53-26128728D870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23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62" name="Google Shape;339;p48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Faire un appel HTTP</a:t>
            </a:r>
            <a:endParaRPr b="0" lang="fr-FR" sz="3000" spc="-1" strike="noStrike">
              <a:latin typeface="Arial"/>
            </a:endParaRPr>
          </a:p>
        </p:txBody>
      </p:sp>
      <p:pic>
        <p:nvPicPr>
          <p:cNvPr id="263" name="Google Shape;340;p48" descr=""/>
          <p:cNvPicPr/>
          <p:nvPr/>
        </p:nvPicPr>
        <p:blipFill>
          <a:blip r:embed="rId1"/>
          <a:stretch/>
        </p:blipFill>
        <p:spPr>
          <a:xfrm>
            <a:off x="7790040" y="444960"/>
            <a:ext cx="1041120" cy="104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345;p49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Google Shape;346;p49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BC837B-4CBD-407D-BD39-94A49BD15A58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24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66" name="Google Shape;347;p49"/>
          <p:cNvSpPr/>
          <p:nvPr/>
        </p:nvSpPr>
        <p:spPr>
          <a:xfrm>
            <a:off x="311760" y="1152360"/>
            <a:ext cx="7938720" cy="36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peut faire des requêtes “AJAX” de différentes façons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XMLHttpRequest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(xhr)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 l’ancienne, avec l’API standard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$.ajax() 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avec jQuery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Méthode utilitaire qui facilite l’utilisation de XMLHttpRequest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fetch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(ou </a:t>
            </a:r>
            <a:r>
              <a:rPr b="0" lang="fr-FR" sz="2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axios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avec les frameworks </a:t>
            </a:r>
            <a:r>
              <a:rPr b="0" i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front-end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)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La nouvelle méthode qui “remplace” XMLHttpRequest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7" name="Google Shape;348;p49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Les différentes méthodes “AJAX”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353;p50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Google Shape;354;p50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D2D013-49FD-4BF2-A547-153CB139FC48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25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70" name="Google Shape;355;p50"/>
          <p:cNvSpPr/>
          <p:nvPr/>
        </p:nvSpPr>
        <p:spPr>
          <a:xfrm>
            <a:off x="311760" y="1152360"/>
            <a:ext cx="7977960" cy="35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L’objet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XMLHttpRequest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(xhr) en JavaScript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Déployé sur les navigateurs entre 1998 et 2005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Spécifié par le W3C en 2007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Requêtes HTTP, directement depuis le navigateur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Asynchrone avec fonctions de rappel (</a:t>
            </a:r>
            <a:r>
              <a:rPr b="0" i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callback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)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.onreadystatechange, .onload, ...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ou en ajoutant des event listeners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1" name="Google Shape;356;p50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Requête HTTP : à l’ancienne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72" name="Google Shape;357;p50"/>
          <p:cNvSpPr/>
          <p:nvPr/>
        </p:nvSpPr>
        <p:spPr>
          <a:xfrm>
            <a:off x="0" y="4676040"/>
            <a:ext cx="883080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Voir : </a:t>
            </a:r>
            <a:r>
              <a:rPr b="0" lang="fr-FR" sz="16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https://developer.mozilla.org/fr/docs/Web/API/XMLHttpRequest/Using_XMLHttpRequest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362;p51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Google Shape;363;p51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1ABE3C5-AC54-4971-B94D-1AB460BA8644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26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75" name="Google Shape;364;p51"/>
          <p:cNvSpPr/>
          <p:nvPr/>
        </p:nvSpPr>
        <p:spPr>
          <a:xfrm>
            <a:off x="311760" y="1152360"/>
            <a:ext cx="8301240" cy="31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La méthode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$.ajax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avec jQuery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Méthode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utilitaire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qui facilite l’utilisation de XMLHttpRequest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Permet de simplifier les requêtes AJAX 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jQuery contient beaucoup de méthodes utilitaires :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1800" spc="-1" strike="noStrike">
                <a:solidFill>
                  <a:srgbClr val="045095"/>
                </a:solidFill>
                <a:latin typeface="Courier New"/>
                <a:ea typeface="Courier New"/>
              </a:rPr>
              <a:t>$.get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pour directement faire un GET ($.post pour POST)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1800" spc="-1" strike="noStrike">
                <a:solidFill>
                  <a:srgbClr val="045095"/>
                </a:solidFill>
                <a:latin typeface="Courier New"/>
                <a:ea typeface="Courier New"/>
              </a:rPr>
              <a:t>$.parseXML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pour désérialiser une string XML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1800" spc="-1" strike="noStrike">
                <a:solidFill>
                  <a:srgbClr val="045095"/>
                </a:solidFill>
                <a:latin typeface="Courier New"/>
                <a:ea typeface="Courier New"/>
              </a:rPr>
              <a:t>$.isXMLDoc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pour vérifier si un noeud est XML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6" name="Google Shape;365;p51"/>
          <p:cNvSpPr/>
          <p:nvPr/>
        </p:nvSpPr>
        <p:spPr>
          <a:xfrm>
            <a:off x="0" y="4724280"/>
            <a:ext cx="846360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Voir : </a:t>
            </a:r>
            <a:r>
              <a:rPr b="0" lang="fr-FR" sz="16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https://www.pierre-giraud.com/jquery-apprendre-cours/creation-requete-ajax/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77" name="Google Shape;366;p51"/>
          <p:cNvSpPr/>
          <p:nvPr/>
        </p:nvSpPr>
        <p:spPr>
          <a:xfrm>
            <a:off x="0" y="4305240"/>
            <a:ext cx="846360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Voir : </a:t>
            </a:r>
            <a:r>
              <a:rPr b="0" lang="fr-FR" sz="16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https://api.jquery.com/jquery.ajax/#jQuery-ajax-url-settings</a:t>
            </a:r>
            <a:r>
              <a:rPr b="0" lang="fr-FR" sz="1600" spc="-1" strike="noStrike">
                <a:solidFill>
                  <a:srgbClr val="595959"/>
                </a:solidFill>
                <a:latin typeface="Helvetica Neue"/>
                <a:ea typeface="Helvetica Neue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78" name="Google Shape;367;p51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Requête HTTP : avec jQuery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372;p52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373;p52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5E5B67-A12A-44F4-9BD4-E0A0D207938B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27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81" name="Google Shape;374;p52"/>
          <p:cNvSpPr/>
          <p:nvPr/>
        </p:nvSpPr>
        <p:spPr>
          <a:xfrm>
            <a:off x="311760" y="1152360"/>
            <a:ext cx="5748840" cy="30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5640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La méthode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fetch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de JavaScript</a:t>
            </a:r>
            <a:endParaRPr b="0" lang="fr-FR" sz="2200" spc="-1" strike="noStrike">
              <a:latin typeface="Arial"/>
            </a:endParaRPr>
          </a:p>
          <a:p>
            <a:pPr lvl="1" marL="914400" indent="-34380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99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Méthode de requêtes HTTP en asynchrone</a:t>
            </a:r>
            <a:endParaRPr b="0" lang="fr-FR" sz="1990" spc="-1" strike="noStrike">
              <a:latin typeface="Arial"/>
            </a:endParaRPr>
          </a:p>
          <a:p>
            <a:pPr marL="457200" indent="-35640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Standardisée dans Chrome et Firefox</a:t>
            </a:r>
            <a:endParaRPr b="0" lang="fr-FR" sz="2200" spc="-1" strike="noStrike">
              <a:latin typeface="Arial"/>
            </a:endParaRPr>
          </a:p>
          <a:p>
            <a:pPr lvl="1" marL="914400" indent="-33300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Depuis 2015</a:t>
            </a:r>
            <a:endParaRPr b="0" lang="fr-FR" sz="1800" spc="-1" strike="noStrike">
              <a:latin typeface="Arial"/>
            </a:endParaRPr>
          </a:p>
          <a:p>
            <a:pPr marL="457200" indent="-35640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Basée sur les promesses (</a:t>
            </a:r>
            <a:r>
              <a:rPr b="0" i="1" lang="fr-FR" sz="2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Promise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2200" spc="-1" strike="noStrike">
              <a:latin typeface="Arial"/>
            </a:endParaRPr>
          </a:p>
        </p:txBody>
      </p:sp>
      <p:sp>
        <p:nvSpPr>
          <p:cNvPr id="282" name="Google Shape;375;p52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Requête HTTP : avec fetch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83" name="Google Shape;376;p52"/>
          <p:cNvSpPr/>
          <p:nvPr/>
        </p:nvSpPr>
        <p:spPr>
          <a:xfrm>
            <a:off x="0" y="4676040"/>
            <a:ext cx="846360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promesses : </a:t>
            </a:r>
            <a:r>
              <a:rPr b="0" lang="fr-FR" sz="16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https://developer.mozilla.org/fr/docs/Web/JavaScript/Guide/Using_promises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84" name="Google Shape;377;p52"/>
          <p:cNvSpPr/>
          <p:nvPr/>
        </p:nvSpPr>
        <p:spPr>
          <a:xfrm>
            <a:off x="0" y="4303800"/>
            <a:ext cx="767592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fetch : </a:t>
            </a:r>
            <a:r>
              <a:rPr b="0" lang="fr-FR" sz="16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3"/>
              </a:rPr>
              <a:t>https://developer.mozilla.org/fr/docs/Web/API/Fetch_API/Using_Fetch</a:t>
            </a: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85" name="Google Shape;378;p52"/>
          <p:cNvSpPr/>
          <p:nvPr/>
        </p:nvSpPr>
        <p:spPr>
          <a:xfrm>
            <a:off x="540360" y="3219840"/>
            <a:ext cx="3544920" cy="969840"/>
          </a:xfrm>
          <a:prstGeom prst="roundRect">
            <a:avLst>
              <a:gd name="adj" fmla="val 7408"/>
            </a:avLst>
          </a:prstGeom>
          <a:solidFill>
            <a:srgbClr val="1e1e1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fr-FR" sz="12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fetch</a:t>
            </a:r>
            <a:r>
              <a:rPr b="1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1" lang="fr-FR" sz="12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url</a:t>
            </a:r>
            <a:r>
              <a:rPr b="1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).</a:t>
            </a:r>
            <a:r>
              <a:rPr b="1" lang="fr-FR" sz="12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then</a:t>
            </a:r>
            <a:r>
              <a:rPr b="1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1" lang="fr-FR" sz="12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function</a:t>
            </a:r>
            <a:r>
              <a:rPr b="1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1" lang="fr-FR" sz="12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response</a:t>
            </a:r>
            <a:r>
              <a:rPr b="1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 {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 </a:t>
            </a:r>
            <a:r>
              <a:rPr b="1" lang="fr-FR" sz="1200" spc="-1" strike="noStrik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</a:rPr>
              <a:t>// traiter l’objet Response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fr-FR" sz="12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});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86" name="Google Shape;379;p52"/>
          <p:cNvSpPr/>
          <p:nvPr/>
        </p:nvSpPr>
        <p:spPr>
          <a:xfrm>
            <a:off x="3927600" y="3230280"/>
            <a:ext cx="5145480" cy="8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08800" indent="-173880">
              <a:lnSpc>
                <a:spcPct val="150000"/>
              </a:lnSpc>
              <a:buClr>
                <a:srgbClr val="1b1b1b"/>
              </a:buClr>
              <a:buFont typeface="Helvetica Neue"/>
              <a:buChar char="●"/>
            </a:pPr>
            <a:r>
              <a:rPr b="0" lang="fr-FR" sz="14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fetch renvoie une </a:t>
            </a:r>
            <a:r>
              <a:rPr b="0" i="1" lang="fr-FR" sz="14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Promise</a:t>
            </a:r>
            <a:r>
              <a:rPr b="0" lang="fr-FR" sz="14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, d’où le chaînage avec </a:t>
            </a:r>
            <a:r>
              <a:rPr b="1" lang="fr-FR" sz="14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.then</a:t>
            </a:r>
            <a:endParaRPr b="0" lang="fr-FR" sz="1400" spc="-1" strike="noStrike">
              <a:latin typeface="Arial"/>
            </a:endParaRPr>
          </a:p>
          <a:p>
            <a:pPr marL="208800" indent="-173880">
              <a:lnSpc>
                <a:spcPct val="150000"/>
              </a:lnSpc>
              <a:buClr>
                <a:srgbClr val="1b1b1b"/>
              </a:buClr>
              <a:buFont typeface="Helvetica Neue"/>
              <a:buChar char="●"/>
            </a:pPr>
            <a:r>
              <a:rPr b="0" lang="fr-FR" sz="14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à l’intérieur de la fonction, on traite l’objet </a:t>
            </a:r>
            <a:r>
              <a:rPr b="0" i="1" lang="fr-FR" sz="14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4"/>
              </a:rPr>
              <a:t>Response</a:t>
            </a:r>
            <a:r>
              <a:rPr b="0" lang="fr-FR" sz="14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384;p53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385;p53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B8791B9-F54D-41DE-843F-2BC80C9E444A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28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89" name="Google Shape;386;p53"/>
          <p:cNvSpPr/>
          <p:nvPr/>
        </p:nvSpPr>
        <p:spPr>
          <a:xfrm>
            <a:off x="311760" y="1152360"/>
            <a:ext cx="8597160" cy="32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i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Cross-origin Resource Sharing</a:t>
            </a:r>
            <a:endParaRPr b="0" lang="fr-FR" sz="2200" spc="-1" strike="noStrike">
              <a:latin typeface="Arial"/>
            </a:endParaRPr>
          </a:p>
          <a:p>
            <a:pPr lvl="1" marL="914400" indent="-36036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1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https://developer.mozilla.org/fr/docs/Web/HTTP/CORS</a:t>
            </a:r>
            <a:r>
              <a:rPr b="0" lang="fr-FR" sz="21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21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Mécanisme de partage de ressources entre domaines</a:t>
            </a:r>
            <a:endParaRPr b="0" lang="fr-FR" sz="2200" spc="-1" strike="noStrike">
              <a:latin typeface="Arial"/>
            </a:endParaRPr>
          </a:p>
          <a:p>
            <a:pPr lvl="1" marL="914400" indent="-36036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1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Cross-origin = entre différents domaines</a:t>
            </a:r>
            <a:endParaRPr b="0" lang="fr-FR" sz="2100" spc="-1" strike="noStrike">
              <a:latin typeface="Arial"/>
            </a:endParaRPr>
          </a:p>
          <a:p>
            <a:pPr lvl="1" marL="914400" indent="-36036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1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S’autorise via des en-têtes HTTP (donc côté serveur)</a:t>
            </a:r>
            <a:endParaRPr b="0" lang="fr-FR" sz="21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Par défaut, pour la sécurité</a:t>
            </a:r>
            <a:br/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	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→ les navigateurs interdisent les requêtes cross-origin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90" name="Google Shape;387;p53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CORS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91" name="Google Shape;388;p53"/>
          <p:cNvSpPr/>
          <p:nvPr/>
        </p:nvSpPr>
        <p:spPr>
          <a:xfrm>
            <a:off x="0" y="4440600"/>
            <a:ext cx="707112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Exemple d’extension pour désactiver le blocage dans Chrome :</a:t>
            </a:r>
            <a:br/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https://chrome.google.com/webstore/detail/cors-unblock/lfhmikememgdcahcdlaciloancbhjino?hl=fr</a:t>
            </a:r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60;p31"/>
          <p:cNvSpPr/>
          <p:nvPr/>
        </p:nvSpPr>
        <p:spPr>
          <a:xfrm>
            <a:off x="2437200" y="3016440"/>
            <a:ext cx="426816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4200" spc="-1" strike="noStrike">
                <a:solidFill>
                  <a:srgbClr val="595959"/>
                </a:solidFill>
                <a:latin typeface="Helvetica Neue"/>
                <a:ea typeface="Helvetica Neue"/>
              </a:rPr>
              <a:t>JavaScript</a:t>
            </a:r>
            <a:endParaRPr b="0" lang="fr-FR" sz="4200" spc="-1" strike="noStrike">
              <a:latin typeface="Arial"/>
            </a:endParaRPr>
          </a:p>
        </p:txBody>
      </p:sp>
      <p:grpSp>
        <p:nvGrpSpPr>
          <p:cNvPr id="133" name="Google Shape;161;p31"/>
          <p:cNvGrpSpPr/>
          <p:nvPr/>
        </p:nvGrpSpPr>
        <p:grpSpPr>
          <a:xfrm>
            <a:off x="-1440" y="1440"/>
            <a:ext cx="9144000" cy="5145840"/>
            <a:chOff x="-1440" y="1440"/>
            <a:chExt cx="9144000" cy="5145840"/>
          </a:xfrm>
        </p:grpSpPr>
        <p:sp>
          <p:nvSpPr>
            <p:cNvPr id="134" name="Google Shape;162;p31"/>
            <p:cNvSpPr/>
            <p:nvPr/>
          </p:nvSpPr>
          <p:spPr>
            <a:xfrm flipH="1" rot="10800000">
              <a:off x="0" y="1440"/>
              <a:ext cx="9142560" cy="213840"/>
            </a:xfrm>
            <a:prstGeom prst="rect">
              <a:avLst/>
            </a:prstGeom>
            <a:solidFill>
              <a:srgbClr val="f4da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163;p31"/>
            <p:cNvSpPr/>
            <p:nvPr/>
          </p:nvSpPr>
          <p:spPr>
            <a:xfrm flipH="1" rot="10800000">
              <a:off x="0" y="4929840"/>
              <a:ext cx="9142560" cy="213840"/>
            </a:xfrm>
            <a:prstGeom prst="rect">
              <a:avLst/>
            </a:prstGeom>
            <a:solidFill>
              <a:srgbClr val="f4da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164;p31"/>
            <p:cNvSpPr/>
            <p:nvPr/>
          </p:nvSpPr>
          <p:spPr>
            <a:xfrm flipH="1" rot="5400000">
              <a:off x="-2359800" y="2575080"/>
              <a:ext cx="4930560" cy="213840"/>
            </a:xfrm>
            <a:prstGeom prst="rect">
              <a:avLst/>
            </a:prstGeom>
            <a:solidFill>
              <a:srgbClr val="f4da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165;p31"/>
            <p:cNvSpPr/>
            <p:nvPr/>
          </p:nvSpPr>
          <p:spPr>
            <a:xfrm flipH="1" rot="5400000">
              <a:off x="6568920" y="2359800"/>
              <a:ext cx="4930560" cy="213840"/>
            </a:xfrm>
            <a:prstGeom prst="rect">
              <a:avLst/>
            </a:prstGeom>
            <a:solidFill>
              <a:srgbClr val="f4da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8" name="Google Shape;166;p31" descr=""/>
          <p:cNvPicPr/>
          <p:nvPr/>
        </p:nvPicPr>
        <p:blipFill>
          <a:blip r:embed="rId1"/>
          <a:stretch/>
        </p:blipFill>
        <p:spPr>
          <a:xfrm>
            <a:off x="3689280" y="1183320"/>
            <a:ext cx="1764000" cy="17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393;p54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394;p54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6B1DFA-1ACE-4441-A21F-DE05968557CF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29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294" name="Google Shape;395;p54"/>
          <p:cNvSpPr/>
          <p:nvPr/>
        </p:nvSpPr>
        <p:spPr>
          <a:xfrm>
            <a:off x="311760" y="1152360"/>
            <a:ext cx="859716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0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Exemple de requête à apple.com depuis google.com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5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Dans le navigateur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5" name="Google Shape;396;p54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CORS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96" name="Google Shape;397;p54"/>
          <p:cNvSpPr/>
          <p:nvPr/>
        </p:nvSpPr>
        <p:spPr>
          <a:xfrm>
            <a:off x="0" y="4440600"/>
            <a:ext cx="707112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Exemple d’extension pour désactiver le blocage dans Chrome :</a:t>
            </a:r>
            <a:br/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https://chrome.google.com/webstore/detail/cors-unblock/lfhmikememgdcahcdlaciloancbhjino?hl=fr</a:t>
            </a:r>
            <a:r>
              <a:rPr b="0" lang="fr-FR" sz="1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297" name="Google Shape;398;p54" descr=""/>
          <p:cNvPicPr/>
          <p:nvPr/>
        </p:nvPicPr>
        <p:blipFill>
          <a:blip r:embed="rId2"/>
          <a:srcRect l="0" t="2960" r="0" b="0"/>
          <a:stretch/>
        </p:blipFill>
        <p:spPr>
          <a:xfrm>
            <a:off x="542880" y="2025720"/>
            <a:ext cx="8134560" cy="1090440"/>
          </a:xfrm>
          <a:prstGeom prst="rect">
            <a:avLst/>
          </a:prstGeom>
          <a:ln w="0">
            <a:noFill/>
          </a:ln>
        </p:spPr>
      </p:pic>
      <p:sp>
        <p:nvSpPr>
          <p:cNvPr id="298" name="Google Shape;399;p54"/>
          <p:cNvSpPr/>
          <p:nvPr/>
        </p:nvSpPr>
        <p:spPr>
          <a:xfrm>
            <a:off x="1072800" y="3121920"/>
            <a:ext cx="6996600" cy="12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→ 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Un message d’erreur nous indique qu’il manque le header “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Access-Control-Allow-Origin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” qui pourrait nous autoriser à faire une telle requête, ou bien qu’il faut désactiver CORS.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404;p55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Google Shape;405;p55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EB34C8-2D54-450E-B2DD-CE01B969FF82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30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301" name="Google Shape;406;p55"/>
          <p:cNvSpPr/>
          <p:nvPr/>
        </p:nvSpPr>
        <p:spPr>
          <a:xfrm>
            <a:off x="311760" y="1152360"/>
            <a:ext cx="732348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6840">
              <a:lnSpc>
                <a:spcPct val="150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Avec l’extension Live Server de VScode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02" name="Google Shape;407;p55"/>
          <p:cNvSpPr/>
          <p:nvPr/>
        </p:nvSpPr>
        <p:spPr>
          <a:xfrm>
            <a:off x="311760" y="444960"/>
            <a:ext cx="8519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Tester HTTP sur une page HTML</a:t>
            </a:r>
            <a:endParaRPr b="0" lang="fr-FR" sz="3000" spc="-1" strike="noStrike">
              <a:latin typeface="Arial"/>
            </a:endParaRPr>
          </a:p>
        </p:txBody>
      </p:sp>
      <p:pic>
        <p:nvPicPr>
          <p:cNvPr id="303" name="Google Shape;408;p55" descr=""/>
          <p:cNvPicPr/>
          <p:nvPr/>
        </p:nvPicPr>
        <p:blipFill>
          <a:blip r:embed="rId1"/>
          <a:stretch/>
        </p:blipFill>
        <p:spPr>
          <a:xfrm>
            <a:off x="1048320" y="1764720"/>
            <a:ext cx="7045560" cy="1434240"/>
          </a:xfrm>
          <a:prstGeom prst="rect">
            <a:avLst/>
          </a:prstGeom>
          <a:ln w="0">
            <a:noFill/>
          </a:ln>
        </p:spPr>
      </p:pic>
      <p:sp>
        <p:nvSpPr>
          <p:cNvPr id="304" name="Google Shape;409;p55"/>
          <p:cNvSpPr/>
          <p:nvPr/>
        </p:nvSpPr>
        <p:spPr>
          <a:xfrm>
            <a:off x="982440" y="3504960"/>
            <a:ext cx="71776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Voir </a:t>
            </a:r>
            <a:r>
              <a:rPr b="0" lang="fr-FR" sz="16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https://developer.mozilla.org/fr/docs/Web/Guide/AJAX/Getting_Started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414;p56"/>
          <p:cNvSpPr/>
          <p:nvPr/>
        </p:nvSpPr>
        <p:spPr>
          <a:xfrm>
            <a:off x="311760" y="444960"/>
            <a:ext cx="71276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Sérialiser/désérialiser un élément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306" name="Google Shape;415;p56"/>
          <p:cNvSpPr/>
          <p:nvPr/>
        </p:nvSpPr>
        <p:spPr>
          <a:xfrm>
            <a:off x="311760" y="1152360"/>
            <a:ext cx="8431920" cy="21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va utiliser le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JSON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On pourrait aussi faire avec XML, YAML, binaire, ou d’autres formats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Le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JSON = chaîne de caractères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Objet JavaScript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≠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JSON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Des clés-valeurs et des tableaux avec string, number, bool, …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07" name="Google Shape;416;p56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1F62D44-1B34-4E5C-9E4B-B2DCD3B2C5F5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31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308" name="Google Shape;417;p56"/>
          <p:cNvSpPr/>
          <p:nvPr/>
        </p:nvSpPr>
        <p:spPr>
          <a:xfrm>
            <a:off x="0" y="4807800"/>
            <a:ext cx="886068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Le format JSON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https://developer.mozilla.org/fr/docs/Learn/JavaScript/Objects/JSON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309" name="Google Shape;418;p56" descr=""/>
          <p:cNvPicPr/>
          <p:nvPr/>
        </p:nvPicPr>
        <p:blipFill>
          <a:blip r:embed="rId2"/>
          <a:srcRect l="0" t="1121" r="0" b="34253"/>
          <a:stretch/>
        </p:blipFill>
        <p:spPr>
          <a:xfrm>
            <a:off x="2376720" y="3212640"/>
            <a:ext cx="4107240" cy="1411200"/>
          </a:xfrm>
          <a:prstGeom prst="rect">
            <a:avLst/>
          </a:prstGeom>
          <a:ln w="9525">
            <a:solidFill>
              <a:srgbClr val="595959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423;p57"/>
          <p:cNvSpPr/>
          <p:nvPr/>
        </p:nvSpPr>
        <p:spPr>
          <a:xfrm>
            <a:off x="311760" y="444960"/>
            <a:ext cx="71276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Sérialiser/désérialiser un élément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311" name="Google Shape;424;p57"/>
          <p:cNvSpPr/>
          <p:nvPr/>
        </p:nvSpPr>
        <p:spPr>
          <a:xfrm>
            <a:off x="311760" y="1152360"/>
            <a:ext cx="8431920" cy="9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Sérialisation : transformer un objet en chaîne de caractères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Désérialisation : transformer une chaîne en objet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12" name="Google Shape;425;p57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33F56D-B28C-44C0-9005-982B19A4CE54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32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313" name="Google Shape;426;p57"/>
          <p:cNvSpPr/>
          <p:nvPr/>
        </p:nvSpPr>
        <p:spPr>
          <a:xfrm>
            <a:off x="0" y="4688640"/>
            <a:ext cx="88606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JSON.parse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https://developer.mozilla.org/fr/docs/Web/JavaScript/Reference/Global_Objects/JSON/parse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JSON.stringify: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https://developer.mozilla.org/fr/docs/Web/JavaScript/Reference/Global_Objects/JSON/stringify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314" name="Google Shape;427;p57" descr=""/>
          <p:cNvPicPr/>
          <p:nvPr/>
        </p:nvPicPr>
        <p:blipFill>
          <a:blip r:embed="rId3"/>
          <a:stretch/>
        </p:blipFill>
        <p:spPr>
          <a:xfrm>
            <a:off x="1787400" y="2434320"/>
            <a:ext cx="622080" cy="622080"/>
          </a:xfrm>
          <a:prstGeom prst="rect">
            <a:avLst/>
          </a:prstGeom>
          <a:ln w="0">
            <a:noFill/>
          </a:ln>
        </p:spPr>
      </p:pic>
      <p:pic>
        <p:nvPicPr>
          <p:cNvPr id="315" name="Google Shape;428;p57" descr=""/>
          <p:cNvPicPr/>
          <p:nvPr/>
        </p:nvPicPr>
        <p:blipFill>
          <a:blip r:embed="rId4"/>
          <a:stretch/>
        </p:blipFill>
        <p:spPr>
          <a:xfrm>
            <a:off x="4366800" y="2434320"/>
            <a:ext cx="622080" cy="622080"/>
          </a:xfrm>
          <a:prstGeom prst="rect">
            <a:avLst/>
          </a:prstGeom>
          <a:ln w="0">
            <a:noFill/>
          </a:ln>
        </p:spPr>
      </p:pic>
      <p:sp>
        <p:nvSpPr>
          <p:cNvPr id="316" name="Google Shape;429;p57"/>
          <p:cNvSpPr/>
          <p:nvPr/>
        </p:nvSpPr>
        <p:spPr>
          <a:xfrm>
            <a:off x="2639880" y="2189160"/>
            <a:ext cx="1337400" cy="244080"/>
          </a:xfrm>
          <a:custGeom>
            <a:avLst/>
            <a:gdLst/>
            <a:ahLst/>
            <a:rect l="l" t="t" r="r" b="b"/>
            <a:pathLst>
              <a:path w="53555" h="9814">
                <a:moveTo>
                  <a:pt x="0" y="9205"/>
                </a:moveTo>
                <a:cubicBezTo>
                  <a:pt x="12624" y="-3419"/>
                  <a:pt x="40942" y="-2820"/>
                  <a:pt x="53555" y="9814"/>
                </a:cubicBezTo>
              </a:path>
            </a:pathLst>
          </a:custGeom>
          <a:noFill/>
          <a:ln w="1905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Google Shape;430;p57"/>
          <p:cNvSpPr/>
          <p:nvPr/>
        </p:nvSpPr>
        <p:spPr>
          <a:xfrm rot="10800000">
            <a:off x="2611080" y="3057840"/>
            <a:ext cx="1337400" cy="244080"/>
          </a:xfrm>
          <a:custGeom>
            <a:avLst/>
            <a:gdLst/>
            <a:ahLst/>
            <a:rect l="l" t="t" r="r" b="b"/>
            <a:pathLst>
              <a:path w="53555" h="9814">
                <a:moveTo>
                  <a:pt x="0" y="9205"/>
                </a:moveTo>
                <a:cubicBezTo>
                  <a:pt x="12624" y="-3419"/>
                  <a:pt x="40942" y="-2820"/>
                  <a:pt x="53555" y="9814"/>
                </a:cubicBezTo>
              </a:path>
            </a:pathLst>
          </a:custGeom>
          <a:noFill/>
          <a:ln w="1905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431;p57"/>
          <p:cNvSpPr/>
          <p:nvPr/>
        </p:nvSpPr>
        <p:spPr>
          <a:xfrm>
            <a:off x="2814840" y="2265480"/>
            <a:ext cx="9266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Sérialiser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19" name="Google Shape;432;p57"/>
          <p:cNvSpPr/>
          <p:nvPr/>
        </p:nvSpPr>
        <p:spPr>
          <a:xfrm>
            <a:off x="2778840" y="2943000"/>
            <a:ext cx="105948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Désérialiser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20" name="Google Shape;433;p57"/>
          <p:cNvSpPr/>
          <p:nvPr/>
        </p:nvSpPr>
        <p:spPr>
          <a:xfrm>
            <a:off x="1635480" y="2165400"/>
            <a:ext cx="9266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Objet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21" name="Google Shape;434;p57"/>
          <p:cNvSpPr/>
          <p:nvPr/>
        </p:nvSpPr>
        <p:spPr>
          <a:xfrm>
            <a:off x="1635480" y="3034440"/>
            <a:ext cx="9266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En RAM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22" name="Google Shape;435;p57"/>
          <p:cNvSpPr/>
          <p:nvPr/>
        </p:nvSpPr>
        <p:spPr>
          <a:xfrm>
            <a:off x="4146840" y="2165400"/>
            <a:ext cx="9266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String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23" name="Google Shape;436;p57"/>
          <p:cNvSpPr/>
          <p:nvPr/>
        </p:nvSpPr>
        <p:spPr>
          <a:xfrm>
            <a:off x="5074920" y="2265480"/>
            <a:ext cx="243252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Peut être : </a:t>
            </a:r>
            <a:endParaRPr b="0" lang="fr-FR" sz="1200" spc="-1" strike="noStrike">
              <a:latin typeface="Arial"/>
            </a:endParaRPr>
          </a:p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Helvetica Neue"/>
              <a:buChar char="-"/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En RAM</a:t>
            </a:r>
            <a:endParaRPr b="0" lang="fr-FR" sz="1200" spc="-1" strike="noStrike">
              <a:latin typeface="Arial"/>
            </a:endParaRPr>
          </a:p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Helvetica Neue"/>
              <a:buChar char="-"/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Sur disque</a:t>
            </a:r>
            <a:endParaRPr b="0" lang="fr-FR" sz="1200" spc="-1" strike="noStrike">
              <a:latin typeface="Arial"/>
            </a:endParaRPr>
          </a:p>
          <a:p>
            <a:pPr marL="457200" indent="-303480">
              <a:lnSpc>
                <a:spcPct val="100000"/>
              </a:lnSpc>
              <a:buClr>
                <a:srgbClr val="000000"/>
              </a:buClr>
              <a:buFont typeface="Helvetica Neue"/>
              <a:buChar char="-"/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Échangé via HTTP (API)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24" name="Google Shape;437;p57"/>
          <p:cNvSpPr/>
          <p:nvPr/>
        </p:nvSpPr>
        <p:spPr>
          <a:xfrm>
            <a:off x="311760" y="3489840"/>
            <a:ext cx="8431920" cy="9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Sérialisation :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JSON.</a:t>
            </a:r>
            <a:r>
              <a:rPr b="1" i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stringify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( </a:t>
            </a:r>
            <a:r>
              <a:rPr b="0" lang="fr-FR" sz="2200" spc="-1" strike="noStrike">
                <a:solidFill>
                  <a:srgbClr val="38761d"/>
                </a:solidFill>
                <a:latin typeface="Helvetica Neue"/>
                <a:ea typeface="Helvetica Neue"/>
              </a:rPr>
              <a:t>string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Désérialisation :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JSON.</a:t>
            </a:r>
            <a:r>
              <a:rPr b="1" i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parse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( </a:t>
            </a:r>
            <a:r>
              <a:rPr b="0" lang="fr-FR" sz="2200" spc="-1" strike="noStrike">
                <a:solidFill>
                  <a:srgbClr val="cc0000"/>
                </a:solidFill>
                <a:latin typeface="Helvetica Neue"/>
                <a:ea typeface="Helvetica Neue"/>
              </a:rPr>
              <a:t>objet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)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442;p58"/>
          <p:cNvSpPr/>
          <p:nvPr/>
        </p:nvSpPr>
        <p:spPr>
          <a:xfrm>
            <a:off x="311760" y="444960"/>
            <a:ext cx="71276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Lire et écrire dans le localStorage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326" name="Google Shape;443;p58"/>
          <p:cNvSpPr/>
          <p:nvPr/>
        </p:nvSpPr>
        <p:spPr>
          <a:xfrm>
            <a:off x="311760" y="1152360"/>
            <a:ext cx="8431920" cy="21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Mini base de données locale dans le navigateur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Écrire : localStorage.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setItem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(clé, valeur)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Lire : localStorage.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getItem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(clé)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Effacer un élément : localStorage.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removeItem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(clé)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Tout effacer : localStorage.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clear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()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27" name="Google Shape;444;p58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0D950C-8EE3-4D29-A9A6-D9471531A448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&lt;numéro&gt;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328" name="Google Shape;445;p58"/>
          <p:cNvSpPr/>
          <p:nvPr/>
        </p:nvSpPr>
        <p:spPr>
          <a:xfrm>
            <a:off x="0" y="4688640"/>
            <a:ext cx="88606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localStorage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https://developer.mozilla.org/fr/docs/Web/API/Window/localStorage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Voir exemple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https://developer.mozilla.org/fr/docs/Web/API/Window/localStorage#exemple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450;p59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Animer un élément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330" name="Google Shape;451;p59"/>
          <p:cNvSpPr/>
          <p:nvPr/>
        </p:nvSpPr>
        <p:spPr>
          <a:xfrm>
            <a:off x="311760" y="1152360"/>
            <a:ext cx="84319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Méthode 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animate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sur un élément du DOM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00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https://developer.mozilla.org/fr/docs/Web/API/Element/animate</a:t>
            </a:r>
            <a:r>
              <a:rPr b="0" lang="fr-FR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Via une librairie JS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https://animejs.com/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Via une librairie CSS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3"/>
              </a:rPr>
              <a:t>https://animate.style/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Dans un </a:t>
            </a:r>
            <a:r>
              <a:rPr b="1" lang="fr-FR" sz="2200" spc="-1" strike="noStrike">
                <a:solidFill>
                  <a:srgbClr val="666666"/>
                </a:solidFill>
                <a:latin typeface="Consolas"/>
                <a:ea typeface="Consolas"/>
              </a:rPr>
              <a:t>&lt;canvas&gt;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4"/>
              </a:rPr>
              <a:t>https://developer.mozilla.org/fr/docs/Web/API/Canvas_API/Tutorial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5"/>
              </a:rPr>
              <a:t>https://developer.mozilla.org/fr/docs/Games/Tutorials/2D_Breakout_game_pure_JavaScript</a:t>
            </a: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1" name="Google Shape;452;p59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F609AE4-2A13-4031-A248-2784B373394B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34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332" name="Google Shape;453;p59" descr=""/>
          <p:cNvPicPr/>
          <p:nvPr/>
        </p:nvPicPr>
        <p:blipFill>
          <a:blip r:embed="rId6"/>
          <a:stretch/>
        </p:blipFill>
        <p:spPr>
          <a:xfrm>
            <a:off x="7788960" y="444960"/>
            <a:ext cx="954720" cy="95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142;p29"/>
          <p:cNvSpPr/>
          <p:nvPr/>
        </p:nvSpPr>
        <p:spPr>
          <a:xfrm>
            <a:off x="311760" y="444960"/>
            <a:ext cx="53924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Références et ressources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334" name="Google Shape;143;p29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CE9D29-CB26-4172-BFBD-0F317F5286E0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&lt;numéro&gt;</a:t>
            </a:fld>
            <a:endParaRPr b="0" lang="fr-FR" sz="1000" spc="-1" strike="noStrike">
              <a:latin typeface="Arial"/>
            </a:endParaRPr>
          </a:p>
        </p:txBody>
      </p:sp>
      <p:sp>
        <p:nvSpPr>
          <p:cNvPr id="335" name="Google Shape;144;p29"/>
          <p:cNvSpPr/>
          <p:nvPr/>
        </p:nvSpPr>
        <p:spPr>
          <a:xfrm>
            <a:off x="311760" y="1152360"/>
            <a:ext cx="869724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Documentation de Mozilla sur les technos Web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1"/>
              </a:rPr>
              <a:t>https://developer.mozilla.org/fr/docs/web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En particulier sur JavaScript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2"/>
              </a:rPr>
              <a:t>https://developer.mozilla.org/fr/docs/Learn/JavaScript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Tutos sur différents sites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3"/>
              </a:rPr>
              <a:t>https://www.w3schools.com/js/default.asp</a:t>
            </a:r>
            <a:endParaRPr b="0" lang="fr-FR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4"/>
              </a:rPr>
              <a:t>https://www.codecademy.com/learn/introduction-to-javascript</a:t>
            </a:r>
            <a:endParaRPr b="0" lang="fr-FR" sz="18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…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71;p32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à l’époque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40" name="Google Shape;172;p32"/>
          <p:cNvSpPr/>
          <p:nvPr/>
        </p:nvSpPr>
        <p:spPr>
          <a:xfrm>
            <a:off x="311760" y="1152360"/>
            <a:ext cx="8184960" cy="17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Né en 1995 (bientôt 30 ans)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Comme un langage utilitaire par-dessus HTML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Pour interagir avec le DOM</a:t>
            </a:r>
            <a:endParaRPr b="0" lang="fr-FR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1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Représentation objet du 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" name="Google Shape;173;p32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0DB42F-618E-4BA1-9118-97E864C50A9E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3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142" name="Google Shape;174;p32" descr=""/>
          <p:cNvPicPr/>
          <p:nvPr/>
        </p:nvPicPr>
        <p:blipFill>
          <a:blip r:embed="rId1"/>
          <a:stretch/>
        </p:blipFill>
        <p:spPr>
          <a:xfrm>
            <a:off x="2109960" y="2875320"/>
            <a:ext cx="2545920" cy="1806120"/>
          </a:xfrm>
          <a:prstGeom prst="rect">
            <a:avLst/>
          </a:prstGeom>
          <a:ln w="9525">
            <a:solidFill>
              <a:srgbClr val="595959"/>
            </a:solidFill>
            <a:round/>
          </a:ln>
        </p:spPr>
      </p:pic>
      <p:pic>
        <p:nvPicPr>
          <p:cNvPr id="143" name="Google Shape;175;p32" descr=""/>
          <p:cNvPicPr/>
          <p:nvPr/>
        </p:nvPicPr>
        <p:blipFill>
          <a:blip r:embed="rId2"/>
          <a:stretch/>
        </p:blipFill>
        <p:spPr>
          <a:xfrm>
            <a:off x="8004600" y="444960"/>
            <a:ext cx="866520" cy="866520"/>
          </a:xfrm>
          <a:prstGeom prst="rect">
            <a:avLst/>
          </a:prstGeom>
          <a:ln w="0">
            <a:noFill/>
          </a:ln>
        </p:spPr>
      </p:pic>
      <p:sp>
        <p:nvSpPr>
          <p:cNvPr id="144" name="Google Shape;176;p32"/>
          <p:cNvSpPr/>
          <p:nvPr/>
        </p:nvSpPr>
        <p:spPr>
          <a:xfrm>
            <a:off x="0" y="4818600"/>
            <a:ext cx="510084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Voir : 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3"/>
              </a:rPr>
              <a:t>https://www.wikiwand.com/fr/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4"/>
              </a:rPr>
              <a:t>D</a:t>
            </a:r>
            <a:r>
              <a:rPr b="0" lang="fr-FR" sz="1200" spc="-1" strike="noStrike" u="sng">
                <a:solidFill>
                  <a:srgbClr val="999999"/>
                </a:solidFill>
                <a:uFillTx/>
                <a:latin typeface="Helvetica Neue"/>
                <a:ea typeface="Helvetica Neue"/>
                <a:hlinkClick r:id="rId5"/>
              </a:rPr>
              <a:t>ocument_Object_Model</a:t>
            </a:r>
            <a:r>
              <a:rPr b="0" lang="fr-FR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45" name="Google Shape;177;p32" descr=""/>
          <p:cNvPicPr/>
          <p:nvPr/>
        </p:nvPicPr>
        <p:blipFill>
          <a:blip r:embed="rId6"/>
          <a:stretch/>
        </p:blipFill>
        <p:spPr>
          <a:xfrm>
            <a:off x="4892040" y="2875320"/>
            <a:ext cx="1806120" cy="1806120"/>
          </a:xfrm>
          <a:prstGeom prst="rect">
            <a:avLst/>
          </a:prstGeom>
          <a:ln w="9525">
            <a:solidFill>
              <a:srgbClr val="595959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82;p33"/>
          <p:cNvSpPr/>
          <p:nvPr/>
        </p:nvSpPr>
        <p:spPr>
          <a:xfrm>
            <a:off x="311760" y="444960"/>
            <a:ext cx="66636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dans les années 2000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47" name="Google Shape;183;p33"/>
          <p:cNvSpPr/>
          <p:nvPr/>
        </p:nvSpPr>
        <p:spPr>
          <a:xfrm>
            <a:off x="311760" y="1152360"/>
            <a:ext cx="818496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Langage côté client pour :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Dynamiser le contenu d’une page HTML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Faire des requêtes AJAX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L’âge d’or de jQuery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48" name="Google Shape;184;p33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E26F10A-8D14-4073-BE51-EAD56F2CE4E3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4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149" name="Google Shape;185;p33" descr=""/>
          <p:cNvPicPr/>
          <p:nvPr/>
        </p:nvPicPr>
        <p:blipFill>
          <a:blip r:embed="rId1"/>
          <a:stretch/>
        </p:blipFill>
        <p:spPr>
          <a:xfrm>
            <a:off x="2369880" y="2695680"/>
            <a:ext cx="4068360" cy="22183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86;p33" descr=""/>
          <p:cNvPicPr/>
          <p:nvPr/>
        </p:nvPicPr>
        <p:blipFill>
          <a:blip r:embed="rId2"/>
          <a:stretch/>
        </p:blipFill>
        <p:spPr>
          <a:xfrm>
            <a:off x="8004600" y="444960"/>
            <a:ext cx="86652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82;p33_1"/>
          <p:cNvSpPr/>
          <p:nvPr/>
        </p:nvSpPr>
        <p:spPr>
          <a:xfrm>
            <a:off x="311760" y="444960"/>
            <a:ext cx="66636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dans les années 2000 - Ajax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52" name="Google Shape;183;p33_2"/>
          <p:cNvSpPr/>
          <p:nvPr/>
        </p:nvSpPr>
        <p:spPr>
          <a:xfrm>
            <a:off x="311760" y="1152360"/>
            <a:ext cx="818496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Méthode pour récupérer des données vers/depuis un serveur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Asynchronous Javascript And XML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Envois et récupère des données d’un serveur sans interférer avec l’affichage.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Modifier le contenus d’une page web de manière dynamique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53" name="Google Shape;184;p33_2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A330C5-FAA9-48D0-9A49-5662EC547347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5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154" name="Google Shape;186;p33_2" descr=""/>
          <p:cNvPicPr/>
          <p:nvPr/>
        </p:nvPicPr>
        <p:blipFill>
          <a:blip r:embed="rId1"/>
          <a:stretch/>
        </p:blipFill>
        <p:spPr>
          <a:xfrm>
            <a:off x="8004600" y="444960"/>
            <a:ext cx="866520" cy="8665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520000" y="2838240"/>
            <a:ext cx="3786120" cy="20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82;p33_0"/>
          <p:cNvSpPr/>
          <p:nvPr/>
        </p:nvSpPr>
        <p:spPr>
          <a:xfrm>
            <a:off x="311760" y="444960"/>
            <a:ext cx="66636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dans les années 2000 - JQuery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57" name="Google Shape;183;p33_1"/>
          <p:cNvSpPr/>
          <p:nvPr/>
        </p:nvSpPr>
        <p:spPr>
          <a:xfrm>
            <a:off x="311760" y="1152360"/>
            <a:ext cx="818496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Bibliothèque Javascript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Créer pour faciliter l’écriture de script coté client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Modification DOM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Gestion d’évènement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Utilisation d’AJAX facilité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Bibliothèque front-end la plus utilisé au monde !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Plus de la moitié des sites en ligne aujourd’hui intègre Jquery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Réalisé par un étudiant en 2006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58" name="Google Shape;184;p33_1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EF6977-0D7E-415A-9270-20C64DE5C2FB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6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159" name="Google Shape;186;p33_1" descr=""/>
          <p:cNvPicPr/>
          <p:nvPr/>
        </p:nvPicPr>
        <p:blipFill>
          <a:blip r:embed="rId1"/>
          <a:stretch/>
        </p:blipFill>
        <p:spPr>
          <a:xfrm>
            <a:off x="8004600" y="444960"/>
            <a:ext cx="86652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91;p34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aujourd’hui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61" name="Google Shape;192;p34"/>
          <p:cNvSpPr/>
          <p:nvPr/>
        </p:nvSpPr>
        <p:spPr>
          <a:xfrm>
            <a:off x="311760" y="1152360"/>
            <a:ext cx="8184960" cy="21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Langage de programmation ultra répandu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Côté client = s’exécute dans les navigateurs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Côté serveur = s’exécute sur un serveur (</a:t>
            </a:r>
            <a:r>
              <a:rPr b="1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Node.js</a:t>
            </a: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)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N’a pas grand chose à voir avec Java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Sauf le nom parce que c’était à la mode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62" name="Google Shape;193;p34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597D44-73D1-44FD-A6D6-AB903C03780F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7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163" name="Google Shape;194;p34" descr=""/>
          <p:cNvPicPr/>
          <p:nvPr/>
        </p:nvPicPr>
        <p:blipFill>
          <a:blip r:embed="rId1"/>
          <a:stretch/>
        </p:blipFill>
        <p:spPr>
          <a:xfrm>
            <a:off x="8004600" y="444960"/>
            <a:ext cx="866520" cy="86652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195;p34" descr=""/>
          <p:cNvPicPr/>
          <p:nvPr/>
        </p:nvPicPr>
        <p:blipFill>
          <a:blip r:embed="rId2"/>
          <a:stretch/>
        </p:blipFill>
        <p:spPr>
          <a:xfrm>
            <a:off x="2813040" y="3491640"/>
            <a:ext cx="969120" cy="96912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196;p34" descr=""/>
          <p:cNvPicPr/>
          <p:nvPr/>
        </p:nvPicPr>
        <p:blipFill>
          <a:blip r:embed="rId3"/>
          <a:stretch/>
        </p:blipFill>
        <p:spPr>
          <a:xfrm>
            <a:off x="4651560" y="3491640"/>
            <a:ext cx="969120" cy="969120"/>
          </a:xfrm>
          <a:prstGeom prst="rect">
            <a:avLst/>
          </a:prstGeom>
          <a:ln w="0">
            <a:noFill/>
          </a:ln>
        </p:spPr>
      </p:pic>
      <p:sp>
        <p:nvSpPr>
          <p:cNvPr id="166" name="Google Shape;197;p34"/>
          <p:cNvSpPr/>
          <p:nvPr/>
        </p:nvSpPr>
        <p:spPr>
          <a:xfrm>
            <a:off x="3783600" y="3491640"/>
            <a:ext cx="866520" cy="9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fr-FR" sz="48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≠</a:t>
            </a:r>
            <a:endParaRPr b="0" lang="fr-F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91;p34_0"/>
          <p:cNvSpPr/>
          <p:nvPr/>
        </p:nvSpPr>
        <p:spPr>
          <a:xfrm>
            <a:off x="311760" y="444960"/>
            <a:ext cx="5971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JavaScript aujourd’hui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68" name="Google Shape;192;p34_1"/>
          <p:cNvSpPr/>
          <p:nvPr/>
        </p:nvSpPr>
        <p:spPr>
          <a:xfrm>
            <a:off x="311760" y="1152360"/>
            <a:ext cx="8184960" cy="21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XML délaisser au profit du JSON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Javascript Object Notation – Format d’échange de données léger et rapide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XMLHttpRequest délaisser au profit de « Fetch »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Requête pour récupérer des données</a:t>
            </a:r>
            <a:endParaRPr b="0" lang="fr-FR" sz="2200" spc="-1" strike="noStrike">
              <a:latin typeface="Arial"/>
            </a:endParaRPr>
          </a:p>
          <a:p>
            <a:pPr lvl="1" marL="9144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○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Plus puissante et plus intuitive.</a:t>
            </a:r>
            <a:endParaRPr b="0" lang="fr-FR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666666"/>
              </a:buClr>
              <a:buFont typeface="Helvetica Neue"/>
              <a:buChar char="●"/>
            </a:pPr>
            <a:r>
              <a:rPr b="0" lang="fr-FR" sz="2200" spc="-1" strike="noStrike">
                <a:solidFill>
                  <a:srgbClr val="666666"/>
                </a:solidFill>
                <a:latin typeface="Helvetica Neue"/>
                <a:ea typeface="Helvetica Neue"/>
              </a:rPr>
              <a:t>Jquery délaisser au profit de Vue.js et React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69" name="Google Shape;193;p34_1"/>
          <p:cNvSpPr/>
          <p:nvPr/>
        </p:nvSpPr>
        <p:spPr>
          <a:xfrm>
            <a:off x="8498160" y="4688640"/>
            <a:ext cx="5472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FBB82E8-1950-4485-98D9-983E98B2E29E}" type="slidenum">
              <a:rPr b="0" lang="fr-FR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8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170" name="Google Shape;194;p34_1" descr=""/>
          <p:cNvPicPr/>
          <p:nvPr/>
        </p:nvPicPr>
        <p:blipFill>
          <a:blip r:embed="rId1"/>
          <a:stretch/>
        </p:blipFill>
        <p:spPr>
          <a:xfrm>
            <a:off x="8004600" y="444960"/>
            <a:ext cx="866520" cy="866520"/>
          </a:xfrm>
          <a:prstGeom prst="rect">
            <a:avLst/>
          </a:prstGeom>
          <a:ln w="0">
            <a:noFill/>
          </a:ln>
        </p:spPr>
      </p:pic>
      <p:sp>
        <p:nvSpPr>
          <p:cNvPr id="171" name="Google Shape;197;p34_1"/>
          <p:cNvSpPr/>
          <p:nvPr/>
        </p:nvSpPr>
        <p:spPr>
          <a:xfrm>
            <a:off x="3783600" y="3491640"/>
            <a:ext cx="866520" cy="9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2421360" y="3682800"/>
            <a:ext cx="1357920" cy="117648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4638960" y="3600000"/>
            <a:ext cx="1480320" cy="128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2023-02-23T15:25:17Z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