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308" r:id="rId5"/>
    <p:sldId id="311" r:id="rId6"/>
    <p:sldId id="331" r:id="rId7"/>
    <p:sldId id="332" r:id="rId8"/>
    <p:sldId id="335" r:id="rId9"/>
    <p:sldId id="334" r:id="rId10"/>
    <p:sldId id="337" r:id="rId11"/>
    <p:sldId id="339" r:id="rId12"/>
    <p:sldId id="340" r:id="rId13"/>
    <p:sldId id="338" r:id="rId14"/>
    <p:sldId id="341" r:id="rId15"/>
    <p:sldId id="34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Montserrat Alternates Black" panose="020B0604020202020204" charset="0"/>
      <p:bold r:id="rId24"/>
      <p:boldItalic r:id="rId25"/>
    </p:embeddedFont>
    <p:embeddedFont>
      <p:font typeface="Montserrat Alternates SemiBold" panose="020B0604020202020204" charset="0"/>
      <p:bold r:id="rId26"/>
      <p:boldItalic r:id="rId27"/>
    </p:embeddedFont>
    <p:embeddedFont>
      <p:font typeface="Montserrat Medium" panose="00000600000000000000" pitchFamily="2" charset="0"/>
      <p:regular r:id="rId28"/>
      <p:italic r:id="rId2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3B2A4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EC3F-F6A7-41C3-8C83-9592D456017F}" v="38" dt="2021-08-17T16:57:44.240"/>
    <p1510:client id="{BC0E62C9-D9F3-4F07-A7A0-1DC3557912BD}" v="851" dt="2021-08-18T07:47:23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3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3B71-0AD4-4B59-BF4D-2105F4BF87E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318F-2EA9-410A-9486-EC8749406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3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127E0-D539-42B6-9DC1-43CAD7B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3FAFC-83C3-4F2C-947A-CA64054D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D239F-5873-4B00-A491-B8BB52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90334-015C-45FD-9CF6-01D908F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231A1-07FB-43C4-A402-E80402D6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1E58B-81A7-483F-BA55-D37D407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43D8A-668B-4C64-BA77-9FFECFD2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9A86A-46E9-4DAB-A89D-90767B0E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9A65D-EDA4-447F-A9ED-A35B353E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C8A70-3114-440E-A5E1-DD5FC853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69B095-F5DD-45C1-A139-B9402D34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65FE8-3D37-4832-ACE4-14B7632D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7FC73-553B-4B0F-80E5-FD6EBBCB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9982E-0ADD-40AC-BE2C-3E5F97D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02B97-D6CF-4C02-92FE-1BDF3BC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3A387-033F-4F7A-9400-1C5BB9E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8B04-39B0-48B6-947E-273417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BFA0-6ABA-4333-8C9E-9D7D2E4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8508-5A5D-407C-80C7-5F3733F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025F-C8C6-4579-8A21-5EDC6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70F2A-F657-47B6-8FEF-1EEFB421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239DD-210B-47CB-A810-982C0CE9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AABBC-E56D-41F5-BA19-85C7BB97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EA7D4-567F-4200-91B9-79C2877F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5D2ED-705E-4981-B696-764636C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EBBDD-8DE1-414C-AA01-C12EC05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477D-E41D-4F66-8D78-22B9A288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A571AC-AF61-4D2E-BADD-92B10442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EC34F-A7D2-410E-973A-CEE609C1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BCE76-50B9-42BE-8920-14090B9E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CDAA8-26A1-4835-A9C6-62189D13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92E76-BB98-4F60-916D-3D953CD0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3CA2D-DD95-43DB-B3F9-953946EE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F234C-E456-4843-A466-DF43041B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21CBD0-DBF1-480F-8012-13C19238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142FAA-C3FD-46EE-BD61-49658986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B9554B-46FC-4F0C-80ED-D27FF369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5A26A-FB50-4E25-96AA-2B0D0D6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9DEC5-2736-4913-AC4A-D669CB7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4A45F-BBD2-45A7-BA11-DB1EC96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18C35D-5C3E-4E5D-939E-59708DC0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14685-A0D0-4265-A9F8-6E0D00E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3C626-56EE-443C-ABA1-B8D6E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AADC3-1266-448A-95D2-9F93B75F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289793-5D8F-4E3B-A3F9-0563779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312F55-AFE5-4439-8CCA-AC43854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2A6AF-5393-4EC6-9F9A-B18559FF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B130C-03BB-4C3E-AD2A-D862C468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F4C00-104D-4A15-B56A-1FBB9F38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C357C-D7EC-4B40-879F-7C94684D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C9943-616A-447C-91EA-BBD6C593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36A306-58C0-4CD6-83C7-C093258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8F251-0E9A-4D2D-8B9D-6E34136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0D7CE-3D65-4350-BDE7-FC2E4B06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D206BC-7F5F-4F43-A7D0-11098ABD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C3A11A-E5AF-4E02-87DD-A036A558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9C2BC-1721-4DC0-AF68-E6F2189E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B78C2-9A03-43CE-AD4D-A189A07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1D83A-7DEB-40EB-AA69-EDDA4DB3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1EBFE-BADF-40EE-9178-9B5D60F0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6D334-DB69-4C05-8BA3-3C063B37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E0A-8BAB-4D8F-9B6B-6AEFA8F3D6F8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63FDD-F45C-404F-A45A-BA36B84A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99DA-505C-45EB-8747-493BBDC72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9kmVGsnZbLBVBHqfanzXODiyGJ--wead" TargetMode="External"/><Relationship Id="rId2" Type="http://schemas.openxmlformats.org/officeDocument/2006/relationships/hyperlink" Target="https://www.youtube.com/watch?v=Sfk7-iavW8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tKoO7tT-Gg&amp;list=PLHyAJ_GrRtf979iZZ1N3qYMfsPj9PCCr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 err="1">
                <a:solidFill>
                  <a:srgbClr val="23B2A4"/>
                </a:solidFill>
                <a:latin typeface="Montserrat Alternates Black"/>
              </a:rPr>
              <a:t>Hangman</a:t>
            </a:r>
            <a:r>
              <a:rPr lang="fr-FR" sz="7200" dirty="0">
                <a:solidFill>
                  <a:srgbClr val="23B2A4"/>
                </a:solidFill>
                <a:latin typeface="Montserrat Alternates Black"/>
              </a:rPr>
              <a:t>-Web</a:t>
            </a: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23B2A4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1DABF-CC54-4832-BD6E-F557AB19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Montserrat Medium" panose="00000600000000000000" pitchFamily="2" charset="0"/>
              </a:rPr>
              <a:t>Un template?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14644EC2-E790-4E93-B189-7D06BE2D0F80}"/>
              </a:ext>
            </a:extLst>
          </p:cNvPr>
          <p:cNvSpPr/>
          <p:nvPr/>
        </p:nvSpPr>
        <p:spPr>
          <a:xfrm>
            <a:off x="7458269" y="284584"/>
            <a:ext cx="4299211" cy="6288832"/>
          </a:xfrm>
          <a:prstGeom prst="roundRect">
            <a:avLst>
              <a:gd name="adj" fmla="val 2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DC20AD27-C699-42D7-AC61-BFC013C344E0}"/>
              </a:ext>
            </a:extLst>
          </p:cNvPr>
          <p:cNvGrpSpPr/>
          <p:nvPr/>
        </p:nvGrpSpPr>
        <p:grpSpPr>
          <a:xfrm>
            <a:off x="8024319" y="755781"/>
            <a:ext cx="2646790" cy="4338601"/>
            <a:chOff x="3153741" y="681135"/>
            <a:chExt cx="2646790" cy="43386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AB54B6-2A93-4799-B34C-1F628F7583DE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Prénom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5C764A-1E7F-4E3D-89B8-7F0532567262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B6A009-B20B-464B-A0CA-41AFCA0C2FEF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Âge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B35246-6F56-489F-A9C9-4A20FC5A0230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7792D0CD-E5EA-4609-AC18-5F12220D069B}"/>
              </a:ext>
            </a:extLst>
          </p:cNvPr>
          <p:cNvGrpSpPr/>
          <p:nvPr/>
        </p:nvGrpSpPr>
        <p:grpSpPr>
          <a:xfrm>
            <a:off x="8024319" y="755781"/>
            <a:ext cx="2646790" cy="4338601"/>
            <a:chOff x="3153741" y="681135"/>
            <a:chExt cx="2646790" cy="43386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D936A5-8C9B-44B6-8F09-B60F8B7015B4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Vincent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85F6FB-D47D-417C-BA62-7EFD4A104B9A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Riamon</a:t>
              </a:r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D5CECE-126C-42B6-99C1-0B6523B69770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4504D3-4D56-410D-9B9E-AC92818C1F23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04/07/1980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1CC47EF8-1DD0-43D1-9A04-9CAF36A866E4}"/>
              </a:ext>
            </a:extLst>
          </p:cNvPr>
          <p:cNvGrpSpPr/>
          <p:nvPr/>
        </p:nvGrpSpPr>
        <p:grpSpPr>
          <a:xfrm>
            <a:off x="4992186" y="2054944"/>
            <a:ext cx="1688844" cy="2030180"/>
            <a:chOff x="4963883" y="386449"/>
            <a:chExt cx="1688844" cy="203018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AB7875FA-AAE8-4E31-A10C-E49394808C58}"/>
                </a:ext>
              </a:extLst>
            </p:cNvPr>
            <p:cNvSpPr/>
            <p:nvPr/>
          </p:nvSpPr>
          <p:spPr>
            <a:xfrm>
              <a:off x="5019869" y="755781"/>
              <a:ext cx="1632858" cy="1660848"/>
            </a:xfrm>
            <a:prstGeom prst="roundRect">
              <a:avLst>
                <a:gd name="adj" fmla="val 7524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Date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08E1F350-19F3-45E5-B104-58BEB29A93FD}"/>
                </a:ext>
              </a:extLst>
            </p:cNvPr>
            <p:cNvSpPr txBox="1"/>
            <p:nvPr/>
          </p:nvSpPr>
          <p:spPr>
            <a:xfrm>
              <a:off x="4963883" y="386449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Montserrat Medium" panose="00000600000000000000" pitchFamily="2" charset="0"/>
                </a:rPr>
                <a:t>Struct</a:t>
              </a:r>
              <a:endParaRPr lang="fr-FR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D92C37-FAC9-4DA3-BBDC-97E48488896C}"/>
              </a:ext>
            </a:extLst>
          </p:cNvPr>
          <p:cNvGrpSpPr/>
          <p:nvPr/>
        </p:nvGrpSpPr>
        <p:grpSpPr>
          <a:xfrm>
            <a:off x="8026979" y="755781"/>
            <a:ext cx="2646790" cy="4338601"/>
            <a:chOff x="3153741" y="681135"/>
            <a:chExt cx="2646790" cy="43386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036FFA-AC31-4DEC-B219-68B6F37F3BEA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Jordan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4EF9A0B-125D-435A-B7B1-4F04F05DF010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Grilly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4334B4F-F47D-494D-95B1-A55DE03E82E0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84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A621EC-3D5A-439E-8E13-8CD62EC84D66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Unknown</a:t>
              </a:r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257783A-0FC7-4EB4-92F0-0816ABE7B716}"/>
              </a:ext>
            </a:extLst>
          </p:cNvPr>
          <p:cNvGrpSpPr/>
          <p:nvPr/>
        </p:nvGrpSpPr>
        <p:grpSpPr>
          <a:xfrm>
            <a:off x="4993765" y="2054944"/>
            <a:ext cx="1688844" cy="2030180"/>
            <a:chOff x="4963883" y="386449"/>
            <a:chExt cx="1688844" cy="2030180"/>
          </a:xfrm>
        </p:grpSpPr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FDD75A35-3365-4F1D-ADAE-A4E3003FF46A}"/>
                </a:ext>
              </a:extLst>
            </p:cNvPr>
            <p:cNvSpPr/>
            <p:nvPr/>
          </p:nvSpPr>
          <p:spPr>
            <a:xfrm>
              <a:off x="5019869" y="755781"/>
              <a:ext cx="1632858" cy="1660848"/>
            </a:xfrm>
            <a:prstGeom prst="roundRect">
              <a:avLst>
                <a:gd name="adj" fmla="val 752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9ED2AF7-D584-4F56-B93C-930E869F3D11}"/>
                </a:ext>
              </a:extLst>
            </p:cNvPr>
            <p:cNvSpPr txBox="1"/>
            <p:nvPr/>
          </p:nvSpPr>
          <p:spPr>
            <a:xfrm>
              <a:off x="4963883" y="386449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Montserrat Medium" panose="00000600000000000000" pitchFamily="2" charset="0"/>
                </a:rPr>
                <a:t>Struct</a:t>
              </a:r>
              <a:endParaRPr lang="fr-FR" dirty="0"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8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115 L 3.95833E-6 -0.00092 C 0.01067 0.0007 0.02174 0.00116 0.03242 0.0044 C 0.0358 0.00533 0.03828 0.01088 0.04166 0.01111 L 0.07239 0.00834 C 0.07799 0.00533 0.08398 0.00324 0.08919 -0.00115 C 0.09505 -0.00578 0.10104 -0.01828 0.10507 -0.02546 C 0.09948 -0.03889 0.09882 -0.05 0.08737 -0.05139 C 0.0832 -0.05208 0.07929 -0.04953 0.07526 -0.04861 C 0.07278 -0.04745 0.07018 -0.04629 0.06783 -0.04467 C 0.06471 -0.04236 0.06237 -0.02847 0.06211 -0.02824 C 0.06145 -0.02291 0.06041 -0.01759 0.06041 -0.01203 C 0.06041 0.00209 0.06367 0.01922 0.06783 0.03149 C 0.07096 0.04144 0.07942 0.05394 0.0845 0.06042 C 0.08776 0.06436 0.09114 0.06829 0.09479 0.0713 C 0.10169 0.07686 0.10833 0.08426 0.11614 0.08635 L 0.12734 0.08889 C 0.13164 0.08727 0.13658 0.08727 0.14036 0.08357 C 0.15494 0.06945 0.15807 0.06158 0.16653 0.04537 C 0.16705 0.04005 0.16901 0.03449 0.16836 0.02894 C 0.16757 0.02361 0.16523 0.01899 0.16263 0.01528 C 0.15156 -0.00185 0.15052 -0.00023 0.13763 -0.00648 C 0.1306 0.00579 0.11237 0.03473 0.10872 0.05093 C 0.10612 0.06297 0.10742 0.07616 0.1069 0.08889 C 0.11119 0.10764 0.12578 0.1757 0.13476 0.19121 C 0.14244 0.20486 0.15351 0.21389 0.16458 0.22014 C 0.1806 0.22917 0.19817 0.23102 0.21471 0.23635 C 0.24205 0.2301 0.27552 0.24653 0.28463 0.2051 C 0.28645 0.19653 0.28645 0.18774 0.28737 0.17894 C 0.28645 0.17361 0.28619 0.16783 0.28463 0.16274 C 0.2806 0.14977 0.27487 0.1419 0.26705 0.13403 C 0.26406 0.13125 0.26093 0.12871 0.25768 0.12732 C 0.25468 0.12593 0.25143 0.12639 0.2483 0.12593 C 0.23711 0.13056 0.23737 0.12848 0.22968 0.15324 C 0.222 0.17801 0.21653 0.22616 0.21302 0.25139 C 0.21575 0.2669 0.21666 0.28334 0.22135 0.29792 C 0.23307 0.33426 0.247 0.34468 0.26783 0.36899 C 0.27474 0.36736 0.2819 0.36829 0.28841 0.36459 C 0.2927 0.36204 0.29544 0.35602 0.29856 0.35093 C 0.31263 0.32732 0.3069 0.32824 0.3069 0.28982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15 L 3.75E-6 -0.00092 C 0.01067 0.0007 0.02174 0.00116 0.03242 0.0044 C 0.03593 0.00533 0.03828 0.01088 0.04179 0.01111 L 0.07252 0.00834 C 0.07799 0.00533 0.08398 0.00324 0.08932 -0.00115 C 0.09518 -0.00578 0.10117 -0.01828 0.10507 -0.02546 C 0.09961 -0.03889 0.09895 -0.05 0.08737 -0.05139 C 0.0832 -0.05208 0.07929 -0.04953 0.07526 -0.04861 C 0.07278 -0.04745 0.07031 -0.04629 0.06783 -0.04467 C 0.06471 -0.04236 0.06237 -0.02847 0.06224 -0.02824 C 0.06158 -0.02291 0.06041 -0.01759 0.06041 -0.01203 C 0.06041 0.00209 0.0638 0.01922 0.06783 0.03149 C 0.07109 0.04144 0.07942 0.05394 0.0845 0.06042 C 0.08789 0.06436 0.09114 0.06829 0.09479 0.0713 C 0.10182 0.07686 0.10846 0.08426 0.11614 0.08635 L 0.12747 0.08889 C 0.13164 0.08727 0.13658 0.08727 0.14036 0.08357 C 0.15494 0.06945 0.1582 0.06158 0.16653 0.04537 C 0.16718 0.04005 0.16914 0.03449 0.16849 0.02894 C 0.1677 0.02361 0.16523 0.01899 0.16276 0.01528 C 0.15169 -0.00185 0.15052 -0.00023 0.13776 -0.00648 C 0.1306 0.00579 0.11237 0.03473 0.10872 0.05093 C 0.10625 0.06297 0.10742 0.07616 0.10703 0.08889 C 0.11132 0.10764 0.12578 0.1757 0.13489 0.19121 C 0.14244 0.20486 0.15351 0.21389 0.16458 0.22014 C 0.1806 0.22917 0.19817 0.23102 0.21484 0.23635 C 0.24205 0.2301 0.27565 0.24653 0.28463 0.2051 C 0.28658 0.19653 0.28658 0.18774 0.2875 0.17894 C 0.28658 0.17361 0.28632 0.16783 0.28463 0.16274 C 0.28073 0.14977 0.275 0.1419 0.26705 0.13403 C 0.26406 0.13125 0.26106 0.12871 0.25781 0.12732 C 0.25481 0.12593 0.25156 0.12639 0.24843 0.12593 C 0.23724 0.13056 0.2375 0.12848 0.22968 0.15324 C 0.22213 0.17801 0.21653 0.22616 0.21315 0.25139 C 0.21575 0.2669 0.21679 0.28334 0.22148 0.29792 C 0.2332 0.33426 0.24713 0.34468 0.26797 0.36899 C 0.27487 0.36736 0.28203 0.36829 0.28854 0.36459 C 0.29283 0.36204 0.29557 0.35602 0.29869 0.35093 C 0.31276 0.32732 0.30703 0.32824 0.30703 0.28982 " pathEditMode="relative" rAng="0" ptsTypes="AAAAAAAAAAAAAAAAAAAAAAAAAAAAAAAAAAAAAAAA">
                                      <p:cBhvr>
                                        <p:cTn id="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42CA85B-A6F6-4BC1-BA77-3013502D9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133"/>
            <a:ext cx="12192000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5F3812F-2AC9-BE3C-EABA-4048B5CD0669}"/>
              </a:ext>
            </a:extLst>
          </p:cNvPr>
          <p:cNvSpPr txBox="1">
            <a:spLocks/>
          </p:cNvSpPr>
          <p:nvPr/>
        </p:nvSpPr>
        <p:spPr>
          <a:xfrm>
            <a:off x="1786082" y="4706240"/>
            <a:ext cx="8095036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bg1"/>
                </a:solidFill>
                <a:latin typeface="Montserrat Alternates Black"/>
              </a:rPr>
              <a:t>START OFF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(</a:t>
            </a:r>
            <a:r>
              <a:rPr lang="fr-FR" sz="2000" dirty="0" err="1">
                <a:solidFill>
                  <a:schemeClr val="bg1"/>
                </a:solidFill>
                <a:latin typeface="Montserrat Alternates Black"/>
              </a:rPr>
              <a:t>Tp</a:t>
            </a:r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 démarrage)</a:t>
            </a:r>
            <a:endParaRPr lang="fr-FR" sz="2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751F8-25AE-9853-D306-DA26562E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https://www.youtube.com/watch?v=Sfk7-iavW8k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https://www.youtube.com/playlist?list=PL9kmVGsnZbLBVBHqfanzXODiyGJ--wead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hlinkClick r:id="rId4"/>
              </a:rPr>
              <a:t>https://www.youtube.com/watch?v=QtKoO7tT-Gg&amp;list=PLHyAJ_GrRtf979iZZ1N3qYMfsPj9PCCrF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Créer l’interface d’un pendu</a:t>
            </a:r>
          </a:p>
        </p:txBody>
      </p:sp>
      <p:pic>
        <p:nvPicPr>
          <p:cNvPr id="1026" name="Picture 2" descr="HangMan Free:Amazon.fr:Appstore for Android">
            <a:extLst>
              <a:ext uri="{FF2B5EF4-FFF2-40B4-BE49-F238E27FC236}">
                <a16:creationId xmlns:a16="http://schemas.microsoft.com/office/drawing/2014/main" id="{E2870071-0FE2-4F94-BA47-91B74F3F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92681" y="1948314"/>
            <a:ext cx="3996447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205489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Initiation aux langages du web (HTML / CSS)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2741501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Utilisation d’un formulaire d’envoi (GET, POST)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304887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Initier le développement backend en GO (serveur)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3868273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Communiquer des données à une page web (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2AF788-689D-455C-B676-973CB3FC0C5B}"/>
              </a:ext>
            </a:extLst>
          </p:cNvPr>
          <p:cNvSpPr/>
          <p:nvPr/>
        </p:nvSpPr>
        <p:spPr>
          <a:xfrm>
            <a:off x="1024954" y="4431591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une librairie custom made (package </a:t>
            </a:r>
            <a:r>
              <a:rPr lang="fr-FR" dirty="0" err="1"/>
              <a:t>hangman</a:t>
            </a:r>
            <a:r>
              <a:rPr lang="fr-FR" dirty="0"/>
              <a:t>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981724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tout de l’implémentation d’une interface !</a:t>
            </a: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Les étapes de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</a:rPr>
              <a:t> l’algorithme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7" y="2228849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1014328" y="5949765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Terminer le jeu ou Rejouer</a:t>
            </a: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755F0768-6A0E-481F-A70F-29C6019C5938}"/>
              </a:ext>
            </a:extLst>
          </p:cNvPr>
          <p:cNvSpPr/>
          <p:nvPr/>
        </p:nvSpPr>
        <p:spPr>
          <a:xfrm flipV="1">
            <a:off x="476250" y="4436098"/>
            <a:ext cx="438150" cy="678171"/>
          </a:xfrm>
          <a:prstGeom prst="curvedRightArrow">
            <a:avLst>
              <a:gd name="adj1" fmla="val 38011"/>
              <a:gd name="adj2" fmla="val 63571"/>
              <a:gd name="adj3" fmla="val 402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802BB-786B-4884-890A-701090676656}"/>
              </a:ext>
            </a:extLst>
          </p:cNvPr>
          <p:cNvSpPr txBox="1"/>
          <p:nvPr/>
        </p:nvSpPr>
        <p:spPr>
          <a:xfrm>
            <a:off x="914400" y="5323152"/>
            <a:ext cx="508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Tant que le </a:t>
            </a:r>
            <a:r>
              <a:rPr lang="fr-FR" sz="1200" b="1" i="1" dirty="0"/>
              <a:t>nombre d’essai est supérieur à </a:t>
            </a:r>
            <a:r>
              <a:rPr lang="fr-FR" sz="1200" i="1" dirty="0"/>
              <a:t>1 ou que le </a:t>
            </a:r>
            <a:r>
              <a:rPr lang="fr-FR" sz="1200" b="1" i="1" dirty="0"/>
              <a:t>mot n’a pas été révélé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F1E072-5015-4FDC-9381-EB148F0F87AC}"/>
              </a:ext>
            </a:extLst>
          </p:cNvPr>
          <p:cNvSpPr/>
          <p:nvPr/>
        </p:nvSpPr>
        <p:spPr>
          <a:xfrm>
            <a:off x="1014328" y="2079403"/>
            <a:ext cx="6278570" cy="3658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Uitliser</a:t>
            </a:r>
            <a:r>
              <a:rPr lang="fr-FR" dirty="0"/>
              <a:t> le package </a:t>
            </a:r>
            <a:r>
              <a:rPr lang="fr-FR" sz="1600" i="1" dirty="0" err="1"/>
              <a:t>hangman</a:t>
            </a:r>
            <a:r>
              <a:rPr lang="fr-FR" i="1" dirty="0"/>
              <a:t> </a:t>
            </a:r>
            <a:r>
              <a:rPr lang="fr-FR" dirty="0"/>
              <a:t>créé dans le premier projet</a:t>
            </a:r>
            <a:endParaRPr lang="fr-FR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1014328" y="2615415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simple server web sur le port 8080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1014328" y="3178801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  <a:r>
              <a:rPr lang="fr-FR" dirty="0"/>
              <a:t> qui affiche le jeu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1014328" y="3742187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  <a:r>
              <a:rPr lang="fr-FR" b="1" i="1" dirty="0" err="1">
                <a:solidFill>
                  <a:srgbClr val="FF5050"/>
                </a:solidFill>
              </a:rPr>
              <a:t>hangman</a:t>
            </a:r>
            <a:r>
              <a:rPr lang="fr-FR" b="1" i="1" dirty="0">
                <a:solidFill>
                  <a:srgbClr val="FF5050"/>
                </a:solidFill>
              </a:rPr>
              <a:t> </a:t>
            </a:r>
            <a:r>
              <a:rPr lang="fr-FR" dirty="0"/>
              <a:t>qui exécute le jeu et redirige sur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1014328" y="4305505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les étapes de construction du pendu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1014328" y="4855638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la lettre demandée autant de fois qu’elle se trouve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3" grpId="1" animBg="1"/>
      <p:bldP spid="3" grpId="2" animBg="1"/>
      <p:bldP spid="3" grpId="3" animBg="1"/>
      <p:bldP spid="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DEMO</a:t>
            </a:r>
            <a:endParaRPr lang="fr-FR" sz="6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Un petit point ?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9948ED-3CD3-4B08-9702-0C6049359C6A}"/>
              </a:ext>
            </a:extLst>
          </p:cNvPr>
          <p:cNvSpPr txBox="1"/>
          <p:nvPr/>
        </p:nvSpPr>
        <p:spPr>
          <a:xfrm>
            <a:off x="3048930" y="349523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Montserrat Alternates Black"/>
              </a:rPr>
              <a:t>Peut-être plusieurs</a:t>
            </a:r>
            <a:endParaRPr lang="fr-FR" sz="18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CD1DABF-CC54-4832-BD6E-F557AB19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bases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A7FD7C-409F-4B6F-A01E-11A5EFCE50B3}"/>
              </a:ext>
            </a:extLst>
          </p:cNvPr>
          <p:cNvSpPr/>
          <p:nvPr/>
        </p:nvSpPr>
        <p:spPr>
          <a:xfrm>
            <a:off x="838200" y="2315497"/>
            <a:ext cx="4879258" cy="4177378"/>
          </a:xfrm>
          <a:prstGeom prst="roundRect">
            <a:avLst>
              <a:gd name="adj" fmla="val 7134"/>
            </a:avLst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Langage de </a:t>
            </a:r>
            <a:r>
              <a:rPr lang="fr-FR" b="1" dirty="0">
                <a:latin typeface="Montserrat Medium" panose="00000600000000000000" pitchFamily="2" charset="0"/>
              </a:rPr>
              <a:t>balisage</a:t>
            </a:r>
            <a:r>
              <a:rPr lang="fr-FR" dirty="0">
                <a:latin typeface="Montserrat Medium" panose="00000600000000000000" pitchFamily="2" charset="0"/>
              </a:rPr>
              <a:t> pas de programmation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Squelette</a:t>
            </a:r>
            <a:r>
              <a:rPr lang="fr-FR" dirty="0">
                <a:latin typeface="Montserrat Medium" panose="00000600000000000000" pitchFamily="2" charset="0"/>
              </a:rPr>
              <a:t> de la page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Suite et/ou </a:t>
            </a:r>
            <a:r>
              <a:rPr lang="fr-FR" b="1" dirty="0">
                <a:latin typeface="Montserrat Medium" panose="00000600000000000000" pitchFamily="2" charset="0"/>
              </a:rPr>
              <a:t>imbrication</a:t>
            </a:r>
            <a:r>
              <a:rPr lang="fr-FR" dirty="0">
                <a:latin typeface="Montserrat Medium" panose="00000600000000000000" pitchFamily="2" charset="0"/>
              </a:rPr>
              <a:t> d’éléments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Un élément: </a:t>
            </a:r>
            <a:r>
              <a:rPr lang="fr-FR" dirty="0">
                <a:latin typeface="Montserrat Medium" panose="00000600000000000000" pitchFamily="2" charset="0"/>
              </a:rPr>
              <a:t>Balise Ouvrante, Fermante, contenu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711FB5-1D1B-43E0-907E-671B8A58B7FA}"/>
              </a:ext>
            </a:extLst>
          </p:cNvPr>
          <p:cNvSpPr txBox="1"/>
          <p:nvPr/>
        </p:nvSpPr>
        <p:spPr>
          <a:xfrm>
            <a:off x="838200" y="1818426"/>
            <a:ext cx="487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 Medium" panose="020B0604020202020204" pitchFamily="2" charset="0"/>
              </a:rPr>
              <a:t>H</a:t>
            </a:r>
            <a:r>
              <a:rPr lang="fr-FR" dirty="0">
                <a:latin typeface="Montserrat Medium" panose="020B0604020202020204" pitchFamily="2" charset="0"/>
              </a:rPr>
              <a:t>yper </a:t>
            </a:r>
            <a:r>
              <a:rPr lang="fr-FR" b="1" dirty="0" err="1">
                <a:latin typeface="Montserrat Medium" panose="020B0604020202020204" pitchFamily="2" charset="0"/>
              </a:rPr>
              <a:t>T</a:t>
            </a:r>
            <a:r>
              <a:rPr lang="fr-FR" dirty="0" err="1">
                <a:latin typeface="Montserrat Medium" panose="020B0604020202020204" pitchFamily="2" charset="0"/>
              </a:rPr>
              <a:t>ext</a:t>
            </a:r>
            <a:r>
              <a:rPr lang="fr-FR" dirty="0">
                <a:latin typeface="Montserrat Medium" panose="020B0604020202020204" pitchFamily="2" charset="0"/>
              </a:rPr>
              <a:t> </a:t>
            </a:r>
            <a:r>
              <a:rPr lang="fr-FR" b="1" dirty="0">
                <a:latin typeface="Montserrat Medium" panose="020B0604020202020204" pitchFamily="2" charset="0"/>
              </a:rPr>
              <a:t>M</a:t>
            </a:r>
            <a:r>
              <a:rPr lang="fr-FR" dirty="0">
                <a:latin typeface="Montserrat Medium" panose="020B0604020202020204" pitchFamily="2" charset="0"/>
              </a:rPr>
              <a:t>arkup </a:t>
            </a:r>
            <a:r>
              <a:rPr lang="fr-FR" b="1" dirty="0" err="1">
                <a:latin typeface="Montserrat Medium" panose="020B0604020202020204" pitchFamily="2" charset="0"/>
              </a:rPr>
              <a:t>L</a:t>
            </a:r>
            <a:r>
              <a:rPr lang="fr-FR" dirty="0" err="1">
                <a:latin typeface="Montserrat Medium" panose="020B0604020202020204" pitchFamily="2" charset="0"/>
              </a:rPr>
              <a:t>anguage</a:t>
            </a:r>
            <a:r>
              <a:rPr lang="fr-FR" dirty="0">
                <a:latin typeface="Montserrat Medium" panose="020B0604020202020204" pitchFamily="2" charset="0"/>
              </a:rPr>
              <a:t> (HTML)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654ED6-0033-4E05-9CD9-1AB4CE0FD530}"/>
              </a:ext>
            </a:extLst>
          </p:cNvPr>
          <p:cNvSpPr txBox="1"/>
          <p:nvPr/>
        </p:nvSpPr>
        <p:spPr>
          <a:xfrm>
            <a:off x="6671187" y="1818426"/>
            <a:ext cx="487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 Medium" panose="00000600000000000000" pitchFamily="2" charset="0"/>
              </a:rPr>
              <a:t>C</a:t>
            </a:r>
            <a:r>
              <a:rPr lang="fr-FR" dirty="0">
                <a:latin typeface="Montserrat Medium" panose="00000600000000000000" pitchFamily="2" charset="0"/>
              </a:rPr>
              <a:t>ascade </a:t>
            </a:r>
            <a:r>
              <a:rPr lang="fr-FR" b="1" dirty="0">
                <a:latin typeface="Montserrat Medium" panose="00000600000000000000" pitchFamily="2" charset="0"/>
              </a:rPr>
              <a:t>S</a:t>
            </a:r>
            <a:r>
              <a:rPr lang="fr-FR" dirty="0">
                <a:latin typeface="Montserrat Medium" panose="00000600000000000000" pitchFamily="2" charset="0"/>
              </a:rPr>
              <a:t>tyle </a:t>
            </a:r>
            <a:r>
              <a:rPr lang="fr-FR" b="1" dirty="0" err="1">
                <a:latin typeface="Montserrat Medium" panose="00000600000000000000" pitchFamily="2" charset="0"/>
              </a:rPr>
              <a:t>S</a:t>
            </a:r>
            <a:r>
              <a:rPr lang="fr-FR" dirty="0" err="1">
                <a:latin typeface="Montserrat Medium" panose="00000600000000000000" pitchFamily="2" charset="0"/>
              </a:rPr>
              <a:t>heet</a:t>
            </a:r>
            <a:r>
              <a:rPr lang="fr-FR" dirty="0">
                <a:latin typeface="Montserrat Medium" panose="00000600000000000000" pitchFamily="2" charset="0"/>
              </a:rPr>
              <a:t> (CSS)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3E7FDB-69F7-479D-AE4C-B3A7990C07FB}"/>
              </a:ext>
            </a:extLst>
          </p:cNvPr>
          <p:cNvSpPr/>
          <p:nvPr/>
        </p:nvSpPr>
        <p:spPr>
          <a:xfrm>
            <a:off x="6671187" y="2315497"/>
            <a:ext cx="4879258" cy="4177378"/>
          </a:xfrm>
          <a:prstGeom prst="roundRect">
            <a:avLst>
              <a:gd name="adj" fmla="val 71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Langage de </a:t>
            </a:r>
            <a:r>
              <a:rPr lang="fr-FR" b="1" dirty="0">
                <a:latin typeface="Montserrat Medium" panose="00000600000000000000" pitchFamily="2" charset="0"/>
              </a:rPr>
              <a:t>feuille de style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Mise en forme </a:t>
            </a:r>
            <a:r>
              <a:rPr lang="fr-FR" dirty="0">
                <a:latin typeface="Montserrat Medium" panose="00000600000000000000" pitchFamily="2" charset="0"/>
              </a:rPr>
              <a:t>de la page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On applique des styles avec des </a:t>
            </a:r>
            <a:r>
              <a:rPr lang="fr-FR" b="1" dirty="0">
                <a:latin typeface="Montserrat Medium" panose="00000600000000000000" pitchFamily="2" charset="0"/>
              </a:rPr>
              <a:t>sélecteurs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On peut altérer un élément unique ou des groupes d’éléments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67548ECD-D1C6-45F4-8788-BAAABFCE8E92}"/>
              </a:ext>
            </a:extLst>
          </p:cNvPr>
          <p:cNvSpPr/>
          <p:nvPr/>
        </p:nvSpPr>
        <p:spPr>
          <a:xfrm>
            <a:off x="5717458" y="4216905"/>
            <a:ext cx="953729" cy="374561"/>
          </a:xfrm>
          <a:prstGeom prst="leftRightArrow">
            <a:avLst>
              <a:gd name="adj1" fmla="val 38969"/>
              <a:gd name="adj2" fmla="val 550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5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571161"/>
            <a:ext cx="10515600" cy="117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Exemple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4AAB09-6CEE-4854-AA3C-A5345FA268A7}"/>
              </a:ext>
            </a:extLst>
          </p:cNvPr>
          <p:cNvSpPr txBox="1"/>
          <p:nvPr/>
        </p:nvSpPr>
        <p:spPr>
          <a:xfrm>
            <a:off x="2997506" y="3708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Montserrat Alternates Black"/>
              </a:rPr>
              <a:t>Impro !</a:t>
            </a:r>
          </a:p>
        </p:txBody>
      </p:sp>
    </p:spTree>
    <p:extLst>
      <p:ext uri="{BB962C8B-B14F-4D97-AF65-F5344CB8AC3E}">
        <p14:creationId xmlns:p14="http://schemas.microsoft.com/office/powerpoint/2010/main" val="5205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E73BBD3-1C43-4C39-B72C-631474C1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Montserrat Alternates SemiBold" panose="020B0604020202020204" charset="0"/>
              </a:rPr>
              <a:t>Un </a:t>
            </a:r>
            <a:r>
              <a:rPr lang="en-US" sz="4100" kern="1200" dirty="0" err="1">
                <a:solidFill>
                  <a:schemeClr val="tx1"/>
                </a:solidFill>
                <a:latin typeface="Montserrat Alternates SemiBold" panose="020B0604020202020204" charset="0"/>
              </a:rPr>
              <a:t>formulaire</a:t>
            </a:r>
            <a:r>
              <a:rPr lang="en-US" sz="4100" kern="1200" dirty="0">
                <a:solidFill>
                  <a:schemeClr val="tx1"/>
                </a:solidFill>
                <a:latin typeface="Montserrat Alternates SemiBold" panose="020B0604020202020204" charset="0"/>
              </a:rPr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FA2F6C-2F27-4365-B3C2-9E70F488DC15}"/>
              </a:ext>
            </a:extLst>
          </p:cNvPr>
          <p:cNvSpPr txBox="1"/>
          <p:nvPr/>
        </p:nvSpPr>
        <p:spPr>
          <a:xfrm>
            <a:off x="648931" y="2609850"/>
            <a:ext cx="3505494" cy="361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Section qui </a:t>
            </a:r>
            <a:r>
              <a:rPr lang="en-US" sz="2000" b="1" dirty="0" err="1"/>
              <a:t>contient</a:t>
            </a:r>
            <a:r>
              <a:rPr lang="en-US" sz="2000" b="1" dirty="0"/>
              <a:t> des </a:t>
            </a:r>
            <a:r>
              <a:rPr lang="en-US" sz="2000" b="1" dirty="0" err="1"/>
              <a:t>contrôles</a:t>
            </a:r>
            <a:r>
              <a:rPr lang="en-US" sz="2000" b="1" dirty="0"/>
              <a:t> </a:t>
            </a:r>
            <a:r>
              <a:rPr lang="en-US" sz="2000" dirty="0"/>
              <a:t>pour </a:t>
            </a:r>
            <a:r>
              <a:rPr lang="en-US" sz="2000" dirty="0" err="1"/>
              <a:t>récupérer</a:t>
            </a:r>
            <a:r>
              <a:rPr lang="en-US" sz="2000" dirty="0"/>
              <a:t> des </a:t>
            </a:r>
            <a:r>
              <a:rPr lang="en-US" sz="2000" dirty="0" err="1"/>
              <a:t>informations</a:t>
            </a:r>
            <a:r>
              <a:rPr lang="en-US" sz="2000" dirty="0"/>
              <a:t> de </a:t>
            </a:r>
            <a:r>
              <a:rPr lang="en-US" sz="2000" dirty="0" err="1"/>
              <a:t>l’utilisateur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Cette</a:t>
            </a:r>
            <a:r>
              <a:rPr lang="en-US" sz="2000" dirty="0"/>
              <a:t> </a:t>
            </a:r>
            <a:r>
              <a:rPr lang="en-US" sz="2000" dirty="0" err="1"/>
              <a:t>donnée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souvent</a:t>
            </a:r>
            <a:r>
              <a:rPr lang="en-US" sz="2000" dirty="0"/>
              <a:t> </a:t>
            </a:r>
            <a:r>
              <a:rPr lang="en-US" sz="2000" dirty="0" err="1"/>
              <a:t>envoyée</a:t>
            </a:r>
            <a:r>
              <a:rPr lang="en-US" sz="2000" dirty="0"/>
              <a:t> à un </a:t>
            </a:r>
            <a:r>
              <a:rPr lang="en-US" sz="2000" b="1" dirty="0" err="1"/>
              <a:t>serveur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</a:t>
            </a:r>
            <a:r>
              <a:rPr lang="en-US" sz="2000" dirty="0" err="1"/>
              <a:t>formulaires</a:t>
            </a:r>
            <a:r>
              <a:rPr lang="en-US" sz="2000" dirty="0"/>
              <a:t>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“</a:t>
            </a:r>
            <a:r>
              <a:rPr lang="en-US" sz="2000" b="1" dirty="0" err="1"/>
              <a:t>méthodes</a:t>
            </a:r>
            <a:r>
              <a:rPr lang="en-US" sz="2000" dirty="0"/>
              <a:t>”</a:t>
            </a:r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Form icon PNG and SVG Vector Free Download">
            <a:extLst>
              <a:ext uri="{FF2B5EF4-FFF2-40B4-BE49-F238E27FC236}">
                <a16:creationId xmlns:a16="http://schemas.microsoft.com/office/drawing/2014/main" id="{75FA14CF-B588-4528-9172-A7681AAB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234" y="1644073"/>
            <a:ext cx="3614588" cy="35666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263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55C8379188140A2D159C83B492B20" ma:contentTypeVersion="11" ma:contentTypeDescription="Crée un document." ma:contentTypeScope="" ma:versionID="8cad2d87a59c9ecc39728871a7daa480">
  <xsd:schema xmlns:xsd="http://www.w3.org/2001/XMLSchema" xmlns:xs="http://www.w3.org/2001/XMLSchema" xmlns:p="http://schemas.microsoft.com/office/2006/metadata/properties" xmlns:ns2="6cbe5e0a-787e-4348-85f5-784a23f72689" xmlns:ns3="6fd295d3-f9ce-4146-bf60-55cc7bf7bfe9" targetNamespace="http://schemas.microsoft.com/office/2006/metadata/properties" ma:root="true" ma:fieldsID="5e029fc9b2464aa52de10ff726a7b28a" ns2:_="" ns3:_="">
    <xsd:import namespace="6cbe5e0a-787e-4348-85f5-784a23f72689"/>
    <xsd:import namespace="6fd295d3-f9ce-4146-bf60-55cc7bf7bf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e5e0a-787e-4348-85f5-784a23f7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95d3-f9ce-4146-bf60-55cc7bf7b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3F24B-DA82-411A-B783-CECE81CF92ED}">
  <ds:schemaRefs>
    <ds:schemaRef ds:uri="6cbe5e0a-787e-4348-85f5-784a23f72689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fd295d3-f9ce-4146-bf60-55cc7bf7bfe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C925CF-8ECA-4204-828D-54C01CEAA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C3BCB1-AB60-4E58-AB79-3F38AA29A410}">
  <ds:schemaRefs>
    <ds:schemaRef ds:uri="6cbe5e0a-787e-4348-85f5-784a23f72689"/>
    <ds:schemaRef ds:uri="6fd295d3-f9ce-4146-bf60-55cc7bf7b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463</Words>
  <Application>Microsoft Office PowerPoint</Application>
  <PresentationFormat>Grand écran</PresentationFormat>
  <Paragraphs>79</Paragraphs>
  <Slides>12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Montserrat Medium</vt:lpstr>
      <vt:lpstr>Calibri Light</vt:lpstr>
      <vt:lpstr>Montserrat Alternates Black</vt:lpstr>
      <vt:lpstr>Montserrat Alternates SemiBold</vt:lpstr>
      <vt:lpstr>Calibri</vt:lpstr>
      <vt:lpstr>Arial</vt:lpstr>
      <vt:lpstr>Thème Office</vt:lpstr>
      <vt:lpstr>Présentation PowerPoint</vt:lpstr>
      <vt:lpstr>Le but: Créer l’interface d’un pendu</vt:lpstr>
      <vt:lpstr>Présentation PowerPoint</vt:lpstr>
      <vt:lpstr>Les étapes </vt:lpstr>
      <vt:lpstr>Présentation PowerPoint</vt:lpstr>
      <vt:lpstr>Présentation PowerPoint</vt:lpstr>
      <vt:lpstr>Les bases</vt:lpstr>
      <vt:lpstr>Présentation PowerPoint</vt:lpstr>
      <vt:lpstr>Un formulaire ?</vt:lpstr>
      <vt:lpstr>Un template?</vt:lpstr>
      <vt:lpstr>Présentation PowerPoint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cp:lastModifiedBy>Jean-Philippe CAETANO</cp:lastModifiedBy>
  <cp:revision>17</cp:revision>
  <dcterms:created xsi:type="dcterms:W3CDTF">2021-08-04T14:19:09Z</dcterms:created>
  <dcterms:modified xsi:type="dcterms:W3CDTF">2023-10-19T09:47:23Z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0x01010051455C8379188140A2D159C83B492B20</vt:lpwstr>
  </property>
</Properties>
</file>