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56" r:id="rId5"/>
    <p:sldId id="311" r:id="rId6"/>
    <p:sldId id="331" r:id="rId7"/>
    <p:sldId id="332" r:id="rId8"/>
    <p:sldId id="335" r:id="rId9"/>
    <p:sldId id="334" r:id="rId10"/>
    <p:sldId id="257" r:id="rId11"/>
    <p:sldId id="258" r:id="rId12"/>
    <p:sldId id="261" r:id="rId13"/>
    <p:sldId id="262" r:id="rId14"/>
    <p:sldId id="270" r:id="rId15"/>
    <p:sldId id="272" r:id="rId16"/>
    <p:sldId id="271" r:id="rId17"/>
    <p:sldId id="341" r:id="rId18"/>
    <p:sldId id="342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Alternates" panose="020B0604020202020204" charset="0"/>
      <p:regular r:id="rId29"/>
      <p:bold r:id="rId30"/>
      <p:italic r:id="rId31"/>
      <p:boldItalic r:id="rId32"/>
    </p:embeddedFont>
    <p:embeddedFont>
      <p:font typeface="Montserrat Alternates Black" panose="020B0604020202020204" charset="0"/>
      <p:bold r:id="rId33"/>
      <p:boldItalic r:id="rId34"/>
    </p:embeddedFont>
    <p:embeddedFont>
      <p:font typeface="Montserrat Alternates SemiBol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C3B16-EB60-4894-804F-63BF4E8FE0FD}" v="27" dt="2022-01-14T10:24:31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MON Vincent" userId="ad08da9d-cdff-4aef-b9cd-884e4e40304f" providerId="ADAL" clId="{C80150B7-CE20-4F6E-8C7C-2319C9CFFDBD}"/>
    <pc:docChg chg="custSel modSld">
      <pc:chgData name="RIAMON Vincent" userId="ad08da9d-cdff-4aef-b9cd-884e4e40304f" providerId="ADAL" clId="{C80150B7-CE20-4F6E-8C7C-2319C9CFFDBD}" dt="2022-01-14T10:29:13.913" v="17" actId="1076"/>
      <pc:docMkLst>
        <pc:docMk/>
      </pc:docMkLst>
      <pc:sldChg chg="modAnim">
        <pc:chgData name="RIAMON Vincent" userId="ad08da9d-cdff-4aef-b9cd-884e4e40304f" providerId="ADAL" clId="{C80150B7-CE20-4F6E-8C7C-2319C9CFFDBD}" dt="2022-01-14T10:26:54.455" v="7"/>
        <pc:sldMkLst>
          <pc:docMk/>
          <pc:sldMk cId="0" sldId="257"/>
        </pc:sldMkLst>
      </pc:sldChg>
      <pc:sldChg chg="delSp modSp mod delAnim">
        <pc:chgData name="RIAMON Vincent" userId="ad08da9d-cdff-4aef-b9cd-884e4e40304f" providerId="ADAL" clId="{C80150B7-CE20-4F6E-8C7C-2319C9CFFDBD}" dt="2022-01-14T10:29:13.913" v="17" actId="1076"/>
        <pc:sldMkLst>
          <pc:docMk/>
          <pc:sldMk cId="0" sldId="262"/>
        </pc:sldMkLst>
        <pc:spChg chg="del">
          <ac:chgData name="RIAMON Vincent" userId="ad08da9d-cdff-4aef-b9cd-884e4e40304f" providerId="ADAL" clId="{C80150B7-CE20-4F6E-8C7C-2319C9CFFDBD}" dt="2022-01-14T10:28:17.741" v="8" actId="21"/>
          <ac:spMkLst>
            <pc:docMk/>
            <pc:sldMk cId="0" sldId="262"/>
            <ac:spMk id="22" creationId="{0BA0D05A-8FC3-4D75-964D-2DCE59552601}"/>
          </ac:spMkLst>
        </pc:spChg>
        <pc:spChg chg="mod">
          <ac:chgData name="RIAMON Vincent" userId="ad08da9d-cdff-4aef-b9cd-884e4e40304f" providerId="ADAL" clId="{C80150B7-CE20-4F6E-8C7C-2319C9CFFDBD}" dt="2022-01-14T10:28:48.062" v="13" actId="1076"/>
          <ac:spMkLst>
            <pc:docMk/>
            <pc:sldMk cId="0" sldId="262"/>
            <ac:spMk id="23" creationId="{F6E415D2-1DDD-4C34-9081-DBCBA50041B9}"/>
          </ac:spMkLst>
        </pc:spChg>
        <pc:spChg chg="del">
          <ac:chgData name="RIAMON Vincent" userId="ad08da9d-cdff-4aef-b9cd-884e4e40304f" providerId="ADAL" clId="{C80150B7-CE20-4F6E-8C7C-2319C9CFFDBD}" dt="2022-01-14T10:28:17.741" v="8" actId="21"/>
          <ac:spMkLst>
            <pc:docMk/>
            <pc:sldMk cId="0" sldId="262"/>
            <ac:spMk id="153" creationId="{00000000-0000-0000-0000-000000000000}"/>
          </ac:spMkLst>
        </pc:spChg>
        <pc:spChg chg="del mod">
          <ac:chgData name="RIAMON Vincent" userId="ad08da9d-cdff-4aef-b9cd-884e4e40304f" providerId="ADAL" clId="{C80150B7-CE20-4F6E-8C7C-2319C9CFFDBD}" dt="2022-01-14T10:29:09.031" v="15" actId="478"/>
          <ac:spMkLst>
            <pc:docMk/>
            <pc:sldMk cId="0" sldId="262"/>
            <ac:spMk id="154" creationId="{00000000-0000-0000-0000-000000000000}"/>
          </ac:spMkLst>
        </pc:spChg>
        <pc:picChg chg="mod">
          <ac:chgData name="RIAMON Vincent" userId="ad08da9d-cdff-4aef-b9cd-884e4e40304f" providerId="ADAL" clId="{C80150B7-CE20-4F6E-8C7C-2319C9CFFDBD}" dt="2022-01-14T10:29:13.913" v="17" actId="1076"/>
          <ac:picMkLst>
            <pc:docMk/>
            <pc:sldMk cId="0" sldId="262"/>
            <ac:picMk id="3" creationId="{32E0C2FC-1815-489B-86B2-568EE7C94914}"/>
          </ac:picMkLst>
        </pc:picChg>
      </pc:sldChg>
    </pc:docChg>
  </pc:docChgLst>
  <pc:docChgLst>
    <pc:chgData name="RIAMON Vincent" userId="S::v.riamon@ynov.com::ad08da9d-cdff-4aef-b9cd-884e4e40304f" providerId="AD" clId="Web-{026C3B16-EB60-4894-804F-63BF4E8FE0FD}"/>
    <pc:docChg chg="modSld">
      <pc:chgData name="RIAMON Vincent" userId="S::v.riamon@ynov.com::ad08da9d-cdff-4aef-b9cd-884e4e40304f" providerId="AD" clId="Web-{026C3B16-EB60-4894-804F-63BF4E8FE0FD}" dt="2022-01-14T10:24:31.818" v="24" actId="1076"/>
      <pc:docMkLst>
        <pc:docMk/>
      </pc:docMkLst>
      <pc:sldChg chg="modSp">
        <pc:chgData name="RIAMON Vincent" userId="S::v.riamon@ynov.com::ad08da9d-cdff-4aef-b9cd-884e4e40304f" providerId="AD" clId="Web-{026C3B16-EB60-4894-804F-63BF4E8FE0FD}" dt="2022-01-14T10:24:31.818" v="24" actId="1076"/>
        <pc:sldMkLst>
          <pc:docMk/>
          <pc:sldMk cId="0" sldId="257"/>
        </pc:sldMkLst>
        <pc:spChg chg="mod">
          <ac:chgData name="RIAMON Vincent" userId="S::v.riamon@ynov.com::ad08da9d-cdff-4aef-b9cd-884e4e40304f" providerId="AD" clId="Web-{026C3B16-EB60-4894-804F-63BF4E8FE0FD}" dt="2022-01-14T10:24:31.818" v="24" actId="1076"/>
          <ac:spMkLst>
            <pc:docMk/>
            <pc:sldMk cId="0" sldId="257"/>
            <ac:spMk id="2" creationId="{117BA0AC-4541-4070-BB1F-49138D6417A3}"/>
          </ac:spMkLst>
        </pc:spChg>
        <pc:spChg chg="mod">
          <ac:chgData name="RIAMON Vincent" userId="S::v.riamon@ynov.com::ad08da9d-cdff-4aef-b9cd-884e4e40304f" providerId="AD" clId="Web-{026C3B16-EB60-4894-804F-63BF4E8FE0FD}" dt="2022-01-14T10:22:12.377" v="16" actId="20577"/>
          <ac:spMkLst>
            <pc:docMk/>
            <pc:sldMk cId="0" sldId="257"/>
            <ac:spMk id="100" creationId="{00000000-0000-0000-0000-000000000000}"/>
          </ac:spMkLst>
        </pc:spChg>
        <pc:picChg chg="mod">
          <ac:chgData name="RIAMON Vincent" userId="S::v.riamon@ynov.com::ad08da9d-cdff-4aef-b9cd-884e4e40304f" providerId="AD" clId="Web-{026C3B16-EB60-4894-804F-63BF4E8FE0FD}" dt="2022-01-14T10:22:28.628" v="21" actId="1076"/>
          <ac:picMkLst>
            <pc:docMk/>
            <pc:sldMk cId="0" sldId="257"/>
            <ac:picMk id="10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46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7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78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5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Pointeur de structures</a:t>
            </a:r>
          </a:p>
          <a:p>
            <a:r>
              <a:rPr lang="fr-FR" dirty="0"/>
              <a:t>Lecture fichier + mot aléatoire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0318F-2EA9-410A-9486-EC8749406E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2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Analyser et bien comprendre problème, ici je vais avoir des pâtes et je veux comme résultat des pâtes cuites.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Dans notre métier, l’algorithme est la logique de programmation.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Est-ce que certains ont le permis, sont entrain de la passer ou compte le passer?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Ceci est un algorithme qui met en place des conditions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L’algorithme est la logique de programmation. Mais comme l’ordinateur ne comprend pas le langage humain, on traduit cet algorithme avec un langage de programmation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va maintenant voir comment construire un algorithme</a:t>
            </a: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637fb6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ec637fb60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Analyser et bien comprendre problème, ici je vais avoir des pâtes et je veux comme résultat des pâtes cuites.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Dans notre métier, l’algorithme est la logique de programmation.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Est-ce que certains ont le permis, sont entrain de la passer ou compte le passer?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Ceci est un algorithme qui met en place des conditions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L’algorithme est la logique de programmation. Mais comme l’ordinateur ne comprend pas le langage humain, on traduit cet algorithme avec un langage de programmation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va maintenant voir comment construire un algorithme</a:t>
            </a:r>
            <a:endParaRPr/>
          </a:p>
        </p:txBody>
      </p:sp>
      <p:sp>
        <p:nvSpPr>
          <p:cNvPr id="106" name="Google Shape;106;gec637fb60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em4pECXkpk" TargetMode="External"/><Relationship Id="rId2" Type="http://schemas.openxmlformats.org/officeDocument/2006/relationships/hyperlink" Target="https://www.youtube.com/watch?v=fWcz3LOxi3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b="0" i="0" u="none" strike="noStrike" cap="none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Groupie</a:t>
            </a:r>
            <a:r>
              <a:rPr lang="fr-FR" sz="7200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-Tracker</a:t>
            </a:r>
            <a:endParaRPr sz="6600" b="0" i="0" u="none" strike="noStrike" cap="none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Les méthodes http </a:t>
            </a:r>
            <a:endParaRPr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E415D2-1DDD-4C34-9081-DBCBA50041B9}"/>
              </a:ext>
            </a:extLst>
          </p:cNvPr>
          <p:cNvSpPr txBox="1"/>
          <p:nvPr/>
        </p:nvSpPr>
        <p:spPr>
          <a:xfrm>
            <a:off x="3185042" y="4523896"/>
            <a:ext cx="542368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REQUETES HTTP   </a:t>
            </a:r>
          </a:p>
          <a:p>
            <a:endParaRPr lang="fr-FR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GET :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Demander des données au serveur 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POST :</a:t>
            </a:r>
            <a:r>
              <a:rPr lang="fr-FR" sz="1600" dirty="0">
                <a:latin typeface="Montserrat Alternates" panose="020B0604020202020204" charset="0"/>
              </a:rPr>
              <a:t> Envoi des données du client au serveur </a:t>
            </a:r>
            <a:endParaRPr lang="fr-FR" sz="1600" b="1" dirty="0">
              <a:solidFill>
                <a:schemeClr val="dk1"/>
              </a:solidFill>
              <a:latin typeface="Montserrat Alternates" panose="020B0604020202020204" charset="0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PUT : </a:t>
            </a:r>
            <a:r>
              <a:rPr lang="fr-FR" sz="1600" dirty="0">
                <a:latin typeface="Montserrat Alternates" panose="020B0604020202020204" charset="0"/>
              </a:rPr>
              <a:t>Emettre a jour les informations sur le serveur</a:t>
            </a:r>
            <a:endParaRPr lang="fr-FR" sz="1600" b="1" dirty="0">
              <a:latin typeface="Montserrat Alternates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DELETE : </a:t>
            </a:r>
            <a:r>
              <a:rPr lang="fr-FR" sz="1600" dirty="0">
                <a:latin typeface="Montserrat Alternates" panose="020B0604020202020204" charset="0"/>
              </a:rPr>
              <a:t>Mettre a jour les informations sur le serveur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E0C2FC-1815-489B-86B2-568EE7C9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59" y="1983150"/>
            <a:ext cx="6155445" cy="20412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/>
          <p:nvPr/>
        </p:nvSpPr>
        <p:spPr>
          <a:xfrm>
            <a:off x="538451" y="403225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/>
          <p:nvPr/>
        </p:nvSpPr>
        <p:spPr>
          <a:xfrm rot="-5400000">
            <a:off x="2500602" y="-1598612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/>
          <p:nvPr/>
        </p:nvSpPr>
        <p:spPr>
          <a:xfrm rot="5400000">
            <a:off x="9272299" y="395128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11234450" y="194945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838200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Comment </a:t>
            </a:r>
            <a:br>
              <a:rPr lang="fr-FR" sz="6000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</a:br>
            <a:r>
              <a:rPr lang="fr-FR" sz="6000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Traiter les données</a:t>
            </a:r>
            <a:endParaRPr sz="6000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 JSON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48C6F2-4261-4458-A73D-E60674FCB347}"/>
              </a:ext>
            </a:extLst>
          </p:cNvPr>
          <p:cNvSpPr txBox="1"/>
          <p:nvPr/>
        </p:nvSpPr>
        <p:spPr>
          <a:xfrm>
            <a:off x="676130" y="1617789"/>
            <a:ext cx="1083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Le JSON (pour JavaScript Objet Notation) est un format de données textuelles qui permet de structurer les données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2ED62F-3671-42B0-8DAB-47A37AD0F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92" y="2021319"/>
            <a:ext cx="4563616" cy="44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Les réponses API </a:t>
            </a:r>
            <a:endParaRPr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1B6C7D-C6D3-4317-B216-400CB56DD505}"/>
              </a:ext>
            </a:extLst>
          </p:cNvPr>
          <p:cNvSpPr txBox="1"/>
          <p:nvPr/>
        </p:nvSpPr>
        <p:spPr>
          <a:xfrm>
            <a:off x="676130" y="2750280"/>
            <a:ext cx="3215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Requete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API </a:t>
            </a:r>
          </a:p>
          <a:p>
            <a:pPr algn="ctr"/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GET </a:t>
            </a:r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Wingdings" panose="05000000000000000000" pitchFamily="2" charset="2"/>
              </a:rPr>
              <a:t> format JSON </a:t>
            </a:r>
            <a:endParaRPr lang="fr-FR" sz="2000" dirty="0">
              <a:latin typeface="Montserrat Alternates" panose="020B060402020202020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9BBA18-300A-48C6-A6E4-5658338FB9E2}"/>
              </a:ext>
            </a:extLst>
          </p:cNvPr>
          <p:cNvSpPr txBox="1"/>
          <p:nvPr/>
        </p:nvSpPr>
        <p:spPr>
          <a:xfrm>
            <a:off x="4429298" y="2748124"/>
            <a:ext cx="3215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unmarshall</a:t>
            </a:r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algn="ctr"/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JSON </a:t>
            </a:r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Wingdings" panose="05000000000000000000" pitchFamily="2" charset="2"/>
              </a:rPr>
              <a:t> Structure go</a:t>
            </a:r>
            <a:endParaRPr lang="fr-FR" sz="2000" dirty="0">
              <a:latin typeface="Montserrat Alternates" panose="020B060402020202020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16642E-556D-4FF4-B10D-E614B77B67ED}"/>
              </a:ext>
            </a:extLst>
          </p:cNvPr>
          <p:cNvSpPr txBox="1"/>
          <p:nvPr/>
        </p:nvSpPr>
        <p:spPr>
          <a:xfrm>
            <a:off x="8182466" y="2748124"/>
            <a:ext cx="3333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marshall</a:t>
            </a:r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algn="ctr"/>
            <a:endParaRPr lang="fr-FR" sz="16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Wingdings" panose="05000000000000000000" pitchFamily="2" charset="2"/>
              </a:rPr>
              <a:t>Structure go</a:t>
            </a:r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</a:t>
            </a:r>
            <a:r>
              <a:rPr lang="fr-FR" sz="20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Wingdings" panose="05000000000000000000" pitchFamily="2" charset="2"/>
              </a:rPr>
              <a:t> JSON</a:t>
            </a:r>
            <a:endParaRPr lang="fr-FR" sz="2000" dirty="0">
              <a:latin typeface="Montserrat Alternat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0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42CA85B-A6F6-4BC1-BA77-3013502D9B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133"/>
            <a:ext cx="12192000" cy="51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5F3812F-2AC9-BE3C-EABA-4048B5CD0669}"/>
              </a:ext>
            </a:extLst>
          </p:cNvPr>
          <p:cNvSpPr txBox="1">
            <a:spLocks/>
          </p:cNvSpPr>
          <p:nvPr/>
        </p:nvSpPr>
        <p:spPr>
          <a:xfrm>
            <a:off x="1786082" y="4706240"/>
            <a:ext cx="8095036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bg1"/>
                </a:solidFill>
                <a:latin typeface="Montserrat Alternates Black"/>
              </a:rPr>
              <a:t>START OFF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Montserrat Alternates Black"/>
              </a:rPr>
              <a:t>(</a:t>
            </a:r>
            <a:r>
              <a:rPr lang="fr-FR" sz="2000" dirty="0" err="1">
                <a:solidFill>
                  <a:schemeClr val="bg1"/>
                </a:solidFill>
                <a:latin typeface="Montserrat Alternates Black"/>
              </a:rPr>
              <a:t>Tp</a:t>
            </a:r>
            <a:r>
              <a:rPr lang="fr-FR" sz="2000" dirty="0">
                <a:solidFill>
                  <a:schemeClr val="bg1"/>
                </a:solidFill>
                <a:latin typeface="Montserrat Alternates Black"/>
              </a:rPr>
              <a:t> démarrage)</a:t>
            </a:r>
            <a:endParaRPr lang="fr-FR" sz="2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3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72245-ED69-F951-EF67-C56FA065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3AE43F6-F07F-BC41-C97A-9224484502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>
                <a:hlinkClick r:id="rId2"/>
              </a:rPr>
              <a:t>https://www.youtube.com/watch?v=fWcz3LOxi3I</a:t>
            </a:r>
            <a:br>
              <a:rPr lang="fr-FR" dirty="0"/>
            </a:br>
            <a:endParaRPr lang="fr-FR" dirty="0"/>
          </a:p>
          <a:p>
            <a:r>
              <a:rPr lang="fr-FR" dirty="0">
                <a:hlinkClick r:id="rId3"/>
              </a:rPr>
              <a:t>https://www.youtube.com/watch?v=mem4pECXkpk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42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365125"/>
            <a:ext cx="11215396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Montserrat Alternates SemiBold" panose="00000700000000000000" pitchFamily="50" charset="0"/>
              </a:rPr>
              <a:t>Le but: </a:t>
            </a:r>
            <a:br>
              <a:rPr lang="fr-FR" dirty="0">
                <a:latin typeface="Montserrat Alternates SemiBold" panose="00000700000000000000" pitchFamily="50" charset="0"/>
              </a:rPr>
            </a:br>
            <a:r>
              <a:rPr lang="fr-FR" sz="3200" dirty="0">
                <a:latin typeface="Montserrat Alternates SemiBold" panose="00000700000000000000" pitchFamily="50" charset="0"/>
              </a:rPr>
              <a:t>Créer un site web affichant les donnée d’une API</a:t>
            </a:r>
            <a:endParaRPr lang="fr-FR" dirty="0">
              <a:latin typeface="Montserrat Alternates SemiBold" panose="00000700000000000000" pitchFamily="50" charset="0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7CCC23-3ED0-4485-A98C-8AD772221763}"/>
              </a:ext>
            </a:extLst>
          </p:cNvPr>
          <p:cNvSpPr/>
          <p:nvPr/>
        </p:nvSpPr>
        <p:spPr>
          <a:xfrm>
            <a:off x="1024954" y="2621340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Comprendre l’utilisation d’une API en Go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81C28E6-368F-450D-A3B3-E70BAF1F4B8D}"/>
              </a:ext>
            </a:extLst>
          </p:cNvPr>
          <p:cNvSpPr/>
          <p:nvPr/>
        </p:nvSpPr>
        <p:spPr>
          <a:xfrm>
            <a:off x="1024954" y="3157352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Pousser le HTML/CSS plus loin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475DD60-CACB-4018-B6F9-F387C035E493}"/>
              </a:ext>
            </a:extLst>
          </p:cNvPr>
          <p:cNvSpPr/>
          <p:nvPr/>
        </p:nvSpPr>
        <p:spPr>
          <a:xfrm>
            <a:off x="1024954" y="3720738"/>
            <a:ext cx="5718746" cy="352705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Approfondir l’utilisation des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81D72AA-6BE0-4D79-9221-4A3204D8833F}"/>
              </a:ext>
            </a:extLst>
          </p:cNvPr>
          <p:cNvSpPr/>
          <p:nvPr/>
        </p:nvSpPr>
        <p:spPr>
          <a:xfrm>
            <a:off x="1024954" y="4284124"/>
            <a:ext cx="5718746" cy="3527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Maitriser l’écriture d’un serveur en GO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6C2CD35-419D-4D88-A60C-89669166F3F1}"/>
              </a:ext>
            </a:extLst>
          </p:cNvPr>
          <p:cNvSpPr/>
          <p:nvPr/>
        </p:nvSpPr>
        <p:spPr>
          <a:xfrm>
            <a:off x="1024954" y="4852629"/>
            <a:ext cx="5718746" cy="35270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 tout autour de l’implémentation d’un vrai site !</a:t>
            </a:r>
          </a:p>
        </p:txBody>
      </p:sp>
      <p:pic>
        <p:nvPicPr>
          <p:cNvPr id="3" name="Picture 2" descr="Api - Icônes interface gratuites">
            <a:extLst>
              <a:ext uri="{FF2B5EF4-FFF2-40B4-BE49-F238E27FC236}">
                <a16:creationId xmlns:a16="http://schemas.microsoft.com/office/drawing/2014/main" id="{9EC096AB-D986-4FC6-9E7F-964E11A5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62" y="2109850"/>
            <a:ext cx="3095484" cy="309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  <a:solidFill>
            <a:schemeClr val="lt1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Les étapes de </a:t>
            </a:r>
            <a:r>
              <a:rPr lang="fr-FR" sz="6000" dirty="0">
                <a:solidFill>
                  <a:srgbClr val="23B2A4"/>
                </a:solidFill>
                <a:latin typeface="Montserrat Alternates Black"/>
              </a:rPr>
              <a:t> l’algorithme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4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3BBF2-CD9F-401C-B0F8-1C89290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Montserrat Alternates SemiBold" panose="00000700000000000000" pitchFamily="50" charset="0"/>
              </a:rPr>
              <a:t>Les étapes </a:t>
            </a:r>
          </a:p>
        </p:txBody>
      </p:sp>
      <p:pic>
        <p:nvPicPr>
          <p:cNvPr id="2050" name="Picture 2" descr="Steps Upstairs Svg Png Icon Free Download (#528958) - OnlineWebFonts.COM">
            <a:extLst>
              <a:ext uri="{FF2B5EF4-FFF2-40B4-BE49-F238E27FC236}">
                <a16:creationId xmlns:a16="http://schemas.microsoft.com/office/drawing/2014/main" id="{BD3F7B66-210A-43ED-9CAE-3126319F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27" y="2228849"/>
            <a:ext cx="357077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E74F3CC-980B-4047-987C-AC7618FD5FF2}"/>
              </a:ext>
            </a:extLst>
          </p:cNvPr>
          <p:cNvSpPr/>
          <p:nvPr/>
        </p:nvSpPr>
        <p:spPr>
          <a:xfrm>
            <a:off x="1014328" y="5405771"/>
            <a:ext cx="6278570" cy="3658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Passer ces données à une page et les afficher.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44309E1-0951-4820-9798-2F156BFE1929}"/>
              </a:ext>
            </a:extLst>
          </p:cNvPr>
          <p:cNvSpPr/>
          <p:nvPr/>
        </p:nvSpPr>
        <p:spPr>
          <a:xfrm>
            <a:off x="1014328" y="2615415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Créer un simple server web sur le port 8080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891196B-92D4-4587-B364-CB9C7414F0F6}"/>
              </a:ext>
            </a:extLst>
          </p:cNvPr>
          <p:cNvSpPr/>
          <p:nvPr/>
        </p:nvSpPr>
        <p:spPr>
          <a:xfrm>
            <a:off x="1014328" y="3178801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Analyser les données de l’API </a:t>
            </a:r>
            <a:r>
              <a:rPr lang="fr-FR" b="1" dirty="0"/>
              <a:t>pour UN artiste</a:t>
            </a:r>
            <a:r>
              <a:rPr lang="fr-FR" dirty="0"/>
              <a:t>, quels informations a-t-on ?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26334B7-2DA4-4966-AB7F-92B38D137CCC}"/>
              </a:ext>
            </a:extLst>
          </p:cNvPr>
          <p:cNvSpPr/>
          <p:nvPr/>
        </p:nvSpPr>
        <p:spPr>
          <a:xfrm>
            <a:off x="1014328" y="3742187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En fonction, créer une structure qui représente un Artiste</a:t>
            </a:r>
            <a:endParaRPr lang="fr-FR" b="1" i="1" dirty="0">
              <a:solidFill>
                <a:srgbClr val="FF5050"/>
              </a:solidFill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08D6BD9-62AF-4958-A31F-F15BDD794AB9}"/>
              </a:ext>
            </a:extLst>
          </p:cNvPr>
          <p:cNvSpPr/>
          <p:nvPr/>
        </p:nvSpPr>
        <p:spPr>
          <a:xfrm>
            <a:off x="1014328" y="4305505"/>
            <a:ext cx="6278570" cy="3658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Essayer de faire une requête HTTP en Go, pour appeler l’API.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E3BE564-D585-4E14-8D80-5101E99B4F06}"/>
              </a:ext>
            </a:extLst>
          </p:cNvPr>
          <p:cNvSpPr/>
          <p:nvPr/>
        </p:nvSpPr>
        <p:spPr>
          <a:xfrm>
            <a:off x="1014328" y="4855638"/>
            <a:ext cx="6278570" cy="365890"/>
          </a:xfrm>
          <a:prstGeom prst="roundRect">
            <a:avLst/>
          </a:prstGeom>
          <a:solidFill>
            <a:srgbClr val="23B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Remplir la structure avec les donnée de la requête.</a:t>
            </a:r>
          </a:p>
        </p:txBody>
      </p:sp>
    </p:spTree>
    <p:extLst>
      <p:ext uri="{BB962C8B-B14F-4D97-AF65-F5344CB8AC3E}">
        <p14:creationId xmlns:p14="http://schemas.microsoft.com/office/powerpoint/2010/main" val="32123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3B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7102B-7FCD-4759-9809-5754B28E7D4E}"/>
              </a:ext>
            </a:extLst>
          </p:cNvPr>
          <p:cNvSpPr/>
          <p:nvPr/>
        </p:nvSpPr>
        <p:spPr>
          <a:xfrm>
            <a:off x="318114" y="330582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7CDE5-5BE6-427D-B9F9-B077F372C1F4}"/>
              </a:ext>
            </a:extLst>
          </p:cNvPr>
          <p:cNvSpPr/>
          <p:nvPr/>
        </p:nvSpPr>
        <p:spPr>
          <a:xfrm rot="16200000">
            <a:off x="2280265" y="-1671255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5B381-6D73-4BF5-B4E8-75FFB90ED01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A3512-1BCD-4EB9-BBE4-D906753FB608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0E948AE-C39F-4F85-8E2F-1476CC58C633}"/>
              </a:ext>
            </a:extLst>
          </p:cNvPr>
          <p:cNvSpPr txBox="1">
            <a:spLocks/>
          </p:cNvSpPr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solidFill>
                  <a:schemeClr val="bg1"/>
                </a:solidFill>
                <a:latin typeface="Montserrat Alternates Black"/>
              </a:rPr>
              <a:t>DEMO</a:t>
            </a:r>
            <a:endParaRPr lang="fr-FR" sz="6000" dirty="0">
              <a:solidFill>
                <a:schemeClr val="bg1"/>
              </a:solidFill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9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393C14-D9B9-48B7-990B-BAC7B2EB93FC}"/>
              </a:ext>
            </a:extLst>
          </p:cNvPr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0D87D-11A8-4804-AB61-476D9D0DB9A6}"/>
              </a:ext>
            </a:extLst>
          </p:cNvPr>
          <p:cNvSpPr/>
          <p:nvPr/>
        </p:nvSpPr>
        <p:spPr>
          <a:xfrm rot="162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E1EB1-0125-4114-B93E-A97FB903E0F8}"/>
              </a:ext>
            </a:extLst>
          </p:cNvPr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D7F0CF-8F90-4424-9556-D9A9E19BFC2B}"/>
              </a:ext>
            </a:extLst>
          </p:cNvPr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>
            <a:solidFill>
              <a:srgbClr val="23B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3546D1A-39CA-4D88-946E-1DE2020D050E}"/>
              </a:ext>
            </a:extLst>
          </p:cNvPr>
          <p:cNvSpPr txBox="1">
            <a:spLocks/>
          </p:cNvSpPr>
          <p:nvPr/>
        </p:nvSpPr>
        <p:spPr>
          <a:xfrm>
            <a:off x="787706" y="2715194"/>
            <a:ext cx="10515600" cy="142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dirty="0">
                <a:latin typeface="Montserrat Alternates Black"/>
              </a:rPr>
              <a:t>Un petit point ?</a:t>
            </a:r>
            <a:endParaRPr lang="fr-FR" sz="6000" dirty="0">
              <a:latin typeface="Montserrat Alternates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0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 dirty="0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les Api : idée générale</a:t>
            </a:r>
            <a:endParaRPr dirty="0"/>
          </a:p>
        </p:txBody>
      </p:sp>
      <p:sp>
        <p:nvSpPr>
          <p:cNvPr id="99" name="Google Shape;99;p14"/>
          <p:cNvSpPr txBox="1"/>
          <p:nvPr/>
        </p:nvSpPr>
        <p:spPr>
          <a:xfrm>
            <a:off x="838200" y="3303201"/>
            <a:ext cx="578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38200" y="1690688"/>
            <a:ext cx="10925908" cy="118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Définition</a:t>
            </a:r>
            <a:endParaRPr lang="fr-FR">
              <a:solidFill>
                <a:schemeClr val="dk1"/>
              </a:solidFill>
              <a:latin typeface="Montserrat Alternates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fr-FR" sz="1800" dirty="0">
                <a:latin typeface="Montserrat Alternates"/>
                <a:ea typeface="Montserrat Alternates"/>
                <a:sym typeface="Montserrat Alternates"/>
              </a:rPr>
              <a:t> L'API est une solution informatique qui permet à des applications de communiquer entre elles et de s'échanger mutuellement des services ou des données.</a:t>
            </a:r>
            <a:endParaRPr lang="fr-FR" dirty="0">
              <a:latin typeface="Montserrat Alternates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68" y="3176188"/>
            <a:ext cx="5480050" cy="337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17BA0AC-4541-4070-BB1F-49138D6417A3}"/>
              </a:ext>
            </a:extLst>
          </p:cNvPr>
          <p:cNvSpPr txBox="1"/>
          <p:nvPr/>
        </p:nvSpPr>
        <p:spPr>
          <a:xfrm>
            <a:off x="6367642" y="3752834"/>
            <a:ext cx="542368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API  </a:t>
            </a:r>
          </a:p>
          <a:p>
            <a:endParaRPr lang="fr-FR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APPLICATION</a:t>
            </a:r>
            <a:r>
              <a:rPr lang="fr-FR" sz="16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 : une app utilisée sur un smartphone ou un logiciel  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PROGRAMING </a:t>
            </a:r>
            <a:r>
              <a:rPr lang="fr-FR" sz="1600" dirty="0">
                <a:latin typeface="Montserrat Alternates" panose="020B0604020202020204" charset="0"/>
              </a:rPr>
              <a:t>: les api sont utilisées par les développeurs pour concevoir les logiciels </a:t>
            </a:r>
            <a:endParaRPr lang="fr-FR" sz="1600" b="1" dirty="0">
              <a:solidFill>
                <a:schemeClr val="dk1"/>
              </a:solidFill>
              <a:latin typeface="Montserrat Alternates" panose="020B0604020202020204" charset="0"/>
              <a:sym typeface="Montserrat Alternates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Montserrat Alternates" panose="020B0604020202020204" charset="0"/>
              </a:rPr>
              <a:t>INTERFACE : </a:t>
            </a:r>
            <a:r>
              <a:rPr lang="fr-FR" sz="1600" dirty="0">
                <a:latin typeface="Montserrat Alternates" panose="020B0604020202020204" charset="0"/>
              </a:rPr>
              <a:t>l’interaction avec l’application</a:t>
            </a:r>
            <a:endParaRPr lang="fr-FR" sz="1600" b="1" dirty="0">
              <a:latin typeface="Montserrat Alternate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-0.17644 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Alternates SemiBold"/>
              <a:buNone/>
            </a:pPr>
            <a:r>
              <a:rPr lang="fr-FR">
                <a:latin typeface="Montserrat Alternates SemiBold"/>
                <a:ea typeface="Montserrat Alternates SemiBold"/>
                <a:cs typeface="Montserrat Alternates SemiBold"/>
                <a:sym typeface="Montserrat Alternates SemiBold"/>
              </a:rPr>
              <a:t>les Api : différents types 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756050" y="3036025"/>
            <a:ext cx="5230500" cy="22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1- les api publiques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Libres d’accès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Intégration facile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Récupération de données </a:t>
            </a:r>
            <a:endParaRPr sz="2400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756050" y="1528675"/>
            <a:ext cx="941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Il existe globalement 2 types d’api : les api publiques (qui peuvent </a:t>
            </a:r>
            <a:r>
              <a:rPr lang="fr-FR" sz="1800" dirty="0" err="1">
                <a:latin typeface="Montserrat"/>
                <a:ea typeface="Montserrat"/>
                <a:cs typeface="Montserrat"/>
                <a:sym typeface="Montserrat"/>
              </a:rPr>
              <a:t>etre</a:t>
            </a:r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 utilisées par tout le monde) et les api privées (qui restent interne a l’entreprise) 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09;p15">
            <a:extLst>
              <a:ext uri="{FF2B5EF4-FFF2-40B4-BE49-F238E27FC236}">
                <a16:creationId xmlns:a16="http://schemas.microsoft.com/office/drawing/2014/main" id="{EAFDDED2-5DC0-4CE1-BF73-C22A68D5B7F7}"/>
              </a:ext>
            </a:extLst>
          </p:cNvPr>
          <p:cNvSpPr txBox="1"/>
          <p:nvPr/>
        </p:nvSpPr>
        <p:spPr>
          <a:xfrm>
            <a:off x="5986550" y="3030659"/>
            <a:ext cx="4042335" cy="22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2- les api privées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dk1"/>
              </a:solidFill>
              <a:latin typeface="Montserrat Alternates"/>
              <a:ea typeface="Montserrat Alternates"/>
              <a:cs typeface="Montserrat Alternates"/>
              <a:sym typeface="Montserrat Alternate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Interne a l’entreprise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Système fermé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2400" dirty="0">
                <a:solidFill>
                  <a:schemeClr val="dk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rPr>
              <a:t>Sécurisé 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318114" y="359157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 rot="-5400000">
            <a:off x="2280265" y="-164268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 rot="5400000">
            <a:off x="9391649" y="4094508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1353800" y="2092670"/>
            <a:ext cx="419099" cy="4343400"/>
          </a:xfrm>
          <a:prstGeom prst="rect">
            <a:avLst/>
          </a:prstGeom>
          <a:solidFill>
            <a:srgbClr val="23B2A4"/>
          </a:solidFill>
          <a:ln w="12700" cap="flat" cmpd="sng">
            <a:solidFill>
              <a:srgbClr val="23B2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87706" y="2252291"/>
            <a:ext cx="10515600" cy="235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b="0" i="0" u="none" strike="noStrike" cap="none" dirty="0">
                <a:solidFill>
                  <a:schemeClr val="dk1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Comment utiliser une </a:t>
            </a:r>
            <a:r>
              <a:rPr lang="fr-FR" sz="6000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A</a:t>
            </a:r>
            <a:r>
              <a:rPr lang="fr-FR" sz="6000" b="0" i="0" u="none" strike="noStrike" cap="none" dirty="0">
                <a:solidFill>
                  <a:srgbClr val="23B2A4"/>
                </a:solidFill>
                <a:latin typeface="Montserrat Alternates Black"/>
                <a:ea typeface="Montserrat Alternates Black"/>
                <a:cs typeface="Montserrat Alternates Black"/>
                <a:sym typeface="Montserrat Alternates Black"/>
              </a:rPr>
              <a:t>PI</a:t>
            </a:r>
            <a:endParaRPr sz="6000" b="0" i="0" u="none" strike="noStrike" cap="none" dirty="0">
              <a:solidFill>
                <a:schemeClr val="dk1"/>
              </a:solidFill>
              <a:latin typeface="Montserrat Alternates Black"/>
              <a:ea typeface="Montserrat Alternates Black"/>
              <a:cs typeface="Montserrat Alternates Black"/>
              <a:sym typeface="Montserrat Alternates Black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7766" y="3429000"/>
            <a:ext cx="457304" cy="7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C7FD599EAC7C4DBDCF11F6435AD2A4" ma:contentTypeVersion="8" ma:contentTypeDescription="Crée un document." ma:contentTypeScope="" ma:versionID="9cc9b3b604662dde4bd6e60ac269ef70">
  <xsd:schema xmlns:xsd="http://www.w3.org/2001/XMLSchema" xmlns:xs="http://www.w3.org/2001/XMLSchema" xmlns:p="http://schemas.microsoft.com/office/2006/metadata/properties" xmlns:ns2="67f4420f-720a-4844-ab91-e0c41b6d4045" targetNamespace="http://schemas.microsoft.com/office/2006/metadata/properties" ma:root="true" ma:fieldsID="b046e76a0beac460d76b31987e250206" ns2:_="">
    <xsd:import namespace="67f4420f-720a-4844-ab91-e0c41b6d40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4420f-720a-4844-ab91-e0c41b6d4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806063-E748-4BDB-87DB-F375E9FEC2E7}">
  <ds:schemaRefs>
    <ds:schemaRef ds:uri="http://schemas.openxmlformats.org/package/2006/metadata/core-properties"/>
    <ds:schemaRef ds:uri="http://purl.org/dc/dcmitype/"/>
    <ds:schemaRef ds:uri="67f4420f-720a-4844-ab91-e0c41b6d4045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A76E4C-68EF-46D7-97D7-6DAF15FE8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f4420f-720a-4844-ab91-e0c41b6d40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E4B20-2EE6-46DF-AF0F-0A8DE7DED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565</Words>
  <Application>Microsoft Office PowerPoint</Application>
  <PresentationFormat>Grand écran</PresentationFormat>
  <Paragraphs>87</Paragraphs>
  <Slides>15</Slides>
  <Notes>11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Montserrat Alternates Black</vt:lpstr>
      <vt:lpstr>Arial</vt:lpstr>
      <vt:lpstr>Montserrat Alternates</vt:lpstr>
      <vt:lpstr>Montserrat</vt:lpstr>
      <vt:lpstr>Calibri</vt:lpstr>
      <vt:lpstr>Montserrat Alternates SemiBold</vt:lpstr>
      <vt:lpstr>Thème Office</vt:lpstr>
      <vt:lpstr>Présentation PowerPoint</vt:lpstr>
      <vt:lpstr>Le but:  Créer un site web affichant les donnée d’une API</vt:lpstr>
      <vt:lpstr>Présentation PowerPoint</vt:lpstr>
      <vt:lpstr>Les étapes </vt:lpstr>
      <vt:lpstr>Présentation PowerPoint</vt:lpstr>
      <vt:lpstr>Présentation PowerPoint</vt:lpstr>
      <vt:lpstr>les Api : idée générale</vt:lpstr>
      <vt:lpstr>les Api : différents types </vt:lpstr>
      <vt:lpstr>Présentation PowerPoint</vt:lpstr>
      <vt:lpstr>Les méthodes http </vt:lpstr>
      <vt:lpstr>Présentation PowerPoint</vt:lpstr>
      <vt:lpstr>Le JSON</vt:lpstr>
      <vt:lpstr>Les réponses API </vt:lpstr>
      <vt:lpstr>Présentation PowerPoint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silvy</dc:creator>
  <cp:lastModifiedBy>RIAMON Vincent</cp:lastModifiedBy>
  <cp:revision>23</cp:revision>
  <dcterms:modified xsi:type="dcterms:W3CDTF">2022-07-05T09:08:48Z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0x0101000BC7FD599EAC7C4DBDCF11F6435AD2A4</vt:lpwstr>
  </property>
</Properties>
</file>