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1" r:id="rId2"/>
    <p:sldId id="257" r:id="rId3"/>
    <p:sldId id="268" r:id="rId4"/>
    <p:sldId id="284" r:id="rId5"/>
    <p:sldId id="310" r:id="rId6"/>
    <p:sldId id="285" r:id="rId7"/>
    <p:sldId id="288" r:id="rId8"/>
    <p:sldId id="292" r:id="rId9"/>
    <p:sldId id="295" r:id="rId10"/>
    <p:sldId id="281" r:id="rId11"/>
    <p:sldId id="311" r:id="rId12"/>
    <p:sldId id="282" r:id="rId13"/>
    <p:sldId id="298" r:id="rId14"/>
    <p:sldId id="305" r:id="rId15"/>
    <p:sldId id="307" r:id="rId16"/>
    <p:sldId id="312" r:id="rId17"/>
    <p:sldId id="296" r:id="rId18"/>
    <p:sldId id="300" r:id="rId19"/>
    <p:sldId id="306" r:id="rId20"/>
    <p:sldId id="301" r:id="rId21"/>
    <p:sldId id="258" r:id="rId22"/>
    <p:sldId id="269" r:id="rId23"/>
    <p:sldId id="270" r:id="rId24"/>
    <p:sldId id="308" r:id="rId25"/>
    <p:sldId id="309" r:id="rId26"/>
    <p:sldId id="304" r:id="rId27"/>
    <p:sldId id="271" r:id="rId28"/>
    <p:sldId id="273" r:id="rId29"/>
    <p:sldId id="274" r:id="rId30"/>
    <p:sldId id="275" r:id="rId31"/>
    <p:sldId id="277" r:id="rId32"/>
    <p:sldId id="278" r:id="rId33"/>
    <p:sldId id="279" r:id="rId34"/>
    <p:sldId id="26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1DB5B67-5988-438F-A043-5958F72C466C}">
          <p14:sldIdLst>
            <p14:sldId id="261"/>
            <p14:sldId id="257"/>
          </p14:sldIdLst>
        </p14:section>
        <p14:section name="1. 팀원소개" id="{06CF603B-C390-47B0-B011-E4728661EA5C}">
          <p14:sldIdLst>
            <p14:sldId id="268"/>
          </p14:sldIdLst>
        </p14:section>
        <p14:section name="2. 프로젝트 소개 및 설명" id="{A23FE62B-2B64-46A3-8AAB-A81F6F909A24}">
          <p14:sldIdLst>
            <p14:sldId id="284"/>
          </p14:sldIdLst>
        </p14:section>
        <p14:section name="3. 모델 변경 과정" id="{1C51D188-BB8E-4C3D-AEF0-2564F06EBA39}">
          <p14:sldIdLst>
            <p14:sldId id="310"/>
            <p14:sldId id="285"/>
            <p14:sldId id="288"/>
            <p14:sldId id="292"/>
            <p14:sldId id="295"/>
            <p14:sldId id="281"/>
            <p14:sldId id="311"/>
            <p14:sldId id="282"/>
            <p14:sldId id="298"/>
            <p14:sldId id="305"/>
            <p14:sldId id="307"/>
            <p14:sldId id="312"/>
            <p14:sldId id="296"/>
            <p14:sldId id="300"/>
            <p14:sldId id="306"/>
            <p14:sldId id="301"/>
            <p14:sldId id="258"/>
            <p14:sldId id="269"/>
            <p14:sldId id="270"/>
            <p14:sldId id="308"/>
            <p14:sldId id="309"/>
          </p14:sldIdLst>
        </p14:section>
        <p14:section name="4. 최종 모델 결정" id="{575F1FE7-8ECE-45A4-AFE2-F5084AFF6B9B}">
          <p14:sldIdLst>
            <p14:sldId id="304"/>
          </p14:sldIdLst>
        </p14:section>
        <p14:section name="추가) 코드 설명" id="{0226EE05-0FE2-47C2-A1A5-386B98420EEF}">
          <p14:sldIdLst>
            <p14:sldId id="271"/>
            <p14:sldId id="273"/>
            <p14:sldId id="274"/>
            <p14:sldId id="275"/>
            <p14:sldId id="277"/>
            <p14:sldId id="278"/>
            <p14:sldId id="279"/>
          </p14:sldIdLst>
        </p14:section>
        <p14:section name="finish" id="{7A85186C-ABD5-429B-BA9E-11357456B9DC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  <a:srgbClr val="68742A"/>
    <a:srgbClr val="839335"/>
    <a:srgbClr val="E6E6E6"/>
    <a:srgbClr val="FFFF00"/>
    <a:srgbClr val="C0C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6" autoAdjust="0"/>
    <p:restoredTop sz="90735" autoAdjust="0"/>
  </p:normalViewPr>
  <p:slideViewPr>
    <p:cSldViewPr snapToGrid="0">
      <p:cViewPr varScale="1">
        <p:scale>
          <a:sx n="53" d="100"/>
          <a:sy n="53" d="100"/>
        </p:scale>
        <p:origin x="43" y="7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99F58-0FC6-42F3-A9E4-33EDB404F3E1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1FF7F-2F8F-4D53-89FE-3923BFE28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88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FF7F-2F8F-4D53-89FE-3923BFE285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2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</a:rPr>
              <a:t>resnet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의 저자는 모델이 깊어질수록 최적화에 멀어진다는 점에 주목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(Vanishing Gradient Problem)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b="0" dirty="0">
                <a:effectLst/>
              </a:rPr>
            </a:b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Vanishing Gradient Problem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은 딥러닝 중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Backpropagation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시 발생되는 어려움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모델이 깊어질수록 급격히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Gradient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의 영향력이 줄어드는 현상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Backpropagation : target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값과 실제 모델이 계산한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output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이 얼마나 차이가 나는지 구한 후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그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</a:rPr>
              <a:t>오차값을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 다시 뒤로 전파해가면서 각 노드가 가지고 있는 변수들을 갱신하는 알고리즘</a:t>
            </a:r>
            <a:endParaRPr lang="ko-KR" altLang="en-US" dirty="0"/>
          </a:p>
          <a:p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</a:rPr>
              <a:t>ResNet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의 가장 기초적인 구조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, Residual Block(:</a:t>
            </a: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</a:rPr>
              <a:t>BottleNeck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 Architecture)</a:t>
            </a: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input: x / output: </a:t>
            </a: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</a:rPr>
              <a:t>relu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(F(x) + x)</a:t>
            </a: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</a:rPr>
              <a:t>입력값이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</a:rPr>
              <a:t>출력값에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</a:rPr>
              <a:t>들어감에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 따라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레이어들이 많아지면서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</a:rPr>
              <a:t>입력값이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 잊혀지는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vanishing gradient problem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해결</a:t>
            </a:r>
            <a:endParaRPr lang="ko-KR" altLang="en-US" b="0" dirty="0">
              <a:effectLst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FF7F-2F8F-4D53-89FE-3923BFE2851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7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</a:rPr>
              <a:t>resnet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의 저자는 모델이 깊어질수록 최적화에 멀어진다는 점에 주목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(Vanishing Gradient Problem)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b="0" dirty="0">
                <a:effectLst/>
              </a:rPr>
            </a:b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Vanishing Gradient Problem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은 딥러닝 중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Backpropagation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시 발생되는 어려움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모델이 깊어질수록 급격히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Gradient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의 영향력이 줄어드는 현상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Backpropagation : target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값과 실제 모델이 계산한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output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이 얼마나 차이가 나는지 구한 후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그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</a:rPr>
              <a:t>오차값을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 다시 뒤로 전파해가면서 각 노드가 가지고 있는 변수들을 갱신하는 알고리즘</a:t>
            </a:r>
            <a:endParaRPr lang="ko-KR" altLang="en-US" dirty="0"/>
          </a:p>
          <a:p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</a:rPr>
              <a:t>ResNet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의 가장 기초적인 구조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, Residual Block(:</a:t>
            </a: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</a:rPr>
              <a:t>BottleNeck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 Architecture)</a:t>
            </a: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input: x / output: </a:t>
            </a: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</a:rPr>
              <a:t>relu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(F(x) + x)</a:t>
            </a: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</a:rPr>
              <a:t>입력값이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</a:rPr>
              <a:t>출력값에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</a:rPr>
              <a:t>들어감에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 따라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레이어들이 많아지면서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</a:rPr>
              <a:t>입력값이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 잊혀지는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vanishing gradient problem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해결</a:t>
            </a:r>
            <a:endParaRPr lang="ko-KR" altLang="en-US" b="0" dirty="0">
              <a:effectLst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FF7F-2F8F-4D53-89FE-3923BFE2851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20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</a:rPr>
              <a:t>resnet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의 저자는 모델이 깊어질수록 최적화에 멀어진다는 점에 주목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(Vanishing Gradient Problem)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b="0" dirty="0">
                <a:effectLst/>
              </a:rPr>
            </a:b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Vanishing Gradient Problem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은 딥러닝 중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Backpropagation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시 발생되는 어려움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모델이 깊어질수록 급격히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Gradient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의 영향력이 줄어드는 현상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Backpropagation : target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값과 실제 모델이 계산한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output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이 얼마나 차이가 나는지 구한 후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그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</a:rPr>
              <a:t>오차값을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 다시 뒤로 전파해가면서 각 노드가 가지고 있는 변수들을 갱신하는 알고리즘</a:t>
            </a:r>
            <a:endParaRPr lang="ko-KR" altLang="en-US" dirty="0"/>
          </a:p>
          <a:p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</a:rPr>
              <a:t>ResNet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의 가장 기초적인 구조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, Residual Block(:</a:t>
            </a: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</a:rPr>
              <a:t>BottleNeck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 Architecture)</a:t>
            </a: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input: x / output: </a:t>
            </a: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</a:rPr>
              <a:t>relu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(F(x) + x)</a:t>
            </a: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</a:rPr>
              <a:t>입력값이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</a:rPr>
              <a:t>출력값에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</a:rPr>
              <a:t>들어감에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 따라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레이어들이 많아지면서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</a:rPr>
              <a:t>입력값이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 잊혀지는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vanishing gradient problem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해결</a:t>
            </a:r>
            <a:endParaRPr lang="ko-KR" altLang="en-US" b="0" dirty="0">
              <a:effectLst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FF7F-2F8F-4D53-89FE-3923BFE2851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3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15311-5E7D-4A49-ADA2-D09C55D0B68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4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2319C-7B78-F24B-E030-721CD2FC8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0F99F6-9576-5EE4-89F6-2F620D7E3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CC8CA-B69B-8973-B9B3-98B82737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2B7E-4498-44DC-BA87-AB4ACC345A75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559B8-F2C6-BF27-AA49-7E9A9547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765EE-1348-24BF-36EF-E8E8F025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40ED-59C8-4136-95CC-C9B18266D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6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5507F-56DD-C08A-2BC9-D8DB99A8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3B8004-5F2C-B1B4-6824-CCF1E1CF7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BEA6C-84A3-B893-77B7-FC8D50DB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2B7E-4498-44DC-BA87-AB4ACC345A75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E1CBC-0445-D7D4-FA2D-5DA80850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34AF4-9769-1EAD-765E-06376804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40ED-59C8-4136-95CC-C9B18266D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8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AB0F9E-EE82-A96B-E791-29D92B486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925640-0EB6-0177-3472-8B0B22E3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DB88C-D00B-1332-3B87-F88C19C5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2B7E-4498-44DC-BA87-AB4ACC345A75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87A49-B8FB-B075-E0B2-EDF8EEE3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F3D7A-F170-2647-98FE-DEB341C3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40ED-59C8-4136-95CC-C9B18266D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98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9AEBB-BAFE-A922-4690-467F86E1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AE73F-7437-AB6A-D5BC-792A896A1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BF5F7-998F-7BBA-CC91-834CAE4F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2B7E-4498-44DC-BA87-AB4ACC345A75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5951F-0893-7FD1-22CF-AD05D1DC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0A6A7-125B-DA13-3AAA-40FB4598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40ED-59C8-4136-95CC-C9B18266D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1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08C82-7910-892B-9B48-DBB83FFD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A1E66-BF09-1563-59F3-D531532CC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DA42C-26BE-9F34-DBD9-CDD8753F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2B7E-4498-44DC-BA87-AB4ACC345A75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F9E73-82B7-ABB7-F1A0-3EBD3361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1E2AD-4B9D-B498-FF7C-EA910529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40ED-59C8-4136-95CC-C9B18266D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8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08EAC-7FC2-C4C6-2AD3-FFE2C1D5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E7B75-D891-A856-ED43-7C6DA04B8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5D40DD-3498-3C70-9EE4-506F95EF6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3EB577-FE0E-DE35-6B95-9A3901FE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2B7E-4498-44DC-BA87-AB4ACC345A75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B92DE-F3C8-C2DC-C9F4-C70A1F98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D77FFF-080D-1549-B502-98408FD6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40ED-59C8-4136-95CC-C9B18266D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8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668AE-A8E5-EDF7-39E8-3C87254A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E1F5E-78AB-F770-E28E-69A056E10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3E78F5-6E04-70E6-C9F6-C0B6FFAA1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9B7CE5-F80A-CBA1-461A-64CFAE6B9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BE9FF7-8646-57A0-0756-DF99B3C63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9C3997-F449-0804-80EA-0512DF72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2B7E-4498-44DC-BA87-AB4ACC345A75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277D97-26E4-9D54-7DCC-2A6EC610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97AAD3-3C0E-1182-8A40-B7E6C086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40ED-59C8-4136-95CC-C9B18266D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1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F2A1C-2F66-4D3C-C760-08EAF28B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FDB477-48C8-2CD7-ADAC-43B1C7CD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2B7E-4498-44DC-BA87-AB4ACC345A75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465B10-4130-75B3-5A7A-22DD4920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D221B-47C5-40D7-2D82-EE5883E4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40ED-59C8-4136-95CC-C9B18266D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5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217648-D6A9-6978-A91C-6D2E3E4B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2B7E-4498-44DC-BA87-AB4ACC345A75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4F5353-E4DB-EC4B-1D52-3DB31528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F57EF8-D7D2-BF77-06C3-75E10636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40ED-59C8-4136-95CC-C9B18266D5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98BBFCED-E86F-1AB4-DAA6-9141B4B818B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25447 w 12192000"/>
              <a:gd name="connsiteY0" fmla="*/ 331573 h 6858000"/>
              <a:gd name="connsiteX1" fmla="*/ 296562 w 12192000"/>
              <a:gd name="connsiteY1" fmla="*/ 660458 h 6858000"/>
              <a:gd name="connsiteX2" fmla="*/ 296562 w 12192000"/>
              <a:gd name="connsiteY2" fmla="*/ 6197542 h 6858000"/>
              <a:gd name="connsiteX3" fmla="*/ 625447 w 12192000"/>
              <a:gd name="connsiteY3" fmla="*/ 6526427 h 6858000"/>
              <a:gd name="connsiteX4" fmla="*/ 11583028 w 12192000"/>
              <a:gd name="connsiteY4" fmla="*/ 6526427 h 6858000"/>
              <a:gd name="connsiteX5" fmla="*/ 11911913 w 12192000"/>
              <a:gd name="connsiteY5" fmla="*/ 6197542 h 6858000"/>
              <a:gd name="connsiteX6" fmla="*/ 11911913 w 12192000"/>
              <a:gd name="connsiteY6" fmla="*/ 660458 h 6858000"/>
              <a:gd name="connsiteX7" fmla="*/ 11583028 w 12192000"/>
              <a:gd name="connsiteY7" fmla="*/ 331573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625447" y="331573"/>
                </a:moveTo>
                <a:cubicBezTo>
                  <a:pt x="443809" y="331573"/>
                  <a:pt x="296562" y="478820"/>
                  <a:pt x="296562" y="660458"/>
                </a:cubicBezTo>
                <a:lnTo>
                  <a:pt x="296562" y="6197542"/>
                </a:lnTo>
                <a:cubicBezTo>
                  <a:pt x="296562" y="6379180"/>
                  <a:pt x="443809" y="6526427"/>
                  <a:pt x="625447" y="6526427"/>
                </a:cubicBezTo>
                <a:lnTo>
                  <a:pt x="11583028" y="6526427"/>
                </a:lnTo>
                <a:cubicBezTo>
                  <a:pt x="11764666" y="6526427"/>
                  <a:pt x="11911913" y="6379180"/>
                  <a:pt x="11911913" y="6197542"/>
                </a:cubicBezTo>
                <a:lnTo>
                  <a:pt x="11911913" y="660458"/>
                </a:lnTo>
                <a:cubicBezTo>
                  <a:pt x="11911913" y="478820"/>
                  <a:pt x="11764666" y="331573"/>
                  <a:pt x="11583028" y="33157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C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6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D77F3-0C60-C4FD-57FF-A2DFE0BD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2826D-2B77-3F02-BB60-D64F9BA8A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BAED83-F673-CB0A-0E12-9662A9B43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1C5BF-F3AF-4B00-E423-D2882775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2B7E-4498-44DC-BA87-AB4ACC345A75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D36C7-71C6-1C54-01CE-A3B81B77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92BE0-3494-BC2A-ABEB-0AAD83FF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40ED-59C8-4136-95CC-C9B18266D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9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6C92C-9053-D869-F4DF-75F5FE80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AF9265-6963-5049-9452-707166E76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E4730D-CF0A-15F0-73C3-65F537A7E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5A7AC-8546-EC71-BEB8-8957CC95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2B7E-4498-44DC-BA87-AB4ACC345A75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04879-66FD-22FC-57AA-18D4A9FF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37263E-8569-D280-DF3B-2D3DA23D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40ED-59C8-4136-95CC-C9B18266D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41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D8D96C-5647-F63C-AF11-CE602D35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505FFC-6F6D-243E-2312-EE28608EB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E5196-8669-4A81-41D9-7CB506BC1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2B7E-4498-44DC-BA87-AB4ACC345A75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5B515-67CA-4806-D307-87902ABC5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586F3-CE69-3B2C-2D6A-3ECDF7C8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E40ED-59C8-4136-95CC-C9B18266D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68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1515" y="2204602"/>
            <a:ext cx="7154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646464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Paddy Disease </a:t>
            </a:r>
            <a:r>
              <a:rPr lang="en-US" altLang="ko-KR" sz="5400" dirty="0">
                <a:solidFill>
                  <a:srgbClr val="646464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Classification</a:t>
            </a:r>
            <a:endParaRPr lang="ko-KR" altLang="en-US" sz="5400" dirty="0">
              <a:solidFill>
                <a:srgbClr val="646464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616411" y="3768383"/>
            <a:ext cx="5004486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F9A9CE-55E5-4908-B9C6-F31AC1E45E2B}"/>
              </a:ext>
            </a:extLst>
          </p:cNvPr>
          <p:cNvSpPr txBox="1"/>
          <p:nvPr/>
        </p:nvSpPr>
        <p:spPr>
          <a:xfrm>
            <a:off x="10002982" y="5929745"/>
            <a:ext cx="148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구름다리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4719-DDB1-0C34-9FD3-32CD5DEEB187}"/>
              </a:ext>
            </a:extLst>
          </p:cNvPr>
          <p:cNvSpPr txBox="1"/>
          <p:nvPr/>
        </p:nvSpPr>
        <p:spPr>
          <a:xfrm>
            <a:off x="3616411" y="3835906"/>
            <a:ext cx="5004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646464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최종 발표</a:t>
            </a:r>
          </a:p>
        </p:txBody>
      </p:sp>
    </p:spTree>
    <p:extLst>
      <p:ext uri="{BB962C8B-B14F-4D97-AF65-F5344CB8AC3E}">
        <p14:creationId xmlns:p14="http://schemas.microsoft.com/office/powerpoint/2010/main" val="56725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5" y="559031"/>
            <a:ext cx="9376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이후 </a:t>
            </a:r>
            <a:r>
              <a:rPr lang="ko-KR" altLang="en-US" sz="4000" dirty="0">
                <a:solidFill>
                  <a:srgbClr val="839335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전이학습</a:t>
            </a:r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에 사용한 사전훈련모델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5" name="자유형 4"/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연결선 5"/>
            <p:cNvCxnSpPr>
              <a:endCxn id="5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B80F14-199E-AB45-FF84-8C4EF38C489F}"/>
              </a:ext>
            </a:extLst>
          </p:cNvPr>
          <p:cNvSpPr txBox="1"/>
          <p:nvPr/>
        </p:nvSpPr>
        <p:spPr>
          <a:xfrm>
            <a:off x="794753" y="5815608"/>
            <a:ext cx="52337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https://www.kaggle.com/code/amanbahuguna/vgg16-paddy-disease-classify-92-81-acc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27DF2D-4C11-B012-7063-A071DCD05750}"/>
              </a:ext>
            </a:extLst>
          </p:cNvPr>
          <p:cNvSpPr txBox="1"/>
          <p:nvPr/>
        </p:nvSpPr>
        <p:spPr>
          <a:xfrm>
            <a:off x="2076417" y="1633341"/>
            <a:ext cx="280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&lt;1&gt;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08AC1F-75AB-1695-FA6A-150B3ADBB9E3}"/>
              </a:ext>
            </a:extLst>
          </p:cNvPr>
          <p:cNvSpPr txBox="1"/>
          <p:nvPr/>
        </p:nvSpPr>
        <p:spPr>
          <a:xfrm>
            <a:off x="7519674" y="1633341"/>
            <a:ext cx="280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&lt;2&gt;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C84D418-75D3-D5F6-0604-1833E5C27DFE}"/>
              </a:ext>
            </a:extLst>
          </p:cNvPr>
          <p:cNvSpPr/>
          <p:nvPr/>
        </p:nvSpPr>
        <p:spPr>
          <a:xfrm>
            <a:off x="5841552" y="2307024"/>
            <a:ext cx="680545" cy="693681"/>
          </a:xfrm>
          <a:prstGeom prst="rightArrow">
            <a:avLst/>
          </a:prstGeom>
          <a:solidFill>
            <a:srgbClr val="839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8D29D6-3DC1-7DFF-E2EF-1F424F08B6E4}"/>
              </a:ext>
            </a:extLst>
          </p:cNvPr>
          <p:cNvSpPr txBox="1"/>
          <p:nvPr/>
        </p:nvSpPr>
        <p:spPr>
          <a:xfrm>
            <a:off x="1535042" y="2192200"/>
            <a:ext cx="387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D2A000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VGG16</a:t>
            </a:r>
            <a:endParaRPr lang="ko-KR" altLang="en-US" sz="5400" dirty="0">
              <a:solidFill>
                <a:srgbClr val="D2A000"/>
              </a:solidFill>
              <a:latin typeface="Bahnschrift SemiBold" panose="020B0502040204020203" pitchFamily="34" charset="0"/>
              <a:ea typeface="HY헤드라인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3265DA-8722-8F89-68B9-3AA82787A6A3}"/>
              </a:ext>
            </a:extLst>
          </p:cNvPr>
          <p:cNvSpPr txBox="1"/>
          <p:nvPr/>
        </p:nvSpPr>
        <p:spPr>
          <a:xfrm>
            <a:off x="6960007" y="2192200"/>
            <a:ext cx="387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D2A000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ResNet50</a:t>
            </a:r>
            <a:endParaRPr lang="ko-KR" altLang="en-US" sz="5400" dirty="0">
              <a:solidFill>
                <a:srgbClr val="D2A000"/>
              </a:solidFill>
              <a:latin typeface="Bahnschrift SemiBold" panose="020B0502040204020203" pitchFamily="34" charset="0"/>
              <a:ea typeface="HY헤드라인M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426C63-1861-38B8-D999-580F6F2AE4E8}"/>
              </a:ext>
            </a:extLst>
          </p:cNvPr>
          <p:cNvSpPr txBox="1"/>
          <p:nvPr/>
        </p:nvSpPr>
        <p:spPr>
          <a:xfrm>
            <a:off x="6262851" y="5774350"/>
            <a:ext cx="52337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https://www.kaggle.com/code/alexanderyyy/paddydoctor-fastai2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8E530F8-7E1B-8A86-9FB6-87AD3936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99" y="4276732"/>
            <a:ext cx="4328871" cy="1475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81282DD-4868-36EA-C9F1-6D2024DB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037" y="4325464"/>
            <a:ext cx="4727028" cy="13778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2D52CA0-B241-344B-5590-97CB0F8B1021}"/>
              </a:ext>
            </a:extLst>
          </p:cNvPr>
          <p:cNvSpPr txBox="1"/>
          <p:nvPr/>
        </p:nvSpPr>
        <p:spPr>
          <a:xfrm>
            <a:off x="1029126" y="3276504"/>
            <a:ext cx="4898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(</a:t>
            </a:r>
            <a:r>
              <a:rPr lang="en-US" altLang="ko-KR" sz="2800" b="1" dirty="0" err="1"/>
              <a:t>Keras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사용</a:t>
            </a:r>
            <a:r>
              <a:rPr lang="en-US" altLang="ko-KR" sz="2800" b="1" dirty="0"/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D0AB76-10CE-1085-F1A2-4320F323FF3D}"/>
              </a:ext>
            </a:extLst>
          </p:cNvPr>
          <p:cNvSpPr txBox="1"/>
          <p:nvPr/>
        </p:nvSpPr>
        <p:spPr>
          <a:xfrm>
            <a:off x="6472383" y="3276504"/>
            <a:ext cx="4898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(Fastai2 </a:t>
            </a:r>
            <a:r>
              <a:rPr lang="ko-KR" altLang="en-US" sz="2800" b="1" dirty="0"/>
              <a:t>사용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39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16411" y="3768383"/>
            <a:ext cx="5004486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D12E0106-2348-6E5A-511D-C23E11B307E2}"/>
              </a:ext>
            </a:extLst>
          </p:cNvPr>
          <p:cNvGrpSpPr/>
          <p:nvPr/>
        </p:nvGrpSpPr>
        <p:grpSpPr>
          <a:xfrm>
            <a:off x="5546020" y="1207789"/>
            <a:ext cx="1099960" cy="1081010"/>
            <a:chOff x="2088583" y="2496629"/>
            <a:chExt cx="575685" cy="565767"/>
          </a:xfrm>
        </p:grpSpPr>
        <p:sp>
          <p:nvSpPr>
            <p:cNvPr id="8" name="자유형 4">
              <a:extLst>
                <a:ext uri="{FF2B5EF4-FFF2-40B4-BE49-F238E27FC236}">
                  <a16:creationId xmlns:a16="http://schemas.microsoft.com/office/drawing/2014/main" id="{14DC8537-79CC-A1E9-72F6-269C9E2F0D58}"/>
                </a:ext>
              </a:extLst>
            </p:cNvPr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D5FE853-127F-EBD5-0149-3B2998E0C1DE}"/>
                </a:ext>
              </a:extLst>
            </p:cNvPr>
            <p:cNvCxnSpPr>
              <a:endCxn id="8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8919D71-9EED-6938-3B4E-72444577702C}"/>
                </a:ext>
              </a:extLst>
            </p:cNvPr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9B54409-DB19-71E9-3488-D98AE8C55D4E}"/>
                </a:ext>
              </a:extLst>
            </p:cNvPr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672230E-EAD6-FA53-076C-A191733FC82D}"/>
                </a:ext>
              </a:extLst>
            </p:cNvPr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AE4EE5B-CA5A-5D50-9F8E-F6A7C03E8387}"/>
                </a:ext>
              </a:extLst>
            </p:cNvPr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D7D8D4E-480F-6091-7258-3079F964050C}"/>
              </a:ext>
            </a:extLst>
          </p:cNvPr>
          <p:cNvSpPr txBox="1"/>
          <p:nvPr/>
        </p:nvSpPr>
        <p:spPr>
          <a:xfrm>
            <a:off x="1781441" y="2830583"/>
            <a:ext cx="8629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VGG 16</a:t>
            </a:r>
            <a:endParaRPr lang="ko-KR" altLang="en-US" sz="4800" dirty="0">
              <a:solidFill>
                <a:srgbClr val="646464"/>
              </a:solidFill>
              <a:latin typeface="Bahnschrift SemiBold" panose="020B0502040204020203" pitchFamily="34" charset="0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F2F93-49F1-87D6-E4A3-CADE5964FFF1}"/>
              </a:ext>
            </a:extLst>
          </p:cNvPr>
          <p:cNvSpPr txBox="1"/>
          <p:nvPr/>
        </p:nvSpPr>
        <p:spPr>
          <a:xfrm>
            <a:off x="3139004" y="3863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(</a:t>
            </a:r>
            <a:r>
              <a:rPr lang="ko-KR" altLang="en-US" sz="18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전이학습 모델 </a:t>
            </a:r>
            <a:r>
              <a:rPr lang="en-US" altLang="ko-KR" sz="18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1)</a:t>
            </a:r>
            <a:endParaRPr lang="ko-KR" altLang="en-US" sz="1800" dirty="0">
              <a:solidFill>
                <a:srgbClr val="646464"/>
              </a:solidFill>
              <a:latin typeface="Bahnschrift SemiBold" panose="020B0502040204020203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5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D2A000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VGG16</a:t>
            </a:r>
            <a:r>
              <a:rPr lang="en-US" altLang="ko-KR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설명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5" name="자유형 4"/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연결선 5"/>
            <p:cNvCxnSpPr>
              <a:endCxn id="5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 descr="CNN 알고리즘들] VGGNet의 구조 (VGG16)">
            <a:extLst>
              <a:ext uri="{FF2B5EF4-FFF2-40B4-BE49-F238E27FC236}">
                <a16:creationId xmlns:a16="http://schemas.microsoft.com/office/drawing/2014/main" id="{9A00C987-6FE6-7BCF-ACC6-290D626F0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72" y="1974803"/>
            <a:ext cx="7196179" cy="405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BBE185-82E9-9AF4-4D01-76F95B4C5402}"/>
              </a:ext>
            </a:extLst>
          </p:cNvPr>
          <p:cNvSpPr txBox="1"/>
          <p:nvPr/>
        </p:nvSpPr>
        <p:spPr>
          <a:xfrm>
            <a:off x="5407572" y="1769851"/>
            <a:ext cx="61672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2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옥스포드</a:t>
            </a:r>
            <a:r>
              <a:rPr lang="ko-KR" altLang="en-US" sz="2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대학의 연구팀 </a:t>
            </a:r>
            <a:r>
              <a:rPr lang="en-US" altLang="ko-KR" sz="2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VGG</a:t>
            </a:r>
            <a:r>
              <a:rPr lang="ko-KR" altLang="en-US" sz="2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개발된 모델</a:t>
            </a:r>
            <a:endParaRPr lang="en-US" altLang="ko-KR" sz="200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2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2014</a:t>
            </a:r>
            <a:r>
              <a:rPr lang="ko-KR" altLang="en-US" sz="2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 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이미지넷 이미지 인식 대회</a:t>
            </a:r>
            <a:r>
              <a:rPr lang="ko-KR" altLang="en-US" sz="2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준우승  </a:t>
            </a:r>
            <a:endParaRPr lang="en-US" altLang="ko-KR" sz="200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conv+pooling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층을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층으로 심화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 3x3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고정 크기의 작은 필터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26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7950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D2A000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VGG16</a:t>
            </a:r>
            <a:r>
              <a:rPr lang="en-US" altLang="ko-KR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전이학습 결과 정리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5" name="자유형 4"/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연결선 5"/>
            <p:cNvCxnSpPr>
              <a:endCxn id="5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표 13">
            <a:extLst>
              <a:ext uri="{FF2B5EF4-FFF2-40B4-BE49-F238E27FC236}">
                <a16:creationId xmlns:a16="http://schemas.microsoft.com/office/drawing/2014/main" id="{9B49452A-1560-231D-6053-693B5D864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247037"/>
              </p:ext>
            </p:extLst>
          </p:nvPr>
        </p:nvGraphicFramePr>
        <p:xfrm>
          <a:off x="766388" y="3740930"/>
          <a:ext cx="10769336" cy="2595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3867">
                  <a:extLst>
                    <a:ext uri="{9D8B030D-6E8A-4147-A177-3AD203B41FA5}">
                      <a16:colId xmlns:a16="http://schemas.microsoft.com/office/drawing/2014/main" val="39325588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1682023021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2517322276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1258939944"/>
                    </a:ext>
                  </a:extLst>
                </a:gridCol>
                <a:gridCol w="1076934">
                  <a:extLst>
                    <a:ext uri="{9D8B030D-6E8A-4147-A177-3AD203B41FA5}">
                      <a16:colId xmlns:a16="http://schemas.microsoft.com/office/drawing/2014/main" val="3019638478"/>
                    </a:ext>
                  </a:extLst>
                </a:gridCol>
                <a:gridCol w="1076934">
                  <a:extLst>
                    <a:ext uri="{9D8B030D-6E8A-4147-A177-3AD203B41FA5}">
                      <a16:colId xmlns:a16="http://schemas.microsoft.com/office/drawing/2014/main" val="183692962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소요시간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(GPU)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검증 데이터 셋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제출 최종 결과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insight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937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정확도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9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Base model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1590.5s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0.3824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0.92772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6435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batch size 32 </a:t>
                      </a:r>
                      <a:r>
                        <a:rPr lang="ko-KR" altLang="en-US" sz="1600" dirty="0"/>
                        <a:t>→ </a:t>
                      </a:r>
                      <a:r>
                        <a:rPr lang="en-US" altLang="ko-KR" sz="1600" dirty="0"/>
                        <a:t>64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1125.2s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0.3894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0.92349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9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batch size 32 </a:t>
                      </a:r>
                      <a:r>
                        <a:rPr lang="ko-KR" altLang="en-US" sz="1600" dirty="0"/>
                        <a:t>→ </a:t>
                      </a:r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1703.2s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0.3882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0.91464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1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batch size 32 </a:t>
                      </a:r>
                      <a:r>
                        <a:rPr lang="ko-KR" altLang="en-US" sz="1600" dirty="0"/>
                        <a:t>→ </a:t>
                      </a:r>
                      <a:r>
                        <a:rPr lang="en-US" altLang="ko-KR" sz="1600" dirty="0"/>
                        <a:t>128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901.5s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4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batch size 32 </a:t>
                      </a:r>
                      <a:r>
                        <a:rPr lang="ko-KR" altLang="en-US" sz="1600" dirty="0"/>
                        <a:t>→ </a:t>
                      </a:r>
                      <a:r>
                        <a:rPr lang="en-US" altLang="ko-KR" sz="1600" dirty="0"/>
                        <a:t>256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1199.1s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0.3678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0.93271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0645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24471FA-8CD0-0F35-F054-1E1831774624}"/>
              </a:ext>
            </a:extLst>
          </p:cNvPr>
          <p:cNvSpPr txBox="1"/>
          <p:nvPr/>
        </p:nvSpPr>
        <p:spPr>
          <a:xfrm>
            <a:off x="766388" y="3220827"/>
            <a:ext cx="6097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batch size 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7913B4-0C35-9404-FAD0-CF00234FB21C}"/>
              </a:ext>
            </a:extLst>
          </p:cNvPr>
          <p:cNvSpPr txBox="1"/>
          <p:nvPr/>
        </p:nvSpPr>
        <p:spPr>
          <a:xfrm>
            <a:off x="2997208" y="2042257"/>
            <a:ext cx="3387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latin typeface="Bahnschrift SemiBold" panose="020B0502040204020203" pitchFamily="34" charset="0"/>
                <a:ea typeface="HY헤드라인M" panose="02030600000101010101" pitchFamily="18" charset="-127"/>
              </a:rPr>
              <a:t>Base Model </a:t>
            </a:r>
            <a:r>
              <a:rPr lang="ko-KR" altLang="en-US" sz="2400" b="1" dirty="0">
                <a:latin typeface="Bahnschrift SemiBold" panose="020B0502040204020203" pitchFamily="34" charset="0"/>
                <a:ea typeface="HY헤드라인M" panose="02030600000101010101" pitchFamily="18" charset="-127"/>
              </a:rPr>
              <a:t>정보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4DFF23-5DF3-978F-6EDD-FD320897254F}"/>
              </a:ext>
            </a:extLst>
          </p:cNvPr>
          <p:cNvSpPr txBox="1"/>
          <p:nvPr/>
        </p:nvSpPr>
        <p:spPr>
          <a:xfrm>
            <a:off x="6207542" y="1701701"/>
            <a:ext cx="26526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 err="1">
                <a:effectLst/>
                <a:latin typeface="Calibri" panose="020F0502020204030204" pitchFamily="34" charset="0"/>
              </a:rPr>
              <a:t>batch_size</a:t>
            </a:r>
            <a:r>
              <a:rPr lang="en-US" altLang="ko-KR" sz="1800" b="0" i="0" dirty="0">
                <a:effectLst/>
                <a:latin typeface="Calibri" panose="020F0502020204030204" pitchFamily="34" charset="0"/>
              </a:rPr>
              <a:t> = 32</a:t>
            </a:r>
            <a:br>
              <a:rPr lang="en-US" altLang="ko-KR" sz="1800" b="0" i="0" dirty="0">
                <a:effectLst/>
                <a:latin typeface="Calibri" panose="020F0502020204030204" pitchFamily="34" charset="0"/>
              </a:rPr>
            </a:br>
            <a:r>
              <a:rPr lang="en-US" altLang="ko-KR" sz="1800" b="0" i="0" dirty="0" err="1">
                <a:effectLst/>
                <a:latin typeface="Calibri" panose="020F0502020204030204" pitchFamily="34" charset="0"/>
              </a:rPr>
              <a:t>image_size</a:t>
            </a:r>
            <a:r>
              <a:rPr lang="en-US" altLang="ko-KR" sz="1800" b="0" i="0" dirty="0">
                <a:effectLst/>
                <a:latin typeface="Calibri" panose="020F0502020204030204" pitchFamily="34" charset="0"/>
              </a:rPr>
              <a:t> = (224, 224)</a:t>
            </a:r>
            <a:br>
              <a:rPr lang="en-US" altLang="ko-KR" sz="1800" b="0" i="0" dirty="0">
                <a:effectLst/>
                <a:latin typeface="Calibri" panose="020F0502020204030204" pitchFamily="34" charset="0"/>
              </a:rPr>
            </a:br>
            <a:r>
              <a:rPr lang="en-US" altLang="ko-KR" sz="1800" b="0" i="0" dirty="0">
                <a:effectLst/>
                <a:latin typeface="Calibri" panose="020F0502020204030204" pitchFamily="34" charset="0"/>
              </a:rPr>
              <a:t>epochs = 50</a:t>
            </a:r>
            <a:br>
              <a:rPr lang="en-US" altLang="ko-KR" sz="1800" b="0" i="0" dirty="0">
                <a:effectLst/>
                <a:latin typeface="Calibri" panose="020F0502020204030204" pitchFamily="34" charset="0"/>
              </a:rPr>
            </a:br>
            <a:r>
              <a:rPr lang="en-US" altLang="ko-KR" sz="1800" b="0" i="0" dirty="0" err="1">
                <a:effectLst/>
                <a:latin typeface="Calibri" panose="020F0502020204030204" pitchFamily="34" charset="0"/>
              </a:rPr>
              <a:t>trainable_layer</a:t>
            </a:r>
            <a:r>
              <a:rPr lang="en-US" altLang="ko-KR" sz="1800" b="0" i="0" dirty="0">
                <a:effectLst/>
                <a:latin typeface="Calibri" panose="020F0502020204030204" pitchFamily="34" charset="0"/>
              </a:rPr>
              <a:t> =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23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7950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D2A000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VGG16</a:t>
            </a:r>
            <a:r>
              <a:rPr lang="en-US" altLang="ko-KR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전이학습 결과 정리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5" name="자유형 4"/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연결선 5"/>
            <p:cNvCxnSpPr>
              <a:endCxn id="5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171D4C3E-272F-1D65-F42B-F24633AA1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49354"/>
              </p:ext>
            </p:extLst>
          </p:nvPr>
        </p:nvGraphicFramePr>
        <p:xfrm>
          <a:off x="766388" y="4278199"/>
          <a:ext cx="10769336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3867">
                  <a:extLst>
                    <a:ext uri="{9D8B030D-6E8A-4147-A177-3AD203B41FA5}">
                      <a16:colId xmlns:a16="http://schemas.microsoft.com/office/drawing/2014/main" val="39325588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1682023021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2517322276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1258939944"/>
                    </a:ext>
                  </a:extLst>
                </a:gridCol>
                <a:gridCol w="1076934">
                  <a:extLst>
                    <a:ext uri="{9D8B030D-6E8A-4147-A177-3AD203B41FA5}">
                      <a16:colId xmlns:a16="http://schemas.microsoft.com/office/drawing/2014/main" val="3019638478"/>
                    </a:ext>
                  </a:extLst>
                </a:gridCol>
                <a:gridCol w="1076934">
                  <a:extLst>
                    <a:ext uri="{9D8B030D-6E8A-4147-A177-3AD203B41FA5}">
                      <a16:colId xmlns:a16="http://schemas.microsoft.com/office/drawing/2014/main" val="183692962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소요시간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(GPU)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검증 데이터 셋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제출 최종 결과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insight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937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정확도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9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Base model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1590.5s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0.3824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0.92772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6435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Trainable layer 2 </a:t>
                      </a:r>
                      <a:r>
                        <a:rPr lang="ko-KR" altLang="en-US" sz="1600" dirty="0"/>
                        <a:t>→ </a:t>
                      </a: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1795.2s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0.2840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0.94963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9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Trainable layer 2 </a:t>
                      </a:r>
                      <a:r>
                        <a:rPr lang="ko-KR" altLang="en-US" sz="1600" dirty="0"/>
                        <a:t>→ </a:t>
                      </a: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1786.3s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0.8180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0.79546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1917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7C87568-29C2-A69B-9B5D-449A676AAB1B}"/>
              </a:ext>
            </a:extLst>
          </p:cNvPr>
          <p:cNvSpPr txBox="1"/>
          <p:nvPr/>
        </p:nvSpPr>
        <p:spPr>
          <a:xfrm>
            <a:off x="766388" y="3768210"/>
            <a:ext cx="6097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Trainable_layer</a:t>
            </a:r>
            <a:endParaRPr lang="ko-KR" altLang="en-US" sz="2400" b="1" dirty="0"/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442CBFC0-9AE8-3FE3-C3C0-7D36F1F44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388024"/>
              </p:ext>
            </p:extLst>
          </p:nvPr>
        </p:nvGraphicFramePr>
        <p:xfrm>
          <a:off x="817887" y="1947797"/>
          <a:ext cx="10769336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3867">
                  <a:extLst>
                    <a:ext uri="{9D8B030D-6E8A-4147-A177-3AD203B41FA5}">
                      <a16:colId xmlns:a16="http://schemas.microsoft.com/office/drawing/2014/main" val="39325588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1682023021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2517322276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1258939944"/>
                    </a:ext>
                  </a:extLst>
                </a:gridCol>
                <a:gridCol w="1076934">
                  <a:extLst>
                    <a:ext uri="{9D8B030D-6E8A-4147-A177-3AD203B41FA5}">
                      <a16:colId xmlns:a16="http://schemas.microsoft.com/office/drawing/2014/main" val="3019638478"/>
                    </a:ext>
                  </a:extLst>
                </a:gridCol>
                <a:gridCol w="1076934">
                  <a:extLst>
                    <a:ext uri="{9D8B030D-6E8A-4147-A177-3AD203B41FA5}">
                      <a16:colId xmlns:a16="http://schemas.microsoft.com/office/drawing/2014/main" val="183692962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소요시간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(GPU)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검증 데이터 셋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제출 최종 결과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insight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937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정확도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9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Base model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1590.5s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0.3824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0.92772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6435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epochs 50 </a:t>
                      </a:r>
                      <a:r>
                        <a:rPr lang="ko-KR" altLang="en-US" sz="1600" dirty="0"/>
                        <a:t>→ </a:t>
                      </a:r>
                      <a:r>
                        <a:rPr lang="en-US" altLang="ko-KR" sz="1600" dirty="0"/>
                        <a:t>100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1926.3s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0.3563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0.93156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9948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79572B2-F9AF-856F-77EB-78D8ED351CDC}"/>
              </a:ext>
            </a:extLst>
          </p:cNvPr>
          <p:cNvSpPr txBox="1"/>
          <p:nvPr/>
        </p:nvSpPr>
        <p:spPr>
          <a:xfrm>
            <a:off x="766388" y="1431507"/>
            <a:ext cx="6097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epochs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1820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7950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D2A000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VGG16</a:t>
            </a:r>
            <a:r>
              <a:rPr lang="en-US" altLang="ko-KR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전이학습 결과 정리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5" name="자유형 4"/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연결선 5"/>
            <p:cNvCxnSpPr>
              <a:endCxn id="5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9572B2-F9AF-856F-77EB-78D8ED351CDC}"/>
              </a:ext>
            </a:extLst>
          </p:cNvPr>
          <p:cNvSpPr txBox="1"/>
          <p:nvPr/>
        </p:nvSpPr>
        <p:spPr>
          <a:xfrm>
            <a:off x="3047343" y="1832684"/>
            <a:ext cx="6097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가장 정확도가 좋았던 버전</a:t>
            </a:r>
            <a:endParaRPr lang="ko-KR" altLang="en-US" sz="2400" b="1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0D0BEEA-EC66-276C-C5CA-2448D21ED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357261"/>
              </p:ext>
            </p:extLst>
          </p:nvPr>
        </p:nvGraphicFramePr>
        <p:xfrm>
          <a:off x="766388" y="2458938"/>
          <a:ext cx="10841146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284240">
                  <a:extLst>
                    <a:ext uri="{9D8B030D-6E8A-4147-A177-3AD203B41FA5}">
                      <a16:colId xmlns:a16="http://schemas.microsoft.com/office/drawing/2014/main" val="1172429354"/>
                    </a:ext>
                  </a:extLst>
                </a:gridCol>
                <a:gridCol w="2052218">
                  <a:extLst>
                    <a:ext uri="{9D8B030D-6E8A-4147-A177-3AD203B41FA5}">
                      <a16:colId xmlns:a16="http://schemas.microsoft.com/office/drawing/2014/main" val="3696340050"/>
                    </a:ext>
                  </a:extLst>
                </a:gridCol>
                <a:gridCol w="2168229">
                  <a:extLst>
                    <a:ext uri="{9D8B030D-6E8A-4147-A177-3AD203B41FA5}">
                      <a16:colId xmlns:a16="http://schemas.microsoft.com/office/drawing/2014/main" val="1928571648"/>
                    </a:ext>
                  </a:extLst>
                </a:gridCol>
                <a:gridCol w="2168229">
                  <a:extLst>
                    <a:ext uri="{9D8B030D-6E8A-4147-A177-3AD203B41FA5}">
                      <a16:colId xmlns:a16="http://schemas.microsoft.com/office/drawing/2014/main" val="2138572327"/>
                    </a:ext>
                  </a:extLst>
                </a:gridCol>
                <a:gridCol w="1084115">
                  <a:extLst>
                    <a:ext uri="{9D8B030D-6E8A-4147-A177-3AD203B41FA5}">
                      <a16:colId xmlns:a16="http://schemas.microsoft.com/office/drawing/2014/main" val="3158238825"/>
                    </a:ext>
                  </a:extLst>
                </a:gridCol>
                <a:gridCol w="1084115">
                  <a:extLst>
                    <a:ext uri="{9D8B030D-6E8A-4147-A177-3AD203B41FA5}">
                      <a16:colId xmlns:a16="http://schemas.microsoft.com/office/drawing/2014/main" val="157252621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소요시간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(GPU)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검증 데이터 셋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제출 최종 결과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insight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465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정확도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66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Base model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1590.5s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0.3824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0.92772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18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Trainable layer 2 </a:t>
                      </a:r>
                      <a:r>
                        <a:rPr lang="ko-KR" altLang="en-US" sz="1600" b="1" dirty="0"/>
                        <a:t>→ </a:t>
                      </a:r>
                      <a:r>
                        <a:rPr lang="en-US" altLang="ko-KR" sz="1600" b="1" dirty="0"/>
                        <a:t>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1795.2s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0.2840 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0.94963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08050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833C48D-BE84-C3C2-9FD3-2D2D7660762D}"/>
              </a:ext>
            </a:extLst>
          </p:cNvPr>
          <p:cNvSpPr txBox="1"/>
          <p:nvPr/>
        </p:nvSpPr>
        <p:spPr>
          <a:xfrm>
            <a:off x="3047343" y="4315753"/>
            <a:ext cx="60973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94.963%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8D0652-905B-F008-F6C4-193C293371EA}"/>
              </a:ext>
            </a:extLst>
          </p:cNvPr>
          <p:cNvSpPr txBox="1"/>
          <p:nvPr/>
        </p:nvSpPr>
        <p:spPr>
          <a:xfrm>
            <a:off x="2007476" y="5222906"/>
            <a:ext cx="8177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(</a:t>
            </a:r>
            <a:r>
              <a:rPr lang="ko-KR" altLang="en-US" sz="2400" b="1" dirty="0"/>
              <a:t>이는 첫번째 모델 최고정확도 </a:t>
            </a:r>
            <a:r>
              <a:rPr lang="en-US" altLang="ko-KR" sz="2400" b="1" dirty="0"/>
              <a:t>94.886% </a:t>
            </a:r>
            <a:r>
              <a:rPr lang="ko-KR" altLang="en-US" sz="2400" b="1" dirty="0"/>
              <a:t>과 큰 차이 </a:t>
            </a:r>
            <a:r>
              <a:rPr lang="en-US" altLang="ko-KR" sz="2400" b="1" dirty="0"/>
              <a:t>X)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33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16411" y="3768383"/>
            <a:ext cx="5004486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D12E0106-2348-6E5A-511D-C23E11B307E2}"/>
              </a:ext>
            </a:extLst>
          </p:cNvPr>
          <p:cNvGrpSpPr/>
          <p:nvPr/>
        </p:nvGrpSpPr>
        <p:grpSpPr>
          <a:xfrm>
            <a:off x="5546020" y="1207789"/>
            <a:ext cx="1099960" cy="1081010"/>
            <a:chOff x="2088583" y="2496629"/>
            <a:chExt cx="575685" cy="565767"/>
          </a:xfrm>
        </p:grpSpPr>
        <p:sp>
          <p:nvSpPr>
            <p:cNvPr id="8" name="자유형 4">
              <a:extLst>
                <a:ext uri="{FF2B5EF4-FFF2-40B4-BE49-F238E27FC236}">
                  <a16:creationId xmlns:a16="http://schemas.microsoft.com/office/drawing/2014/main" id="{14DC8537-79CC-A1E9-72F6-269C9E2F0D58}"/>
                </a:ext>
              </a:extLst>
            </p:cNvPr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D5FE853-127F-EBD5-0149-3B2998E0C1DE}"/>
                </a:ext>
              </a:extLst>
            </p:cNvPr>
            <p:cNvCxnSpPr>
              <a:endCxn id="8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8919D71-9EED-6938-3B4E-72444577702C}"/>
                </a:ext>
              </a:extLst>
            </p:cNvPr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9B54409-DB19-71E9-3488-D98AE8C55D4E}"/>
                </a:ext>
              </a:extLst>
            </p:cNvPr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672230E-EAD6-FA53-076C-A191733FC82D}"/>
                </a:ext>
              </a:extLst>
            </p:cNvPr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AE4EE5B-CA5A-5D50-9F8E-F6A7C03E8387}"/>
                </a:ext>
              </a:extLst>
            </p:cNvPr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D7D8D4E-480F-6091-7258-3079F964050C}"/>
              </a:ext>
            </a:extLst>
          </p:cNvPr>
          <p:cNvSpPr txBox="1"/>
          <p:nvPr/>
        </p:nvSpPr>
        <p:spPr>
          <a:xfrm>
            <a:off x="1781441" y="2830583"/>
            <a:ext cx="8629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ResNet</a:t>
            </a:r>
            <a:r>
              <a:rPr lang="en-US" altLang="ko-KR" sz="48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 50</a:t>
            </a:r>
            <a:endParaRPr lang="ko-KR" altLang="en-US" sz="4800" dirty="0">
              <a:solidFill>
                <a:srgbClr val="646464"/>
              </a:solidFill>
              <a:latin typeface="Bahnschrift SemiBold" panose="020B0502040204020203" pitchFamily="34" charset="0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F2F93-49F1-87D6-E4A3-CADE5964FFF1}"/>
              </a:ext>
            </a:extLst>
          </p:cNvPr>
          <p:cNvSpPr txBox="1"/>
          <p:nvPr/>
        </p:nvSpPr>
        <p:spPr>
          <a:xfrm>
            <a:off x="3139004" y="3863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(</a:t>
            </a:r>
            <a:r>
              <a:rPr lang="ko-KR" altLang="en-US" sz="18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전이학습 모델 </a:t>
            </a:r>
            <a:r>
              <a:rPr lang="en-US" altLang="ko-KR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2</a:t>
            </a:r>
            <a:r>
              <a:rPr lang="en-US" altLang="ko-KR" sz="18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)</a:t>
            </a:r>
            <a:endParaRPr lang="ko-KR" altLang="en-US" sz="1800" dirty="0">
              <a:solidFill>
                <a:srgbClr val="646464"/>
              </a:solidFill>
              <a:latin typeface="Bahnschrift SemiBold" panose="020B0502040204020203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27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Fastai</a:t>
            </a:r>
            <a:r>
              <a:rPr lang="en-US" altLang="ko-KR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설명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5" name="자유형 4"/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연결선 5"/>
            <p:cNvCxnSpPr>
              <a:endCxn id="5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58D33FD-670F-3AC2-CF7F-22553D4E840A}"/>
              </a:ext>
            </a:extLst>
          </p:cNvPr>
          <p:cNvSpPr txBox="1"/>
          <p:nvPr/>
        </p:nvSpPr>
        <p:spPr>
          <a:xfrm>
            <a:off x="1217756" y="3429000"/>
            <a:ext cx="10340174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pytorch</a:t>
            </a:r>
            <a:r>
              <a:rPr lang="ko-KR" altLang="en-US" sz="2000" dirty="0"/>
              <a:t>를 기반으로 설계된 </a:t>
            </a:r>
            <a:r>
              <a:rPr lang="ko-KR" altLang="en-US" sz="2000" b="1" dirty="0"/>
              <a:t>라이브러리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Pytorch</a:t>
            </a:r>
            <a:r>
              <a:rPr lang="ko-KR" altLang="en-US" sz="2000" dirty="0"/>
              <a:t>의 상위 </a:t>
            </a:r>
            <a:r>
              <a:rPr lang="en-US" altLang="ko-KR" sz="2000" dirty="0"/>
              <a:t>wrapper)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fastai2 =</a:t>
            </a:r>
            <a:r>
              <a:rPr lang="ko-KR" altLang="en-US" sz="2000" dirty="0"/>
              <a:t> </a:t>
            </a:r>
            <a:r>
              <a:rPr lang="en-US" altLang="ko-KR" sz="2000" dirty="0" err="1"/>
              <a:t>fastai</a:t>
            </a:r>
            <a:r>
              <a:rPr lang="ko-KR" altLang="en-US" sz="2000" dirty="0"/>
              <a:t> </a:t>
            </a:r>
            <a:r>
              <a:rPr lang="en-US" altLang="ko-KR" sz="2000" dirty="0"/>
              <a:t>v2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 라이브러리는 딥러닝 모델을 만드는 코드 스킬 없이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    빠르게 딥러닝 모델을 학습시켜서 사용할 수 있도록 하는 것을 목표로 개발되어서</a:t>
            </a:r>
            <a:r>
              <a:rPr lang="en-US" altLang="ko-KR" sz="20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    복잡한 구현없이 딥러닝 모델을 생성할 수 있다</a:t>
            </a:r>
            <a:r>
              <a:rPr lang="en-US" altLang="ko-KR" sz="2000" dirty="0"/>
              <a:t>.</a:t>
            </a:r>
          </a:p>
        </p:txBody>
      </p:sp>
      <p:pic>
        <p:nvPicPr>
          <p:cNvPr id="16" name="Picture 2" descr="fastai와 파이토치가 만나 꽃피운 딥러닝 - 시작">
            <a:extLst>
              <a:ext uri="{FF2B5EF4-FFF2-40B4-BE49-F238E27FC236}">
                <a16:creationId xmlns:a16="http://schemas.microsoft.com/office/drawing/2014/main" id="{AA5747E0-3CA7-C74D-1DE9-CB557F3B3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72" y="1833729"/>
            <a:ext cx="3214255" cy="130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171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solidFill>
                  <a:srgbClr val="D2A000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ResNet</a:t>
            </a:r>
            <a:r>
              <a:rPr lang="en-US" altLang="ko-KR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설명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5" name="자유형 4"/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연결선 5"/>
            <p:cNvCxnSpPr>
              <a:endCxn id="5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DB5284-C9BE-0823-540C-2C6B0A0ADAAD}"/>
              </a:ext>
            </a:extLst>
          </p:cNvPr>
          <p:cNvSpPr txBox="1"/>
          <p:nvPr/>
        </p:nvSpPr>
        <p:spPr>
          <a:xfrm>
            <a:off x="587617" y="1540104"/>
            <a:ext cx="110167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2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마이크로소프트 연구팀</a:t>
            </a:r>
            <a:r>
              <a:rPr lang="ko-KR" altLang="en-US" sz="2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개발된 모델</a:t>
            </a:r>
            <a:endParaRPr lang="en-US" altLang="ko-KR" sz="200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2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2015</a:t>
            </a:r>
            <a:r>
              <a:rPr lang="ko-KR" altLang="en-US" sz="2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 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152</a:t>
            </a:r>
            <a:r>
              <a:rPr lang="ko-KR" altLang="en-US" sz="2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 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Conv layer</a:t>
            </a:r>
            <a:r>
              <a:rPr lang="ko-KR" altLang="en-US" sz="2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채용하면서도 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ImageNet test(Top-1)</a:t>
            </a:r>
            <a:r>
              <a:rPr lang="ko-KR" altLang="en-US" sz="2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 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80.72%</a:t>
            </a:r>
            <a:r>
              <a:rPr lang="ko-KR" altLang="en-US" sz="2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정확도 달성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층을 깊게 함에 따라 생기는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Vanishing Gradient Problem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2000" b="1" i="0" u="none" strike="noStrike" dirty="0">
                <a:solidFill>
                  <a:srgbClr val="D2A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b="1" i="0" u="none" strike="noStrike" dirty="0">
                <a:solidFill>
                  <a:srgbClr val="D2A000"/>
                </a:solidFill>
                <a:effectLst/>
              </a:rPr>
              <a:t>Residual Block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해결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ED8F65A-2555-2FC0-3F3D-1019BDF54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751" y="2929677"/>
            <a:ext cx="5294495" cy="30652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356AB0-6DE2-D30E-5BCD-35CD46B87EBD}"/>
              </a:ext>
            </a:extLst>
          </p:cNvPr>
          <p:cNvSpPr txBox="1"/>
          <p:nvPr/>
        </p:nvSpPr>
        <p:spPr>
          <a:xfrm>
            <a:off x="4605514" y="6061045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Vanishing Gradient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360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0" u="none" strike="noStrike" dirty="0">
                <a:solidFill>
                  <a:srgbClr val="D2A000"/>
                </a:solidFill>
                <a:effectLst/>
              </a:rPr>
              <a:t>Residual Block</a:t>
            </a:r>
            <a:r>
              <a:rPr lang="en-US" altLang="ko-KR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설명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5" name="자유형 4"/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연결선 5"/>
            <p:cNvCxnSpPr>
              <a:endCxn id="5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E87818D-A1B5-4E5F-EE98-B4CD90E14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638" y="2286001"/>
            <a:ext cx="4728767" cy="2681987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3F267A7B-FC11-343D-AB0A-33DE100AC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170" y="2286001"/>
            <a:ext cx="3532180" cy="259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75AC537-26DC-C11D-8DF4-0ECDDA45B370}"/>
              </a:ext>
            </a:extLst>
          </p:cNvPr>
          <p:cNvSpPr/>
          <p:nvPr/>
        </p:nvSpPr>
        <p:spPr>
          <a:xfrm>
            <a:off x="5357310" y="3307000"/>
            <a:ext cx="541619" cy="552073"/>
          </a:xfrm>
          <a:prstGeom prst="rightArrow">
            <a:avLst/>
          </a:prstGeom>
          <a:solidFill>
            <a:srgbClr val="839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CD3434-9E66-82D5-EE60-218AE7DB0846}"/>
              </a:ext>
            </a:extLst>
          </p:cNvPr>
          <p:cNvSpPr txBox="1"/>
          <p:nvPr/>
        </p:nvSpPr>
        <p:spPr>
          <a:xfrm>
            <a:off x="6877014" y="4867153"/>
            <a:ext cx="280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Residual block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BD9944-041A-CEC5-B2D6-2E57C7471B34}"/>
              </a:ext>
            </a:extLst>
          </p:cNvPr>
          <p:cNvSpPr txBox="1"/>
          <p:nvPr/>
        </p:nvSpPr>
        <p:spPr>
          <a:xfrm>
            <a:off x="2494223" y="4867153"/>
            <a:ext cx="280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평범한 </a:t>
            </a:r>
            <a:r>
              <a:rPr lang="en-US" altLang="ko-KR" sz="2400" b="1" dirty="0"/>
              <a:t>CNN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C21DC7-0573-AD37-2A99-296BF66915F3}"/>
              </a:ext>
            </a:extLst>
          </p:cNvPr>
          <p:cNvSpPr txBox="1"/>
          <p:nvPr/>
        </p:nvSpPr>
        <p:spPr>
          <a:xfrm>
            <a:off x="8278891" y="1974804"/>
            <a:ext cx="280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스킵</a:t>
            </a:r>
            <a:r>
              <a:rPr lang="ko-KR" altLang="en-US" b="1" dirty="0"/>
              <a:t> 연결</a:t>
            </a:r>
            <a:endParaRPr lang="en-US" altLang="ko-KR" b="1" dirty="0"/>
          </a:p>
          <a:p>
            <a:pPr algn="ctr"/>
            <a:r>
              <a:rPr lang="en-US" altLang="ko-KR" b="1" dirty="0"/>
              <a:t>(skip connection)</a:t>
            </a:r>
          </a:p>
        </p:txBody>
      </p:sp>
    </p:spTree>
    <p:extLst>
      <p:ext uri="{BB962C8B-B14F-4D97-AF65-F5344CB8AC3E}">
        <p14:creationId xmlns:p14="http://schemas.microsoft.com/office/powerpoint/2010/main" val="256023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3746" y="627340"/>
            <a:ext cx="1264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556261" y="1376695"/>
            <a:ext cx="5004486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71827" y="2053693"/>
            <a:ext cx="317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1827" y="3167744"/>
            <a:ext cx="3388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1826" y="4218165"/>
            <a:ext cx="317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변경 과정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1827" y="5264603"/>
            <a:ext cx="317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최종 모델 결정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277780" y="2001641"/>
            <a:ext cx="575685" cy="565767"/>
            <a:chOff x="2088583" y="2496629"/>
            <a:chExt cx="575685" cy="565767"/>
          </a:xfrm>
        </p:grpSpPr>
        <p:sp>
          <p:nvSpPr>
            <p:cNvPr id="9" name="자유형 8"/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endCxn id="9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4277779" y="4166113"/>
            <a:ext cx="575685" cy="565767"/>
            <a:chOff x="2088583" y="2496629"/>
            <a:chExt cx="575685" cy="565767"/>
          </a:xfrm>
        </p:grpSpPr>
        <p:sp>
          <p:nvSpPr>
            <p:cNvPr id="16" name="자유형 15"/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>
              <a:endCxn id="16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 flipH="1">
            <a:off x="4277780" y="3115692"/>
            <a:ext cx="575685" cy="565767"/>
            <a:chOff x="2088583" y="2496629"/>
            <a:chExt cx="575685" cy="565767"/>
          </a:xfrm>
          <a:solidFill>
            <a:srgbClr val="91B678"/>
          </a:solidFill>
        </p:grpSpPr>
        <p:sp>
          <p:nvSpPr>
            <p:cNvPr id="23" name="자유형 22"/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>
              <a:endCxn id="23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 flipH="1">
            <a:off x="4277779" y="5212551"/>
            <a:ext cx="575685" cy="565767"/>
            <a:chOff x="2088583" y="2496629"/>
            <a:chExt cx="575685" cy="565767"/>
          </a:xfrm>
          <a:solidFill>
            <a:srgbClr val="91B678"/>
          </a:solidFill>
        </p:grpSpPr>
        <p:sp>
          <p:nvSpPr>
            <p:cNvPr id="30" name="자유형 29"/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>
              <a:endCxn id="30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4701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D2A000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ResNet50</a:t>
            </a:r>
            <a:r>
              <a:rPr lang="en-US" altLang="ko-KR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설명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5" name="자유형 4"/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연결선 5"/>
            <p:cNvCxnSpPr>
              <a:endCxn id="5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3FEFDAF-65F7-BCB8-BA61-254A27180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42" y="2846724"/>
            <a:ext cx="7729702" cy="342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4E7782-0042-D7F2-D9F3-DD02C2B64115}"/>
              </a:ext>
            </a:extLst>
          </p:cNvPr>
          <p:cNvSpPr txBox="1"/>
          <p:nvPr/>
        </p:nvSpPr>
        <p:spPr>
          <a:xfrm>
            <a:off x="1416549" y="1538518"/>
            <a:ext cx="935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Residual block</a:t>
            </a:r>
            <a:r>
              <a:rPr lang="ko-KR" altLang="en-US" sz="2800" b="1" dirty="0"/>
              <a:t>을 바탕으로 한 </a:t>
            </a:r>
            <a:r>
              <a:rPr lang="en-US" altLang="ko-KR" sz="2800" b="1" dirty="0"/>
              <a:t>ResNet50</a:t>
            </a:r>
            <a:r>
              <a:rPr lang="ko-KR" altLang="en-US" sz="2800" b="1" dirty="0"/>
              <a:t>의 구조</a:t>
            </a:r>
            <a:endParaRPr lang="en-US" altLang="ko-KR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735C01-C2C5-9FCE-18A7-8A8C8B36047B}"/>
              </a:ext>
            </a:extLst>
          </p:cNvPr>
          <p:cNvSpPr txBox="1"/>
          <p:nvPr/>
        </p:nvSpPr>
        <p:spPr>
          <a:xfrm>
            <a:off x="2041637" y="2097914"/>
            <a:ext cx="8610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  총 </a:t>
            </a:r>
            <a:r>
              <a:rPr lang="en-US" altLang="ko-KR" b="0" i="0" dirty="0">
                <a:effectLst/>
                <a:latin typeface="-apple-system"/>
              </a:rPr>
              <a:t>50</a:t>
            </a:r>
            <a:r>
              <a:rPr lang="ko-KR" altLang="en-US" b="0" i="0" dirty="0">
                <a:effectLst/>
                <a:latin typeface="-apple-system"/>
              </a:rPr>
              <a:t>개의 </a:t>
            </a:r>
            <a:r>
              <a:rPr lang="en-US" altLang="ko-KR" b="0" i="0" dirty="0">
                <a:effectLst/>
                <a:latin typeface="-apple-system"/>
              </a:rPr>
              <a:t>layer </a:t>
            </a:r>
            <a:r>
              <a:rPr lang="ko-KR" altLang="en-US" b="0" i="0" dirty="0">
                <a:effectLst/>
                <a:latin typeface="-apple-system"/>
              </a:rPr>
              <a:t>가짐</a:t>
            </a:r>
            <a:r>
              <a:rPr lang="en-US" altLang="ko-KR" dirty="0"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각각의 </a:t>
            </a:r>
            <a:r>
              <a:rPr lang="en-US" altLang="ko-KR" b="0" i="0" dirty="0">
                <a:effectLst/>
                <a:latin typeface="-apple-system"/>
              </a:rPr>
              <a:t>conv</a:t>
            </a:r>
            <a:r>
              <a:rPr lang="ko-KR" altLang="en-US" b="0" i="0" dirty="0">
                <a:effectLst/>
                <a:latin typeface="-apple-system"/>
              </a:rPr>
              <a:t>에 있는 </a:t>
            </a:r>
            <a:r>
              <a:rPr lang="en-US" altLang="ko-KR" b="0" i="0" dirty="0">
                <a:effectLst/>
                <a:latin typeface="-apple-system"/>
              </a:rPr>
              <a:t>[]</a:t>
            </a:r>
            <a:r>
              <a:rPr lang="ko-KR" altLang="en-US" b="0" i="0" dirty="0">
                <a:effectLst/>
                <a:latin typeface="-apple-system"/>
              </a:rPr>
              <a:t>가 </a:t>
            </a:r>
            <a:r>
              <a:rPr lang="en-US" altLang="ko-KR" b="0" i="0" dirty="0">
                <a:effectLst/>
                <a:latin typeface="-apple-system"/>
              </a:rPr>
              <a:t>residual block.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-apple-system"/>
              </a:rPr>
              <a:t>  ResNet50</a:t>
            </a:r>
            <a:r>
              <a:rPr lang="ko-KR" altLang="en-US" b="0" i="0" dirty="0">
                <a:effectLst/>
                <a:latin typeface="-apple-system"/>
              </a:rPr>
              <a:t>은 </a:t>
            </a:r>
            <a:r>
              <a:rPr lang="en-US" altLang="ko-KR" b="0" i="0" dirty="0">
                <a:effectLst/>
                <a:latin typeface="-apple-system"/>
              </a:rPr>
              <a:t>layer</a:t>
            </a:r>
            <a:r>
              <a:rPr lang="ko-KR" altLang="en-US" b="0" i="0" dirty="0">
                <a:effectLst/>
                <a:latin typeface="-apple-system"/>
              </a:rPr>
              <a:t>마다 다른 </a:t>
            </a:r>
            <a:r>
              <a:rPr lang="en-US" altLang="ko-KR" b="0" i="0" dirty="0">
                <a:effectLst/>
                <a:latin typeface="-apple-system"/>
              </a:rPr>
              <a:t>residual block </a:t>
            </a:r>
            <a:r>
              <a:rPr lang="ko-KR" altLang="en-US" b="0" i="0" dirty="0">
                <a:effectLst/>
                <a:latin typeface="-apple-system"/>
              </a:rPr>
              <a:t>형태가 반복되어 학습되는 과정을 거침</a:t>
            </a:r>
            <a:r>
              <a:rPr lang="en-US" altLang="ko-KR" b="0" i="0" dirty="0">
                <a:effectLst/>
                <a:latin typeface="-apple-syste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7969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5" name="자유형 4"/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endCxn id="5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CBB29B86-F6C9-4060-A9B2-7083B92D0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1756"/>
              </p:ext>
            </p:extLst>
          </p:nvPr>
        </p:nvGraphicFramePr>
        <p:xfrm>
          <a:off x="766388" y="4188112"/>
          <a:ext cx="10769336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3867">
                  <a:extLst>
                    <a:ext uri="{9D8B030D-6E8A-4147-A177-3AD203B41FA5}">
                      <a16:colId xmlns:a16="http://schemas.microsoft.com/office/drawing/2014/main" val="39325588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1682023021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2517322276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1258939944"/>
                    </a:ext>
                  </a:extLst>
                </a:gridCol>
                <a:gridCol w="1076934">
                  <a:extLst>
                    <a:ext uri="{9D8B030D-6E8A-4147-A177-3AD203B41FA5}">
                      <a16:colId xmlns:a16="http://schemas.microsoft.com/office/drawing/2014/main" val="3019638478"/>
                    </a:ext>
                  </a:extLst>
                </a:gridCol>
                <a:gridCol w="1076934">
                  <a:extLst>
                    <a:ext uri="{9D8B030D-6E8A-4147-A177-3AD203B41FA5}">
                      <a16:colId xmlns:a16="http://schemas.microsoft.com/office/drawing/2014/main" val="183692962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소요시간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(GPU)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검증 데이터 셋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제출 최종 결과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insight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937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정확도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9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Base model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6955.6s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0.072411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0.98346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6435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batch size 32 </a:t>
                      </a:r>
                      <a:r>
                        <a:rPr lang="ko-KR" altLang="en-US" sz="1600" dirty="0"/>
                        <a:t>→ </a:t>
                      </a:r>
                      <a:r>
                        <a:rPr lang="en-US" altLang="ko-KR" sz="1600" dirty="0"/>
                        <a:t>64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6844.2s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0.039010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0.98346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9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batch size 32 </a:t>
                      </a:r>
                      <a:r>
                        <a:rPr lang="ko-KR" altLang="en-US" sz="1600" dirty="0"/>
                        <a:t>→ </a:t>
                      </a:r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6608.8s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0.172993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0.98116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1917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5403019-6716-4F3A-3ADE-A9C44A8D8A3A}"/>
              </a:ext>
            </a:extLst>
          </p:cNvPr>
          <p:cNvSpPr txBox="1"/>
          <p:nvPr/>
        </p:nvSpPr>
        <p:spPr>
          <a:xfrm>
            <a:off x="1501346" y="559031"/>
            <a:ext cx="7950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D2A000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ResNet50</a:t>
            </a:r>
            <a:r>
              <a:rPr lang="en-US" altLang="ko-KR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전이학습 결과 정리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68AC60-D844-EB19-AAB2-9C7B955D9827}"/>
              </a:ext>
            </a:extLst>
          </p:cNvPr>
          <p:cNvSpPr txBox="1"/>
          <p:nvPr/>
        </p:nvSpPr>
        <p:spPr>
          <a:xfrm>
            <a:off x="766388" y="3668009"/>
            <a:ext cx="6097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batch size 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593FE7-22D8-1E57-76B3-244EA676D75A}"/>
              </a:ext>
            </a:extLst>
          </p:cNvPr>
          <p:cNvSpPr txBox="1"/>
          <p:nvPr/>
        </p:nvSpPr>
        <p:spPr>
          <a:xfrm>
            <a:off x="2997208" y="2357568"/>
            <a:ext cx="3387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latin typeface="Bahnschrift SemiBold" panose="020B0502040204020203" pitchFamily="34" charset="0"/>
                <a:ea typeface="HY헤드라인M" panose="02030600000101010101" pitchFamily="18" charset="-127"/>
              </a:rPr>
              <a:t>Base Model </a:t>
            </a:r>
            <a:r>
              <a:rPr lang="ko-KR" altLang="en-US" sz="2400" b="1" dirty="0">
                <a:latin typeface="Bahnschrift SemiBold" panose="020B0502040204020203" pitchFamily="34" charset="0"/>
                <a:ea typeface="HY헤드라인M" panose="02030600000101010101" pitchFamily="18" charset="-127"/>
              </a:rPr>
              <a:t>정보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0F43EB-7378-6E1E-B3F2-AAFF3E8E912C}"/>
              </a:ext>
            </a:extLst>
          </p:cNvPr>
          <p:cNvSpPr txBox="1"/>
          <p:nvPr/>
        </p:nvSpPr>
        <p:spPr>
          <a:xfrm>
            <a:off x="6469774" y="1910803"/>
            <a:ext cx="25165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 err="1">
                <a:effectLst/>
                <a:latin typeface="Calibri" panose="020F0502020204030204" pitchFamily="34" charset="0"/>
              </a:rPr>
              <a:t>image_size</a:t>
            </a:r>
            <a:r>
              <a:rPr lang="en-US" altLang="ko-KR" sz="1800" b="0" i="0" dirty="0">
                <a:effectLst/>
                <a:latin typeface="Calibri" panose="020F0502020204030204" pitchFamily="34" charset="0"/>
              </a:rPr>
              <a:t> 224</a:t>
            </a:r>
            <a:br>
              <a:rPr lang="en-US" altLang="ko-KR" sz="1800" b="0" i="0" dirty="0">
                <a:effectLst/>
                <a:latin typeface="Calibri" panose="020F0502020204030204" pitchFamily="34" charset="0"/>
              </a:rPr>
            </a:br>
            <a:r>
              <a:rPr lang="en-US" altLang="ko-KR" sz="1800" b="0" i="0" dirty="0" err="1">
                <a:effectLst/>
                <a:latin typeface="Calibri" panose="020F0502020204030204" pitchFamily="34" charset="0"/>
              </a:rPr>
              <a:t>batch_size</a:t>
            </a:r>
            <a:r>
              <a:rPr lang="en-US" altLang="ko-KR" sz="1800" b="0" i="0" dirty="0">
                <a:effectLst/>
                <a:latin typeface="Calibri" panose="020F0502020204030204" pitchFamily="34" charset="0"/>
              </a:rPr>
              <a:t> 32</a:t>
            </a:r>
            <a:br>
              <a:rPr lang="en-US" altLang="ko-KR" sz="1800" b="0" i="0" dirty="0">
                <a:effectLst/>
                <a:latin typeface="Calibri" panose="020F0502020204030204" pitchFamily="34" charset="0"/>
              </a:rPr>
            </a:br>
            <a:r>
              <a:rPr lang="en-US" altLang="ko-KR" sz="1800" b="0" i="0" dirty="0">
                <a:effectLst/>
                <a:latin typeface="Calibri" panose="020F0502020204030204" pitchFamily="34" charset="0"/>
              </a:rPr>
              <a:t>epochs 30</a:t>
            </a:r>
            <a:br>
              <a:rPr lang="en-US" altLang="ko-KR" sz="1800" b="0" i="0" dirty="0">
                <a:effectLst/>
                <a:latin typeface="Calibri" panose="020F0502020204030204" pitchFamily="34" charset="0"/>
              </a:rPr>
            </a:br>
            <a:r>
              <a:rPr lang="en-US" altLang="ko-KR" sz="1800" b="0" i="0" dirty="0" err="1">
                <a:effectLst/>
                <a:latin typeface="Calibri" panose="020F0502020204030204" pitchFamily="34" charset="0"/>
              </a:rPr>
              <a:t>freeze_epochs</a:t>
            </a:r>
            <a:r>
              <a:rPr lang="en-US" altLang="ko-KR" sz="1800" b="0" i="0" dirty="0">
                <a:effectLst/>
                <a:latin typeface="Calibri" panose="020F0502020204030204" pitchFamily="34" charset="0"/>
              </a:rPr>
              <a:t> 1</a:t>
            </a:r>
            <a:br>
              <a:rPr lang="en-US" altLang="ko-KR" sz="1800" b="0" i="0" dirty="0">
                <a:effectLst/>
                <a:latin typeface="Calibri" panose="020F0502020204030204" pitchFamily="34" charset="0"/>
              </a:rPr>
            </a:br>
            <a:r>
              <a:rPr lang="en-US" altLang="ko-KR" sz="1800" b="0" i="0" dirty="0" err="1">
                <a:effectLst/>
                <a:latin typeface="Calibri" panose="020F0502020204030204" pitchFamily="34" charset="0"/>
              </a:rPr>
              <a:t>tta</a:t>
            </a:r>
            <a:r>
              <a:rPr lang="en-US" altLang="ko-KR" sz="1800" b="0" i="0" dirty="0">
                <a:effectLst/>
                <a:latin typeface="Calibri" panose="020F0502020204030204" pitchFamily="34" charset="0"/>
              </a:rPr>
              <a:t> n 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344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78F8E687-F56B-4242-A8A1-FE124AC3F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82643"/>
              </p:ext>
            </p:extLst>
          </p:nvPr>
        </p:nvGraphicFramePr>
        <p:xfrm>
          <a:off x="817887" y="4073929"/>
          <a:ext cx="10769336" cy="2225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3867">
                  <a:extLst>
                    <a:ext uri="{9D8B030D-6E8A-4147-A177-3AD203B41FA5}">
                      <a16:colId xmlns:a16="http://schemas.microsoft.com/office/drawing/2014/main" val="39325588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1682023021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2517322276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1258939944"/>
                    </a:ext>
                  </a:extLst>
                </a:gridCol>
                <a:gridCol w="1076934">
                  <a:extLst>
                    <a:ext uri="{9D8B030D-6E8A-4147-A177-3AD203B41FA5}">
                      <a16:colId xmlns:a16="http://schemas.microsoft.com/office/drawing/2014/main" val="3019638478"/>
                    </a:ext>
                  </a:extLst>
                </a:gridCol>
                <a:gridCol w="1076934">
                  <a:extLst>
                    <a:ext uri="{9D8B030D-6E8A-4147-A177-3AD203B41FA5}">
                      <a16:colId xmlns:a16="http://schemas.microsoft.com/office/drawing/2014/main" val="1836929627"/>
                    </a:ext>
                  </a:extLst>
                </a:gridCol>
              </a:tblGrid>
              <a:tr h="2794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소요시간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(GPU)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검증 데이터 셋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제출 최종 결과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insight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93714"/>
                  </a:ext>
                </a:extLst>
              </a:tr>
              <a:tr h="27946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정확도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98494"/>
                  </a:ext>
                </a:extLst>
              </a:tr>
              <a:tr h="2561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Base model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6955.6s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0.072411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0.98346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64356046"/>
                  </a:ext>
                </a:extLst>
              </a:tr>
              <a:tr h="442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Image_size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224 </a:t>
                      </a:r>
                      <a:r>
                        <a:rPr lang="ko-KR" altLang="en-US" sz="1600" dirty="0"/>
                        <a:t>→</a:t>
                      </a:r>
                      <a:r>
                        <a:rPr lang="en-US" altLang="ko-KR" sz="1600" dirty="0"/>
                        <a:t> 300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7985.3s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0.006672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0.98385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99482"/>
                  </a:ext>
                </a:extLst>
              </a:tr>
              <a:tr h="442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Image_size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224 </a:t>
                      </a:r>
                      <a:r>
                        <a:rPr lang="ko-KR" altLang="en-US" sz="1600" dirty="0"/>
                        <a:t>→</a:t>
                      </a:r>
                      <a:r>
                        <a:rPr lang="en-US" altLang="ko-KR" sz="1600" dirty="0"/>
                        <a:t> 448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9397.6s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0.002149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0.98462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1917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5CE7B61-3DF5-FCE2-4482-2A5C8C51D6E3}"/>
              </a:ext>
            </a:extLst>
          </p:cNvPr>
          <p:cNvSpPr txBox="1"/>
          <p:nvPr/>
        </p:nvSpPr>
        <p:spPr>
          <a:xfrm>
            <a:off x="1501346" y="559031"/>
            <a:ext cx="7950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D2A000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ResNet50</a:t>
            </a:r>
            <a:r>
              <a:rPr lang="en-US" altLang="ko-KR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전이학습 결과 정리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2607D-7DC7-5123-5F33-2AED9629F74B}"/>
              </a:ext>
            </a:extLst>
          </p:cNvPr>
          <p:cNvSpPr txBox="1"/>
          <p:nvPr/>
        </p:nvSpPr>
        <p:spPr>
          <a:xfrm>
            <a:off x="766388" y="3566599"/>
            <a:ext cx="6097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Image_size</a:t>
            </a:r>
            <a:r>
              <a:rPr lang="en-US" altLang="ko-KR" sz="2400" b="1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 </a:t>
            </a:r>
            <a:endParaRPr lang="ko-KR" altLang="en-US" sz="2400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FA2F3EC-3AD0-F344-65C3-537A4BC47934}"/>
              </a:ext>
            </a:extLst>
          </p:cNvPr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19" name="자유형 4">
              <a:extLst>
                <a:ext uri="{FF2B5EF4-FFF2-40B4-BE49-F238E27FC236}">
                  <a16:creationId xmlns:a16="http://schemas.microsoft.com/office/drawing/2014/main" id="{038DA3CB-0E67-DEBF-10FE-5DD33CC40361}"/>
                </a:ext>
              </a:extLst>
            </p:cNvPr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B792BB6-0238-9BD7-869A-3C118F5D9817}"/>
                </a:ext>
              </a:extLst>
            </p:cNvPr>
            <p:cNvCxnSpPr>
              <a:endCxn id="19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6DDFCB-BFF6-F319-A471-67CEB713313B}"/>
                </a:ext>
              </a:extLst>
            </p:cNvPr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877725F-D584-3007-6671-08346D586E25}"/>
                </a:ext>
              </a:extLst>
            </p:cNvPr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9F0C74F-EDA1-0EED-A389-3BB7B1F2383C}"/>
                </a:ext>
              </a:extLst>
            </p:cNvPr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AC98585-CD06-6084-3D55-03CCEC2F12A5}"/>
                </a:ext>
              </a:extLst>
            </p:cNvPr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표 13">
            <a:extLst>
              <a:ext uri="{FF2B5EF4-FFF2-40B4-BE49-F238E27FC236}">
                <a16:creationId xmlns:a16="http://schemas.microsoft.com/office/drawing/2014/main" id="{4AEF8CFA-E75A-EB1B-2FE9-8B281A92A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03748"/>
              </p:ext>
            </p:extLst>
          </p:nvPr>
        </p:nvGraphicFramePr>
        <p:xfrm>
          <a:off x="766388" y="1776906"/>
          <a:ext cx="10769336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3867">
                  <a:extLst>
                    <a:ext uri="{9D8B030D-6E8A-4147-A177-3AD203B41FA5}">
                      <a16:colId xmlns:a16="http://schemas.microsoft.com/office/drawing/2014/main" val="39325588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1682023021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2517322276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1258939944"/>
                    </a:ext>
                  </a:extLst>
                </a:gridCol>
                <a:gridCol w="1076934">
                  <a:extLst>
                    <a:ext uri="{9D8B030D-6E8A-4147-A177-3AD203B41FA5}">
                      <a16:colId xmlns:a16="http://schemas.microsoft.com/office/drawing/2014/main" val="3019638478"/>
                    </a:ext>
                  </a:extLst>
                </a:gridCol>
                <a:gridCol w="1076934">
                  <a:extLst>
                    <a:ext uri="{9D8B030D-6E8A-4147-A177-3AD203B41FA5}">
                      <a16:colId xmlns:a16="http://schemas.microsoft.com/office/drawing/2014/main" val="183692962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소요시간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(GPU)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검증 데이터 셋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제출 최종 결과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insight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937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정확도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9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Base model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6955.6s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0.072411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0.98346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6435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freeze_epochs</a:t>
                      </a:r>
                      <a:r>
                        <a:rPr lang="en-US" altLang="ko-KR" sz="1600" dirty="0"/>
                        <a:t> 1 </a:t>
                      </a:r>
                      <a:r>
                        <a:rPr lang="ko-KR" altLang="en-US" sz="1600" dirty="0"/>
                        <a:t>→ </a:t>
                      </a: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6963.2s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0.026470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0.98193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9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freeze_epochs</a:t>
                      </a:r>
                      <a:r>
                        <a:rPr lang="en-US" altLang="ko-KR" sz="1600" dirty="0"/>
                        <a:t> 1 </a:t>
                      </a:r>
                      <a:r>
                        <a:rPr lang="ko-KR" altLang="en-US" sz="1600" dirty="0"/>
                        <a:t>→ </a:t>
                      </a: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6780.4s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0.079041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0.98346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1917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75304C1-BF2E-3923-83B4-2EDE11739DCD}"/>
              </a:ext>
            </a:extLst>
          </p:cNvPr>
          <p:cNvSpPr txBox="1"/>
          <p:nvPr/>
        </p:nvSpPr>
        <p:spPr>
          <a:xfrm>
            <a:off x="766388" y="1266917"/>
            <a:ext cx="6097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Freeze_epochs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243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5" name="자유형 4"/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endCxn id="5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표 13">
            <a:extLst>
              <a:ext uri="{FF2B5EF4-FFF2-40B4-BE49-F238E27FC236}">
                <a16:creationId xmlns:a16="http://schemas.microsoft.com/office/drawing/2014/main" id="{C8547B42-3825-4FF6-AC4E-EB962E414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56172"/>
              </p:ext>
            </p:extLst>
          </p:nvPr>
        </p:nvGraphicFramePr>
        <p:xfrm>
          <a:off x="817887" y="4444769"/>
          <a:ext cx="10769336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3867">
                  <a:extLst>
                    <a:ext uri="{9D8B030D-6E8A-4147-A177-3AD203B41FA5}">
                      <a16:colId xmlns:a16="http://schemas.microsoft.com/office/drawing/2014/main" val="39325588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1682023021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2517322276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1258939944"/>
                    </a:ext>
                  </a:extLst>
                </a:gridCol>
                <a:gridCol w="1076934">
                  <a:extLst>
                    <a:ext uri="{9D8B030D-6E8A-4147-A177-3AD203B41FA5}">
                      <a16:colId xmlns:a16="http://schemas.microsoft.com/office/drawing/2014/main" val="3019638478"/>
                    </a:ext>
                  </a:extLst>
                </a:gridCol>
                <a:gridCol w="1076934">
                  <a:extLst>
                    <a:ext uri="{9D8B030D-6E8A-4147-A177-3AD203B41FA5}">
                      <a16:colId xmlns:a16="http://schemas.microsoft.com/office/drawing/2014/main" val="183692962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소요시간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(GPU)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검증 데이터 셋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제출 최종 결과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insight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937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정확도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9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Base model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6955.6s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0.072411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0.98346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6435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tta</a:t>
                      </a:r>
                      <a:r>
                        <a:rPr lang="en-US" altLang="ko-KR" sz="1600" dirty="0"/>
                        <a:t> n 32 </a:t>
                      </a:r>
                      <a:r>
                        <a:rPr lang="ko-KR" altLang="en-US" sz="1600" dirty="0"/>
                        <a:t>→ </a:t>
                      </a:r>
                      <a:r>
                        <a:rPr lang="en-US" altLang="ko-KR" sz="1600" dirty="0"/>
                        <a:t>64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7832.4s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0.028258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0.98462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9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tta</a:t>
                      </a:r>
                      <a:r>
                        <a:rPr lang="en-US" altLang="ko-KR" sz="1600" dirty="0"/>
                        <a:t> n 32 </a:t>
                      </a:r>
                      <a:r>
                        <a:rPr lang="ko-KR" altLang="en-US" sz="1600" dirty="0"/>
                        <a:t>→ </a:t>
                      </a:r>
                      <a:r>
                        <a:rPr lang="en-US" altLang="ko-KR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6125.3s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0.030517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0.98423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1917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08199D9-E379-6293-91F7-3D6DC5276C1B}"/>
              </a:ext>
            </a:extLst>
          </p:cNvPr>
          <p:cNvSpPr txBox="1"/>
          <p:nvPr/>
        </p:nvSpPr>
        <p:spPr>
          <a:xfrm>
            <a:off x="1501346" y="559031"/>
            <a:ext cx="7950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D2A000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ResNet50</a:t>
            </a:r>
            <a:r>
              <a:rPr lang="en-US" altLang="ko-KR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전이학습 결과 정리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9BA3BF-56AF-5E03-59F3-A51FA3C4DC4D}"/>
              </a:ext>
            </a:extLst>
          </p:cNvPr>
          <p:cNvSpPr txBox="1"/>
          <p:nvPr/>
        </p:nvSpPr>
        <p:spPr>
          <a:xfrm>
            <a:off x="766388" y="3983103"/>
            <a:ext cx="6097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TTA n</a:t>
            </a:r>
            <a:endParaRPr lang="ko-KR" altLang="en-US" sz="2400" b="1" dirty="0"/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7F6F7DE6-20FD-14E1-ECF8-6B5655519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43665"/>
              </p:ext>
            </p:extLst>
          </p:nvPr>
        </p:nvGraphicFramePr>
        <p:xfrm>
          <a:off x="817887" y="1947797"/>
          <a:ext cx="10769336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3867">
                  <a:extLst>
                    <a:ext uri="{9D8B030D-6E8A-4147-A177-3AD203B41FA5}">
                      <a16:colId xmlns:a16="http://schemas.microsoft.com/office/drawing/2014/main" val="39325588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1682023021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2517322276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1258939944"/>
                    </a:ext>
                  </a:extLst>
                </a:gridCol>
                <a:gridCol w="1076934">
                  <a:extLst>
                    <a:ext uri="{9D8B030D-6E8A-4147-A177-3AD203B41FA5}">
                      <a16:colId xmlns:a16="http://schemas.microsoft.com/office/drawing/2014/main" val="3019638478"/>
                    </a:ext>
                  </a:extLst>
                </a:gridCol>
                <a:gridCol w="1076934">
                  <a:extLst>
                    <a:ext uri="{9D8B030D-6E8A-4147-A177-3AD203B41FA5}">
                      <a16:colId xmlns:a16="http://schemas.microsoft.com/office/drawing/2014/main" val="183692962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소요시간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(GPU)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검증 데이터 셋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제출 최종 결과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insight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937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정확도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9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Base model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6955.6s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0.072411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0.98346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6435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epochs 30 </a:t>
                      </a:r>
                      <a:r>
                        <a:rPr lang="ko-KR" altLang="en-US" sz="1600" dirty="0"/>
                        <a:t>→ </a:t>
                      </a:r>
                      <a:r>
                        <a:rPr lang="en-US" altLang="ko-KR" sz="1600" dirty="0"/>
                        <a:t>60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10917.1s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0.123482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0.985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9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epochs 30 </a:t>
                      </a:r>
                      <a:r>
                        <a:rPr lang="ko-KR" altLang="en-US" sz="1600" dirty="0"/>
                        <a:t>→ </a:t>
                      </a:r>
                      <a:r>
                        <a:rPr lang="en-US" altLang="ko-KR" sz="1600" dirty="0"/>
                        <a:t>100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17755.3s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0.016897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0.98615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191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FEED3D1-09D8-B41E-1C1A-DA9E14C27934}"/>
              </a:ext>
            </a:extLst>
          </p:cNvPr>
          <p:cNvSpPr txBox="1"/>
          <p:nvPr/>
        </p:nvSpPr>
        <p:spPr>
          <a:xfrm>
            <a:off x="766388" y="1431507"/>
            <a:ext cx="6097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epochs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59095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78F8E687-F56B-4242-A8A1-FE124AC3F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793357"/>
              </p:ext>
            </p:extLst>
          </p:nvPr>
        </p:nvGraphicFramePr>
        <p:xfrm>
          <a:off x="739057" y="1816242"/>
          <a:ext cx="10769336" cy="46041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3867">
                  <a:extLst>
                    <a:ext uri="{9D8B030D-6E8A-4147-A177-3AD203B41FA5}">
                      <a16:colId xmlns:a16="http://schemas.microsoft.com/office/drawing/2014/main" val="39325588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1682023021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2517322276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1258939944"/>
                    </a:ext>
                  </a:extLst>
                </a:gridCol>
                <a:gridCol w="1076934">
                  <a:extLst>
                    <a:ext uri="{9D8B030D-6E8A-4147-A177-3AD203B41FA5}">
                      <a16:colId xmlns:a16="http://schemas.microsoft.com/office/drawing/2014/main" val="3019638478"/>
                    </a:ext>
                  </a:extLst>
                </a:gridCol>
                <a:gridCol w="1076934">
                  <a:extLst>
                    <a:ext uri="{9D8B030D-6E8A-4147-A177-3AD203B41FA5}">
                      <a16:colId xmlns:a16="http://schemas.microsoft.com/office/drawing/2014/main" val="1836929627"/>
                    </a:ext>
                  </a:extLst>
                </a:gridCol>
              </a:tblGrid>
              <a:tr h="3369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소요시간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(GPU)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검증 데이터 셋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제출 최종 결과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insight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93714"/>
                  </a:ext>
                </a:extLst>
              </a:tr>
              <a:tr h="33693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정확도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98494"/>
                  </a:ext>
                </a:extLst>
              </a:tr>
              <a:tr h="336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Base model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6955.6s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0.072411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0.98346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64356046"/>
                  </a:ext>
                </a:extLst>
              </a:tr>
              <a:tr h="526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epochs 30 </a:t>
                      </a:r>
                      <a:r>
                        <a:rPr lang="ko-KR" altLang="en-US" sz="1600" dirty="0"/>
                        <a:t>→ </a:t>
                      </a:r>
                      <a:r>
                        <a:rPr lang="en-US" altLang="ko-KR" sz="1600" dirty="0"/>
                        <a:t>60</a:t>
                      </a:r>
                    </a:p>
                    <a:p>
                      <a:pPr algn="ctr" latinLnBrk="1"/>
                      <a:r>
                        <a:rPr lang="en-US" altLang="ko-KR" sz="1600" dirty="0" err="1"/>
                        <a:t>tta</a:t>
                      </a:r>
                      <a:r>
                        <a:rPr lang="en-US" altLang="ko-KR" sz="1600" dirty="0"/>
                        <a:t> n 32 </a:t>
                      </a:r>
                      <a:r>
                        <a:rPr lang="ko-KR" altLang="en-US" sz="1600" dirty="0"/>
                        <a:t>→ </a:t>
                      </a:r>
                      <a:r>
                        <a:rPr lang="en-US" altLang="ko-KR" sz="1600" dirty="0"/>
                        <a:t>64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14789.9s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0.073718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0.985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99482"/>
                  </a:ext>
                </a:extLst>
              </a:tr>
              <a:tr h="96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epochs 30 </a:t>
                      </a:r>
                      <a:r>
                        <a:rPr lang="ko-KR" altLang="en-US" sz="1600" dirty="0"/>
                        <a:t>→ </a:t>
                      </a:r>
                      <a:r>
                        <a:rPr lang="en-US" altLang="ko-KR" sz="1600" dirty="0"/>
                        <a:t>60</a:t>
                      </a:r>
                    </a:p>
                    <a:p>
                      <a:pPr algn="ctr" latinLnBrk="1"/>
                      <a:r>
                        <a:rPr lang="en-US" altLang="ko-KR" sz="1600" dirty="0" err="1"/>
                        <a:t>tta</a:t>
                      </a:r>
                      <a:r>
                        <a:rPr lang="en-US" altLang="ko-KR" sz="1600" dirty="0"/>
                        <a:t> n 32 </a:t>
                      </a:r>
                      <a:r>
                        <a:rPr lang="ko-KR" altLang="en-US" sz="1600" dirty="0"/>
                        <a:t>→ </a:t>
                      </a:r>
                      <a:r>
                        <a:rPr lang="en-US" altLang="ko-KR" sz="1600" dirty="0"/>
                        <a:t>64</a:t>
                      </a:r>
                    </a:p>
                    <a:p>
                      <a:pPr algn="ctr" latinLnBrk="1"/>
                      <a:r>
                        <a:rPr lang="en-US" altLang="ko-KR" sz="1600" dirty="0" err="1"/>
                        <a:t>image_size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224 </a:t>
                      </a:r>
                      <a:r>
                        <a:rPr lang="ko-KR" altLang="en-US" sz="1600" dirty="0"/>
                        <a:t>→</a:t>
                      </a:r>
                      <a:r>
                        <a:rPr lang="en-US" altLang="ko-KR" sz="1600" dirty="0"/>
                        <a:t> 300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14479.9s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0.018465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0.985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↓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↑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19173"/>
                  </a:ext>
                </a:extLst>
              </a:tr>
              <a:tr h="7477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epochs 30 </a:t>
                      </a:r>
                      <a:r>
                        <a:rPr lang="ko-KR" altLang="en-US" sz="1600" dirty="0"/>
                        <a:t>→ </a:t>
                      </a:r>
                      <a:r>
                        <a:rPr lang="en-US" altLang="ko-KR" sz="1600" dirty="0"/>
                        <a:t>60</a:t>
                      </a:r>
                    </a:p>
                    <a:p>
                      <a:pPr algn="ctr" latinLnBrk="1"/>
                      <a:r>
                        <a:rPr lang="en-US" altLang="ko-KR" sz="1600" dirty="0" err="1"/>
                        <a:t>image_size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224 </a:t>
                      </a:r>
                      <a:r>
                        <a:rPr lang="ko-KR" altLang="en-US" sz="1600" dirty="0"/>
                        <a:t>→ </a:t>
                      </a:r>
                      <a:r>
                        <a:rPr lang="en-US" altLang="ko-KR" sz="1600" dirty="0"/>
                        <a:t>448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19200.6s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0.019863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0.98462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↓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↑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06285"/>
                  </a:ext>
                </a:extLst>
              </a:tr>
              <a:tr h="768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epochs 30 </a:t>
                      </a:r>
                      <a:r>
                        <a:rPr lang="ko-KR" altLang="en-US" sz="1600" b="1" dirty="0"/>
                        <a:t>→ </a:t>
                      </a:r>
                      <a:r>
                        <a:rPr lang="en-US" altLang="ko-KR" sz="1600" b="1" dirty="0"/>
                        <a:t>100</a:t>
                      </a:r>
                    </a:p>
                    <a:p>
                      <a:pPr algn="ctr" latinLnBrk="1"/>
                      <a:r>
                        <a:rPr lang="en-US" altLang="ko-KR" sz="1600" b="1" dirty="0" err="1"/>
                        <a:t>image_size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en-US" altLang="ko-KR" sz="1600" b="1" dirty="0"/>
                        <a:t>224 </a:t>
                      </a:r>
                      <a:r>
                        <a:rPr lang="ko-KR" altLang="en-US" sz="1600" b="1" dirty="0"/>
                        <a:t>→ </a:t>
                      </a:r>
                      <a:r>
                        <a:rPr lang="en-US" altLang="ko-KR" sz="1600" b="1" dirty="0"/>
                        <a:t>300</a:t>
                      </a:r>
                    </a:p>
                    <a:p>
                      <a:pPr algn="ctr" latinLnBrk="1"/>
                      <a:r>
                        <a:rPr lang="en-US" altLang="ko-KR" sz="1600" b="1" dirty="0" err="1"/>
                        <a:t>tta</a:t>
                      </a:r>
                      <a:r>
                        <a:rPr lang="en-US" altLang="ko-KR" sz="1600" b="1" dirty="0"/>
                        <a:t> n 32 </a:t>
                      </a:r>
                      <a:r>
                        <a:rPr lang="ko-KR" altLang="en-US" sz="1600" b="1" dirty="0"/>
                        <a:t>→ </a:t>
                      </a:r>
                      <a:r>
                        <a:rPr lang="en-US" altLang="ko-KR" sz="1600" b="1" dirty="0"/>
                        <a:t>64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21786.1s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0.076063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0.98462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↑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03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F7DA486-ACDE-8401-2158-F5B3880772C4}"/>
              </a:ext>
            </a:extLst>
          </p:cNvPr>
          <p:cNvSpPr txBox="1"/>
          <p:nvPr/>
        </p:nvSpPr>
        <p:spPr>
          <a:xfrm>
            <a:off x="1501346" y="559031"/>
            <a:ext cx="7950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D2A000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ResNet50</a:t>
            </a:r>
            <a:r>
              <a:rPr lang="en-US" altLang="ko-KR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전이학습 결과 정리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89C81-15D2-C79A-4A1D-D6B0E50F5C78}"/>
              </a:ext>
            </a:extLst>
          </p:cNvPr>
          <p:cNvSpPr txBox="1"/>
          <p:nvPr/>
        </p:nvSpPr>
        <p:spPr>
          <a:xfrm>
            <a:off x="766388" y="1325354"/>
            <a:ext cx="6097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6464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요소 한번에 조절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AC2CB27-7A6C-356B-CD75-A20F3C58F6C0}"/>
              </a:ext>
            </a:extLst>
          </p:cNvPr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16" name="자유형 4">
              <a:extLst>
                <a:ext uri="{FF2B5EF4-FFF2-40B4-BE49-F238E27FC236}">
                  <a16:creationId xmlns:a16="http://schemas.microsoft.com/office/drawing/2014/main" id="{77682E2A-6E8C-51A2-9A8A-923F1844D4A9}"/>
                </a:ext>
              </a:extLst>
            </p:cNvPr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3F8C01F-6440-AC45-59F9-2275A8363728}"/>
                </a:ext>
              </a:extLst>
            </p:cNvPr>
            <p:cNvCxnSpPr>
              <a:endCxn id="16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10D5C67-9551-6D3F-7F16-655DB7E0989B}"/>
                </a:ext>
              </a:extLst>
            </p:cNvPr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B5813D3-7E0B-2F61-3057-22EF19220789}"/>
                </a:ext>
              </a:extLst>
            </p:cNvPr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C2F9774-91E8-AE21-545D-441D16F64A45}"/>
                </a:ext>
              </a:extLst>
            </p:cNvPr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7FA7CA9-570D-5A93-7EA7-ED82C3C2211A}"/>
                </a:ext>
              </a:extLst>
            </p:cNvPr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8304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7DA486-ACDE-8401-2158-F5B3880772C4}"/>
              </a:ext>
            </a:extLst>
          </p:cNvPr>
          <p:cNvSpPr txBox="1"/>
          <p:nvPr/>
        </p:nvSpPr>
        <p:spPr>
          <a:xfrm>
            <a:off x="1501346" y="559031"/>
            <a:ext cx="7950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D2A000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ResNet50</a:t>
            </a:r>
            <a:r>
              <a:rPr lang="en-US" altLang="ko-KR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전이학습 결과 정리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AC2CB27-7A6C-356B-CD75-A20F3C58F6C0}"/>
              </a:ext>
            </a:extLst>
          </p:cNvPr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16" name="자유형 4">
              <a:extLst>
                <a:ext uri="{FF2B5EF4-FFF2-40B4-BE49-F238E27FC236}">
                  <a16:creationId xmlns:a16="http://schemas.microsoft.com/office/drawing/2014/main" id="{77682E2A-6E8C-51A2-9A8A-923F1844D4A9}"/>
                </a:ext>
              </a:extLst>
            </p:cNvPr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3F8C01F-6440-AC45-59F9-2275A8363728}"/>
                </a:ext>
              </a:extLst>
            </p:cNvPr>
            <p:cNvCxnSpPr>
              <a:endCxn id="16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10D5C67-9551-6D3F-7F16-655DB7E0989B}"/>
                </a:ext>
              </a:extLst>
            </p:cNvPr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B5813D3-7E0B-2F61-3057-22EF19220789}"/>
                </a:ext>
              </a:extLst>
            </p:cNvPr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C2F9774-91E8-AE21-545D-441D16F64A45}"/>
                </a:ext>
              </a:extLst>
            </p:cNvPr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7FA7CA9-570D-5A93-7EA7-ED82C3C2211A}"/>
                </a:ext>
              </a:extLst>
            </p:cNvPr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표 13">
            <a:extLst>
              <a:ext uri="{FF2B5EF4-FFF2-40B4-BE49-F238E27FC236}">
                <a16:creationId xmlns:a16="http://schemas.microsoft.com/office/drawing/2014/main" id="{44BF32C1-FC05-E0F3-9393-32DE34C86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305556"/>
              </p:ext>
            </p:extLst>
          </p:nvPr>
        </p:nvGraphicFramePr>
        <p:xfrm>
          <a:off x="817887" y="2539004"/>
          <a:ext cx="10769336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3867">
                  <a:extLst>
                    <a:ext uri="{9D8B030D-6E8A-4147-A177-3AD203B41FA5}">
                      <a16:colId xmlns:a16="http://schemas.microsoft.com/office/drawing/2014/main" val="39325588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1682023021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2517322276"/>
                    </a:ext>
                  </a:extLst>
                </a:gridCol>
                <a:gridCol w="2153867">
                  <a:extLst>
                    <a:ext uri="{9D8B030D-6E8A-4147-A177-3AD203B41FA5}">
                      <a16:colId xmlns:a16="http://schemas.microsoft.com/office/drawing/2014/main" val="1258939944"/>
                    </a:ext>
                  </a:extLst>
                </a:gridCol>
                <a:gridCol w="1076934">
                  <a:extLst>
                    <a:ext uri="{9D8B030D-6E8A-4147-A177-3AD203B41FA5}">
                      <a16:colId xmlns:a16="http://schemas.microsoft.com/office/drawing/2014/main" val="3019638478"/>
                    </a:ext>
                  </a:extLst>
                </a:gridCol>
                <a:gridCol w="1076934">
                  <a:extLst>
                    <a:ext uri="{9D8B030D-6E8A-4147-A177-3AD203B41FA5}">
                      <a16:colId xmlns:a16="http://schemas.microsoft.com/office/drawing/2014/main" val="183692962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소요시간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(GPU)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검증 데이터 셋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제출 최종 결과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insight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937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정확도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9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Base model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6955.6s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0.072411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0.98346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6435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epochs 30 </a:t>
                      </a:r>
                      <a:r>
                        <a:rPr lang="ko-KR" altLang="en-US" sz="1600" b="1" dirty="0"/>
                        <a:t>→ </a:t>
                      </a:r>
                      <a:r>
                        <a:rPr lang="en-US" altLang="ko-KR" sz="1600" b="1" dirty="0"/>
                        <a:t>100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17755.3s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0.016897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0.98615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1917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F7F5C65-E618-73C7-E409-7C7A98267122}"/>
              </a:ext>
            </a:extLst>
          </p:cNvPr>
          <p:cNvSpPr txBox="1"/>
          <p:nvPr/>
        </p:nvSpPr>
        <p:spPr>
          <a:xfrm>
            <a:off x="3047343" y="1832684"/>
            <a:ext cx="6097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가장 정확도가 좋았던 버전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67EC8-8328-8255-AB47-332AC840B0AF}"/>
              </a:ext>
            </a:extLst>
          </p:cNvPr>
          <p:cNvSpPr txBox="1"/>
          <p:nvPr/>
        </p:nvSpPr>
        <p:spPr>
          <a:xfrm>
            <a:off x="3047343" y="4315753"/>
            <a:ext cx="60973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C00000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98.615%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4D74DF-ECD9-BCED-7D98-38092F21A196}"/>
              </a:ext>
            </a:extLst>
          </p:cNvPr>
          <p:cNvSpPr txBox="1"/>
          <p:nvPr/>
        </p:nvSpPr>
        <p:spPr>
          <a:xfrm>
            <a:off x="2007476" y="5222906"/>
            <a:ext cx="81770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(</a:t>
            </a:r>
            <a:r>
              <a:rPr lang="ko-KR" altLang="en-US" sz="2000" b="1" dirty="0"/>
              <a:t>이는 첫번째 모델 최고정확도 </a:t>
            </a:r>
            <a:r>
              <a:rPr lang="en-US" altLang="ko-KR" sz="2000" b="1" dirty="0"/>
              <a:t>94.886%, </a:t>
            </a:r>
          </a:p>
          <a:p>
            <a:pPr algn="ctr"/>
            <a:r>
              <a:rPr lang="en-US" altLang="ko-KR" sz="2000" b="1" dirty="0"/>
              <a:t>VGG16 </a:t>
            </a:r>
            <a:r>
              <a:rPr lang="ko-KR" altLang="en-US" sz="2000" b="1" dirty="0"/>
              <a:t>전이학습 모델 최고정확도 </a:t>
            </a:r>
            <a:r>
              <a:rPr lang="en-US" altLang="ko-KR" sz="2000" b="1" dirty="0"/>
              <a:t>94.963%</a:t>
            </a:r>
            <a:r>
              <a:rPr lang="ko-KR" altLang="en-US" sz="2000" b="1" dirty="0"/>
              <a:t>에서 많은 향상</a:t>
            </a:r>
            <a:r>
              <a:rPr lang="en-US" altLang="ko-KR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0218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최종 모델 결정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 flipH="1">
            <a:off x="817888" y="559031"/>
            <a:ext cx="575685" cy="565767"/>
            <a:chOff x="2088583" y="2496629"/>
            <a:chExt cx="575685" cy="565767"/>
          </a:xfrm>
          <a:solidFill>
            <a:srgbClr val="91B678"/>
          </a:solidFill>
        </p:grpSpPr>
        <p:sp>
          <p:nvSpPr>
            <p:cNvPr id="5" name="자유형 4"/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endCxn id="5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525ED7-F820-5EA7-3BA2-A40CF1BFDC27}"/>
              </a:ext>
            </a:extLst>
          </p:cNvPr>
          <p:cNvSpPr txBox="1"/>
          <p:nvPr/>
        </p:nvSpPr>
        <p:spPr>
          <a:xfrm>
            <a:off x="1058102" y="2327161"/>
            <a:ext cx="4170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ResNet</a:t>
            </a:r>
            <a:r>
              <a:rPr lang="en-US" altLang="ko-KR" sz="48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 50</a:t>
            </a:r>
            <a:endParaRPr lang="ko-KR" altLang="en-US" sz="4800" dirty="0">
              <a:solidFill>
                <a:srgbClr val="646464"/>
              </a:solidFill>
              <a:latin typeface="Bahnschrift SemiBold" panose="020B0502040204020203" pitchFamily="34" charset="0"/>
              <a:ea typeface="HY헤드라인M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1E4704-6979-95EC-3D11-95E337FB3D25}"/>
              </a:ext>
            </a:extLst>
          </p:cNvPr>
          <p:cNvSpPr txBox="1"/>
          <p:nvPr/>
        </p:nvSpPr>
        <p:spPr>
          <a:xfrm>
            <a:off x="1884906" y="3123658"/>
            <a:ext cx="251657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 err="1">
                <a:effectLst/>
                <a:latin typeface="Calibri" panose="020F0502020204030204" pitchFamily="34" charset="0"/>
              </a:rPr>
              <a:t>image_size</a:t>
            </a:r>
            <a:r>
              <a:rPr lang="en-US" altLang="ko-KR" sz="2400" b="0" i="0" dirty="0">
                <a:effectLst/>
                <a:latin typeface="Calibri" panose="020F0502020204030204" pitchFamily="34" charset="0"/>
              </a:rPr>
              <a:t> 224</a:t>
            </a:r>
            <a:br>
              <a:rPr lang="en-US" altLang="ko-KR" sz="2400" b="0" i="0" dirty="0">
                <a:effectLst/>
                <a:latin typeface="Calibri" panose="020F0502020204030204" pitchFamily="34" charset="0"/>
              </a:rPr>
            </a:br>
            <a:r>
              <a:rPr lang="en-US" altLang="ko-KR" sz="2400" b="0" i="0" dirty="0" err="1">
                <a:effectLst/>
                <a:latin typeface="Calibri" panose="020F0502020204030204" pitchFamily="34" charset="0"/>
              </a:rPr>
              <a:t>batch_size</a:t>
            </a:r>
            <a:r>
              <a:rPr lang="en-US" altLang="ko-KR" sz="2400" b="0" i="0" dirty="0">
                <a:effectLst/>
                <a:latin typeface="Calibri" panose="020F0502020204030204" pitchFamily="34" charset="0"/>
              </a:rPr>
              <a:t> 32</a:t>
            </a:r>
            <a:br>
              <a:rPr lang="en-US" altLang="ko-KR" sz="2400" b="0" i="0" dirty="0">
                <a:effectLst/>
                <a:latin typeface="Calibri" panose="020F0502020204030204" pitchFamily="34" charset="0"/>
              </a:rPr>
            </a:br>
            <a:r>
              <a:rPr lang="en-US" altLang="ko-KR" sz="2800" b="1" i="0" dirty="0">
                <a:effectLst/>
                <a:latin typeface="Calibri" panose="020F0502020204030204" pitchFamily="34" charset="0"/>
              </a:rPr>
              <a:t>epochs 100</a:t>
            </a:r>
            <a:br>
              <a:rPr lang="en-US" altLang="ko-KR" sz="2400" b="1" i="0" dirty="0">
                <a:effectLst/>
                <a:latin typeface="Calibri" panose="020F0502020204030204" pitchFamily="34" charset="0"/>
              </a:rPr>
            </a:br>
            <a:r>
              <a:rPr lang="en-US" altLang="ko-KR" sz="2400" b="0" i="0" dirty="0" err="1">
                <a:effectLst/>
                <a:latin typeface="Calibri" panose="020F0502020204030204" pitchFamily="34" charset="0"/>
              </a:rPr>
              <a:t>freeze_epochs</a:t>
            </a:r>
            <a:r>
              <a:rPr lang="en-US" altLang="ko-KR" sz="2400" b="0" i="0" dirty="0">
                <a:effectLst/>
                <a:latin typeface="Calibri" panose="020F0502020204030204" pitchFamily="34" charset="0"/>
              </a:rPr>
              <a:t> 1</a:t>
            </a:r>
            <a:br>
              <a:rPr lang="en-US" altLang="ko-KR" sz="2400" b="0" i="0" dirty="0">
                <a:effectLst/>
                <a:latin typeface="Calibri" panose="020F0502020204030204" pitchFamily="34" charset="0"/>
              </a:rPr>
            </a:br>
            <a:r>
              <a:rPr lang="en-US" altLang="ko-KR" sz="2400" b="0" i="0" dirty="0" err="1">
                <a:effectLst/>
                <a:latin typeface="Calibri" panose="020F0502020204030204" pitchFamily="34" charset="0"/>
              </a:rPr>
              <a:t>tta</a:t>
            </a:r>
            <a:r>
              <a:rPr lang="en-US" altLang="ko-KR" sz="2400" b="0" i="0" dirty="0">
                <a:effectLst/>
                <a:latin typeface="Calibri" panose="020F0502020204030204" pitchFamily="34" charset="0"/>
              </a:rPr>
              <a:t> n 32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DE39D-FA65-16B2-D6FE-31CF800970DE}"/>
              </a:ext>
            </a:extLst>
          </p:cNvPr>
          <p:cNvSpPr txBox="1"/>
          <p:nvPr/>
        </p:nvSpPr>
        <p:spPr>
          <a:xfrm>
            <a:off x="5792487" y="4507090"/>
            <a:ext cx="60973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C00000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98.615%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1D545-B940-3CAE-D0FB-DA224F6E8309}"/>
              </a:ext>
            </a:extLst>
          </p:cNvPr>
          <p:cNvSpPr txBox="1"/>
          <p:nvPr/>
        </p:nvSpPr>
        <p:spPr>
          <a:xfrm>
            <a:off x="5792487" y="2730347"/>
            <a:ext cx="60973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4000" b="1" dirty="0"/>
              <a:t>17755.3s</a:t>
            </a:r>
            <a:endParaRPr lang="ko-KR" altLang="en-US" sz="40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9CA55C3-8E8D-3112-0032-220625A30E15}"/>
              </a:ext>
            </a:extLst>
          </p:cNvPr>
          <p:cNvCxnSpPr>
            <a:cxnSpLocks/>
          </p:cNvCxnSpPr>
          <p:nvPr/>
        </p:nvCxnSpPr>
        <p:spPr>
          <a:xfrm rot="5400000">
            <a:off x="3255292" y="3889802"/>
            <a:ext cx="5081156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14BCD3E-056A-7549-D19E-433D06FDC5F3}"/>
              </a:ext>
            </a:extLst>
          </p:cNvPr>
          <p:cNvSpPr txBox="1"/>
          <p:nvPr/>
        </p:nvSpPr>
        <p:spPr>
          <a:xfrm>
            <a:off x="5792487" y="2109871"/>
            <a:ext cx="6097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소요시간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(GPU)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0EA9BC-30C2-8C97-8BC8-E704786047AB}"/>
              </a:ext>
            </a:extLst>
          </p:cNvPr>
          <p:cNvSpPr txBox="1"/>
          <p:nvPr/>
        </p:nvSpPr>
        <p:spPr>
          <a:xfrm>
            <a:off x="5792487" y="3889802"/>
            <a:ext cx="6097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제출 최종 결과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정확도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06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코드 분석 및 설명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DBE07EF4-F21B-4457-9B3B-B15C14951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15" y="1453931"/>
            <a:ext cx="4967817" cy="25786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0C2FE7-B208-4F36-87B2-4BE9E7619E3E}"/>
              </a:ext>
            </a:extLst>
          </p:cNvPr>
          <p:cNvSpPr txBox="1"/>
          <p:nvPr/>
        </p:nvSpPr>
        <p:spPr>
          <a:xfrm>
            <a:off x="5801678" y="1877585"/>
            <a:ext cx="5698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fastai.vision</a:t>
            </a:r>
            <a:r>
              <a:rPr lang="ko-KR" altLang="en-US" dirty="0"/>
              <a:t>에 </a:t>
            </a:r>
            <a:r>
              <a:rPr lang="ko-KR" altLang="en-US" dirty="0" err="1"/>
              <a:t>속해있는</a:t>
            </a:r>
            <a:r>
              <a:rPr lang="ko-KR" altLang="en-US" dirty="0"/>
              <a:t> 모든 라이브러리를 가져온다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(4</a:t>
            </a:r>
            <a:r>
              <a:rPr lang="ko-KR" altLang="en-US" dirty="0"/>
              <a:t>개의 </a:t>
            </a:r>
            <a:r>
              <a:rPr lang="ko-KR" altLang="en-US" dirty="0" err="1"/>
              <a:t>하위모듈</a:t>
            </a:r>
            <a:r>
              <a:rPr lang="en-US" altLang="ko-KR" dirty="0"/>
              <a:t> </a:t>
            </a:r>
            <a:r>
              <a:rPr lang="ko-KR" altLang="en-US" dirty="0"/>
              <a:t>→</a:t>
            </a:r>
            <a:r>
              <a:rPr lang="en-US" altLang="ko-KR" dirty="0"/>
              <a:t> image, transform, data, learner)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25D2CB-7258-42BC-B399-03190FF9101E}"/>
              </a:ext>
            </a:extLst>
          </p:cNvPr>
          <p:cNvCxnSpPr/>
          <p:nvPr/>
        </p:nvCxnSpPr>
        <p:spPr>
          <a:xfrm flipV="1">
            <a:off x="5031204" y="2372406"/>
            <a:ext cx="701964" cy="37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49B48AC8-F0E7-4F24-ADFB-0D66BCA30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2" y="4032533"/>
            <a:ext cx="7372590" cy="16550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6CC89D1-8586-40C1-AF66-4DDC6BD08598}"/>
              </a:ext>
            </a:extLst>
          </p:cNvPr>
          <p:cNvSpPr txBox="1"/>
          <p:nvPr/>
        </p:nvSpPr>
        <p:spPr>
          <a:xfrm>
            <a:off x="5730491" y="3429000"/>
            <a:ext cx="6268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증강 라이브러리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회전</a:t>
            </a:r>
            <a:r>
              <a:rPr lang="en-US" altLang="ko-KR" dirty="0"/>
              <a:t>, </a:t>
            </a:r>
            <a:r>
              <a:rPr lang="ko-KR" altLang="en-US" dirty="0"/>
              <a:t>확대</a:t>
            </a:r>
            <a:r>
              <a:rPr lang="en-US" altLang="ko-KR" dirty="0"/>
              <a:t>, </a:t>
            </a:r>
            <a:r>
              <a:rPr lang="ko-KR" altLang="en-US" dirty="0"/>
              <a:t>왜곡</a:t>
            </a:r>
            <a:r>
              <a:rPr lang="en-US" altLang="ko-KR" dirty="0"/>
              <a:t>, </a:t>
            </a:r>
            <a:r>
              <a:rPr lang="ko-KR" altLang="en-US" dirty="0"/>
              <a:t>반전 등의 함수를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B0E83B9-DE5E-473A-85C2-09A11D224FCB}"/>
              </a:ext>
            </a:extLst>
          </p:cNvPr>
          <p:cNvCxnSpPr>
            <a:cxnSpLocks/>
          </p:cNvCxnSpPr>
          <p:nvPr/>
        </p:nvCxnSpPr>
        <p:spPr>
          <a:xfrm>
            <a:off x="4915154" y="3565152"/>
            <a:ext cx="815337" cy="18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9FD08B7-961A-4244-8716-4D7EB09F5F67}"/>
              </a:ext>
            </a:extLst>
          </p:cNvPr>
          <p:cNvCxnSpPr/>
          <p:nvPr/>
        </p:nvCxnSpPr>
        <p:spPr>
          <a:xfrm>
            <a:off x="2687782" y="5975927"/>
            <a:ext cx="877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1B5B68-5A2E-4C66-B9D8-F1242E5768AE}"/>
              </a:ext>
            </a:extLst>
          </p:cNvPr>
          <p:cNvSpPr txBox="1"/>
          <p:nvPr/>
        </p:nvSpPr>
        <p:spPr>
          <a:xfrm>
            <a:off x="3595692" y="5791261"/>
            <a:ext cx="331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불러오기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D220A51-15E9-46B2-9B85-9F92A7FC6B26}"/>
              </a:ext>
            </a:extLst>
          </p:cNvPr>
          <p:cNvCxnSpPr>
            <a:cxnSpLocks/>
          </p:cNvCxnSpPr>
          <p:nvPr/>
        </p:nvCxnSpPr>
        <p:spPr>
          <a:xfrm>
            <a:off x="2687782" y="5687604"/>
            <a:ext cx="0" cy="288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5817B28-689F-F33F-3878-DCDEF3415DA4}"/>
              </a:ext>
            </a:extLst>
          </p:cNvPr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40" name="자유형 4">
              <a:extLst>
                <a:ext uri="{FF2B5EF4-FFF2-40B4-BE49-F238E27FC236}">
                  <a16:creationId xmlns:a16="http://schemas.microsoft.com/office/drawing/2014/main" id="{41E96943-A542-4D77-251B-3F149BED4841}"/>
                </a:ext>
              </a:extLst>
            </p:cNvPr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386A928-C387-D151-E2DA-A7A1DA068176}"/>
                </a:ext>
              </a:extLst>
            </p:cNvPr>
            <p:cNvCxnSpPr>
              <a:endCxn id="40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A4B7D9D-B36C-C6EB-E87D-5B206808515C}"/>
                </a:ext>
              </a:extLst>
            </p:cNvPr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BC19376-00E6-E9A5-4F91-63E50A47F766}"/>
                </a:ext>
              </a:extLst>
            </p:cNvPr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33F3A0F-C578-56A1-1439-98B3E6FE5FFD}"/>
                </a:ext>
              </a:extLst>
            </p:cNvPr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2950D8E-2867-388C-4358-84BF56455C76}"/>
                </a:ext>
              </a:extLst>
            </p:cNvPr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3837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코드 분석 및 설명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474B978F-7A2E-4F2F-A96B-EAFFC493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5" y="1292916"/>
            <a:ext cx="5649909" cy="519124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ECB4434-B751-43D6-9635-149DAE0C11F9}"/>
              </a:ext>
            </a:extLst>
          </p:cNvPr>
          <p:cNvSpPr txBox="1"/>
          <p:nvPr/>
        </p:nvSpPr>
        <p:spPr>
          <a:xfrm>
            <a:off x="6096000" y="1292915"/>
            <a:ext cx="580967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ShiftScaleRotate</a:t>
            </a:r>
            <a:endParaRPr lang="en-US" altLang="ko-KR" dirty="0"/>
          </a:p>
          <a:p>
            <a:r>
              <a:rPr lang="ko-KR" altLang="en-US" dirty="0"/>
              <a:t>무작위로 </a:t>
            </a:r>
            <a:r>
              <a:rPr lang="ko-KR" altLang="en-US" dirty="0" err="1"/>
              <a:t>아핀</a:t>
            </a:r>
            <a:r>
              <a:rPr lang="ko-KR" altLang="en-US" dirty="0"/>
              <a:t> 변환을 적용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입력을 변환</a:t>
            </a:r>
            <a:r>
              <a:rPr lang="en-US" altLang="ko-KR" dirty="0"/>
              <a:t>, </a:t>
            </a:r>
            <a:r>
              <a:rPr lang="ko-KR" altLang="en-US" dirty="0"/>
              <a:t>축척 및 회전</a:t>
            </a:r>
            <a:endParaRPr lang="en-US" altLang="ko-KR" dirty="0"/>
          </a:p>
          <a:p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Transpose()</a:t>
            </a:r>
          </a:p>
          <a:p>
            <a:r>
              <a:rPr lang="ko-KR" altLang="en-US" dirty="0"/>
              <a:t>행과 열을 바꿔서 입력</a:t>
            </a:r>
            <a:endParaRPr lang="en-US" altLang="ko-KR" dirty="0"/>
          </a:p>
          <a:p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Flip()</a:t>
            </a:r>
          </a:p>
          <a:p>
            <a:r>
              <a:rPr lang="ko-KR" altLang="en-US" dirty="0"/>
              <a:t>입력을 수평</a:t>
            </a:r>
            <a:r>
              <a:rPr lang="en-US" altLang="ko-KR" dirty="0"/>
              <a:t>, </a:t>
            </a:r>
            <a:r>
              <a:rPr lang="ko-KR" altLang="en-US" dirty="0"/>
              <a:t>수직 또는 수평과 수직 둘 다로 뒤집음</a:t>
            </a:r>
            <a:endParaRPr lang="en-US" altLang="ko-KR" dirty="0"/>
          </a:p>
          <a:p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RandomRotate90()</a:t>
            </a:r>
          </a:p>
          <a:p>
            <a:r>
              <a:rPr lang="ko-KR" altLang="en-US" dirty="0"/>
              <a:t>임의로 입력을 </a:t>
            </a:r>
            <a:r>
              <a:rPr lang="en-US" altLang="ko-KR" dirty="0"/>
              <a:t>0</a:t>
            </a:r>
            <a:r>
              <a:rPr lang="ko-KR" altLang="en-US" dirty="0"/>
              <a:t>번 이상 </a:t>
            </a:r>
            <a:r>
              <a:rPr lang="en-US" altLang="ko-KR" dirty="0"/>
              <a:t>90</a:t>
            </a:r>
            <a:r>
              <a:rPr lang="ko-KR" altLang="en-US" dirty="0"/>
              <a:t>도 회전</a:t>
            </a:r>
            <a:endParaRPr lang="en-US" altLang="ko-KR" dirty="0"/>
          </a:p>
          <a:p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RandomBrightnessContrast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입력 이미지의 밝기와 대비를 임의로 변경</a:t>
            </a:r>
            <a:endParaRPr lang="en-US" altLang="ko-KR" dirty="0"/>
          </a:p>
          <a:p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HueSaturationValue</a:t>
            </a:r>
            <a:endParaRPr lang="en-US" altLang="ko-KR" dirty="0"/>
          </a:p>
          <a:p>
            <a:r>
              <a:rPr lang="ko-KR" altLang="en-US" dirty="0"/>
              <a:t>입력 이미지의 색상</a:t>
            </a:r>
            <a:r>
              <a:rPr lang="en-US" altLang="ko-KR" dirty="0"/>
              <a:t>, </a:t>
            </a:r>
            <a:r>
              <a:rPr lang="ko-KR" altLang="en-US" dirty="0"/>
              <a:t>채도 및 값을 임의로 변경</a:t>
            </a:r>
          </a:p>
          <a:p>
            <a:r>
              <a:rPr lang="en-US" altLang="ko-KR" dirty="0" err="1"/>
              <a:t>hue_shift_limit</a:t>
            </a:r>
            <a:r>
              <a:rPr lang="en-US" altLang="ko-KR" dirty="0"/>
              <a:t>=5,	 #</a:t>
            </a:r>
            <a:r>
              <a:rPr lang="ko-KR" altLang="en-US" dirty="0"/>
              <a:t>색상 </a:t>
            </a:r>
            <a:r>
              <a:rPr lang="en-US" altLang="ko-KR" dirty="0"/>
              <a:t>default : (-20, 20)</a:t>
            </a:r>
          </a:p>
          <a:p>
            <a:r>
              <a:rPr lang="en-US" altLang="ko-KR" dirty="0" err="1"/>
              <a:t>sat_shift_limit</a:t>
            </a:r>
            <a:r>
              <a:rPr lang="en-US" altLang="ko-KR" dirty="0"/>
              <a:t>=5,	 #</a:t>
            </a:r>
            <a:r>
              <a:rPr lang="ko-KR" altLang="en-US" dirty="0"/>
              <a:t>채도 </a:t>
            </a:r>
            <a:r>
              <a:rPr lang="en-US" altLang="ko-KR" dirty="0"/>
              <a:t>default : (-30, 30)</a:t>
            </a:r>
          </a:p>
          <a:p>
            <a:r>
              <a:rPr lang="en-US" altLang="ko-KR" dirty="0" err="1"/>
              <a:t>val_shift_limit</a:t>
            </a:r>
            <a:r>
              <a:rPr lang="en-US" altLang="ko-KR" dirty="0"/>
              <a:t>=5	 #</a:t>
            </a:r>
            <a:r>
              <a:rPr lang="ko-KR" altLang="en-US" dirty="0"/>
              <a:t>값 </a:t>
            </a:r>
            <a:r>
              <a:rPr lang="en-US" altLang="ko-KR" dirty="0"/>
              <a:t>default : (-20, 20)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024DAF8-4A2E-4557-9DE8-17CBE04E68C6}"/>
              </a:ext>
            </a:extLst>
          </p:cNvPr>
          <p:cNvSpPr/>
          <p:nvPr/>
        </p:nvSpPr>
        <p:spPr>
          <a:xfrm>
            <a:off x="1139864" y="3429000"/>
            <a:ext cx="4904527" cy="3070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562BA4A-C564-485F-852C-095EDB485426}"/>
              </a:ext>
            </a:extLst>
          </p:cNvPr>
          <p:cNvCxnSpPr/>
          <p:nvPr/>
        </p:nvCxnSpPr>
        <p:spPr>
          <a:xfrm>
            <a:off x="5735782" y="1908884"/>
            <a:ext cx="0" cy="1520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6E4567B-F5EB-4426-883C-A640D8617578}"/>
              </a:ext>
            </a:extLst>
          </p:cNvPr>
          <p:cNvCxnSpPr/>
          <p:nvPr/>
        </p:nvCxnSpPr>
        <p:spPr>
          <a:xfrm>
            <a:off x="5735782" y="1912768"/>
            <a:ext cx="274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C83CBF-0645-D3C5-787E-1693EE86F84B}"/>
              </a:ext>
            </a:extLst>
          </p:cNvPr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17" name="자유형 4">
              <a:extLst>
                <a:ext uri="{FF2B5EF4-FFF2-40B4-BE49-F238E27FC236}">
                  <a16:creationId xmlns:a16="http://schemas.microsoft.com/office/drawing/2014/main" id="{4B236ADF-28F1-F954-922A-80B43961D4F3}"/>
                </a:ext>
              </a:extLst>
            </p:cNvPr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4D81877-9999-4802-AE86-44E05583C8F5}"/>
                </a:ext>
              </a:extLst>
            </p:cNvPr>
            <p:cNvCxnSpPr>
              <a:endCxn id="17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E53CD8E-C311-46CA-7535-99B6E41AFB17}"/>
                </a:ext>
              </a:extLst>
            </p:cNvPr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04D2F69-392C-9EE1-CCC2-C50E5B215816}"/>
                </a:ext>
              </a:extLst>
            </p:cNvPr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D9AC705-267A-6919-FA2A-13A4D9B77CAE}"/>
                </a:ext>
              </a:extLst>
            </p:cNvPr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7F3C248-AD5A-BE7E-0321-7246363DE4FA}"/>
                </a:ext>
              </a:extLst>
            </p:cNvPr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6153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코드 분석 및 설명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FD6832E-E77A-4258-AE3A-AA19DE529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2" y="1435035"/>
            <a:ext cx="5278113" cy="7670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230BA43-498E-4E36-9D9E-A12D87AF1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3" y="2106140"/>
            <a:ext cx="7890980" cy="404251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75DEC1A-BD6A-4D80-846A-FADFF90C812F}"/>
              </a:ext>
            </a:extLst>
          </p:cNvPr>
          <p:cNvCxnSpPr>
            <a:cxnSpLocks/>
          </p:cNvCxnSpPr>
          <p:nvPr/>
        </p:nvCxnSpPr>
        <p:spPr>
          <a:xfrm>
            <a:off x="2586182" y="1435035"/>
            <a:ext cx="0" cy="114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2F2E6A7-03E2-478C-ADD2-509A5B8E8C21}"/>
              </a:ext>
            </a:extLst>
          </p:cNvPr>
          <p:cNvCxnSpPr/>
          <p:nvPr/>
        </p:nvCxnSpPr>
        <p:spPr>
          <a:xfrm>
            <a:off x="2586182" y="1426491"/>
            <a:ext cx="3666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AC54DFD-F458-43F4-986D-BEC6F5FC13A9}"/>
              </a:ext>
            </a:extLst>
          </p:cNvPr>
          <p:cNvSpPr txBox="1"/>
          <p:nvPr/>
        </p:nvSpPr>
        <p:spPr>
          <a:xfrm>
            <a:off x="6253018" y="1266917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크기 변경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747111-6B2E-4770-B864-107917C0DC37}"/>
              </a:ext>
            </a:extLst>
          </p:cNvPr>
          <p:cNvSpPr txBox="1"/>
          <p:nvPr/>
        </p:nvSpPr>
        <p:spPr>
          <a:xfrm>
            <a:off x="6096000" y="2557734"/>
            <a:ext cx="55418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</a:rPr>
              <a:t>ImageDataLoaders</a:t>
            </a:r>
            <a:endParaRPr lang="en-US" altLang="ko-KR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</a:rPr>
              <a:t>item_tfms</a:t>
            </a:r>
            <a:r>
              <a:rPr lang="en-US" altLang="ko-KR" b="0" i="0" dirty="0">
                <a:effectLst/>
              </a:rPr>
              <a:t>: batching </a:t>
            </a:r>
            <a:r>
              <a:rPr lang="ko-KR" altLang="en-US" b="0" i="0" dirty="0">
                <a:effectLst/>
              </a:rPr>
              <a:t>전에 변형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</a:rPr>
              <a:t>batch_tfms</a:t>
            </a:r>
            <a:r>
              <a:rPr lang="en-US" altLang="ko-KR" b="0" i="0" dirty="0">
                <a:effectLst/>
              </a:rPr>
              <a:t>: batches </a:t>
            </a:r>
            <a:r>
              <a:rPr lang="ko-KR" altLang="en-US" b="0" i="0" dirty="0">
                <a:effectLst/>
              </a:rPr>
              <a:t>에 적용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</a:rPr>
              <a:t>bs: batch size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</a:rPr>
              <a:t>val_bs</a:t>
            </a:r>
            <a:r>
              <a:rPr lang="en-US" altLang="ko-KR" b="0" i="0" dirty="0">
                <a:effectLst/>
              </a:rPr>
              <a:t>: batch size of validation (default - bs)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</a:rPr>
              <a:t>shuffle_train</a:t>
            </a:r>
            <a:r>
              <a:rPr lang="en-US" altLang="ko-KR" b="0" i="0" dirty="0">
                <a:effectLst/>
              </a:rPr>
              <a:t>: shuffle or not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</a:rPr>
              <a:t>from_folder</a:t>
            </a:r>
            <a:endParaRPr lang="en-US" altLang="ko-KR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</a:rPr>
              <a:t>train, valid: subfolders in path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</a:rPr>
              <a:t>valid_pct</a:t>
            </a:r>
            <a:r>
              <a:rPr lang="en-US" altLang="ko-KR" b="0" i="0" dirty="0">
                <a:effectLst/>
              </a:rPr>
              <a:t>: random split with percentage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84247B-8EF0-4F8C-85DB-E3F185DBD1B4}"/>
              </a:ext>
            </a:extLst>
          </p:cNvPr>
          <p:cNvCxnSpPr/>
          <p:nvPr/>
        </p:nvCxnSpPr>
        <p:spPr>
          <a:xfrm>
            <a:off x="2586182" y="2004291"/>
            <a:ext cx="0" cy="101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54A19AF-6572-44E3-81AA-1AB10C62069E}"/>
              </a:ext>
            </a:extLst>
          </p:cNvPr>
          <p:cNvCxnSpPr/>
          <p:nvPr/>
        </p:nvCxnSpPr>
        <p:spPr>
          <a:xfrm>
            <a:off x="2586182" y="2106140"/>
            <a:ext cx="3666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A03E2B-0163-4103-882A-97759FEAAFBC}"/>
              </a:ext>
            </a:extLst>
          </p:cNvPr>
          <p:cNvSpPr txBox="1"/>
          <p:nvPr/>
        </p:nvSpPr>
        <p:spPr>
          <a:xfrm>
            <a:off x="6253018" y="1921473"/>
            <a:ext cx="180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정규화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DC8F10A-D795-53CB-E265-DBDE53E69659}"/>
              </a:ext>
            </a:extLst>
          </p:cNvPr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22" name="자유형 4">
              <a:extLst>
                <a:ext uri="{FF2B5EF4-FFF2-40B4-BE49-F238E27FC236}">
                  <a16:creationId xmlns:a16="http://schemas.microsoft.com/office/drawing/2014/main" id="{288036CA-1755-C562-85C3-EFADCEE6A1FE}"/>
                </a:ext>
              </a:extLst>
            </p:cNvPr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28341E2-6012-E777-15FC-718EE2233488}"/>
                </a:ext>
              </a:extLst>
            </p:cNvPr>
            <p:cNvCxnSpPr>
              <a:endCxn id="22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9CA3CFE-D95C-EAF1-C2D7-041C13E9A957}"/>
                </a:ext>
              </a:extLst>
            </p:cNvPr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8836BC3-393A-0DD7-36AD-2ACF0E379D82}"/>
                </a:ext>
              </a:extLst>
            </p:cNvPr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9AD75CD-F0F2-D463-673A-07F1986E71E4}"/>
                </a:ext>
              </a:extLst>
            </p:cNvPr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AA991E5-A510-7909-4C8F-8E842F832BA7}"/>
                </a:ext>
              </a:extLst>
            </p:cNvPr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260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구름다리 팀 구성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5" name="자유형 4"/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endCxn id="5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래픽 14" descr="구름">
            <a:extLst>
              <a:ext uri="{FF2B5EF4-FFF2-40B4-BE49-F238E27FC236}">
                <a16:creationId xmlns:a16="http://schemas.microsoft.com/office/drawing/2014/main" id="{02894776-B3CE-421E-9D6E-1FED13197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1562" y="5114635"/>
            <a:ext cx="1500909" cy="15009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C060C0-CCD3-412B-AF62-30805F404E6D}"/>
              </a:ext>
            </a:extLst>
          </p:cNvPr>
          <p:cNvSpPr txBox="1"/>
          <p:nvPr/>
        </p:nvSpPr>
        <p:spPr>
          <a:xfrm>
            <a:off x="2653637" y="2361677"/>
            <a:ext cx="62225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   장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박종민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부팀장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손희경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   원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윤형석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백진선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6AA6509-8625-4B31-8D87-D0297D8EB073}"/>
              </a:ext>
            </a:extLst>
          </p:cNvPr>
          <p:cNvGrpSpPr/>
          <p:nvPr/>
        </p:nvGrpSpPr>
        <p:grpSpPr>
          <a:xfrm flipH="1">
            <a:off x="2284031" y="2481749"/>
            <a:ext cx="369606" cy="350980"/>
            <a:chOff x="2088583" y="2496629"/>
            <a:chExt cx="575685" cy="565767"/>
          </a:xfrm>
          <a:solidFill>
            <a:srgbClr val="91B678"/>
          </a:solidFill>
        </p:grpSpPr>
        <p:sp>
          <p:nvSpPr>
            <p:cNvPr id="20" name="자유형 4">
              <a:extLst>
                <a:ext uri="{FF2B5EF4-FFF2-40B4-BE49-F238E27FC236}">
                  <a16:creationId xmlns:a16="http://schemas.microsoft.com/office/drawing/2014/main" id="{BF4B29C3-80AD-4423-8AFA-8437DB552CA2}"/>
                </a:ext>
              </a:extLst>
            </p:cNvPr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3DA0B84-44F2-4F67-A833-0F989B705419}"/>
                </a:ext>
              </a:extLst>
            </p:cNvPr>
            <p:cNvCxnSpPr>
              <a:endCxn id="20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2FA852F-51B4-497A-9830-00D1D479E633}"/>
                </a:ext>
              </a:extLst>
            </p:cNvPr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CA49095-F70D-4FFE-BD60-6C54D2F23BB1}"/>
                </a:ext>
              </a:extLst>
            </p:cNvPr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EC94B30-956D-4E5C-A999-A08C6A0AFBE4}"/>
                </a:ext>
              </a:extLst>
            </p:cNvPr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9E981B5-ABA6-4F2B-AA8F-06EAD72345A5}"/>
                </a:ext>
              </a:extLst>
            </p:cNvPr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F7A2588-8960-42D9-A6CB-851F0C875FB9}"/>
              </a:ext>
            </a:extLst>
          </p:cNvPr>
          <p:cNvGrpSpPr/>
          <p:nvPr/>
        </p:nvGrpSpPr>
        <p:grpSpPr>
          <a:xfrm flipH="1">
            <a:off x="2284031" y="4435240"/>
            <a:ext cx="369606" cy="350980"/>
            <a:chOff x="2088583" y="2496629"/>
            <a:chExt cx="575685" cy="565767"/>
          </a:xfrm>
          <a:solidFill>
            <a:srgbClr val="91B678"/>
          </a:solidFill>
        </p:grpSpPr>
        <p:sp>
          <p:nvSpPr>
            <p:cNvPr id="27" name="자유형 4">
              <a:extLst>
                <a:ext uri="{FF2B5EF4-FFF2-40B4-BE49-F238E27FC236}">
                  <a16:creationId xmlns:a16="http://schemas.microsoft.com/office/drawing/2014/main" id="{DB2FC643-EFD6-43DD-AF3F-12A68E6960EB}"/>
                </a:ext>
              </a:extLst>
            </p:cNvPr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FB4ACF2-03F1-46CD-ACA3-0FD885F61966}"/>
                </a:ext>
              </a:extLst>
            </p:cNvPr>
            <p:cNvCxnSpPr>
              <a:endCxn id="27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F0A4336-79CB-44BC-BC0A-B29E413CCB02}"/>
                </a:ext>
              </a:extLst>
            </p:cNvPr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3E44206-1F50-48ED-9458-351F7B6FCA3B}"/>
                </a:ext>
              </a:extLst>
            </p:cNvPr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C74E6AD-4118-43FC-8016-622BFBF4CE9A}"/>
                </a:ext>
              </a:extLst>
            </p:cNvPr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EB03673-4386-42CC-99E2-21DABAE455E0}"/>
                </a:ext>
              </a:extLst>
            </p:cNvPr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D93F440-BBE8-4DD1-8089-821A15691F0B}"/>
              </a:ext>
            </a:extLst>
          </p:cNvPr>
          <p:cNvGrpSpPr/>
          <p:nvPr/>
        </p:nvGrpSpPr>
        <p:grpSpPr>
          <a:xfrm flipH="1">
            <a:off x="2284030" y="3464003"/>
            <a:ext cx="369606" cy="350980"/>
            <a:chOff x="2088583" y="2496629"/>
            <a:chExt cx="575685" cy="565767"/>
          </a:xfrm>
          <a:solidFill>
            <a:srgbClr val="91B678"/>
          </a:solidFill>
        </p:grpSpPr>
        <p:sp>
          <p:nvSpPr>
            <p:cNvPr id="34" name="자유형 4">
              <a:extLst>
                <a:ext uri="{FF2B5EF4-FFF2-40B4-BE49-F238E27FC236}">
                  <a16:creationId xmlns:a16="http://schemas.microsoft.com/office/drawing/2014/main" id="{C6A6DD73-2442-4C83-8B80-199E8E629F35}"/>
                </a:ext>
              </a:extLst>
            </p:cNvPr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78AA256-D938-4E7D-9B2F-BB69E4A6F190}"/>
                </a:ext>
              </a:extLst>
            </p:cNvPr>
            <p:cNvCxnSpPr>
              <a:endCxn id="34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4E3E075-EF4C-47B2-89DE-79AC8835964F}"/>
                </a:ext>
              </a:extLst>
            </p:cNvPr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FB52658-1D7D-41D3-942F-444B85FA4799}"/>
                </a:ext>
              </a:extLst>
            </p:cNvPr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D884A07-47B9-4561-8049-215808EA3B29}"/>
                </a:ext>
              </a:extLst>
            </p:cNvPr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F172FD2-1614-4BE8-9A8D-978116604F4E}"/>
                </a:ext>
              </a:extLst>
            </p:cNvPr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5792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코드 분석 및 설명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B4F2C31-B66E-4D74-9881-65DEEAC21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16" y="2151540"/>
            <a:ext cx="8707511" cy="37421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A3D2D3-38A9-4DA7-8295-F338983B5D61}"/>
              </a:ext>
            </a:extLst>
          </p:cNvPr>
          <p:cNvSpPr txBox="1"/>
          <p:nvPr/>
        </p:nvSpPr>
        <p:spPr>
          <a:xfrm>
            <a:off x="3166623" y="1616716"/>
            <a:ext cx="8608611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</a:rPr>
              <a:t>vision_learner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</a:rPr>
              <a:t>resnet50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</a:rPr>
              <a:t>loss </a:t>
            </a:r>
            <a:r>
              <a:rPr lang="en-US" altLang="ko-KR" b="0" i="0" dirty="0" err="1">
                <a:effectLst/>
              </a:rPr>
              <a:t>func</a:t>
            </a:r>
            <a:r>
              <a:rPr lang="en-US" altLang="ko-KR" b="0" i="0" dirty="0">
                <a:effectLst/>
              </a:rPr>
              <a:t> - </a:t>
            </a:r>
            <a:r>
              <a:rPr lang="en-US" altLang="ko-KR" b="0" i="0" dirty="0" err="1">
                <a:effectLst/>
              </a:rPr>
              <a:t>FocalLoss</a:t>
            </a:r>
            <a:endParaRPr lang="en-US" altLang="ko-KR" b="0" i="0" dirty="0">
              <a:effectLst/>
            </a:endParaRPr>
          </a:p>
          <a:p>
            <a:pPr marL="1143000" lvl="2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</a:rPr>
              <a:t>crossentropy</a:t>
            </a:r>
            <a:r>
              <a:rPr lang="ko-KR" altLang="en-US" b="0" i="0" dirty="0">
                <a:effectLst/>
              </a:rPr>
              <a:t>의 클래스 불균형 문제 다루기 위한 개선된 버전</a:t>
            </a:r>
          </a:p>
          <a:p>
            <a:pPr marL="1143000" lvl="2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</a:rPr>
              <a:t>어렵거나 쉽게 </a:t>
            </a:r>
            <a:r>
              <a:rPr lang="ko-KR" altLang="en-US" b="0" i="0" dirty="0" err="1">
                <a:effectLst/>
              </a:rPr>
              <a:t>오분류되는</a:t>
            </a:r>
            <a:r>
              <a:rPr lang="ko-KR" altLang="en-US" b="0" i="0" dirty="0">
                <a:effectLst/>
              </a:rPr>
              <a:t> 케이스에 대하여 더 큰 가중치를 주는 방법</a:t>
            </a:r>
          </a:p>
          <a:p>
            <a:pPr marL="1143000" lvl="2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</a:rPr>
              <a:t>Cross Entropy Loss </a:t>
            </a:r>
            <a:r>
              <a:rPr lang="ko-KR" altLang="en-US" b="0" i="0" dirty="0">
                <a:effectLst/>
              </a:rPr>
              <a:t>잘못 예측한 경우에 대하여 페널티 부여하는 것에 초점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626860-10C4-ED1B-4509-B6FEA4897E9E}"/>
              </a:ext>
            </a:extLst>
          </p:cNvPr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16" name="자유형 4">
              <a:extLst>
                <a:ext uri="{FF2B5EF4-FFF2-40B4-BE49-F238E27FC236}">
                  <a16:creationId xmlns:a16="http://schemas.microsoft.com/office/drawing/2014/main" id="{D87529AD-2EFF-3FAE-D72A-C3E1C7369592}"/>
                </a:ext>
              </a:extLst>
            </p:cNvPr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AB9E805-950A-C065-FA38-9C5A0E9C2071}"/>
                </a:ext>
              </a:extLst>
            </p:cNvPr>
            <p:cNvCxnSpPr>
              <a:endCxn id="16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C82B9E7-FDDE-C8FF-8850-CB89065BF5E6}"/>
                </a:ext>
              </a:extLst>
            </p:cNvPr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6C7B5DE-84B1-C461-2657-4583844F3EC2}"/>
                </a:ext>
              </a:extLst>
            </p:cNvPr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545E32B-AD05-69E8-CDF4-AD9EE37BA98A}"/>
                </a:ext>
              </a:extLst>
            </p:cNvPr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EE26FB-0155-AF50-8E64-3E0D410673F6}"/>
                </a:ext>
              </a:extLst>
            </p:cNvPr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0544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코드 분석 및 설명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9D522FE-EC68-4F58-95E7-801B86E2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06" y="1518555"/>
            <a:ext cx="7073986" cy="7517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DC02E9-D235-4E81-AACA-ECF67062B3B6}"/>
              </a:ext>
            </a:extLst>
          </p:cNvPr>
          <p:cNvSpPr txBox="1"/>
          <p:nvPr/>
        </p:nvSpPr>
        <p:spPr>
          <a:xfrm>
            <a:off x="817886" y="2233519"/>
            <a:ext cx="10541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</a:rPr>
              <a:t>fine_tune</a:t>
            </a:r>
            <a:r>
              <a:rPr lang="en-US" altLang="ko-KR" b="0" i="0" dirty="0">
                <a:effectLst/>
              </a:rPr>
              <a:t>(epochs, </a:t>
            </a:r>
            <a:r>
              <a:rPr lang="en-US" altLang="ko-KR" b="0" i="0" dirty="0" err="1">
                <a:effectLst/>
              </a:rPr>
              <a:t>base_lr</a:t>
            </a:r>
            <a:r>
              <a:rPr lang="en-US" altLang="ko-KR" b="0" i="0" dirty="0">
                <a:effectLst/>
              </a:rPr>
              <a:t>=0.002, </a:t>
            </a:r>
            <a:r>
              <a:rPr lang="en-US" altLang="ko-KR" b="0" i="0" dirty="0" err="1">
                <a:effectLst/>
              </a:rPr>
              <a:t>freeze_epochs</a:t>
            </a:r>
            <a:r>
              <a:rPr lang="en-US" altLang="ko-KR" b="0" i="0" dirty="0">
                <a:effectLst/>
              </a:rPr>
              <a:t>=1, </a:t>
            </a:r>
            <a:r>
              <a:rPr lang="en-US" altLang="ko-KR" b="0" i="0" dirty="0" err="1">
                <a:effectLst/>
              </a:rPr>
              <a:t>lr_mult</a:t>
            </a:r>
            <a:r>
              <a:rPr lang="en-US" altLang="ko-KR" b="0" i="0" dirty="0">
                <a:effectLst/>
              </a:rPr>
              <a:t>=100, </a:t>
            </a:r>
            <a:r>
              <a:rPr lang="en-US" altLang="ko-KR" b="0" i="0" dirty="0" err="1">
                <a:effectLst/>
              </a:rPr>
              <a:t>pct_start</a:t>
            </a:r>
            <a:r>
              <a:rPr lang="en-US" altLang="ko-KR" b="0" i="0" dirty="0">
                <a:effectLst/>
              </a:rPr>
              <a:t>=0.3, div=5, ...)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</a:rPr>
              <a:t>freeze -&gt; </a:t>
            </a:r>
            <a:r>
              <a:rPr lang="en-US" altLang="ko-KR" b="0" i="0" dirty="0" err="1">
                <a:effectLst/>
              </a:rPr>
              <a:t>one_cycle</a:t>
            </a:r>
            <a:r>
              <a:rPr lang="en-US" altLang="ko-KR" b="0" i="0" dirty="0">
                <a:effectLst/>
              </a:rPr>
              <a:t> -&gt; unfreeze -&gt; </a:t>
            </a:r>
            <a:r>
              <a:rPr lang="en-US" altLang="ko-KR" b="0" i="0" dirty="0" err="1">
                <a:effectLst/>
              </a:rPr>
              <a:t>one_cycle</a:t>
            </a:r>
            <a:r>
              <a:rPr lang="en-US" altLang="ko-KR" b="0" i="0" dirty="0">
                <a:effectLst/>
              </a:rPr>
              <a:t> </a:t>
            </a:r>
            <a:r>
              <a:rPr lang="ko-KR" altLang="en-US" b="0" i="0" dirty="0">
                <a:effectLst/>
              </a:rPr>
              <a:t>한번에 진행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</a:rPr>
              <a:t>freeze: </a:t>
            </a:r>
            <a:r>
              <a:rPr lang="ko-KR" altLang="en-US" b="0" i="0" dirty="0">
                <a:effectLst/>
              </a:rPr>
              <a:t>각 레이어의 </a:t>
            </a:r>
            <a:r>
              <a:rPr lang="en-US" altLang="ko-KR" b="0" i="0" dirty="0">
                <a:effectLst/>
              </a:rPr>
              <a:t>trainable</a:t>
            </a:r>
            <a:r>
              <a:rPr lang="ko-KR" altLang="en-US" b="0" i="0" dirty="0">
                <a:effectLst/>
              </a:rPr>
              <a:t>을 </a:t>
            </a:r>
            <a:r>
              <a:rPr lang="en-US" altLang="ko-KR" b="0" i="0" dirty="0">
                <a:effectLst/>
              </a:rPr>
              <a:t>False (</a:t>
            </a:r>
            <a:r>
              <a:rPr lang="en-US" altLang="ko-KR" b="0" i="0" dirty="0" err="1">
                <a:effectLst/>
              </a:rPr>
              <a:t>freeze_to</a:t>
            </a:r>
            <a:r>
              <a:rPr lang="en-US" altLang="ko-KR" b="0" i="0" dirty="0">
                <a:effectLst/>
              </a:rPr>
              <a:t>(-1)</a:t>
            </a:r>
            <a:r>
              <a:rPr lang="ko-KR" altLang="en-US" b="0" i="0" dirty="0">
                <a:effectLst/>
              </a:rPr>
              <a:t>가 </a:t>
            </a:r>
            <a:r>
              <a:rPr lang="en-US" altLang="ko-KR" b="0" i="0" dirty="0">
                <a:effectLst/>
              </a:rPr>
              <a:t>default)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</a:rPr>
              <a:t>classifier </a:t>
            </a:r>
            <a:r>
              <a:rPr lang="ko-KR" altLang="en-US" b="0" i="0" dirty="0">
                <a:effectLst/>
              </a:rPr>
              <a:t>빼놓고 </a:t>
            </a:r>
            <a:r>
              <a:rPr lang="ko-KR" altLang="en-US" b="0" i="0" dirty="0" err="1">
                <a:effectLst/>
              </a:rPr>
              <a:t>앞단의</a:t>
            </a:r>
            <a:r>
              <a:rPr lang="ko-KR" altLang="en-US" b="0" i="0" dirty="0">
                <a:effectLst/>
              </a:rPr>
              <a:t> 레이어들의 </a:t>
            </a:r>
            <a:r>
              <a:rPr lang="en-US" altLang="ko-KR" b="0" i="0" dirty="0">
                <a:effectLst/>
              </a:rPr>
              <a:t>trainable=False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</a:rPr>
              <a:t>freeze_epochs</a:t>
            </a:r>
            <a:r>
              <a:rPr lang="en-US" altLang="ko-KR" b="0" i="0" dirty="0">
                <a:effectLst/>
              </a:rPr>
              <a:t> </a:t>
            </a:r>
            <a:r>
              <a:rPr lang="ko-KR" altLang="en-US" b="0" i="0" dirty="0">
                <a:effectLst/>
              </a:rPr>
              <a:t>동안 </a:t>
            </a:r>
            <a:r>
              <a:rPr lang="en-US" altLang="ko-KR" b="0" i="0" dirty="0">
                <a:effectLst/>
              </a:rPr>
              <a:t>classifier </a:t>
            </a:r>
            <a:r>
              <a:rPr lang="ko-KR" altLang="en-US" b="0" i="0" dirty="0">
                <a:effectLst/>
              </a:rPr>
              <a:t>빼놓고 </a:t>
            </a:r>
            <a:r>
              <a:rPr lang="ko-KR" altLang="en-US" b="0" i="0" dirty="0" err="1">
                <a:effectLst/>
              </a:rPr>
              <a:t>앞단의</a:t>
            </a:r>
            <a:r>
              <a:rPr lang="ko-KR" altLang="en-US" b="0" i="0" dirty="0">
                <a:effectLst/>
              </a:rPr>
              <a:t> 레이어들의 </a:t>
            </a:r>
            <a:r>
              <a:rPr lang="en-US" altLang="ko-KR" b="0" i="0" dirty="0">
                <a:effectLst/>
              </a:rPr>
              <a:t>trainable=False =&gt; classifier learning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</a:rPr>
              <a:t>epochs </a:t>
            </a:r>
            <a:r>
              <a:rPr lang="ko-KR" altLang="en-US" b="0" i="0" dirty="0">
                <a:effectLst/>
              </a:rPr>
              <a:t>동안 모든 레이어 </a:t>
            </a:r>
            <a:r>
              <a:rPr lang="en-US" altLang="ko-KR" b="0" i="0" dirty="0">
                <a:effectLst/>
              </a:rPr>
              <a:t>trainable=True and learning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55FE59D-D0F6-406D-861C-9DD47736E280}"/>
              </a:ext>
            </a:extLst>
          </p:cNvPr>
          <p:cNvCxnSpPr>
            <a:cxnSpLocks/>
          </p:cNvCxnSpPr>
          <p:nvPr/>
        </p:nvCxnSpPr>
        <p:spPr>
          <a:xfrm flipH="1">
            <a:off x="3057236" y="2008641"/>
            <a:ext cx="110838" cy="34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BCD433F-DA75-4867-AA90-C3C547F07284}"/>
              </a:ext>
            </a:extLst>
          </p:cNvPr>
          <p:cNvCxnSpPr>
            <a:cxnSpLocks/>
          </p:cNvCxnSpPr>
          <p:nvPr/>
        </p:nvCxnSpPr>
        <p:spPr>
          <a:xfrm>
            <a:off x="4387273" y="2001230"/>
            <a:ext cx="314036" cy="26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C8D96C11-56F6-445E-8CE7-33A11E87E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983" y="4234214"/>
            <a:ext cx="3305636" cy="219105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7A74765-4027-421C-809C-A6691BC6D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86" y="4451415"/>
            <a:ext cx="4355951" cy="151616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99469FE-F9A0-4993-A044-43BE406DC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973" y="4142368"/>
            <a:ext cx="3445501" cy="2325954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7CBCD4A-F032-48AE-A0F3-7722D2D7E3D7}"/>
              </a:ext>
            </a:extLst>
          </p:cNvPr>
          <p:cNvCxnSpPr/>
          <p:nvPr/>
        </p:nvCxnSpPr>
        <p:spPr>
          <a:xfrm>
            <a:off x="7047345" y="4083507"/>
            <a:ext cx="0" cy="18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0085A8-B469-4FC9-9BA3-625F55A1317B}"/>
              </a:ext>
            </a:extLst>
          </p:cNvPr>
          <p:cNvCxnSpPr/>
          <p:nvPr/>
        </p:nvCxnSpPr>
        <p:spPr>
          <a:xfrm>
            <a:off x="10414000" y="4083507"/>
            <a:ext cx="0" cy="18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DBA573B-507F-403D-82F6-856D3F704D4E}"/>
              </a:ext>
            </a:extLst>
          </p:cNvPr>
          <p:cNvCxnSpPr/>
          <p:nvPr/>
        </p:nvCxnSpPr>
        <p:spPr>
          <a:xfrm>
            <a:off x="7047345" y="4083507"/>
            <a:ext cx="33666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662E904-E1D0-407F-9C01-E7558431B9C9}"/>
              </a:ext>
            </a:extLst>
          </p:cNvPr>
          <p:cNvCxnSpPr>
            <a:cxnSpLocks/>
          </p:cNvCxnSpPr>
          <p:nvPr/>
        </p:nvCxnSpPr>
        <p:spPr>
          <a:xfrm>
            <a:off x="7581892" y="1894437"/>
            <a:ext cx="37648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AC0776F-BA82-4DD8-86FD-9F7E18DECF26}"/>
              </a:ext>
            </a:extLst>
          </p:cNvPr>
          <p:cNvCxnSpPr>
            <a:cxnSpLocks/>
          </p:cNvCxnSpPr>
          <p:nvPr/>
        </p:nvCxnSpPr>
        <p:spPr>
          <a:xfrm>
            <a:off x="8730671" y="3844464"/>
            <a:ext cx="1" cy="239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17D0419-8C09-4C11-A576-56DF7C77D68F}"/>
              </a:ext>
            </a:extLst>
          </p:cNvPr>
          <p:cNvCxnSpPr>
            <a:cxnSpLocks/>
          </p:cNvCxnSpPr>
          <p:nvPr/>
        </p:nvCxnSpPr>
        <p:spPr>
          <a:xfrm>
            <a:off x="8730671" y="3844464"/>
            <a:ext cx="26160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591A772-ED99-4A8F-803C-8C714D1740F3}"/>
              </a:ext>
            </a:extLst>
          </p:cNvPr>
          <p:cNvCxnSpPr>
            <a:cxnSpLocks/>
          </p:cNvCxnSpPr>
          <p:nvPr/>
        </p:nvCxnSpPr>
        <p:spPr>
          <a:xfrm>
            <a:off x="11346715" y="1894437"/>
            <a:ext cx="0" cy="1950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D651C37-2040-4103-42AF-5E745390EFB2}"/>
              </a:ext>
            </a:extLst>
          </p:cNvPr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26" name="자유형 4">
              <a:extLst>
                <a:ext uri="{FF2B5EF4-FFF2-40B4-BE49-F238E27FC236}">
                  <a16:creationId xmlns:a16="http://schemas.microsoft.com/office/drawing/2014/main" id="{8D589CA1-7534-7A17-2FD4-DF43D2B1BCEC}"/>
                </a:ext>
              </a:extLst>
            </p:cNvPr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89B3B80-6AD2-E3AA-FC60-CD66B948739B}"/>
                </a:ext>
              </a:extLst>
            </p:cNvPr>
            <p:cNvCxnSpPr>
              <a:endCxn id="26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479E6E0-8BC3-8C6B-E67B-87EC6A5DDE46}"/>
                </a:ext>
              </a:extLst>
            </p:cNvPr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55B68B6-9882-0C33-4E6E-907AD6AF66B5}"/>
                </a:ext>
              </a:extLst>
            </p:cNvPr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9AE8F79-9218-AD00-7917-6BDF8320CB3A}"/>
                </a:ext>
              </a:extLst>
            </p:cNvPr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8387A8B-1587-636B-D64F-DB89679B6EA8}"/>
                </a:ext>
              </a:extLst>
            </p:cNvPr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1424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코드 분석 및 설명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802A569F-6386-4E05-B037-B58DE1E9D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16" y="1381683"/>
            <a:ext cx="6156657" cy="5048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0154AD-D7FB-4A97-B469-2AB520207C0B}"/>
              </a:ext>
            </a:extLst>
          </p:cNvPr>
          <p:cNvSpPr txBox="1"/>
          <p:nvPr/>
        </p:nvSpPr>
        <p:spPr>
          <a:xfrm>
            <a:off x="6276452" y="3029007"/>
            <a:ext cx="56294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</a:rPr>
              <a:t>DataLoader.test_dl</a:t>
            </a:r>
            <a:endParaRPr lang="en-US" altLang="ko-KR" b="0" i="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</a:rPr>
              <a:t>Create a test </a:t>
            </a:r>
            <a:r>
              <a:rPr lang="en-US" altLang="ko-KR" b="0" i="0" dirty="0" err="1">
                <a:effectLst/>
              </a:rPr>
              <a:t>dataloader</a:t>
            </a:r>
            <a:r>
              <a:rPr lang="en-US" altLang="ko-KR" b="0" i="0" dirty="0">
                <a:effectLst/>
              </a:rPr>
              <a:t> from </a:t>
            </a:r>
            <a:r>
              <a:rPr lang="en-US" altLang="ko-KR" b="0" i="1" dirty="0" err="1">
                <a:effectLst/>
              </a:rPr>
              <a:t>test_items</a:t>
            </a:r>
            <a:r>
              <a:rPr lang="en-US" altLang="ko-KR" b="0" i="0" dirty="0">
                <a:effectLst/>
              </a:rPr>
              <a:t> using validation transforms of </a:t>
            </a:r>
            <a:r>
              <a:rPr lang="en-US" altLang="ko-KR" b="0" i="1" dirty="0" err="1">
                <a:effectLst/>
              </a:rPr>
              <a:t>dls</a:t>
            </a:r>
            <a:endParaRPr lang="en-US" altLang="ko-KR" b="0" i="1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900" b="0" i="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</a:rPr>
              <a:t>with_labels</a:t>
            </a:r>
            <a:r>
              <a:rPr lang="en-US" altLang="ko-KR" b="0" i="0" dirty="0">
                <a:effectLst/>
              </a:rPr>
              <a:t>: Whether the test items contain labels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900" b="0" i="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</a:rPr>
              <a:t>shuffle: Whether to shuffle data passed to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3413F0-2723-33BB-525F-69B924B60A01}"/>
              </a:ext>
            </a:extLst>
          </p:cNvPr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16" name="자유형 4">
              <a:extLst>
                <a:ext uri="{FF2B5EF4-FFF2-40B4-BE49-F238E27FC236}">
                  <a16:creationId xmlns:a16="http://schemas.microsoft.com/office/drawing/2014/main" id="{15757BAB-EF60-CD54-C452-9228FDE664E0}"/>
                </a:ext>
              </a:extLst>
            </p:cNvPr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A7B7689-9422-BF5A-B96D-D52273303D88}"/>
                </a:ext>
              </a:extLst>
            </p:cNvPr>
            <p:cNvCxnSpPr>
              <a:endCxn id="16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65FDC77-5647-0CB2-2372-7B6F85CD6873}"/>
                </a:ext>
              </a:extLst>
            </p:cNvPr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0913A36-DB17-B038-CE5D-1636E56B4AC8}"/>
                </a:ext>
              </a:extLst>
            </p:cNvPr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1E38305-82E8-D4D9-8F7B-9D6966CAE06E}"/>
                </a:ext>
              </a:extLst>
            </p:cNvPr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940AA61-CCA1-93C3-7ABE-7DA516F97079}"/>
                </a:ext>
              </a:extLst>
            </p:cNvPr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8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코드 분석 및 설명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5AA5F5F8-DAE4-48EF-98DB-8CAAC87A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7" y="1354286"/>
            <a:ext cx="5076538" cy="12428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3F5DCC5-2CE7-4830-B433-EE2F11355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59" y="3804088"/>
            <a:ext cx="5864816" cy="23800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DFE8D1-22B7-43B2-BFCB-2C306158CB54}"/>
              </a:ext>
            </a:extLst>
          </p:cNvPr>
          <p:cNvSpPr txBox="1"/>
          <p:nvPr/>
        </p:nvSpPr>
        <p:spPr>
          <a:xfrm>
            <a:off x="817887" y="2402597"/>
            <a:ext cx="1084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</a:rPr>
              <a:t>Learner.tta</a:t>
            </a:r>
            <a:r>
              <a:rPr lang="en-US" altLang="ko-KR" b="0" i="0" dirty="0">
                <a:effectLst/>
              </a:rPr>
              <a:t>(</a:t>
            </a:r>
            <a:r>
              <a:rPr lang="en-US" altLang="ko-KR" b="0" i="0" dirty="0" err="1">
                <a:effectLst/>
              </a:rPr>
              <a:t>ds_idx</a:t>
            </a:r>
            <a:r>
              <a:rPr lang="en-US" altLang="ko-KR" b="0" i="0" dirty="0">
                <a:effectLst/>
              </a:rPr>
              <a:t>=1, dl=None, n=4, </a:t>
            </a:r>
            <a:r>
              <a:rPr lang="en-US" altLang="ko-KR" b="0" i="0" dirty="0" err="1">
                <a:effectLst/>
              </a:rPr>
              <a:t>item_tfms</a:t>
            </a:r>
            <a:r>
              <a:rPr lang="en-US" altLang="ko-KR" b="0" i="0" dirty="0">
                <a:effectLst/>
              </a:rPr>
              <a:t>=None, </a:t>
            </a:r>
            <a:r>
              <a:rPr lang="en-US" altLang="ko-KR" b="0" i="0" dirty="0" err="1">
                <a:effectLst/>
              </a:rPr>
              <a:t>batch_tfms</a:t>
            </a:r>
            <a:r>
              <a:rPr lang="en-US" altLang="ko-KR" b="0" i="0" dirty="0">
                <a:effectLst/>
              </a:rPr>
              <a:t>=None, beta=0.25, </a:t>
            </a:r>
            <a:r>
              <a:rPr lang="en-US" altLang="ko-KR" b="0" i="0" dirty="0" err="1">
                <a:effectLst/>
              </a:rPr>
              <a:t>use_max</a:t>
            </a:r>
            <a:r>
              <a:rPr lang="en-US" altLang="ko-KR" b="0" i="0" dirty="0">
                <a:effectLst/>
              </a:rPr>
              <a:t>=False)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7721DB-B885-40DF-9B88-1E0B21E765CC}"/>
              </a:ext>
            </a:extLst>
          </p:cNvPr>
          <p:cNvSpPr txBox="1"/>
          <p:nvPr/>
        </p:nvSpPr>
        <p:spPr>
          <a:xfrm>
            <a:off x="1230766" y="2842229"/>
            <a:ext cx="8996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ea typeface="맑은 고딕" panose="020B0503020000020004" pitchFamily="50" charset="-127"/>
              </a:rPr>
              <a:t>Test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맑은 고딕" panose="020B0503020000020004" pitchFamily="50" charset="-127"/>
              </a:rPr>
              <a:t> Time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ea typeface="맑은 고딕" panose="020B0503020000020004" pitchFamily="50" charset="-127"/>
              </a:rPr>
              <a:t>Augmentation을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맑은 고딕" panose="020B0503020000020004" pitchFamily="50" charset="-127"/>
              </a:rPr>
              <a:t> 사용하여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ea typeface="맑은 고딕" panose="020B0503020000020004" pitchFamily="50" charset="-127"/>
              </a:rPr>
              <a:t>ds_idx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맑은 고딕" panose="020B0503020000020004" pitchFamily="50" charset="-127"/>
              </a:rPr>
              <a:t> 데이터 세트 또는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ea typeface="맑은 고딕" panose="020B0503020000020004" pitchFamily="50" charset="-127"/>
              </a:rPr>
              <a:t>dl에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맑은 고딕" panose="020B0503020000020004" pitchFamily="50" charset="-127"/>
              </a:rPr>
              <a:t> 대한 예측 반환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맑은 고딕" panose="020B0503020000020004" pitchFamily="50" charset="-127"/>
              </a:rPr>
              <a:t>훈련 세트의 변환으로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ea typeface="맑은 고딕" panose="020B0503020000020004" pitchFamily="50" charset="-127"/>
              </a:rPr>
              <a:t>n번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맑은 고딕" panose="020B0503020000020004" pitchFamily="50" charset="-127"/>
              </a:rPr>
              <a:t> 예측하고 평균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맑은 고딕" panose="020B0503020000020004" pitchFamily="50" charset="-127"/>
              </a:rPr>
              <a:t>을 냄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맑은 고딕" panose="020B0503020000020004" pitchFamily="50" charset="-127"/>
              </a:rPr>
              <a:t>최종 예측은 (1-베타) 이 평균 + 베타에 데이터세트의 변환으로 얻은 예측을 곱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맑은 고딕" panose="020B0503020000020004" pitchFamily="50" charset="-127"/>
              </a:rPr>
              <a:t>함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CB0606-87D3-41E4-AAFF-39663E8E5145}"/>
              </a:ext>
            </a:extLst>
          </p:cNvPr>
          <p:cNvSpPr txBox="1"/>
          <p:nvPr/>
        </p:nvSpPr>
        <p:spPr>
          <a:xfrm>
            <a:off x="3943927" y="1395002"/>
            <a:ext cx="790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/>
                <a:latin typeface="Inter"/>
              </a:rPr>
              <a:t>TTA : </a:t>
            </a:r>
            <a:r>
              <a:rPr lang="ko-KR" altLang="en-US" b="0" i="0" dirty="0">
                <a:effectLst/>
                <a:latin typeface="Inter"/>
              </a:rPr>
              <a:t>예측하는 동안 데이터 증식을 사용해서 모델의 정확도를 개선하는 과정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278DF39-C31E-4B1F-A30E-A69A2267877B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789382" y="1579668"/>
            <a:ext cx="1154545" cy="49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B2FFC19-FC8E-F584-1A03-F1A6235965AD}"/>
              </a:ext>
            </a:extLst>
          </p:cNvPr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20" name="자유형 4">
              <a:extLst>
                <a:ext uri="{FF2B5EF4-FFF2-40B4-BE49-F238E27FC236}">
                  <a16:creationId xmlns:a16="http://schemas.microsoft.com/office/drawing/2014/main" id="{F4039EA9-3C95-09F6-6510-6E0C8EAB4EDA}"/>
                </a:ext>
              </a:extLst>
            </p:cNvPr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A233241-FE6F-2E3B-C132-3900F882DA8D}"/>
                </a:ext>
              </a:extLst>
            </p:cNvPr>
            <p:cNvCxnSpPr>
              <a:endCxn id="20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6253D08-9882-9EF6-FCDB-6156A50A63BE}"/>
                </a:ext>
              </a:extLst>
            </p:cNvPr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8E37849-6466-9513-3D04-41CBF8507217}"/>
                </a:ext>
              </a:extLst>
            </p:cNvPr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69C613E-C42D-2BDA-FDA3-7320D6267A38}"/>
                </a:ext>
              </a:extLst>
            </p:cNvPr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B5ED7D3-4E22-823A-65E9-7155A61E2922}"/>
                </a:ext>
              </a:extLst>
            </p:cNvPr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5895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2317" y="2715723"/>
            <a:ext cx="370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64646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459891" y="3657599"/>
            <a:ext cx="5004486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90813" y="6611779"/>
            <a:ext cx="1610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샘 </a:t>
            </a:r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샘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PPT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854D5-6708-4318-4BAA-E206D22A2CF6}"/>
              </a:ext>
            </a:extLst>
          </p:cNvPr>
          <p:cNvSpPr txBox="1"/>
          <p:nvPr/>
        </p:nvSpPr>
        <p:spPr>
          <a:xfrm>
            <a:off x="10002982" y="5929745"/>
            <a:ext cx="148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구름다리</a:t>
            </a:r>
          </a:p>
        </p:txBody>
      </p:sp>
    </p:spTree>
    <p:extLst>
      <p:ext uri="{BB962C8B-B14F-4D97-AF65-F5344CB8AC3E}">
        <p14:creationId xmlns:p14="http://schemas.microsoft.com/office/powerpoint/2010/main" val="155762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JVI14000068 | 게티이미지코리아 | 벼, 이삭 Rights-Managed 이미지">
            <a:extLst>
              <a:ext uri="{FF2B5EF4-FFF2-40B4-BE49-F238E27FC236}">
                <a16:creationId xmlns:a16="http://schemas.microsoft.com/office/drawing/2014/main" id="{322954CF-56D2-4861-8419-4C8434027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t="5449" r="-78" b="9835"/>
          <a:stretch/>
        </p:blipFill>
        <p:spPr bwMode="auto">
          <a:xfrm>
            <a:off x="6096000" y="4448642"/>
            <a:ext cx="2605412" cy="185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01346" y="559031"/>
            <a:ext cx="750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프로젝트 소개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 flipH="1">
            <a:off x="817888" y="559031"/>
            <a:ext cx="575685" cy="565767"/>
            <a:chOff x="2088583" y="2496629"/>
            <a:chExt cx="575685" cy="565767"/>
          </a:xfrm>
          <a:solidFill>
            <a:srgbClr val="91B678"/>
          </a:solidFill>
        </p:grpSpPr>
        <p:sp>
          <p:nvSpPr>
            <p:cNvPr id="5" name="자유형 4"/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endCxn id="5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grpFill/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61AF062-A73F-4B34-8A57-11D482B96DDE}"/>
              </a:ext>
            </a:extLst>
          </p:cNvPr>
          <p:cNvSpPr txBox="1"/>
          <p:nvPr/>
        </p:nvSpPr>
        <p:spPr>
          <a:xfrm>
            <a:off x="5765341" y="3338162"/>
            <a:ext cx="559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b="1" i="0" u="sng" dirty="0">
                <a:effectLst/>
              </a:rPr>
              <a:t>주어진 벼 이미지를 </a:t>
            </a:r>
            <a:r>
              <a:rPr lang="en-US" altLang="ko-KR" b="1" i="0" u="sng" dirty="0">
                <a:effectLst/>
              </a:rPr>
              <a:t>9</a:t>
            </a:r>
            <a:r>
              <a:rPr lang="ko-KR" altLang="en-US" b="1" i="0" u="sng" dirty="0">
                <a:effectLst/>
              </a:rPr>
              <a:t>개의 질병 범주 중 하나 또는 정상 잎으로 정확하게 분류하는 딥러닝 모델 개발</a:t>
            </a: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533C49-13B9-4572-97BB-536D09643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94"/>
          <a:stretch/>
        </p:blipFill>
        <p:spPr>
          <a:xfrm>
            <a:off x="8900644" y="4224884"/>
            <a:ext cx="2605412" cy="20740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EF9CE6-112D-7E30-7353-3BBA598D2A0C}"/>
              </a:ext>
            </a:extLst>
          </p:cNvPr>
          <p:cNvSpPr txBox="1"/>
          <p:nvPr/>
        </p:nvSpPr>
        <p:spPr>
          <a:xfrm>
            <a:off x="5765342" y="2342016"/>
            <a:ext cx="6097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ko-KR" altLang="en-US" b="0" i="0" dirty="0">
                <a:effectLst/>
              </a:rPr>
              <a:t>벼 경작은 여러 질병</a:t>
            </a:r>
            <a:r>
              <a:rPr lang="en-US" altLang="ko-KR" b="0" i="0" dirty="0"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·</a:t>
            </a:r>
            <a:r>
              <a:rPr lang="ko-KR" altLang="en-US" b="0" i="0" dirty="0">
                <a:effectLst/>
              </a:rPr>
              <a:t>해충으로 최대 </a:t>
            </a:r>
            <a:r>
              <a:rPr lang="en-US" altLang="ko-KR" b="0" i="0" dirty="0">
                <a:effectLst/>
              </a:rPr>
              <a:t>70%</a:t>
            </a:r>
            <a:r>
              <a:rPr lang="ko-KR" altLang="en-US" b="0" i="0" dirty="0">
                <a:effectLst/>
              </a:rPr>
              <a:t>의 수확량 손실을 초래할 수 있기 때문에 일관된 감독이 필요 </a:t>
            </a:r>
            <a:endParaRPr lang="en-US" altLang="ko-KR" b="0" i="0" dirty="0">
              <a:effectLst/>
            </a:endParaRPr>
          </a:p>
          <a:p>
            <a:pPr fontAlgn="base"/>
            <a:r>
              <a:rPr lang="ko-KR" altLang="en-US" b="0" i="0" dirty="0">
                <a:effectLst/>
              </a:rPr>
              <a:t>→ 컴퓨터 비전 기반 자동화된 질병 식별 프로세스 필요</a:t>
            </a:r>
            <a:endParaRPr lang="en-US" altLang="ko-KR" b="0" i="0" dirty="0">
              <a:effectLst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CC15191-3E53-E1AE-7978-25B556A095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15"/>
          <a:stretch/>
        </p:blipFill>
        <p:spPr>
          <a:xfrm>
            <a:off x="685944" y="1939293"/>
            <a:ext cx="4918698" cy="20156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91D015-FF0F-15DE-C32B-4F36F83A2748}"/>
              </a:ext>
            </a:extLst>
          </p:cNvPr>
          <p:cNvSpPr txBox="1"/>
          <p:nvPr/>
        </p:nvSpPr>
        <p:spPr>
          <a:xfrm>
            <a:off x="5573110" y="1713193"/>
            <a:ext cx="6097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대회 소개</a:t>
            </a:r>
            <a:endParaRPr lang="en-US" altLang="ko-KR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63C04-32EE-E243-62C4-0247338ECEC2}"/>
              </a:ext>
            </a:extLst>
          </p:cNvPr>
          <p:cNvSpPr txBox="1"/>
          <p:nvPr/>
        </p:nvSpPr>
        <p:spPr>
          <a:xfrm>
            <a:off x="346675" y="4341158"/>
            <a:ext cx="6097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/>
              <a:t>팀 프로젝트 내용</a:t>
            </a:r>
            <a:endParaRPr lang="en-US" altLang="ko-KR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BCC45C-2A0A-781B-C665-4936A739492F}"/>
              </a:ext>
            </a:extLst>
          </p:cNvPr>
          <p:cNvSpPr txBox="1"/>
          <p:nvPr/>
        </p:nvSpPr>
        <p:spPr>
          <a:xfrm>
            <a:off x="512369" y="5000422"/>
            <a:ext cx="57660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 b="1" i="0" dirty="0" err="1">
                <a:effectLst/>
              </a:rPr>
              <a:t>캐글</a:t>
            </a:r>
            <a:r>
              <a:rPr lang="ko-KR" altLang="en-US" sz="2000" b="1" i="0" dirty="0">
                <a:effectLst/>
              </a:rPr>
              <a:t> 대회의 코드를 베이스 라인</a:t>
            </a:r>
            <a:r>
              <a:rPr lang="ko-KR" altLang="en-US" sz="2000" b="0" i="0" dirty="0">
                <a:effectLst/>
              </a:rPr>
              <a:t>으로</a:t>
            </a:r>
            <a:r>
              <a:rPr lang="en-US" altLang="ko-KR" sz="2000" b="0" i="0" dirty="0">
                <a:effectLst/>
              </a:rPr>
              <a:t>, </a:t>
            </a:r>
          </a:p>
          <a:p>
            <a:pPr algn="ctr" fontAlgn="base"/>
            <a:r>
              <a:rPr lang="ko-KR" altLang="en-US" sz="2000" b="1" i="0" dirty="0">
                <a:effectLst/>
              </a:rPr>
              <a:t>모델을 수정</a:t>
            </a:r>
            <a:r>
              <a:rPr lang="ko-KR" altLang="en-US" sz="2000" b="0" i="0" dirty="0">
                <a:effectLst/>
              </a:rPr>
              <a:t>하여 </a:t>
            </a:r>
            <a:r>
              <a:rPr lang="ko-KR" altLang="en-US" sz="2000" b="1" i="0" dirty="0">
                <a:effectLst/>
              </a:rPr>
              <a:t>성능을 향상</a:t>
            </a:r>
            <a:r>
              <a:rPr lang="ko-KR" altLang="en-US" sz="2000" b="0" i="0" dirty="0">
                <a:effectLst/>
              </a:rPr>
              <a:t>하여 </a:t>
            </a:r>
            <a:endParaRPr lang="en-US" altLang="ko-KR" sz="2000" b="0" i="0" dirty="0">
              <a:effectLst/>
            </a:endParaRPr>
          </a:p>
          <a:p>
            <a:pPr algn="ctr" fontAlgn="base"/>
            <a:r>
              <a:rPr lang="ko-KR" altLang="en-US" sz="2000" b="1" i="0" dirty="0">
                <a:effectLst/>
              </a:rPr>
              <a:t>최적의 최종 모델 </a:t>
            </a:r>
            <a:r>
              <a:rPr lang="ko-KR" altLang="en-US" sz="2000" b="0" i="0" dirty="0">
                <a:effectLst/>
              </a:rPr>
              <a:t>찾기</a:t>
            </a:r>
            <a:endParaRPr lang="en-US" altLang="ko-KR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047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16411" y="3768383"/>
            <a:ext cx="5004486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D12E0106-2348-6E5A-511D-C23E11B307E2}"/>
              </a:ext>
            </a:extLst>
          </p:cNvPr>
          <p:cNvGrpSpPr/>
          <p:nvPr/>
        </p:nvGrpSpPr>
        <p:grpSpPr>
          <a:xfrm>
            <a:off x="5546020" y="1207789"/>
            <a:ext cx="1099960" cy="1081010"/>
            <a:chOff x="2088583" y="2496629"/>
            <a:chExt cx="575685" cy="565767"/>
          </a:xfrm>
        </p:grpSpPr>
        <p:sp>
          <p:nvSpPr>
            <p:cNvPr id="8" name="자유형 4">
              <a:extLst>
                <a:ext uri="{FF2B5EF4-FFF2-40B4-BE49-F238E27FC236}">
                  <a16:creationId xmlns:a16="http://schemas.microsoft.com/office/drawing/2014/main" id="{14DC8537-79CC-A1E9-72F6-269C9E2F0D58}"/>
                </a:ext>
              </a:extLst>
            </p:cNvPr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D5FE853-127F-EBD5-0149-3B2998E0C1DE}"/>
                </a:ext>
              </a:extLst>
            </p:cNvPr>
            <p:cNvCxnSpPr>
              <a:endCxn id="8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8919D71-9EED-6938-3B4E-72444577702C}"/>
                </a:ext>
              </a:extLst>
            </p:cNvPr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9B54409-DB19-71E9-3488-D98AE8C55D4E}"/>
                </a:ext>
              </a:extLst>
            </p:cNvPr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672230E-EAD6-FA53-076C-A191733FC82D}"/>
                </a:ext>
              </a:extLst>
            </p:cNvPr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AE4EE5B-CA5A-5D50-9F8E-F6A7C03E8387}"/>
                </a:ext>
              </a:extLst>
            </p:cNvPr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D7D8D4E-480F-6091-7258-3079F964050C}"/>
              </a:ext>
            </a:extLst>
          </p:cNvPr>
          <p:cNvSpPr txBox="1"/>
          <p:nvPr/>
        </p:nvSpPr>
        <p:spPr>
          <a:xfrm>
            <a:off x="1781441" y="2830583"/>
            <a:ext cx="8629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첫 번째 모델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F2F93-49F1-87D6-E4A3-CADE5964FFF1}"/>
              </a:ext>
            </a:extLst>
          </p:cNvPr>
          <p:cNvSpPr txBox="1"/>
          <p:nvPr/>
        </p:nvSpPr>
        <p:spPr>
          <a:xfrm>
            <a:off x="3139004" y="3863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(</a:t>
            </a:r>
            <a:r>
              <a:rPr lang="ko-KR" altLang="en-US" sz="18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중간 발표 모델</a:t>
            </a:r>
            <a:r>
              <a:rPr lang="en-US" altLang="ko-KR" sz="18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)</a:t>
            </a:r>
            <a:endParaRPr lang="ko-KR" altLang="en-US" sz="1800" dirty="0">
              <a:solidFill>
                <a:srgbClr val="646464"/>
              </a:solidFill>
              <a:latin typeface="Bahnschrift SemiBold" panose="020B0502040204020203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83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5" y="559031"/>
            <a:ext cx="8629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초기에 사용한 모델 </a:t>
            </a:r>
            <a:r>
              <a:rPr lang="en-US" altLang="ko-KR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(</a:t>
            </a:r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중간 발표 모델</a:t>
            </a:r>
            <a:r>
              <a:rPr lang="en-US" altLang="ko-KR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)</a:t>
            </a:r>
            <a:endParaRPr lang="ko-KR" altLang="en-US" sz="4000" dirty="0">
              <a:solidFill>
                <a:srgbClr val="646464"/>
              </a:solidFill>
              <a:latin typeface="Bahnschrift SemiBold" panose="020B0502040204020203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5" name="자유형 4"/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연결선 5"/>
            <p:cNvCxnSpPr>
              <a:endCxn id="5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B80F14-199E-AB45-FF84-8C4EF38C489F}"/>
              </a:ext>
            </a:extLst>
          </p:cNvPr>
          <p:cNvSpPr txBox="1"/>
          <p:nvPr/>
        </p:nvSpPr>
        <p:spPr>
          <a:xfrm>
            <a:off x="3479118" y="6276609"/>
            <a:ext cx="52337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https://www.kaggle.com/code/samy101/paddy-disease-classification-starter-code-cnn</a:t>
            </a:r>
            <a:endParaRPr lang="ko-KR" altLang="en-US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F49E68B-1556-F4AA-C467-05BC9E4A6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394"/>
          <a:stretch/>
        </p:blipFill>
        <p:spPr>
          <a:xfrm>
            <a:off x="871583" y="2076238"/>
            <a:ext cx="10504871" cy="24555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EBA0F27-4181-52B5-3775-246E4F52F2C3}"/>
              </a:ext>
            </a:extLst>
          </p:cNvPr>
          <p:cNvSpPr/>
          <p:nvPr/>
        </p:nvSpPr>
        <p:spPr>
          <a:xfrm>
            <a:off x="6591079" y="2968486"/>
            <a:ext cx="3852333" cy="770467"/>
          </a:xfrm>
          <a:prstGeom prst="roundRect">
            <a:avLst/>
          </a:prstGeom>
          <a:solidFill>
            <a:srgbClr val="FFFF00">
              <a:alpha val="4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0A9D2F-A3E3-E573-B81D-D84C37BECAAF}"/>
              </a:ext>
            </a:extLst>
          </p:cNvPr>
          <p:cNvSpPr txBox="1"/>
          <p:nvPr/>
        </p:nvSpPr>
        <p:spPr>
          <a:xfrm>
            <a:off x="3075285" y="5064105"/>
            <a:ext cx="6097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캐글에서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CNN starter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code</a:t>
            </a:r>
            <a:r>
              <a:rPr lang="ko-KR" altLang="en-US" sz="2800" b="1" dirty="0"/>
              <a:t> 참고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6986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5" y="559031"/>
            <a:ext cx="8629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초기에 사용한 모델 </a:t>
            </a:r>
            <a:r>
              <a:rPr lang="en-US" altLang="ko-KR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(</a:t>
            </a:r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중간 발표 모델</a:t>
            </a:r>
            <a:r>
              <a:rPr lang="en-US" altLang="ko-KR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)</a:t>
            </a:r>
            <a:endParaRPr lang="ko-KR" altLang="en-US" sz="4000" dirty="0">
              <a:solidFill>
                <a:srgbClr val="646464"/>
              </a:solidFill>
              <a:latin typeface="Bahnschrift SemiBold" panose="020B0502040204020203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5" name="자유형 4"/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endCxn id="5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B80F14-199E-AB45-FF84-8C4EF38C489F}"/>
              </a:ext>
            </a:extLst>
          </p:cNvPr>
          <p:cNvSpPr txBox="1"/>
          <p:nvPr/>
        </p:nvSpPr>
        <p:spPr>
          <a:xfrm>
            <a:off x="3479118" y="6276609"/>
            <a:ext cx="52337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https://www.kaggle.com/code/samy101/paddy-disease-classification-starter-code-cnn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5A801D-3C94-F120-EA81-7F07CB7BA3F2}"/>
              </a:ext>
            </a:extLst>
          </p:cNvPr>
          <p:cNvSpPr txBox="1"/>
          <p:nvPr/>
        </p:nvSpPr>
        <p:spPr>
          <a:xfrm>
            <a:off x="3047266" y="1411949"/>
            <a:ext cx="6097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모델 구조 도식화</a:t>
            </a:r>
            <a:endParaRPr lang="en-US" altLang="ko-KR" sz="2800" b="1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D9B7B8D-703E-CD3B-7A99-A98C783D1F6E}"/>
              </a:ext>
            </a:extLst>
          </p:cNvPr>
          <p:cNvGrpSpPr/>
          <p:nvPr/>
        </p:nvGrpSpPr>
        <p:grpSpPr>
          <a:xfrm>
            <a:off x="2068428" y="2291828"/>
            <a:ext cx="6131274" cy="3877797"/>
            <a:chOff x="2482619" y="2076059"/>
            <a:chExt cx="6131274" cy="387779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F5A8D86-00DB-8AB7-1B72-5153855D32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81" t="4141" r="33194" b="25242"/>
            <a:stretch/>
          </p:blipFill>
          <p:spPr>
            <a:xfrm>
              <a:off x="2482619" y="2384491"/>
              <a:ext cx="6017915" cy="356936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EFF191-A63B-D287-08A1-1979E33E7CA7}"/>
                </a:ext>
              </a:extLst>
            </p:cNvPr>
            <p:cNvSpPr txBox="1"/>
            <p:nvPr/>
          </p:nvSpPr>
          <p:spPr>
            <a:xfrm>
              <a:off x="2835182" y="2076059"/>
              <a:ext cx="12878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Input</a:t>
              </a:r>
            </a:p>
            <a:p>
              <a:pPr algn="ctr"/>
              <a:r>
                <a:rPr lang="en-US" altLang="ko-KR" sz="1100" dirty="0"/>
                <a:t>256x256x3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962E5B-A7C9-3E27-D442-9126C72B3BB5}"/>
                </a:ext>
              </a:extLst>
            </p:cNvPr>
            <p:cNvSpPr txBox="1"/>
            <p:nvPr/>
          </p:nvSpPr>
          <p:spPr>
            <a:xfrm>
              <a:off x="3834159" y="2253685"/>
              <a:ext cx="1287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256x256x32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109138-78E5-3868-081B-CCF4399EF5AA}"/>
                </a:ext>
              </a:extLst>
            </p:cNvPr>
            <p:cNvSpPr txBox="1"/>
            <p:nvPr/>
          </p:nvSpPr>
          <p:spPr>
            <a:xfrm>
              <a:off x="4020425" y="2564833"/>
              <a:ext cx="1287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85x85x32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C0439C-7D17-2DA2-2BED-F716501E6A15}"/>
                </a:ext>
              </a:extLst>
            </p:cNvPr>
            <p:cNvSpPr txBox="1"/>
            <p:nvPr/>
          </p:nvSpPr>
          <p:spPr>
            <a:xfrm>
              <a:off x="4398603" y="2826444"/>
              <a:ext cx="1287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85x85x64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AF7608-A19B-5708-A4F0-FC7550A4BBA2}"/>
                </a:ext>
              </a:extLst>
            </p:cNvPr>
            <p:cNvSpPr txBox="1"/>
            <p:nvPr/>
          </p:nvSpPr>
          <p:spPr>
            <a:xfrm>
              <a:off x="4766003" y="3115803"/>
              <a:ext cx="1287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42x42x64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13403C-65AF-4DC4-3011-BD3E41F3B7F6}"/>
                </a:ext>
              </a:extLst>
            </p:cNvPr>
            <p:cNvSpPr txBox="1"/>
            <p:nvPr/>
          </p:nvSpPr>
          <p:spPr>
            <a:xfrm>
              <a:off x="5283166" y="3300939"/>
              <a:ext cx="1287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42x42x128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1A96F55-4623-87AB-8AA1-398DF1714E53}"/>
                </a:ext>
              </a:extLst>
            </p:cNvPr>
            <p:cNvSpPr txBox="1"/>
            <p:nvPr/>
          </p:nvSpPr>
          <p:spPr>
            <a:xfrm>
              <a:off x="5927101" y="3575593"/>
              <a:ext cx="1287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21x21x128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F192F1-B79E-EF34-D9C7-1CA823FDEF52}"/>
                </a:ext>
              </a:extLst>
            </p:cNvPr>
            <p:cNvSpPr txBox="1"/>
            <p:nvPr/>
          </p:nvSpPr>
          <p:spPr>
            <a:xfrm>
              <a:off x="6571036" y="3974389"/>
              <a:ext cx="1287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1x1x1024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84FF9AC-4F55-2CA7-1516-98E64BD8DECD}"/>
                </a:ext>
              </a:extLst>
            </p:cNvPr>
            <p:cNvSpPr txBox="1"/>
            <p:nvPr/>
          </p:nvSpPr>
          <p:spPr>
            <a:xfrm>
              <a:off x="7326022" y="4013600"/>
              <a:ext cx="1287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1x1x10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454BDAC-AC82-B958-9460-34D676FBBC0C}"/>
              </a:ext>
            </a:extLst>
          </p:cNvPr>
          <p:cNvGrpSpPr/>
          <p:nvPr/>
        </p:nvGrpSpPr>
        <p:grpSpPr>
          <a:xfrm>
            <a:off x="8199702" y="4297038"/>
            <a:ext cx="2258832" cy="1560318"/>
            <a:chOff x="8461720" y="4177863"/>
            <a:chExt cx="2258832" cy="1560318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C910944-CEBC-42A6-5B1F-4C7388E23C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24" t="23681" r="26298" b="54497"/>
            <a:stretch/>
          </p:blipFill>
          <p:spPr>
            <a:xfrm>
              <a:off x="8461720" y="4177863"/>
              <a:ext cx="846622" cy="156031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1B5B0E-C6DE-7C36-0B35-0655E1236016}"/>
                </a:ext>
              </a:extLst>
            </p:cNvPr>
            <p:cNvSpPr txBox="1"/>
            <p:nvPr/>
          </p:nvSpPr>
          <p:spPr>
            <a:xfrm>
              <a:off x="8992296" y="4299111"/>
              <a:ext cx="1728256" cy="30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err="1"/>
                <a:t>Conv+ReLU</a:t>
              </a:r>
              <a:endParaRPr lang="en-US" altLang="ko-KR" sz="13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0589D9-70E1-1920-29E0-09DE692A4C27}"/>
                </a:ext>
              </a:extLst>
            </p:cNvPr>
            <p:cNvSpPr txBox="1"/>
            <p:nvPr/>
          </p:nvSpPr>
          <p:spPr>
            <a:xfrm>
              <a:off x="8992296" y="4578036"/>
              <a:ext cx="1728256" cy="30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err="1"/>
                <a:t>MaxPooling</a:t>
              </a:r>
              <a:endParaRPr lang="en-US" altLang="ko-KR" sz="13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EE07020-1574-48DE-5E4F-DDF2CDE2BF31}"/>
                </a:ext>
              </a:extLst>
            </p:cNvPr>
            <p:cNvSpPr txBox="1"/>
            <p:nvPr/>
          </p:nvSpPr>
          <p:spPr>
            <a:xfrm>
              <a:off x="8992296" y="4879760"/>
              <a:ext cx="1728256" cy="30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err="1"/>
                <a:t>Dense+ReLU</a:t>
              </a:r>
              <a:endParaRPr lang="en-US" altLang="ko-KR" sz="13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2D8A06-D0F2-428C-432E-D284290201A9}"/>
                </a:ext>
              </a:extLst>
            </p:cNvPr>
            <p:cNvSpPr txBox="1"/>
            <p:nvPr/>
          </p:nvSpPr>
          <p:spPr>
            <a:xfrm>
              <a:off x="8992296" y="5153742"/>
              <a:ext cx="1728256" cy="30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err="1"/>
                <a:t>Dense+softmax</a:t>
              </a:r>
              <a:endParaRPr lang="en-US" altLang="ko-KR" sz="13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79EAF68-9727-11C8-A6ED-8130E19C8AEA}"/>
              </a:ext>
            </a:extLst>
          </p:cNvPr>
          <p:cNvSpPr txBox="1"/>
          <p:nvPr/>
        </p:nvSpPr>
        <p:spPr>
          <a:xfrm>
            <a:off x="3075714" y="1877068"/>
            <a:ext cx="609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bg2">
                    <a:lumMod val="75000"/>
                  </a:schemeClr>
                </a:solidFill>
              </a:rPr>
              <a:t>BatchNormalization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, Dropout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그림에서 생략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954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5" y="542596"/>
            <a:ext cx="8629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초기에 사용한 모델 </a:t>
            </a:r>
            <a:r>
              <a:rPr lang="en-US" altLang="ko-KR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(</a:t>
            </a:r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중간 발표 모델</a:t>
            </a:r>
            <a:r>
              <a:rPr lang="en-US" altLang="ko-KR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)</a:t>
            </a:r>
            <a:endParaRPr lang="ko-KR" altLang="en-US" sz="4000" dirty="0">
              <a:solidFill>
                <a:srgbClr val="646464"/>
              </a:solidFill>
              <a:latin typeface="Bahnschrift SemiBold" panose="020B0502040204020203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5" name="자유형 4"/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endCxn id="5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15A801D-3C94-F120-EA81-7F07CB7BA3F2}"/>
              </a:ext>
            </a:extLst>
          </p:cNvPr>
          <p:cNvSpPr txBox="1"/>
          <p:nvPr/>
        </p:nvSpPr>
        <p:spPr>
          <a:xfrm>
            <a:off x="1416549" y="1538518"/>
            <a:ext cx="935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이후 </a:t>
            </a:r>
            <a:r>
              <a:rPr lang="ko-KR" altLang="en-US" sz="2800" b="1" dirty="0">
                <a:solidFill>
                  <a:srgbClr val="D2A000"/>
                </a:solidFill>
              </a:rPr>
              <a:t>모델 수정</a:t>
            </a:r>
            <a:r>
              <a:rPr lang="ko-KR" altLang="en-US" sz="2800" b="1" dirty="0"/>
              <a:t>으로 정확도를 개선하고자 함</a:t>
            </a:r>
            <a:r>
              <a:rPr lang="en-US" altLang="ko-KR" sz="2800" b="1" dirty="0"/>
              <a:t>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CD6D89-4194-7B24-50E9-F07703F3DE15}"/>
              </a:ext>
            </a:extLst>
          </p:cNvPr>
          <p:cNvSpPr txBox="1"/>
          <p:nvPr/>
        </p:nvSpPr>
        <p:spPr>
          <a:xfrm>
            <a:off x="1105631" y="5340199"/>
            <a:ext cx="5100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But</a:t>
            </a:r>
            <a:r>
              <a:rPr lang="ko-KR" altLang="en-US" sz="2800" dirty="0"/>
              <a:t> 정확도 개선에 </a:t>
            </a:r>
            <a:r>
              <a:rPr lang="ko-KR" altLang="en-US" sz="2800" b="1" dirty="0"/>
              <a:t>한계 존재</a:t>
            </a:r>
            <a:endParaRPr lang="en-US" altLang="ko-KR" sz="2800" b="1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D626212-0C9F-3580-2703-D2CA46E96718}"/>
              </a:ext>
            </a:extLst>
          </p:cNvPr>
          <p:cNvSpPr/>
          <p:nvPr/>
        </p:nvSpPr>
        <p:spPr>
          <a:xfrm>
            <a:off x="6671372" y="5336616"/>
            <a:ext cx="680545" cy="693681"/>
          </a:xfrm>
          <a:prstGeom prst="rightArrow">
            <a:avLst/>
          </a:prstGeom>
          <a:solidFill>
            <a:srgbClr val="839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E53D9-FA28-3666-4F2B-87AACDB63143}"/>
              </a:ext>
            </a:extLst>
          </p:cNvPr>
          <p:cNvSpPr txBox="1"/>
          <p:nvPr/>
        </p:nvSpPr>
        <p:spPr>
          <a:xfrm>
            <a:off x="7539382" y="5317964"/>
            <a:ext cx="389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C00000"/>
                </a:solidFill>
              </a:rPr>
              <a:t>전이학습 시도</a:t>
            </a:r>
            <a:endParaRPr lang="en-US" altLang="ko-KR" sz="4000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FFFFE-E484-1B6B-E810-D20B90810D9C}"/>
              </a:ext>
            </a:extLst>
          </p:cNvPr>
          <p:cNvSpPr txBox="1"/>
          <p:nvPr/>
        </p:nvSpPr>
        <p:spPr>
          <a:xfrm>
            <a:off x="2738443" y="2554974"/>
            <a:ext cx="2382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Epochs </a:t>
            </a:r>
            <a:r>
              <a:rPr lang="ko-KR" altLang="en-US" sz="2000" dirty="0"/>
              <a:t>조절</a:t>
            </a:r>
            <a:endParaRPr lang="en-US" altLang="ko-KR" sz="2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6917A40-8499-4D94-ED1A-A28ED8B37AEB}"/>
              </a:ext>
            </a:extLst>
          </p:cNvPr>
          <p:cNvSpPr/>
          <p:nvPr/>
        </p:nvSpPr>
        <p:spPr>
          <a:xfrm>
            <a:off x="2911784" y="2332680"/>
            <a:ext cx="6295278" cy="2562513"/>
          </a:xfrm>
          <a:prstGeom prst="roundRect">
            <a:avLst>
              <a:gd name="adj" fmla="val 12876"/>
            </a:avLst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65051-970C-0716-AB1B-DFADCF90F022}"/>
              </a:ext>
            </a:extLst>
          </p:cNvPr>
          <p:cNvSpPr txBox="1"/>
          <p:nvPr/>
        </p:nvSpPr>
        <p:spPr>
          <a:xfrm>
            <a:off x="4191517" y="2822929"/>
            <a:ext cx="3662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Batch size </a:t>
            </a:r>
            <a:r>
              <a:rPr lang="ko-KR" altLang="en-US" sz="2000" dirty="0"/>
              <a:t>조절</a:t>
            </a:r>
            <a:endParaRPr lang="en-US" altLang="ko-KR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10C161-0F5F-D01C-0A01-2C7489F6CC5F}"/>
              </a:ext>
            </a:extLst>
          </p:cNvPr>
          <p:cNvSpPr txBox="1"/>
          <p:nvPr/>
        </p:nvSpPr>
        <p:spPr>
          <a:xfrm>
            <a:off x="6094263" y="2554974"/>
            <a:ext cx="3662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Dropout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371855-A0C2-9A38-C002-8227F4C84181}"/>
              </a:ext>
            </a:extLst>
          </p:cNvPr>
          <p:cNvSpPr txBox="1"/>
          <p:nvPr/>
        </p:nvSpPr>
        <p:spPr>
          <a:xfrm>
            <a:off x="2357528" y="3306752"/>
            <a:ext cx="3662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Image size </a:t>
            </a:r>
            <a:r>
              <a:rPr lang="ko-KR" altLang="en-US" sz="2000" dirty="0"/>
              <a:t>조절</a:t>
            </a:r>
            <a:endParaRPr lang="en-US" altLang="ko-KR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DAC11-5D6F-5616-94F5-8CFC2E162C14}"/>
              </a:ext>
            </a:extLst>
          </p:cNvPr>
          <p:cNvSpPr txBox="1"/>
          <p:nvPr/>
        </p:nvSpPr>
        <p:spPr>
          <a:xfrm>
            <a:off x="5297395" y="3313178"/>
            <a:ext cx="4907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/>
              <a:t>Batchnormalization</a:t>
            </a:r>
            <a:endParaRPr lang="en-US" altLang="ko-KR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C3F684-B96C-C0FF-92C0-A52C7939E5D8}"/>
              </a:ext>
            </a:extLst>
          </p:cNvPr>
          <p:cNvSpPr txBox="1"/>
          <p:nvPr/>
        </p:nvSpPr>
        <p:spPr>
          <a:xfrm>
            <a:off x="3174970" y="3972531"/>
            <a:ext cx="3662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/>
              <a:t>활성화함수 변경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 </a:t>
            </a:r>
            <a:r>
              <a:rPr lang="ko-KR" altLang="en-US" sz="2000" dirty="0"/>
              <a:t>→ </a:t>
            </a:r>
            <a:r>
              <a:rPr lang="en-US" altLang="ko-KR" sz="2000" dirty="0" err="1"/>
              <a:t>LeakyReLU</a:t>
            </a:r>
            <a:r>
              <a:rPr lang="en-US" altLang="ko-KR" sz="2000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EE6256-E9D0-EA20-D5DC-BDBFBA5173B0}"/>
              </a:ext>
            </a:extLst>
          </p:cNvPr>
          <p:cNvSpPr txBox="1"/>
          <p:nvPr/>
        </p:nvSpPr>
        <p:spPr>
          <a:xfrm>
            <a:off x="5733104" y="3984230"/>
            <a:ext cx="3662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Padding </a:t>
            </a:r>
            <a:r>
              <a:rPr lang="ko-KR" altLang="en-US" sz="2000" dirty="0"/>
              <a:t>조절</a:t>
            </a:r>
            <a:endParaRPr lang="en-US" altLang="ko-KR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38D431-5890-58ED-83DC-F60728527E80}"/>
              </a:ext>
            </a:extLst>
          </p:cNvPr>
          <p:cNvSpPr txBox="1"/>
          <p:nvPr/>
        </p:nvSpPr>
        <p:spPr>
          <a:xfrm>
            <a:off x="644748" y="5792184"/>
            <a:ext cx="6097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600" b="1" dirty="0"/>
              <a:t>최대 </a:t>
            </a:r>
            <a:r>
              <a:rPr lang="en-US" altLang="ko-KR" sz="1600" b="1" dirty="0"/>
              <a:t>94.886%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이외 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43%~93%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으로 다양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중간 결과 발표 때 결과 정리하였음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081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5" y="559031"/>
            <a:ext cx="8629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Bahnschrift SemiBold" panose="020B0502040204020203" pitchFamily="34" charset="0"/>
                <a:ea typeface="HY헤드라인M" panose="02030600000101010101" pitchFamily="18" charset="-127"/>
              </a:rPr>
              <a:t>가설 설정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C0CE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66389" y="559031"/>
            <a:ext cx="575685" cy="565767"/>
            <a:chOff x="2088583" y="2496629"/>
            <a:chExt cx="575685" cy="565767"/>
          </a:xfrm>
        </p:grpSpPr>
        <p:sp>
          <p:nvSpPr>
            <p:cNvPr id="5" name="자유형 4"/>
            <p:cNvSpPr/>
            <p:nvPr/>
          </p:nvSpPr>
          <p:spPr>
            <a:xfrm rot="10800000">
              <a:off x="2088583" y="2496629"/>
              <a:ext cx="575685" cy="565767"/>
            </a:xfrm>
            <a:custGeom>
              <a:avLst/>
              <a:gdLst>
                <a:gd name="connsiteX0" fmla="*/ 410048 w 840398"/>
                <a:gd name="connsiteY0" fmla="*/ 825919 h 825919"/>
                <a:gd name="connsiteX1" fmla="*/ 0 w 840398"/>
                <a:gd name="connsiteY1" fmla="*/ 825919 h 825919"/>
                <a:gd name="connsiteX2" fmla="*/ 0 w 840398"/>
                <a:gd name="connsiteY2" fmla="*/ 415870 h 825919"/>
                <a:gd name="connsiteX3" fmla="*/ 327410 w 840398"/>
                <a:gd name="connsiteY3" fmla="*/ 14152 h 825919"/>
                <a:gd name="connsiteX4" fmla="*/ 329704 w 840398"/>
                <a:gd name="connsiteY4" fmla="*/ 13921 h 825919"/>
                <a:gd name="connsiteX5" fmla="*/ 347711 w 840398"/>
                <a:gd name="connsiteY5" fmla="*/ 8331 h 825919"/>
                <a:gd name="connsiteX6" fmla="*/ 430350 w 840398"/>
                <a:gd name="connsiteY6" fmla="*/ 0 h 825919"/>
                <a:gd name="connsiteX7" fmla="*/ 840398 w 840398"/>
                <a:gd name="connsiteY7" fmla="*/ 0 h 825919"/>
                <a:gd name="connsiteX8" fmla="*/ 840398 w 840398"/>
                <a:gd name="connsiteY8" fmla="*/ 410049 h 825919"/>
                <a:gd name="connsiteX9" fmla="*/ 512988 w 840398"/>
                <a:gd name="connsiteY9" fmla="*/ 811767 h 825919"/>
                <a:gd name="connsiteX10" fmla="*/ 510694 w 840398"/>
                <a:gd name="connsiteY10" fmla="*/ 811999 h 825919"/>
                <a:gd name="connsiteX11" fmla="*/ 492687 w 840398"/>
                <a:gd name="connsiteY11" fmla="*/ 817588 h 825919"/>
                <a:gd name="connsiteX12" fmla="*/ 410048 w 840398"/>
                <a:gd name="connsiteY12" fmla="*/ 825919 h 8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98" h="825919">
                  <a:moveTo>
                    <a:pt x="410048" y="825919"/>
                  </a:moveTo>
                  <a:lnTo>
                    <a:pt x="0" y="825919"/>
                  </a:lnTo>
                  <a:lnTo>
                    <a:pt x="0" y="415870"/>
                  </a:lnTo>
                  <a:cubicBezTo>
                    <a:pt x="0" y="217714"/>
                    <a:pt x="140557" y="52387"/>
                    <a:pt x="327410" y="14152"/>
                  </a:cubicBezTo>
                  <a:lnTo>
                    <a:pt x="329704" y="13921"/>
                  </a:lnTo>
                  <a:lnTo>
                    <a:pt x="347711" y="8331"/>
                  </a:lnTo>
                  <a:cubicBezTo>
                    <a:pt x="374404" y="2869"/>
                    <a:pt x="402042" y="0"/>
                    <a:pt x="430350" y="0"/>
                  </a:cubicBezTo>
                  <a:lnTo>
                    <a:pt x="840398" y="0"/>
                  </a:lnTo>
                  <a:lnTo>
                    <a:pt x="840398" y="410049"/>
                  </a:lnTo>
                  <a:cubicBezTo>
                    <a:pt x="840398" y="608205"/>
                    <a:pt x="699841" y="773532"/>
                    <a:pt x="512988" y="811767"/>
                  </a:cubicBezTo>
                  <a:lnTo>
                    <a:pt x="510694" y="811999"/>
                  </a:lnTo>
                  <a:lnTo>
                    <a:pt x="492687" y="817588"/>
                  </a:lnTo>
                  <a:cubicBezTo>
                    <a:pt x="465994" y="823051"/>
                    <a:pt x="438356" y="825919"/>
                    <a:pt x="410048" y="825919"/>
                  </a:cubicBezTo>
                  <a:close/>
                </a:path>
              </a:pathLst>
            </a:custGeom>
            <a:solidFill>
              <a:srgbClr val="C0C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endCxn id="5" idx="7"/>
            </p:cNvCxnSpPr>
            <p:nvPr/>
          </p:nvCxnSpPr>
          <p:spPr>
            <a:xfrm flipH="1">
              <a:off x="2088583" y="2611395"/>
              <a:ext cx="451367" cy="451001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376425" y="2611395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376425" y="2779513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60529" y="2733769"/>
              <a:ext cx="0" cy="168118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60529" y="2901887"/>
              <a:ext cx="163525" cy="0"/>
            </a:xfrm>
            <a:prstGeom prst="line">
              <a:avLst/>
            </a:prstGeom>
            <a:ln w="28575">
              <a:solidFill>
                <a:srgbClr val="D2E6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FCD6D89-4194-7B24-50E9-F07703F3DE15}"/>
              </a:ext>
            </a:extLst>
          </p:cNvPr>
          <p:cNvSpPr txBox="1"/>
          <p:nvPr/>
        </p:nvSpPr>
        <p:spPr>
          <a:xfrm>
            <a:off x="1110592" y="2996304"/>
            <a:ext cx="1015869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기존 </a:t>
            </a:r>
            <a:r>
              <a:rPr lang="en-US" altLang="ko-KR" sz="2800" dirty="0"/>
              <a:t>CNN </a:t>
            </a:r>
            <a:r>
              <a:rPr lang="ko-KR" altLang="en-US" sz="2800" dirty="0"/>
              <a:t>모델의 수정에도 정확도 개선에 한계가 있었지만</a:t>
            </a:r>
            <a:r>
              <a:rPr lang="en-US" altLang="ko-KR" sz="2800" dirty="0"/>
              <a:t>, </a:t>
            </a:r>
          </a:p>
          <a:p>
            <a:r>
              <a:rPr lang="ko-KR" altLang="en-US" sz="2800" b="1" dirty="0"/>
              <a:t>사전훈련모델을 이용하는 </a:t>
            </a:r>
            <a:r>
              <a:rPr lang="ko-KR" altLang="en-US" sz="3600" b="1" dirty="0">
                <a:solidFill>
                  <a:srgbClr val="D2A000"/>
                </a:solidFill>
              </a:rPr>
              <a:t>전이학습</a:t>
            </a:r>
            <a:r>
              <a:rPr lang="ko-KR" altLang="en-US" sz="2800" dirty="0"/>
              <a:t>을 통해 </a:t>
            </a:r>
            <a:r>
              <a:rPr lang="ko-KR" altLang="en-US" sz="2800" dirty="0">
                <a:highlight>
                  <a:srgbClr val="FFFF00"/>
                </a:highlight>
              </a:rPr>
              <a:t>정확도</a:t>
            </a:r>
            <a:r>
              <a:rPr lang="ko-KR" altLang="en-US" sz="2800" dirty="0"/>
              <a:t>를 높일 수 있을 것이며</a:t>
            </a:r>
            <a:r>
              <a:rPr lang="en-US" altLang="ko-KR" sz="2800" dirty="0"/>
              <a:t>, </a:t>
            </a:r>
            <a:r>
              <a:rPr lang="ko-KR" altLang="en-US" sz="2800" dirty="0">
                <a:highlight>
                  <a:srgbClr val="FFFF00"/>
                </a:highlight>
              </a:rPr>
              <a:t>학습속도</a:t>
            </a:r>
            <a:r>
              <a:rPr lang="ko-KR" altLang="en-US" sz="2800" dirty="0"/>
              <a:t>가 빨라질 것임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553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2018</Words>
  <Application>Microsoft Office PowerPoint</Application>
  <PresentationFormat>와이드스크린</PresentationFormat>
  <Paragraphs>563</Paragraphs>
  <Slides>34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-apple-system</vt:lpstr>
      <vt:lpstr>a고딕15</vt:lpstr>
      <vt:lpstr>HY헤드라인M</vt:lpstr>
      <vt:lpstr>Inter</vt:lpstr>
      <vt:lpstr>맑은 고딕</vt:lpstr>
      <vt:lpstr>휴먼둥근헤드라인</vt:lpstr>
      <vt:lpstr>Arial</vt:lpstr>
      <vt:lpstr>Bahnschrift SemiBold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 희경</dc:creator>
  <cp:lastModifiedBy>손 희경</cp:lastModifiedBy>
  <cp:revision>118</cp:revision>
  <dcterms:created xsi:type="dcterms:W3CDTF">2022-07-26T03:36:40Z</dcterms:created>
  <dcterms:modified xsi:type="dcterms:W3CDTF">2022-07-26T13:31:43Z</dcterms:modified>
</cp:coreProperties>
</file>