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Shape 4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3.jpg"/><Relationship Id="rId4" Type="http://schemas.openxmlformats.org/officeDocument/2006/relationships/image" Target="../media/image0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8.jpg"/><Relationship Id="rId4" Type="http://schemas.openxmlformats.org/officeDocument/2006/relationships/image" Target="../media/image0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Relationship Id="rId5" Type="http://schemas.openxmlformats.org/officeDocument/2006/relationships/image" Target="../media/image0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2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www.netlib.org/lapack/lawnspdf/lawn03.pdf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8.gif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3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6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5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0.png"/><Relationship Id="rId4" Type="http://schemas.openxmlformats.org/officeDocument/2006/relationships/image" Target="../media/image29.png"/><Relationship Id="rId5" Type="http://schemas.openxmlformats.org/officeDocument/2006/relationships/image" Target="../media/image3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Big data and statistics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Fabien Cellier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Univariate statistics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Statistics on column to estimate quantity of information on a feature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Statistics on line ( sparsity, later multivariate statistics)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kind of numbers?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Univariate statistics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4912950" y="1152475"/>
            <a:ext cx="3919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Minimum, Maximum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Mean ( or modality )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Median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Standard deviation (dispersion) 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Quantile</a:t>
            </a:r>
          </a:p>
        </p:txBody>
      </p:sp>
      <p:pic>
        <p:nvPicPr>
          <p:cNvPr descr="Afficher l'image d'origine"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2857500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fficher l'image d'origine" id="126" name="Shape 126"/>
          <p:cNvPicPr preferRelativeResize="0"/>
          <p:nvPr/>
        </p:nvPicPr>
        <p:blipFill rotWithShape="1">
          <a:blip r:embed="rId4">
            <a:alphaModFix/>
          </a:blip>
          <a:srcRect b="3839" l="0" r="0" t="18278"/>
          <a:stretch/>
        </p:blipFill>
        <p:spPr>
          <a:xfrm>
            <a:off x="311700" y="1152475"/>
            <a:ext cx="460125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Univariate statistics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 for dispersion/information density with standard deviation: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Take a picture: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For X in P: if  standard deviation of (neighbors(X) + X) &lt;= threshold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⇒ same region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Univariate statistics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 for dispersion/information density with standard deviation: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 b="6886" l="6728" r="8099" t="4484"/>
          <a:stretch/>
        </p:blipFill>
        <p:spPr>
          <a:xfrm>
            <a:off x="311700" y="1780225"/>
            <a:ext cx="3667124" cy="278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 rotWithShape="1">
          <a:blip r:embed="rId4">
            <a:alphaModFix/>
          </a:blip>
          <a:srcRect b="6764" l="7157" r="7430" t="4692"/>
          <a:stretch/>
        </p:blipFill>
        <p:spPr>
          <a:xfrm>
            <a:off x="4841746" y="1780224"/>
            <a:ext cx="3723853" cy="278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Univariate statistics : distribution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152475"/>
            <a:ext cx="3777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Fair coin (Gaussian/Normal Distribution)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X number of time we have a “face” result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Y probability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μ  Mean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σ  Standard deviation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Afficher l'image d'origine"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9199" y="1138112"/>
            <a:ext cx="4743100" cy="344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Univariate statistics : conclusion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Description of your data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Try to find the right distribution for your case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Check with expected values (fair coin =&gt; normal distribution)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Check bias, incoherence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Correct your data and/or explain the delta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Keep in mind rare event difficulties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Try to balanced data if possible</a:t>
            </a:r>
          </a:p>
          <a:p>
            <a:pPr indent="457200" lvl="0" marL="457200">
              <a:spcBef>
                <a:spcPts val="0"/>
              </a:spcBef>
              <a:buNone/>
            </a:pPr>
            <a:r>
              <a:rPr lang="en"/>
              <a:t>First possible prediction is now possible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1662825" y="3891675"/>
            <a:ext cx="6059700" cy="9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 sz="1800">
                <a:solidFill>
                  <a:srgbClr val="ADADAD"/>
                </a:solidFill>
              </a:rPr>
              <a:t>This is classical Business intelligence (BI)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Theory of large number, big data and random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Theory of large number, big data and random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1152475"/>
            <a:ext cx="8520600" cy="193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Big data is a term for data sets that are so large or complex that traditional data processing applications are inadequate.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													( wikipedia ) 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245675" y="2692925"/>
            <a:ext cx="3629700" cy="193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50 Go of video with deeplearning : big data because can’t handle on a single server 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4541050" y="3324475"/>
            <a:ext cx="3629700" cy="117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 To of text for sentiment analysis not big data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Theory of large number, big data and random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en"/>
              <a:t>Many samples :  low probability to have an extreme case</a:t>
            </a:r>
          </a:p>
          <a:p>
            <a:pPr indent="-228600" lvl="0" marL="9144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10 launch of fair coin on with “face” result : 1/          1 024</a:t>
            </a:r>
          </a:p>
          <a:p>
            <a:pPr indent="-228600" lvl="0" marL="9144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20 launch of fair coin on with “face” result : 1/   1 048 576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Possibility to use sample of sample ( beware of confidence value)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Find distributions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Gibbs sampling (Monte Carlo Markov chain)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Filtering of data, subcategories, avoid outliers….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Don’t try to do all by yourself: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Math, code, data integration…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… too many fields to cover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 =&gt; Don’t be greedy: </a:t>
            </a:r>
          </a:p>
          <a:p>
            <a:pPr indent="457200" lvl="0" marL="457200">
              <a:spcBef>
                <a:spcPts val="0"/>
              </a:spcBef>
              <a:buNone/>
            </a:pPr>
            <a:r>
              <a:rPr lang="en"/>
              <a:t>SHARE your work</a:t>
            </a:r>
          </a:p>
        </p:txBody>
      </p:sp>
      <p:pic>
        <p:nvPicPr>
          <p:cNvPr descr="https://pixabay.com/static/uploads/photo/2014/09/18/20/08/team-451372_960_720.jpg"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0400" y="1446200"/>
            <a:ext cx="3771900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Theory of large number, big data and random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Monte Carlo 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Drawing a large number of pseudo-random uniform variables from the interval allows to approximate the “form”</a:t>
            </a:r>
          </a:p>
        </p:txBody>
      </p:sp>
      <p:pic>
        <p:nvPicPr>
          <p:cNvPr descr="Estimation de la surface du lac grâce à des tirs d'artillerie aléatoires" id="180" name="Shape 180"/>
          <p:cNvPicPr preferRelativeResize="0"/>
          <p:nvPr/>
        </p:nvPicPr>
        <p:blipFill rotWithShape="1">
          <a:blip r:embed="rId3">
            <a:alphaModFix/>
          </a:blip>
          <a:srcRect b="8208" l="4369" r="4223" t="6823"/>
          <a:stretch/>
        </p:blipFill>
        <p:spPr>
          <a:xfrm>
            <a:off x="2331412" y="2518525"/>
            <a:ext cx="4481175" cy="205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Theory of large number, big data and random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Exercise</a:t>
            </a:r>
            <a:r>
              <a:rPr lang="en"/>
              <a:t>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10⁹ result for a 20 sided die. How to be sure my die is fair if i can retrieve only 10 results at a time and store only 1 number?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( 3 methods minimum! 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400" y="1112837"/>
            <a:ext cx="5076824" cy="34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4572775" y="1152475"/>
            <a:ext cx="4259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sum is probably in the 3σ  interval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Samples should follow a standard distribution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(suppose exact number and creation of a bijection :-)</a:t>
            </a:r>
          </a:p>
        </p:txBody>
      </p:sp>
      <p:pic>
        <p:nvPicPr>
          <p:cNvPr descr="Afficher l'image d'origine"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25952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Principle of machine learning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/>
              <a:t>Principle of machine learning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311700" y="1592375"/>
            <a:ext cx="3999900" cy="297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Use experience and bias to learn and generalise the model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Ex: prediction from repartition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 know you love video games, marvel, and you work as computer engineer, can I predict your sex with good accuracy?</a:t>
            </a:r>
          </a:p>
        </p:txBody>
      </p:sp>
      <p:sp>
        <p:nvSpPr>
          <p:cNvPr id="206" name="Shape 206"/>
          <p:cNvSpPr txBox="1"/>
          <p:nvPr>
            <p:ph idx="2" type="body"/>
          </p:nvPr>
        </p:nvSpPr>
        <p:spPr>
          <a:xfrm>
            <a:off x="4832400" y="1592375"/>
            <a:ext cx="3999900" cy="322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Energy based models: cure against bayesians fundamentalism (lecun 2007)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 txBox="1"/>
          <p:nvPr/>
        </p:nvSpPr>
        <p:spPr>
          <a:xfrm>
            <a:off x="3700950" y="1143800"/>
            <a:ext cx="174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 sz="1800">
                <a:solidFill>
                  <a:srgbClr val="ADADAD"/>
                </a:solidFill>
              </a:rPr>
              <a:t>Two visions:</a:t>
            </a:r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3200" y="2509237"/>
            <a:ext cx="2378275" cy="2360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latelelibre.fr/wp-content/uploads/2013/09/MAIS-QUEST-CE-QUE-PUTAIN-DE-QUOI-LATELELIBRE-FOSSOYEUR-e1379506085275.png" id="209" name="Shape 209"/>
          <p:cNvPicPr preferRelativeResize="0"/>
          <p:nvPr/>
        </p:nvPicPr>
        <p:blipFill rotWithShape="1">
          <a:blip r:embed="rId4">
            <a:alphaModFix/>
          </a:blip>
          <a:srcRect b="4613" l="26696" r="21170" t="4394"/>
          <a:stretch/>
        </p:blipFill>
        <p:spPr>
          <a:xfrm>
            <a:off x="5643200" y="2530025"/>
            <a:ext cx="2378275" cy="2319361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/>
          <p:nvPr/>
        </p:nvSpPr>
        <p:spPr>
          <a:xfrm>
            <a:off x="6141300" y="4432875"/>
            <a:ext cx="479100" cy="31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/>
              <a:t>Principle of machine learning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311700" y="1152475"/>
            <a:ext cx="3593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Which result R as the maximum probability to be the result for a given input χ</a:t>
            </a:r>
          </a:p>
        </p:txBody>
      </p:sp>
      <p:sp>
        <p:nvSpPr>
          <p:cNvPr id="217" name="Shape 2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Minimisation of E(X,Y)</a:t>
            </a:r>
          </a:p>
        </p:txBody>
      </p:sp>
      <p:pic>
        <p:nvPicPr>
          <p:cNvPr id="218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0424" y="2475650"/>
            <a:ext cx="4086100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Causality, Correlation, Confounding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/>
              <a:t>Causality, Correlation, Confounding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u="sng"/>
          </a:p>
          <a:p>
            <a:pPr lvl="0">
              <a:spcBef>
                <a:spcPts val="0"/>
              </a:spcBef>
              <a:buNone/>
            </a:pPr>
            <a:r>
              <a:rPr b="1" lang="en" u="sng"/>
              <a:t>Causality</a:t>
            </a:r>
            <a:r>
              <a:rPr lang="en"/>
              <a:t> : Cause =&gt; effect (separation and consequence)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b="1" lang="en" u="sng"/>
              <a:t>Correlation</a:t>
            </a:r>
            <a:r>
              <a:rPr lang="en"/>
              <a:t> : Not dependant, eg. the occurrence of one does not affect the probability of the other.  ( one coin and one die are launched together, the result of the first do not influence the result of the second)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/>
              <a:t>Causality, Correlation, Confounding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u="sng"/>
              <a:t>Confounding: </a:t>
            </a:r>
            <a:r>
              <a:rPr lang="en"/>
              <a:t>Careful with interpretation of results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=&gt; A variable which influence the cause AND the consequence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Example*: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sz="1000"/>
              <a:t>*Source : http://www.statisticshowto.com/confounding-variable/</a:t>
            </a:r>
          </a:p>
        </p:txBody>
      </p:sp>
      <p:pic>
        <p:nvPicPr>
          <p:cNvPr descr="http://www.statisticshowto.com/wp-content/uploads/2014/12/confounding-variable.jpg"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737" y="2419350"/>
            <a:ext cx="4962525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/>
              <a:t>Causality, Correlation, Confounding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Going further: Simpson’s paradox ( Admission in berkeley )</a:t>
            </a:r>
          </a:p>
        </p:txBody>
      </p:sp>
      <p:pic>
        <p:nvPicPr>
          <p:cNvPr id="243" name="Shape 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60600"/>
            <a:ext cx="333375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Shape 2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5250" y="1685750"/>
            <a:ext cx="4957049" cy="253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ADADAD"/>
                </a:solidFill>
              </a:rPr>
              <a:t>R.A Fisher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125" y="1714500"/>
            <a:ext cx="2219325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1100" y="2181225"/>
            <a:ext cx="3552824" cy="20002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>
            <a:off x="4581525" y="1714500"/>
            <a:ext cx="2961900" cy="9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ADADAD"/>
                </a:solidFill>
              </a:rPr>
              <a:t>Peter Luhn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0750" y="3333750"/>
            <a:ext cx="2324099" cy="165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/>
              <a:t>Causality, Correlation, Confounding</a:t>
            </a: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Going further: Simpson’s paradox ( berkeley student 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Men have best result but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Women seems to apply generally on difficult department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Women have better result when apply on competitive department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/>
              <a:t>Causality, Correlation, Confounding</a:t>
            </a: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Going further: Simpson paradoxe ( Improve wikipedia )</a:t>
            </a:r>
          </a:p>
        </p:txBody>
      </p:sp>
      <p:pic>
        <p:nvPicPr>
          <p:cNvPr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2000" y="1693862"/>
            <a:ext cx="3057525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Shape 2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725" y="3276600"/>
            <a:ext cx="7458075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/>
              <a:t>Causality, Correlation, Confounding</a:t>
            </a:r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311700" y="2223475"/>
            <a:ext cx="8520600" cy="101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u="sng"/>
              <a:t>Conclusion</a:t>
            </a:r>
            <a:r>
              <a:rPr lang="en"/>
              <a:t>: Be extremely careful with conclusion AND always check your hypotheses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Multivariate statistics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Multivariate statistics</a:t>
            </a:r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311700" y="1152475"/>
            <a:ext cx="8520600" cy="365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u="sng"/>
              <a:t>Covariance</a:t>
            </a:r>
            <a:r>
              <a:rPr lang="en"/>
              <a:t>: measure of how much two random variables change together</a:t>
            </a:r>
          </a:p>
          <a:p>
            <a:pPr lvl="0">
              <a:spcBef>
                <a:spcPts val="0"/>
              </a:spcBef>
              <a:buNone/>
            </a:pPr>
            <a:r>
              <a:rPr b="1" lang="en" u="sng"/>
              <a:t>Covariance matrix</a:t>
            </a:r>
            <a:r>
              <a:rPr lang="en"/>
              <a:t>: Square matrix where a</a:t>
            </a:r>
            <a:r>
              <a:rPr baseline="-25000" lang="en"/>
              <a:t>ij </a:t>
            </a:r>
            <a:r>
              <a:rPr lang="en"/>
              <a:t>represent the covariance between X</a:t>
            </a:r>
            <a:r>
              <a:rPr baseline="-25000" lang="en"/>
              <a:t>i</a:t>
            </a:r>
            <a:r>
              <a:rPr lang="en"/>
              <a:t> and X</a:t>
            </a:r>
            <a:r>
              <a:rPr baseline="-25000" lang="en"/>
              <a:t>j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aseline="-250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76" name="Shape 2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875" y="2676525"/>
            <a:ext cx="6572251" cy="139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Shape 2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125" y="4149325"/>
            <a:ext cx="8791574" cy="7784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1.gstatic.com/images?q=tbn:ANd9GcQV94o_T9-eBNWXV0YX-64TGt7gd3dco88mZywa2CouI2r6niqtaKJvIcA" id="278" name="Shape 2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9375" y="1876375"/>
            <a:ext cx="390525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Multivariate statistics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u="sng"/>
              <a:t>Correlation </a:t>
            </a:r>
            <a:r>
              <a:rPr lang="en"/>
              <a:t>: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85" name="Shape 2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075" y="2613899"/>
            <a:ext cx="4583375" cy="20529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fficher l'image d'origine" id="286" name="Shape 2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4050" y="1685925"/>
            <a:ext cx="3810000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Multivariate statistics</a:t>
            </a:r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u="sng"/>
              <a:t>Singular value decomposition</a:t>
            </a:r>
            <a:r>
              <a:rPr lang="en"/>
              <a:t>) :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Generalization of the eigendecomposition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Use as pseudo inverse for some computation (least square error)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Not simple solution (one algorithm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http://www.netlib.org/lapack/lawnspdf/lawn03.pdf</a:t>
            </a:r>
            <a:r>
              <a:rPr lang="en"/>
              <a:t> or use matlab)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Avoid to use the solution “A</a:t>
            </a:r>
            <a:r>
              <a:rPr baseline="30000" lang="en"/>
              <a:t>H</a:t>
            </a:r>
            <a:r>
              <a:rPr lang="en"/>
              <a:t>A” solution because the square is a problem for the accuracy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Multivariate statistics</a:t>
            </a:r>
          </a:p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u="sng"/>
              <a:t>PCA</a:t>
            </a:r>
            <a:r>
              <a:rPr lang="en"/>
              <a:t>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Find axes of the dispersion of the data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Algorithm: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➢"/>
            </a:pPr>
            <a:r>
              <a:rPr lang="en" sz="1400"/>
              <a:t>Mean vector (in dimension of the data N)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➢"/>
            </a:pPr>
            <a:r>
              <a:rPr lang="en" sz="1400"/>
              <a:t>Compute the covariance matrix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➢"/>
            </a:pPr>
            <a:r>
              <a:rPr lang="en" sz="1400"/>
              <a:t>Compute eigenvalues and eigenvectors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➢"/>
            </a:pPr>
            <a:r>
              <a:rPr lang="en" sz="1400"/>
              <a:t>Sort the eigenvectors by decreasing eigenvalues (choose k&lt;N if you want decrease dimension)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➢"/>
            </a:pPr>
            <a:r>
              <a:rPr lang="en" sz="1400"/>
              <a:t>Use eigenvector matrix to transform the samples onto the new subspace.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https://upload.wikimedia.org/wikipedia/commons/9/90/PCA_fish.png" id="299" name="Shape 2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4224" y="1152474"/>
            <a:ext cx="2808074" cy="16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Multivariate statistics</a:t>
            </a:r>
          </a:p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Independance: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u="sng"/>
              <a:t>Compare the value with statistical value we should observe if there were no dependance</a:t>
            </a:r>
            <a:r>
              <a:rPr lang="en"/>
              <a:t>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2 Groups : 1 - &gt; 17 people , 2 -&gt; 19 // 12 women, 24 men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lang="en"/>
              <a:t>Group 1 (theorie) : 5.7 women, 11.3 men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Observation : 3 women, 14 men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  </a:t>
            </a:r>
            <a:r>
              <a:rPr b="1" lang="en"/>
              <a:t>Bias : women -2.7 …</a:t>
            </a:r>
            <a:r>
              <a:rPr lang="en"/>
              <a:t>  Is it significant 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aseline="30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Multivariate statistics</a:t>
            </a:r>
          </a:p>
        </p:txBody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i="1" lang="en" u="sng"/>
              <a:t>Test χ</a:t>
            </a:r>
            <a:r>
              <a:rPr b="1" baseline="30000" i="1" lang="en" u="sng"/>
              <a:t>2</a:t>
            </a:r>
            <a:r>
              <a:rPr b="1" i="1" lang="en" u="sng"/>
              <a:t> (Chi 2 ) : </a:t>
            </a:r>
          </a:p>
          <a:p>
            <a:pPr lvl="0">
              <a:spcBef>
                <a:spcPts val="0"/>
              </a:spcBef>
              <a:buNone/>
            </a:pPr>
            <a:r>
              <a:rPr lang="en" u="sng"/>
              <a:t>Hypothese H0 : </a:t>
            </a:r>
            <a:r>
              <a:rPr lang="en"/>
              <a:t>Gender has no influence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Coef Chi2 = (obs - theorie)</a:t>
            </a:r>
            <a:r>
              <a:rPr baseline="30000" lang="en"/>
              <a:t>2</a:t>
            </a:r>
            <a:r>
              <a:rPr lang="en"/>
              <a:t>/theorie²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 reproduce the test for all possibility (group 1 and men, group 2 and women etc…)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 sum all coefficient and we obtain </a:t>
            </a:r>
            <a:r>
              <a:rPr b="1" lang="en" u="sng"/>
              <a:t>Chi2 = 3.567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Probability to find winner in sport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Find good employee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Sentiment analysis, your firm’s reputation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Find the next death in game of thrones, and next interactions between characters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en"/>
              <a:t>...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Multivariate statistics</a:t>
            </a:r>
          </a:p>
        </p:txBody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b="1" i="1" lang="en" u="sng"/>
              <a:t>Test χ</a:t>
            </a:r>
            <a:r>
              <a:rPr b="1" baseline="30000" i="1" lang="en" u="sng"/>
              <a:t>2</a:t>
            </a:r>
            <a:r>
              <a:rPr b="1" i="1" lang="en" u="sng"/>
              <a:t> (Chi 2 ):</a:t>
            </a:r>
            <a:r>
              <a:rPr lang="en"/>
              <a:t>  (computed 3.5)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We find the degree of liberty and error margin :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Z = (number of line -1) * (number of column -1)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hi-Square Table 10 Degrees of Freedom" id="318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000" y="2512800"/>
            <a:ext cx="63500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Multivariate statistics</a:t>
            </a:r>
          </a:p>
        </p:txBody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i="1" lang="en" u="sng"/>
              <a:t>Test χ</a:t>
            </a:r>
            <a:r>
              <a:rPr b="1" baseline="30000" i="1" lang="en" u="sng"/>
              <a:t>2</a:t>
            </a:r>
            <a:r>
              <a:rPr b="1" i="1" lang="en" u="sng"/>
              <a:t> (Chi 2 ):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Need a sufficient number of sample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Some alternative (fisher’s test or </a:t>
            </a:r>
            <a:r>
              <a:rPr b="1" i="1" lang="en" u="sng"/>
              <a:t>χ</a:t>
            </a:r>
            <a:r>
              <a:rPr b="1" baseline="30000" i="1" lang="en" u="sng"/>
              <a:t>2</a:t>
            </a:r>
            <a:r>
              <a:rPr lang="en"/>
              <a:t> from yates etc…)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Think simple: </a:t>
            </a:r>
            <a:r>
              <a:rPr i="1" lang="en"/>
              <a:t>if I set one variable, does the distribution change?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400"/>
              <a:t>(fair die and a coin, if I pick only the result with 1 on the die, would I have more “face” result ?)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Multivariate statistics</a:t>
            </a:r>
          </a:p>
        </p:txBody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 some people:</a:t>
            </a:r>
          </a:p>
        </p:txBody>
      </p:sp>
      <p:pic>
        <p:nvPicPr>
          <p:cNvPr descr="Afficher l'image d'origine" id="331" name="Shape 3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3026" y="1152475"/>
            <a:ext cx="584928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Multivariate statistics</a:t>
            </a:r>
          </a:p>
        </p:txBody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Independance : use random !</a:t>
            </a:r>
          </a:p>
        </p:txBody>
      </p:sp>
      <p:pic>
        <p:nvPicPr>
          <p:cNvPr descr="Afficher l'image d'origine" id="338" name="Shape 3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9974" y="1635200"/>
            <a:ext cx="5224051" cy="29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Shape 339"/>
          <p:cNvSpPr txBox="1"/>
          <p:nvPr/>
        </p:nvSpPr>
        <p:spPr>
          <a:xfrm rot="1288133">
            <a:off x="2316237" y="2315693"/>
            <a:ext cx="4511525" cy="16788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i="1" lang="en" sz="9600" u="sng">
                <a:solidFill>
                  <a:srgbClr val="980000"/>
                </a:solidFill>
              </a:rPr>
              <a:t>Ironic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Multivariate statistics</a:t>
            </a:r>
          </a:p>
        </p:txBody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Independance : use random !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Simulate the distribution with your characteristics:</a:t>
            </a:r>
          </a:p>
        </p:txBody>
      </p:sp>
      <p:pic>
        <p:nvPicPr>
          <p:cNvPr id="346" name="Shape 3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0725" y="2153449"/>
            <a:ext cx="3582475" cy="248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Multivariate statistics</a:t>
            </a:r>
          </a:p>
        </p:txBody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u="sng"/>
              <a:t>Statistical significance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a 5 difference between mean ( 72 and 67 ) is statically significant?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(Replace with the number you want)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 =&gt; First solution for the laziest (like me) : Shuffle the value, see the new difference between mean, repeat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how many times the difference is greater than 5 ? (is it often?)</a:t>
            </a:r>
          </a:p>
        </p:txBody>
      </p:sp>
      <p:pic>
        <p:nvPicPr>
          <p:cNvPr descr="Résultat de recherche d'images pour &quot;seriously?&quot;" id="353" name="Shape 3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4150" y="2637775"/>
            <a:ext cx="3729875" cy="22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Multivariate statistics</a:t>
            </a:r>
          </a:p>
        </p:txBody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u="sng"/>
              <a:t>Statistical significance (student)</a:t>
            </a:r>
          </a:p>
        </p:txBody>
      </p:sp>
      <p:pic>
        <p:nvPicPr>
          <p:cNvPr id="360" name="Shape 3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650" y="1632050"/>
            <a:ext cx="6629400" cy="320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Multivariate statistics</a:t>
            </a:r>
          </a:p>
        </p:txBody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(welsch)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Gamma :</a:t>
            </a:r>
          </a:p>
        </p:txBody>
      </p:sp>
      <p:pic>
        <p:nvPicPr>
          <p:cNvPr id="367" name="Shape 3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76387"/>
            <a:ext cx="3638550" cy="19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Shape 3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0250" y="1555750"/>
            <a:ext cx="5115050" cy="2609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Gamma : z \mapsto \int_0^{+\infty}  t^{z-1}\,e^{-t}\,\mathrm{d}t" id="369" name="Shape 3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3957" y="4095125"/>
            <a:ext cx="3148775" cy="76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Multivariate statistics</a:t>
            </a:r>
          </a:p>
        </p:txBody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76" name="Shape 3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5288" y="1135100"/>
            <a:ext cx="324143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Too much beauty, take a break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For the audience, please :</a:t>
            </a:r>
          </a:p>
          <a:p>
            <a:pPr indent="-228600" lvl="0" marL="9144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Number of people (number of women and men)</a:t>
            </a:r>
          </a:p>
          <a:p>
            <a:pPr indent="-228600" lvl="0" marL="9144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Heigth</a:t>
            </a:r>
          </a:p>
          <a:p>
            <a:pPr indent="-228600" lvl="0" marL="9144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Own a car</a:t>
            </a:r>
          </a:p>
          <a:p>
            <a:pPr indent="-228600" lvl="0" marL="9144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Is in student office</a:t>
            </a:r>
          </a:p>
          <a:p>
            <a:pPr indent="-228600" lvl="0" marL="9144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Happy hour during the last 10 days?</a:t>
            </a:r>
          </a:p>
          <a:p>
            <a:pPr indent="-228600" lvl="0" marL="9144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Glasses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=&gt; combinatorial explosion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Multivariate statistics</a:t>
            </a:r>
          </a:p>
        </p:txBody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311700" y="2519375"/>
            <a:ext cx="8520600" cy="89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“Admission in berkeley” to play!!!!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to clean data and warning about it</a:t>
            </a:r>
          </a:p>
        </p:txBody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Problems 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Bad measure/captor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Fraud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Other Anomalies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Rare events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 data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Bad samples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….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to clean data and warning about it</a:t>
            </a:r>
          </a:p>
        </p:txBody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If you can : delete !!!</a:t>
            </a:r>
          </a:p>
        </p:txBody>
      </p:sp>
      <p:pic>
        <p:nvPicPr>
          <p:cNvPr descr="See original image" id="400" name="Shape 4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100" y="2183250"/>
            <a:ext cx="1468774" cy="1468774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Shape 40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? because generate or correct data could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Could change your behavior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Erase information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Deviate your data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to clean data and warning about it</a:t>
            </a:r>
          </a:p>
        </p:txBody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If you must try (for example if you can use only numerical data):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 use multiple solution ( add average, random 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Validate your conclusion with AND without your new/filled data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For machine learning: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Depends on the algorithm but try to add extreme value to discriminate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Stack algorithm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 big data if you have not enough value...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Change View of the data</a:t>
            </a:r>
          </a:p>
        </p:txBody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We have already seen 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PCA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SVD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Help to understand the topology of the data : easier to create a model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Change View of the data</a:t>
            </a:r>
          </a:p>
        </p:txBody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Change the distance ( L2 or other like minkowski or russelrao ...)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Change the domain (fourier, mfcc, time-frequency for sound and speech recognition)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Consolidate information (add delta and double delta,eg. Speed and acceleration)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Create a window to have a fix input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en"/>
              <a:t>Use tools to compare/segment your data (Dynamic Time warping, k-means)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Change View of the data</a:t>
            </a:r>
          </a:p>
        </p:txBody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x="311700" y="1805500"/>
            <a:ext cx="3999900" cy="191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Window: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Many input with short history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Fixed delay between entries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Could create a summary easely (last day/month/year…)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If you need quick-win</a:t>
            </a:r>
          </a:p>
        </p:txBody>
      </p:sp>
      <p:sp>
        <p:nvSpPr>
          <p:cNvPr id="426" name="Shape 426"/>
          <p:cNvSpPr txBox="1"/>
          <p:nvPr>
            <p:ph idx="2" type="body"/>
          </p:nvPr>
        </p:nvSpPr>
        <p:spPr>
          <a:xfrm>
            <a:off x="4832400" y="1805575"/>
            <a:ext cx="3999900" cy="191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Memory: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Long series for one input (captors)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No fixed delay between entries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Can use very elaborate model (LSTM)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en"/>
              <a:t>If you have time to optimize</a:t>
            </a:r>
          </a:p>
        </p:txBody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363475" y="1147450"/>
            <a:ext cx="8520600" cy="52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Generally, where to use window or memory with timeseries</a:t>
            </a:r>
          </a:p>
        </p:txBody>
      </p:sp>
      <p:sp>
        <p:nvSpPr>
          <p:cNvPr id="428" name="Shape 428"/>
          <p:cNvSpPr txBox="1"/>
          <p:nvPr>
            <p:ph idx="1" type="body"/>
          </p:nvPr>
        </p:nvSpPr>
        <p:spPr>
          <a:xfrm>
            <a:off x="311700" y="4199000"/>
            <a:ext cx="8520600" cy="52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No absolute rules =&gt; LSTM can be used with images !!!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 before fun with exercise?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Plan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4295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Univariate statistics (description )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Modality, mean, quantile, standard deviation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Distributions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Theory of large number, big data and random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Principle of machine learning 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Causality, Correlation, Confounding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Multivariate statistics 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Covariance,SVD,PCA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Independance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Statistical significance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How to clean data and warning about it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Plan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 u="sng"/>
              <a:t>Change View of the data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Distance,word, pixel, convolution, fourier …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 u="sng"/>
              <a:t>Timeseries</a:t>
            </a:r>
            <a:r>
              <a:rPr lang="en"/>
              <a:t>: stable entry or streaming ?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 u="sng"/>
              <a:t>Exercise</a:t>
            </a:r>
            <a:r>
              <a:rPr lang="en"/>
              <a:t> : Bayesian and Simple spam detector ?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 u="sng"/>
              <a:t>Theoretical case</a:t>
            </a:r>
            <a:r>
              <a:rPr lang="en"/>
              <a:t> : Simple recommendation algorithm from e-commerce 2-4 people in each team)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 u="sng"/>
              <a:t>Exercise</a:t>
            </a:r>
            <a:r>
              <a:rPr lang="en"/>
              <a:t> : Student's office members predictor or athletic people or/and good result (with collect)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Quick introduction to </a:t>
            </a:r>
            <a:r>
              <a:rPr lang="en" u="sng"/>
              <a:t>neural network </a:t>
            </a:r>
            <a:r>
              <a:rPr lang="en"/>
              <a:t>(spoiler for the next course)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Univariate statistics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Univariate statistics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Modelisation of entry  (or observation ) as vector:</a:t>
            </a:r>
          </a:p>
          <a:p>
            <a:pPr indent="457200" lvl="0" marL="9144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ADADAD"/>
                </a:solidFill>
              </a:rPr>
              <a:t>χ</a:t>
            </a:r>
            <a:r>
              <a:rPr baseline="-25000" lang="en">
                <a:solidFill>
                  <a:srgbClr val="ADADAD"/>
                </a:solidFill>
              </a:rPr>
              <a:t>j</a:t>
            </a:r>
            <a:r>
              <a:rPr lang="en">
                <a:solidFill>
                  <a:srgbClr val="ADADAD"/>
                </a:solidFill>
              </a:rPr>
              <a:t> = x</a:t>
            </a:r>
            <a:r>
              <a:rPr baseline="-25000" lang="en">
                <a:solidFill>
                  <a:srgbClr val="ADADAD"/>
                </a:solidFill>
              </a:rPr>
              <a:t>1j</a:t>
            </a:r>
            <a:r>
              <a:rPr lang="en">
                <a:solidFill>
                  <a:srgbClr val="ADADAD"/>
                </a:solidFill>
              </a:rPr>
              <a:t>,x</a:t>
            </a:r>
            <a:r>
              <a:rPr baseline="-25000" lang="en">
                <a:solidFill>
                  <a:srgbClr val="ADADAD"/>
                </a:solidFill>
              </a:rPr>
              <a:t>2j</a:t>
            </a:r>
            <a:r>
              <a:rPr lang="en">
                <a:solidFill>
                  <a:srgbClr val="ADADAD"/>
                </a:solidFill>
              </a:rPr>
              <a:t>…, x</a:t>
            </a:r>
            <a:r>
              <a:rPr baseline="-25000" lang="en">
                <a:solidFill>
                  <a:srgbClr val="ADADAD"/>
                </a:solidFill>
              </a:rPr>
              <a:t>nj  </a:t>
            </a:r>
            <a:r>
              <a:rPr lang="en"/>
              <a:t>All entries create a matrix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Entry could be 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Categorical : </a:t>
            </a:r>
            <a:r>
              <a:rPr lang="en" sz="1800">
                <a:solidFill>
                  <a:srgbClr val="ADADAD"/>
                </a:solidFill>
              </a:rPr>
              <a:t>x</a:t>
            </a:r>
            <a:r>
              <a:rPr baseline="-25000" lang="en" sz="1800">
                <a:solidFill>
                  <a:srgbClr val="ADADAD"/>
                </a:solidFill>
              </a:rPr>
              <a:t>ij </a:t>
            </a:r>
            <a:r>
              <a:rPr lang="en"/>
              <a:t>is integer or boolean 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Numerical : </a:t>
            </a:r>
            <a:r>
              <a:rPr lang="en" sz="1800">
                <a:solidFill>
                  <a:srgbClr val="ADADAD"/>
                </a:solidFill>
              </a:rPr>
              <a:t>x</a:t>
            </a:r>
            <a:r>
              <a:rPr baseline="-25000" lang="en" sz="1800">
                <a:solidFill>
                  <a:srgbClr val="ADADAD"/>
                </a:solidFill>
              </a:rPr>
              <a:t>ij </a:t>
            </a:r>
            <a:r>
              <a:rPr lang="en"/>
              <a:t>is real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en"/>
              <a:t>Generally, statistics with a fix j on all possible values of j (column)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