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E5323B3-37DF-4AF8-BA18-F5D595CD4195}">
  <a:tblStyle styleId="{4E5323B3-37DF-4AF8-BA18-F5D595CD419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machine learning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Fabien Cellier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Overfitting 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Complex model which fit to the train data set but can’t be used in real world (generalisation is not good) : </a:t>
            </a:r>
          </a:p>
        </p:txBody>
      </p:sp>
      <p:pic>
        <p:nvPicPr>
          <p:cNvPr descr="Afficher l'image d'origine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099" y="2394025"/>
            <a:ext cx="3707250" cy="25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Keep in mind :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Normalize the entry (min / max 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Normalize the distribution if possible (variance near 1)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Balance the data if possible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Use regularisation (L1,L2)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Check the validity of your model (cross validation)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Those methods are the bases, many evolutions exist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k-means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699" y="1152475"/>
            <a:ext cx="6018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K-cluster to segment input into sub-population with the similar properties/behaviors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Mathematically : minimize the distance between the sum of the distance between the center of the cluster and each point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100"/>
              <a:t>* Image from Weston.pace</a:t>
            </a:r>
          </a:p>
        </p:txBody>
      </p:sp>
      <p:pic>
        <p:nvPicPr>
          <p:cNvPr descr="File:K Means Example Step 4.sv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300" y="1648275"/>
            <a:ext cx="2501900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k-means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Generally computation based on Lloyd's algorithm. For 2 dimensions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 points (random locations)</a:t>
            </a:r>
          </a:p>
        </p:txBody>
      </p:sp>
      <p:pic>
        <p:nvPicPr>
          <p:cNvPr descr="File:K Means Example Step 1.sv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25" y="2155875"/>
            <a:ext cx="2501900" cy="241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K Means Example Step 2.svg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575" y="2155875"/>
            <a:ext cx="2501900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k-means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4246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 the center for the k-cluster with the new barycenter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669400" y="1152475"/>
            <a:ext cx="4246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You can replace the means by another metric ( median for example)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You can use density function for the cluster ( Region growing 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u="sng"/>
              <a:t>Warning</a:t>
            </a:r>
            <a:r>
              <a:rPr lang="en"/>
              <a:t> 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The problem for k-”cluster” is </a:t>
            </a:r>
            <a:r>
              <a:rPr b="1" lang="en" u="sng"/>
              <a:t>NP hard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00" y="1995675"/>
            <a:ext cx="3251275" cy="28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DBSCAN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609275" y="1152475"/>
            <a:ext cx="5223000" cy="3416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fficher l'image d'origine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875" y="1152475"/>
            <a:ext cx="473937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329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separation of the cluster from a maximum distance (allows to find outliers)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DBSCAN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3926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Could cluster when the k-means can’t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Don’t need to give the number of cluster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457700" y="606924"/>
            <a:ext cx="2221549" cy="46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Cluster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341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Divide your problem into smaller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step to interpret your data (easy interpretation)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cluster (for k-means for example), check the curve of the error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Exercise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Dbscan and k-median for the repartition of birthday from a population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-&gt; the month number, Y the day in the month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900" y="2225987"/>
            <a:ext cx="2147924" cy="15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Reminder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Introduction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Learning Methods 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K-means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DBSCAN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Decision Tree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Bayesian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Markov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SVM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Neural network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Optimisation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Gradient descent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Quasi newtonien (BLFGS)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Further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3628800" cy="45438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161300" y="1152475"/>
            <a:ext cx="467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Until now, it was too easy</a:t>
            </a:r>
          </a:p>
        </p:txBody>
      </p:sp>
      <p:pic>
        <p:nvPicPr>
          <p:cNvPr descr="https://upload.wikimedia.org/wikipedia/commons/thumb/c/c8/Felix_Cat-Haha.svg/2000px-Felix_Cat-Haha.svg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17000" cy="483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Decision Tree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fficher l'image d'origine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300" y="1259473"/>
            <a:ext cx="4063950" cy="32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Decision Tree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tps://upload.wikimedia.org/wikipedia/commons/f/f3/CART_tree_titanic_survivors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425" y="1241425"/>
            <a:ext cx="3429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Decision Tree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construct the right decision tree (best factor for decision):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Naive (difficult to apply with big data) : choose the variable which allow the best separation (that is to say the biggest bias in data)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Information Gain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/>
              <a:t>based on information entropy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/>
              <a:t>Be careful about overfitting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Gini ( sort the possible segment with the probability of bad result in the future if this criteria was chosen)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Decision Tree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 :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Easy to understand and explain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Easy to implement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Except for complicate criteria for segmentation, cheap computations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Can mix categorical and numerical data</a:t>
            </a:r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Disadvantages :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Generalisation is not as good as other method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Prone to overfitting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Sometimes, large tree for simple problem ( parity in input for example)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Bayesians statistics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 the presence of a feature,value to infer the response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Exemple : naive Bayes classifiers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u="sng"/>
              <a:t>Hypothesis</a:t>
            </a:r>
            <a:r>
              <a:rPr lang="en"/>
              <a:t> : There is no link between features (in our case : the words in the mail)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 all features should have a normal distribution!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Bayesians statistics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22" name="Shape 22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{4E5323B3-37DF-4AF8-BA18-F5D595CD4195}</a:tableStyleId>
              </a:tblPr>
              <a:tblGrid>
                <a:gridCol w="1384300"/>
                <a:gridCol w="2715975"/>
                <a:gridCol w="3138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Number of Word XXX 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Number of Word YYY  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Spam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7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Spam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Legit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6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Spam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Legit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Legit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???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Bayesians statistics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37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naive Bayes classifiers: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step find the characteristics of the distribution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fficher l'image d'origine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075" y="1136650"/>
            <a:ext cx="4742216" cy="344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Bayesians statistics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the distribution you compute the probability associated to the sample: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P(XXX|spam) = (1/sqrt(2*pi*σ</a:t>
            </a:r>
            <a:r>
              <a:rPr baseline="30000" lang="en"/>
              <a:t>2</a:t>
            </a:r>
            <a:r>
              <a:rPr lang="en"/>
              <a:t>)) * e^( (-(Nxxx-μ)²)/(2σ</a:t>
            </a:r>
            <a:r>
              <a:rPr baseline="30000" lang="en"/>
              <a:t>2</a:t>
            </a:r>
            <a:r>
              <a:rPr lang="en"/>
              <a:t>) 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Post(spam) = P(Spam)*p(XXX|spam)*p(YYY|spam)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Post(non-spam) = P(non-spam)*p(XXX|non-spam)*p(YYY|non-spam)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Post(spam)&gt;Post(non-spam) then it’s a spam !!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Bayesians statistics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could be used with small quantity of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be refined with 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Easy to understand and cheap computations ( again 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Reminder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Many type of data 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Vectors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Numeric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Category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Audio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Speech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Music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Videos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Mix/Multiple ( tags/description of pictures)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Markov chains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825" y="1335075"/>
            <a:ext cx="5424350" cy="30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Markov chains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States could be defined from features (input)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Consider all informations are in states and no history interferes between states ( if you have historic to consider, add it in differents states)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With Big data : graph becomes too big and complex…</a:t>
            </a: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(generally approximate thanks to neural networks)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Support Vector Machine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Suppose a linear separation exist…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… but it could exist in infinite dimension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67725"/>
            <a:ext cx="3144674" cy="200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962" y="2345125"/>
            <a:ext cx="1906075" cy="222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0825" y="2519825"/>
            <a:ext cx="2035842" cy="20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Support Vector Machine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linear separation with maximal margin in superior dimension (for example an hyperplan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High dimension implies ...    heavy computation!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To avoid too much calcul, generally the “</a:t>
            </a:r>
            <a:r>
              <a:rPr b="1" i="1" lang="en" u="sng"/>
              <a:t>kernel trick</a:t>
            </a:r>
            <a:r>
              <a:rPr lang="en"/>
              <a:t>” is used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Support Vector Machine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i="1" u="sng"/>
          </a:p>
          <a:p>
            <a:pPr lvl="0">
              <a:spcBef>
                <a:spcPts val="0"/>
              </a:spcBef>
              <a:buNone/>
            </a:pPr>
            <a:r>
              <a:rPr b="1" i="1" lang="en" u="sng"/>
              <a:t>kernel trick:</a:t>
            </a:r>
            <a:r>
              <a:rPr lang="en"/>
              <a:t> (Based on mercer’s theorem) You can replace the scalar product in the higher dimension( which contains the linear separation for the SVM), by a kernel in the original dimension.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Methods : Neural Network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Slides from other presentation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Optimisation : Gradient descent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91" y="1152475"/>
            <a:ext cx="62634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Optimisation : Gradient descent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POINTS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START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322" y="1152474"/>
            <a:ext cx="62633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Optimisation : L-BFSG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Limited-memory Broyden–Fletcher–Goldfarb–Shanno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Quasi newton method (Jacobian/Hessian): Quasi -&gt; use approximation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Hessian to find minima/maxima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Better “direction” to find the minima than gradient descent (so fewer iteration), nevertheless each iteration is more expensive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Matrices could be more difficult/sparse to use than gradient descent on a graph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 u="sng"/>
              <a:t>Bagging :</a:t>
            </a:r>
            <a:r>
              <a:rPr lang="en"/>
              <a:t> Separate the inputs into bags and each have its own model. Principle behind it: less information (entropy) so could focus on limited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 u="sng"/>
              <a:t>Boosting :</a:t>
            </a:r>
            <a:r>
              <a:rPr lang="en"/>
              <a:t> Use an ensemble of weak classifier, most of times, small decisionTree which votes for the expected result ( AdaBoost, GradientBoost)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 u="sng"/>
              <a:t>Stacking :</a:t>
            </a:r>
            <a:r>
              <a:rPr lang="en"/>
              <a:t> Stack machine learning algorithms, output of the first algo as input of the second 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 u="sng"/>
              <a:t>Deep-Learning:</a:t>
            </a:r>
            <a:r>
              <a:rPr lang="en"/>
              <a:t>  Many layers directly in the machine learning process (convnet … 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Reminder : </a:t>
            </a:r>
            <a:r>
              <a:rPr lang="en" sz="1400">
                <a:solidFill>
                  <a:schemeClr val="lt2"/>
                </a:solidFill>
              </a:rPr>
              <a:t>Two visions for the learning (in general)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Probability (bias …)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587" y="2175100"/>
            <a:ext cx="2505525" cy="2485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ficher l'image d'origine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87" y="1973025"/>
            <a:ext cx="3617136" cy="24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2" type="body"/>
          </p:nvPr>
        </p:nvSpPr>
        <p:spPr>
          <a:xfrm>
            <a:off x="4832400" y="1152475"/>
            <a:ext cx="3999900" cy="293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Energy Based ( Geometry ):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1800"/>
              <a:t> minimisation of the model)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152475"/>
            <a:ext cx="363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than 15 Millions hyperparameters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8k neurons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588900" y="509525"/>
            <a:ext cx="360045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tps://i.ytimg.com/vi/ljm6RU6lRuM/maxresdefault.jpg"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 for passionates guys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Hyperneat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Q-learning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MemN2N (gradient descent)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Reminder :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7789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/>
              <a:t>Last talk :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PCA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SVD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Distribution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Independence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How...</a:t>
            </a:r>
          </a:p>
        </p:txBody>
      </p:sp>
      <p:pic>
        <p:nvPicPr>
          <p:cNvPr descr="Afficher l'image d'origine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249" y="1554200"/>
            <a:ext cx="2761500" cy="2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450375"/>
            <a:ext cx="3999900" cy="31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/>
              <a:t>Supervised 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Response is known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Classification : Categories,labels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Regression : Vectors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832400" y="1450375"/>
            <a:ext cx="3999900" cy="29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/>
              <a:t>Unsupervised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Response is unknown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Custlering :  categories/labels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Dimensionality reduction : Vectors,compression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Should know the existence of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i="1" lang="en" u="sng"/>
              <a:t>Semi supervised learning</a:t>
            </a:r>
            <a:r>
              <a:rPr lang="en"/>
              <a:t>: small quantity for supervised data and great quantity for unsupervised : try to mix supervised and unsupervised to improve the final result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i="1" lang="en" u="sng"/>
              <a:t>Reinforcement learning:</a:t>
            </a:r>
            <a:r>
              <a:rPr lang="en"/>
              <a:t> Find the best </a:t>
            </a:r>
            <a:r>
              <a:rPr i="1" lang="en"/>
              <a:t>action</a:t>
            </a:r>
            <a:r>
              <a:rPr lang="en"/>
              <a:t> to maximize the </a:t>
            </a:r>
            <a:r>
              <a:rPr i="1" lang="en"/>
              <a:t>reward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i="1" lang="en" u="sng"/>
              <a:t>Feature engineering :</a:t>
            </a:r>
            <a:r>
              <a:rPr lang="en"/>
              <a:t> Transform the raw input data into new data to help the learning algorithm (fourier, convolution …)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i="1" lang="en" u="sng"/>
              <a:t>Online machine learning</a:t>
            </a:r>
            <a:r>
              <a:rPr lang="en"/>
              <a:t>: when the data becomes available in a sequential order and is used to update our best predictor for future data at each step. (eg. gradient descent, also useful if the dataset is too big)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i="1" lang="en" u="sng"/>
              <a:t>Machine-learned ranking:</a:t>
            </a:r>
            <a:r>
              <a:rPr lang="en"/>
              <a:t> Find a way to score the relevance of an item (entry or vector)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i="1" lang="en" u="sng"/>
              <a:t>Structured prediction:</a:t>
            </a:r>
            <a:r>
              <a:rPr lang="en"/>
              <a:t> Structure the output (could be a graph, language sentences …)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i="1" lang="en" u="sng"/>
              <a:t>Feature learning :</a:t>
            </a:r>
            <a:r>
              <a:rPr lang="en"/>
              <a:t> Technique which try to find a feature from raw input to avoid the need of feature engineering ( eg. convnet)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