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70" r:id="rId5"/>
    <p:sldId id="259" r:id="rId6"/>
    <p:sldId id="260" r:id="rId7"/>
    <p:sldId id="271" r:id="rId8"/>
    <p:sldId id="261" r:id="rId9"/>
    <p:sldId id="272" r:id="rId10"/>
    <p:sldId id="273" r:id="rId11"/>
    <p:sldId id="274" r:id="rId12"/>
    <p:sldId id="262" r:id="rId13"/>
    <p:sldId id="275" r:id="rId14"/>
    <p:sldId id="277" r:id="rId15"/>
    <p:sldId id="276" r:id="rId16"/>
    <p:sldId id="269" r:id="rId17"/>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7" userDrawn="1">
          <p15:clr>
            <a:srgbClr val="A4A3A4"/>
          </p15:clr>
        </p15:guide>
        <p15:guide id="2" pos="4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56" y="216"/>
      </p:cViewPr>
      <p:guideLst>
        <p:guide orient="horz" pos="2267"/>
        <p:guide pos="4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888"/>
            <a:ext cx="14400213" cy="72082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780027" y="2524204"/>
            <a:ext cx="9173682" cy="1728236"/>
          </a:xfrm>
        </p:spPr>
        <p:txBody>
          <a:bodyPr anchor="b">
            <a:noAutofit/>
          </a:bodyPr>
          <a:lstStyle>
            <a:lvl1pPr algn="r">
              <a:defRPr sz="5669">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80027" y="4252438"/>
            <a:ext cx="9173682" cy="1151490"/>
          </a:xfrm>
        </p:spPr>
        <p:txBody>
          <a:bodyPr anchor="t"/>
          <a:lstStyle>
            <a:lvl1pPr marL="0" indent="0" algn="r">
              <a:buNone/>
              <a:defRPr>
                <a:solidFill>
                  <a:schemeClr val="tx1">
                    <a:lumMod val="50000"/>
                    <a:lumOff val="50000"/>
                  </a:schemeClr>
                </a:solidFill>
              </a:defRPr>
            </a:lvl1pPr>
            <a:lvl2pPr marL="479969" indent="0" algn="ctr">
              <a:buNone/>
              <a:defRPr>
                <a:solidFill>
                  <a:schemeClr val="tx1">
                    <a:tint val="75000"/>
                  </a:schemeClr>
                </a:solidFill>
              </a:defRPr>
            </a:lvl2pPr>
            <a:lvl3pPr marL="959937" indent="0" algn="ctr">
              <a:buNone/>
              <a:defRPr>
                <a:solidFill>
                  <a:schemeClr val="tx1">
                    <a:tint val="75000"/>
                  </a:schemeClr>
                </a:solidFill>
              </a:defRPr>
            </a:lvl3pPr>
            <a:lvl4pPr marL="1439906" indent="0" algn="ctr">
              <a:buNone/>
              <a:defRPr>
                <a:solidFill>
                  <a:schemeClr val="tx1">
                    <a:tint val="75000"/>
                  </a:schemeClr>
                </a:solidFill>
              </a:defRPr>
            </a:lvl4pPr>
            <a:lvl5pPr marL="1919874" indent="0" algn="ctr">
              <a:buNone/>
              <a:defRPr>
                <a:solidFill>
                  <a:schemeClr val="tx1">
                    <a:tint val="75000"/>
                  </a:schemeClr>
                </a:solidFill>
              </a:defRPr>
            </a:lvl5pPr>
            <a:lvl6pPr marL="2399843" indent="0" algn="ctr">
              <a:buNone/>
              <a:defRPr>
                <a:solidFill>
                  <a:schemeClr val="tx1">
                    <a:tint val="75000"/>
                  </a:schemeClr>
                </a:solidFill>
              </a:defRPr>
            </a:lvl6pPr>
            <a:lvl7pPr marL="2879811" indent="0" algn="ctr">
              <a:buNone/>
              <a:defRPr>
                <a:solidFill>
                  <a:schemeClr val="tx1">
                    <a:tint val="75000"/>
                  </a:schemeClr>
                </a:solidFill>
              </a:defRPr>
            </a:lvl7pPr>
            <a:lvl8pPr marL="3359780" indent="0" algn="ctr">
              <a:buNone/>
              <a:defRPr>
                <a:solidFill>
                  <a:schemeClr val="tx1">
                    <a:tint val="75000"/>
                  </a:schemeClr>
                </a:solidFill>
              </a:defRPr>
            </a:lvl8pPr>
            <a:lvl9pPr marL="3839748"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3769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00014" y="639939"/>
            <a:ext cx="10153695" cy="3572992"/>
          </a:xfrm>
        </p:spPr>
        <p:txBody>
          <a:bodyPr anchor="ctr">
            <a:normAutofit/>
          </a:bodyPr>
          <a:lstStyle>
            <a:lvl1pPr algn="l">
              <a:defRPr sz="4619"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00014" y="4692885"/>
            <a:ext cx="10153695" cy="1649147"/>
          </a:xfrm>
        </p:spPr>
        <p:txBody>
          <a:bodyPr anchor="ctr">
            <a:normAutofit/>
          </a:bodyPr>
          <a:lstStyle>
            <a:lvl1pPr marL="0" indent="0" algn="l">
              <a:buNone/>
              <a:defRPr sz="1890">
                <a:solidFill>
                  <a:schemeClr val="tx1">
                    <a:lumMod val="75000"/>
                    <a:lumOff val="25000"/>
                  </a:schemeClr>
                </a:solidFill>
              </a:defRPr>
            </a:lvl1pPr>
            <a:lvl2pPr marL="479969" indent="0">
              <a:buNone/>
              <a:defRPr sz="1890">
                <a:solidFill>
                  <a:schemeClr val="tx1">
                    <a:tint val="75000"/>
                  </a:schemeClr>
                </a:solidFill>
              </a:defRPr>
            </a:lvl2pPr>
            <a:lvl3pPr marL="959937" indent="0">
              <a:buNone/>
              <a:defRPr sz="1680">
                <a:solidFill>
                  <a:schemeClr val="tx1">
                    <a:tint val="75000"/>
                  </a:schemeClr>
                </a:solidFill>
              </a:defRPr>
            </a:lvl3pPr>
            <a:lvl4pPr marL="1439906" indent="0">
              <a:buNone/>
              <a:defRPr sz="1470">
                <a:solidFill>
                  <a:schemeClr val="tx1">
                    <a:tint val="75000"/>
                  </a:schemeClr>
                </a:solidFill>
              </a:defRPr>
            </a:lvl4pPr>
            <a:lvl5pPr marL="1919874" indent="0">
              <a:buNone/>
              <a:defRPr sz="1470">
                <a:solidFill>
                  <a:schemeClr val="tx1">
                    <a:tint val="75000"/>
                  </a:schemeClr>
                </a:solidFill>
              </a:defRPr>
            </a:lvl5pPr>
            <a:lvl6pPr marL="2399843" indent="0">
              <a:buNone/>
              <a:defRPr sz="1470">
                <a:solidFill>
                  <a:schemeClr val="tx1">
                    <a:tint val="75000"/>
                  </a:schemeClr>
                </a:solidFill>
              </a:defRPr>
            </a:lvl6pPr>
            <a:lvl7pPr marL="2879811" indent="0">
              <a:buNone/>
              <a:defRPr sz="1470">
                <a:solidFill>
                  <a:schemeClr val="tx1">
                    <a:tint val="75000"/>
                  </a:schemeClr>
                </a:solidFill>
              </a:defRPr>
            </a:lvl7pPr>
            <a:lvl8pPr marL="3359780" indent="0">
              <a:buNone/>
              <a:defRPr sz="1470">
                <a:solidFill>
                  <a:schemeClr val="tx1">
                    <a:tint val="75000"/>
                  </a:schemeClr>
                </a:solidFill>
              </a:defRPr>
            </a:lvl8pPr>
            <a:lvl9pPr marL="3839748"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6123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00017" y="639939"/>
            <a:ext cx="9560142" cy="3173031"/>
          </a:xfrm>
        </p:spPr>
        <p:txBody>
          <a:bodyPr anchor="ctr">
            <a:normAutofit/>
          </a:bodyPr>
          <a:lstStyle>
            <a:lvl1pPr algn="l">
              <a:defRPr sz="4619"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613574" y="3812969"/>
            <a:ext cx="8533029" cy="399962"/>
          </a:xfrm>
        </p:spPr>
        <p:txBody>
          <a:bodyPr anchor="ctr">
            <a:noAutofit/>
          </a:bodyPr>
          <a:lstStyle>
            <a:lvl1pPr marL="0" indent="0">
              <a:buFontTx/>
              <a:buNone/>
              <a:defRPr sz="1680">
                <a:solidFill>
                  <a:schemeClr val="tx1">
                    <a:lumMod val="50000"/>
                    <a:lumOff val="50000"/>
                  </a:schemeClr>
                </a:solidFill>
              </a:defRPr>
            </a:lvl1pPr>
            <a:lvl2pPr marL="479969" indent="0">
              <a:buFontTx/>
              <a:buNone/>
              <a:defRPr/>
            </a:lvl2pPr>
            <a:lvl3pPr marL="959937" indent="0">
              <a:buFontTx/>
              <a:buNone/>
              <a:defRPr/>
            </a:lvl3pPr>
            <a:lvl4pPr marL="1439906" indent="0">
              <a:buFontTx/>
              <a:buNone/>
              <a:defRPr/>
            </a:lvl4pPr>
            <a:lvl5pPr marL="1919874"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00014" y="4692885"/>
            <a:ext cx="10153695" cy="1649147"/>
          </a:xfrm>
        </p:spPr>
        <p:txBody>
          <a:bodyPr anchor="ctr">
            <a:normAutofit/>
          </a:bodyPr>
          <a:lstStyle>
            <a:lvl1pPr marL="0" indent="0" algn="l">
              <a:buNone/>
              <a:defRPr sz="1890">
                <a:solidFill>
                  <a:schemeClr val="tx1">
                    <a:lumMod val="75000"/>
                    <a:lumOff val="25000"/>
                  </a:schemeClr>
                </a:solidFill>
              </a:defRPr>
            </a:lvl1pPr>
            <a:lvl2pPr marL="479969" indent="0">
              <a:buNone/>
              <a:defRPr sz="1890">
                <a:solidFill>
                  <a:schemeClr val="tx1">
                    <a:tint val="75000"/>
                  </a:schemeClr>
                </a:solidFill>
              </a:defRPr>
            </a:lvl2pPr>
            <a:lvl3pPr marL="959937" indent="0">
              <a:buNone/>
              <a:defRPr sz="1680">
                <a:solidFill>
                  <a:schemeClr val="tx1">
                    <a:tint val="75000"/>
                  </a:schemeClr>
                </a:solidFill>
              </a:defRPr>
            </a:lvl3pPr>
            <a:lvl4pPr marL="1439906" indent="0">
              <a:buNone/>
              <a:defRPr sz="1470">
                <a:solidFill>
                  <a:schemeClr val="tx1">
                    <a:tint val="75000"/>
                  </a:schemeClr>
                </a:solidFill>
              </a:defRPr>
            </a:lvl4pPr>
            <a:lvl5pPr marL="1919874" indent="0">
              <a:buNone/>
              <a:defRPr sz="1470">
                <a:solidFill>
                  <a:schemeClr val="tx1">
                    <a:tint val="75000"/>
                  </a:schemeClr>
                </a:solidFill>
              </a:defRPr>
            </a:lvl5pPr>
            <a:lvl6pPr marL="2399843" indent="0">
              <a:buNone/>
              <a:defRPr sz="1470">
                <a:solidFill>
                  <a:schemeClr val="tx1">
                    <a:tint val="75000"/>
                  </a:schemeClr>
                </a:solidFill>
              </a:defRPr>
            </a:lvl6pPr>
            <a:lvl7pPr marL="2879811" indent="0">
              <a:buNone/>
              <a:defRPr sz="1470">
                <a:solidFill>
                  <a:schemeClr val="tx1">
                    <a:tint val="75000"/>
                  </a:schemeClr>
                </a:solidFill>
              </a:defRPr>
            </a:lvl7pPr>
            <a:lvl8pPr marL="3359780" indent="0">
              <a:buNone/>
              <a:defRPr sz="1470">
                <a:solidFill>
                  <a:schemeClr val="tx1">
                    <a:tint val="75000"/>
                  </a:schemeClr>
                </a:solidFill>
              </a:defRPr>
            </a:lvl8pPr>
            <a:lvl9pPr marL="3839748"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640013" y="829714"/>
            <a:ext cx="720011" cy="613879"/>
          </a:xfrm>
          <a:prstGeom prst="rect">
            <a:avLst/>
          </a:prstGeom>
        </p:spPr>
        <p:txBody>
          <a:bodyPr vert="horz" lIns="95991" tIns="47995" rIns="95991" bIns="47995" rtlCol="0" anchor="ctr">
            <a:noAutofit/>
          </a:bodyPr>
          <a:lstStyle/>
          <a:p>
            <a:pPr lvl="0"/>
            <a:r>
              <a:rPr lang="en-US" sz="83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503711" y="3030216"/>
            <a:ext cx="720011" cy="613879"/>
          </a:xfrm>
          <a:prstGeom prst="rect">
            <a:avLst/>
          </a:prstGeom>
        </p:spPr>
        <p:txBody>
          <a:bodyPr vert="horz" lIns="95991" tIns="47995" rIns="95991" bIns="47995" rtlCol="0" anchor="ctr">
            <a:noAutofit/>
          </a:bodyPr>
          <a:lstStyle/>
          <a:p>
            <a:pPr lvl="0"/>
            <a:r>
              <a:rPr lang="en-US" sz="8398" baseline="0" dirty="0">
                <a:ln w="3175" cmpd="sng">
                  <a:noFill/>
                </a:ln>
                <a:solidFill>
                  <a:schemeClr val="accent1">
                    <a:lumMod val="60000"/>
                    <a:lumOff val="40000"/>
                  </a:schemeClr>
                </a:solidFill>
                <a:latin typeface="Arial"/>
              </a:rPr>
              <a:t>”</a:t>
            </a:r>
            <a:endParaRPr lang="en-US" sz="2143" dirty="0">
              <a:solidFill>
                <a:schemeClr val="accent1">
                  <a:lumMod val="60000"/>
                  <a:lumOff val="40000"/>
                </a:schemeClr>
              </a:solidFill>
              <a:latin typeface="Arial"/>
            </a:endParaRPr>
          </a:p>
        </p:txBody>
      </p:sp>
    </p:spTree>
    <p:extLst>
      <p:ext uri="{BB962C8B-B14F-4D97-AF65-F5344CB8AC3E}">
        <p14:creationId xmlns:p14="http://schemas.microsoft.com/office/powerpoint/2010/main" val="121850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00014" y="2028141"/>
            <a:ext cx="10153695" cy="2724632"/>
          </a:xfrm>
        </p:spPr>
        <p:txBody>
          <a:bodyPr anchor="b">
            <a:normAutofit/>
          </a:bodyPr>
          <a:lstStyle>
            <a:lvl1pPr algn="l">
              <a:defRPr sz="4619"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00014" y="4752773"/>
            <a:ext cx="10153695" cy="1589259"/>
          </a:xfrm>
        </p:spPr>
        <p:txBody>
          <a:bodyPr anchor="t">
            <a:normAutofit/>
          </a:bodyPr>
          <a:lstStyle>
            <a:lvl1pPr marL="0" indent="0" algn="l">
              <a:buNone/>
              <a:defRPr sz="1890">
                <a:solidFill>
                  <a:schemeClr val="tx1">
                    <a:lumMod val="75000"/>
                    <a:lumOff val="25000"/>
                  </a:schemeClr>
                </a:solidFill>
              </a:defRPr>
            </a:lvl1pPr>
            <a:lvl2pPr marL="479969" indent="0">
              <a:buNone/>
              <a:defRPr sz="1890">
                <a:solidFill>
                  <a:schemeClr val="tx1">
                    <a:tint val="75000"/>
                  </a:schemeClr>
                </a:solidFill>
              </a:defRPr>
            </a:lvl2pPr>
            <a:lvl3pPr marL="959937" indent="0">
              <a:buNone/>
              <a:defRPr sz="1680">
                <a:solidFill>
                  <a:schemeClr val="tx1">
                    <a:tint val="75000"/>
                  </a:schemeClr>
                </a:solidFill>
              </a:defRPr>
            </a:lvl3pPr>
            <a:lvl4pPr marL="1439906" indent="0">
              <a:buNone/>
              <a:defRPr sz="1470">
                <a:solidFill>
                  <a:schemeClr val="tx1">
                    <a:tint val="75000"/>
                  </a:schemeClr>
                </a:solidFill>
              </a:defRPr>
            </a:lvl4pPr>
            <a:lvl5pPr marL="1919874" indent="0">
              <a:buNone/>
              <a:defRPr sz="1470">
                <a:solidFill>
                  <a:schemeClr val="tx1">
                    <a:tint val="75000"/>
                  </a:schemeClr>
                </a:solidFill>
              </a:defRPr>
            </a:lvl5pPr>
            <a:lvl6pPr marL="2399843" indent="0">
              <a:buNone/>
              <a:defRPr sz="1470">
                <a:solidFill>
                  <a:schemeClr val="tx1">
                    <a:tint val="75000"/>
                  </a:schemeClr>
                </a:solidFill>
              </a:defRPr>
            </a:lvl6pPr>
            <a:lvl7pPr marL="2879811" indent="0">
              <a:buNone/>
              <a:defRPr sz="1470">
                <a:solidFill>
                  <a:schemeClr val="tx1">
                    <a:tint val="75000"/>
                  </a:schemeClr>
                </a:solidFill>
              </a:defRPr>
            </a:lvl7pPr>
            <a:lvl8pPr marL="3359780" indent="0">
              <a:buNone/>
              <a:defRPr sz="1470">
                <a:solidFill>
                  <a:schemeClr val="tx1">
                    <a:tint val="75000"/>
                  </a:schemeClr>
                </a:solidFill>
              </a:defRPr>
            </a:lvl8pPr>
            <a:lvl9pPr marL="3839748"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59884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00017" y="639939"/>
            <a:ext cx="9560142" cy="3173031"/>
          </a:xfrm>
        </p:spPr>
        <p:txBody>
          <a:bodyPr anchor="ctr">
            <a:normAutofit/>
          </a:bodyPr>
          <a:lstStyle>
            <a:lvl1pPr algn="l">
              <a:defRPr sz="4619"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800011" y="4212932"/>
            <a:ext cx="10153696" cy="539841"/>
          </a:xfrm>
        </p:spPr>
        <p:txBody>
          <a:bodyPr anchor="b">
            <a:noAutofit/>
          </a:bodyPr>
          <a:lstStyle>
            <a:lvl1pPr marL="0" indent="0">
              <a:buFontTx/>
              <a:buNone/>
              <a:defRPr sz="2520">
                <a:solidFill>
                  <a:schemeClr val="tx1">
                    <a:lumMod val="75000"/>
                    <a:lumOff val="25000"/>
                  </a:schemeClr>
                </a:solidFill>
              </a:defRPr>
            </a:lvl1pPr>
            <a:lvl2pPr marL="479969" indent="0">
              <a:buFontTx/>
              <a:buNone/>
              <a:defRPr/>
            </a:lvl2pPr>
            <a:lvl3pPr marL="959937" indent="0">
              <a:buFontTx/>
              <a:buNone/>
              <a:defRPr/>
            </a:lvl3pPr>
            <a:lvl4pPr marL="1439906" indent="0">
              <a:buFontTx/>
              <a:buNone/>
              <a:defRPr/>
            </a:lvl4pPr>
            <a:lvl5pPr marL="1919874"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00014" y="4752773"/>
            <a:ext cx="10153695" cy="1589259"/>
          </a:xfrm>
        </p:spPr>
        <p:txBody>
          <a:bodyPr anchor="t">
            <a:normAutofit/>
          </a:bodyPr>
          <a:lstStyle>
            <a:lvl1pPr marL="0" indent="0" algn="l">
              <a:buNone/>
              <a:defRPr sz="1890">
                <a:solidFill>
                  <a:schemeClr val="tx1">
                    <a:lumMod val="50000"/>
                    <a:lumOff val="50000"/>
                  </a:schemeClr>
                </a:solidFill>
              </a:defRPr>
            </a:lvl1pPr>
            <a:lvl2pPr marL="479969" indent="0">
              <a:buNone/>
              <a:defRPr sz="1890">
                <a:solidFill>
                  <a:schemeClr val="tx1">
                    <a:tint val="75000"/>
                  </a:schemeClr>
                </a:solidFill>
              </a:defRPr>
            </a:lvl2pPr>
            <a:lvl3pPr marL="959937" indent="0">
              <a:buNone/>
              <a:defRPr sz="1680">
                <a:solidFill>
                  <a:schemeClr val="tx1">
                    <a:tint val="75000"/>
                  </a:schemeClr>
                </a:solidFill>
              </a:defRPr>
            </a:lvl3pPr>
            <a:lvl4pPr marL="1439906" indent="0">
              <a:buNone/>
              <a:defRPr sz="1470">
                <a:solidFill>
                  <a:schemeClr val="tx1">
                    <a:tint val="75000"/>
                  </a:schemeClr>
                </a:solidFill>
              </a:defRPr>
            </a:lvl4pPr>
            <a:lvl5pPr marL="1919874" indent="0">
              <a:buNone/>
              <a:defRPr sz="1470">
                <a:solidFill>
                  <a:schemeClr val="tx1">
                    <a:tint val="75000"/>
                  </a:schemeClr>
                </a:solidFill>
              </a:defRPr>
            </a:lvl5pPr>
            <a:lvl6pPr marL="2399843" indent="0">
              <a:buNone/>
              <a:defRPr sz="1470">
                <a:solidFill>
                  <a:schemeClr val="tx1">
                    <a:tint val="75000"/>
                  </a:schemeClr>
                </a:solidFill>
              </a:defRPr>
            </a:lvl6pPr>
            <a:lvl7pPr marL="2879811" indent="0">
              <a:buNone/>
              <a:defRPr sz="1470">
                <a:solidFill>
                  <a:schemeClr val="tx1">
                    <a:tint val="75000"/>
                  </a:schemeClr>
                </a:solidFill>
              </a:defRPr>
            </a:lvl7pPr>
            <a:lvl8pPr marL="3359780" indent="0">
              <a:buNone/>
              <a:defRPr sz="1470">
                <a:solidFill>
                  <a:schemeClr val="tx1">
                    <a:tint val="75000"/>
                  </a:schemeClr>
                </a:solidFill>
              </a:defRPr>
            </a:lvl8pPr>
            <a:lvl9pPr marL="3839748"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640013" y="829714"/>
            <a:ext cx="720011" cy="613879"/>
          </a:xfrm>
          <a:prstGeom prst="rect">
            <a:avLst/>
          </a:prstGeom>
        </p:spPr>
        <p:txBody>
          <a:bodyPr vert="horz" lIns="95991" tIns="47995" rIns="95991" bIns="47995" rtlCol="0" anchor="ctr">
            <a:noAutofit/>
          </a:bodyPr>
          <a:lstStyle/>
          <a:p>
            <a:pPr lvl="0"/>
            <a:r>
              <a:rPr lang="en-US" sz="83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503711" y="3030216"/>
            <a:ext cx="720011" cy="613879"/>
          </a:xfrm>
          <a:prstGeom prst="rect">
            <a:avLst/>
          </a:prstGeom>
        </p:spPr>
        <p:txBody>
          <a:bodyPr vert="horz" lIns="95991" tIns="47995" rIns="95991" bIns="47995" rtlCol="0" anchor="ctr">
            <a:noAutofit/>
          </a:bodyPr>
          <a:lstStyle/>
          <a:p>
            <a:pPr lvl="0"/>
            <a:r>
              <a:rPr lang="en-US" sz="83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5564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10011" y="639939"/>
            <a:ext cx="10143697" cy="3173031"/>
          </a:xfrm>
        </p:spPr>
        <p:txBody>
          <a:bodyPr anchor="ctr">
            <a:normAutofit/>
          </a:bodyPr>
          <a:lstStyle>
            <a:lvl1pPr algn="l">
              <a:defRPr sz="4619"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800011" y="4212932"/>
            <a:ext cx="10153696" cy="539841"/>
          </a:xfrm>
        </p:spPr>
        <p:txBody>
          <a:bodyPr anchor="b">
            <a:noAutofit/>
          </a:bodyPr>
          <a:lstStyle>
            <a:lvl1pPr marL="0" indent="0">
              <a:buFontTx/>
              <a:buNone/>
              <a:defRPr sz="2520">
                <a:solidFill>
                  <a:schemeClr val="accent1"/>
                </a:solidFill>
              </a:defRPr>
            </a:lvl1pPr>
            <a:lvl2pPr marL="479969" indent="0">
              <a:buFontTx/>
              <a:buNone/>
              <a:defRPr/>
            </a:lvl2pPr>
            <a:lvl3pPr marL="959937" indent="0">
              <a:buFontTx/>
              <a:buNone/>
              <a:defRPr/>
            </a:lvl3pPr>
            <a:lvl4pPr marL="1439906" indent="0">
              <a:buFontTx/>
              <a:buNone/>
              <a:defRPr/>
            </a:lvl4pPr>
            <a:lvl5pPr marL="1919874"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00014" y="4752773"/>
            <a:ext cx="10153695" cy="1589259"/>
          </a:xfrm>
        </p:spPr>
        <p:txBody>
          <a:bodyPr anchor="t">
            <a:normAutofit/>
          </a:bodyPr>
          <a:lstStyle>
            <a:lvl1pPr marL="0" indent="0" algn="l">
              <a:buNone/>
              <a:defRPr sz="1890">
                <a:solidFill>
                  <a:schemeClr val="tx1">
                    <a:lumMod val="50000"/>
                    <a:lumOff val="50000"/>
                  </a:schemeClr>
                </a:solidFill>
              </a:defRPr>
            </a:lvl1pPr>
            <a:lvl2pPr marL="479969" indent="0">
              <a:buNone/>
              <a:defRPr sz="1890">
                <a:solidFill>
                  <a:schemeClr val="tx1">
                    <a:tint val="75000"/>
                  </a:schemeClr>
                </a:solidFill>
              </a:defRPr>
            </a:lvl2pPr>
            <a:lvl3pPr marL="959937" indent="0">
              <a:buNone/>
              <a:defRPr sz="1680">
                <a:solidFill>
                  <a:schemeClr val="tx1">
                    <a:tint val="75000"/>
                  </a:schemeClr>
                </a:solidFill>
              </a:defRPr>
            </a:lvl3pPr>
            <a:lvl4pPr marL="1439906" indent="0">
              <a:buNone/>
              <a:defRPr sz="1470">
                <a:solidFill>
                  <a:schemeClr val="tx1">
                    <a:tint val="75000"/>
                  </a:schemeClr>
                </a:solidFill>
              </a:defRPr>
            </a:lvl4pPr>
            <a:lvl5pPr marL="1919874" indent="0">
              <a:buNone/>
              <a:defRPr sz="1470">
                <a:solidFill>
                  <a:schemeClr val="tx1">
                    <a:tint val="75000"/>
                  </a:schemeClr>
                </a:solidFill>
              </a:defRPr>
            </a:lvl5pPr>
            <a:lvl6pPr marL="2399843" indent="0">
              <a:buNone/>
              <a:defRPr sz="1470">
                <a:solidFill>
                  <a:schemeClr val="tx1">
                    <a:tint val="75000"/>
                  </a:schemeClr>
                </a:solidFill>
              </a:defRPr>
            </a:lvl6pPr>
            <a:lvl7pPr marL="2879811" indent="0">
              <a:buNone/>
              <a:defRPr sz="1470">
                <a:solidFill>
                  <a:schemeClr val="tx1">
                    <a:tint val="75000"/>
                  </a:schemeClr>
                </a:solidFill>
              </a:defRPr>
            </a:lvl7pPr>
            <a:lvl8pPr marL="3359780" indent="0">
              <a:buNone/>
              <a:defRPr sz="1470">
                <a:solidFill>
                  <a:schemeClr val="tx1">
                    <a:tint val="75000"/>
                  </a:schemeClr>
                </a:solidFill>
              </a:defRPr>
            </a:lvl8pPr>
            <a:lvl9pPr marL="3839748"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00805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894617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10777" y="639939"/>
            <a:ext cx="1541058" cy="5512808"/>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0014" y="639939"/>
            <a:ext cx="8338883" cy="55128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4486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779"/>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0391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00014" y="2835286"/>
            <a:ext cx="10153695" cy="1917487"/>
          </a:xfrm>
        </p:spPr>
        <p:txBody>
          <a:bodyPr anchor="b"/>
          <a:lstStyle>
            <a:lvl1pPr algn="l">
              <a:defRPr sz="4199"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00014" y="4752773"/>
            <a:ext cx="10153695" cy="903221"/>
          </a:xfrm>
        </p:spPr>
        <p:txBody>
          <a:bodyPr anchor="t"/>
          <a:lstStyle>
            <a:lvl1pPr marL="0" indent="0" algn="l">
              <a:buNone/>
              <a:defRPr sz="2100">
                <a:solidFill>
                  <a:schemeClr val="tx1">
                    <a:lumMod val="50000"/>
                    <a:lumOff val="50000"/>
                  </a:schemeClr>
                </a:solidFill>
              </a:defRPr>
            </a:lvl1pPr>
            <a:lvl2pPr marL="479969" indent="0">
              <a:buNone/>
              <a:defRPr sz="1890">
                <a:solidFill>
                  <a:schemeClr val="tx1">
                    <a:tint val="75000"/>
                  </a:schemeClr>
                </a:solidFill>
              </a:defRPr>
            </a:lvl2pPr>
            <a:lvl3pPr marL="959937" indent="0">
              <a:buNone/>
              <a:defRPr sz="1680">
                <a:solidFill>
                  <a:schemeClr val="tx1">
                    <a:tint val="75000"/>
                  </a:schemeClr>
                </a:solidFill>
              </a:defRPr>
            </a:lvl3pPr>
            <a:lvl4pPr marL="1439906" indent="0">
              <a:buNone/>
              <a:defRPr sz="1470">
                <a:solidFill>
                  <a:schemeClr val="tx1">
                    <a:tint val="75000"/>
                  </a:schemeClr>
                </a:solidFill>
              </a:defRPr>
            </a:lvl4pPr>
            <a:lvl5pPr marL="1919874" indent="0">
              <a:buNone/>
              <a:defRPr sz="1470">
                <a:solidFill>
                  <a:schemeClr val="tx1">
                    <a:tint val="75000"/>
                  </a:schemeClr>
                </a:solidFill>
              </a:defRPr>
            </a:lvl5pPr>
            <a:lvl6pPr marL="2399843" indent="0">
              <a:buNone/>
              <a:defRPr sz="1470">
                <a:solidFill>
                  <a:schemeClr val="tx1">
                    <a:tint val="75000"/>
                  </a:schemeClr>
                </a:solidFill>
              </a:defRPr>
            </a:lvl6pPr>
            <a:lvl7pPr marL="2879811" indent="0">
              <a:buNone/>
              <a:defRPr sz="1470">
                <a:solidFill>
                  <a:schemeClr val="tx1">
                    <a:tint val="75000"/>
                  </a:schemeClr>
                </a:solidFill>
              </a:defRPr>
            </a:lvl7pPr>
            <a:lvl8pPr marL="3359780" indent="0">
              <a:buNone/>
              <a:defRPr sz="1470">
                <a:solidFill>
                  <a:schemeClr val="tx1">
                    <a:tint val="75000"/>
                  </a:schemeClr>
                </a:solidFill>
              </a:defRPr>
            </a:lvl8pPr>
            <a:lvl9pPr marL="3839748" indent="0">
              <a:buNone/>
              <a:defRPr sz="147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6019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00013" y="2268118"/>
            <a:ext cx="4941847" cy="40739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864" y="2268119"/>
            <a:ext cx="4941846" cy="40739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107598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98137" y="2268532"/>
            <a:ext cx="4943722" cy="604942"/>
          </a:xfrm>
        </p:spPr>
        <p:txBody>
          <a:bodyPr anchor="b">
            <a:noAutofit/>
          </a:bodyPr>
          <a:lstStyle>
            <a:lvl1pPr marL="0" indent="0">
              <a:buNone/>
              <a:defRPr sz="2520" b="0"/>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4" name="Content Placeholder 3"/>
          <p:cNvSpPr>
            <a:spLocks noGrp="1"/>
          </p:cNvSpPr>
          <p:nvPr>
            <p:ph sz="half" idx="2"/>
          </p:nvPr>
        </p:nvSpPr>
        <p:spPr>
          <a:xfrm>
            <a:off x="798137" y="2873474"/>
            <a:ext cx="4943722" cy="346855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9990" y="2268532"/>
            <a:ext cx="4943716" cy="604942"/>
          </a:xfrm>
        </p:spPr>
        <p:txBody>
          <a:bodyPr anchor="b">
            <a:noAutofit/>
          </a:bodyPr>
          <a:lstStyle>
            <a:lvl1pPr marL="0" indent="0">
              <a:buNone/>
              <a:defRPr sz="2520" b="0"/>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6" name="Content Placeholder 5"/>
          <p:cNvSpPr>
            <a:spLocks noGrp="1"/>
          </p:cNvSpPr>
          <p:nvPr>
            <p:ph sz="quarter" idx="4"/>
          </p:nvPr>
        </p:nvSpPr>
        <p:spPr>
          <a:xfrm>
            <a:off x="6009992" y="2873474"/>
            <a:ext cx="4943715" cy="346855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8510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00013" y="639939"/>
            <a:ext cx="10153695" cy="1386534"/>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4443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26612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0013" y="1573188"/>
            <a:ext cx="4552659" cy="1342093"/>
          </a:xfrm>
        </p:spPr>
        <p:txBody>
          <a:bodyPr anchor="b">
            <a:normAutofit/>
          </a:bodyPr>
          <a:lstStyle>
            <a:lvl1pPr>
              <a:defRPr sz="21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622675" y="540552"/>
            <a:ext cx="5331033" cy="580148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00013" y="2915281"/>
            <a:ext cx="4552659" cy="2713073"/>
          </a:xfrm>
        </p:spPr>
        <p:txBody>
          <a:bodyPr>
            <a:normAutofit/>
          </a:bodyPr>
          <a:lstStyle>
            <a:lvl1pPr marL="0" indent="0">
              <a:buNone/>
              <a:defRPr sz="1470"/>
            </a:lvl1pPr>
            <a:lvl2pPr marL="479825" indent="0">
              <a:buNone/>
              <a:defRPr sz="1470"/>
            </a:lvl2pPr>
            <a:lvl3pPr marL="959649" indent="0">
              <a:buNone/>
              <a:defRPr sz="1260"/>
            </a:lvl3pPr>
            <a:lvl4pPr marL="1439474" indent="0">
              <a:buNone/>
              <a:defRPr sz="1050"/>
            </a:lvl4pPr>
            <a:lvl5pPr marL="1919298" indent="0">
              <a:buNone/>
              <a:defRPr sz="1050"/>
            </a:lvl5pPr>
            <a:lvl6pPr marL="2399123" indent="0">
              <a:buNone/>
              <a:defRPr sz="1050"/>
            </a:lvl6pPr>
            <a:lvl7pPr marL="2878947" indent="0">
              <a:buNone/>
              <a:defRPr sz="1050"/>
            </a:lvl7pPr>
            <a:lvl8pPr marL="3358772" indent="0">
              <a:buNone/>
              <a:defRPr sz="1050"/>
            </a:lvl8pPr>
            <a:lvl9pPr marL="3838597"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5/13/2023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415737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0013" y="5039519"/>
            <a:ext cx="10153694" cy="594944"/>
          </a:xfrm>
        </p:spPr>
        <p:txBody>
          <a:bodyPr anchor="b">
            <a:normAutofit/>
          </a:bodyPr>
          <a:lstStyle>
            <a:lvl1pPr algn="l">
              <a:defRPr sz="252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00013" y="639939"/>
            <a:ext cx="10153695" cy="4037114"/>
          </a:xfrm>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00013" y="5634463"/>
            <a:ext cx="10153694" cy="707569"/>
          </a:xfrm>
        </p:spPr>
        <p:txBody>
          <a:bodyPr>
            <a:normAutofit/>
          </a:bodyPr>
          <a:lstStyle>
            <a:lvl1pPr marL="0" indent="0">
              <a:buNone/>
              <a:defRPr sz="126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068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888"/>
            <a:ext cx="14400213" cy="72082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00013" y="639939"/>
            <a:ext cx="10153695" cy="1386534"/>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00013" y="2268119"/>
            <a:ext cx="10153695" cy="40739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10126" y="6342032"/>
            <a:ext cx="1077109" cy="383297"/>
          </a:xfrm>
          <a:prstGeom prst="rect">
            <a:avLst/>
          </a:prstGeom>
        </p:spPr>
        <p:txBody>
          <a:bodyPr vert="horz" lIns="91440" tIns="45720" rIns="91440" bIns="45720" rtlCol="0" anchor="ctr"/>
          <a:lstStyle>
            <a:lvl1pPr algn="r">
              <a:defRPr sz="945">
                <a:solidFill>
                  <a:schemeClr val="tx1">
                    <a:tint val="75000"/>
                  </a:schemeClr>
                </a:solidFill>
              </a:defRPr>
            </a:lvl1pPr>
          </a:lstStyle>
          <a:p>
            <a:fld id="{B61BEF0D-F0BB-DE4B-95CE-6DB70DBA9567}" type="datetimeFigureOut">
              <a:rPr lang="en-US" smtClean="0"/>
              <a:pPr/>
              <a:t>5/13/2023</a:t>
            </a:fld>
            <a:endParaRPr lang="en-US" dirty="0"/>
          </a:p>
        </p:txBody>
      </p:sp>
      <p:sp>
        <p:nvSpPr>
          <p:cNvPr id="5" name="Footer Placeholder 4"/>
          <p:cNvSpPr>
            <a:spLocks noGrp="1"/>
          </p:cNvSpPr>
          <p:nvPr>
            <p:ph type="ftr" sz="quarter" idx="3"/>
          </p:nvPr>
        </p:nvSpPr>
        <p:spPr>
          <a:xfrm>
            <a:off x="800013" y="6342032"/>
            <a:ext cx="7438234" cy="383297"/>
          </a:xfrm>
          <a:prstGeom prst="rect">
            <a:avLst/>
          </a:prstGeom>
        </p:spPr>
        <p:txBody>
          <a:bodyPr vert="horz" lIns="91440" tIns="45720" rIns="91440" bIns="45720" rtlCol="0" anchor="ctr"/>
          <a:lstStyle>
            <a:lvl1pPr algn="l">
              <a:defRPr sz="94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146603" y="6342032"/>
            <a:ext cx="807105" cy="383297"/>
          </a:xfrm>
          <a:prstGeom prst="rect">
            <a:avLst/>
          </a:prstGeom>
        </p:spPr>
        <p:txBody>
          <a:bodyPr vert="horz" lIns="91440" tIns="45720" rIns="91440" bIns="45720" rtlCol="0" anchor="ctr"/>
          <a:lstStyle>
            <a:lvl1pPr algn="r">
              <a:defRPr sz="945">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5389779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79969" rtl="0" eaLnBrk="1" latinLnBrk="0" hangingPunct="1">
        <a:spcBef>
          <a:spcPct val="0"/>
        </a:spcBef>
        <a:buNone/>
        <a:defRPr sz="377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59976" indent="-359976" algn="l" defTabSz="479969" rtl="0" eaLnBrk="1" latinLnBrk="0" hangingPunct="1">
        <a:spcBef>
          <a:spcPts val="1050"/>
        </a:spcBef>
        <a:spcAft>
          <a:spcPts val="0"/>
        </a:spcAft>
        <a:buClr>
          <a:schemeClr val="accent1"/>
        </a:buClr>
        <a:buSzPct val="80000"/>
        <a:buFont typeface="Wingdings 3" charset="2"/>
        <a:buChar char=""/>
        <a:defRPr sz="1890" kern="1200">
          <a:solidFill>
            <a:schemeClr val="tx1">
              <a:lumMod val="75000"/>
              <a:lumOff val="25000"/>
            </a:schemeClr>
          </a:solidFill>
          <a:latin typeface="+mn-lt"/>
          <a:ea typeface="+mn-ea"/>
          <a:cs typeface="+mn-cs"/>
        </a:defRPr>
      </a:lvl1pPr>
      <a:lvl2pPr marL="779949" indent="-299980" algn="l" defTabSz="479969" rtl="0" eaLnBrk="1" latinLnBrk="0" hangingPunct="1">
        <a:spcBef>
          <a:spcPts val="105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2pPr>
      <a:lvl3pPr marL="1199921" indent="-239984" algn="l" defTabSz="479969" rtl="0" eaLnBrk="1" latinLnBrk="0" hangingPunct="1">
        <a:spcBef>
          <a:spcPts val="1050"/>
        </a:spcBef>
        <a:spcAft>
          <a:spcPts val="0"/>
        </a:spcAft>
        <a:buClr>
          <a:schemeClr val="accent1"/>
        </a:buClr>
        <a:buSzPct val="80000"/>
        <a:buFont typeface="Wingdings 3" charset="2"/>
        <a:buChar char=""/>
        <a:defRPr sz="1470" kern="1200">
          <a:solidFill>
            <a:schemeClr val="tx1">
              <a:lumMod val="75000"/>
              <a:lumOff val="25000"/>
            </a:schemeClr>
          </a:solidFill>
          <a:latin typeface="+mn-lt"/>
          <a:ea typeface="+mn-ea"/>
          <a:cs typeface="+mn-cs"/>
        </a:defRPr>
      </a:lvl3pPr>
      <a:lvl4pPr marL="1679890" indent="-239984" algn="l" defTabSz="479969"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4pPr>
      <a:lvl5pPr marL="2159859" indent="-239984" algn="l" defTabSz="479969"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5pPr>
      <a:lvl6pPr marL="2639827" indent="-239984" algn="l" defTabSz="479969"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6pPr>
      <a:lvl7pPr marL="3119796" indent="-239984" algn="l" defTabSz="479969"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7pPr>
      <a:lvl8pPr marL="3599764" indent="-239984" algn="l" defTabSz="479969"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8pPr>
      <a:lvl9pPr marL="4079733" indent="-239984" algn="l" defTabSz="479969"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9pPr>
    </p:bodyStyle>
    <p:otherStyle>
      <a:defPPr>
        <a:defRPr lang="en-US"/>
      </a:defPPr>
      <a:lvl1pPr marL="0" algn="l" defTabSz="479969" rtl="0" eaLnBrk="1" latinLnBrk="0" hangingPunct="1">
        <a:defRPr sz="1890" kern="1200">
          <a:solidFill>
            <a:schemeClr val="tx1"/>
          </a:solidFill>
          <a:latin typeface="+mn-lt"/>
          <a:ea typeface="+mn-ea"/>
          <a:cs typeface="+mn-cs"/>
        </a:defRPr>
      </a:lvl1pPr>
      <a:lvl2pPr marL="479969" algn="l" defTabSz="479969" rtl="0" eaLnBrk="1" latinLnBrk="0" hangingPunct="1">
        <a:defRPr sz="1890" kern="1200">
          <a:solidFill>
            <a:schemeClr val="tx1"/>
          </a:solidFill>
          <a:latin typeface="+mn-lt"/>
          <a:ea typeface="+mn-ea"/>
          <a:cs typeface="+mn-cs"/>
        </a:defRPr>
      </a:lvl2pPr>
      <a:lvl3pPr marL="959937" algn="l" defTabSz="479969" rtl="0" eaLnBrk="1" latinLnBrk="0" hangingPunct="1">
        <a:defRPr sz="1890" kern="1200">
          <a:solidFill>
            <a:schemeClr val="tx1"/>
          </a:solidFill>
          <a:latin typeface="+mn-lt"/>
          <a:ea typeface="+mn-ea"/>
          <a:cs typeface="+mn-cs"/>
        </a:defRPr>
      </a:lvl3pPr>
      <a:lvl4pPr marL="1439906" algn="l" defTabSz="479969" rtl="0" eaLnBrk="1" latinLnBrk="0" hangingPunct="1">
        <a:defRPr sz="1890" kern="1200">
          <a:solidFill>
            <a:schemeClr val="tx1"/>
          </a:solidFill>
          <a:latin typeface="+mn-lt"/>
          <a:ea typeface="+mn-ea"/>
          <a:cs typeface="+mn-cs"/>
        </a:defRPr>
      </a:lvl4pPr>
      <a:lvl5pPr marL="1919874" algn="l" defTabSz="479969" rtl="0" eaLnBrk="1" latinLnBrk="0" hangingPunct="1">
        <a:defRPr sz="1890" kern="1200">
          <a:solidFill>
            <a:schemeClr val="tx1"/>
          </a:solidFill>
          <a:latin typeface="+mn-lt"/>
          <a:ea typeface="+mn-ea"/>
          <a:cs typeface="+mn-cs"/>
        </a:defRPr>
      </a:lvl5pPr>
      <a:lvl6pPr marL="2399843" algn="l" defTabSz="479969" rtl="0" eaLnBrk="1" latinLnBrk="0" hangingPunct="1">
        <a:defRPr sz="1890" kern="1200">
          <a:solidFill>
            <a:schemeClr val="tx1"/>
          </a:solidFill>
          <a:latin typeface="+mn-lt"/>
          <a:ea typeface="+mn-ea"/>
          <a:cs typeface="+mn-cs"/>
        </a:defRPr>
      </a:lvl6pPr>
      <a:lvl7pPr marL="2879811" algn="l" defTabSz="479969" rtl="0" eaLnBrk="1" latinLnBrk="0" hangingPunct="1">
        <a:defRPr sz="1890" kern="1200">
          <a:solidFill>
            <a:schemeClr val="tx1"/>
          </a:solidFill>
          <a:latin typeface="+mn-lt"/>
          <a:ea typeface="+mn-ea"/>
          <a:cs typeface="+mn-cs"/>
        </a:defRPr>
      </a:lvl7pPr>
      <a:lvl8pPr marL="3359780" algn="l" defTabSz="479969" rtl="0" eaLnBrk="1" latinLnBrk="0" hangingPunct="1">
        <a:defRPr sz="1890" kern="1200">
          <a:solidFill>
            <a:schemeClr val="tx1"/>
          </a:solidFill>
          <a:latin typeface="+mn-lt"/>
          <a:ea typeface="+mn-ea"/>
          <a:cs typeface="+mn-cs"/>
        </a:defRPr>
      </a:lvl8pPr>
      <a:lvl9pPr marL="3839748" algn="l" defTabSz="479969"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8958626-0CE3-87A8-C775-94762AA61152}"/>
              </a:ext>
            </a:extLst>
          </p:cNvPr>
          <p:cNvPicPr>
            <a:picLocks noChangeAspect="1"/>
          </p:cNvPicPr>
          <p:nvPr/>
        </p:nvPicPr>
        <p:blipFill>
          <a:blip r:embed="rId2"/>
          <a:stretch>
            <a:fillRect/>
          </a:stretch>
        </p:blipFill>
        <p:spPr>
          <a:xfrm>
            <a:off x="1058154" y="0"/>
            <a:ext cx="1373123" cy="15939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ítulo 3">
            <a:extLst>
              <a:ext uri="{FF2B5EF4-FFF2-40B4-BE49-F238E27FC236}">
                <a16:creationId xmlns:a16="http://schemas.microsoft.com/office/drawing/2014/main" id="{84F2092C-3D3E-CC16-D19D-D8EA4819D1AB}"/>
              </a:ext>
            </a:extLst>
          </p:cNvPr>
          <p:cNvSpPr>
            <a:spLocks noGrp="1"/>
          </p:cNvSpPr>
          <p:nvPr>
            <p:ph type="ctrTitle"/>
          </p:nvPr>
        </p:nvSpPr>
        <p:spPr>
          <a:xfrm>
            <a:off x="2333625" y="186615"/>
            <a:ext cx="7429499" cy="1220746"/>
          </a:xfrm>
        </p:spPr>
        <p:txBody>
          <a:bodyPr/>
          <a:lstStyle/>
          <a:p>
            <a:r>
              <a:rPr lang="es-ES" sz="8000" b="1" dirty="0" err="1">
                <a:solidFill>
                  <a:srgbClr val="008216"/>
                </a:solidFill>
                <a:effectLst>
                  <a:outerShdw blurRad="38100" dist="38100" dir="2700000" algn="tl">
                    <a:srgbClr val="000000">
                      <a:alpha val="43137"/>
                    </a:srgbClr>
                  </a:outerShdw>
                </a:effectLst>
              </a:rPr>
              <a:t>EcoLogistica</a:t>
            </a:r>
            <a:r>
              <a:rPr lang="es-ES" b="1" dirty="0">
                <a:solidFill>
                  <a:srgbClr val="008216"/>
                </a:solidFill>
                <a:effectLst>
                  <a:outerShdw blurRad="38100" dist="38100" dir="2700000" algn="tl">
                    <a:srgbClr val="000000">
                      <a:alpha val="43137"/>
                    </a:srgbClr>
                  </a:outerShdw>
                </a:effectLst>
              </a:rPr>
              <a:t> </a:t>
            </a:r>
            <a:r>
              <a:rPr lang="es-ES" sz="8000" b="1" dirty="0">
                <a:solidFill>
                  <a:srgbClr val="008216"/>
                </a:solidFill>
                <a:effectLst>
                  <a:outerShdw blurRad="38100" dist="38100" dir="2700000" algn="tl">
                    <a:srgbClr val="000000">
                      <a:alpha val="43137"/>
                    </a:srgbClr>
                  </a:outerShdw>
                </a:effectLst>
              </a:rPr>
              <a:t>SA</a:t>
            </a:r>
            <a:endParaRPr lang="es-AR" b="1" dirty="0">
              <a:solidFill>
                <a:srgbClr val="008216"/>
              </a:solidFill>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5BE669AA-9289-8FBA-8E46-89B5729B816D}"/>
              </a:ext>
            </a:extLst>
          </p:cNvPr>
          <p:cNvSpPr>
            <a:spLocks noGrp="1"/>
          </p:cNvSpPr>
          <p:nvPr>
            <p:ph type="subTitle" idx="1"/>
          </p:nvPr>
        </p:nvSpPr>
        <p:spPr>
          <a:xfrm>
            <a:off x="1355526" y="1505911"/>
            <a:ext cx="10103049" cy="5609739"/>
          </a:xfrm>
        </p:spPr>
        <p:txBody>
          <a:bodyPr>
            <a:normAutofit/>
          </a:bodyPr>
          <a:lstStyle/>
          <a:p>
            <a:pPr algn="just"/>
            <a:r>
              <a:rPr lang="es-MX" sz="1400" dirty="0">
                <a:solidFill>
                  <a:schemeClr val="tx1"/>
                </a:solidFill>
              </a:rPr>
              <a:t>La empresa nace en el año 1994 con el objetivo de desarrollar nuevas estrategias en el ámbito de las entregas puerta a puerta a nivel Nacional.</a:t>
            </a:r>
          </a:p>
          <a:p>
            <a:pPr algn="just"/>
            <a:r>
              <a:rPr lang="es-MX" sz="1400" dirty="0">
                <a:solidFill>
                  <a:schemeClr val="tx1"/>
                </a:solidFill>
              </a:rPr>
              <a:t>A través de los años la empresa se va consolidando en el rubro, logrando un nombre de prestigio en el mercado.</a:t>
            </a:r>
          </a:p>
          <a:p>
            <a:pPr algn="just"/>
            <a:r>
              <a:rPr lang="es-MX" sz="1400" dirty="0">
                <a:solidFill>
                  <a:schemeClr val="tx1"/>
                </a:solidFill>
              </a:rPr>
              <a:t>A lo largo de sus primeros 22 años de vida, ECOLOGISTICA no solo logra crecer en volumen y especialización, sino que también incorpora nuevos servicios, todos ellos de alto valor agregado.</a:t>
            </a:r>
          </a:p>
          <a:p>
            <a:pPr algn="just"/>
            <a:r>
              <a:rPr lang="es-MX" sz="1400" dirty="0">
                <a:solidFill>
                  <a:schemeClr val="tx1"/>
                </a:solidFill>
              </a:rPr>
              <a:t>La empresa ECOLOGISTICA se dedica a ofrecer servicios de envío y logística a nivel nacional. En su operación diaria, la empresa realiza diferentes tipos de operaciones para sus clientes, desde el transporte de paquetes y distribución de productos. Además, la empresa se enfrenta a desafíos relacionados con la facturación y la rentabilidad, así como con la duración de los envíos a diferentes zonas de destino.</a:t>
            </a:r>
          </a:p>
          <a:p>
            <a:pPr algn="just"/>
            <a:r>
              <a:rPr lang="es-MX" sz="1400" dirty="0">
                <a:solidFill>
                  <a:schemeClr val="tx1"/>
                </a:solidFill>
              </a:rPr>
              <a:t>Uno de los problemas que la empresa enfrenta es la falta de información detallada sobre el tipo de operación más frecuente que realiza, lo que dificulta la toma de decisiones informadas sobre su operación diaria y su rentabilidad. Además, la empresa no cuenta con un análisis exhaustivo de la facturación y los costos, lo que dificulta la identificación de los costos más significativos y los clientes más rentables. Asimismo, la empresa enfrenta el desafío de determinar cómo varía la duración de los envíos según la zona de destino, lo que afecta la satisfacción del cliente y la rentabilidad de la empresa.</a:t>
            </a:r>
          </a:p>
          <a:p>
            <a:pPr algn="just"/>
            <a:r>
              <a:rPr lang="es-MX" sz="1400" dirty="0">
                <a:solidFill>
                  <a:schemeClr val="tx1"/>
                </a:solidFill>
              </a:rPr>
              <a:t>Para abordar estos problemas, es necesario llevar a cabo un análisis detallado de la operación diaria de la empresa, recopilar y analizar los datos de facturación y costos, y analizar cómo varía la duración de los envíos según la zona de destino. De esta manera, la empresa podrá tomar decisiones informadas sobre su operación diaria, identificar las áreas de mejora en su rentabilidad y satisfacer mejor las necesidades de sus clientes.</a:t>
            </a:r>
            <a:endParaRPr lang="es-AR" sz="1400" dirty="0">
              <a:solidFill>
                <a:schemeClr val="tx1"/>
              </a:solidFill>
            </a:endParaRPr>
          </a:p>
        </p:txBody>
      </p:sp>
    </p:spTree>
    <p:extLst>
      <p:ext uri="{BB962C8B-B14F-4D97-AF65-F5344CB8AC3E}">
        <p14:creationId xmlns:p14="http://schemas.microsoft.com/office/powerpoint/2010/main" val="29787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D75FC94-0B96-82D8-E5BB-4D7508A7AD25}"/>
              </a:ext>
            </a:extLst>
          </p:cNvPr>
          <p:cNvSpPr txBox="1"/>
          <p:nvPr/>
        </p:nvSpPr>
        <p:spPr>
          <a:xfrm>
            <a:off x="11992186" y="714375"/>
            <a:ext cx="2324100" cy="5478423"/>
          </a:xfrm>
          <a:prstGeom prst="rect">
            <a:avLst/>
          </a:prstGeom>
          <a:noFill/>
        </p:spPr>
        <p:txBody>
          <a:bodyPr wrap="square" rtlCol="0">
            <a:spAutoFit/>
          </a:bodyPr>
          <a:lstStyle/>
          <a:p>
            <a:r>
              <a:rPr lang="es-AR" sz="1400" b="0" dirty="0">
                <a:solidFill>
                  <a:srgbClr val="D4D4D4"/>
                </a:solidFill>
                <a:effectLst/>
                <a:latin typeface="+mj-lt"/>
              </a:rPr>
              <a:t>⭕ </a:t>
            </a:r>
            <a:r>
              <a:rPr lang="es-MX" sz="1400" dirty="0">
                <a:latin typeface="+mj-lt"/>
              </a:rPr>
              <a:t>Los meses más destacados para la zona NEA son:</a:t>
            </a:r>
          </a:p>
          <a:p>
            <a:r>
              <a:rPr lang="es-MX" sz="1400" dirty="0">
                <a:latin typeface="+mj-lt"/>
              </a:rPr>
              <a:t>- Bultos: Octubre</a:t>
            </a:r>
          </a:p>
          <a:p>
            <a:r>
              <a:rPr lang="es-MX" sz="1400" dirty="0">
                <a:latin typeface="+mj-lt"/>
              </a:rPr>
              <a:t>- Envíos: Octubre</a:t>
            </a:r>
          </a:p>
          <a:p>
            <a:endParaRPr lang="es-MX" sz="1400" dirty="0">
              <a:latin typeface="+mj-lt"/>
            </a:endParaRPr>
          </a:p>
          <a:p>
            <a:r>
              <a:rPr lang="es-MX" sz="1400" dirty="0">
                <a:latin typeface="+mj-lt"/>
              </a:rPr>
              <a:t>  </a:t>
            </a:r>
          </a:p>
          <a:p>
            <a:endParaRPr lang="es-MX" sz="1400" dirty="0">
              <a:latin typeface="+mj-lt"/>
            </a:endParaRPr>
          </a:p>
          <a:p>
            <a:endParaRPr lang="es-MX" sz="1400" dirty="0">
              <a:latin typeface="+mj-lt"/>
            </a:endParaRPr>
          </a:p>
          <a:p>
            <a:r>
              <a:rPr lang="es-AR" sz="1400" b="0" dirty="0">
                <a:solidFill>
                  <a:srgbClr val="D4D4D4"/>
                </a:solidFill>
                <a:effectLst/>
                <a:latin typeface="+mj-lt"/>
              </a:rPr>
              <a:t>⭕ </a:t>
            </a:r>
            <a:r>
              <a:rPr lang="es-MX" sz="1400" dirty="0">
                <a:latin typeface="+mj-lt"/>
              </a:rPr>
              <a:t>Los meses más destacados para la zona NOA son:</a:t>
            </a:r>
          </a:p>
          <a:p>
            <a:r>
              <a:rPr lang="es-MX" sz="1400" dirty="0">
                <a:latin typeface="+mj-lt"/>
              </a:rPr>
              <a:t>- Bultos: Marzo</a:t>
            </a:r>
          </a:p>
          <a:p>
            <a:r>
              <a:rPr lang="es-MX" sz="1400" dirty="0">
                <a:latin typeface="+mj-lt"/>
              </a:rPr>
              <a:t>- Envíos: Septiembre</a:t>
            </a:r>
          </a:p>
          <a:p>
            <a:r>
              <a:rPr lang="es-MX" sz="1400" dirty="0">
                <a:latin typeface="+mj-lt"/>
              </a:rPr>
              <a:t> </a:t>
            </a:r>
          </a:p>
          <a:p>
            <a:endParaRPr lang="es-MX" sz="1400" dirty="0">
              <a:latin typeface="+mj-lt"/>
            </a:endParaRPr>
          </a:p>
          <a:p>
            <a:endParaRPr lang="es-MX" sz="1400" dirty="0">
              <a:latin typeface="+mj-lt"/>
            </a:endParaRPr>
          </a:p>
          <a:p>
            <a:endParaRPr lang="es-MX" sz="1400" dirty="0">
              <a:latin typeface="+mj-lt"/>
            </a:endParaRPr>
          </a:p>
          <a:p>
            <a:endParaRPr lang="es-MX" sz="1400" dirty="0">
              <a:latin typeface="+mj-lt"/>
            </a:endParaRPr>
          </a:p>
          <a:p>
            <a:endParaRPr lang="es-MX" sz="1400" dirty="0">
              <a:latin typeface="+mj-lt"/>
            </a:endParaRPr>
          </a:p>
          <a:p>
            <a:r>
              <a:rPr lang="es-AR" sz="1400" b="0" dirty="0">
                <a:solidFill>
                  <a:srgbClr val="D4D4D4"/>
                </a:solidFill>
                <a:effectLst/>
                <a:latin typeface="+mj-lt"/>
              </a:rPr>
              <a:t>⭕ </a:t>
            </a:r>
            <a:r>
              <a:rPr lang="es-MX" sz="1400" dirty="0">
                <a:latin typeface="+mj-lt"/>
              </a:rPr>
              <a:t>Los meses más destacados para la zona PATAGONIA son:</a:t>
            </a:r>
          </a:p>
          <a:p>
            <a:r>
              <a:rPr lang="es-MX" sz="1400" dirty="0">
                <a:latin typeface="+mj-lt"/>
              </a:rPr>
              <a:t>- Bultos: Diciembre</a:t>
            </a:r>
          </a:p>
          <a:p>
            <a:r>
              <a:rPr lang="es-MX" sz="1400" dirty="0">
                <a:latin typeface="+mj-lt"/>
              </a:rPr>
              <a:t>- Envíos: Noviembre</a:t>
            </a:r>
            <a:endParaRPr lang="es-AR" sz="1400" dirty="0">
              <a:latin typeface="+mj-lt"/>
            </a:endParaRPr>
          </a:p>
        </p:txBody>
      </p:sp>
      <p:pic>
        <p:nvPicPr>
          <p:cNvPr id="7" name="Imagen 6">
            <a:extLst>
              <a:ext uri="{FF2B5EF4-FFF2-40B4-BE49-F238E27FC236}">
                <a16:creationId xmlns:a16="http://schemas.microsoft.com/office/drawing/2014/main" id="{318163A5-9D0D-6226-4F34-FBE07482D34F}"/>
              </a:ext>
            </a:extLst>
          </p:cNvPr>
          <p:cNvPicPr>
            <a:picLocks noChangeAspect="1"/>
          </p:cNvPicPr>
          <p:nvPr/>
        </p:nvPicPr>
        <p:blipFill rotWithShape="1">
          <a:blip r:embed="rId2"/>
          <a:srcRect t="50000"/>
          <a:stretch/>
        </p:blipFill>
        <p:spPr>
          <a:xfrm>
            <a:off x="0" y="-794"/>
            <a:ext cx="11984070" cy="7200107"/>
          </a:xfrm>
          <a:prstGeom prst="rect">
            <a:avLst/>
          </a:prstGeom>
        </p:spPr>
      </p:pic>
    </p:spTree>
    <p:extLst>
      <p:ext uri="{BB962C8B-B14F-4D97-AF65-F5344CB8AC3E}">
        <p14:creationId xmlns:p14="http://schemas.microsoft.com/office/powerpoint/2010/main" val="133702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7E7984F-A022-442A-5778-C5F1F59FAF1F}"/>
              </a:ext>
            </a:extLst>
          </p:cNvPr>
          <p:cNvSpPr txBox="1"/>
          <p:nvPr/>
        </p:nvSpPr>
        <p:spPr>
          <a:xfrm>
            <a:off x="642145" y="5447029"/>
            <a:ext cx="7730330"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MX" sz="1600" i="1" dirty="0">
                <a:latin typeface="+mj-lt"/>
              </a:rPr>
              <a:t>En esta gráfica, podemos comparar la cantidad de envíos y bultos por mes. La información se muestra segmentada por Región y se compara con el mismo mes de los años 2020-2021-2022. Se utilizaron dos gráficos de barras, uno para envíos y otro para bultos</a:t>
            </a:r>
            <a:endParaRPr lang="es-AR" sz="1600" i="1" dirty="0">
              <a:latin typeface="+mj-lt"/>
            </a:endParaRPr>
          </a:p>
        </p:txBody>
      </p:sp>
      <p:sp>
        <p:nvSpPr>
          <p:cNvPr id="7" name="CuadroTexto 6">
            <a:extLst>
              <a:ext uri="{FF2B5EF4-FFF2-40B4-BE49-F238E27FC236}">
                <a16:creationId xmlns:a16="http://schemas.microsoft.com/office/drawing/2014/main" id="{3AE5D892-7ED1-E2BB-5F0C-0D4D63DD9148}"/>
              </a:ext>
            </a:extLst>
          </p:cNvPr>
          <p:cNvSpPr txBox="1"/>
          <p:nvPr/>
        </p:nvSpPr>
        <p:spPr>
          <a:xfrm>
            <a:off x="9067801" y="798889"/>
            <a:ext cx="5162550" cy="5601533"/>
          </a:xfrm>
          <a:prstGeom prst="rect">
            <a:avLst/>
          </a:prstGeom>
          <a:noFill/>
        </p:spPr>
        <p:txBody>
          <a:bodyPr wrap="square" rtlCol="0">
            <a:spAutoFit/>
          </a:bodyPr>
          <a:lstStyle/>
          <a:p>
            <a:pPr algn="just"/>
            <a:r>
              <a:rPr lang="es-MX" sz="1700" dirty="0">
                <a:latin typeface="+mj-lt"/>
              </a:rPr>
              <a:t>⭕En este conjunto de gráficos podemos visualizar la distribución de precios, costos y márgenes de ganancia en dólares (moneda dura) y en pesos argentinos (moneda volátil), así como también la cantidad de envíos y bultos por mes y año.</a:t>
            </a:r>
          </a:p>
          <a:p>
            <a:pPr algn="just"/>
            <a:endParaRPr lang="es-MX" sz="1700" dirty="0">
              <a:latin typeface="+mj-lt"/>
            </a:endParaRPr>
          </a:p>
          <a:p>
            <a:pPr algn="just"/>
            <a:r>
              <a:rPr lang="es-MX" sz="1700" dirty="0">
                <a:latin typeface="+mj-lt"/>
              </a:rPr>
              <a:t>En cuanto a la distribución de precios, se puede observar que el precio en pesos argentinos tiene un comportamiento positivo en alza, mayor cantidad de bultos mayor ingreso. Pero no obstante el precio en dólares muestra una tendencia a la baja a lo largo del tiempo si lo comparamos con la cantidad de envíos y bultos que ingresaron. Lo mismo pasa con los costos en dólares y en pesos tienen una tendencia creciente a lo largo del tiempo, mientras que los márgenes de ganancia en dólares y en pesos tienen una tendencia a la baja. </a:t>
            </a:r>
          </a:p>
          <a:p>
            <a:pPr algn="just"/>
            <a:endParaRPr lang="es-MX" sz="1700" dirty="0">
              <a:latin typeface="+mj-lt"/>
            </a:endParaRPr>
          </a:p>
          <a:p>
            <a:pPr algn="just"/>
            <a:r>
              <a:rPr lang="es-MX" sz="1700" dirty="0">
                <a:latin typeface="+mj-lt"/>
              </a:rPr>
              <a:t>Podemos concluir que hay un estancamiento o desactualización en las listas de precios.</a:t>
            </a:r>
            <a:r>
              <a:rPr lang="es-MX" dirty="0"/>
              <a:t> </a:t>
            </a:r>
            <a:endParaRPr lang="es-AR" dirty="0"/>
          </a:p>
        </p:txBody>
      </p:sp>
      <p:pic>
        <p:nvPicPr>
          <p:cNvPr id="3" name="Imagen 2">
            <a:extLst>
              <a:ext uri="{FF2B5EF4-FFF2-40B4-BE49-F238E27FC236}">
                <a16:creationId xmlns:a16="http://schemas.microsoft.com/office/drawing/2014/main" id="{A77F1FA7-150B-D58C-5BE4-7F0AC9F09C8E}"/>
              </a:ext>
            </a:extLst>
          </p:cNvPr>
          <p:cNvPicPr>
            <a:picLocks noChangeAspect="1"/>
          </p:cNvPicPr>
          <p:nvPr/>
        </p:nvPicPr>
        <p:blipFill>
          <a:blip r:embed="rId2"/>
          <a:stretch>
            <a:fillRect/>
          </a:stretch>
        </p:blipFill>
        <p:spPr>
          <a:xfrm>
            <a:off x="1211660" y="189706"/>
            <a:ext cx="6591300" cy="4991100"/>
          </a:xfrm>
          <a:prstGeom prst="rect">
            <a:avLst/>
          </a:prstGeom>
        </p:spPr>
      </p:pic>
    </p:spTree>
    <p:extLst>
      <p:ext uri="{BB962C8B-B14F-4D97-AF65-F5344CB8AC3E}">
        <p14:creationId xmlns:p14="http://schemas.microsoft.com/office/powerpoint/2010/main" val="395655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FA1B52D4-C232-6C67-96CB-E8FF8AE97077}"/>
              </a:ext>
            </a:extLst>
          </p:cNvPr>
          <p:cNvSpPr txBox="1"/>
          <p:nvPr/>
        </p:nvSpPr>
        <p:spPr>
          <a:xfrm>
            <a:off x="847724" y="6084075"/>
            <a:ext cx="10753725" cy="954107"/>
          </a:xfrm>
          <a:prstGeom prst="rect">
            <a:avLst/>
          </a:prstGeom>
          <a:noFill/>
        </p:spPr>
        <p:txBody>
          <a:bodyPr wrap="square" rtlCol="0">
            <a:spAutoFit/>
          </a:bodyPr>
          <a:lstStyle/>
          <a:p>
            <a:r>
              <a:rPr lang="es-MX" sz="1400" dirty="0">
                <a:latin typeface="+mj-lt"/>
              </a:rPr>
              <a:t>⭕La mayoría de las operaciones tienen como destino (89.83%) y origen (92.34%) la provincia de Buenos Aires. Las operaciones con destino a </a:t>
            </a:r>
            <a:r>
              <a:rPr lang="es-MX" sz="1400" dirty="0" err="1">
                <a:latin typeface="+mj-lt"/>
              </a:rPr>
              <a:t>Cordoba</a:t>
            </a:r>
            <a:r>
              <a:rPr lang="es-MX" sz="1400" dirty="0">
                <a:latin typeface="+mj-lt"/>
              </a:rPr>
              <a:t> son del 2.72% mientras que esta provincia genera </a:t>
            </a:r>
            <a:r>
              <a:rPr lang="es-MX" sz="1400" dirty="0" err="1">
                <a:latin typeface="+mj-lt"/>
              </a:rPr>
              <a:t>envios</a:t>
            </a:r>
            <a:r>
              <a:rPr lang="es-MX" sz="1400" dirty="0">
                <a:latin typeface="+mj-lt"/>
              </a:rPr>
              <a:t> por solo el 0.63%. Santa Fe es el destino del 2.44% de las operaciones y nacen de dicha provincia el 5.84%. Por lo tanto las 2 provincias con mayor caudal y </a:t>
            </a:r>
            <a:r>
              <a:rPr lang="es-MX" sz="1400" dirty="0" err="1">
                <a:latin typeface="+mj-lt"/>
              </a:rPr>
              <a:t>generacion</a:t>
            </a:r>
            <a:r>
              <a:rPr lang="es-MX" sz="1400" dirty="0">
                <a:latin typeface="+mj-lt"/>
              </a:rPr>
              <a:t> de actividad son Buenos Aires y Santa Fe.</a:t>
            </a:r>
            <a:endParaRPr lang="es-AR" sz="1400" dirty="0">
              <a:latin typeface="+mj-lt"/>
            </a:endParaRPr>
          </a:p>
        </p:txBody>
      </p:sp>
      <p:pic>
        <p:nvPicPr>
          <p:cNvPr id="3" name="Imagen 2">
            <a:extLst>
              <a:ext uri="{FF2B5EF4-FFF2-40B4-BE49-F238E27FC236}">
                <a16:creationId xmlns:a16="http://schemas.microsoft.com/office/drawing/2014/main" id="{D79E0E91-7FAB-E597-B47D-2FF31653E282}"/>
              </a:ext>
            </a:extLst>
          </p:cNvPr>
          <p:cNvPicPr>
            <a:picLocks noChangeAspect="1"/>
          </p:cNvPicPr>
          <p:nvPr/>
        </p:nvPicPr>
        <p:blipFill>
          <a:blip r:embed="rId2"/>
          <a:stretch>
            <a:fillRect/>
          </a:stretch>
        </p:blipFill>
        <p:spPr>
          <a:xfrm>
            <a:off x="338137" y="161131"/>
            <a:ext cx="11906250" cy="5886450"/>
          </a:xfrm>
          <a:prstGeom prst="rect">
            <a:avLst/>
          </a:prstGeom>
        </p:spPr>
      </p:pic>
    </p:spTree>
    <p:extLst>
      <p:ext uri="{BB962C8B-B14F-4D97-AF65-F5344CB8AC3E}">
        <p14:creationId xmlns:p14="http://schemas.microsoft.com/office/powerpoint/2010/main" val="63396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91432-BCA8-5228-507D-A4225B8A7D7E}"/>
              </a:ext>
            </a:extLst>
          </p:cNvPr>
          <p:cNvSpPr>
            <a:spLocks noGrp="1"/>
          </p:cNvSpPr>
          <p:nvPr>
            <p:ph type="title"/>
          </p:nvPr>
        </p:nvSpPr>
        <p:spPr>
          <a:xfrm>
            <a:off x="571413" y="783399"/>
            <a:ext cx="5162637" cy="473901"/>
          </a:xfrm>
        </p:spPr>
        <p:txBody>
          <a:bodyPr>
            <a:noAutofit/>
          </a:bodyPr>
          <a:lstStyle/>
          <a:p>
            <a:r>
              <a:rPr lang="es-AR" sz="2140" b="1" dirty="0">
                <a:solidFill>
                  <a:srgbClr val="008216"/>
                </a:solidFill>
              </a:rPr>
              <a:t>Clientes - Precio - Margen de ganancia</a:t>
            </a:r>
          </a:p>
        </p:txBody>
      </p:sp>
      <p:sp>
        <p:nvSpPr>
          <p:cNvPr id="3" name="Marcador de contenido 2">
            <a:extLst>
              <a:ext uri="{FF2B5EF4-FFF2-40B4-BE49-F238E27FC236}">
                <a16:creationId xmlns:a16="http://schemas.microsoft.com/office/drawing/2014/main" id="{35C42AD3-DE1E-B7CF-43E9-DA18CBC6C6DA}"/>
              </a:ext>
            </a:extLst>
          </p:cNvPr>
          <p:cNvSpPr>
            <a:spLocks noGrp="1"/>
          </p:cNvSpPr>
          <p:nvPr>
            <p:ph idx="1"/>
          </p:nvPr>
        </p:nvSpPr>
        <p:spPr>
          <a:xfrm>
            <a:off x="295188" y="1257300"/>
            <a:ext cx="11106237" cy="1008481"/>
          </a:xfrm>
        </p:spPr>
        <p:txBody>
          <a:bodyPr>
            <a:normAutofit/>
          </a:bodyPr>
          <a:lstStyle/>
          <a:p>
            <a:r>
              <a:rPr lang="es-MX" sz="1700" dirty="0">
                <a:solidFill>
                  <a:schemeClr val="tx1"/>
                </a:solidFill>
                <a:latin typeface="+mj-lt"/>
              </a:rPr>
              <a:t>Al analizar el precio, costo y margen de ganancia en logística se puede lograr una mejor comprensión y control de los costos y rentabilidad en la cadena de suministro. Al conocer estos factores, es posible identificar oportunidades para reducir costos, mejorar la eficiencia operativa y aumentar la rentabilidad.</a:t>
            </a:r>
            <a:endParaRPr lang="es-AR" sz="1700" dirty="0">
              <a:solidFill>
                <a:schemeClr val="tx1"/>
              </a:solidFill>
              <a:latin typeface="+mj-lt"/>
            </a:endParaRPr>
          </a:p>
        </p:txBody>
      </p:sp>
      <p:sp>
        <p:nvSpPr>
          <p:cNvPr id="6" name="CuadroTexto 5">
            <a:extLst>
              <a:ext uri="{FF2B5EF4-FFF2-40B4-BE49-F238E27FC236}">
                <a16:creationId xmlns:a16="http://schemas.microsoft.com/office/drawing/2014/main" id="{D0A668AC-746F-0BB6-0949-1ED2F637AB1D}"/>
              </a:ext>
            </a:extLst>
          </p:cNvPr>
          <p:cNvSpPr txBox="1"/>
          <p:nvPr/>
        </p:nvSpPr>
        <p:spPr>
          <a:xfrm>
            <a:off x="695325" y="5896638"/>
            <a:ext cx="10572750" cy="1138773"/>
          </a:xfrm>
          <a:prstGeom prst="rect">
            <a:avLst/>
          </a:prstGeom>
          <a:noFill/>
        </p:spPr>
        <p:txBody>
          <a:bodyPr wrap="square" rtlCol="0">
            <a:spAutoFit/>
          </a:bodyPr>
          <a:lstStyle/>
          <a:p>
            <a:r>
              <a:rPr lang="es-MX" sz="1700" dirty="0"/>
              <a:t>De un total de 405 empresas, 197 son consideradas buenas.</a:t>
            </a:r>
          </a:p>
          <a:p>
            <a:r>
              <a:rPr lang="es-MX" sz="1700" dirty="0"/>
              <a:t>De un total de 405 empresas, 191 tienen un gran costo.</a:t>
            </a:r>
          </a:p>
          <a:p>
            <a:r>
              <a:rPr lang="es-MX" sz="1700" dirty="0"/>
              <a:t>De un total de 405 empresas, 197 tienen una alta cantidad bultos.</a:t>
            </a:r>
          </a:p>
          <a:p>
            <a:r>
              <a:rPr lang="es-MX" sz="1700" dirty="0"/>
              <a:t>El porcentaje de la facturación total que corresponde a las, 197 empresas buenas es: 95.31 %</a:t>
            </a:r>
            <a:endParaRPr lang="es-AR" sz="1700" dirty="0"/>
          </a:p>
        </p:txBody>
      </p:sp>
      <p:pic>
        <p:nvPicPr>
          <p:cNvPr id="7" name="Imagen 6">
            <a:extLst>
              <a:ext uri="{FF2B5EF4-FFF2-40B4-BE49-F238E27FC236}">
                <a16:creationId xmlns:a16="http://schemas.microsoft.com/office/drawing/2014/main" id="{C014EFD0-8F18-2D5C-9240-3ACDFF59F7BC}"/>
              </a:ext>
            </a:extLst>
          </p:cNvPr>
          <p:cNvPicPr>
            <a:picLocks noChangeAspect="1"/>
          </p:cNvPicPr>
          <p:nvPr/>
        </p:nvPicPr>
        <p:blipFill>
          <a:blip r:embed="rId2"/>
          <a:stretch>
            <a:fillRect/>
          </a:stretch>
        </p:blipFill>
        <p:spPr>
          <a:xfrm>
            <a:off x="295188" y="2163152"/>
            <a:ext cx="12820650" cy="3733486"/>
          </a:xfrm>
          <a:prstGeom prst="rect">
            <a:avLst/>
          </a:prstGeom>
        </p:spPr>
      </p:pic>
    </p:spTree>
    <p:extLst>
      <p:ext uri="{BB962C8B-B14F-4D97-AF65-F5344CB8AC3E}">
        <p14:creationId xmlns:p14="http://schemas.microsoft.com/office/powerpoint/2010/main" val="2968213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B5B0D47-5C85-9BA5-4564-5E2903279D31}"/>
              </a:ext>
            </a:extLst>
          </p:cNvPr>
          <p:cNvSpPr txBox="1"/>
          <p:nvPr/>
        </p:nvSpPr>
        <p:spPr>
          <a:xfrm>
            <a:off x="257175" y="4162425"/>
            <a:ext cx="13144500" cy="2893100"/>
          </a:xfrm>
          <a:prstGeom prst="rect">
            <a:avLst/>
          </a:prstGeom>
          <a:noFill/>
        </p:spPr>
        <p:txBody>
          <a:bodyPr wrap="square" rtlCol="0">
            <a:spAutoFit/>
          </a:bodyPr>
          <a:lstStyle/>
          <a:p>
            <a:pPr algn="just"/>
            <a:r>
              <a:rPr lang="es-MX" sz="1400" dirty="0">
                <a:latin typeface="+mj-lt"/>
              </a:rPr>
              <a:t>⭕ Basándonos en los datos proporcionados, podemos concluir que de un total de 405 empresas, alrededor del 37% (129) se consideran buenas y el 33% (133) dejan un buen margen de ganancia. Además, el 31% (127) de las empresas tienen una alta cantidad de bultos y todas afectan positivamente en cada región.</a:t>
            </a:r>
          </a:p>
          <a:p>
            <a:pPr algn="just"/>
            <a:endParaRPr lang="es-MX" sz="1400" dirty="0">
              <a:latin typeface="+mj-lt"/>
            </a:endParaRPr>
          </a:p>
          <a:p>
            <a:pPr algn="just"/>
            <a:r>
              <a:rPr lang="es-MX" sz="1400" dirty="0">
                <a:latin typeface="+mj-lt"/>
              </a:rPr>
              <a:t>Lo importante es que el porcentaje de la facturación total que corresponde a las 129 empresas buenas es del 93.97%, lo que sugiere que estas empresas son responsables de la mayoría de los ingresos.</a:t>
            </a:r>
          </a:p>
          <a:p>
            <a:pPr algn="just"/>
            <a:endParaRPr lang="es-MX" sz="1400" dirty="0">
              <a:latin typeface="+mj-lt"/>
            </a:endParaRPr>
          </a:p>
          <a:p>
            <a:pPr algn="just"/>
            <a:r>
              <a:rPr lang="es-MX" sz="1400" dirty="0">
                <a:latin typeface="+mj-lt"/>
              </a:rPr>
              <a:t>En estos 2 </a:t>
            </a:r>
            <a:r>
              <a:rPr lang="es-MX" sz="1400" dirty="0" err="1">
                <a:latin typeface="+mj-lt"/>
              </a:rPr>
              <a:t>ultimos</a:t>
            </a:r>
            <a:r>
              <a:rPr lang="es-MX" sz="1400" dirty="0">
                <a:latin typeface="+mj-lt"/>
              </a:rPr>
              <a:t> </a:t>
            </a:r>
            <a:r>
              <a:rPr lang="es-MX" sz="1400" dirty="0" err="1">
                <a:latin typeface="+mj-lt"/>
              </a:rPr>
              <a:t>graficos</a:t>
            </a:r>
            <a:r>
              <a:rPr lang="es-MX" sz="1400" dirty="0">
                <a:latin typeface="+mj-lt"/>
              </a:rPr>
              <a:t> podemos ver el volumen por </a:t>
            </a:r>
            <a:r>
              <a:rPr lang="es-MX" sz="1400" dirty="0" err="1">
                <a:latin typeface="+mj-lt"/>
              </a:rPr>
              <a:t>region</a:t>
            </a:r>
            <a:r>
              <a:rPr lang="es-MX" sz="1400" dirty="0">
                <a:latin typeface="+mj-lt"/>
              </a:rPr>
              <a:t> de la </a:t>
            </a:r>
            <a:r>
              <a:rPr lang="es-MX" sz="1400" dirty="0" err="1">
                <a:latin typeface="+mj-lt"/>
              </a:rPr>
              <a:t>clasificacion</a:t>
            </a:r>
            <a:r>
              <a:rPr lang="es-MX" sz="1400" dirty="0">
                <a:latin typeface="+mj-lt"/>
              </a:rPr>
              <a:t> de las empresas. Notamos que en la </a:t>
            </a:r>
            <a:r>
              <a:rPr lang="es-MX" sz="1400" dirty="0" err="1">
                <a:latin typeface="+mj-lt"/>
              </a:rPr>
              <a:t>patagonia</a:t>
            </a:r>
            <a:r>
              <a:rPr lang="es-MX" sz="1400" dirty="0">
                <a:latin typeface="+mj-lt"/>
              </a:rPr>
              <a:t> hay un buen porcentaje de empresas que no aportan y son malas comparadas con las otras. En el grafico de </a:t>
            </a:r>
            <a:r>
              <a:rPr lang="es-MX" sz="1400" dirty="0" err="1">
                <a:latin typeface="+mj-lt"/>
              </a:rPr>
              <a:t>dispercion</a:t>
            </a:r>
            <a:r>
              <a:rPr lang="es-MX" sz="1400" dirty="0">
                <a:latin typeface="+mj-lt"/>
              </a:rPr>
              <a:t> podemos ver a nivel global como </a:t>
            </a:r>
            <a:r>
              <a:rPr lang="es-MX" sz="1400" dirty="0" err="1">
                <a:latin typeface="+mj-lt"/>
              </a:rPr>
              <a:t>estan</a:t>
            </a:r>
            <a:r>
              <a:rPr lang="es-MX" sz="1400" dirty="0">
                <a:latin typeface="+mj-lt"/>
              </a:rPr>
              <a:t> </a:t>
            </a:r>
            <a:r>
              <a:rPr lang="es-MX" sz="1400" dirty="0" err="1">
                <a:latin typeface="+mj-lt"/>
              </a:rPr>
              <a:t>pocicionadas</a:t>
            </a:r>
            <a:r>
              <a:rPr lang="es-MX" sz="1400" dirty="0">
                <a:latin typeface="+mj-lt"/>
              </a:rPr>
              <a:t> las empresas, podemos destacar que hay un conjunto minoritario que destaca sobre todas.</a:t>
            </a:r>
          </a:p>
          <a:p>
            <a:pPr algn="just"/>
            <a:endParaRPr lang="es-MX" sz="1400" dirty="0">
              <a:latin typeface="+mj-lt"/>
            </a:endParaRPr>
          </a:p>
          <a:p>
            <a:pPr algn="just"/>
            <a:r>
              <a:rPr lang="es-MX" sz="1400" dirty="0">
                <a:latin typeface="+mj-lt"/>
              </a:rPr>
              <a:t>En resumen, esto significa que hay un grupo significativo de empresas que tienen un papel importante en la generación de ingresos y que las empresas buenas y con buen margen de ganancia son un factor clave en la rentabilidad del negocio. Sin embargo, se necesitaría más análisis para entender mejor las razones detrás del éxito de estas empresas y para identificar oportunidades de mejora para las que no se consideran buenas.</a:t>
            </a:r>
            <a:endParaRPr lang="es-AR" sz="1400" dirty="0">
              <a:latin typeface="+mj-lt"/>
            </a:endParaRPr>
          </a:p>
        </p:txBody>
      </p:sp>
      <p:pic>
        <p:nvPicPr>
          <p:cNvPr id="7" name="Imagen 6">
            <a:extLst>
              <a:ext uri="{FF2B5EF4-FFF2-40B4-BE49-F238E27FC236}">
                <a16:creationId xmlns:a16="http://schemas.microsoft.com/office/drawing/2014/main" id="{A4F84CF5-0F9D-4A38-BFF0-1C76CF3392B9}"/>
              </a:ext>
            </a:extLst>
          </p:cNvPr>
          <p:cNvPicPr>
            <a:picLocks noChangeAspect="1"/>
          </p:cNvPicPr>
          <p:nvPr/>
        </p:nvPicPr>
        <p:blipFill>
          <a:blip r:embed="rId2"/>
          <a:stretch>
            <a:fillRect/>
          </a:stretch>
        </p:blipFill>
        <p:spPr>
          <a:xfrm>
            <a:off x="257175" y="324555"/>
            <a:ext cx="13402469" cy="3649608"/>
          </a:xfrm>
          <a:prstGeom prst="rect">
            <a:avLst/>
          </a:prstGeom>
        </p:spPr>
      </p:pic>
    </p:spTree>
    <p:extLst>
      <p:ext uri="{BB962C8B-B14F-4D97-AF65-F5344CB8AC3E}">
        <p14:creationId xmlns:p14="http://schemas.microsoft.com/office/powerpoint/2010/main" val="2479812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91B354D-172A-2CA0-1F36-1557565A3C53}"/>
              </a:ext>
            </a:extLst>
          </p:cNvPr>
          <p:cNvPicPr>
            <a:picLocks noChangeAspect="1"/>
          </p:cNvPicPr>
          <p:nvPr/>
        </p:nvPicPr>
        <p:blipFill>
          <a:blip r:embed="rId2"/>
          <a:stretch>
            <a:fillRect/>
          </a:stretch>
        </p:blipFill>
        <p:spPr>
          <a:xfrm>
            <a:off x="285750" y="289526"/>
            <a:ext cx="13424670" cy="3882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uadroTexto 5">
            <a:extLst>
              <a:ext uri="{FF2B5EF4-FFF2-40B4-BE49-F238E27FC236}">
                <a16:creationId xmlns:a16="http://schemas.microsoft.com/office/drawing/2014/main" id="{EC74C325-8D76-3F65-4675-20A44B156CA1}"/>
              </a:ext>
            </a:extLst>
          </p:cNvPr>
          <p:cNvSpPr txBox="1"/>
          <p:nvPr/>
        </p:nvSpPr>
        <p:spPr>
          <a:xfrm>
            <a:off x="476250" y="4514850"/>
            <a:ext cx="13234170" cy="2532549"/>
          </a:xfrm>
          <a:prstGeom prst="rect">
            <a:avLst/>
          </a:prstGeom>
          <a:noFill/>
        </p:spPr>
        <p:txBody>
          <a:bodyPr wrap="square" rtlCol="0">
            <a:spAutoFit/>
          </a:bodyPr>
          <a:lstStyle/>
          <a:p>
            <a:r>
              <a:rPr lang="es-MX" sz="1700" dirty="0">
                <a:latin typeface="+mj-lt"/>
              </a:rPr>
              <a:t>⭕En este conjunto de gráficos podemos visualizar la distribución de precios, costos y márgenes de ganancia en dólares (moneda dura) y en pesos argentinos (moneda </a:t>
            </a:r>
            <a:r>
              <a:rPr lang="es-MX" sz="1700" dirty="0" err="1">
                <a:latin typeface="+mj-lt"/>
              </a:rPr>
              <a:t>volatil</a:t>
            </a:r>
            <a:r>
              <a:rPr lang="es-MX" sz="1700" dirty="0">
                <a:latin typeface="+mj-lt"/>
              </a:rPr>
              <a:t>), así como también la cantidad de envíos y bultos por mes y año.</a:t>
            </a:r>
          </a:p>
          <a:p>
            <a:endParaRPr lang="es-MX" sz="1700" dirty="0">
              <a:latin typeface="+mj-lt"/>
            </a:endParaRPr>
          </a:p>
          <a:p>
            <a:r>
              <a:rPr lang="es-MX" sz="1700" dirty="0">
                <a:latin typeface="+mj-lt"/>
              </a:rPr>
              <a:t>En cuanto a la distribución de precios, se puede observar que el precio en pesos argentinos tiene un comportamiento positivo en alza por lo que podemos concluir que durante el período del 01-01-2020 al 31-12-2022, el precio en pesos experimentó una fuerte tendencia al alza </a:t>
            </a:r>
            <a:r>
              <a:rPr lang="es-MX" sz="1700" dirty="0" err="1">
                <a:latin typeface="+mj-lt"/>
              </a:rPr>
              <a:t>devido</a:t>
            </a:r>
            <a:r>
              <a:rPr lang="es-MX" sz="1700" dirty="0">
                <a:latin typeface="+mj-lt"/>
              </a:rPr>
              <a:t> a la </a:t>
            </a:r>
            <a:r>
              <a:rPr lang="es-MX" sz="1700" dirty="0" err="1">
                <a:latin typeface="+mj-lt"/>
              </a:rPr>
              <a:t>inflacion</a:t>
            </a:r>
            <a:r>
              <a:rPr lang="es-MX" sz="1700" dirty="0">
                <a:latin typeface="+mj-lt"/>
              </a:rPr>
              <a:t> con una pendiente de 3.802.768,89 alcanzando un máximo de </a:t>
            </a:r>
            <a:r>
              <a:rPr lang="es-MX" sz="1700" dirty="0" err="1">
                <a:latin typeface="+mj-lt"/>
              </a:rPr>
              <a:t>facturacion</a:t>
            </a:r>
            <a:r>
              <a:rPr lang="es-MX" sz="1700" dirty="0">
                <a:latin typeface="+mj-lt"/>
              </a:rPr>
              <a:t> de $210.105.717,14. Por otro lado, el precio en dólares también experimentó un aumento en el mismo período, aunque con una pendiente mucho menor de 16.445,55 y un máximo de us$1.266.409,43. Estos resultados indican que el negocio  ha sido más rentable en pesos que en dólares durante este período de tiempo.</a:t>
            </a:r>
            <a:endParaRPr lang="es-AR" sz="1700" dirty="0">
              <a:latin typeface="+mj-lt"/>
            </a:endParaRPr>
          </a:p>
        </p:txBody>
      </p:sp>
    </p:spTree>
    <p:extLst>
      <p:ext uri="{BB962C8B-B14F-4D97-AF65-F5344CB8AC3E}">
        <p14:creationId xmlns:p14="http://schemas.microsoft.com/office/powerpoint/2010/main" val="176979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1769C-3D95-67A7-FB97-2C357600BDDD}"/>
              </a:ext>
            </a:extLst>
          </p:cNvPr>
          <p:cNvSpPr>
            <a:spLocks noGrp="1"/>
          </p:cNvSpPr>
          <p:nvPr>
            <p:ph type="title"/>
          </p:nvPr>
        </p:nvSpPr>
        <p:spPr>
          <a:xfrm>
            <a:off x="559260" y="297039"/>
            <a:ext cx="10234117" cy="1246778"/>
          </a:xfrm>
        </p:spPr>
        <p:txBody>
          <a:bodyPr>
            <a:normAutofit/>
          </a:bodyPr>
          <a:lstStyle/>
          <a:p>
            <a:r>
              <a:rPr lang="es-AR" sz="4400" b="1" dirty="0" err="1">
                <a:solidFill>
                  <a:srgbClr val="008216"/>
                </a:solidFill>
                <a:effectLst>
                  <a:outerShdw blurRad="38100" dist="38100" dir="2700000" algn="tl">
                    <a:srgbClr val="000000">
                      <a:alpha val="43137"/>
                    </a:srgbClr>
                  </a:outerShdw>
                </a:effectLst>
              </a:rPr>
              <a:t>Insights</a:t>
            </a:r>
            <a:r>
              <a:rPr lang="es-AR" sz="4400" b="1" dirty="0">
                <a:solidFill>
                  <a:srgbClr val="008216"/>
                </a:solidFill>
                <a:effectLst>
                  <a:outerShdw blurRad="38100" dist="38100" dir="2700000" algn="tl">
                    <a:srgbClr val="000000">
                      <a:alpha val="43137"/>
                    </a:srgbClr>
                  </a:outerShdw>
                </a:effectLst>
              </a:rPr>
              <a:t> y recomendaciones</a:t>
            </a:r>
          </a:p>
        </p:txBody>
      </p:sp>
      <p:sp>
        <p:nvSpPr>
          <p:cNvPr id="3" name="Marcador de contenido 2">
            <a:extLst>
              <a:ext uri="{FF2B5EF4-FFF2-40B4-BE49-F238E27FC236}">
                <a16:creationId xmlns:a16="http://schemas.microsoft.com/office/drawing/2014/main" id="{F99BAF68-2D1D-516B-4BC1-D82DF840BD94}"/>
              </a:ext>
            </a:extLst>
          </p:cNvPr>
          <p:cNvSpPr>
            <a:spLocks noGrp="1"/>
          </p:cNvSpPr>
          <p:nvPr>
            <p:ph idx="1"/>
          </p:nvPr>
        </p:nvSpPr>
        <p:spPr>
          <a:xfrm>
            <a:off x="209550" y="1047750"/>
            <a:ext cx="13716000" cy="5734049"/>
          </a:xfrm>
        </p:spPr>
        <p:txBody>
          <a:bodyPr>
            <a:noAutofit/>
          </a:bodyPr>
          <a:lstStyle/>
          <a:p>
            <a:pPr algn="just"/>
            <a:r>
              <a:rPr lang="es-MX" sz="1200" dirty="0">
                <a:solidFill>
                  <a:schemeClr val="tx1"/>
                </a:solidFill>
              </a:rPr>
              <a:t>En términos de envío y manejo de bultos, la región de AMBA se destaca claramente sobre las otras regiones, lo que sugiere que esta región es la más importante en el negocio de logística. Además, al analizar la distribución de los tipos de operaciones por movimiento, se han identificado los meses más relevantes para cada zona en términos de envíos y bultos, lo que podría ser útil para una planificación eficiente de los recursos.</a:t>
            </a:r>
          </a:p>
          <a:p>
            <a:pPr algn="just"/>
            <a:r>
              <a:rPr lang="es-MX" sz="1200" dirty="0">
                <a:solidFill>
                  <a:schemeClr val="tx1"/>
                </a:solidFill>
              </a:rPr>
              <a:t>Al examinar la distribución de *precios*, *costos* y *márgenes de ganancia*, se ha identificado un estancamiento o desactualización en las listas de precios, lo que podría indicar una necesidad de revisar las estrategias de precios. También se ha identificado que hay algunas empresas consideradas buenas como por ejemplo (</a:t>
            </a:r>
            <a:r>
              <a:rPr lang="es-MX" sz="1200" dirty="0" err="1">
                <a:solidFill>
                  <a:schemeClr val="tx1"/>
                </a:solidFill>
              </a:rPr>
              <a:t>AgroEco</a:t>
            </a:r>
            <a:r>
              <a:rPr lang="es-MX" sz="1200" dirty="0">
                <a:solidFill>
                  <a:schemeClr val="tx1"/>
                </a:solidFill>
              </a:rPr>
              <a:t> SA', ' </a:t>
            </a:r>
            <a:r>
              <a:rPr lang="es-MX" sz="1200" dirty="0" err="1">
                <a:solidFill>
                  <a:schemeClr val="tx1"/>
                </a:solidFill>
              </a:rPr>
              <a:t>AgroSur</a:t>
            </a:r>
            <a:r>
              <a:rPr lang="es-MX" sz="1200" dirty="0">
                <a:solidFill>
                  <a:schemeClr val="tx1"/>
                </a:solidFill>
              </a:rPr>
              <a:t>', ' Agroindustrias', ' Anima </a:t>
            </a:r>
            <a:r>
              <a:rPr lang="es-MX" sz="1200" dirty="0" err="1">
                <a:solidFill>
                  <a:schemeClr val="tx1"/>
                </a:solidFill>
              </a:rPr>
              <a:t>Solution</a:t>
            </a:r>
            <a:r>
              <a:rPr lang="es-MX" sz="1200" dirty="0">
                <a:solidFill>
                  <a:schemeClr val="tx1"/>
                </a:solidFill>
              </a:rPr>
              <a:t>') y que dejan un buen margen de ganancia, mientras que otras no suman ni aportan mucho al crecimiento como (</a:t>
            </a:r>
            <a:r>
              <a:rPr lang="es-MX" sz="1200" dirty="0" err="1">
                <a:solidFill>
                  <a:schemeClr val="tx1"/>
                </a:solidFill>
              </a:rPr>
              <a:t>GenoTech</a:t>
            </a:r>
            <a:r>
              <a:rPr lang="es-MX" sz="1200" dirty="0">
                <a:solidFill>
                  <a:schemeClr val="tx1"/>
                </a:solidFill>
              </a:rPr>
              <a:t> SA', ' </a:t>
            </a:r>
            <a:r>
              <a:rPr lang="es-MX" sz="1200" dirty="0" err="1">
                <a:solidFill>
                  <a:schemeClr val="tx1"/>
                </a:solidFill>
              </a:rPr>
              <a:t>Geomar</a:t>
            </a:r>
            <a:r>
              <a:rPr lang="es-MX" sz="1200" dirty="0">
                <a:solidFill>
                  <a:schemeClr val="tx1"/>
                </a:solidFill>
              </a:rPr>
              <a:t>', ' </a:t>
            </a:r>
            <a:r>
              <a:rPr lang="es-MX" sz="1200" dirty="0" err="1">
                <a:solidFill>
                  <a:schemeClr val="tx1"/>
                </a:solidFill>
              </a:rPr>
              <a:t>GigaNet</a:t>
            </a:r>
            <a:r>
              <a:rPr lang="es-MX" sz="1200" dirty="0">
                <a:solidFill>
                  <a:schemeClr val="tx1"/>
                </a:solidFill>
              </a:rPr>
              <a:t> SA', ' </a:t>
            </a:r>
            <a:r>
              <a:rPr lang="es-MX" sz="1200" dirty="0" err="1">
                <a:solidFill>
                  <a:schemeClr val="tx1"/>
                </a:solidFill>
              </a:rPr>
              <a:t>GlobeWorks</a:t>
            </a:r>
            <a:r>
              <a:rPr lang="es-MX" sz="1200" dirty="0">
                <a:solidFill>
                  <a:schemeClr val="tx1"/>
                </a:solidFill>
              </a:rPr>
              <a:t> SRL'), por lo que se podrían explorar oportunidades de colaboración o reevaluar la relación comercial con estas empresas.</a:t>
            </a:r>
          </a:p>
          <a:p>
            <a:pPr algn="just"/>
            <a:r>
              <a:rPr lang="es-MX" sz="1200" dirty="0">
                <a:solidFill>
                  <a:schemeClr val="tx1"/>
                </a:solidFill>
              </a:rPr>
              <a:t>Las variables categóricas que podrían utilizarse para predecir el precio de los envíos incluyen tipo de operación, grupo, estado, localidad de destino, provincia de destino, zona de destino, subzona de destino, localidad de origen, provincia de origen, zona de origen, subzona de origen, movimiento y mes. Para predecir el precio de los envíos, un modelo de regresión podría ser útil, en particular un modelo de regresión lineal múltiple que permita modelar la relación entre múltiples variables predictoras y la variable objetivo. Esto podría ser útil para una mejor planificación de la logística, identificación de oportunidades de ahorro de costos y la capacidad de proporcionar cotizaciones más precisas a los clientes.</a:t>
            </a:r>
          </a:p>
          <a:p>
            <a:pPr algn="just"/>
            <a:r>
              <a:rPr lang="es-MX" sz="1200" dirty="0">
                <a:solidFill>
                  <a:schemeClr val="tx1"/>
                </a:solidFill>
              </a:rPr>
              <a:t>En base a los resultados, se recomienda aprovechar la fortaleza de la región de **AMBA** para mejorar la eficiencia operativa, mientras se presta atención a otras regiones como **CENTRO**, **CUYO**, **NEA**, **NOA** y **PATAGONIA** para estimular su crecimiento. Asimismo, una planificación adecuada de la asignación de recursos en función a los siguiente:</a:t>
            </a:r>
          </a:p>
          <a:p>
            <a:pPr marL="0" indent="0" algn="just">
              <a:buNone/>
            </a:pPr>
            <a:r>
              <a:rPr lang="es-MX" sz="1200" dirty="0">
                <a:solidFill>
                  <a:schemeClr val="tx1"/>
                </a:solidFill>
              </a:rPr>
              <a:t>Los meses más destacados para la zona AMBA son:- Bultos: Diciembre - Envíos: Enero</a:t>
            </a:r>
          </a:p>
          <a:p>
            <a:pPr marL="0" indent="0" algn="just">
              <a:buNone/>
            </a:pPr>
            <a:r>
              <a:rPr lang="es-MX" sz="1200" dirty="0">
                <a:solidFill>
                  <a:schemeClr val="tx1"/>
                </a:solidFill>
              </a:rPr>
              <a:t>Los meses más destacados para la zona CENTRO son: - Bultos: Mayo - Envíos: Mayo</a:t>
            </a:r>
          </a:p>
          <a:p>
            <a:pPr marL="0" indent="0" algn="just">
              <a:buNone/>
            </a:pPr>
            <a:r>
              <a:rPr lang="es-MX" sz="1200" dirty="0">
                <a:solidFill>
                  <a:schemeClr val="tx1"/>
                </a:solidFill>
              </a:rPr>
              <a:t>Los meses más destacados para la zona CUYO son: - Bultos: Diciembre - Envíos: Septiembre</a:t>
            </a:r>
          </a:p>
          <a:p>
            <a:pPr marL="0" indent="0" algn="just">
              <a:buNone/>
            </a:pPr>
            <a:r>
              <a:rPr lang="es-MX" sz="1200" dirty="0">
                <a:solidFill>
                  <a:schemeClr val="tx1"/>
                </a:solidFill>
              </a:rPr>
              <a:t>Los meses más destacados para la zona NEA son: - Bultos: Octubre - Envíos: Octubre</a:t>
            </a:r>
          </a:p>
          <a:p>
            <a:pPr marL="0" indent="0" algn="just">
              <a:buNone/>
            </a:pPr>
            <a:r>
              <a:rPr lang="es-MX" sz="1200" dirty="0">
                <a:solidFill>
                  <a:schemeClr val="tx1"/>
                </a:solidFill>
              </a:rPr>
              <a:t>Los meses más destacados para la zona NOA son: - Bultos: Marzo - Envíos: Septiembre</a:t>
            </a:r>
          </a:p>
          <a:p>
            <a:pPr marL="0" indent="0" algn="just">
              <a:buNone/>
            </a:pPr>
            <a:r>
              <a:rPr lang="es-MX" sz="1200" dirty="0">
                <a:solidFill>
                  <a:schemeClr val="tx1"/>
                </a:solidFill>
              </a:rPr>
              <a:t>Los meses más destacados para la zona PATAGONIA son: - Bultos: Diciembre - Envíos: Noviembre</a:t>
            </a:r>
          </a:p>
          <a:p>
            <a:pPr algn="just"/>
            <a:r>
              <a:rPr lang="es-MX" sz="1200" dirty="0">
                <a:solidFill>
                  <a:schemeClr val="tx1"/>
                </a:solidFill>
              </a:rPr>
              <a:t>En base a los resultados, se recomienda aprovechar la fortaleza de la región de AMBA para mejorar la eficiencia operativa, mientras se presta atención a otras regiones como CENTRO, CUYO, NEA, NOA y PATAGONIA para estimular su crecimiento. Asimismo, una planificación adecuada de la asignación de recursos en función de los meses más destacados para el envío de bultos en cada región podría ayudar a estar preparado para los picos de actividad y mejorar la eficiencia operativa. Se recomienda además analizar constantemente los precios, costos y márgenes de ganancia para identificar oportunidades de optimización y evitar un estancamiento en los precios.</a:t>
            </a:r>
            <a:endParaRPr lang="es-AR" sz="1200" dirty="0">
              <a:solidFill>
                <a:schemeClr val="tx1"/>
              </a:solidFill>
            </a:endParaRPr>
          </a:p>
        </p:txBody>
      </p:sp>
    </p:spTree>
    <p:extLst>
      <p:ext uri="{BB962C8B-B14F-4D97-AF65-F5344CB8AC3E}">
        <p14:creationId xmlns:p14="http://schemas.microsoft.com/office/powerpoint/2010/main" val="342111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285B8-258D-2233-97B5-C08D132A5C79}"/>
              </a:ext>
            </a:extLst>
          </p:cNvPr>
          <p:cNvSpPr>
            <a:spLocks noGrp="1"/>
          </p:cNvSpPr>
          <p:nvPr>
            <p:ph type="title"/>
          </p:nvPr>
        </p:nvSpPr>
        <p:spPr>
          <a:xfrm>
            <a:off x="697599" y="333338"/>
            <a:ext cx="2521851" cy="1330399"/>
          </a:xfrm>
        </p:spPr>
        <p:txBody>
          <a:bodyPr>
            <a:normAutofit/>
          </a:bodyPr>
          <a:lstStyle/>
          <a:p>
            <a:r>
              <a:rPr lang="es-ES" sz="4400" b="1" dirty="0" err="1">
                <a:solidFill>
                  <a:srgbClr val="008216"/>
                </a:solidFill>
                <a:effectLst>
                  <a:outerShdw blurRad="38100" dist="38100" dir="2700000" algn="tl">
                    <a:srgbClr val="000000">
                      <a:alpha val="43137"/>
                    </a:srgbClr>
                  </a:outerShdw>
                </a:effectLst>
              </a:rPr>
              <a:t>Indice</a:t>
            </a:r>
            <a:endParaRPr lang="es-AR" sz="4400" b="1" dirty="0">
              <a:solidFill>
                <a:srgbClr val="008216"/>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68C19E84-4F27-8DA6-3B3E-9065BB4D28AE}"/>
              </a:ext>
            </a:extLst>
          </p:cNvPr>
          <p:cNvSpPr>
            <a:spLocks noGrp="1"/>
          </p:cNvSpPr>
          <p:nvPr>
            <p:ph idx="1"/>
          </p:nvPr>
        </p:nvSpPr>
        <p:spPr>
          <a:xfrm>
            <a:off x="1591020" y="2231443"/>
            <a:ext cx="7237671" cy="3969332"/>
          </a:xfrm>
        </p:spPr>
        <p:txBody>
          <a:bodyPr>
            <a:noAutofit/>
          </a:bodyPr>
          <a:lstStyle/>
          <a:p>
            <a:pPr marL="0" indent="0">
              <a:buNone/>
            </a:pPr>
            <a:r>
              <a:rPr lang="es-MX" sz="1400" dirty="0">
                <a:solidFill>
                  <a:schemeClr val="tx1"/>
                </a:solidFill>
              </a:rPr>
              <a:t>1. Introducción</a:t>
            </a:r>
          </a:p>
          <a:p>
            <a:pPr marL="0" indent="0">
              <a:buNone/>
            </a:pPr>
            <a:r>
              <a:rPr lang="es-MX" sz="1400" dirty="0">
                <a:solidFill>
                  <a:schemeClr val="tx1"/>
                </a:solidFill>
              </a:rPr>
              <a:t>2. Contexto y Problema Comercial</a:t>
            </a:r>
          </a:p>
          <a:p>
            <a:pPr marL="0" indent="0">
              <a:buNone/>
            </a:pPr>
            <a:r>
              <a:rPr lang="es-MX" sz="1400" dirty="0">
                <a:solidFill>
                  <a:schemeClr val="tx1"/>
                </a:solidFill>
              </a:rPr>
              <a:t>3. Objetivos y Preguntas de Interés</a:t>
            </a:r>
          </a:p>
          <a:p>
            <a:pPr marL="0" indent="0">
              <a:buNone/>
            </a:pPr>
            <a:r>
              <a:rPr lang="es-MX" sz="1400" dirty="0">
                <a:solidFill>
                  <a:schemeClr val="tx1"/>
                </a:solidFill>
              </a:rPr>
              <a:t>4. Data </a:t>
            </a:r>
            <a:r>
              <a:rPr lang="es-MX" sz="1400" dirty="0" err="1">
                <a:solidFill>
                  <a:schemeClr val="tx1"/>
                </a:solidFill>
              </a:rPr>
              <a:t>Acquisition</a:t>
            </a:r>
            <a:endParaRPr lang="es-MX" sz="1400" dirty="0">
              <a:solidFill>
                <a:schemeClr val="tx1"/>
              </a:solidFill>
            </a:endParaRPr>
          </a:p>
          <a:p>
            <a:pPr marL="0" indent="0">
              <a:buNone/>
            </a:pPr>
            <a:r>
              <a:rPr lang="es-MX" sz="1400" dirty="0">
                <a:solidFill>
                  <a:schemeClr val="tx1"/>
                </a:solidFill>
              </a:rPr>
              <a:t>5. </a:t>
            </a:r>
            <a:r>
              <a:rPr lang="en-US" sz="1400" dirty="0">
                <a:solidFill>
                  <a:schemeClr val="tx1"/>
                </a:solidFill>
              </a:rPr>
              <a:t>Data Wrangling</a:t>
            </a:r>
            <a:endParaRPr lang="es-MX" sz="1400" dirty="0">
              <a:solidFill>
                <a:schemeClr val="tx1"/>
              </a:solidFill>
            </a:endParaRPr>
          </a:p>
          <a:p>
            <a:pPr marL="0" indent="0">
              <a:buNone/>
            </a:pPr>
            <a:r>
              <a:rPr lang="es-MX" sz="1400" dirty="0">
                <a:solidFill>
                  <a:schemeClr val="tx1"/>
                </a:solidFill>
              </a:rPr>
              <a:t>6. </a:t>
            </a:r>
            <a:r>
              <a:rPr lang="en-US" sz="1400" dirty="0">
                <a:solidFill>
                  <a:schemeClr val="tx1"/>
                </a:solidFill>
              </a:rPr>
              <a:t>Exploratory Data Analysis </a:t>
            </a:r>
          </a:p>
          <a:p>
            <a:pPr marL="0" indent="0">
              <a:buNone/>
            </a:pPr>
            <a:r>
              <a:rPr lang="en-US" sz="1400" dirty="0">
                <a:solidFill>
                  <a:schemeClr val="tx1"/>
                </a:solidFill>
              </a:rPr>
              <a:t>7</a:t>
            </a:r>
            <a:r>
              <a:rPr lang="es-MX" sz="1400" dirty="0">
                <a:solidFill>
                  <a:schemeClr val="tx1"/>
                </a:solidFill>
              </a:rPr>
              <a:t>. Correlaciones entre las variables</a:t>
            </a:r>
          </a:p>
          <a:p>
            <a:pPr marL="0" indent="0">
              <a:buNone/>
            </a:pPr>
            <a:r>
              <a:rPr lang="es-MX" sz="1400" dirty="0">
                <a:solidFill>
                  <a:schemeClr val="tx1"/>
                </a:solidFill>
              </a:rPr>
              <a:t>8. </a:t>
            </a:r>
            <a:r>
              <a:rPr lang="es-MX" sz="1400" dirty="0" err="1">
                <a:solidFill>
                  <a:schemeClr val="tx1"/>
                </a:solidFill>
              </a:rPr>
              <a:t>Insights</a:t>
            </a:r>
            <a:r>
              <a:rPr lang="es-MX" sz="1400" dirty="0">
                <a:solidFill>
                  <a:schemeClr val="tx1"/>
                </a:solidFill>
              </a:rPr>
              <a:t> y recomendaciones</a:t>
            </a:r>
            <a:endParaRPr lang="es-AR" sz="1400" dirty="0">
              <a:solidFill>
                <a:schemeClr val="tx1"/>
              </a:solidFill>
            </a:endParaRPr>
          </a:p>
        </p:txBody>
      </p:sp>
    </p:spTree>
    <p:extLst>
      <p:ext uri="{BB962C8B-B14F-4D97-AF65-F5344CB8AC3E}">
        <p14:creationId xmlns:p14="http://schemas.microsoft.com/office/powerpoint/2010/main" val="52625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6BB22-4743-448E-39CF-07DAA532FC0F}"/>
              </a:ext>
            </a:extLst>
          </p:cNvPr>
          <p:cNvSpPr>
            <a:spLocks noGrp="1"/>
          </p:cNvSpPr>
          <p:nvPr>
            <p:ph type="title"/>
          </p:nvPr>
        </p:nvSpPr>
        <p:spPr>
          <a:xfrm>
            <a:off x="764324" y="307248"/>
            <a:ext cx="12184178" cy="1163307"/>
          </a:xfrm>
        </p:spPr>
        <p:txBody>
          <a:bodyPr>
            <a:noAutofit/>
          </a:bodyPr>
          <a:lstStyle/>
          <a:p>
            <a:r>
              <a:rPr lang="es-ES" sz="4400" b="1" dirty="0">
                <a:solidFill>
                  <a:srgbClr val="008216"/>
                </a:solidFill>
                <a:effectLst>
                  <a:outerShdw blurRad="38100" dist="38100" dir="2700000" algn="tl">
                    <a:srgbClr val="000000">
                      <a:alpha val="43137"/>
                    </a:srgbClr>
                  </a:outerShdw>
                </a:effectLst>
              </a:rPr>
              <a:t>Objetivos y Preguntas de Interés</a:t>
            </a:r>
            <a:endParaRPr lang="es-AR" sz="4400" b="1" dirty="0">
              <a:solidFill>
                <a:srgbClr val="008216"/>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7C40FCD3-2B8C-1C0B-8401-728448664129}"/>
              </a:ext>
            </a:extLst>
          </p:cNvPr>
          <p:cNvSpPr>
            <a:spLocks noGrp="1"/>
          </p:cNvSpPr>
          <p:nvPr>
            <p:ph idx="1"/>
          </p:nvPr>
        </p:nvSpPr>
        <p:spPr>
          <a:xfrm>
            <a:off x="1289092" y="1726073"/>
            <a:ext cx="10264734" cy="5377217"/>
          </a:xfrm>
        </p:spPr>
        <p:txBody>
          <a:bodyPr>
            <a:normAutofit/>
          </a:bodyPr>
          <a:lstStyle/>
          <a:p>
            <a:pPr marL="188964" indent="-188964">
              <a:lnSpc>
                <a:spcPct val="70000"/>
              </a:lnSpc>
              <a:spcBef>
                <a:spcPts val="630"/>
              </a:spcBef>
            </a:pPr>
            <a:r>
              <a:rPr lang="es-MX" sz="1400" b="1" dirty="0">
                <a:solidFill>
                  <a:schemeClr val="tx1"/>
                </a:solidFill>
              </a:rPr>
              <a:t>Objetivo</a:t>
            </a:r>
            <a:r>
              <a:rPr lang="es-MX" sz="1400" dirty="0">
                <a:solidFill>
                  <a:schemeClr val="tx1"/>
                </a:solidFill>
              </a:rPr>
              <a:t>: Analizar el volumen y la distribución de los envíos según el cliente, la zona destino, la provincia y el tiempo.</a:t>
            </a:r>
          </a:p>
          <a:p>
            <a:pPr marL="188964" indent="-188964">
              <a:lnSpc>
                <a:spcPct val="70000"/>
              </a:lnSpc>
              <a:spcBef>
                <a:spcPts val="630"/>
              </a:spcBef>
            </a:pPr>
            <a:r>
              <a:rPr lang="es-MX" sz="1400" b="1" dirty="0">
                <a:solidFill>
                  <a:schemeClr val="tx1"/>
                </a:solidFill>
              </a:rPr>
              <a:t>Preguntas</a:t>
            </a:r>
            <a:r>
              <a:rPr lang="es-MX" sz="1400" dirty="0">
                <a:solidFill>
                  <a:schemeClr val="tx1"/>
                </a:solidFill>
              </a:rPr>
              <a:t>:</a:t>
            </a:r>
          </a:p>
          <a:p>
            <a:pPr marL="0" indent="0">
              <a:lnSpc>
                <a:spcPct val="70000"/>
              </a:lnSpc>
              <a:spcBef>
                <a:spcPts val="630"/>
              </a:spcBef>
              <a:buNone/>
            </a:pPr>
            <a:r>
              <a:rPr lang="es-MX" sz="1400" dirty="0">
                <a:solidFill>
                  <a:schemeClr val="tx1"/>
                </a:solidFill>
              </a:rPr>
              <a:t> ¿Qué clientes tienen el mayor y el menor número de envíos y bultos?</a:t>
            </a:r>
          </a:p>
          <a:p>
            <a:pPr marL="0" indent="0">
              <a:lnSpc>
                <a:spcPct val="70000"/>
              </a:lnSpc>
              <a:spcBef>
                <a:spcPts val="630"/>
              </a:spcBef>
              <a:buNone/>
            </a:pPr>
            <a:r>
              <a:rPr lang="es-MX" sz="1400" dirty="0">
                <a:solidFill>
                  <a:schemeClr val="tx1"/>
                </a:solidFill>
              </a:rPr>
              <a:t>¿Qué zonas y provincias tienen el mayor y el menor número de envíos y bultos?</a:t>
            </a:r>
          </a:p>
          <a:p>
            <a:pPr marL="0" indent="0">
              <a:lnSpc>
                <a:spcPct val="70000"/>
              </a:lnSpc>
              <a:spcBef>
                <a:spcPts val="630"/>
              </a:spcBef>
              <a:buNone/>
            </a:pPr>
            <a:r>
              <a:rPr lang="es-MX" sz="1400" dirty="0">
                <a:solidFill>
                  <a:schemeClr val="tx1"/>
                </a:solidFill>
              </a:rPr>
              <a:t>¿Cómo varía el número de envíos y bultos según el año, el mes, la semana y el día de la semana?</a:t>
            </a:r>
          </a:p>
          <a:p>
            <a:pPr marL="0" indent="0">
              <a:lnSpc>
                <a:spcPct val="70000"/>
              </a:lnSpc>
              <a:spcBef>
                <a:spcPts val="630"/>
              </a:spcBef>
              <a:buNone/>
            </a:pPr>
            <a:endParaRPr lang="es-MX" sz="1400" dirty="0">
              <a:solidFill>
                <a:schemeClr val="tx1"/>
              </a:solidFill>
            </a:endParaRPr>
          </a:p>
          <a:p>
            <a:pPr marL="188964" indent="-188964">
              <a:lnSpc>
                <a:spcPct val="70000"/>
              </a:lnSpc>
              <a:spcBef>
                <a:spcPts val="630"/>
              </a:spcBef>
            </a:pPr>
            <a:endParaRPr lang="es-MX" sz="1400" dirty="0">
              <a:solidFill>
                <a:schemeClr val="tx1"/>
              </a:solidFill>
            </a:endParaRPr>
          </a:p>
          <a:p>
            <a:pPr marL="188964" indent="-188964">
              <a:lnSpc>
                <a:spcPct val="70000"/>
              </a:lnSpc>
              <a:spcBef>
                <a:spcPts val="630"/>
              </a:spcBef>
            </a:pPr>
            <a:r>
              <a:rPr lang="es-MX" sz="1400" b="1" dirty="0">
                <a:solidFill>
                  <a:schemeClr val="tx1"/>
                </a:solidFill>
              </a:rPr>
              <a:t>Objetivo</a:t>
            </a:r>
            <a:r>
              <a:rPr lang="es-MX" sz="1400" dirty="0">
                <a:solidFill>
                  <a:schemeClr val="tx1"/>
                </a:solidFill>
              </a:rPr>
              <a:t>: Analizar la rentabilidad de los envíos según el precio, el costo, el margen y la zona destino.</a:t>
            </a:r>
          </a:p>
          <a:p>
            <a:pPr marL="188964" indent="-188964">
              <a:lnSpc>
                <a:spcPct val="70000"/>
              </a:lnSpc>
              <a:spcBef>
                <a:spcPts val="630"/>
              </a:spcBef>
            </a:pPr>
            <a:r>
              <a:rPr lang="es-MX" sz="1400" b="1" dirty="0">
                <a:solidFill>
                  <a:schemeClr val="tx1"/>
                </a:solidFill>
              </a:rPr>
              <a:t>Preguntas</a:t>
            </a:r>
            <a:r>
              <a:rPr lang="es-MX" sz="1400" dirty="0">
                <a:solidFill>
                  <a:schemeClr val="tx1"/>
                </a:solidFill>
              </a:rPr>
              <a:t>:</a:t>
            </a:r>
          </a:p>
          <a:p>
            <a:pPr marL="0" indent="0">
              <a:lnSpc>
                <a:spcPct val="70000"/>
              </a:lnSpc>
              <a:spcBef>
                <a:spcPts val="630"/>
              </a:spcBef>
              <a:buNone/>
            </a:pPr>
            <a:r>
              <a:rPr lang="es-MX" sz="1400" dirty="0">
                <a:solidFill>
                  <a:schemeClr val="tx1"/>
                </a:solidFill>
              </a:rPr>
              <a:t>¿Qué zonas tienen el mayor y el menor precio, costo, margen y rentabilidad por envío?</a:t>
            </a:r>
          </a:p>
          <a:p>
            <a:pPr marL="0" indent="0">
              <a:lnSpc>
                <a:spcPct val="70000"/>
              </a:lnSpc>
              <a:spcBef>
                <a:spcPts val="630"/>
              </a:spcBef>
              <a:buNone/>
            </a:pPr>
            <a:r>
              <a:rPr lang="es-MX" sz="1400" dirty="0">
                <a:solidFill>
                  <a:schemeClr val="tx1"/>
                </a:solidFill>
              </a:rPr>
              <a:t>¿Cómo se relaciona el precio, el costo, el margen y la rentabilidad con el peso, los bultos o el tipo de servicio?</a:t>
            </a:r>
          </a:p>
          <a:p>
            <a:pPr marL="0" indent="0">
              <a:lnSpc>
                <a:spcPct val="70000"/>
              </a:lnSpc>
              <a:spcBef>
                <a:spcPts val="630"/>
              </a:spcBef>
              <a:buNone/>
            </a:pPr>
            <a:r>
              <a:rPr lang="es-MX" sz="1400" dirty="0">
                <a:solidFill>
                  <a:schemeClr val="tx1"/>
                </a:solidFill>
              </a:rPr>
              <a:t>¿Qué factores influyen en la rentabilidad de los envíos?</a:t>
            </a:r>
          </a:p>
          <a:p>
            <a:pPr marL="0" indent="0">
              <a:lnSpc>
                <a:spcPct val="70000"/>
              </a:lnSpc>
              <a:spcBef>
                <a:spcPts val="630"/>
              </a:spcBef>
              <a:buNone/>
            </a:pPr>
            <a:r>
              <a:rPr lang="es-MX" sz="1400" dirty="0">
                <a:solidFill>
                  <a:schemeClr val="tx1"/>
                </a:solidFill>
              </a:rPr>
              <a:t>¿Qué estrategias se pueden implementar para mejorar la rentabilidad de los envíos?</a:t>
            </a:r>
          </a:p>
          <a:p>
            <a:pPr marL="0" indent="0">
              <a:lnSpc>
                <a:spcPct val="70000"/>
              </a:lnSpc>
              <a:spcBef>
                <a:spcPts val="630"/>
              </a:spcBef>
              <a:buNone/>
            </a:pPr>
            <a:endParaRPr lang="es-MX" sz="1400" dirty="0">
              <a:solidFill>
                <a:schemeClr val="tx1"/>
              </a:solidFill>
            </a:endParaRPr>
          </a:p>
          <a:p>
            <a:pPr marL="188964" indent="-188964">
              <a:lnSpc>
                <a:spcPct val="70000"/>
              </a:lnSpc>
              <a:spcBef>
                <a:spcPts val="630"/>
              </a:spcBef>
            </a:pPr>
            <a:endParaRPr lang="es-MX" sz="1400" dirty="0">
              <a:solidFill>
                <a:schemeClr val="tx1"/>
              </a:solidFill>
            </a:endParaRPr>
          </a:p>
          <a:p>
            <a:pPr marL="188964" indent="-188964">
              <a:lnSpc>
                <a:spcPct val="70000"/>
              </a:lnSpc>
              <a:spcBef>
                <a:spcPts val="630"/>
              </a:spcBef>
            </a:pPr>
            <a:r>
              <a:rPr lang="es-MX" sz="1400" b="1" dirty="0">
                <a:solidFill>
                  <a:schemeClr val="tx1"/>
                </a:solidFill>
              </a:rPr>
              <a:t>Objetivo</a:t>
            </a:r>
            <a:r>
              <a:rPr lang="es-MX" sz="1400" dirty="0">
                <a:solidFill>
                  <a:schemeClr val="tx1"/>
                </a:solidFill>
              </a:rPr>
              <a:t>: Predecir el precio de los envíos según las variables geográficas, temporales y operativas.</a:t>
            </a:r>
          </a:p>
          <a:p>
            <a:pPr marL="188964" indent="-188964">
              <a:lnSpc>
                <a:spcPct val="70000"/>
              </a:lnSpc>
              <a:spcBef>
                <a:spcPts val="630"/>
              </a:spcBef>
            </a:pPr>
            <a:r>
              <a:rPr lang="es-MX" sz="1400" b="1" dirty="0">
                <a:solidFill>
                  <a:schemeClr val="tx1"/>
                </a:solidFill>
              </a:rPr>
              <a:t>Preguntas</a:t>
            </a:r>
            <a:r>
              <a:rPr lang="es-MX" sz="1400" dirty="0">
                <a:solidFill>
                  <a:schemeClr val="tx1"/>
                </a:solidFill>
              </a:rPr>
              <a:t>:</a:t>
            </a:r>
          </a:p>
          <a:p>
            <a:pPr marL="0" indent="0">
              <a:lnSpc>
                <a:spcPct val="70000"/>
              </a:lnSpc>
              <a:spcBef>
                <a:spcPts val="630"/>
              </a:spcBef>
              <a:buNone/>
            </a:pPr>
            <a:r>
              <a:rPr lang="es-MX" sz="1400" dirty="0">
                <a:solidFill>
                  <a:schemeClr val="tx1"/>
                </a:solidFill>
              </a:rPr>
              <a:t>¿Qué variables se pueden usar para estimar el precio de los envíos?</a:t>
            </a:r>
          </a:p>
          <a:p>
            <a:pPr marL="0" indent="0">
              <a:lnSpc>
                <a:spcPct val="70000"/>
              </a:lnSpc>
              <a:spcBef>
                <a:spcPts val="630"/>
              </a:spcBef>
              <a:buNone/>
            </a:pPr>
            <a:r>
              <a:rPr lang="es-MX" sz="1400" dirty="0">
                <a:solidFill>
                  <a:schemeClr val="tx1"/>
                </a:solidFill>
              </a:rPr>
              <a:t>¿Qué modelo predictivo se puede aplicar para predecir el precio de los envíos?</a:t>
            </a:r>
          </a:p>
          <a:p>
            <a:pPr marL="0" indent="0">
              <a:lnSpc>
                <a:spcPct val="70000"/>
              </a:lnSpc>
              <a:spcBef>
                <a:spcPts val="630"/>
              </a:spcBef>
              <a:buNone/>
            </a:pPr>
            <a:r>
              <a:rPr lang="es-MX" sz="1400" dirty="0">
                <a:solidFill>
                  <a:schemeClr val="tx1"/>
                </a:solidFill>
              </a:rPr>
              <a:t>¿Qué nivel de precisión tiene el modelo predictivo?</a:t>
            </a:r>
          </a:p>
          <a:p>
            <a:pPr marL="0" indent="0">
              <a:lnSpc>
                <a:spcPct val="70000"/>
              </a:lnSpc>
              <a:spcBef>
                <a:spcPts val="630"/>
              </a:spcBef>
              <a:buNone/>
            </a:pPr>
            <a:r>
              <a:rPr lang="es-MX" sz="1400" dirty="0">
                <a:solidFill>
                  <a:schemeClr val="tx1"/>
                </a:solidFill>
              </a:rPr>
              <a:t>¿Qué ventajas tiene predecir el precio de los envíos para la gestión del negocio?</a:t>
            </a:r>
            <a:endParaRPr lang="es-AR" sz="1400" dirty="0">
              <a:solidFill>
                <a:schemeClr val="tx1"/>
              </a:solidFill>
            </a:endParaRPr>
          </a:p>
        </p:txBody>
      </p:sp>
    </p:spTree>
    <p:extLst>
      <p:ext uri="{BB962C8B-B14F-4D97-AF65-F5344CB8AC3E}">
        <p14:creationId xmlns:p14="http://schemas.microsoft.com/office/powerpoint/2010/main" val="112712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86D61-7E51-726A-ABB1-2950944CD47C}"/>
              </a:ext>
            </a:extLst>
          </p:cNvPr>
          <p:cNvSpPr>
            <a:spLocks noGrp="1"/>
          </p:cNvSpPr>
          <p:nvPr>
            <p:ph type="title"/>
          </p:nvPr>
        </p:nvSpPr>
        <p:spPr>
          <a:xfrm>
            <a:off x="638088" y="344664"/>
            <a:ext cx="10153695" cy="1386534"/>
          </a:xfrm>
        </p:spPr>
        <p:txBody>
          <a:bodyPr>
            <a:normAutofit/>
          </a:bodyPr>
          <a:lstStyle/>
          <a:p>
            <a:r>
              <a:rPr lang="es-ES" sz="4400" b="1" dirty="0">
                <a:solidFill>
                  <a:srgbClr val="008216"/>
                </a:solidFill>
                <a:effectLst>
                  <a:outerShdw blurRad="38100" dist="38100" dir="2700000" algn="tl">
                    <a:srgbClr val="000000">
                      <a:alpha val="43137"/>
                    </a:srgbClr>
                  </a:outerShdw>
                </a:effectLst>
              </a:rPr>
              <a:t>Data </a:t>
            </a:r>
            <a:r>
              <a:rPr lang="es-ES" sz="4400" b="1" dirty="0" err="1">
                <a:solidFill>
                  <a:srgbClr val="008216"/>
                </a:solidFill>
                <a:effectLst>
                  <a:outerShdw blurRad="38100" dist="38100" dir="2700000" algn="tl">
                    <a:srgbClr val="000000">
                      <a:alpha val="43137"/>
                    </a:srgbClr>
                  </a:outerShdw>
                </a:effectLst>
              </a:rPr>
              <a:t>Acquisition</a:t>
            </a:r>
            <a:endParaRPr lang="es-AR" sz="4400" b="1" dirty="0">
              <a:solidFill>
                <a:srgbClr val="008216"/>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C1B65008-EB7A-CAE8-639A-688FEFF163C2}"/>
              </a:ext>
            </a:extLst>
          </p:cNvPr>
          <p:cNvSpPr>
            <a:spLocks noGrp="1"/>
          </p:cNvSpPr>
          <p:nvPr>
            <p:ph idx="1"/>
          </p:nvPr>
        </p:nvSpPr>
        <p:spPr>
          <a:xfrm>
            <a:off x="1206961" y="1877594"/>
            <a:ext cx="11144666" cy="4754369"/>
          </a:xfrm>
        </p:spPr>
        <p:txBody>
          <a:bodyPr>
            <a:normAutofit/>
          </a:bodyPr>
          <a:lstStyle/>
          <a:p>
            <a:r>
              <a:rPr lang="es-MX" sz="1400" dirty="0">
                <a:solidFill>
                  <a:schemeClr val="tx1"/>
                </a:solidFill>
              </a:rPr>
              <a:t>   ♦  1 - Set de datos a trabajar" (fuente: mi trabajo)</a:t>
            </a:r>
          </a:p>
          <a:p>
            <a:endParaRPr lang="es-MX" sz="1400" dirty="0">
              <a:solidFill>
                <a:schemeClr val="tx1"/>
              </a:solidFill>
            </a:endParaRPr>
          </a:p>
          <a:p>
            <a:r>
              <a:rPr lang="es-MX" sz="1400" dirty="0">
                <a:solidFill>
                  <a:schemeClr val="tx1"/>
                </a:solidFill>
              </a:rPr>
              <a:t>   ♦  2 - Histórico del valor del dólar en argentina día a día (fuente: 'https://datos.gob.ar/</a:t>
            </a:r>
            <a:r>
              <a:rPr lang="es-MX" sz="1400" dirty="0" err="1">
                <a:solidFill>
                  <a:schemeClr val="tx1"/>
                </a:solidFill>
              </a:rPr>
              <a:t>dataset</a:t>
            </a:r>
            <a:r>
              <a:rPr lang="es-MX" sz="1400" dirty="0">
                <a:solidFill>
                  <a:schemeClr val="tx1"/>
                </a:solidFill>
              </a:rPr>
              <a:t>/</a:t>
            </a:r>
            <a:r>
              <a:rPr lang="es-MX" sz="1400" dirty="0" err="1">
                <a:solidFill>
                  <a:schemeClr val="tx1"/>
                </a:solidFill>
              </a:rPr>
              <a:t>sspm</a:t>
            </a:r>
            <a:r>
              <a:rPr lang="es-MX" sz="1400" dirty="0">
                <a:solidFill>
                  <a:schemeClr val="tx1"/>
                </a:solidFill>
              </a:rPr>
              <a:t>-tipos-cambio-</a:t>
            </a:r>
            <a:r>
              <a:rPr lang="es-MX" sz="1400" dirty="0" err="1">
                <a:solidFill>
                  <a:schemeClr val="tx1"/>
                </a:solidFill>
              </a:rPr>
              <a:t>historicos</a:t>
            </a:r>
            <a:r>
              <a:rPr lang="es-MX" sz="1400" dirty="0">
                <a:solidFill>
                  <a:schemeClr val="tx1"/>
                </a:solidFill>
              </a:rPr>
              <a:t>/archivo/sspm_175.1')</a:t>
            </a:r>
          </a:p>
          <a:p>
            <a:endParaRPr lang="es-MX" sz="1400" dirty="0">
              <a:solidFill>
                <a:schemeClr val="tx1"/>
              </a:solidFill>
            </a:endParaRPr>
          </a:p>
          <a:p>
            <a:r>
              <a:rPr lang="es-MX" sz="1400" dirty="0">
                <a:solidFill>
                  <a:schemeClr val="tx1"/>
                </a:solidFill>
              </a:rPr>
              <a:t>   ♦  3 - Códigos postales normalizados manualmente, estos serán útiles para ordenar los dato del </a:t>
            </a:r>
            <a:r>
              <a:rPr lang="es-MX" sz="1400" dirty="0" err="1">
                <a:solidFill>
                  <a:schemeClr val="tx1"/>
                </a:solidFill>
              </a:rPr>
              <a:t>df</a:t>
            </a:r>
            <a:r>
              <a:rPr lang="es-MX" sz="1400" dirty="0">
                <a:solidFill>
                  <a:schemeClr val="tx1"/>
                </a:solidFill>
              </a:rPr>
              <a:t> original" (fuente: mi trabajo)</a:t>
            </a:r>
          </a:p>
          <a:p>
            <a:endParaRPr lang="es-MX" sz="1400" dirty="0">
              <a:solidFill>
                <a:schemeClr val="tx1"/>
              </a:solidFill>
            </a:endParaRPr>
          </a:p>
          <a:p>
            <a:r>
              <a:rPr lang="es-MX" sz="1400" dirty="0">
                <a:solidFill>
                  <a:schemeClr val="tx1"/>
                </a:solidFill>
              </a:rPr>
              <a:t>   ♦  4 – Set de 417 empresas ficticias que se van a  utilizar para asignar al </a:t>
            </a:r>
            <a:r>
              <a:rPr lang="es-MX" sz="1400" dirty="0" err="1">
                <a:solidFill>
                  <a:schemeClr val="tx1"/>
                </a:solidFill>
              </a:rPr>
              <a:t>cliente_id</a:t>
            </a:r>
            <a:r>
              <a:rPr lang="es-MX" sz="1400" dirty="0">
                <a:solidFill>
                  <a:schemeClr val="tx1"/>
                </a:solidFill>
              </a:rPr>
              <a:t> del </a:t>
            </a:r>
            <a:r>
              <a:rPr lang="es-MX" sz="1400" dirty="0" err="1">
                <a:solidFill>
                  <a:schemeClr val="tx1"/>
                </a:solidFill>
              </a:rPr>
              <a:t>df</a:t>
            </a:r>
            <a:r>
              <a:rPr lang="es-MX" sz="1400" dirty="0">
                <a:solidFill>
                  <a:schemeClr val="tx1"/>
                </a:solidFill>
              </a:rPr>
              <a:t> original ya que fueron eliminadas" (fuente: </a:t>
            </a:r>
            <a:r>
              <a:rPr lang="es-MX" sz="1400" dirty="0" err="1">
                <a:solidFill>
                  <a:schemeClr val="tx1"/>
                </a:solidFill>
              </a:rPr>
              <a:t>ChatGpt</a:t>
            </a:r>
            <a:r>
              <a:rPr lang="es-MX" sz="1400" dirty="0">
                <a:solidFill>
                  <a:schemeClr val="tx1"/>
                </a:solidFill>
              </a:rPr>
              <a:t>)</a:t>
            </a:r>
          </a:p>
          <a:p>
            <a:endParaRPr lang="es-MX" sz="1400" dirty="0">
              <a:solidFill>
                <a:schemeClr val="tx1"/>
              </a:solidFill>
            </a:endParaRPr>
          </a:p>
          <a:p>
            <a:r>
              <a:rPr lang="es-MX" sz="1400" dirty="0">
                <a:solidFill>
                  <a:schemeClr val="tx1"/>
                </a:solidFill>
              </a:rPr>
              <a:t>   BIS vale destacar que los datos originales tienen muchos datos sucios lo cual va a requerir una normalización de los mismos ordenadamente</a:t>
            </a:r>
            <a:endParaRPr lang="es-AR" sz="1400" dirty="0">
              <a:solidFill>
                <a:schemeClr val="tx1"/>
              </a:solidFill>
            </a:endParaRPr>
          </a:p>
        </p:txBody>
      </p:sp>
    </p:spTree>
    <p:extLst>
      <p:ext uri="{BB962C8B-B14F-4D97-AF65-F5344CB8AC3E}">
        <p14:creationId xmlns:p14="http://schemas.microsoft.com/office/powerpoint/2010/main" val="161490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0688D-7A0D-E4D5-DA9F-22FADBB56544}"/>
              </a:ext>
            </a:extLst>
          </p:cNvPr>
          <p:cNvSpPr>
            <a:spLocks noGrp="1"/>
          </p:cNvSpPr>
          <p:nvPr>
            <p:ph type="title"/>
          </p:nvPr>
        </p:nvSpPr>
        <p:spPr>
          <a:xfrm>
            <a:off x="697871" y="108296"/>
            <a:ext cx="5854685" cy="1214258"/>
          </a:xfrm>
        </p:spPr>
        <p:txBody>
          <a:bodyPr>
            <a:normAutofit/>
          </a:bodyPr>
          <a:lstStyle/>
          <a:p>
            <a:r>
              <a:rPr lang="en-US" sz="4400" b="1" dirty="0">
                <a:ln w="0"/>
                <a:solidFill>
                  <a:srgbClr val="008216"/>
                </a:solidFill>
                <a:effectLst>
                  <a:outerShdw blurRad="38100" dist="38100" dir="2700000" algn="tl">
                    <a:srgbClr val="000000">
                      <a:alpha val="43137"/>
                    </a:srgbClr>
                  </a:outerShdw>
                </a:effectLst>
              </a:rPr>
              <a:t>Data Wrangling</a:t>
            </a:r>
            <a:endParaRPr lang="es-AR" sz="7200" b="1" dirty="0">
              <a:ln w="0"/>
              <a:solidFill>
                <a:srgbClr val="008216"/>
              </a:solidFill>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15CF0C79-78DF-2FAC-2E8C-4F8CD201F6E2}"/>
              </a:ext>
            </a:extLst>
          </p:cNvPr>
          <p:cNvPicPr>
            <a:picLocks noChangeAspect="1"/>
          </p:cNvPicPr>
          <p:nvPr/>
        </p:nvPicPr>
        <p:blipFill>
          <a:blip r:embed="rId2"/>
          <a:stretch>
            <a:fillRect/>
          </a:stretch>
        </p:blipFill>
        <p:spPr>
          <a:xfrm>
            <a:off x="581024" y="958970"/>
            <a:ext cx="7553325" cy="61320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uadroTexto 4">
            <a:extLst>
              <a:ext uri="{FF2B5EF4-FFF2-40B4-BE49-F238E27FC236}">
                <a16:creationId xmlns:a16="http://schemas.microsoft.com/office/drawing/2014/main" id="{CE23761F-07C3-1C70-69D3-FA95662332E6}"/>
              </a:ext>
            </a:extLst>
          </p:cNvPr>
          <p:cNvSpPr txBox="1"/>
          <p:nvPr/>
        </p:nvSpPr>
        <p:spPr>
          <a:xfrm>
            <a:off x="9020175" y="1557334"/>
            <a:ext cx="5050388" cy="3385542"/>
          </a:xfrm>
          <a:prstGeom prst="rect">
            <a:avLst/>
          </a:prstGeom>
          <a:noFill/>
        </p:spPr>
        <p:txBody>
          <a:bodyPr wrap="square" rtlCol="0">
            <a:spAutoFit/>
          </a:bodyPr>
          <a:lstStyle/>
          <a:p>
            <a:pPr algn="just"/>
            <a:r>
              <a:rPr lang="es-MX" dirty="0"/>
              <a:t>⭕ </a:t>
            </a:r>
            <a:r>
              <a:rPr lang="es-MX" sz="1400" dirty="0"/>
              <a:t>Después de analizar el porcentaje de valores faltantes en cada variable del </a:t>
            </a:r>
            <a:r>
              <a:rPr lang="es-MX" sz="1400" dirty="0" err="1"/>
              <a:t>DataFrame</a:t>
            </a:r>
            <a:r>
              <a:rPr lang="es-MX" sz="1400" dirty="0"/>
              <a:t>, podemos concluir que las variables </a:t>
            </a:r>
            <a:r>
              <a:rPr lang="es-MX" sz="1400" b="1" dirty="0" err="1"/>
              <a:t>tipo_operacion</a:t>
            </a:r>
            <a:r>
              <a:rPr lang="es-MX" sz="1400" dirty="0"/>
              <a:t> tienen el mayor porcentaje de valores faltantes, con el </a:t>
            </a:r>
            <a:r>
              <a:rPr lang="es-MX" sz="1400" b="1" dirty="0"/>
              <a:t>24.9%</a:t>
            </a:r>
            <a:r>
              <a:rPr lang="es-MX" sz="1400" dirty="0"/>
              <a:t>. Las variables </a:t>
            </a:r>
            <a:r>
              <a:rPr lang="es-MX" sz="1400" b="1" dirty="0" err="1"/>
              <a:t>rentabilidad_USD</a:t>
            </a:r>
            <a:r>
              <a:rPr lang="es-MX" sz="1400" dirty="0"/>
              <a:t> y peso tienen un porcentaje de valores faltantes del </a:t>
            </a:r>
            <a:r>
              <a:rPr lang="es-MX" sz="1400" b="1" dirty="0"/>
              <a:t>2.5%</a:t>
            </a:r>
            <a:r>
              <a:rPr lang="es-MX" sz="1400" dirty="0"/>
              <a:t> y </a:t>
            </a:r>
            <a:r>
              <a:rPr lang="es-MX" sz="1400" b="1" dirty="0"/>
              <a:t>1.7%</a:t>
            </a:r>
            <a:r>
              <a:rPr lang="es-MX" sz="1400" dirty="0"/>
              <a:t>, respectivamente. </a:t>
            </a:r>
          </a:p>
          <a:p>
            <a:pPr algn="just"/>
            <a:r>
              <a:rPr lang="es-MX" sz="1400" dirty="0"/>
              <a:t>Además, </a:t>
            </a:r>
            <a:r>
              <a:rPr lang="es-MX" sz="1400" b="1" dirty="0" err="1"/>
              <a:t>margen_ganancia_USD</a:t>
            </a:r>
            <a:r>
              <a:rPr lang="es-MX" sz="1400" dirty="0"/>
              <a:t> y </a:t>
            </a:r>
            <a:r>
              <a:rPr lang="es-MX" sz="1400" b="1" dirty="0" err="1"/>
              <a:t>precio_USD</a:t>
            </a:r>
            <a:r>
              <a:rPr lang="es-MX" sz="1400" dirty="0"/>
              <a:t> tienen un porcentaje de valores faltantes del </a:t>
            </a:r>
            <a:r>
              <a:rPr lang="es-MX" sz="1400" b="1" dirty="0"/>
              <a:t>0.4%</a:t>
            </a:r>
            <a:r>
              <a:rPr lang="es-MX" sz="1400" dirty="0"/>
              <a:t>.</a:t>
            </a:r>
          </a:p>
          <a:p>
            <a:pPr algn="just"/>
            <a:endParaRPr lang="es-MX" sz="1400" dirty="0"/>
          </a:p>
          <a:p>
            <a:pPr algn="just"/>
            <a:r>
              <a:rPr lang="es-MX" sz="1400" b="1" i="1" u="sng" dirty="0"/>
              <a:t>Decisión:</a:t>
            </a:r>
            <a:r>
              <a:rPr lang="es-MX" sz="1400" dirty="0"/>
              <a:t> Teniendo en cuenta que nuestro análisis se enfocara principalmente en los ingresos en volumen y precio de venta los nulos detectados no afectan el </a:t>
            </a:r>
            <a:r>
              <a:rPr lang="es-MX" sz="1400" dirty="0" err="1"/>
              <a:t>analisis</a:t>
            </a:r>
            <a:r>
              <a:rPr lang="es-MX" sz="1400" dirty="0"/>
              <a:t>, normalizaremos los tipos de operaciones a 5 categorías: </a:t>
            </a:r>
          </a:p>
          <a:p>
            <a:pPr algn="just"/>
            <a:r>
              <a:rPr lang="es-MX" sz="1400" b="1" dirty="0"/>
              <a:t>'ENTREGA PAQUETERIA</a:t>
            </a:r>
            <a:r>
              <a:rPr lang="es-MX" sz="1400" dirty="0"/>
              <a:t>', </a:t>
            </a:r>
            <a:r>
              <a:rPr lang="es-MX" sz="1400" b="1" dirty="0"/>
              <a:t>'ENTREGA</a:t>
            </a:r>
            <a:r>
              <a:rPr lang="es-MX" sz="1400" dirty="0"/>
              <a:t> </a:t>
            </a:r>
            <a:r>
              <a:rPr lang="es-MX" sz="1400" b="1" dirty="0"/>
              <a:t>POSTAL</a:t>
            </a:r>
            <a:r>
              <a:rPr lang="es-MX" sz="1400" dirty="0"/>
              <a:t>', </a:t>
            </a:r>
            <a:r>
              <a:rPr lang="es-MX" sz="1400" b="1" dirty="0"/>
              <a:t>'ENTREGA</a:t>
            </a:r>
            <a:r>
              <a:rPr lang="es-MX" sz="1400" dirty="0"/>
              <a:t> </a:t>
            </a:r>
            <a:r>
              <a:rPr lang="es-MX" sz="1400" b="1" dirty="0"/>
              <a:t>BOLSIN</a:t>
            </a:r>
            <a:r>
              <a:rPr lang="es-MX" sz="1400" dirty="0"/>
              <a:t>', </a:t>
            </a:r>
            <a:r>
              <a:rPr lang="es-MX" sz="1400" b="1" dirty="0"/>
              <a:t>'RETIRO</a:t>
            </a:r>
            <a:r>
              <a:rPr lang="es-MX" sz="1400" dirty="0"/>
              <a:t>', </a:t>
            </a:r>
            <a:r>
              <a:rPr lang="es-MX" sz="1400" b="1" dirty="0"/>
              <a:t>'RECUPERO</a:t>
            </a:r>
            <a:r>
              <a:rPr lang="es-MX" sz="1400" dirty="0"/>
              <a:t>'</a:t>
            </a:r>
            <a:endParaRPr lang="es-AR" sz="1400" dirty="0"/>
          </a:p>
        </p:txBody>
      </p:sp>
    </p:spTree>
    <p:extLst>
      <p:ext uri="{BB962C8B-B14F-4D97-AF65-F5344CB8AC3E}">
        <p14:creationId xmlns:p14="http://schemas.microsoft.com/office/powerpoint/2010/main" val="415834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4E50265-EB30-44BD-26E2-7BF8C0EB9819}"/>
              </a:ext>
            </a:extLst>
          </p:cNvPr>
          <p:cNvSpPr txBox="1"/>
          <p:nvPr/>
        </p:nvSpPr>
        <p:spPr>
          <a:xfrm>
            <a:off x="638175" y="10756"/>
            <a:ext cx="6819766" cy="1099212"/>
          </a:xfrm>
          <a:prstGeom prst="rect">
            <a:avLst/>
          </a:prstGeom>
          <a:noFill/>
        </p:spPr>
        <p:txBody>
          <a:bodyPr wrap="square" rtlCol="0">
            <a:spAutoFit/>
          </a:bodyPr>
          <a:lstStyle/>
          <a:p>
            <a:pPr algn="r"/>
            <a:r>
              <a:rPr lang="es-AR" sz="4400" b="1" dirty="0" err="1">
                <a:solidFill>
                  <a:srgbClr val="008216"/>
                </a:solidFill>
                <a:effectLst>
                  <a:outerShdw blurRad="38100" dist="38100" dir="2700000" algn="tl">
                    <a:srgbClr val="000000">
                      <a:alpha val="43137"/>
                    </a:srgbClr>
                  </a:outerShdw>
                </a:effectLst>
                <a:latin typeface="+mj-lt"/>
              </a:rPr>
              <a:t>Exploratory</a:t>
            </a:r>
            <a:r>
              <a:rPr lang="es-AR" sz="4400" b="1" dirty="0">
                <a:solidFill>
                  <a:srgbClr val="008216"/>
                </a:solidFill>
                <a:effectLst>
                  <a:outerShdw blurRad="38100" dist="38100" dir="2700000" algn="tl">
                    <a:srgbClr val="000000">
                      <a:alpha val="43137"/>
                    </a:srgbClr>
                  </a:outerShdw>
                </a:effectLst>
                <a:latin typeface="+mj-lt"/>
              </a:rPr>
              <a:t> Data </a:t>
            </a:r>
            <a:r>
              <a:rPr lang="es-AR" sz="4400" b="1" dirty="0" err="1">
                <a:solidFill>
                  <a:srgbClr val="008216"/>
                </a:solidFill>
                <a:effectLst>
                  <a:outerShdw blurRad="38100" dist="38100" dir="2700000" algn="tl">
                    <a:srgbClr val="000000">
                      <a:alpha val="43137"/>
                    </a:srgbClr>
                  </a:outerShdw>
                </a:effectLst>
                <a:latin typeface="+mj-lt"/>
              </a:rPr>
              <a:t>Analysis</a:t>
            </a:r>
            <a:endParaRPr lang="es-AR" sz="4400" dirty="0">
              <a:solidFill>
                <a:srgbClr val="008216"/>
              </a:solidFill>
              <a:effectLst>
                <a:outerShdw blurRad="38100" dist="38100" dir="2700000" algn="tl">
                  <a:srgbClr val="000000">
                    <a:alpha val="43137"/>
                  </a:srgbClr>
                </a:outerShdw>
              </a:effectLst>
              <a:latin typeface="+mj-lt"/>
            </a:endParaRPr>
          </a:p>
          <a:p>
            <a:endParaRPr lang="es-AR" sz="2143" dirty="0"/>
          </a:p>
        </p:txBody>
      </p:sp>
      <p:sp>
        <p:nvSpPr>
          <p:cNvPr id="7" name="CuadroTexto 6">
            <a:extLst>
              <a:ext uri="{FF2B5EF4-FFF2-40B4-BE49-F238E27FC236}">
                <a16:creationId xmlns:a16="http://schemas.microsoft.com/office/drawing/2014/main" id="{4C19B084-F9BA-F53A-F36F-9B829373FE2E}"/>
              </a:ext>
            </a:extLst>
          </p:cNvPr>
          <p:cNvSpPr txBox="1"/>
          <p:nvPr/>
        </p:nvSpPr>
        <p:spPr>
          <a:xfrm>
            <a:off x="10137868" y="338896"/>
            <a:ext cx="3111407" cy="751872"/>
          </a:xfrm>
          <a:prstGeom prst="rect">
            <a:avLst/>
          </a:prstGeom>
          <a:noFill/>
        </p:spPr>
        <p:txBody>
          <a:bodyPr wrap="square" rtlCol="0">
            <a:spAutoFit/>
          </a:bodyPr>
          <a:lstStyle/>
          <a:p>
            <a:r>
              <a:rPr lang="es-MX" sz="2143" b="1" dirty="0">
                <a:solidFill>
                  <a:srgbClr val="008216"/>
                </a:solidFill>
                <a:latin typeface="+mj-lt"/>
              </a:rPr>
              <a:t>Tipo de operaciones y movimientos</a:t>
            </a:r>
          </a:p>
        </p:txBody>
      </p:sp>
      <p:sp>
        <p:nvSpPr>
          <p:cNvPr id="10" name="CuadroTexto 9">
            <a:extLst>
              <a:ext uri="{FF2B5EF4-FFF2-40B4-BE49-F238E27FC236}">
                <a16:creationId xmlns:a16="http://schemas.microsoft.com/office/drawing/2014/main" id="{711C584F-44B3-4CCA-0BB2-FB916E202DAE}"/>
              </a:ext>
            </a:extLst>
          </p:cNvPr>
          <p:cNvSpPr txBox="1"/>
          <p:nvPr/>
        </p:nvSpPr>
        <p:spPr>
          <a:xfrm>
            <a:off x="10506075" y="1239078"/>
            <a:ext cx="3537421" cy="5139869"/>
          </a:xfrm>
          <a:prstGeom prst="rect">
            <a:avLst/>
          </a:prstGeom>
          <a:noFill/>
        </p:spPr>
        <p:txBody>
          <a:bodyPr wrap="square" rtlCol="0">
            <a:spAutoFit/>
          </a:bodyPr>
          <a:lstStyle/>
          <a:p>
            <a:r>
              <a:rPr lang="es-MX" sz="2000" dirty="0"/>
              <a:t>⭕ </a:t>
            </a:r>
            <a:r>
              <a:rPr lang="es-MX" sz="1400" dirty="0"/>
              <a:t>Podemos concluir que, en términos generales, la región de AMBA tiene un historial más fuerte en el envío y manejo de bultos en comparación con las otras regiones. La pendiente de la línea de regresión para los envíos y bultos es más pronunciada en AMBA en comparación con las otras regiones, lo que significa que su tasa de crecimiento es mayor.</a:t>
            </a:r>
          </a:p>
          <a:p>
            <a:endParaRPr lang="es-MX" sz="1400" dirty="0"/>
          </a:p>
          <a:p>
            <a:r>
              <a:rPr lang="es-MX" sz="1400" dirty="0"/>
              <a:t>Por otro lado, las regiones de CENTRO, CUYO, NEA, NOA y PATAGONIA tienen una tasa de crecimiento relativamente baja en comparación con AMBA. La pendiente de la línea de regresión para estas regiones es menos pronunciada, lo que indica que su tasa de crecimiento es menor que en AMBA.</a:t>
            </a:r>
          </a:p>
          <a:p>
            <a:endParaRPr lang="es-MX" sz="1400" dirty="0"/>
          </a:p>
          <a:p>
            <a:r>
              <a:rPr lang="es-MX" sz="1400" dirty="0"/>
              <a:t>AMBA es la región más importante en términos de envío y manejo de bultos, mientras que las otras regiones tienen un crecimiento más lento. </a:t>
            </a:r>
            <a:endParaRPr lang="es-AR" sz="1400" dirty="0"/>
          </a:p>
        </p:txBody>
      </p:sp>
      <p:pic>
        <p:nvPicPr>
          <p:cNvPr id="6" name="Imagen 5">
            <a:extLst>
              <a:ext uri="{FF2B5EF4-FFF2-40B4-BE49-F238E27FC236}">
                <a16:creationId xmlns:a16="http://schemas.microsoft.com/office/drawing/2014/main" id="{CCE9170E-CF5C-7EC1-047A-59968E09D7D6}"/>
              </a:ext>
            </a:extLst>
          </p:cNvPr>
          <p:cNvPicPr>
            <a:picLocks noChangeAspect="1"/>
          </p:cNvPicPr>
          <p:nvPr/>
        </p:nvPicPr>
        <p:blipFill>
          <a:blip r:embed="rId2"/>
          <a:stretch>
            <a:fillRect/>
          </a:stretch>
        </p:blipFill>
        <p:spPr>
          <a:xfrm>
            <a:off x="200025" y="806895"/>
            <a:ext cx="10067925" cy="6252552"/>
          </a:xfrm>
          <a:prstGeom prst="rect">
            <a:avLst/>
          </a:prstGeom>
        </p:spPr>
      </p:pic>
    </p:spTree>
    <p:extLst>
      <p:ext uri="{BB962C8B-B14F-4D97-AF65-F5344CB8AC3E}">
        <p14:creationId xmlns:p14="http://schemas.microsoft.com/office/powerpoint/2010/main" val="144641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E8ED021-DA1C-18A5-47CD-83AB478D1214}"/>
              </a:ext>
            </a:extLst>
          </p:cNvPr>
          <p:cNvSpPr txBox="1"/>
          <p:nvPr/>
        </p:nvSpPr>
        <p:spPr>
          <a:xfrm>
            <a:off x="560272" y="5822679"/>
            <a:ext cx="12108934" cy="1231106"/>
          </a:xfrm>
          <a:prstGeom prst="rect">
            <a:avLst/>
          </a:prstGeom>
          <a:noFill/>
        </p:spPr>
        <p:txBody>
          <a:bodyPr wrap="square" rtlCol="0">
            <a:spAutoFit/>
          </a:bodyPr>
          <a:lstStyle/>
          <a:p>
            <a:pPr algn="just"/>
            <a:r>
              <a:rPr lang="es-MX" dirty="0"/>
              <a:t>⭕ </a:t>
            </a:r>
            <a:r>
              <a:rPr lang="es-MX" sz="1400" dirty="0"/>
              <a:t>En base a las pendientes proporcionadas, podemos concluir que la región con mayor cantidad de envíos y bultos es AMBA-AMBA, lo que indica que hay una gran cantidad de movimientos dentro de esta región. La región AMBA-INTERIOR muestra una cantidad considerablemente menor de envíos y bultos, lo que sugiere que los movimientos interregionales no son tan frecuentes. La región INTERIOR-AMBA tiene pendientes similares a AMBA-INTERIOR, lo que sugiere que el movimiento de bienes desde el interior hacia AMBA y viceversa es relativamente equilibrado. La región INTERIOR-INTERIOR tiene las pendientes más bajas, lo que indica que hay una cantidad menor de movimientos entre las regiones interiores.</a:t>
            </a:r>
            <a:endParaRPr lang="es-AR" sz="1400" dirty="0"/>
          </a:p>
        </p:txBody>
      </p:sp>
      <p:pic>
        <p:nvPicPr>
          <p:cNvPr id="3" name="Imagen 2">
            <a:extLst>
              <a:ext uri="{FF2B5EF4-FFF2-40B4-BE49-F238E27FC236}">
                <a16:creationId xmlns:a16="http://schemas.microsoft.com/office/drawing/2014/main" id="{A2F33B18-6BD5-2033-2E2D-475266095F2D}"/>
              </a:ext>
            </a:extLst>
          </p:cNvPr>
          <p:cNvPicPr>
            <a:picLocks noChangeAspect="1"/>
          </p:cNvPicPr>
          <p:nvPr/>
        </p:nvPicPr>
        <p:blipFill>
          <a:blip r:embed="rId2"/>
          <a:stretch>
            <a:fillRect/>
          </a:stretch>
        </p:blipFill>
        <p:spPr>
          <a:xfrm>
            <a:off x="303097" y="0"/>
            <a:ext cx="11769749" cy="5822679"/>
          </a:xfrm>
          <a:prstGeom prst="rect">
            <a:avLst/>
          </a:prstGeom>
        </p:spPr>
      </p:pic>
    </p:spTree>
    <p:extLst>
      <p:ext uri="{BB962C8B-B14F-4D97-AF65-F5344CB8AC3E}">
        <p14:creationId xmlns:p14="http://schemas.microsoft.com/office/powerpoint/2010/main" val="72876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A445BA9-0D2D-81B1-355A-96ECCD539552}"/>
              </a:ext>
            </a:extLst>
          </p:cNvPr>
          <p:cNvSpPr txBox="1"/>
          <p:nvPr/>
        </p:nvSpPr>
        <p:spPr>
          <a:xfrm>
            <a:off x="1135557" y="4341603"/>
            <a:ext cx="12108742" cy="2031325"/>
          </a:xfrm>
          <a:prstGeom prst="rect">
            <a:avLst/>
          </a:prstGeom>
          <a:noFill/>
        </p:spPr>
        <p:txBody>
          <a:bodyPr wrap="square" rtlCol="0">
            <a:spAutoFit/>
          </a:bodyPr>
          <a:lstStyle/>
          <a:p>
            <a:pPr algn="just"/>
            <a:r>
              <a:rPr lang="es-MX" sz="1260" dirty="0"/>
              <a:t>⭕ La operación más frecuente en el servicio postal es la entrega de paquetería. Esta información puede ser útil para planificar mejor la asignación de recursos y mejorar la eficiencia operativa.</a:t>
            </a:r>
          </a:p>
          <a:p>
            <a:pPr algn="just"/>
            <a:endParaRPr lang="es-MX" sz="1260" dirty="0"/>
          </a:p>
          <a:p>
            <a:pPr algn="just"/>
            <a:r>
              <a:rPr lang="es-MX" sz="1260" dirty="0"/>
              <a:t>Se ha analizado la distribución de los tipos de operaciones por movimiento, lo que puede ayudar a comprender cómo se realizan las diferentes operaciones en el servicio postal y cómo se relacionan con los diferentes movimientos de envío y recepción.</a:t>
            </a:r>
          </a:p>
          <a:p>
            <a:pPr algn="just"/>
            <a:endParaRPr lang="es-MX" sz="1260" dirty="0"/>
          </a:p>
          <a:p>
            <a:pPr algn="just"/>
            <a:r>
              <a:rPr lang="es-MX" sz="1260" dirty="0"/>
              <a:t>El gráfico de barras apiladas en el segundo eje muestra la distribución de los diferentes tipos de operaciones por movimiento en términos de porcentaje. Este gráfico permite comparar fácilmente la proporción de cada tipo de operación en cada movimiento, lo que puede ayudar a identificar patrones y tendencias.</a:t>
            </a:r>
          </a:p>
          <a:p>
            <a:pPr algn="just"/>
            <a:endParaRPr lang="es-MX" sz="1260" dirty="0"/>
          </a:p>
          <a:p>
            <a:pPr algn="just"/>
            <a:r>
              <a:rPr lang="es-MX" sz="1260" dirty="0"/>
              <a:t>En conclusión podemos comprender que el fuerte son el envió de paquetería desde el AMBA al Interior del país, no así es el caso inverso.</a:t>
            </a:r>
            <a:endParaRPr lang="es-AR" sz="1785" dirty="0"/>
          </a:p>
        </p:txBody>
      </p:sp>
      <p:pic>
        <p:nvPicPr>
          <p:cNvPr id="5" name="Imagen 4">
            <a:extLst>
              <a:ext uri="{FF2B5EF4-FFF2-40B4-BE49-F238E27FC236}">
                <a16:creationId xmlns:a16="http://schemas.microsoft.com/office/drawing/2014/main" id="{AE2E58DF-D7DA-1DD7-9643-87E16DBAB991}"/>
              </a:ext>
            </a:extLst>
          </p:cNvPr>
          <p:cNvPicPr>
            <a:picLocks noChangeAspect="1"/>
          </p:cNvPicPr>
          <p:nvPr/>
        </p:nvPicPr>
        <p:blipFill>
          <a:blip r:embed="rId2"/>
          <a:stretch>
            <a:fillRect/>
          </a:stretch>
        </p:blipFill>
        <p:spPr>
          <a:xfrm>
            <a:off x="419100" y="434350"/>
            <a:ext cx="13154025" cy="3165306"/>
          </a:xfrm>
          <a:prstGeom prst="rect">
            <a:avLst/>
          </a:prstGeom>
        </p:spPr>
      </p:pic>
    </p:spTree>
    <p:extLst>
      <p:ext uri="{BB962C8B-B14F-4D97-AF65-F5344CB8AC3E}">
        <p14:creationId xmlns:p14="http://schemas.microsoft.com/office/powerpoint/2010/main" val="413094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4224CBB-58F5-528C-4A6B-31FF74E390E7}"/>
              </a:ext>
            </a:extLst>
          </p:cNvPr>
          <p:cNvSpPr txBox="1"/>
          <p:nvPr/>
        </p:nvSpPr>
        <p:spPr>
          <a:xfrm>
            <a:off x="12020549" y="666750"/>
            <a:ext cx="2009776" cy="5693866"/>
          </a:xfrm>
          <a:prstGeom prst="rect">
            <a:avLst/>
          </a:prstGeom>
          <a:noFill/>
        </p:spPr>
        <p:txBody>
          <a:bodyPr wrap="square" rtlCol="0">
            <a:spAutoFit/>
          </a:bodyPr>
          <a:lstStyle/>
          <a:p>
            <a:r>
              <a:rPr lang="es-AR" sz="1400" b="0" dirty="0">
                <a:solidFill>
                  <a:srgbClr val="D4D4D4"/>
                </a:solidFill>
                <a:effectLst/>
                <a:latin typeface="+mj-lt"/>
              </a:rPr>
              <a:t>⭕</a:t>
            </a:r>
            <a:r>
              <a:rPr lang="es-MX" sz="1400" dirty="0">
                <a:latin typeface="+mj-lt"/>
              </a:rPr>
              <a:t>Los meses más destacados para la zona AMBA son:</a:t>
            </a:r>
          </a:p>
          <a:p>
            <a:r>
              <a:rPr lang="es-MX" sz="1400" dirty="0">
                <a:latin typeface="+mj-lt"/>
              </a:rPr>
              <a:t>- Bultos: Diciembre</a:t>
            </a:r>
          </a:p>
          <a:p>
            <a:r>
              <a:rPr lang="es-MX" sz="1400" dirty="0">
                <a:latin typeface="+mj-lt"/>
              </a:rPr>
              <a:t>- Envíos: Enero</a:t>
            </a:r>
          </a:p>
          <a:p>
            <a:endParaRPr lang="es-MX" sz="1400" dirty="0">
              <a:latin typeface="+mj-lt"/>
            </a:endParaRPr>
          </a:p>
          <a:p>
            <a:endParaRPr lang="es-MX" sz="1400" dirty="0">
              <a:latin typeface="+mj-lt"/>
            </a:endParaRPr>
          </a:p>
          <a:p>
            <a:endParaRPr lang="es-MX" sz="1400" dirty="0">
              <a:latin typeface="+mj-lt"/>
            </a:endParaRPr>
          </a:p>
          <a:p>
            <a:endParaRPr lang="es-MX" sz="1400" dirty="0">
              <a:latin typeface="+mj-lt"/>
            </a:endParaRPr>
          </a:p>
          <a:p>
            <a:endParaRPr lang="es-MX" sz="1400" dirty="0">
              <a:latin typeface="+mj-lt"/>
            </a:endParaRPr>
          </a:p>
          <a:p>
            <a:r>
              <a:rPr lang="es-AR" sz="1400" b="0" dirty="0">
                <a:solidFill>
                  <a:srgbClr val="D4D4D4"/>
                </a:solidFill>
                <a:effectLst/>
                <a:latin typeface="+mj-lt"/>
              </a:rPr>
              <a:t>⭕</a:t>
            </a:r>
            <a:r>
              <a:rPr lang="es-MX" sz="1400" dirty="0">
                <a:latin typeface="+mj-lt"/>
              </a:rPr>
              <a:t>Los meses más destacados para la zona CENTRO son:</a:t>
            </a:r>
          </a:p>
          <a:p>
            <a:r>
              <a:rPr lang="es-MX" sz="1400" dirty="0">
                <a:latin typeface="+mj-lt"/>
              </a:rPr>
              <a:t>- Bultos: Mayo</a:t>
            </a:r>
          </a:p>
          <a:p>
            <a:r>
              <a:rPr lang="es-MX" sz="1400" dirty="0">
                <a:latin typeface="+mj-lt"/>
              </a:rPr>
              <a:t>- Envíos: Mayo</a:t>
            </a:r>
          </a:p>
          <a:p>
            <a:endParaRPr lang="es-MX" sz="1400" dirty="0">
              <a:latin typeface="+mj-lt"/>
            </a:endParaRPr>
          </a:p>
          <a:p>
            <a:endParaRPr lang="es-MX" sz="1400" dirty="0">
              <a:latin typeface="+mj-lt"/>
            </a:endParaRPr>
          </a:p>
          <a:p>
            <a:endParaRPr lang="es-MX" sz="1400" dirty="0">
              <a:latin typeface="+mj-lt"/>
            </a:endParaRPr>
          </a:p>
          <a:p>
            <a:endParaRPr lang="es-MX" sz="1400" dirty="0">
              <a:latin typeface="+mj-lt"/>
            </a:endParaRPr>
          </a:p>
          <a:p>
            <a:endParaRPr lang="es-MX" sz="1400" dirty="0">
              <a:latin typeface="+mj-lt"/>
            </a:endParaRPr>
          </a:p>
          <a:p>
            <a:endParaRPr lang="es-MX" sz="1400" dirty="0">
              <a:latin typeface="+mj-lt"/>
            </a:endParaRPr>
          </a:p>
          <a:p>
            <a:r>
              <a:rPr lang="es-AR" sz="1400" b="0" dirty="0">
                <a:solidFill>
                  <a:srgbClr val="D4D4D4"/>
                </a:solidFill>
                <a:effectLst/>
                <a:latin typeface="+mj-lt"/>
              </a:rPr>
              <a:t>⭕</a:t>
            </a:r>
            <a:r>
              <a:rPr lang="es-MX" sz="1400" dirty="0">
                <a:latin typeface="+mj-lt"/>
              </a:rPr>
              <a:t>Los meses más destacados para la zona CUYO son:</a:t>
            </a:r>
          </a:p>
          <a:p>
            <a:r>
              <a:rPr lang="es-MX" sz="1400" dirty="0">
                <a:latin typeface="+mj-lt"/>
              </a:rPr>
              <a:t>- Bultos: Diciembre</a:t>
            </a:r>
          </a:p>
          <a:p>
            <a:r>
              <a:rPr lang="es-MX" sz="1400" dirty="0">
                <a:latin typeface="+mj-lt"/>
              </a:rPr>
              <a:t>- Envíos: Septiembre</a:t>
            </a:r>
            <a:endParaRPr lang="es-AR" sz="1400" dirty="0">
              <a:latin typeface="+mj-lt"/>
            </a:endParaRPr>
          </a:p>
        </p:txBody>
      </p:sp>
      <p:pic>
        <p:nvPicPr>
          <p:cNvPr id="15" name="Imagen 14">
            <a:extLst>
              <a:ext uri="{FF2B5EF4-FFF2-40B4-BE49-F238E27FC236}">
                <a16:creationId xmlns:a16="http://schemas.microsoft.com/office/drawing/2014/main" id="{A4EC0CDB-9882-B1F2-3A18-F27B3D2BB7D7}"/>
              </a:ext>
            </a:extLst>
          </p:cNvPr>
          <p:cNvPicPr>
            <a:picLocks noChangeAspect="1"/>
          </p:cNvPicPr>
          <p:nvPr/>
        </p:nvPicPr>
        <p:blipFill rotWithShape="1">
          <a:blip r:embed="rId2"/>
          <a:srcRect b="50000"/>
          <a:stretch/>
        </p:blipFill>
        <p:spPr>
          <a:xfrm>
            <a:off x="0" y="0"/>
            <a:ext cx="12020549" cy="7222022"/>
          </a:xfrm>
          <a:prstGeom prst="rect">
            <a:avLst/>
          </a:prstGeom>
        </p:spPr>
      </p:pic>
    </p:spTree>
    <p:extLst>
      <p:ext uri="{BB962C8B-B14F-4D97-AF65-F5344CB8AC3E}">
        <p14:creationId xmlns:p14="http://schemas.microsoft.com/office/powerpoint/2010/main" val="145114524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313</TotalTime>
  <Words>2890</Words>
  <Application>Microsoft Office PowerPoint</Application>
  <PresentationFormat>Personalizado</PresentationFormat>
  <Paragraphs>143</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Trebuchet MS</vt:lpstr>
      <vt:lpstr>Wingdings 3</vt:lpstr>
      <vt:lpstr>Faceta</vt:lpstr>
      <vt:lpstr>EcoLogistica SA</vt:lpstr>
      <vt:lpstr>Indice</vt:lpstr>
      <vt:lpstr>Objetivos y Preguntas de Interés</vt:lpstr>
      <vt:lpstr>Data Acquisition</vt:lpstr>
      <vt:lpstr>Data Wrangling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Clientes - Precio - Margen de ganancia</vt:lpstr>
      <vt:lpstr>Presentación de PowerPoint</vt:lpstr>
      <vt:lpstr>Presentación de PowerPoint</vt:lpstr>
      <vt:lpstr>Insights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EcoLogistica SA</dc:title>
  <dc:creator>£ιǿήҜιήģ paz</dc:creator>
  <cp:lastModifiedBy>£ιǿήҜιήģ paz</cp:lastModifiedBy>
  <cp:revision>39</cp:revision>
  <dcterms:created xsi:type="dcterms:W3CDTF">2023-05-01T23:35:02Z</dcterms:created>
  <dcterms:modified xsi:type="dcterms:W3CDTF">2023-05-14T01:43:58Z</dcterms:modified>
</cp:coreProperties>
</file>