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</p:sldIdLst>
  <p:sldSz cx="9144000" cy="5143500"/>
  <p:notesSz cx="9144000" cy="5143500"/>
  <p:custDataLst>
    <p:tags r:id="rId53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3" Type="http://schemas.openxmlformats.org/officeDocument/2006/relationships/tags" Target="tags/tag1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96722" y="141858"/>
            <a:ext cx="7950555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775F54"/>
                </a:solidFill>
                <a:latin typeface="华文隶书" panose="02010800040101010101" charset="-122"/>
                <a:cs typeface="华文隶书" panose="02010800040101010101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775F54"/>
                </a:solidFill>
                <a:latin typeface="华文新魏" panose="02010800040101010101" charset="-122"/>
                <a:cs typeface="华文新魏" panose="02010800040101010101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chemeClr val="bg1"/>
                </a:solidFill>
                <a:latin typeface="华文行楷" panose="02010800040101010101" charset="-122"/>
                <a:cs typeface="华文行楷" panose="02010800040101010101" charset="-122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775F54"/>
                </a:solidFill>
                <a:latin typeface="华文新魏" panose="02010800040101010101" charset="-122"/>
                <a:cs typeface="华文新魏" panose="02010800040101010101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775F54"/>
                </a:solidFill>
                <a:latin typeface="华文新魏" panose="02010800040101010101" charset="-122"/>
                <a:cs typeface="华文新魏" panose="02010800040101010101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960119"/>
            <a:ext cx="533400" cy="172720"/>
          </a:xfrm>
          <a:custGeom>
            <a:avLst/>
            <a:gdLst/>
            <a:ahLst/>
            <a:cxnLst/>
            <a:rect l="l" t="t" r="r" b="b"/>
            <a:pathLst>
              <a:path w="533400" h="172719">
                <a:moveTo>
                  <a:pt x="0" y="172212"/>
                </a:moveTo>
                <a:lnTo>
                  <a:pt x="533400" y="172212"/>
                </a:lnTo>
                <a:lnTo>
                  <a:pt x="533400" y="0"/>
                </a:lnTo>
                <a:lnTo>
                  <a:pt x="0" y="0"/>
                </a:lnTo>
                <a:lnTo>
                  <a:pt x="0" y="172212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591312" y="960119"/>
            <a:ext cx="8552815" cy="172720"/>
          </a:xfrm>
          <a:custGeom>
            <a:avLst/>
            <a:gdLst/>
            <a:ahLst/>
            <a:cxnLst/>
            <a:rect l="l" t="t" r="r" b="b"/>
            <a:pathLst>
              <a:path w="8552815" h="172719">
                <a:moveTo>
                  <a:pt x="0" y="172212"/>
                </a:moveTo>
                <a:lnTo>
                  <a:pt x="8552688" y="172212"/>
                </a:lnTo>
                <a:lnTo>
                  <a:pt x="8552688" y="0"/>
                </a:lnTo>
                <a:lnTo>
                  <a:pt x="0" y="0"/>
                </a:lnTo>
                <a:lnTo>
                  <a:pt x="0" y="172212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4182" y="151002"/>
            <a:ext cx="7955635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775F54"/>
                </a:solidFill>
                <a:latin typeface="华文新魏" panose="02010800040101010101" charset="-122"/>
                <a:cs typeface="华文新魏" panose="02010800040101010101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52980" y="1312240"/>
            <a:ext cx="5638038" cy="1123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0" i="0">
                <a:solidFill>
                  <a:schemeClr val="bg1"/>
                </a:solidFill>
                <a:latin typeface="华文行楷" panose="02010800040101010101" charset="-122"/>
                <a:cs typeface="华文行楷" panose="02010800040101010101" charset="-122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jpe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jpe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4.jpe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4479290"/>
          </a:xfrm>
          <a:custGeom>
            <a:avLst/>
            <a:gdLst/>
            <a:ahLst/>
            <a:cxnLst/>
            <a:rect l="l" t="t" r="r" b="b"/>
            <a:pathLst>
              <a:path w="9144000" h="4479290">
                <a:moveTo>
                  <a:pt x="0" y="4479036"/>
                </a:moveTo>
                <a:lnTo>
                  <a:pt x="9144000" y="4479036"/>
                </a:lnTo>
                <a:lnTo>
                  <a:pt x="9144000" y="0"/>
                </a:lnTo>
                <a:lnTo>
                  <a:pt x="0" y="0"/>
                </a:lnTo>
                <a:lnTo>
                  <a:pt x="0" y="4479036"/>
                </a:lnTo>
                <a:close/>
              </a:path>
            </a:pathLst>
          </a:custGeom>
          <a:solidFill>
            <a:srgbClr val="775F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4479035"/>
            <a:ext cx="9144000" cy="664845"/>
          </a:xfrm>
          <a:custGeom>
            <a:avLst/>
            <a:gdLst/>
            <a:ahLst/>
            <a:cxnLst/>
            <a:rect l="l" t="t" r="r" b="b"/>
            <a:pathLst>
              <a:path w="9144000" h="664845">
                <a:moveTo>
                  <a:pt x="0" y="664464"/>
                </a:moveTo>
                <a:lnTo>
                  <a:pt x="9144000" y="664464"/>
                </a:lnTo>
                <a:lnTo>
                  <a:pt x="9144000" y="0"/>
                </a:lnTo>
                <a:lnTo>
                  <a:pt x="0" y="0"/>
                </a:lnTo>
                <a:lnTo>
                  <a:pt x="0" y="6644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4539996"/>
            <a:ext cx="2240280" cy="535305"/>
          </a:xfrm>
          <a:custGeom>
            <a:avLst/>
            <a:gdLst/>
            <a:ahLst/>
            <a:cxnLst/>
            <a:rect l="l" t="t" r="r" b="b"/>
            <a:pathLst>
              <a:path w="2240280" h="535304">
                <a:moveTo>
                  <a:pt x="0" y="534923"/>
                </a:moveTo>
                <a:lnTo>
                  <a:pt x="2240280" y="534923"/>
                </a:lnTo>
                <a:lnTo>
                  <a:pt x="2240280" y="0"/>
                </a:lnTo>
                <a:lnTo>
                  <a:pt x="0" y="0"/>
                </a:lnTo>
                <a:lnTo>
                  <a:pt x="0" y="534923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59151" y="4533900"/>
            <a:ext cx="6784975" cy="533400"/>
          </a:xfrm>
          <a:custGeom>
            <a:avLst/>
            <a:gdLst/>
            <a:ahLst/>
            <a:cxnLst/>
            <a:rect l="l" t="t" r="r" b="b"/>
            <a:pathLst>
              <a:path w="6784975" h="533400">
                <a:moveTo>
                  <a:pt x="0" y="533400"/>
                </a:moveTo>
                <a:lnTo>
                  <a:pt x="6784848" y="533400"/>
                </a:lnTo>
                <a:lnTo>
                  <a:pt x="6784848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6525">
              <a:lnSpc>
                <a:spcPct val="100000"/>
              </a:lnSpc>
              <a:spcBef>
                <a:spcPts val="100"/>
              </a:spcBef>
            </a:pPr>
            <a:r>
              <a:rPr dirty="0"/>
              <a:t>软件项目管理</a:t>
            </a:r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2300477" y="2911601"/>
            <a:ext cx="484632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140"/>
              </a:lnSpc>
              <a:spcBef>
                <a:spcPts val="100"/>
              </a:spcBef>
              <a:tabLst>
                <a:tab pos="3455670" algn="l"/>
              </a:tabLst>
            </a:pPr>
            <a:r>
              <a:rPr lang="en-US" sz="3600" b="1" spc="-5" dirty="0">
                <a:solidFill>
                  <a:srgbClr val="B98F2C"/>
                </a:solidFill>
                <a:latin typeface="隶书" panose="02010509060101010101" charset="-122"/>
                <a:cs typeface="隶书" panose="02010509060101010101" charset="-122"/>
              </a:rPr>
              <a:t>      </a:t>
            </a:r>
            <a:r>
              <a:rPr lang="zh-CN" sz="3600" b="1" spc="-5" dirty="0">
                <a:solidFill>
                  <a:srgbClr val="B98F2C"/>
                </a:solidFill>
                <a:latin typeface="隶书" panose="02010509060101010101" charset="-122"/>
                <a:cs typeface="隶书" panose="02010509060101010101" charset="-122"/>
              </a:rPr>
              <a:t>胡小生</a:t>
            </a:r>
            <a:endParaRPr sz="3200">
              <a:latin typeface="华文宋体" panose="02010600040101010101" charset="-122"/>
              <a:cs typeface="华文宋体" panose="02010600040101010101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1165" y="129997"/>
            <a:ext cx="74104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537710" algn="l"/>
              </a:tabLst>
            </a:pPr>
            <a:r>
              <a:rPr sz="3200" b="1" spc="-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教育</a:t>
            </a:r>
            <a:r>
              <a:rPr sz="3200" b="1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部</a:t>
            </a:r>
            <a:r>
              <a:rPr sz="32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-IBM</a:t>
            </a:r>
            <a:r>
              <a:rPr sz="3200" b="1" spc="-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精品课</a:t>
            </a:r>
            <a:r>
              <a:rPr sz="3200" b="1" spc="-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程	</a:t>
            </a:r>
            <a:r>
              <a:rPr sz="3200" b="1" spc="-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北京市精品教材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4383" y="649223"/>
            <a:ext cx="9016746" cy="5410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0"/>
            <a:ext cx="39408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华文隶书" panose="02010800040101010101" charset="-122"/>
                <a:cs typeface="华文隶书" panose="02010800040101010101" charset="-122"/>
              </a:rPr>
              <a:t>配置管理的作用</a:t>
            </a:r>
            <a:endParaRPr b="0" dirty="0">
              <a:latin typeface="华文隶书" panose="02010800040101010101" charset="-122"/>
              <a:cs typeface="华文隶书" panose="02010800040101010101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09921" y="4724310"/>
            <a:ext cx="728980" cy="205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95"/>
              </a:lnSpc>
            </a:pPr>
            <a:r>
              <a:rPr sz="1400" spc="-5" dirty="0">
                <a:latin typeface="Arial Narrow" panose="020B0606020202030204"/>
                <a:cs typeface="Arial Narrow" panose="020B0606020202030204"/>
              </a:rPr>
              <a:t>ch</a:t>
            </a:r>
            <a:r>
              <a:rPr sz="1400" spc="-10" dirty="0">
                <a:latin typeface="Arial Narrow" panose="020B0606020202030204"/>
                <a:cs typeface="Arial Narrow" panose="020B0606020202030204"/>
              </a:rPr>
              <a:t>a</a:t>
            </a:r>
            <a:r>
              <a:rPr sz="1400" spc="-5" dirty="0">
                <a:latin typeface="Arial Narrow" panose="020B0606020202030204"/>
                <a:cs typeface="Arial Narrow" panose="020B0606020202030204"/>
              </a:rPr>
              <a:t>p</a:t>
            </a:r>
            <a:r>
              <a:rPr sz="1400" dirty="0">
                <a:latin typeface="Arial Narrow" panose="020B0606020202030204"/>
                <a:cs typeface="Arial Narrow" panose="020B0606020202030204"/>
              </a:rPr>
              <a:t>ter_</a:t>
            </a:r>
            <a:r>
              <a:rPr sz="1400" spc="-10" dirty="0">
                <a:latin typeface="Arial Narrow" panose="020B0606020202030204"/>
                <a:cs typeface="Arial Narrow" panose="020B0606020202030204"/>
              </a:rPr>
              <a:t>1</a:t>
            </a:r>
            <a:r>
              <a:rPr sz="1400" dirty="0">
                <a:latin typeface="Arial Narrow" panose="020B0606020202030204"/>
                <a:cs typeface="Arial Narrow" panose="020B0606020202030204"/>
              </a:rPr>
              <a:t>0</a:t>
            </a:r>
            <a:endParaRPr sz="1400">
              <a:latin typeface="Arial Narrow" panose="020B0606020202030204"/>
              <a:cs typeface="Arial Narrow" panose="020B0606020202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3273" y="968121"/>
            <a:ext cx="6604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 dirty="0">
                <a:latin typeface="Arial Narrow" panose="020B0606020202030204"/>
                <a:cs typeface="Arial Narrow" panose="020B0606020202030204"/>
              </a:rPr>
              <a:t>9</a:t>
            </a:r>
            <a:endParaRPr sz="700">
              <a:latin typeface="Arial Narrow" panose="020B0606020202030204"/>
              <a:cs typeface="Arial Narrow" panose="020B060602020203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72311" y="1086610"/>
            <a:ext cx="7379208" cy="405688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987801" y="2573273"/>
            <a:ext cx="1801495" cy="1134110"/>
          </a:xfrm>
          <a:custGeom>
            <a:avLst/>
            <a:gdLst/>
            <a:ahLst/>
            <a:cxnLst/>
            <a:rect l="l" t="t" r="r" b="b"/>
            <a:pathLst>
              <a:path w="1801495" h="1134110">
                <a:moveTo>
                  <a:pt x="0" y="566927"/>
                </a:moveTo>
                <a:lnTo>
                  <a:pt x="7583" y="493030"/>
                </a:lnTo>
                <a:lnTo>
                  <a:pt x="29702" y="422004"/>
                </a:lnTo>
                <a:lnTo>
                  <a:pt x="65405" y="354446"/>
                </a:lnTo>
                <a:lnTo>
                  <a:pt x="88055" y="322155"/>
                </a:lnTo>
                <a:lnTo>
                  <a:pt x="113745" y="290955"/>
                </a:lnTo>
                <a:lnTo>
                  <a:pt x="142357" y="260922"/>
                </a:lnTo>
                <a:lnTo>
                  <a:pt x="173772" y="232129"/>
                </a:lnTo>
                <a:lnTo>
                  <a:pt x="207871" y="204652"/>
                </a:lnTo>
                <a:lnTo>
                  <a:pt x="244537" y="178566"/>
                </a:lnTo>
                <a:lnTo>
                  <a:pt x="283649" y="153945"/>
                </a:lnTo>
                <a:lnTo>
                  <a:pt x="325090" y="130864"/>
                </a:lnTo>
                <a:lnTo>
                  <a:pt x="368740" y="109398"/>
                </a:lnTo>
                <a:lnTo>
                  <a:pt x="414482" y="89622"/>
                </a:lnTo>
                <a:lnTo>
                  <a:pt x="462197" y="71610"/>
                </a:lnTo>
                <a:lnTo>
                  <a:pt x="511765" y="55437"/>
                </a:lnTo>
                <a:lnTo>
                  <a:pt x="563068" y="41177"/>
                </a:lnTo>
                <a:lnTo>
                  <a:pt x="615988" y="28907"/>
                </a:lnTo>
                <a:lnTo>
                  <a:pt x="670406" y="18699"/>
                </a:lnTo>
                <a:lnTo>
                  <a:pt x="726203" y="10630"/>
                </a:lnTo>
                <a:lnTo>
                  <a:pt x="783261" y="4774"/>
                </a:lnTo>
                <a:lnTo>
                  <a:pt x="841461" y="1206"/>
                </a:lnTo>
                <a:lnTo>
                  <a:pt x="900684" y="0"/>
                </a:lnTo>
                <a:lnTo>
                  <a:pt x="959906" y="1206"/>
                </a:lnTo>
                <a:lnTo>
                  <a:pt x="1018106" y="4774"/>
                </a:lnTo>
                <a:lnTo>
                  <a:pt x="1075164" y="10630"/>
                </a:lnTo>
                <a:lnTo>
                  <a:pt x="1130961" y="18699"/>
                </a:lnTo>
                <a:lnTo>
                  <a:pt x="1185379" y="28907"/>
                </a:lnTo>
                <a:lnTo>
                  <a:pt x="1238299" y="41177"/>
                </a:lnTo>
                <a:lnTo>
                  <a:pt x="1289602" y="55437"/>
                </a:lnTo>
                <a:lnTo>
                  <a:pt x="1339170" y="71610"/>
                </a:lnTo>
                <a:lnTo>
                  <a:pt x="1386885" y="89622"/>
                </a:lnTo>
                <a:lnTo>
                  <a:pt x="1432627" y="109398"/>
                </a:lnTo>
                <a:lnTo>
                  <a:pt x="1476277" y="130864"/>
                </a:lnTo>
                <a:lnTo>
                  <a:pt x="1517718" y="153945"/>
                </a:lnTo>
                <a:lnTo>
                  <a:pt x="1556830" y="178566"/>
                </a:lnTo>
                <a:lnTo>
                  <a:pt x="1593496" y="204652"/>
                </a:lnTo>
                <a:lnTo>
                  <a:pt x="1627595" y="232129"/>
                </a:lnTo>
                <a:lnTo>
                  <a:pt x="1659010" y="260922"/>
                </a:lnTo>
                <a:lnTo>
                  <a:pt x="1687622" y="290955"/>
                </a:lnTo>
                <a:lnTo>
                  <a:pt x="1713312" y="322155"/>
                </a:lnTo>
                <a:lnTo>
                  <a:pt x="1735962" y="354446"/>
                </a:lnTo>
                <a:lnTo>
                  <a:pt x="1755452" y="387754"/>
                </a:lnTo>
                <a:lnTo>
                  <a:pt x="1784482" y="457121"/>
                </a:lnTo>
                <a:lnTo>
                  <a:pt x="1799452" y="529657"/>
                </a:lnTo>
                <a:lnTo>
                  <a:pt x="1801368" y="566927"/>
                </a:lnTo>
                <a:lnTo>
                  <a:pt x="1799452" y="604198"/>
                </a:lnTo>
                <a:lnTo>
                  <a:pt x="1784482" y="676734"/>
                </a:lnTo>
                <a:lnTo>
                  <a:pt x="1755452" y="746101"/>
                </a:lnTo>
                <a:lnTo>
                  <a:pt x="1735962" y="779409"/>
                </a:lnTo>
                <a:lnTo>
                  <a:pt x="1713312" y="811700"/>
                </a:lnTo>
                <a:lnTo>
                  <a:pt x="1687622" y="842900"/>
                </a:lnTo>
                <a:lnTo>
                  <a:pt x="1659010" y="872933"/>
                </a:lnTo>
                <a:lnTo>
                  <a:pt x="1627595" y="901726"/>
                </a:lnTo>
                <a:lnTo>
                  <a:pt x="1593496" y="929203"/>
                </a:lnTo>
                <a:lnTo>
                  <a:pt x="1556830" y="955289"/>
                </a:lnTo>
                <a:lnTo>
                  <a:pt x="1517718" y="979910"/>
                </a:lnTo>
                <a:lnTo>
                  <a:pt x="1476277" y="1002991"/>
                </a:lnTo>
                <a:lnTo>
                  <a:pt x="1432627" y="1024457"/>
                </a:lnTo>
                <a:lnTo>
                  <a:pt x="1386885" y="1044233"/>
                </a:lnTo>
                <a:lnTo>
                  <a:pt x="1339170" y="1062245"/>
                </a:lnTo>
                <a:lnTo>
                  <a:pt x="1289602" y="1078418"/>
                </a:lnTo>
                <a:lnTo>
                  <a:pt x="1238299" y="1092678"/>
                </a:lnTo>
                <a:lnTo>
                  <a:pt x="1185379" y="1104948"/>
                </a:lnTo>
                <a:lnTo>
                  <a:pt x="1130961" y="1115156"/>
                </a:lnTo>
                <a:lnTo>
                  <a:pt x="1075164" y="1123225"/>
                </a:lnTo>
                <a:lnTo>
                  <a:pt x="1018106" y="1129081"/>
                </a:lnTo>
                <a:lnTo>
                  <a:pt x="959906" y="1132649"/>
                </a:lnTo>
                <a:lnTo>
                  <a:pt x="900684" y="1133856"/>
                </a:lnTo>
                <a:lnTo>
                  <a:pt x="841461" y="1132649"/>
                </a:lnTo>
                <a:lnTo>
                  <a:pt x="783261" y="1129081"/>
                </a:lnTo>
                <a:lnTo>
                  <a:pt x="726203" y="1123225"/>
                </a:lnTo>
                <a:lnTo>
                  <a:pt x="670406" y="1115156"/>
                </a:lnTo>
                <a:lnTo>
                  <a:pt x="615988" y="1104948"/>
                </a:lnTo>
                <a:lnTo>
                  <a:pt x="563068" y="1092678"/>
                </a:lnTo>
                <a:lnTo>
                  <a:pt x="511765" y="1078418"/>
                </a:lnTo>
                <a:lnTo>
                  <a:pt x="462197" y="1062245"/>
                </a:lnTo>
                <a:lnTo>
                  <a:pt x="414482" y="1044233"/>
                </a:lnTo>
                <a:lnTo>
                  <a:pt x="368740" y="1024457"/>
                </a:lnTo>
                <a:lnTo>
                  <a:pt x="325090" y="1002991"/>
                </a:lnTo>
                <a:lnTo>
                  <a:pt x="283649" y="979910"/>
                </a:lnTo>
                <a:lnTo>
                  <a:pt x="244537" y="955289"/>
                </a:lnTo>
                <a:lnTo>
                  <a:pt x="207871" y="929203"/>
                </a:lnTo>
                <a:lnTo>
                  <a:pt x="173772" y="901726"/>
                </a:lnTo>
                <a:lnTo>
                  <a:pt x="142357" y="872933"/>
                </a:lnTo>
                <a:lnTo>
                  <a:pt x="113745" y="842900"/>
                </a:lnTo>
                <a:lnTo>
                  <a:pt x="88055" y="811700"/>
                </a:lnTo>
                <a:lnTo>
                  <a:pt x="65405" y="779409"/>
                </a:lnTo>
                <a:lnTo>
                  <a:pt x="45915" y="746101"/>
                </a:lnTo>
                <a:lnTo>
                  <a:pt x="16885" y="676734"/>
                </a:lnTo>
                <a:lnTo>
                  <a:pt x="1915" y="604198"/>
                </a:lnTo>
                <a:lnTo>
                  <a:pt x="0" y="566927"/>
                </a:lnTo>
                <a:close/>
              </a:path>
            </a:pathLst>
          </a:custGeom>
          <a:ln w="25908">
            <a:solidFill>
              <a:srgbClr val="FF00F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788" y="0"/>
            <a:ext cx="28238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华文隶书" panose="02010800040101010101" charset="-122"/>
                <a:cs typeface="华文隶书" panose="02010800040101010101" charset="-122"/>
              </a:rPr>
              <a:t>软件配置项</a:t>
            </a:r>
            <a:endParaRPr b="0" dirty="0">
              <a:latin typeface="华文隶书" panose="02010800040101010101" charset="-122"/>
              <a:cs typeface="华文隶书" panose="02010800040101010101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94530" y="4673904"/>
            <a:ext cx="7543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Narrow" panose="020B0606020202030204"/>
                <a:cs typeface="Arial Narrow" panose="020B0606020202030204"/>
              </a:rPr>
              <a:t>chapter</a:t>
            </a:r>
            <a:r>
              <a:rPr sz="1400" u="sng" spc="250" dirty="0">
                <a:uFill>
                  <a:solidFill>
                    <a:srgbClr val="000000"/>
                  </a:solidFill>
                </a:uFill>
                <a:latin typeface="Arial Narrow" panose="020B0606020202030204"/>
                <a:cs typeface="Arial Narrow" panose="020B0606020202030204"/>
              </a:rPr>
              <a:t> </a:t>
            </a:r>
            <a:r>
              <a:rPr sz="1400" dirty="0">
                <a:latin typeface="Arial Narrow" panose="020B0606020202030204"/>
                <a:cs typeface="Arial Narrow" panose="020B0606020202030204"/>
              </a:rPr>
              <a:t>9</a:t>
            </a:r>
            <a:endParaRPr sz="1400">
              <a:latin typeface="Arial Narrow" panose="020B0606020202030204"/>
              <a:cs typeface="Arial Narrow" panose="020B0606020202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461" y="968121"/>
            <a:ext cx="10477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15" dirty="0">
                <a:latin typeface="Arial Narrow" panose="020B0606020202030204"/>
                <a:cs typeface="Arial Narrow" panose="020B0606020202030204"/>
              </a:rPr>
              <a:t>10</a:t>
            </a:r>
            <a:endParaRPr sz="700">
              <a:latin typeface="Arial Narrow" panose="020B0606020202030204"/>
              <a:cs typeface="Arial Narrow" panose="020B0606020202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9590" y="1234033"/>
            <a:ext cx="6439535" cy="117856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795"/>
              </a:spcBef>
              <a:buClr>
                <a:srgbClr val="DD8046"/>
              </a:buClr>
              <a:buSzPct val="59000"/>
              <a:buFont typeface="Wingdings" panose="05000000000000000000"/>
              <a:buChar char=""/>
              <a:tabLst>
                <a:tab pos="332105" algn="l"/>
                <a:tab pos="332740" algn="l"/>
              </a:tabLst>
            </a:pPr>
            <a:r>
              <a:rPr sz="3200" spc="-5" dirty="0">
                <a:latin typeface="隶书" panose="02010509060101010101" charset="-122"/>
                <a:cs typeface="隶书" panose="02010509060101010101" charset="-122"/>
              </a:rPr>
              <a:t>SCI:software configration</a:t>
            </a:r>
            <a:r>
              <a:rPr sz="3200" spc="10" dirty="0">
                <a:latin typeface="隶书" panose="02010509060101010101" charset="-122"/>
                <a:cs typeface="隶书" panose="02010509060101010101" charset="-122"/>
              </a:rPr>
              <a:t> </a:t>
            </a:r>
            <a:r>
              <a:rPr sz="3200" spc="-5" dirty="0">
                <a:latin typeface="隶书" panose="02010509060101010101" charset="-122"/>
                <a:cs typeface="隶书" panose="02010509060101010101" charset="-122"/>
              </a:rPr>
              <a:t>item</a:t>
            </a:r>
            <a:endParaRPr sz="3200">
              <a:latin typeface="隶书" panose="02010509060101010101" charset="-122"/>
              <a:cs typeface="隶书" panose="02010509060101010101" charset="-122"/>
            </a:endParaRPr>
          </a:p>
          <a:p>
            <a:pPr marL="332740" indent="-320040">
              <a:lnSpc>
                <a:spcPct val="100000"/>
              </a:lnSpc>
              <a:spcBef>
                <a:spcPts val="700"/>
              </a:spcBef>
              <a:buClr>
                <a:srgbClr val="DD8046"/>
              </a:buClr>
              <a:buSzPct val="59000"/>
              <a:buFont typeface="Wingdings" panose="05000000000000000000"/>
              <a:buChar char=""/>
              <a:tabLst>
                <a:tab pos="332105" algn="l"/>
                <a:tab pos="332740" algn="l"/>
              </a:tabLst>
            </a:pPr>
            <a:r>
              <a:rPr sz="3200" dirty="0">
                <a:latin typeface="隶书" panose="02010509060101010101" charset="-122"/>
                <a:cs typeface="隶书" panose="02010509060101010101" charset="-122"/>
              </a:rPr>
              <a:t>受控于软件配置管</a:t>
            </a:r>
            <a:r>
              <a:rPr sz="3200" spc="-15" dirty="0">
                <a:latin typeface="隶书" panose="02010509060101010101" charset="-122"/>
                <a:cs typeface="隶书" panose="02010509060101010101" charset="-122"/>
              </a:rPr>
              <a:t>理</a:t>
            </a:r>
            <a:r>
              <a:rPr sz="3200" dirty="0">
                <a:latin typeface="隶书" panose="02010509060101010101" charset="-122"/>
                <a:cs typeface="隶书" panose="02010509060101010101" charset="-122"/>
              </a:rPr>
              <a:t>的款项</a:t>
            </a:r>
            <a:endParaRPr sz="3200">
              <a:latin typeface="隶书" panose="02010509060101010101" charset="-122"/>
              <a:cs typeface="隶书" panose="02010509060101010101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174701"/>
            <a:ext cx="25628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latin typeface="华文隶书" panose="02010800040101010101" charset="-122"/>
                <a:cs typeface="华文隶书" panose="02010800040101010101" charset="-122"/>
              </a:rPr>
              <a:t>配置项例子</a:t>
            </a:r>
            <a:endParaRPr sz="4000">
              <a:latin typeface="华文隶书" panose="02010800040101010101" charset="-122"/>
              <a:cs typeface="华文隶书" panose="02010800040101010101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23157" y="4722367"/>
            <a:ext cx="7543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Narrow" panose="020B0606020202030204"/>
                <a:cs typeface="Arial Narrow" panose="020B0606020202030204"/>
              </a:rPr>
              <a:t>chapter</a:t>
            </a:r>
            <a:r>
              <a:rPr sz="1400" u="sng" spc="250" dirty="0">
                <a:uFill>
                  <a:solidFill>
                    <a:srgbClr val="000000"/>
                  </a:solidFill>
                </a:uFill>
                <a:latin typeface="Arial Narrow" panose="020B0606020202030204"/>
                <a:cs typeface="Arial Narrow" panose="020B0606020202030204"/>
              </a:rPr>
              <a:t> </a:t>
            </a:r>
            <a:r>
              <a:rPr sz="1400" dirty="0">
                <a:latin typeface="Arial Narrow" panose="020B0606020202030204"/>
                <a:cs typeface="Arial Narrow" panose="020B0606020202030204"/>
              </a:rPr>
              <a:t>9</a:t>
            </a:r>
            <a:endParaRPr sz="1400">
              <a:latin typeface="Arial Narrow" panose="020B0606020202030204"/>
              <a:cs typeface="Arial Narrow" panose="020B0606020202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461" y="968121"/>
            <a:ext cx="10477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15" dirty="0">
                <a:latin typeface="Arial Narrow" panose="020B0606020202030204"/>
                <a:cs typeface="Arial Narrow" panose="020B0606020202030204"/>
              </a:rPr>
              <a:t>11</a:t>
            </a:r>
            <a:endParaRPr sz="700">
              <a:latin typeface="Arial Narrow" panose="020B0606020202030204"/>
              <a:cs typeface="Arial Narrow" panose="020B060602020203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220724"/>
            <a:ext cx="8820912" cy="356616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764029" y="1419605"/>
            <a:ext cx="2954020" cy="3368040"/>
          </a:xfrm>
          <a:custGeom>
            <a:avLst/>
            <a:gdLst/>
            <a:ahLst/>
            <a:cxnLst/>
            <a:rect l="l" t="t" r="r" b="b"/>
            <a:pathLst>
              <a:path w="2954020" h="3368040">
                <a:moveTo>
                  <a:pt x="0" y="3368040"/>
                </a:moveTo>
                <a:lnTo>
                  <a:pt x="2953512" y="3368040"/>
                </a:lnTo>
                <a:lnTo>
                  <a:pt x="2953512" y="0"/>
                </a:lnTo>
                <a:lnTo>
                  <a:pt x="0" y="0"/>
                </a:lnTo>
                <a:lnTo>
                  <a:pt x="0" y="3368040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717541" y="1564386"/>
            <a:ext cx="4104640" cy="3223260"/>
          </a:xfrm>
          <a:custGeom>
            <a:avLst/>
            <a:gdLst/>
            <a:ahLst/>
            <a:cxnLst/>
            <a:rect l="l" t="t" r="r" b="b"/>
            <a:pathLst>
              <a:path w="4104640" h="3223260">
                <a:moveTo>
                  <a:pt x="0" y="3223260"/>
                </a:moveTo>
                <a:lnTo>
                  <a:pt x="4104132" y="3223260"/>
                </a:lnTo>
                <a:lnTo>
                  <a:pt x="4104132" y="0"/>
                </a:lnTo>
                <a:lnTo>
                  <a:pt x="0" y="0"/>
                </a:lnTo>
                <a:lnTo>
                  <a:pt x="0" y="3223260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96138"/>
            <a:ext cx="22631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华文隶书" panose="02010800040101010101" charset="-122"/>
                <a:cs typeface="华文隶书" panose="02010800040101010101" charset="-122"/>
              </a:rPr>
              <a:t>基线定义</a:t>
            </a:r>
            <a:endParaRPr b="0" dirty="0">
              <a:latin typeface="华文隶书" panose="02010800040101010101" charset="-122"/>
              <a:cs typeface="华文隶书" panose="02010800040101010101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05121" y="4673904"/>
            <a:ext cx="7543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Narrow" panose="020B0606020202030204"/>
                <a:cs typeface="Arial Narrow" panose="020B0606020202030204"/>
              </a:rPr>
              <a:t>chapter</a:t>
            </a:r>
            <a:r>
              <a:rPr sz="1400" u="sng" spc="250" dirty="0">
                <a:uFill>
                  <a:solidFill>
                    <a:srgbClr val="000000"/>
                  </a:solidFill>
                </a:uFill>
                <a:latin typeface="Arial Narrow" panose="020B0606020202030204"/>
                <a:cs typeface="Arial Narrow" panose="020B0606020202030204"/>
              </a:rPr>
              <a:t> </a:t>
            </a:r>
            <a:r>
              <a:rPr sz="1400" dirty="0">
                <a:latin typeface="Arial Narrow" panose="020B0606020202030204"/>
                <a:cs typeface="Arial Narrow" panose="020B0606020202030204"/>
              </a:rPr>
              <a:t>9</a:t>
            </a:r>
            <a:endParaRPr sz="1400">
              <a:latin typeface="Arial Narrow" panose="020B0606020202030204"/>
              <a:cs typeface="Arial Narrow" panose="020B0606020202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461" y="968121"/>
            <a:ext cx="10477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15" dirty="0">
                <a:latin typeface="Arial Narrow" panose="020B0606020202030204"/>
                <a:cs typeface="Arial Narrow" panose="020B0606020202030204"/>
              </a:rPr>
              <a:t>12</a:t>
            </a:r>
            <a:endParaRPr sz="700">
              <a:latin typeface="Arial Narrow" panose="020B0606020202030204"/>
              <a:cs typeface="Arial Narrow" panose="020B0606020202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8267" y="1244345"/>
            <a:ext cx="8268970" cy="19729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5080" indent="-320040">
              <a:lnSpc>
                <a:spcPct val="100000"/>
              </a:lnSpc>
              <a:spcBef>
                <a:spcPts val="105"/>
              </a:spcBef>
              <a:buClr>
                <a:srgbClr val="DD8046"/>
              </a:buClr>
              <a:buSzPct val="60000"/>
              <a:buFont typeface="Wingdings" panose="05000000000000000000"/>
              <a:buChar char=""/>
              <a:tabLst>
                <a:tab pos="332740" algn="l"/>
              </a:tabLst>
            </a:pPr>
            <a:r>
              <a:rPr sz="2900" dirty="0">
                <a:latin typeface="隶书" panose="02010509060101010101" charset="-122"/>
                <a:cs typeface="隶书" panose="02010509060101010101" charset="-122"/>
              </a:rPr>
              <a:t>基线提</a:t>
            </a:r>
            <a:r>
              <a:rPr sz="2900" spc="-15" dirty="0">
                <a:latin typeface="隶书" panose="02010509060101010101" charset="-122"/>
                <a:cs typeface="隶书" panose="02010509060101010101" charset="-122"/>
              </a:rPr>
              <a:t>供</a:t>
            </a:r>
            <a:r>
              <a:rPr sz="2900" dirty="0">
                <a:latin typeface="隶书" panose="02010509060101010101" charset="-122"/>
                <a:cs typeface="隶书" panose="02010509060101010101" charset="-122"/>
              </a:rPr>
              <a:t>了软件</a:t>
            </a:r>
            <a:r>
              <a:rPr sz="2900" spc="-15" dirty="0">
                <a:latin typeface="隶书" panose="02010509060101010101" charset="-122"/>
                <a:cs typeface="隶书" panose="02010509060101010101" charset="-122"/>
              </a:rPr>
              <a:t>生</a:t>
            </a:r>
            <a:r>
              <a:rPr sz="2900" dirty="0">
                <a:latin typeface="隶书" panose="02010509060101010101" charset="-122"/>
                <a:cs typeface="隶书" panose="02010509060101010101" charset="-122"/>
              </a:rPr>
              <a:t>存期中</a:t>
            </a:r>
            <a:r>
              <a:rPr sz="2900" spc="-15" dirty="0">
                <a:latin typeface="隶书" panose="02010509060101010101" charset="-122"/>
                <a:cs typeface="隶书" panose="02010509060101010101" charset="-122"/>
              </a:rPr>
              <a:t>各</a:t>
            </a:r>
            <a:r>
              <a:rPr sz="2900" dirty="0">
                <a:latin typeface="隶书" panose="02010509060101010101" charset="-122"/>
                <a:cs typeface="隶书" panose="02010509060101010101" charset="-122"/>
              </a:rPr>
              <a:t>个开发</a:t>
            </a:r>
            <a:r>
              <a:rPr sz="2900" spc="-15" dirty="0">
                <a:latin typeface="隶书" panose="02010509060101010101" charset="-122"/>
                <a:cs typeface="隶书" panose="02010509060101010101" charset="-122"/>
              </a:rPr>
              <a:t>阶</a:t>
            </a:r>
            <a:r>
              <a:rPr sz="2900" dirty="0">
                <a:latin typeface="隶书" panose="02010509060101010101" charset="-122"/>
                <a:cs typeface="隶书" panose="02010509060101010101" charset="-122"/>
              </a:rPr>
              <a:t>段的一</a:t>
            </a:r>
            <a:r>
              <a:rPr sz="2900" spc="-15" dirty="0">
                <a:latin typeface="隶书" panose="02010509060101010101" charset="-122"/>
                <a:cs typeface="隶书" panose="02010509060101010101" charset="-122"/>
              </a:rPr>
              <a:t>个</a:t>
            </a:r>
            <a:r>
              <a:rPr sz="2900" dirty="0">
                <a:latin typeface="隶书" panose="02010509060101010101" charset="-122"/>
                <a:cs typeface="隶书" panose="02010509060101010101" charset="-122"/>
              </a:rPr>
              <a:t>特 定点,</a:t>
            </a:r>
            <a:r>
              <a:rPr sz="2900" spc="-65" dirty="0">
                <a:latin typeface="隶书" panose="02010509060101010101" charset="-122"/>
                <a:cs typeface="隶书" panose="02010509060101010101" charset="-122"/>
              </a:rPr>
              <a:t> </a:t>
            </a:r>
            <a:r>
              <a:rPr sz="2900" spc="-10" dirty="0">
                <a:latin typeface="隶书" panose="02010509060101010101" charset="-122"/>
                <a:cs typeface="隶书" panose="02010509060101010101" charset="-122"/>
              </a:rPr>
              <a:t>标</a:t>
            </a:r>
            <a:r>
              <a:rPr sz="2900" spc="5" dirty="0">
                <a:latin typeface="隶书" panose="02010509060101010101" charset="-122"/>
                <a:cs typeface="隶书" panose="02010509060101010101" charset="-122"/>
              </a:rPr>
              <a:t>志开发</a:t>
            </a:r>
            <a:r>
              <a:rPr sz="2900" spc="-20" dirty="0">
                <a:latin typeface="隶书" panose="02010509060101010101" charset="-122"/>
                <a:cs typeface="隶书" panose="02010509060101010101" charset="-122"/>
              </a:rPr>
              <a:t>过</a:t>
            </a:r>
            <a:r>
              <a:rPr sz="2900" spc="5" dirty="0">
                <a:latin typeface="隶书" panose="02010509060101010101" charset="-122"/>
                <a:cs typeface="隶书" panose="02010509060101010101" charset="-122"/>
              </a:rPr>
              <a:t>程一个</a:t>
            </a:r>
            <a:r>
              <a:rPr sz="2900" spc="-20" dirty="0">
                <a:latin typeface="隶书" panose="02010509060101010101" charset="-122"/>
                <a:cs typeface="隶书" panose="02010509060101010101" charset="-122"/>
              </a:rPr>
              <a:t>阶</a:t>
            </a:r>
            <a:r>
              <a:rPr sz="2900" spc="5" dirty="0">
                <a:latin typeface="隶书" panose="02010509060101010101" charset="-122"/>
                <a:cs typeface="隶书" panose="02010509060101010101" charset="-122"/>
              </a:rPr>
              <a:t>段的结</a:t>
            </a:r>
            <a:r>
              <a:rPr sz="2900" spc="-15" dirty="0">
                <a:latin typeface="隶书" panose="02010509060101010101" charset="-122"/>
                <a:cs typeface="隶书" panose="02010509060101010101" charset="-122"/>
              </a:rPr>
              <a:t>束</a:t>
            </a:r>
            <a:r>
              <a:rPr sz="2900" spc="-5" dirty="0">
                <a:latin typeface="隶书" panose="02010509060101010101" charset="-122"/>
                <a:cs typeface="隶书" panose="02010509060101010101" charset="-122"/>
              </a:rPr>
              <a:t>,</a:t>
            </a:r>
            <a:r>
              <a:rPr sz="2900" spc="5" dirty="0">
                <a:latin typeface="隶书" panose="02010509060101010101" charset="-122"/>
                <a:cs typeface="隶书" panose="02010509060101010101" charset="-122"/>
              </a:rPr>
              <a:t>或者</a:t>
            </a:r>
            <a:r>
              <a:rPr sz="2900" spc="-20" dirty="0">
                <a:latin typeface="隶书" panose="02010509060101010101" charset="-122"/>
                <a:cs typeface="隶书" panose="02010509060101010101" charset="-122"/>
              </a:rPr>
              <a:t>里</a:t>
            </a:r>
            <a:r>
              <a:rPr sz="2900" spc="5" dirty="0">
                <a:latin typeface="隶书" panose="02010509060101010101" charset="-122"/>
                <a:cs typeface="隶书" panose="02010509060101010101" charset="-122"/>
              </a:rPr>
              <a:t>程碑</a:t>
            </a:r>
            <a:endParaRPr sz="2900">
              <a:latin typeface="隶书" panose="02010509060101010101" charset="-122"/>
              <a:cs typeface="隶书" panose="02010509060101010101" charset="-122"/>
            </a:endParaRPr>
          </a:p>
          <a:p>
            <a:pPr marL="332740" indent="-320040">
              <a:lnSpc>
                <a:spcPct val="100000"/>
              </a:lnSpc>
              <a:spcBef>
                <a:spcPts val="710"/>
              </a:spcBef>
              <a:buClr>
                <a:srgbClr val="DD8046"/>
              </a:buClr>
              <a:buSzPct val="60000"/>
              <a:buFont typeface="Wingdings" panose="05000000000000000000"/>
              <a:buChar char=""/>
              <a:tabLst>
                <a:tab pos="332740" algn="l"/>
              </a:tabLst>
            </a:pPr>
            <a:r>
              <a:rPr sz="2900" dirty="0">
                <a:latin typeface="隶书" panose="02010509060101010101" charset="-122"/>
                <a:cs typeface="隶书" panose="02010509060101010101" charset="-122"/>
              </a:rPr>
              <a:t>一个(些</a:t>
            </a:r>
            <a:r>
              <a:rPr sz="2900" spc="-15" dirty="0">
                <a:latin typeface="隶书" panose="02010509060101010101" charset="-122"/>
                <a:cs typeface="隶书" panose="02010509060101010101" charset="-122"/>
              </a:rPr>
              <a:t>)</a:t>
            </a:r>
            <a:r>
              <a:rPr sz="2900" dirty="0">
                <a:latin typeface="隶书" panose="02010509060101010101" charset="-122"/>
                <a:cs typeface="隶书" panose="02010509060101010101" charset="-122"/>
              </a:rPr>
              <a:t>配置项</a:t>
            </a:r>
            <a:r>
              <a:rPr sz="2900" spc="-15" dirty="0">
                <a:latin typeface="隶书" panose="02010509060101010101" charset="-122"/>
                <a:cs typeface="隶书" panose="02010509060101010101" charset="-122"/>
              </a:rPr>
              <a:t>形</a:t>
            </a:r>
            <a:r>
              <a:rPr sz="2900" dirty="0">
                <a:latin typeface="隶书" panose="02010509060101010101" charset="-122"/>
                <a:cs typeface="隶书" panose="02010509060101010101" charset="-122"/>
              </a:rPr>
              <a:t>成并通</a:t>
            </a:r>
            <a:r>
              <a:rPr sz="2900" spc="-15" dirty="0">
                <a:latin typeface="隶书" panose="02010509060101010101" charset="-122"/>
                <a:cs typeface="隶书" panose="02010509060101010101" charset="-122"/>
              </a:rPr>
              <a:t>过</a:t>
            </a:r>
            <a:r>
              <a:rPr sz="2900" dirty="0">
                <a:latin typeface="隶书" panose="02010509060101010101" charset="-122"/>
                <a:cs typeface="隶书" panose="02010509060101010101" charset="-122"/>
              </a:rPr>
              <a:t>审核，</a:t>
            </a:r>
            <a:r>
              <a:rPr sz="2900" spc="-15" dirty="0">
                <a:latin typeface="隶书" panose="02010509060101010101" charset="-122"/>
                <a:cs typeface="隶书" panose="02010509060101010101" charset="-122"/>
              </a:rPr>
              <a:t>即</a:t>
            </a:r>
            <a:r>
              <a:rPr sz="2900" dirty="0">
                <a:latin typeface="隶书" panose="02010509060101010101" charset="-122"/>
                <a:cs typeface="隶书" panose="02010509060101010101" charset="-122"/>
              </a:rPr>
              <a:t>形成基线</a:t>
            </a:r>
            <a:endParaRPr sz="2900">
              <a:latin typeface="隶书" panose="02010509060101010101" charset="-122"/>
              <a:cs typeface="隶书" panose="02010509060101010101" charset="-122"/>
            </a:endParaRPr>
          </a:p>
          <a:p>
            <a:pPr marL="332740" indent="-320040">
              <a:lnSpc>
                <a:spcPct val="100000"/>
              </a:lnSpc>
              <a:spcBef>
                <a:spcPts val="695"/>
              </a:spcBef>
              <a:buClr>
                <a:srgbClr val="DD8046"/>
              </a:buClr>
              <a:buSzPct val="60000"/>
              <a:buFont typeface="Wingdings" panose="05000000000000000000"/>
              <a:buChar char=""/>
              <a:tabLst>
                <a:tab pos="332740" algn="l"/>
              </a:tabLst>
            </a:pPr>
            <a:r>
              <a:rPr sz="2900" spc="5" dirty="0">
                <a:latin typeface="隶书" panose="02010509060101010101" charset="-122"/>
                <a:cs typeface="隶书" panose="02010509060101010101" charset="-122"/>
              </a:rPr>
              <a:t>基线修</a:t>
            </a:r>
            <a:r>
              <a:rPr sz="2900" spc="-20" dirty="0">
                <a:latin typeface="隶书" panose="02010509060101010101" charset="-122"/>
                <a:cs typeface="隶书" panose="02010509060101010101" charset="-122"/>
              </a:rPr>
              <a:t>改</a:t>
            </a:r>
            <a:r>
              <a:rPr sz="2900" spc="5" dirty="0">
                <a:latin typeface="隶书" panose="02010509060101010101" charset="-122"/>
                <a:cs typeface="隶书" panose="02010509060101010101" charset="-122"/>
              </a:rPr>
              <a:t>需要按</a:t>
            </a:r>
            <a:r>
              <a:rPr sz="2900" spc="-20" dirty="0">
                <a:latin typeface="隶书" panose="02010509060101010101" charset="-122"/>
                <a:cs typeface="隶书" panose="02010509060101010101" charset="-122"/>
              </a:rPr>
              <a:t>照</a:t>
            </a:r>
            <a:r>
              <a:rPr sz="2900" spc="5" dirty="0">
                <a:latin typeface="隶书" panose="02010509060101010101" charset="-122"/>
                <a:cs typeface="隶书" panose="02010509060101010101" charset="-122"/>
              </a:rPr>
              <a:t>正式的</a:t>
            </a:r>
            <a:r>
              <a:rPr sz="2900" spc="-20" dirty="0">
                <a:latin typeface="隶书" panose="02010509060101010101" charset="-122"/>
                <a:cs typeface="隶书" panose="02010509060101010101" charset="-122"/>
              </a:rPr>
              <a:t>程</a:t>
            </a:r>
            <a:r>
              <a:rPr sz="2900" spc="5" dirty="0">
                <a:latin typeface="隶书" panose="02010509060101010101" charset="-122"/>
                <a:cs typeface="隶书" panose="02010509060101010101" charset="-122"/>
              </a:rPr>
              <a:t>序执行</a:t>
            </a:r>
            <a:endParaRPr sz="2900">
              <a:latin typeface="隶书" panose="02010509060101010101" charset="-122"/>
              <a:cs typeface="隶书" panose="02010509060101010101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639" y="174701"/>
            <a:ext cx="205676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华文隶书" panose="02010800040101010101" charset="-122"/>
                <a:cs typeface="华文隶书" panose="02010800040101010101" charset="-122"/>
              </a:rPr>
              <a:t>基线例子</a:t>
            </a:r>
            <a:endParaRPr sz="4000">
              <a:latin typeface="华文隶书" panose="02010800040101010101" charset="-122"/>
              <a:cs typeface="华文隶书" panose="02010800040101010101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6270" y="4673904"/>
            <a:ext cx="6743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Narrow" panose="020B0606020202030204"/>
                <a:cs typeface="Arial Narrow" panose="020B0606020202030204"/>
              </a:rPr>
              <a:t>chapter_9</a:t>
            </a:r>
            <a:endParaRPr sz="1400">
              <a:latin typeface="Arial Narrow" panose="020B0606020202030204"/>
              <a:cs typeface="Arial Narrow" panose="020B0606020202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461" y="968121"/>
            <a:ext cx="10477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15" dirty="0">
                <a:latin typeface="Arial Narrow" panose="020B0606020202030204"/>
                <a:cs typeface="Arial Narrow" panose="020B0606020202030204"/>
              </a:rPr>
              <a:t>13</a:t>
            </a:r>
            <a:endParaRPr sz="700">
              <a:latin typeface="Arial Narrow" panose="020B0606020202030204"/>
              <a:cs typeface="Arial Narrow" panose="020B060602020203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97143" y="1445931"/>
            <a:ext cx="8052140" cy="311187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11886" y="2501645"/>
            <a:ext cx="8136890" cy="1007744"/>
          </a:xfrm>
          <a:custGeom>
            <a:avLst/>
            <a:gdLst/>
            <a:ahLst/>
            <a:cxnLst/>
            <a:rect l="l" t="t" r="r" b="b"/>
            <a:pathLst>
              <a:path w="8136890" h="1007745">
                <a:moveTo>
                  <a:pt x="0" y="1007363"/>
                </a:moveTo>
                <a:lnTo>
                  <a:pt x="8136635" y="1007363"/>
                </a:lnTo>
                <a:lnTo>
                  <a:pt x="8136635" y="0"/>
                </a:lnTo>
                <a:lnTo>
                  <a:pt x="0" y="0"/>
                </a:lnTo>
                <a:lnTo>
                  <a:pt x="0" y="1007363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774128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i="1" spc="-5" dirty="0">
                <a:latin typeface="华文隶书" panose="02010800040101010101" charset="-122"/>
                <a:cs typeface="华文隶书" panose="02010800040101010101" charset="-122"/>
              </a:rPr>
              <a:t>SCCB (</a:t>
            </a:r>
            <a:r>
              <a:rPr sz="3600" b="0" i="1" spc="-5" dirty="0">
                <a:latin typeface="华文隶书" panose="02010800040101010101" charset="-122"/>
                <a:cs typeface="华文隶书" panose="02010800040101010101" charset="-122"/>
              </a:rPr>
              <a:t>Software Configuration Control</a:t>
            </a:r>
            <a:r>
              <a:rPr sz="3600" b="0" i="1" dirty="0">
                <a:latin typeface="华文隶书" panose="02010800040101010101" charset="-122"/>
                <a:cs typeface="华文隶书" panose="02010800040101010101" charset="-122"/>
              </a:rPr>
              <a:t> </a:t>
            </a:r>
            <a:r>
              <a:rPr sz="3600" b="0" i="1" spc="-5" dirty="0">
                <a:latin typeface="华文隶书" panose="02010800040101010101" charset="-122"/>
                <a:cs typeface="华文隶书" panose="02010800040101010101" charset="-122"/>
              </a:rPr>
              <a:t>Board</a:t>
            </a:r>
            <a:r>
              <a:rPr sz="4000" b="0" i="1" spc="-5" dirty="0">
                <a:latin typeface="华文隶书" panose="02010800040101010101" charset="-122"/>
                <a:cs typeface="华文隶书" panose="02010800040101010101" charset="-122"/>
              </a:rPr>
              <a:t>)</a:t>
            </a:r>
            <a:endParaRPr sz="4000">
              <a:latin typeface="华文隶书" panose="02010800040101010101" charset="-122"/>
              <a:cs typeface="华文隶书" panose="02010800040101010101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3461" y="968121"/>
            <a:ext cx="10477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15" dirty="0">
                <a:latin typeface="Arial Narrow" panose="020B0606020202030204"/>
                <a:cs typeface="Arial Narrow" panose="020B0606020202030204"/>
              </a:rPr>
              <a:t>14</a:t>
            </a:r>
            <a:endParaRPr sz="700">
              <a:latin typeface="Arial Narrow" panose="020B0606020202030204"/>
              <a:cs typeface="Arial Narrow" panose="020B0606020202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2222" y="2212085"/>
            <a:ext cx="8514715" cy="2737485"/>
          </a:xfrm>
          <a:prstGeom prst="rect">
            <a:avLst/>
          </a:prstGeom>
          <a:ln w="28955">
            <a:solidFill>
              <a:srgbClr val="548AB8"/>
            </a:solidFill>
          </a:ln>
        </p:spPr>
        <p:txBody>
          <a:bodyPr vert="horz" wrap="square" lIns="0" tIns="64769" rIns="0" bIns="0" rtlCol="0">
            <a:spAutoFit/>
          </a:bodyPr>
          <a:lstStyle/>
          <a:p>
            <a:pPr marL="409575" indent="-320675">
              <a:lnSpc>
                <a:spcPct val="100000"/>
              </a:lnSpc>
              <a:spcBef>
                <a:spcPts val="510"/>
              </a:spcBef>
              <a:buClr>
                <a:srgbClr val="DD8046"/>
              </a:buClr>
              <a:buSzPct val="60000"/>
              <a:buFont typeface="Wingdings" panose="05000000000000000000"/>
              <a:buChar char=""/>
              <a:tabLst>
                <a:tab pos="409575" algn="l"/>
                <a:tab pos="409575" algn="l"/>
              </a:tabLst>
            </a:pPr>
            <a:r>
              <a:rPr sz="2900" dirty="0">
                <a:latin typeface="方正姚体" panose="02010601030101010101" charset="-122"/>
                <a:cs typeface="方正姚体" panose="02010601030101010101" charset="-122"/>
              </a:rPr>
              <a:t>评估变更</a:t>
            </a:r>
            <a:endParaRPr sz="2900">
              <a:latin typeface="方正姚体" panose="02010601030101010101" charset="-122"/>
              <a:cs typeface="方正姚体" panose="02010601030101010101" charset="-122"/>
            </a:endParaRPr>
          </a:p>
          <a:p>
            <a:pPr marL="409575" indent="-320675">
              <a:lnSpc>
                <a:spcPct val="100000"/>
              </a:lnSpc>
              <a:spcBef>
                <a:spcPts val="695"/>
              </a:spcBef>
              <a:buClr>
                <a:srgbClr val="DD8046"/>
              </a:buClr>
              <a:buSzPct val="60000"/>
              <a:buFont typeface="Wingdings" panose="05000000000000000000"/>
              <a:buChar char=""/>
              <a:tabLst>
                <a:tab pos="409575" algn="l"/>
                <a:tab pos="409575" algn="l"/>
              </a:tabLst>
            </a:pPr>
            <a:r>
              <a:rPr sz="2900" dirty="0">
                <a:latin typeface="方正姚体" panose="02010601030101010101" charset="-122"/>
                <a:cs typeface="方正姚体" panose="02010601030101010101" charset="-122"/>
              </a:rPr>
              <a:t>批准变更申请</a:t>
            </a:r>
            <a:endParaRPr sz="2900">
              <a:latin typeface="方正姚体" panose="02010601030101010101" charset="-122"/>
              <a:cs typeface="方正姚体" panose="02010601030101010101" charset="-122"/>
            </a:endParaRPr>
          </a:p>
          <a:p>
            <a:pPr marL="409575" indent="-320675">
              <a:lnSpc>
                <a:spcPct val="100000"/>
              </a:lnSpc>
              <a:spcBef>
                <a:spcPts val="705"/>
              </a:spcBef>
              <a:buClr>
                <a:srgbClr val="DD8046"/>
              </a:buClr>
              <a:buSzPct val="60000"/>
              <a:buFont typeface="Wingdings" panose="05000000000000000000"/>
              <a:buChar char=""/>
              <a:tabLst>
                <a:tab pos="409575" algn="l"/>
                <a:tab pos="409575" algn="l"/>
              </a:tabLst>
            </a:pPr>
            <a:r>
              <a:rPr sz="2900" spc="5" dirty="0">
                <a:latin typeface="方正姚体" panose="02010601030101010101" charset="-122"/>
                <a:cs typeface="方正姚体" panose="02010601030101010101" charset="-122"/>
              </a:rPr>
              <a:t>在生存期内规范变更申</a:t>
            </a:r>
            <a:r>
              <a:rPr sz="2900" spc="-10" dirty="0">
                <a:latin typeface="方正姚体" panose="02010601030101010101" charset="-122"/>
                <a:cs typeface="方正姚体" panose="02010601030101010101" charset="-122"/>
              </a:rPr>
              <a:t>请</a:t>
            </a:r>
            <a:r>
              <a:rPr sz="2900" spc="5" dirty="0">
                <a:latin typeface="方正姚体" panose="02010601030101010101" charset="-122"/>
                <a:cs typeface="方正姚体" panose="02010601030101010101" charset="-122"/>
              </a:rPr>
              <a:t>流程</a:t>
            </a:r>
            <a:endParaRPr sz="2900">
              <a:latin typeface="方正姚体" panose="02010601030101010101" charset="-122"/>
              <a:cs typeface="方正姚体" panose="02010601030101010101" charset="-122"/>
            </a:endParaRPr>
          </a:p>
          <a:p>
            <a:pPr marL="409575" indent="-320675">
              <a:lnSpc>
                <a:spcPct val="100000"/>
              </a:lnSpc>
              <a:spcBef>
                <a:spcPts val="700"/>
              </a:spcBef>
              <a:buClr>
                <a:srgbClr val="DD8046"/>
              </a:buClr>
              <a:buSzPct val="60000"/>
              <a:buFont typeface="Wingdings" panose="05000000000000000000"/>
              <a:buChar char=""/>
              <a:tabLst>
                <a:tab pos="409575" algn="l"/>
                <a:tab pos="409575" algn="l"/>
              </a:tabLst>
            </a:pPr>
            <a:r>
              <a:rPr sz="2900" dirty="0">
                <a:latin typeface="方正姚体" panose="02010601030101010101" charset="-122"/>
                <a:cs typeface="方正姚体" panose="02010601030101010101" charset="-122"/>
              </a:rPr>
              <a:t>对变更进行反馈</a:t>
            </a:r>
            <a:endParaRPr sz="2900">
              <a:latin typeface="方正姚体" panose="02010601030101010101" charset="-122"/>
              <a:cs typeface="方正姚体" panose="02010601030101010101" charset="-122"/>
            </a:endParaRPr>
          </a:p>
          <a:p>
            <a:pPr marL="409575" indent="-320675">
              <a:lnSpc>
                <a:spcPct val="100000"/>
              </a:lnSpc>
              <a:spcBef>
                <a:spcPts val="695"/>
              </a:spcBef>
              <a:buClr>
                <a:srgbClr val="DD8046"/>
              </a:buClr>
              <a:buSzPct val="60000"/>
              <a:buFont typeface="Wingdings" panose="05000000000000000000"/>
              <a:buChar char=""/>
              <a:tabLst>
                <a:tab pos="409575" algn="l"/>
                <a:tab pos="409575" algn="l"/>
              </a:tabLst>
            </a:pPr>
            <a:r>
              <a:rPr sz="2900" spc="5" dirty="0">
                <a:latin typeface="方正姚体" panose="02010601030101010101" charset="-122"/>
                <a:cs typeface="方正姚体" panose="02010601030101010101" charset="-122"/>
              </a:rPr>
              <a:t>与项目管理层沟通</a:t>
            </a:r>
            <a:endParaRPr sz="2900">
              <a:latin typeface="方正姚体" panose="02010601030101010101" charset="-122"/>
              <a:cs typeface="方正姚体" panose="02010601030101010101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92985" y="1204722"/>
            <a:ext cx="4732020" cy="82295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792985" y="1204722"/>
            <a:ext cx="4320540" cy="411480"/>
          </a:xfrm>
          <a:custGeom>
            <a:avLst/>
            <a:gdLst/>
            <a:ahLst/>
            <a:cxnLst/>
            <a:rect l="l" t="t" r="r" b="b"/>
            <a:pathLst>
              <a:path w="4320540" h="411480">
                <a:moveTo>
                  <a:pt x="0" y="411479"/>
                </a:moveTo>
                <a:lnTo>
                  <a:pt x="2769" y="363502"/>
                </a:lnTo>
                <a:lnTo>
                  <a:pt x="10870" y="317147"/>
                </a:lnTo>
                <a:lnTo>
                  <a:pt x="23994" y="272725"/>
                </a:lnTo>
                <a:lnTo>
                  <a:pt x="41832" y="230543"/>
                </a:lnTo>
                <a:lnTo>
                  <a:pt x="64075" y="190913"/>
                </a:lnTo>
                <a:lnTo>
                  <a:pt x="90413" y="154141"/>
                </a:lnTo>
                <a:lnTo>
                  <a:pt x="120538" y="120538"/>
                </a:lnTo>
                <a:lnTo>
                  <a:pt x="154141" y="90413"/>
                </a:lnTo>
                <a:lnTo>
                  <a:pt x="190913" y="64075"/>
                </a:lnTo>
                <a:lnTo>
                  <a:pt x="230543" y="41832"/>
                </a:lnTo>
                <a:lnTo>
                  <a:pt x="272725" y="23994"/>
                </a:lnTo>
                <a:lnTo>
                  <a:pt x="317147" y="10870"/>
                </a:lnTo>
                <a:lnTo>
                  <a:pt x="363502" y="2769"/>
                </a:lnTo>
                <a:lnTo>
                  <a:pt x="411480" y="0"/>
                </a:lnTo>
                <a:lnTo>
                  <a:pt x="4320540" y="0"/>
                </a:lnTo>
              </a:path>
            </a:pathLst>
          </a:custGeom>
          <a:ln w="28956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792985" y="1616202"/>
            <a:ext cx="411480" cy="411480"/>
          </a:xfrm>
          <a:custGeom>
            <a:avLst/>
            <a:gdLst/>
            <a:ahLst/>
            <a:cxnLst/>
            <a:rect l="l" t="t" r="r" b="b"/>
            <a:pathLst>
              <a:path w="411480" h="411480">
                <a:moveTo>
                  <a:pt x="411480" y="411480"/>
                </a:moveTo>
                <a:lnTo>
                  <a:pt x="363502" y="408710"/>
                </a:lnTo>
                <a:lnTo>
                  <a:pt x="317147" y="400609"/>
                </a:lnTo>
                <a:lnTo>
                  <a:pt x="272725" y="387485"/>
                </a:lnTo>
                <a:lnTo>
                  <a:pt x="230543" y="369647"/>
                </a:lnTo>
                <a:lnTo>
                  <a:pt x="190913" y="347404"/>
                </a:lnTo>
                <a:lnTo>
                  <a:pt x="154141" y="321066"/>
                </a:lnTo>
                <a:lnTo>
                  <a:pt x="120538" y="290941"/>
                </a:lnTo>
                <a:lnTo>
                  <a:pt x="90413" y="257338"/>
                </a:lnTo>
                <a:lnTo>
                  <a:pt x="64075" y="220566"/>
                </a:lnTo>
                <a:lnTo>
                  <a:pt x="41832" y="180936"/>
                </a:lnTo>
                <a:lnTo>
                  <a:pt x="23994" y="138754"/>
                </a:lnTo>
                <a:lnTo>
                  <a:pt x="10870" y="94332"/>
                </a:lnTo>
                <a:lnTo>
                  <a:pt x="2769" y="47977"/>
                </a:lnTo>
                <a:lnTo>
                  <a:pt x="0" y="0"/>
                </a:lnTo>
              </a:path>
            </a:pathLst>
          </a:custGeom>
          <a:ln w="28956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113526" y="1204722"/>
            <a:ext cx="411480" cy="822960"/>
          </a:xfrm>
          <a:custGeom>
            <a:avLst/>
            <a:gdLst/>
            <a:ahLst/>
            <a:cxnLst/>
            <a:rect l="l" t="t" r="r" b="b"/>
            <a:pathLst>
              <a:path w="411479" h="822960">
                <a:moveTo>
                  <a:pt x="0" y="0"/>
                </a:moveTo>
                <a:lnTo>
                  <a:pt x="47977" y="2769"/>
                </a:lnTo>
                <a:lnTo>
                  <a:pt x="94332" y="10870"/>
                </a:lnTo>
                <a:lnTo>
                  <a:pt x="138754" y="23994"/>
                </a:lnTo>
                <a:lnTo>
                  <a:pt x="180936" y="41832"/>
                </a:lnTo>
                <a:lnTo>
                  <a:pt x="220566" y="64075"/>
                </a:lnTo>
                <a:lnTo>
                  <a:pt x="257338" y="90413"/>
                </a:lnTo>
                <a:lnTo>
                  <a:pt x="290941" y="120538"/>
                </a:lnTo>
                <a:lnTo>
                  <a:pt x="321066" y="154141"/>
                </a:lnTo>
                <a:lnTo>
                  <a:pt x="347404" y="190913"/>
                </a:lnTo>
                <a:lnTo>
                  <a:pt x="369647" y="230543"/>
                </a:lnTo>
                <a:lnTo>
                  <a:pt x="387485" y="272725"/>
                </a:lnTo>
                <a:lnTo>
                  <a:pt x="400609" y="317147"/>
                </a:lnTo>
                <a:lnTo>
                  <a:pt x="408710" y="363502"/>
                </a:lnTo>
                <a:lnTo>
                  <a:pt x="411479" y="411479"/>
                </a:lnTo>
                <a:lnTo>
                  <a:pt x="408710" y="459457"/>
                </a:lnTo>
                <a:lnTo>
                  <a:pt x="400609" y="505812"/>
                </a:lnTo>
                <a:lnTo>
                  <a:pt x="387485" y="550234"/>
                </a:lnTo>
                <a:lnTo>
                  <a:pt x="369647" y="592416"/>
                </a:lnTo>
                <a:lnTo>
                  <a:pt x="347404" y="632046"/>
                </a:lnTo>
                <a:lnTo>
                  <a:pt x="321066" y="668818"/>
                </a:lnTo>
                <a:lnTo>
                  <a:pt x="290941" y="702421"/>
                </a:lnTo>
                <a:lnTo>
                  <a:pt x="257338" y="732546"/>
                </a:lnTo>
                <a:lnTo>
                  <a:pt x="220566" y="758884"/>
                </a:lnTo>
                <a:lnTo>
                  <a:pt x="180936" y="781127"/>
                </a:lnTo>
                <a:lnTo>
                  <a:pt x="138754" y="798965"/>
                </a:lnTo>
                <a:lnTo>
                  <a:pt x="94332" y="812089"/>
                </a:lnTo>
                <a:lnTo>
                  <a:pt x="47977" y="820190"/>
                </a:lnTo>
                <a:lnTo>
                  <a:pt x="0" y="822959"/>
                </a:lnTo>
              </a:path>
            </a:pathLst>
          </a:custGeom>
          <a:ln w="28956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792985" y="1204722"/>
            <a:ext cx="4732020" cy="8229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792985" y="1204722"/>
            <a:ext cx="4732020" cy="822960"/>
          </a:xfrm>
          <a:custGeom>
            <a:avLst/>
            <a:gdLst/>
            <a:ahLst/>
            <a:cxnLst/>
            <a:rect l="l" t="t" r="r" b="b"/>
            <a:pathLst>
              <a:path w="4732020" h="822960">
                <a:moveTo>
                  <a:pt x="0" y="411479"/>
                </a:moveTo>
                <a:lnTo>
                  <a:pt x="2769" y="363502"/>
                </a:lnTo>
                <a:lnTo>
                  <a:pt x="10870" y="317147"/>
                </a:lnTo>
                <a:lnTo>
                  <a:pt x="23994" y="272725"/>
                </a:lnTo>
                <a:lnTo>
                  <a:pt x="41832" y="230543"/>
                </a:lnTo>
                <a:lnTo>
                  <a:pt x="64075" y="190913"/>
                </a:lnTo>
                <a:lnTo>
                  <a:pt x="90413" y="154141"/>
                </a:lnTo>
                <a:lnTo>
                  <a:pt x="120538" y="120538"/>
                </a:lnTo>
                <a:lnTo>
                  <a:pt x="154141" y="90413"/>
                </a:lnTo>
                <a:lnTo>
                  <a:pt x="190913" y="64075"/>
                </a:lnTo>
                <a:lnTo>
                  <a:pt x="230543" y="41832"/>
                </a:lnTo>
                <a:lnTo>
                  <a:pt x="272725" y="23994"/>
                </a:lnTo>
                <a:lnTo>
                  <a:pt x="317147" y="10870"/>
                </a:lnTo>
                <a:lnTo>
                  <a:pt x="363502" y="2769"/>
                </a:lnTo>
                <a:lnTo>
                  <a:pt x="411480" y="0"/>
                </a:lnTo>
                <a:lnTo>
                  <a:pt x="4320540" y="0"/>
                </a:lnTo>
                <a:lnTo>
                  <a:pt x="4368517" y="2769"/>
                </a:lnTo>
                <a:lnTo>
                  <a:pt x="4414872" y="10870"/>
                </a:lnTo>
                <a:lnTo>
                  <a:pt x="4459294" y="23994"/>
                </a:lnTo>
                <a:lnTo>
                  <a:pt x="4501476" y="41832"/>
                </a:lnTo>
                <a:lnTo>
                  <a:pt x="4541106" y="64075"/>
                </a:lnTo>
                <a:lnTo>
                  <a:pt x="4577878" y="90413"/>
                </a:lnTo>
                <a:lnTo>
                  <a:pt x="4611481" y="120538"/>
                </a:lnTo>
                <a:lnTo>
                  <a:pt x="4641606" y="154141"/>
                </a:lnTo>
                <a:lnTo>
                  <a:pt x="4667944" y="190913"/>
                </a:lnTo>
                <a:lnTo>
                  <a:pt x="4690187" y="230543"/>
                </a:lnTo>
                <a:lnTo>
                  <a:pt x="4708025" y="272725"/>
                </a:lnTo>
                <a:lnTo>
                  <a:pt x="4721149" y="317147"/>
                </a:lnTo>
                <a:lnTo>
                  <a:pt x="4729250" y="363502"/>
                </a:lnTo>
                <a:lnTo>
                  <a:pt x="4732020" y="411479"/>
                </a:lnTo>
                <a:lnTo>
                  <a:pt x="4729250" y="459457"/>
                </a:lnTo>
                <a:lnTo>
                  <a:pt x="4721149" y="505812"/>
                </a:lnTo>
                <a:lnTo>
                  <a:pt x="4708025" y="550234"/>
                </a:lnTo>
                <a:lnTo>
                  <a:pt x="4690187" y="592416"/>
                </a:lnTo>
                <a:lnTo>
                  <a:pt x="4667944" y="632046"/>
                </a:lnTo>
                <a:lnTo>
                  <a:pt x="4641606" y="668818"/>
                </a:lnTo>
                <a:lnTo>
                  <a:pt x="4611481" y="702421"/>
                </a:lnTo>
                <a:lnTo>
                  <a:pt x="4577878" y="732546"/>
                </a:lnTo>
                <a:lnTo>
                  <a:pt x="4541106" y="758884"/>
                </a:lnTo>
                <a:lnTo>
                  <a:pt x="4501476" y="781127"/>
                </a:lnTo>
                <a:lnTo>
                  <a:pt x="4459294" y="798965"/>
                </a:lnTo>
                <a:lnTo>
                  <a:pt x="4414872" y="812089"/>
                </a:lnTo>
                <a:lnTo>
                  <a:pt x="4368517" y="820190"/>
                </a:lnTo>
                <a:lnTo>
                  <a:pt x="4320540" y="822959"/>
                </a:lnTo>
                <a:lnTo>
                  <a:pt x="411480" y="822959"/>
                </a:lnTo>
                <a:lnTo>
                  <a:pt x="363502" y="820190"/>
                </a:lnTo>
                <a:lnTo>
                  <a:pt x="317147" y="812089"/>
                </a:lnTo>
                <a:lnTo>
                  <a:pt x="272725" y="798965"/>
                </a:lnTo>
                <a:lnTo>
                  <a:pt x="230543" y="781127"/>
                </a:lnTo>
                <a:lnTo>
                  <a:pt x="190913" y="758884"/>
                </a:lnTo>
                <a:lnTo>
                  <a:pt x="154141" y="732546"/>
                </a:lnTo>
                <a:lnTo>
                  <a:pt x="120538" y="702421"/>
                </a:lnTo>
                <a:lnTo>
                  <a:pt x="90413" y="668818"/>
                </a:lnTo>
                <a:lnTo>
                  <a:pt x="64075" y="632046"/>
                </a:lnTo>
                <a:lnTo>
                  <a:pt x="41832" y="592416"/>
                </a:lnTo>
                <a:lnTo>
                  <a:pt x="23994" y="550234"/>
                </a:lnTo>
                <a:lnTo>
                  <a:pt x="10870" y="505812"/>
                </a:lnTo>
                <a:lnTo>
                  <a:pt x="2769" y="459457"/>
                </a:lnTo>
                <a:lnTo>
                  <a:pt x="0" y="411479"/>
                </a:lnTo>
                <a:close/>
              </a:path>
            </a:pathLst>
          </a:custGeom>
          <a:ln w="28955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068195" y="1399489"/>
            <a:ext cx="43154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黑体" panose="02010609060101010101" charset="-122"/>
                <a:cs typeface="黑体" panose="02010609060101010101" charset="-122"/>
              </a:rPr>
              <a:t>软</a:t>
            </a:r>
            <a:r>
              <a:rPr sz="2800" b="1" spc="-10" dirty="0">
                <a:latin typeface="黑体" panose="02010609060101010101" charset="-122"/>
                <a:cs typeface="黑体" panose="02010609060101010101" charset="-122"/>
              </a:rPr>
              <a:t>件配</a:t>
            </a:r>
            <a:r>
              <a:rPr sz="2800" b="1" dirty="0">
                <a:latin typeface="黑体" panose="02010609060101010101" charset="-122"/>
                <a:cs typeface="黑体" panose="02010609060101010101" charset="-122"/>
              </a:rPr>
              <a:t>置</a:t>
            </a:r>
            <a:r>
              <a:rPr sz="2800" b="1" spc="-10" dirty="0">
                <a:latin typeface="黑体" panose="02010609060101010101" charset="-122"/>
                <a:cs typeface="黑体" panose="02010609060101010101" charset="-122"/>
              </a:rPr>
              <a:t>控制委</a:t>
            </a:r>
            <a:r>
              <a:rPr sz="2800" b="1" dirty="0">
                <a:latin typeface="黑体" panose="02010609060101010101" charset="-122"/>
                <a:cs typeface="黑体" panose="02010609060101010101" charset="-122"/>
              </a:rPr>
              <a:t>员</a:t>
            </a:r>
            <a:r>
              <a:rPr sz="2800" b="1" spc="20" dirty="0">
                <a:latin typeface="黑体" panose="02010609060101010101" charset="-122"/>
                <a:cs typeface="黑体" panose="02010609060101010101" charset="-122"/>
              </a:rPr>
              <a:t>会</a:t>
            </a:r>
            <a:r>
              <a:rPr sz="2800" b="1" spc="-5" dirty="0">
                <a:latin typeface="黑体" panose="02010609060101010101" charset="-122"/>
                <a:cs typeface="黑体" panose="02010609060101010101" charset="-122"/>
              </a:rPr>
              <a:t>(SCCB)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22631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华文隶书" panose="02010800040101010101" charset="-122"/>
                <a:cs typeface="华文隶书" panose="02010800040101010101" charset="-122"/>
              </a:rPr>
              <a:t>本章要点</a:t>
            </a:r>
            <a:endParaRPr b="0" dirty="0">
              <a:latin typeface="华文隶书" panose="02010800040101010101" charset="-122"/>
              <a:cs typeface="华文隶书" panose="02010800040101010101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3461" y="968121"/>
            <a:ext cx="10477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15" dirty="0">
                <a:latin typeface="Arial Narrow" panose="020B0606020202030204"/>
                <a:cs typeface="Arial Narrow" panose="020B0606020202030204"/>
              </a:rPr>
              <a:t>15</a:t>
            </a:r>
            <a:endParaRPr sz="700">
              <a:latin typeface="Arial Narrow" panose="020B0606020202030204"/>
              <a:cs typeface="Arial Narrow" panose="020B0606020202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96491" y="1466285"/>
            <a:ext cx="254635" cy="3359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20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一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41932" y="1365503"/>
            <a:ext cx="504825" cy="502920"/>
          </a:xfrm>
          <a:prstGeom prst="rect">
            <a:avLst/>
          </a:prstGeom>
          <a:solidFill>
            <a:srgbClr val="2A5280"/>
          </a:solidFill>
        </p:spPr>
        <p:txBody>
          <a:bodyPr vert="horz" wrap="square" lIns="0" tIns="116205" rIns="0" bIns="0" rtlCol="0">
            <a:spAutoFit/>
          </a:bodyPr>
          <a:lstStyle/>
          <a:p>
            <a:pPr marL="154305">
              <a:lnSpc>
                <a:spcPct val="100000"/>
              </a:lnSpc>
              <a:spcBef>
                <a:spcPts val="915"/>
              </a:spcBef>
            </a:pPr>
            <a:r>
              <a:rPr sz="20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一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96491" y="2252288"/>
            <a:ext cx="254635" cy="3359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20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二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41932" y="2150364"/>
            <a:ext cx="481965" cy="506095"/>
          </a:xfrm>
          <a:prstGeom prst="rect">
            <a:avLst/>
          </a:prstGeom>
          <a:solidFill>
            <a:srgbClr val="2A5280"/>
          </a:solidFill>
        </p:spPr>
        <p:txBody>
          <a:bodyPr vert="horz" wrap="square" lIns="0" tIns="116839" rIns="0" bIns="0" rtlCol="0">
            <a:spAutoFit/>
          </a:bodyPr>
          <a:lstStyle/>
          <a:p>
            <a:pPr marL="154305">
              <a:lnSpc>
                <a:spcPct val="100000"/>
              </a:lnSpc>
              <a:spcBef>
                <a:spcPts val="920"/>
              </a:spcBef>
            </a:pPr>
            <a:r>
              <a:rPr sz="20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二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98014" y="3037715"/>
            <a:ext cx="255270" cy="3365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2000" b="1" spc="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三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41932" y="2936748"/>
            <a:ext cx="483234" cy="504825"/>
          </a:xfrm>
          <a:prstGeom prst="rect">
            <a:avLst/>
          </a:prstGeom>
          <a:solidFill>
            <a:srgbClr val="2A5280"/>
          </a:solidFill>
        </p:spPr>
        <p:txBody>
          <a:bodyPr vert="horz" wrap="square" lIns="0" tIns="116205" rIns="0" bIns="0" rtlCol="0">
            <a:spAutoFit/>
          </a:bodyPr>
          <a:lstStyle/>
          <a:p>
            <a:pPr marL="155575">
              <a:lnSpc>
                <a:spcPct val="100000"/>
              </a:lnSpc>
              <a:spcBef>
                <a:spcPts val="915"/>
              </a:spcBef>
            </a:pPr>
            <a:r>
              <a:rPr sz="2000" b="1" spc="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三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98014" y="3824167"/>
            <a:ext cx="254635" cy="3359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20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四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41932" y="3723132"/>
            <a:ext cx="483234" cy="504825"/>
          </a:xfrm>
          <a:prstGeom prst="rect">
            <a:avLst/>
          </a:prstGeom>
          <a:solidFill>
            <a:srgbClr val="2A5280"/>
          </a:solidFill>
        </p:spPr>
        <p:txBody>
          <a:bodyPr vert="horz" wrap="square" lIns="0" tIns="116205" rIns="0" bIns="0" rtlCol="0">
            <a:spAutoFit/>
          </a:bodyPr>
          <a:lstStyle/>
          <a:p>
            <a:pPr marL="155575">
              <a:lnSpc>
                <a:spcPct val="100000"/>
              </a:lnSpc>
              <a:spcBef>
                <a:spcPts val="915"/>
              </a:spcBef>
            </a:pPr>
            <a:r>
              <a:rPr sz="20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四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46376" y="1365503"/>
            <a:ext cx="4628515" cy="502920"/>
          </a:xfrm>
          <a:prstGeom prst="rect">
            <a:avLst/>
          </a:prstGeom>
          <a:solidFill>
            <a:srgbClr val="C9DBED"/>
          </a:solidFill>
        </p:spPr>
        <p:txBody>
          <a:bodyPr vert="horz" wrap="square" lIns="0" tIns="92075" rIns="0" bIns="0" rtlCol="0">
            <a:spAutoFit/>
          </a:bodyPr>
          <a:lstStyle/>
          <a:p>
            <a:pPr marL="109220">
              <a:lnSpc>
                <a:spcPct val="100000"/>
              </a:lnSpc>
              <a:spcBef>
                <a:spcPts val="725"/>
              </a:spcBef>
            </a:pPr>
            <a:r>
              <a:rPr sz="2000" b="1" dirty="0">
                <a:solidFill>
                  <a:srgbClr val="003366"/>
                </a:solidFill>
                <a:latin typeface="微软雅黑" panose="020B0503020204020204" charset="-122"/>
                <a:cs typeface="微软雅黑" panose="020B0503020204020204" charset="-122"/>
              </a:rPr>
              <a:t>软件配置管理基本概念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23516" y="2150364"/>
            <a:ext cx="4630420" cy="506095"/>
          </a:xfrm>
          <a:prstGeom prst="rect">
            <a:avLst/>
          </a:prstGeom>
          <a:solidFill>
            <a:srgbClr val="C9DBED"/>
          </a:solidFill>
        </p:spPr>
        <p:txBody>
          <a:bodyPr vert="horz" wrap="square" lIns="0" tIns="91440" rIns="0" bIns="0" rtlCol="0">
            <a:spAutoFit/>
          </a:bodyPr>
          <a:lstStyle/>
          <a:p>
            <a:pPr marL="163830">
              <a:lnSpc>
                <a:spcPct val="100000"/>
              </a:lnSpc>
              <a:spcBef>
                <a:spcPts val="720"/>
              </a:spcBef>
            </a:pPr>
            <a:r>
              <a:rPr sz="2000" b="1" dirty="0">
                <a:solidFill>
                  <a:srgbClr val="003366"/>
                </a:solidFill>
                <a:latin typeface="微软雅黑" panose="020B0503020204020204" charset="-122"/>
                <a:cs typeface="微软雅黑" panose="020B0503020204020204" charset="-122"/>
              </a:rPr>
              <a:t>软件配置管理过程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25039" y="2936748"/>
            <a:ext cx="4630420" cy="504825"/>
          </a:xfrm>
          <a:prstGeom prst="rect">
            <a:avLst/>
          </a:prstGeom>
          <a:solidFill>
            <a:srgbClr val="C9DBED"/>
          </a:solidFill>
        </p:spPr>
        <p:txBody>
          <a:bodyPr vert="horz" wrap="square" lIns="0" tIns="91440" rIns="0" bIns="0" rtlCol="0">
            <a:spAutoFit/>
          </a:bodyPr>
          <a:lstStyle/>
          <a:p>
            <a:pPr marL="191135">
              <a:lnSpc>
                <a:spcPct val="100000"/>
              </a:lnSpc>
              <a:spcBef>
                <a:spcPts val="720"/>
              </a:spcBef>
            </a:pPr>
            <a:r>
              <a:rPr sz="2000" b="1" dirty="0">
                <a:solidFill>
                  <a:srgbClr val="003366"/>
                </a:solidFill>
                <a:latin typeface="微软雅黑" panose="020B0503020204020204" charset="-122"/>
                <a:cs typeface="微软雅黑" panose="020B0503020204020204" charset="-122"/>
              </a:rPr>
              <a:t>敏捷项目配置管理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25039" y="3723132"/>
            <a:ext cx="4630420" cy="504825"/>
          </a:xfrm>
          <a:prstGeom prst="rect">
            <a:avLst/>
          </a:prstGeom>
          <a:solidFill>
            <a:srgbClr val="C9DBED"/>
          </a:solidFill>
        </p:spPr>
        <p:txBody>
          <a:bodyPr vert="horz" wrap="square" lIns="0" tIns="90170" rIns="0" bIns="0" rtlCol="0">
            <a:spAutoFit/>
          </a:bodyPr>
          <a:lstStyle/>
          <a:p>
            <a:pPr marL="186055">
              <a:lnSpc>
                <a:spcPct val="100000"/>
              </a:lnSpc>
              <a:spcBef>
                <a:spcPts val="710"/>
              </a:spcBef>
            </a:pPr>
            <a:r>
              <a:rPr sz="2000" b="1" dirty="0">
                <a:solidFill>
                  <a:srgbClr val="003366"/>
                </a:solidFill>
                <a:latin typeface="微软雅黑" panose="020B0503020204020204" charset="-122"/>
                <a:cs typeface="微软雅黑" panose="020B0503020204020204" charset="-122"/>
              </a:rPr>
              <a:t>案例分析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96138"/>
            <a:ext cx="45002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华文隶书" panose="02010800040101010101" charset="-122"/>
                <a:cs typeface="华文隶书" panose="02010800040101010101" charset="-122"/>
              </a:rPr>
              <a:t>配置管理基本过程</a:t>
            </a:r>
            <a:endParaRPr b="0" dirty="0">
              <a:latin typeface="华文隶书" panose="02010800040101010101" charset="-122"/>
              <a:cs typeface="华文隶书" panose="02010800040101010101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3461" y="968121"/>
            <a:ext cx="10477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15" dirty="0">
                <a:latin typeface="Arial Narrow" panose="020B0606020202030204"/>
                <a:cs typeface="Arial Narrow" panose="020B0606020202030204"/>
              </a:rPr>
              <a:t>16</a:t>
            </a:r>
            <a:endParaRPr sz="700">
              <a:latin typeface="Arial Narrow" panose="020B0606020202030204"/>
              <a:cs typeface="Arial Narrow" panose="020B060602020203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99032" y="3008376"/>
            <a:ext cx="2478786" cy="145618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870329" y="3644646"/>
            <a:ext cx="12446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黑体" panose="02010609060101010101" charset="-122"/>
                <a:cs typeface="黑体" panose="02010609060101010101" charset="-122"/>
              </a:rPr>
              <a:t>5.</a:t>
            </a:r>
            <a:r>
              <a:rPr sz="1600" spc="-5" dirty="0">
                <a:latin typeface="黑体" panose="02010609060101010101" charset="-122"/>
                <a:cs typeface="黑体" panose="02010609060101010101" charset="-122"/>
              </a:rPr>
              <a:t>配置</a:t>
            </a:r>
            <a:r>
              <a:rPr sz="1600" spc="5" dirty="0">
                <a:latin typeface="黑体" panose="02010609060101010101" charset="-122"/>
                <a:cs typeface="黑体" panose="02010609060101010101" charset="-122"/>
              </a:rPr>
              <a:t>状</a:t>
            </a:r>
            <a:r>
              <a:rPr sz="1600" spc="-5" dirty="0">
                <a:latin typeface="黑体" panose="02010609060101010101" charset="-122"/>
                <a:cs typeface="黑体" panose="02010609060101010101" charset="-122"/>
              </a:rPr>
              <a:t>态统</a:t>
            </a:r>
            <a:endParaRPr sz="16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02123" y="3685849"/>
            <a:ext cx="2032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95"/>
              </a:lnSpc>
            </a:pPr>
            <a:r>
              <a:rPr sz="1600" spc="-5" dirty="0">
                <a:latin typeface="黑体" panose="02010609060101010101" charset="-122"/>
                <a:cs typeface="黑体" panose="02010609060101010101" charset="-122"/>
              </a:rPr>
              <a:t>计</a:t>
            </a:r>
            <a:endParaRPr sz="16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99032" y="1647444"/>
            <a:ext cx="2478786" cy="14561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870329" y="2282697"/>
            <a:ext cx="14478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黑体" panose="02010609060101010101" charset="-122"/>
                <a:cs typeface="黑体" panose="02010609060101010101" charset="-122"/>
              </a:rPr>
              <a:t>6.</a:t>
            </a:r>
            <a:r>
              <a:rPr sz="1600" spc="-5" dirty="0">
                <a:latin typeface="黑体" panose="02010609060101010101" charset="-122"/>
                <a:cs typeface="黑体" panose="02010609060101010101" charset="-122"/>
              </a:rPr>
              <a:t>配置</a:t>
            </a:r>
            <a:r>
              <a:rPr sz="1600" spc="5" dirty="0">
                <a:latin typeface="黑体" panose="02010609060101010101" charset="-122"/>
                <a:cs typeface="黑体" panose="02010609060101010101" charset="-122"/>
              </a:rPr>
              <a:t>管</a:t>
            </a:r>
            <a:r>
              <a:rPr sz="1600" spc="-5" dirty="0">
                <a:latin typeface="黑体" panose="02010609060101010101" charset="-122"/>
                <a:cs typeface="黑体" panose="02010609060101010101" charset="-122"/>
              </a:rPr>
              <a:t>理计划</a:t>
            </a:r>
            <a:endParaRPr sz="16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162300" y="964691"/>
            <a:ext cx="2475738" cy="14577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430015" y="1600961"/>
            <a:ext cx="14478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黑体" panose="02010609060101010101" charset="-122"/>
                <a:cs typeface="黑体" panose="02010609060101010101" charset="-122"/>
              </a:rPr>
              <a:t>1.</a:t>
            </a:r>
            <a:r>
              <a:rPr sz="1600" spc="-5" dirty="0">
                <a:latin typeface="黑体" panose="02010609060101010101" charset="-122"/>
                <a:cs typeface="黑体" panose="02010609060101010101" charset="-122"/>
              </a:rPr>
              <a:t>配置</a:t>
            </a:r>
            <a:r>
              <a:rPr sz="1600" spc="5" dirty="0">
                <a:latin typeface="黑体" panose="02010609060101010101" charset="-122"/>
                <a:cs typeface="黑体" panose="02010609060101010101" charset="-122"/>
              </a:rPr>
              <a:t>项</a:t>
            </a:r>
            <a:r>
              <a:rPr sz="1600" spc="-5" dirty="0">
                <a:latin typeface="黑体" panose="02010609060101010101" charset="-122"/>
                <a:cs typeface="黑体" panose="02010609060101010101" charset="-122"/>
              </a:rPr>
              <a:t>标识、</a:t>
            </a:r>
            <a:endParaRPr sz="16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64503" y="1642165"/>
            <a:ext cx="40703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95"/>
              </a:lnSpc>
            </a:pPr>
            <a:r>
              <a:rPr sz="1600" spc="5" dirty="0">
                <a:latin typeface="黑体" panose="02010609060101010101" charset="-122"/>
                <a:cs typeface="黑体" panose="02010609060101010101" charset="-122"/>
              </a:rPr>
              <a:t>跟</a:t>
            </a:r>
            <a:r>
              <a:rPr sz="1600" spc="-5" dirty="0">
                <a:latin typeface="黑体" panose="02010609060101010101" charset="-122"/>
                <a:cs typeface="黑体" panose="02010609060101010101" charset="-122"/>
              </a:rPr>
              <a:t>踪</a:t>
            </a:r>
            <a:endParaRPr sz="16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162300" y="3688083"/>
            <a:ext cx="2475738" cy="14531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632708" y="4324299"/>
            <a:ext cx="14478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黑体" panose="02010609060101010101" charset="-122"/>
                <a:cs typeface="黑体" panose="02010609060101010101" charset="-122"/>
              </a:rPr>
              <a:t>4</a:t>
            </a:r>
            <a:r>
              <a:rPr sz="1600" dirty="0">
                <a:latin typeface="黑体" panose="02010609060101010101" charset="-122"/>
                <a:cs typeface="黑体" panose="02010609060101010101" charset="-122"/>
              </a:rPr>
              <a:t>.</a:t>
            </a:r>
            <a:r>
              <a:rPr sz="1600" spc="-5" dirty="0">
                <a:latin typeface="黑体" panose="02010609060101010101" charset="-122"/>
                <a:cs typeface="黑体" panose="02010609060101010101" charset="-122"/>
              </a:rPr>
              <a:t>配</a:t>
            </a:r>
            <a:r>
              <a:rPr sz="1600" spc="-10" dirty="0">
                <a:latin typeface="黑体" panose="02010609060101010101" charset="-122"/>
                <a:cs typeface="黑体" panose="02010609060101010101" charset="-122"/>
              </a:rPr>
              <a:t>置</a:t>
            </a:r>
            <a:r>
              <a:rPr sz="1600" dirty="0">
                <a:latin typeface="黑体" panose="02010609060101010101" charset="-122"/>
                <a:cs typeface="黑体" panose="02010609060101010101" charset="-122"/>
              </a:rPr>
              <a:t>管</a:t>
            </a:r>
            <a:r>
              <a:rPr sz="1600" spc="-5" dirty="0">
                <a:latin typeface="黑体" panose="02010609060101010101" charset="-122"/>
                <a:cs typeface="黑体" panose="02010609060101010101" charset="-122"/>
              </a:rPr>
              <a:t>理</a:t>
            </a:r>
            <a:r>
              <a:rPr sz="1600" spc="-10" dirty="0">
                <a:latin typeface="黑体" panose="02010609060101010101" charset="-122"/>
                <a:cs typeface="黑体" panose="02010609060101010101" charset="-122"/>
              </a:rPr>
              <a:t>审</a:t>
            </a:r>
            <a:r>
              <a:rPr sz="1600" spc="-5" dirty="0">
                <a:latin typeface="黑体" panose="02010609060101010101" charset="-122"/>
                <a:cs typeface="黑体" panose="02010609060101010101" charset="-122"/>
              </a:rPr>
              <a:t>计</a:t>
            </a:r>
            <a:endParaRPr sz="16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922520" y="3008376"/>
            <a:ext cx="2477262" cy="145618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393816" y="3644646"/>
            <a:ext cx="14478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黑体" panose="02010609060101010101" charset="-122"/>
                <a:cs typeface="黑体" panose="02010609060101010101" charset="-122"/>
              </a:rPr>
              <a:t>3.</a:t>
            </a:r>
            <a:r>
              <a:rPr sz="1600" spc="-5" dirty="0">
                <a:latin typeface="黑体" panose="02010609060101010101" charset="-122"/>
                <a:cs typeface="黑体" panose="02010609060101010101" charset="-122"/>
              </a:rPr>
              <a:t>基线</a:t>
            </a:r>
            <a:r>
              <a:rPr sz="1600" spc="5" dirty="0">
                <a:latin typeface="黑体" panose="02010609060101010101" charset="-122"/>
                <a:cs typeface="黑体" panose="02010609060101010101" charset="-122"/>
              </a:rPr>
              <a:t>变</a:t>
            </a:r>
            <a:r>
              <a:rPr sz="1600" spc="-5" dirty="0">
                <a:latin typeface="黑体" panose="02010609060101010101" charset="-122"/>
                <a:cs typeface="黑体" panose="02010609060101010101" charset="-122"/>
              </a:rPr>
              <a:t>更管理</a:t>
            </a:r>
            <a:endParaRPr sz="16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922520" y="1647444"/>
            <a:ext cx="2477262" cy="145618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5242940" y="2282697"/>
            <a:ext cx="18542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黑体" panose="02010609060101010101" charset="-122"/>
                <a:cs typeface="黑体" panose="02010609060101010101" charset="-122"/>
              </a:rPr>
              <a:t>2</a:t>
            </a:r>
            <a:r>
              <a:rPr sz="1600" spc="-15" dirty="0">
                <a:latin typeface="黑体" panose="02010609060101010101" charset="-122"/>
                <a:cs typeface="黑体" panose="02010609060101010101" charset="-122"/>
              </a:rPr>
              <a:t>.</a:t>
            </a:r>
            <a:r>
              <a:rPr sz="1600" spc="5" dirty="0">
                <a:latin typeface="黑体" panose="02010609060101010101" charset="-122"/>
                <a:cs typeface="黑体" panose="02010609060101010101" charset="-122"/>
              </a:rPr>
              <a:t>配</a:t>
            </a:r>
            <a:r>
              <a:rPr sz="1600" spc="-5" dirty="0">
                <a:latin typeface="黑体" panose="02010609060101010101" charset="-122"/>
                <a:cs typeface="黑体" panose="02010609060101010101" charset="-122"/>
              </a:rPr>
              <a:t>置管</a:t>
            </a:r>
            <a:r>
              <a:rPr sz="1600" spc="5" dirty="0">
                <a:latin typeface="黑体" panose="02010609060101010101" charset="-122"/>
                <a:cs typeface="黑体" panose="02010609060101010101" charset="-122"/>
              </a:rPr>
              <a:t>理</a:t>
            </a:r>
            <a:r>
              <a:rPr sz="1600" spc="-5" dirty="0">
                <a:latin typeface="黑体" panose="02010609060101010101" charset="-122"/>
                <a:cs typeface="黑体" panose="02010609060101010101" charset="-122"/>
              </a:rPr>
              <a:t>环境</a:t>
            </a:r>
            <a:r>
              <a:rPr sz="1600" spc="5" dirty="0">
                <a:latin typeface="黑体" panose="02010609060101010101" charset="-122"/>
                <a:cs typeface="黑体" panose="02010609060101010101" charset="-122"/>
              </a:rPr>
              <a:t>建</a:t>
            </a:r>
            <a:r>
              <a:rPr sz="1600" spc="-5" dirty="0">
                <a:latin typeface="黑体" panose="02010609060101010101" charset="-122"/>
                <a:cs typeface="黑体" panose="02010609060101010101" charset="-122"/>
              </a:rPr>
              <a:t>立</a:t>
            </a:r>
            <a:endParaRPr sz="16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895600" y="2228088"/>
            <a:ext cx="2973705" cy="1702435"/>
          </a:xfrm>
          <a:custGeom>
            <a:avLst/>
            <a:gdLst/>
            <a:ahLst/>
            <a:cxnLst/>
            <a:rect l="l" t="t" r="r" b="b"/>
            <a:pathLst>
              <a:path w="2973704" h="1702435">
                <a:moveTo>
                  <a:pt x="2481834" y="0"/>
                </a:moveTo>
                <a:lnTo>
                  <a:pt x="491489" y="0"/>
                </a:lnTo>
                <a:lnTo>
                  <a:pt x="0" y="851154"/>
                </a:lnTo>
                <a:lnTo>
                  <a:pt x="491489" y="1702308"/>
                </a:lnTo>
                <a:lnTo>
                  <a:pt x="2481834" y="1702308"/>
                </a:lnTo>
                <a:lnTo>
                  <a:pt x="2973324" y="851154"/>
                </a:lnTo>
                <a:lnTo>
                  <a:pt x="2481834" y="0"/>
                </a:lnTo>
                <a:close/>
              </a:path>
            </a:pathLst>
          </a:custGeom>
          <a:solidFill>
            <a:srgbClr val="0066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895600" y="2228088"/>
            <a:ext cx="2973705" cy="1702435"/>
          </a:xfrm>
          <a:custGeom>
            <a:avLst/>
            <a:gdLst/>
            <a:ahLst/>
            <a:cxnLst/>
            <a:rect l="l" t="t" r="r" b="b"/>
            <a:pathLst>
              <a:path w="2973704" h="1702435">
                <a:moveTo>
                  <a:pt x="0" y="851154"/>
                </a:moveTo>
                <a:lnTo>
                  <a:pt x="491489" y="0"/>
                </a:lnTo>
                <a:lnTo>
                  <a:pt x="2481834" y="0"/>
                </a:lnTo>
                <a:lnTo>
                  <a:pt x="2973324" y="851154"/>
                </a:lnTo>
                <a:lnTo>
                  <a:pt x="2481834" y="1702308"/>
                </a:lnTo>
                <a:lnTo>
                  <a:pt x="491489" y="1702308"/>
                </a:lnTo>
                <a:lnTo>
                  <a:pt x="0" y="851154"/>
                </a:lnTo>
                <a:close/>
              </a:path>
            </a:pathLst>
          </a:custGeom>
          <a:ln w="9144">
            <a:solidFill>
              <a:srgbClr val="CCCCFF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861308" y="3025902"/>
            <a:ext cx="1043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基本过程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639" y="0"/>
            <a:ext cx="53073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i="1" spc="-10" dirty="0">
                <a:latin typeface="华文隶书" panose="02010800040101010101" charset="-122"/>
                <a:cs typeface="华文隶书" panose="02010800040101010101" charset="-122"/>
              </a:rPr>
              <a:t>1</a:t>
            </a:r>
            <a:r>
              <a:rPr b="0" dirty="0">
                <a:latin typeface="华文隶书" panose="02010800040101010101" charset="-122"/>
                <a:cs typeface="华文隶书" panose="02010800040101010101" charset="-122"/>
              </a:rPr>
              <a:t>、配置项标识、跟踪</a:t>
            </a:r>
            <a:endParaRPr b="0" dirty="0">
              <a:latin typeface="华文隶书" panose="02010800040101010101" charset="-122"/>
              <a:cs typeface="华文隶书" panose="02010800040101010101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57980" y="4655616"/>
            <a:ext cx="7543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Narrow" panose="020B0606020202030204"/>
                <a:cs typeface="Arial Narrow" panose="020B0606020202030204"/>
              </a:rPr>
              <a:t>chapter</a:t>
            </a:r>
            <a:r>
              <a:rPr sz="1400" u="sng" spc="250" dirty="0">
                <a:uFill>
                  <a:solidFill>
                    <a:srgbClr val="000000"/>
                  </a:solidFill>
                </a:uFill>
                <a:latin typeface="Arial Narrow" panose="020B0606020202030204"/>
                <a:cs typeface="Arial Narrow" panose="020B0606020202030204"/>
              </a:rPr>
              <a:t> </a:t>
            </a:r>
            <a:r>
              <a:rPr sz="1400" dirty="0">
                <a:latin typeface="Arial Narrow" panose="020B0606020202030204"/>
                <a:cs typeface="Arial Narrow" panose="020B0606020202030204"/>
              </a:rPr>
              <a:t>9</a:t>
            </a:r>
            <a:endParaRPr sz="1400">
              <a:latin typeface="Arial Narrow" panose="020B0606020202030204"/>
              <a:cs typeface="Arial Narrow" panose="020B0606020202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461" y="968121"/>
            <a:ext cx="10477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15" dirty="0">
                <a:latin typeface="Arial Narrow" panose="020B0606020202030204"/>
                <a:cs typeface="Arial Narrow" panose="020B0606020202030204"/>
              </a:rPr>
              <a:t>17</a:t>
            </a:r>
            <a:endParaRPr sz="700">
              <a:latin typeface="Arial Narrow" panose="020B0606020202030204"/>
              <a:cs typeface="Arial Narrow" panose="020B0606020202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8267" y="1245870"/>
            <a:ext cx="827150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5"/>
              </a:spcBef>
              <a:buClr>
                <a:srgbClr val="DD8046"/>
              </a:buClr>
              <a:buSzPct val="59000"/>
              <a:buFont typeface="Wingdings" panose="05000000000000000000"/>
              <a:buChar char=""/>
              <a:tabLst>
                <a:tab pos="332740" algn="l"/>
              </a:tabLst>
            </a:pPr>
            <a:r>
              <a:rPr sz="3200" dirty="0">
                <a:latin typeface="隶书" panose="02010509060101010101" charset="-122"/>
                <a:cs typeface="隶书" panose="02010509060101010101" charset="-122"/>
              </a:rPr>
              <a:t>将软</a:t>
            </a:r>
            <a:r>
              <a:rPr sz="3200" spc="-15" dirty="0">
                <a:latin typeface="隶书" panose="02010509060101010101" charset="-122"/>
                <a:cs typeface="隶书" panose="02010509060101010101" charset="-122"/>
              </a:rPr>
              <a:t>件</a:t>
            </a:r>
            <a:r>
              <a:rPr sz="3200" dirty="0">
                <a:latin typeface="隶书" panose="02010509060101010101" charset="-122"/>
                <a:cs typeface="隶书" panose="02010509060101010101" charset="-122"/>
              </a:rPr>
              <a:t>项目</a:t>
            </a:r>
            <a:r>
              <a:rPr sz="3200" spc="-15" dirty="0">
                <a:latin typeface="隶书" panose="02010509060101010101" charset="-122"/>
                <a:cs typeface="隶书" panose="02010509060101010101" charset="-122"/>
              </a:rPr>
              <a:t>中</a:t>
            </a:r>
            <a:r>
              <a:rPr sz="3200" dirty="0">
                <a:latin typeface="隶书" panose="02010509060101010101" charset="-122"/>
                <a:cs typeface="隶书" panose="02010509060101010101" charset="-122"/>
              </a:rPr>
              <a:t>需要</a:t>
            </a:r>
            <a:r>
              <a:rPr sz="3200" spc="-15" dirty="0">
                <a:latin typeface="隶书" panose="02010509060101010101" charset="-122"/>
                <a:cs typeface="隶书" panose="02010509060101010101" charset="-122"/>
              </a:rPr>
              <a:t>进</a:t>
            </a:r>
            <a:r>
              <a:rPr sz="3200" dirty="0">
                <a:latin typeface="隶书" panose="02010509060101010101" charset="-122"/>
                <a:cs typeface="隶书" panose="02010509060101010101" charset="-122"/>
              </a:rPr>
              <a:t>行控</a:t>
            </a:r>
            <a:r>
              <a:rPr sz="3200" spc="-15" dirty="0">
                <a:latin typeface="隶书" panose="02010509060101010101" charset="-122"/>
                <a:cs typeface="隶书" panose="02010509060101010101" charset="-122"/>
              </a:rPr>
              <a:t>制</a:t>
            </a:r>
            <a:r>
              <a:rPr sz="3200" dirty="0">
                <a:latin typeface="隶书" panose="02010509060101010101" charset="-122"/>
                <a:cs typeface="隶书" panose="02010509060101010101" charset="-122"/>
              </a:rPr>
              <a:t>的部</a:t>
            </a:r>
            <a:r>
              <a:rPr sz="3200" spc="-15" dirty="0">
                <a:latin typeface="隶书" panose="02010509060101010101" charset="-122"/>
                <a:cs typeface="隶书" panose="02010509060101010101" charset="-122"/>
              </a:rPr>
              <a:t>分</a:t>
            </a:r>
            <a:r>
              <a:rPr sz="3200" dirty="0">
                <a:latin typeface="隶书" panose="02010509060101010101" charset="-122"/>
                <a:cs typeface="隶书" panose="02010509060101010101" charset="-122"/>
              </a:rPr>
              <a:t>拆分</a:t>
            </a:r>
            <a:r>
              <a:rPr sz="3200" spc="10" dirty="0">
                <a:latin typeface="隶书" panose="02010509060101010101" charset="-122"/>
                <a:cs typeface="隶书" panose="02010509060101010101" charset="-122"/>
              </a:rPr>
              <a:t>成</a:t>
            </a:r>
            <a:r>
              <a:rPr sz="3200" spc="-5" dirty="0">
                <a:latin typeface="隶书" panose="02010509060101010101" charset="-122"/>
                <a:cs typeface="隶书" panose="02010509060101010101" charset="-122"/>
              </a:rPr>
              <a:t>SCI</a:t>
            </a:r>
            <a:endParaRPr sz="3200">
              <a:latin typeface="隶书" panose="02010509060101010101" charset="-122"/>
              <a:cs typeface="隶书" panose="02010509060101010101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139" y="189941"/>
            <a:ext cx="45986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latin typeface="隶书" panose="02010509060101010101" charset="-122"/>
                <a:cs typeface="隶书" panose="02010509060101010101" charset="-122"/>
              </a:rPr>
              <a:t>配</a:t>
            </a:r>
            <a:r>
              <a:rPr sz="4000" b="0" spc="-5" dirty="0">
                <a:latin typeface="隶书" panose="02010509060101010101" charset="-122"/>
                <a:cs typeface="隶书" panose="02010509060101010101" charset="-122"/>
              </a:rPr>
              <a:t>置项</a:t>
            </a:r>
            <a:r>
              <a:rPr sz="4000" b="0" dirty="0">
                <a:latin typeface="隶书" panose="02010509060101010101" charset="-122"/>
                <a:cs typeface="隶书" panose="02010509060101010101" charset="-122"/>
              </a:rPr>
              <a:t>被</a:t>
            </a:r>
            <a:r>
              <a:rPr sz="4000" b="0" spc="-5" dirty="0">
                <a:latin typeface="隶书" panose="02010509060101010101" charset="-122"/>
                <a:cs typeface="隶书" panose="02010509060101010101" charset="-122"/>
              </a:rPr>
              <a:t>唯一</a:t>
            </a:r>
            <a:r>
              <a:rPr sz="4000" b="0" dirty="0">
                <a:latin typeface="隶书" panose="02010509060101010101" charset="-122"/>
                <a:cs typeface="隶书" panose="02010509060101010101" charset="-122"/>
              </a:rPr>
              <a:t>的</a:t>
            </a:r>
            <a:r>
              <a:rPr sz="4000" b="0" spc="-5" dirty="0">
                <a:latin typeface="隶书" panose="02010509060101010101" charset="-122"/>
                <a:cs typeface="隶书" panose="02010509060101010101" charset="-122"/>
              </a:rPr>
              <a:t>标识</a:t>
            </a:r>
            <a:endParaRPr sz="4000">
              <a:latin typeface="隶书" panose="02010509060101010101" charset="-122"/>
              <a:cs typeface="隶书" panose="02010509060101010101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73144" y="4673295"/>
            <a:ext cx="7543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Narrow" panose="020B0606020202030204"/>
                <a:cs typeface="Arial Narrow" panose="020B0606020202030204"/>
              </a:rPr>
              <a:t>chapter</a:t>
            </a:r>
            <a:r>
              <a:rPr sz="1400" u="sng" spc="250" dirty="0">
                <a:uFill>
                  <a:solidFill>
                    <a:srgbClr val="000000"/>
                  </a:solidFill>
                </a:uFill>
                <a:latin typeface="Arial Narrow" panose="020B0606020202030204"/>
                <a:cs typeface="Arial Narrow" panose="020B0606020202030204"/>
              </a:rPr>
              <a:t> </a:t>
            </a:r>
            <a:r>
              <a:rPr sz="1400" dirty="0">
                <a:latin typeface="Arial Narrow" panose="020B0606020202030204"/>
                <a:cs typeface="Arial Narrow" panose="020B0606020202030204"/>
              </a:rPr>
              <a:t>9</a:t>
            </a:r>
            <a:endParaRPr sz="1400">
              <a:latin typeface="Arial Narrow" panose="020B0606020202030204"/>
              <a:cs typeface="Arial Narrow" panose="020B0606020202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461" y="968121"/>
            <a:ext cx="10477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15" dirty="0">
                <a:latin typeface="Arial Narrow" panose="020B0606020202030204"/>
                <a:cs typeface="Arial Narrow" panose="020B0606020202030204"/>
              </a:rPr>
              <a:t>18</a:t>
            </a:r>
            <a:endParaRPr sz="700">
              <a:latin typeface="Arial Narrow" panose="020B0606020202030204"/>
              <a:cs typeface="Arial Narrow" panose="020B0606020202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4644" y="3826255"/>
            <a:ext cx="2575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 panose="02020603050405020304"/>
                <a:cs typeface="Times New Roman" panose="02020603050405020304"/>
              </a:rPr>
              <a:t>BUP</a:t>
            </a:r>
            <a:r>
              <a:rPr sz="1800" b="1" spc="-17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SP</a:t>
            </a:r>
            <a:r>
              <a:rPr sz="1800" b="1" spc="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–</a:t>
            </a: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o–</a:t>
            </a: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800" b="1" spc="-1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-v1</a:t>
            </a:r>
            <a:r>
              <a:rPr sz="1800" b="1" spc="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0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31941" y="1401681"/>
            <a:ext cx="2785110" cy="199263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2400" b="1" dirty="0">
                <a:latin typeface="隶书" panose="02010509060101010101" charset="-122"/>
                <a:cs typeface="隶书" panose="02010509060101010101" charset="-122"/>
              </a:rPr>
              <a:t>企业</a:t>
            </a:r>
            <a:r>
              <a:rPr sz="2400" b="1" spc="-5" dirty="0">
                <a:latin typeface="隶书" panose="02010509060101010101" charset="-122"/>
                <a:cs typeface="隶书" panose="02010509060101010101" charset="-122"/>
              </a:rPr>
              <a:t>：4个字符</a:t>
            </a:r>
            <a:endParaRPr sz="2400">
              <a:latin typeface="隶书" panose="02010509060101010101" charset="-122"/>
              <a:cs typeface="隶书" panose="02010509060101010101" charset="-122"/>
            </a:endParaRPr>
          </a:p>
          <a:p>
            <a:pPr marL="12700" marR="5080">
              <a:lnSpc>
                <a:spcPct val="108000"/>
              </a:lnSpc>
            </a:pPr>
            <a:r>
              <a:rPr sz="2400" b="1" dirty="0">
                <a:latin typeface="隶书" panose="02010509060101010101" charset="-122"/>
                <a:cs typeface="隶书" panose="02010509060101010101" charset="-122"/>
              </a:rPr>
              <a:t>项目：最</a:t>
            </a:r>
            <a:r>
              <a:rPr sz="2400" b="1" spc="-10" dirty="0">
                <a:latin typeface="隶书" panose="02010509060101010101" charset="-122"/>
                <a:cs typeface="隶书" panose="02010509060101010101" charset="-122"/>
              </a:rPr>
              <a:t>长</a:t>
            </a:r>
            <a:r>
              <a:rPr sz="2400" b="1" dirty="0">
                <a:latin typeface="隶书" panose="02010509060101010101" charset="-122"/>
                <a:cs typeface="隶书" panose="02010509060101010101" charset="-122"/>
              </a:rPr>
              <a:t>10</a:t>
            </a:r>
            <a:r>
              <a:rPr sz="2400" b="1" dirty="0">
                <a:latin typeface="隶书" panose="02010509060101010101" charset="-122"/>
                <a:cs typeface="隶书" panose="02010509060101010101" charset="-122"/>
              </a:rPr>
              <a:t>个字符 </a:t>
            </a:r>
            <a:r>
              <a:rPr sz="2400" b="1" dirty="0">
                <a:latin typeface="隶书" panose="02010509060101010101" charset="-122"/>
                <a:cs typeface="隶书" panose="02010509060101010101" charset="-122"/>
              </a:rPr>
              <a:t>分组</a:t>
            </a:r>
            <a:r>
              <a:rPr sz="2400" b="1" spc="-5" dirty="0">
                <a:latin typeface="隶书" panose="02010509060101010101" charset="-122"/>
                <a:cs typeface="隶书" panose="02010509060101010101" charset="-122"/>
              </a:rPr>
              <a:t>：01-99</a:t>
            </a:r>
            <a:r>
              <a:rPr sz="2400" b="1" dirty="0">
                <a:latin typeface="隶书" panose="02010509060101010101" charset="-122"/>
                <a:cs typeface="隶书" panose="02010509060101010101" charset="-122"/>
              </a:rPr>
              <a:t>之间 类型：最</a:t>
            </a:r>
            <a:r>
              <a:rPr sz="2400" b="1" spc="-10" dirty="0">
                <a:latin typeface="隶书" panose="02010509060101010101" charset="-122"/>
                <a:cs typeface="隶书" panose="02010509060101010101" charset="-122"/>
              </a:rPr>
              <a:t>长</a:t>
            </a:r>
            <a:r>
              <a:rPr sz="2400" b="1" dirty="0">
                <a:latin typeface="隶书" panose="02010509060101010101" charset="-122"/>
                <a:cs typeface="隶书" panose="02010509060101010101" charset="-122"/>
              </a:rPr>
              <a:t>8</a:t>
            </a:r>
            <a:r>
              <a:rPr sz="2400" b="1" spc="-5" dirty="0">
                <a:latin typeface="隶书" panose="02010509060101010101" charset="-122"/>
                <a:cs typeface="隶书" panose="02010509060101010101" charset="-122"/>
              </a:rPr>
              <a:t>位数字 </a:t>
            </a:r>
            <a:r>
              <a:rPr sz="2400" b="1" dirty="0">
                <a:latin typeface="隶书" panose="02010509060101010101" charset="-122"/>
                <a:cs typeface="隶书" panose="02010509060101010101" charset="-122"/>
              </a:rPr>
              <a:t>版本号</a:t>
            </a:r>
            <a:r>
              <a:rPr sz="2400" b="1" spc="-5" dirty="0">
                <a:latin typeface="隶书" panose="02010509060101010101" charset="-122"/>
                <a:cs typeface="隶书" panose="02010509060101010101" charset="-122"/>
              </a:rPr>
              <a:t>：Vm.n</a:t>
            </a:r>
            <a:endParaRPr sz="2400">
              <a:latin typeface="隶书" panose="02010509060101010101" charset="-122"/>
              <a:cs typeface="隶书" panose="02010509060101010101" charset="-12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38427" y="1836420"/>
            <a:ext cx="4399915" cy="1953895"/>
          </a:xfrm>
          <a:custGeom>
            <a:avLst/>
            <a:gdLst/>
            <a:ahLst/>
            <a:cxnLst/>
            <a:rect l="l" t="t" r="r" b="b"/>
            <a:pathLst>
              <a:path w="4399915" h="1953895">
                <a:moveTo>
                  <a:pt x="0" y="1953767"/>
                </a:moveTo>
                <a:lnTo>
                  <a:pt x="0" y="0"/>
                </a:lnTo>
                <a:lnTo>
                  <a:pt x="439978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691639" y="2142744"/>
            <a:ext cx="3825240" cy="1681480"/>
          </a:xfrm>
          <a:custGeom>
            <a:avLst/>
            <a:gdLst/>
            <a:ahLst/>
            <a:cxnLst/>
            <a:rect l="l" t="t" r="r" b="b"/>
            <a:pathLst>
              <a:path w="3825240" h="1681479">
                <a:moveTo>
                  <a:pt x="0" y="1680972"/>
                </a:moveTo>
                <a:lnTo>
                  <a:pt x="0" y="0"/>
                </a:lnTo>
                <a:lnTo>
                  <a:pt x="382524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718816" y="2810255"/>
            <a:ext cx="2741930" cy="960119"/>
          </a:xfrm>
          <a:custGeom>
            <a:avLst/>
            <a:gdLst/>
            <a:ahLst/>
            <a:cxnLst/>
            <a:rect l="l" t="t" r="r" b="b"/>
            <a:pathLst>
              <a:path w="2741929" h="960120">
                <a:moveTo>
                  <a:pt x="0" y="960119"/>
                </a:moveTo>
                <a:lnTo>
                  <a:pt x="0" y="0"/>
                </a:lnTo>
                <a:lnTo>
                  <a:pt x="2741675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345179" y="3156204"/>
            <a:ext cx="2162810" cy="711835"/>
          </a:xfrm>
          <a:custGeom>
            <a:avLst/>
            <a:gdLst/>
            <a:ahLst/>
            <a:cxnLst/>
            <a:rect l="l" t="t" r="r" b="b"/>
            <a:pathLst>
              <a:path w="2162810" h="711835">
                <a:moveTo>
                  <a:pt x="0" y="711707"/>
                </a:moveTo>
                <a:lnTo>
                  <a:pt x="0" y="0"/>
                </a:lnTo>
                <a:lnTo>
                  <a:pt x="216255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167127" y="2511551"/>
            <a:ext cx="3339465" cy="1256030"/>
          </a:xfrm>
          <a:custGeom>
            <a:avLst/>
            <a:gdLst/>
            <a:ahLst/>
            <a:cxnLst/>
            <a:rect l="l" t="t" r="r" b="b"/>
            <a:pathLst>
              <a:path w="3339465" h="1256029">
                <a:moveTo>
                  <a:pt x="0" y="1255776"/>
                </a:moveTo>
                <a:lnTo>
                  <a:pt x="0" y="0"/>
                </a:lnTo>
                <a:lnTo>
                  <a:pt x="333908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590" y="150952"/>
            <a:ext cx="51028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latin typeface="华文隶书" panose="02010800040101010101" charset="-122"/>
                <a:cs typeface="华文隶书" panose="02010800040101010101" charset="-122"/>
              </a:rPr>
              <a:t>路线</a:t>
            </a:r>
            <a:r>
              <a:rPr sz="4000" b="0" spc="-5" dirty="0">
                <a:latin typeface="华文隶书" panose="02010800040101010101" charset="-122"/>
                <a:cs typeface="华文隶书" panose="02010800040101010101" charset="-122"/>
              </a:rPr>
              <a:t>图</a:t>
            </a:r>
            <a:r>
              <a:rPr sz="4000" b="0" spc="-10" dirty="0">
                <a:latin typeface="华文隶书" panose="02010800040101010101" charset="-122"/>
                <a:cs typeface="华文隶书" panose="02010800040101010101" charset="-122"/>
              </a:rPr>
              <a:t>：</a:t>
            </a:r>
            <a:r>
              <a:rPr sz="4000" b="0" spc="-5" dirty="0">
                <a:latin typeface="华文隶书" panose="02010800040101010101" charset="-122"/>
                <a:cs typeface="华文隶书" panose="02010800040101010101" charset="-122"/>
              </a:rPr>
              <a:t>配置管理计划</a:t>
            </a:r>
            <a:endParaRPr sz="4000">
              <a:latin typeface="华文隶书" panose="02010800040101010101" charset="-122"/>
              <a:cs typeface="华文隶书" panose="02010800040101010101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3273" y="968121"/>
            <a:ext cx="6604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 dirty="0">
                <a:latin typeface="Arial Narrow" panose="020B0606020202030204"/>
                <a:cs typeface="Arial Narrow" panose="020B0606020202030204"/>
              </a:rPr>
              <a:t>1</a:t>
            </a:r>
            <a:endParaRPr sz="700">
              <a:latin typeface="Arial Narrow" panose="020B0606020202030204"/>
              <a:cs typeface="Arial Narrow" panose="020B060602020203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0955" y="1543154"/>
            <a:ext cx="8291254" cy="249398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639" y="0"/>
            <a:ext cx="338327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5" dirty="0">
                <a:latin typeface="华文隶书" panose="02010800040101010101" charset="-122"/>
                <a:cs typeface="华文隶书" panose="02010800040101010101" charset="-122"/>
              </a:rPr>
              <a:t>配置项的跟踪</a:t>
            </a:r>
            <a:endParaRPr b="0" spc="5" dirty="0">
              <a:latin typeface="华文隶书" panose="02010800040101010101" charset="-122"/>
              <a:cs typeface="华文隶书" panose="02010800040101010101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09921" y="4724310"/>
            <a:ext cx="728980" cy="205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95"/>
              </a:lnSpc>
            </a:pPr>
            <a:r>
              <a:rPr sz="1400" spc="-5" dirty="0">
                <a:latin typeface="Arial Narrow" panose="020B0606020202030204"/>
                <a:cs typeface="Arial Narrow" panose="020B0606020202030204"/>
              </a:rPr>
              <a:t>ch</a:t>
            </a:r>
            <a:r>
              <a:rPr sz="1400" spc="-10" dirty="0">
                <a:latin typeface="Arial Narrow" panose="020B0606020202030204"/>
                <a:cs typeface="Arial Narrow" panose="020B0606020202030204"/>
              </a:rPr>
              <a:t>a</a:t>
            </a:r>
            <a:r>
              <a:rPr sz="1400" spc="-5" dirty="0">
                <a:latin typeface="Arial Narrow" panose="020B0606020202030204"/>
                <a:cs typeface="Arial Narrow" panose="020B0606020202030204"/>
              </a:rPr>
              <a:t>p</a:t>
            </a:r>
            <a:r>
              <a:rPr sz="1400" dirty="0">
                <a:latin typeface="Arial Narrow" panose="020B0606020202030204"/>
                <a:cs typeface="Arial Narrow" panose="020B0606020202030204"/>
              </a:rPr>
              <a:t>ter_</a:t>
            </a:r>
            <a:r>
              <a:rPr sz="1400" spc="-10" dirty="0">
                <a:latin typeface="Arial Narrow" panose="020B0606020202030204"/>
                <a:cs typeface="Arial Narrow" panose="020B0606020202030204"/>
              </a:rPr>
              <a:t>1</a:t>
            </a:r>
            <a:r>
              <a:rPr sz="1400" dirty="0">
                <a:latin typeface="Arial Narrow" panose="020B0606020202030204"/>
                <a:cs typeface="Arial Narrow" panose="020B0606020202030204"/>
              </a:rPr>
              <a:t>0</a:t>
            </a:r>
            <a:endParaRPr sz="1400">
              <a:latin typeface="Arial Narrow" panose="020B0606020202030204"/>
              <a:cs typeface="Arial Narrow" panose="020B0606020202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461" y="968121"/>
            <a:ext cx="10477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15" dirty="0">
                <a:latin typeface="Arial Narrow" panose="020B0606020202030204"/>
                <a:cs typeface="Arial Narrow" panose="020B0606020202030204"/>
              </a:rPr>
              <a:t>19</a:t>
            </a:r>
            <a:endParaRPr sz="700">
              <a:latin typeface="Arial Narrow" panose="020B0606020202030204"/>
              <a:cs typeface="Arial Narrow" panose="020B060602020203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1865" y="2441918"/>
            <a:ext cx="7557752" cy="248367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5813" y="1094994"/>
            <a:ext cx="8999220" cy="1262380"/>
          </a:xfrm>
          <a:prstGeom prst="rect">
            <a:avLst/>
          </a:prstGeom>
          <a:ln w="28955">
            <a:solidFill>
              <a:srgbClr val="BED2E3"/>
            </a:solidFill>
          </a:ln>
        </p:spPr>
        <p:txBody>
          <a:bodyPr vert="horz" wrap="square" lIns="0" tIns="55880" rIns="0" bIns="0" rtlCol="0">
            <a:spAutoFit/>
          </a:bodyPr>
          <a:lstStyle/>
          <a:p>
            <a:pPr marL="90170" marR="213995">
              <a:lnSpc>
                <a:spcPct val="100000"/>
              </a:lnSpc>
              <a:spcBef>
                <a:spcPts val="440"/>
              </a:spcBef>
            </a:pPr>
            <a:r>
              <a:rPr sz="3600" dirty="0">
                <a:latin typeface="隶书" panose="02010509060101010101" charset="-122"/>
                <a:cs typeface="隶书" panose="02010509060101010101" charset="-122"/>
              </a:rPr>
              <a:t>建立配置项的对应关系，以便于进行跟踪和 </a:t>
            </a:r>
            <a:r>
              <a:rPr sz="3600" spc="-5" dirty="0">
                <a:latin typeface="隶书" panose="02010509060101010101" charset="-122"/>
                <a:cs typeface="隶书" panose="02010509060101010101" charset="-122"/>
              </a:rPr>
              <a:t>版本控制</a:t>
            </a:r>
            <a:r>
              <a:rPr sz="4000" spc="-5" dirty="0">
                <a:latin typeface="隶书" panose="02010509060101010101" charset="-122"/>
                <a:cs typeface="隶书" panose="02010509060101010101" charset="-122"/>
              </a:rPr>
              <a:t>.-</a:t>
            </a:r>
            <a:r>
              <a:rPr sz="4000" spc="-15" dirty="0">
                <a:latin typeface="隶书" panose="02010509060101010101" charset="-122"/>
                <a:cs typeface="隶书" panose="02010509060101010101" charset="-122"/>
              </a:rPr>
              <a:t> </a:t>
            </a:r>
            <a:r>
              <a:rPr sz="4000" spc="-5" dirty="0">
                <a:latin typeface="隶书" panose="02010509060101010101" charset="-122"/>
                <a:cs typeface="隶书" panose="02010509060101010101" charset="-122"/>
              </a:rPr>
              <a:t>实现数</a:t>
            </a:r>
            <a:r>
              <a:rPr sz="4000" spc="5" dirty="0">
                <a:latin typeface="隶书" panose="02010509060101010101" charset="-122"/>
                <a:cs typeface="隶书" panose="02010509060101010101" charset="-122"/>
              </a:rPr>
              <a:t>字</a:t>
            </a:r>
            <a:r>
              <a:rPr sz="4000" spc="-5" dirty="0">
                <a:latin typeface="隶书" panose="02010509060101010101" charset="-122"/>
                <a:cs typeface="隶书" panose="02010509060101010101" charset="-122"/>
              </a:rPr>
              <a:t>化管理</a:t>
            </a:r>
            <a:endParaRPr sz="4000">
              <a:latin typeface="隶书" panose="02010509060101010101" charset="-122"/>
              <a:cs typeface="隶书" panose="02010509060101010101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0"/>
            <a:ext cx="53047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i="1" spc="-10" dirty="0">
                <a:latin typeface="华文隶书" panose="02010800040101010101" charset="-122"/>
                <a:cs typeface="华文隶书" panose="02010800040101010101" charset="-122"/>
              </a:rPr>
              <a:t>2</a:t>
            </a:r>
            <a:r>
              <a:rPr b="0" dirty="0">
                <a:latin typeface="华文隶书" panose="02010800040101010101" charset="-122"/>
                <a:cs typeface="华文隶书" panose="02010800040101010101" charset="-122"/>
              </a:rPr>
              <a:t>、配置管理环境建立</a:t>
            </a:r>
            <a:endParaRPr b="0" dirty="0">
              <a:latin typeface="华文隶书" panose="02010800040101010101" charset="-122"/>
              <a:cs typeface="华文隶书" panose="02010800040101010101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30878" y="4698593"/>
            <a:ext cx="7543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Narrow" panose="020B0606020202030204"/>
                <a:cs typeface="Arial Narrow" panose="020B0606020202030204"/>
              </a:rPr>
              <a:t>chapter</a:t>
            </a:r>
            <a:r>
              <a:rPr sz="1400" u="sng" spc="250" dirty="0">
                <a:uFill>
                  <a:solidFill>
                    <a:srgbClr val="000000"/>
                  </a:solidFill>
                </a:uFill>
                <a:latin typeface="Arial Narrow" panose="020B0606020202030204"/>
                <a:cs typeface="Arial Narrow" panose="020B0606020202030204"/>
              </a:rPr>
              <a:t> </a:t>
            </a:r>
            <a:r>
              <a:rPr sz="1400" dirty="0">
                <a:latin typeface="Arial Narrow" panose="020B0606020202030204"/>
                <a:cs typeface="Arial Narrow" panose="020B0606020202030204"/>
              </a:rPr>
              <a:t>9</a:t>
            </a:r>
            <a:endParaRPr sz="1400">
              <a:latin typeface="Arial Narrow" panose="020B0606020202030204"/>
              <a:cs typeface="Arial Narrow" panose="020B0606020202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461" y="968121"/>
            <a:ext cx="10477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15" dirty="0">
                <a:latin typeface="Arial Narrow" panose="020B0606020202030204"/>
                <a:cs typeface="Arial Narrow" panose="020B0606020202030204"/>
              </a:rPr>
              <a:t>20</a:t>
            </a:r>
            <a:endParaRPr sz="700">
              <a:latin typeface="Arial Narrow" panose="020B0606020202030204"/>
              <a:cs typeface="Arial Narrow" panose="020B060602020203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0594" y="2573273"/>
            <a:ext cx="8892540" cy="1981200"/>
          </a:xfrm>
          <a:custGeom>
            <a:avLst/>
            <a:gdLst/>
            <a:ahLst/>
            <a:cxnLst/>
            <a:rect l="l" t="t" r="r" b="b"/>
            <a:pathLst>
              <a:path w="8892540" h="1981200">
                <a:moveTo>
                  <a:pt x="0" y="1981200"/>
                </a:moveTo>
                <a:lnTo>
                  <a:pt x="8892540" y="1981200"/>
                </a:lnTo>
                <a:lnTo>
                  <a:pt x="8892540" y="0"/>
                </a:lnTo>
                <a:lnTo>
                  <a:pt x="0" y="0"/>
                </a:lnTo>
                <a:lnTo>
                  <a:pt x="0" y="1981200"/>
                </a:lnTo>
                <a:close/>
              </a:path>
            </a:pathLst>
          </a:custGeom>
          <a:ln w="28956">
            <a:solidFill>
              <a:srgbClr val="548A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127794" y="1317497"/>
            <a:ext cx="3885147" cy="82295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113316" y="1309136"/>
            <a:ext cx="370728" cy="3896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488507" y="1317497"/>
            <a:ext cx="3113405" cy="3175"/>
          </a:xfrm>
          <a:custGeom>
            <a:avLst/>
            <a:gdLst/>
            <a:ahLst/>
            <a:cxnLst/>
            <a:rect l="l" t="t" r="r" b="b"/>
            <a:pathLst>
              <a:path w="3113404" h="3175">
                <a:moveTo>
                  <a:pt x="-14477" y="1403"/>
                </a:moveTo>
                <a:lnTo>
                  <a:pt x="3127432" y="1403"/>
                </a:lnTo>
              </a:path>
            </a:pathLst>
          </a:custGeom>
          <a:ln w="31762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488507" y="2137651"/>
            <a:ext cx="3113405" cy="3175"/>
          </a:xfrm>
          <a:custGeom>
            <a:avLst/>
            <a:gdLst/>
            <a:ahLst/>
            <a:cxnLst/>
            <a:rect l="l" t="t" r="r" b="b"/>
            <a:pathLst>
              <a:path w="3113404" h="3175">
                <a:moveTo>
                  <a:pt x="-14477" y="1403"/>
                </a:moveTo>
                <a:lnTo>
                  <a:pt x="3127432" y="1403"/>
                </a:lnTo>
              </a:path>
            </a:pathLst>
          </a:custGeom>
          <a:ln w="31762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113316" y="1759136"/>
            <a:ext cx="370728" cy="3896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601461" y="1317497"/>
            <a:ext cx="411480" cy="822960"/>
          </a:xfrm>
          <a:custGeom>
            <a:avLst/>
            <a:gdLst/>
            <a:ahLst/>
            <a:cxnLst/>
            <a:rect l="l" t="t" r="r" b="b"/>
            <a:pathLst>
              <a:path w="411479" h="822960">
                <a:moveTo>
                  <a:pt x="0" y="0"/>
                </a:moveTo>
                <a:lnTo>
                  <a:pt x="47977" y="2769"/>
                </a:lnTo>
                <a:lnTo>
                  <a:pt x="94332" y="10870"/>
                </a:lnTo>
                <a:lnTo>
                  <a:pt x="138754" y="23994"/>
                </a:lnTo>
                <a:lnTo>
                  <a:pt x="180936" y="41832"/>
                </a:lnTo>
                <a:lnTo>
                  <a:pt x="220566" y="64075"/>
                </a:lnTo>
                <a:lnTo>
                  <a:pt x="257338" y="90413"/>
                </a:lnTo>
                <a:lnTo>
                  <a:pt x="290941" y="120538"/>
                </a:lnTo>
                <a:lnTo>
                  <a:pt x="321066" y="154141"/>
                </a:lnTo>
                <a:lnTo>
                  <a:pt x="347404" y="190913"/>
                </a:lnTo>
                <a:lnTo>
                  <a:pt x="369647" y="230543"/>
                </a:lnTo>
                <a:lnTo>
                  <a:pt x="387485" y="272725"/>
                </a:lnTo>
                <a:lnTo>
                  <a:pt x="400609" y="317147"/>
                </a:lnTo>
                <a:lnTo>
                  <a:pt x="408710" y="363502"/>
                </a:lnTo>
                <a:lnTo>
                  <a:pt x="411479" y="411479"/>
                </a:lnTo>
                <a:lnTo>
                  <a:pt x="408710" y="459457"/>
                </a:lnTo>
                <a:lnTo>
                  <a:pt x="400609" y="505812"/>
                </a:lnTo>
                <a:lnTo>
                  <a:pt x="387485" y="550234"/>
                </a:lnTo>
                <a:lnTo>
                  <a:pt x="369647" y="592416"/>
                </a:lnTo>
                <a:lnTo>
                  <a:pt x="347404" y="632046"/>
                </a:lnTo>
                <a:lnTo>
                  <a:pt x="321066" y="668818"/>
                </a:lnTo>
                <a:lnTo>
                  <a:pt x="290941" y="702421"/>
                </a:lnTo>
                <a:lnTo>
                  <a:pt x="257338" y="732546"/>
                </a:lnTo>
                <a:lnTo>
                  <a:pt x="220566" y="758884"/>
                </a:lnTo>
                <a:lnTo>
                  <a:pt x="180936" y="781127"/>
                </a:lnTo>
                <a:lnTo>
                  <a:pt x="138754" y="798965"/>
                </a:lnTo>
                <a:lnTo>
                  <a:pt x="94332" y="812089"/>
                </a:lnTo>
                <a:lnTo>
                  <a:pt x="47977" y="820190"/>
                </a:lnTo>
                <a:lnTo>
                  <a:pt x="0" y="822959"/>
                </a:lnTo>
              </a:path>
            </a:pathLst>
          </a:custGeom>
          <a:ln w="28956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125217" y="1317497"/>
            <a:ext cx="3887724" cy="8229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125217" y="1317497"/>
            <a:ext cx="3888104" cy="822960"/>
          </a:xfrm>
          <a:custGeom>
            <a:avLst/>
            <a:gdLst/>
            <a:ahLst/>
            <a:cxnLst/>
            <a:rect l="l" t="t" r="r" b="b"/>
            <a:pathLst>
              <a:path w="3888104" h="822960">
                <a:moveTo>
                  <a:pt x="0" y="411479"/>
                </a:moveTo>
                <a:lnTo>
                  <a:pt x="2769" y="363502"/>
                </a:lnTo>
                <a:lnTo>
                  <a:pt x="10870" y="317147"/>
                </a:lnTo>
                <a:lnTo>
                  <a:pt x="23994" y="272725"/>
                </a:lnTo>
                <a:lnTo>
                  <a:pt x="41832" y="230543"/>
                </a:lnTo>
                <a:lnTo>
                  <a:pt x="64075" y="190913"/>
                </a:lnTo>
                <a:lnTo>
                  <a:pt x="90413" y="154141"/>
                </a:lnTo>
                <a:lnTo>
                  <a:pt x="120538" y="120538"/>
                </a:lnTo>
                <a:lnTo>
                  <a:pt x="154141" y="90413"/>
                </a:lnTo>
                <a:lnTo>
                  <a:pt x="190913" y="64075"/>
                </a:lnTo>
                <a:lnTo>
                  <a:pt x="230543" y="41832"/>
                </a:lnTo>
                <a:lnTo>
                  <a:pt x="272725" y="23994"/>
                </a:lnTo>
                <a:lnTo>
                  <a:pt x="317147" y="10870"/>
                </a:lnTo>
                <a:lnTo>
                  <a:pt x="363502" y="2769"/>
                </a:lnTo>
                <a:lnTo>
                  <a:pt x="411480" y="0"/>
                </a:lnTo>
                <a:lnTo>
                  <a:pt x="3476244" y="0"/>
                </a:lnTo>
                <a:lnTo>
                  <a:pt x="3524221" y="2769"/>
                </a:lnTo>
                <a:lnTo>
                  <a:pt x="3570576" y="10870"/>
                </a:lnTo>
                <a:lnTo>
                  <a:pt x="3614998" y="23994"/>
                </a:lnTo>
                <a:lnTo>
                  <a:pt x="3657180" y="41832"/>
                </a:lnTo>
                <a:lnTo>
                  <a:pt x="3696810" y="64075"/>
                </a:lnTo>
                <a:lnTo>
                  <a:pt x="3733582" y="90413"/>
                </a:lnTo>
                <a:lnTo>
                  <a:pt x="3767185" y="120538"/>
                </a:lnTo>
                <a:lnTo>
                  <a:pt x="3797310" y="154141"/>
                </a:lnTo>
                <a:lnTo>
                  <a:pt x="3823648" y="190913"/>
                </a:lnTo>
                <a:lnTo>
                  <a:pt x="3845891" y="230543"/>
                </a:lnTo>
                <a:lnTo>
                  <a:pt x="3863729" y="272725"/>
                </a:lnTo>
                <a:lnTo>
                  <a:pt x="3876853" y="317147"/>
                </a:lnTo>
                <a:lnTo>
                  <a:pt x="3884954" y="363502"/>
                </a:lnTo>
                <a:lnTo>
                  <a:pt x="3887724" y="411479"/>
                </a:lnTo>
                <a:lnTo>
                  <a:pt x="3884954" y="459457"/>
                </a:lnTo>
                <a:lnTo>
                  <a:pt x="3876853" y="505812"/>
                </a:lnTo>
                <a:lnTo>
                  <a:pt x="3863729" y="550234"/>
                </a:lnTo>
                <a:lnTo>
                  <a:pt x="3845891" y="592416"/>
                </a:lnTo>
                <a:lnTo>
                  <a:pt x="3823648" y="632046"/>
                </a:lnTo>
                <a:lnTo>
                  <a:pt x="3797310" y="668818"/>
                </a:lnTo>
                <a:lnTo>
                  <a:pt x="3767185" y="702421"/>
                </a:lnTo>
                <a:lnTo>
                  <a:pt x="3733582" y="732546"/>
                </a:lnTo>
                <a:lnTo>
                  <a:pt x="3696810" y="758884"/>
                </a:lnTo>
                <a:lnTo>
                  <a:pt x="3657180" y="781127"/>
                </a:lnTo>
                <a:lnTo>
                  <a:pt x="3614998" y="798965"/>
                </a:lnTo>
                <a:lnTo>
                  <a:pt x="3570576" y="812089"/>
                </a:lnTo>
                <a:lnTo>
                  <a:pt x="3524221" y="820190"/>
                </a:lnTo>
                <a:lnTo>
                  <a:pt x="3476244" y="822959"/>
                </a:lnTo>
                <a:lnTo>
                  <a:pt x="411480" y="822959"/>
                </a:lnTo>
                <a:lnTo>
                  <a:pt x="363502" y="820190"/>
                </a:lnTo>
                <a:lnTo>
                  <a:pt x="317147" y="812089"/>
                </a:lnTo>
                <a:lnTo>
                  <a:pt x="272725" y="798965"/>
                </a:lnTo>
                <a:lnTo>
                  <a:pt x="230543" y="781127"/>
                </a:lnTo>
                <a:lnTo>
                  <a:pt x="190913" y="758884"/>
                </a:lnTo>
                <a:lnTo>
                  <a:pt x="154141" y="732546"/>
                </a:lnTo>
                <a:lnTo>
                  <a:pt x="120538" y="702421"/>
                </a:lnTo>
                <a:lnTo>
                  <a:pt x="90413" y="668818"/>
                </a:lnTo>
                <a:lnTo>
                  <a:pt x="64075" y="632046"/>
                </a:lnTo>
                <a:lnTo>
                  <a:pt x="41832" y="592416"/>
                </a:lnTo>
                <a:lnTo>
                  <a:pt x="23994" y="550234"/>
                </a:lnTo>
                <a:lnTo>
                  <a:pt x="10870" y="505812"/>
                </a:lnTo>
                <a:lnTo>
                  <a:pt x="2769" y="459457"/>
                </a:lnTo>
                <a:lnTo>
                  <a:pt x="0" y="411479"/>
                </a:lnTo>
                <a:close/>
              </a:path>
            </a:pathLst>
          </a:custGeom>
          <a:ln w="28956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58267" y="1512569"/>
            <a:ext cx="8502650" cy="2323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8255">
              <a:lnSpc>
                <a:spcPct val="100000"/>
              </a:lnSpc>
              <a:spcBef>
                <a:spcPts val="95"/>
              </a:spcBef>
            </a:pPr>
            <a:r>
              <a:rPr sz="2800" b="1" spc="5" dirty="0">
                <a:latin typeface="黑体" panose="02010609060101010101" charset="-122"/>
                <a:cs typeface="黑体" panose="02010609060101010101" charset="-122"/>
              </a:rPr>
              <a:t>建</a:t>
            </a:r>
            <a:r>
              <a:rPr sz="2800" b="1" spc="-10" dirty="0">
                <a:latin typeface="黑体" panose="02010609060101010101" charset="-122"/>
                <a:cs typeface="黑体" panose="02010609060101010101" charset="-122"/>
              </a:rPr>
              <a:t>立配置</a:t>
            </a:r>
            <a:r>
              <a:rPr sz="2800" b="1" spc="5" dirty="0">
                <a:latin typeface="黑体" panose="02010609060101010101" charset="-122"/>
                <a:cs typeface="黑体" panose="02010609060101010101" charset="-122"/>
              </a:rPr>
              <a:t>管</a:t>
            </a:r>
            <a:r>
              <a:rPr sz="2800" b="1" spc="-10" dirty="0">
                <a:latin typeface="黑体" panose="02010609060101010101" charset="-122"/>
                <a:cs typeface="黑体" panose="02010609060101010101" charset="-122"/>
              </a:rPr>
              <a:t>理</a:t>
            </a:r>
            <a:r>
              <a:rPr sz="2800" b="1" spc="-15" dirty="0">
                <a:latin typeface="黑体" panose="02010609060101010101" charset="-122"/>
                <a:cs typeface="黑体" panose="02010609060101010101" charset="-122"/>
              </a:rPr>
              <a:t>库</a:t>
            </a:r>
            <a:endParaRPr sz="2800">
              <a:latin typeface="黑体" panose="02010609060101010101" charset="-122"/>
              <a:cs typeface="黑体" panose="02010609060101010101" charset="-122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 marR="5080" algn="just">
              <a:lnSpc>
                <a:spcPts val="3130"/>
              </a:lnSpc>
              <a:spcBef>
                <a:spcPts val="2165"/>
              </a:spcBef>
            </a:pPr>
            <a:r>
              <a:rPr sz="2900" dirty="0">
                <a:latin typeface="隶书" panose="02010509060101010101" charset="-122"/>
                <a:cs typeface="隶书" panose="02010509060101010101" charset="-122"/>
              </a:rPr>
              <a:t>软件配</a:t>
            </a:r>
            <a:r>
              <a:rPr sz="2900" spc="-15" dirty="0">
                <a:latin typeface="隶书" panose="02010509060101010101" charset="-122"/>
                <a:cs typeface="隶书" panose="02010509060101010101" charset="-122"/>
              </a:rPr>
              <a:t>置</a:t>
            </a:r>
            <a:r>
              <a:rPr sz="2900" dirty="0">
                <a:latin typeface="隶书" panose="02010509060101010101" charset="-122"/>
                <a:cs typeface="隶书" panose="02010509060101010101" charset="-122"/>
              </a:rPr>
              <a:t>管理库</a:t>
            </a:r>
            <a:r>
              <a:rPr sz="2900" spc="-15" dirty="0">
                <a:latin typeface="隶书" panose="02010509060101010101" charset="-122"/>
                <a:cs typeface="隶书" panose="02010509060101010101" charset="-122"/>
              </a:rPr>
              <a:t>是</a:t>
            </a:r>
            <a:r>
              <a:rPr sz="2900" dirty="0">
                <a:latin typeface="隶书" panose="02010509060101010101" charset="-122"/>
                <a:cs typeface="隶书" panose="02010509060101010101" charset="-122"/>
              </a:rPr>
              <a:t>用来存</a:t>
            </a:r>
            <a:r>
              <a:rPr sz="2900" spc="-15" dirty="0">
                <a:latin typeface="隶书" panose="02010509060101010101" charset="-122"/>
                <a:cs typeface="隶书" panose="02010509060101010101" charset="-122"/>
              </a:rPr>
              <a:t>储</a:t>
            </a:r>
            <a:r>
              <a:rPr sz="2900" dirty="0">
                <a:latin typeface="隶书" panose="02010509060101010101" charset="-122"/>
                <a:cs typeface="隶书" panose="02010509060101010101" charset="-122"/>
              </a:rPr>
              <a:t>所有基</a:t>
            </a:r>
            <a:r>
              <a:rPr sz="2900" spc="-15" dirty="0">
                <a:latin typeface="隶书" panose="02010509060101010101" charset="-122"/>
                <a:cs typeface="隶书" panose="02010509060101010101" charset="-122"/>
              </a:rPr>
              <a:t>线</a:t>
            </a:r>
            <a:r>
              <a:rPr sz="2900" dirty="0">
                <a:latin typeface="隶书" panose="02010509060101010101" charset="-122"/>
                <a:cs typeface="隶书" panose="02010509060101010101" charset="-122"/>
              </a:rPr>
              <a:t>配置项</a:t>
            </a:r>
            <a:r>
              <a:rPr sz="2900" spc="-15" dirty="0">
                <a:latin typeface="隶书" panose="02010509060101010101" charset="-122"/>
                <a:cs typeface="隶书" panose="02010509060101010101" charset="-122"/>
              </a:rPr>
              <a:t>及</a:t>
            </a:r>
            <a:r>
              <a:rPr sz="2900" dirty="0">
                <a:latin typeface="隶书" panose="02010509060101010101" charset="-122"/>
                <a:cs typeface="隶书" panose="02010509060101010101" charset="-122"/>
              </a:rPr>
              <a:t>相关文 </a:t>
            </a:r>
            <a:r>
              <a:rPr sz="2900" spc="5" dirty="0">
                <a:latin typeface="隶书" panose="02010509060101010101" charset="-122"/>
                <a:cs typeface="隶书" panose="02010509060101010101" charset="-122"/>
              </a:rPr>
              <a:t>件的等</a:t>
            </a:r>
            <a:r>
              <a:rPr sz="2900" spc="-20" dirty="0">
                <a:latin typeface="隶书" panose="02010509060101010101" charset="-122"/>
                <a:cs typeface="隶书" panose="02010509060101010101" charset="-122"/>
              </a:rPr>
              <a:t>内</a:t>
            </a:r>
            <a:r>
              <a:rPr sz="2900" spc="5" dirty="0">
                <a:latin typeface="隶书" panose="02010509060101010101" charset="-122"/>
                <a:cs typeface="隶书" panose="02010509060101010101" charset="-122"/>
              </a:rPr>
              <a:t>容的系</a:t>
            </a:r>
            <a:r>
              <a:rPr sz="2900" spc="-20" dirty="0">
                <a:latin typeface="隶书" panose="02010509060101010101" charset="-122"/>
                <a:cs typeface="隶书" panose="02010509060101010101" charset="-122"/>
              </a:rPr>
              <a:t>统</a:t>
            </a:r>
            <a:r>
              <a:rPr sz="2900" spc="5" dirty="0">
                <a:latin typeface="隶书" panose="02010509060101010101" charset="-122"/>
                <a:cs typeface="隶书" panose="02010509060101010101" charset="-122"/>
              </a:rPr>
              <a:t>，是在</a:t>
            </a:r>
            <a:r>
              <a:rPr sz="2900" spc="-20" dirty="0">
                <a:latin typeface="隶书" panose="02010509060101010101" charset="-122"/>
                <a:cs typeface="隶书" panose="02010509060101010101" charset="-122"/>
              </a:rPr>
              <a:t>软</a:t>
            </a:r>
            <a:r>
              <a:rPr sz="2900" spc="5" dirty="0">
                <a:latin typeface="隶书" panose="02010509060101010101" charset="-122"/>
                <a:cs typeface="隶书" panose="02010509060101010101" charset="-122"/>
              </a:rPr>
              <a:t>件产品</a:t>
            </a:r>
            <a:r>
              <a:rPr sz="2900" spc="-20" dirty="0">
                <a:latin typeface="隶书" panose="02010509060101010101" charset="-122"/>
                <a:cs typeface="隶书" panose="02010509060101010101" charset="-122"/>
              </a:rPr>
              <a:t>的</a:t>
            </a:r>
            <a:r>
              <a:rPr sz="2900" spc="5" dirty="0">
                <a:latin typeface="隶书" panose="02010509060101010101" charset="-122"/>
                <a:cs typeface="隶书" panose="02010509060101010101" charset="-122"/>
              </a:rPr>
              <a:t>整个生</a:t>
            </a:r>
            <a:r>
              <a:rPr sz="2900" spc="-20" dirty="0">
                <a:latin typeface="隶书" panose="02010509060101010101" charset="-122"/>
                <a:cs typeface="隶书" panose="02010509060101010101" charset="-122"/>
              </a:rPr>
              <a:t>存</a:t>
            </a:r>
            <a:r>
              <a:rPr sz="2900" spc="5" dirty="0">
                <a:latin typeface="隶书" panose="02010509060101010101" charset="-122"/>
                <a:cs typeface="隶书" panose="02010509060101010101" charset="-122"/>
              </a:rPr>
              <a:t>期中建 </a:t>
            </a:r>
            <a:r>
              <a:rPr sz="2900" dirty="0">
                <a:latin typeface="隶书" panose="02010509060101010101" charset="-122"/>
                <a:cs typeface="隶书" panose="02010509060101010101" charset="-122"/>
              </a:rPr>
              <a:t>立和维</a:t>
            </a:r>
            <a:r>
              <a:rPr sz="2900" spc="-15" dirty="0">
                <a:latin typeface="隶书" panose="02010509060101010101" charset="-122"/>
                <a:cs typeface="隶书" panose="02010509060101010101" charset="-122"/>
              </a:rPr>
              <a:t>护</a:t>
            </a:r>
            <a:r>
              <a:rPr sz="2900" dirty="0">
                <a:latin typeface="隶书" panose="02010509060101010101" charset="-122"/>
                <a:cs typeface="隶书" panose="02010509060101010101" charset="-122"/>
              </a:rPr>
              <a:t>软件产</a:t>
            </a:r>
            <a:r>
              <a:rPr sz="2900" spc="-15" dirty="0">
                <a:latin typeface="隶书" panose="02010509060101010101" charset="-122"/>
                <a:cs typeface="隶书" panose="02010509060101010101" charset="-122"/>
              </a:rPr>
              <a:t>品</a:t>
            </a:r>
            <a:r>
              <a:rPr sz="2900" dirty="0">
                <a:latin typeface="隶书" panose="02010509060101010101" charset="-122"/>
                <a:cs typeface="隶书" panose="02010509060101010101" charset="-122"/>
              </a:rPr>
              <a:t>完整性</a:t>
            </a:r>
            <a:r>
              <a:rPr sz="2900" spc="-15" dirty="0">
                <a:latin typeface="隶书" panose="02010509060101010101" charset="-122"/>
                <a:cs typeface="隶书" panose="02010509060101010101" charset="-122"/>
              </a:rPr>
              <a:t>的</a:t>
            </a:r>
            <a:r>
              <a:rPr sz="2900" dirty="0">
                <a:latin typeface="隶书" panose="02010509060101010101" charset="-122"/>
                <a:cs typeface="隶书" panose="02010509060101010101" charset="-122"/>
              </a:rPr>
              <a:t>主要手</a:t>
            </a:r>
            <a:r>
              <a:rPr sz="2900" spc="-15" dirty="0">
                <a:latin typeface="隶书" panose="02010509060101010101" charset="-122"/>
                <a:cs typeface="隶书" panose="02010509060101010101" charset="-122"/>
              </a:rPr>
              <a:t>段</a:t>
            </a:r>
            <a:r>
              <a:rPr sz="2900" dirty="0">
                <a:latin typeface="隶书" panose="02010509060101010101" charset="-122"/>
                <a:cs typeface="隶书" panose="02010509060101010101" charset="-122"/>
              </a:rPr>
              <a:t>。</a:t>
            </a:r>
            <a:endParaRPr sz="2900">
              <a:latin typeface="隶书" panose="02010509060101010101" charset="-122"/>
              <a:cs typeface="隶书" panose="02010509060101010101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0"/>
            <a:ext cx="22631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华文隶书" panose="02010800040101010101" charset="-122"/>
                <a:cs typeface="华文隶书" panose="02010800040101010101" charset="-122"/>
              </a:rPr>
              <a:t>受控操作</a:t>
            </a:r>
            <a:endParaRPr b="0" dirty="0">
              <a:latin typeface="华文隶书" panose="02010800040101010101" charset="-122"/>
              <a:cs typeface="华文隶书" panose="02010800040101010101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54829" y="4530344"/>
            <a:ext cx="7569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Narrow" panose="020B0606020202030204"/>
                <a:cs typeface="Arial Narrow" panose="020B0606020202030204"/>
              </a:rPr>
              <a:t>chapter</a:t>
            </a:r>
            <a:r>
              <a:rPr sz="1400" u="sng" spc="245" dirty="0">
                <a:uFill>
                  <a:solidFill>
                    <a:srgbClr val="000000"/>
                  </a:solidFill>
                </a:uFill>
                <a:latin typeface="Arial Narrow" panose="020B0606020202030204"/>
                <a:cs typeface="Arial Narrow" panose="020B0606020202030204"/>
              </a:rPr>
              <a:t> </a:t>
            </a:r>
            <a:r>
              <a:rPr sz="1400" spc="-5" dirty="0">
                <a:latin typeface="Arial Narrow" panose="020B0606020202030204"/>
                <a:cs typeface="Arial Narrow" panose="020B0606020202030204"/>
              </a:rPr>
              <a:t>9</a:t>
            </a:r>
            <a:endParaRPr sz="1400">
              <a:latin typeface="Arial Narrow" panose="020B0606020202030204"/>
              <a:cs typeface="Arial Narrow" panose="020B0606020202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461" y="968121"/>
            <a:ext cx="10477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15" dirty="0">
                <a:latin typeface="Arial Narrow" panose="020B0606020202030204"/>
                <a:cs typeface="Arial Narrow" panose="020B0606020202030204"/>
              </a:rPr>
              <a:t>21</a:t>
            </a:r>
            <a:endParaRPr sz="700">
              <a:latin typeface="Arial Narrow" panose="020B0606020202030204"/>
              <a:cs typeface="Arial Narrow" panose="020B060602020203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15164" y="1956555"/>
            <a:ext cx="2482850" cy="1487805"/>
          </a:xfrm>
          <a:custGeom>
            <a:avLst/>
            <a:gdLst/>
            <a:ahLst/>
            <a:cxnLst/>
            <a:rect l="l" t="t" r="r" b="b"/>
            <a:pathLst>
              <a:path w="2482850" h="1487804">
                <a:moveTo>
                  <a:pt x="0" y="748578"/>
                </a:moveTo>
                <a:lnTo>
                  <a:pt x="25150" y="596975"/>
                </a:lnTo>
                <a:lnTo>
                  <a:pt x="87990" y="454809"/>
                </a:lnTo>
                <a:lnTo>
                  <a:pt x="201970" y="331518"/>
                </a:lnTo>
                <a:lnTo>
                  <a:pt x="365411" y="217665"/>
                </a:lnTo>
                <a:lnTo>
                  <a:pt x="554842" y="123316"/>
                </a:lnTo>
                <a:lnTo>
                  <a:pt x="768549" y="56625"/>
                </a:lnTo>
                <a:lnTo>
                  <a:pt x="995669" y="9437"/>
                </a:lnTo>
                <a:lnTo>
                  <a:pt x="1235540" y="0"/>
                </a:lnTo>
                <a:lnTo>
                  <a:pt x="1487740" y="9437"/>
                </a:lnTo>
                <a:lnTo>
                  <a:pt x="1714093" y="56625"/>
                </a:lnTo>
                <a:lnTo>
                  <a:pt x="1928568" y="123316"/>
                </a:lnTo>
                <a:lnTo>
                  <a:pt x="2117195" y="217665"/>
                </a:lnTo>
                <a:lnTo>
                  <a:pt x="2268795" y="331518"/>
                </a:lnTo>
                <a:lnTo>
                  <a:pt x="2381971" y="454809"/>
                </a:lnTo>
                <a:lnTo>
                  <a:pt x="2457422" y="596975"/>
                </a:lnTo>
                <a:lnTo>
                  <a:pt x="2482572" y="748578"/>
                </a:lnTo>
                <a:lnTo>
                  <a:pt x="2457422" y="890743"/>
                </a:lnTo>
                <a:lnTo>
                  <a:pt x="2381971" y="1032909"/>
                </a:lnTo>
                <a:lnTo>
                  <a:pt x="2268795" y="1156226"/>
                </a:lnTo>
                <a:lnTo>
                  <a:pt x="2117195" y="1269450"/>
                </a:lnTo>
                <a:lnTo>
                  <a:pt x="1928568" y="1364428"/>
                </a:lnTo>
                <a:lnTo>
                  <a:pt x="1714093" y="1431120"/>
                </a:lnTo>
                <a:lnTo>
                  <a:pt x="1487741" y="1478281"/>
                </a:lnTo>
                <a:lnTo>
                  <a:pt x="1235540" y="1487719"/>
                </a:lnTo>
                <a:lnTo>
                  <a:pt x="995669" y="1478281"/>
                </a:lnTo>
                <a:lnTo>
                  <a:pt x="768549" y="1431120"/>
                </a:lnTo>
                <a:lnTo>
                  <a:pt x="554842" y="1364428"/>
                </a:lnTo>
                <a:lnTo>
                  <a:pt x="365411" y="1269450"/>
                </a:lnTo>
                <a:lnTo>
                  <a:pt x="201970" y="1156226"/>
                </a:lnTo>
                <a:lnTo>
                  <a:pt x="87990" y="1032909"/>
                </a:lnTo>
                <a:lnTo>
                  <a:pt x="25150" y="890743"/>
                </a:lnTo>
                <a:lnTo>
                  <a:pt x="0" y="748578"/>
                </a:lnTo>
                <a:close/>
              </a:path>
            </a:pathLst>
          </a:custGeom>
          <a:ln w="102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968615" y="2614874"/>
            <a:ext cx="340360" cy="171450"/>
          </a:xfrm>
          <a:custGeom>
            <a:avLst/>
            <a:gdLst/>
            <a:ahLst/>
            <a:cxnLst/>
            <a:rect l="l" t="t" r="r" b="b"/>
            <a:pathLst>
              <a:path w="340360" h="171450">
                <a:moveTo>
                  <a:pt x="0" y="0"/>
                </a:moveTo>
                <a:lnTo>
                  <a:pt x="0" y="171107"/>
                </a:lnTo>
                <a:lnTo>
                  <a:pt x="340261" y="8554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306919" y="2771196"/>
            <a:ext cx="4814570" cy="938530"/>
          </a:xfrm>
          <a:custGeom>
            <a:avLst/>
            <a:gdLst/>
            <a:ahLst/>
            <a:cxnLst/>
            <a:rect l="l" t="t" r="r" b="b"/>
            <a:pathLst>
              <a:path w="4814570" h="938529">
                <a:moveTo>
                  <a:pt x="0" y="938534"/>
                </a:moveTo>
                <a:lnTo>
                  <a:pt x="4813998" y="938534"/>
                </a:lnTo>
                <a:lnTo>
                  <a:pt x="4813998" y="0"/>
                </a:lnTo>
              </a:path>
            </a:pathLst>
          </a:custGeom>
          <a:ln w="95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707544" y="3524475"/>
            <a:ext cx="1109980" cy="351155"/>
          </a:xfrm>
          <a:custGeom>
            <a:avLst/>
            <a:gdLst/>
            <a:ahLst/>
            <a:cxnLst/>
            <a:rect l="l" t="t" r="r" b="b"/>
            <a:pathLst>
              <a:path w="1109979" h="351154">
                <a:moveTo>
                  <a:pt x="0" y="351023"/>
                </a:moveTo>
                <a:lnTo>
                  <a:pt x="1109649" y="351023"/>
                </a:lnTo>
                <a:lnTo>
                  <a:pt x="1109649" y="0"/>
                </a:lnTo>
                <a:lnTo>
                  <a:pt x="0" y="0"/>
                </a:lnTo>
                <a:lnTo>
                  <a:pt x="0" y="3510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719994" y="3502382"/>
            <a:ext cx="1083945" cy="344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00" spc="670" dirty="0">
                <a:latin typeface="宋体" panose="02010600030101010101" pitchFamily="2" charset="-122"/>
                <a:cs typeface="宋体" panose="02010600030101010101" pitchFamily="2" charset="-122"/>
              </a:rPr>
              <a:t>新版本</a:t>
            </a:r>
            <a:endParaRPr sz="21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791449" y="2700415"/>
            <a:ext cx="2118360" cy="0"/>
          </a:xfrm>
          <a:custGeom>
            <a:avLst/>
            <a:gdLst/>
            <a:ahLst/>
            <a:cxnLst/>
            <a:rect l="l" t="t" r="r" b="b"/>
            <a:pathLst>
              <a:path w="2118359">
                <a:moveTo>
                  <a:pt x="0" y="0"/>
                </a:moveTo>
                <a:lnTo>
                  <a:pt x="2117859" y="0"/>
                </a:lnTo>
              </a:path>
            </a:pathLst>
          </a:custGeom>
          <a:ln w="1886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884158" y="2614874"/>
            <a:ext cx="340360" cy="171450"/>
          </a:xfrm>
          <a:custGeom>
            <a:avLst/>
            <a:gdLst/>
            <a:ahLst/>
            <a:cxnLst/>
            <a:rect l="l" t="t" r="r" b="b"/>
            <a:pathLst>
              <a:path w="340359" h="171450">
                <a:moveTo>
                  <a:pt x="0" y="0"/>
                </a:moveTo>
                <a:lnTo>
                  <a:pt x="0" y="171107"/>
                </a:lnTo>
                <a:lnTo>
                  <a:pt x="340226" y="8554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635953" y="2659454"/>
            <a:ext cx="731520" cy="344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00" spc="670" dirty="0">
                <a:latin typeface="宋体" panose="02010600030101010101" pitchFamily="2" charset="-122"/>
                <a:cs typeface="宋体" panose="02010600030101010101" pitchFamily="2" charset="-122"/>
              </a:rPr>
              <a:t>流程</a:t>
            </a:r>
            <a:endParaRPr sz="21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65969" y="1939189"/>
            <a:ext cx="1929764" cy="90296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3500" algn="ctr">
              <a:lnSpc>
                <a:spcPct val="100000"/>
              </a:lnSpc>
              <a:spcBef>
                <a:spcPts val="90"/>
              </a:spcBef>
            </a:pPr>
            <a:r>
              <a:rPr sz="2100" spc="340" dirty="0">
                <a:latin typeface="宋体" panose="02010600030101010101" pitchFamily="2" charset="-122"/>
                <a:cs typeface="宋体" panose="02010600030101010101" pitchFamily="2" charset="-122"/>
              </a:rPr>
              <a:t>Check</a:t>
            </a:r>
            <a:r>
              <a:rPr sz="2100" spc="30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100" spc="340" dirty="0">
                <a:latin typeface="宋体" panose="02010600030101010101" pitchFamily="2" charset="-122"/>
                <a:cs typeface="宋体" panose="02010600030101010101" pitchFamily="2" charset="-122"/>
              </a:rPr>
              <a:t>in</a:t>
            </a:r>
            <a:endParaRPr sz="21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ctr">
              <a:lnSpc>
                <a:spcPct val="100000"/>
              </a:lnSpc>
              <a:spcBef>
                <a:spcPts val="1875"/>
              </a:spcBef>
              <a:tabLst>
                <a:tab pos="313690" algn="l"/>
              </a:tabLst>
            </a:pPr>
            <a:r>
              <a:rPr sz="2100" strike="sngStrike" spc="1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strike="sngStrike" spc="17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100" strike="sngStrike" spc="680" dirty="0">
                <a:latin typeface="宋体" panose="02010600030101010101" pitchFamily="2" charset="-122"/>
                <a:cs typeface="宋体" panose="02010600030101010101" pitchFamily="2" charset="-122"/>
              </a:rPr>
              <a:t>评</a:t>
            </a:r>
            <a:r>
              <a:rPr sz="2100" strike="sngStrike" spc="665" dirty="0">
                <a:latin typeface="宋体" panose="02010600030101010101" pitchFamily="2" charset="-122"/>
                <a:cs typeface="宋体" panose="02010600030101010101" pitchFamily="2" charset="-122"/>
              </a:rPr>
              <a:t>审</a:t>
            </a:r>
            <a:r>
              <a:rPr sz="2100" strike="sngStrike" spc="570" dirty="0">
                <a:latin typeface="宋体" panose="02010600030101010101" pitchFamily="2" charset="-122"/>
                <a:cs typeface="宋体" panose="02010600030101010101" pitchFamily="2" charset="-122"/>
              </a:rPr>
              <a:t>/验证</a:t>
            </a:r>
            <a:endParaRPr sz="21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18975" y="1860150"/>
            <a:ext cx="1617345" cy="82105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710"/>
              </a:spcBef>
            </a:pPr>
            <a:r>
              <a:rPr sz="2100" spc="340" dirty="0">
                <a:latin typeface="宋体" panose="02010600030101010101" pitchFamily="2" charset="-122"/>
                <a:cs typeface="宋体" panose="02010600030101010101" pitchFamily="2" charset="-122"/>
              </a:rPr>
              <a:t>Check</a:t>
            </a:r>
            <a:r>
              <a:rPr sz="2100" spc="254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100" spc="340" dirty="0">
                <a:latin typeface="宋体" panose="02010600030101010101" pitchFamily="2" charset="-122"/>
                <a:cs typeface="宋体" panose="02010600030101010101" pitchFamily="2" charset="-122"/>
              </a:rPr>
              <a:t>out</a:t>
            </a:r>
            <a:endParaRPr sz="21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R="20955" algn="r">
              <a:lnSpc>
                <a:spcPct val="100000"/>
              </a:lnSpc>
              <a:spcBef>
                <a:spcPts val="610"/>
              </a:spcBef>
            </a:pPr>
            <a:r>
              <a:rPr sz="2100" spc="670" dirty="0">
                <a:latin typeface="宋体" panose="02010600030101010101" pitchFamily="2" charset="-122"/>
                <a:cs typeface="宋体" panose="02010600030101010101" pitchFamily="2" charset="-122"/>
              </a:rPr>
              <a:t>变更控制</a:t>
            </a:r>
            <a:endParaRPr sz="21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306919" y="3083840"/>
            <a:ext cx="0" cy="626110"/>
          </a:xfrm>
          <a:custGeom>
            <a:avLst/>
            <a:gdLst/>
            <a:ahLst/>
            <a:cxnLst/>
            <a:rect l="l" t="t" r="r" b="b"/>
            <a:pathLst>
              <a:path h="626110">
                <a:moveTo>
                  <a:pt x="0" y="625890"/>
                </a:moveTo>
                <a:lnTo>
                  <a:pt x="0" y="0"/>
                </a:lnTo>
              </a:path>
            </a:pathLst>
          </a:custGeom>
          <a:ln w="1257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212640" y="2880330"/>
            <a:ext cx="188595" cy="218440"/>
          </a:xfrm>
          <a:custGeom>
            <a:avLst/>
            <a:gdLst/>
            <a:ahLst/>
            <a:cxnLst/>
            <a:rect l="l" t="t" r="r" b="b"/>
            <a:pathLst>
              <a:path w="188594" h="218439">
                <a:moveTo>
                  <a:pt x="87990" y="0"/>
                </a:moveTo>
                <a:lnTo>
                  <a:pt x="0" y="218294"/>
                </a:lnTo>
                <a:lnTo>
                  <a:pt x="188556" y="218294"/>
                </a:lnTo>
                <a:lnTo>
                  <a:pt x="879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965575" y="2486355"/>
            <a:ext cx="9398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受控库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39" y="0"/>
            <a:ext cx="56184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华文隶书" panose="02010800040101010101" charset="-122"/>
                <a:cs typeface="华文隶书" panose="02010800040101010101" charset="-122"/>
              </a:rPr>
              <a:t>配置库的跟踪过程举例</a:t>
            </a:r>
            <a:endParaRPr b="0" dirty="0">
              <a:latin typeface="华文隶书" panose="02010800040101010101" charset="-122"/>
              <a:cs typeface="华文隶书" panose="02010800040101010101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3461" y="968121"/>
            <a:ext cx="10477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15" dirty="0">
                <a:latin typeface="Arial Narrow" panose="020B0606020202030204"/>
                <a:cs typeface="Arial Narrow" panose="020B0606020202030204"/>
              </a:rPr>
              <a:t>22</a:t>
            </a:r>
            <a:endParaRPr sz="700">
              <a:latin typeface="Arial Narrow" panose="020B0606020202030204"/>
              <a:cs typeface="Arial Narrow" panose="020B060602020203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20761" y="4173473"/>
            <a:ext cx="381000" cy="285115"/>
          </a:xfrm>
          <a:custGeom>
            <a:avLst/>
            <a:gdLst/>
            <a:ahLst/>
            <a:cxnLst/>
            <a:rect l="l" t="t" r="r" b="b"/>
            <a:pathLst>
              <a:path w="381000" h="285114">
                <a:moveTo>
                  <a:pt x="190500" y="0"/>
                </a:moveTo>
                <a:lnTo>
                  <a:pt x="139876" y="5089"/>
                </a:lnTo>
                <a:lnTo>
                  <a:pt x="94375" y="19453"/>
                </a:lnTo>
                <a:lnTo>
                  <a:pt x="55816" y="41733"/>
                </a:lnTo>
                <a:lnTo>
                  <a:pt x="26020" y="70572"/>
                </a:lnTo>
                <a:lnTo>
                  <a:pt x="6808" y="104611"/>
                </a:lnTo>
                <a:lnTo>
                  <a:pt x="0" y="142494"/>
                </a:lnTo>
                <a:lnTo>
                  <a:pt x="6808" y="180376"/>
                </a:lnTo>
                <a:lnTo>
                  <a:pt x="26020" y="214415"/>
                </a:lnTo>
                <a:lnTo>
                  <a:pt x="55816" y="243254"/>
                </a:lnTo>
                <a:lnTo>
                  <a:pt x="94375" y="265534"/>
                </a:lnTo>
                <a:lnTo>
                  <a:pt x="139876" y="279898"/>
                </a:lnTo>
                <a:lnTo>
                  <a:pt x="190500" y="284988"/>
                </a:lnTo>
                <a:lnTo>
                  <a:pt x="241123" y="279898"/>
                </a:lnTo>
                <a:lnTo>
                  <a:pt x="286624" y="265534"/>
                </a:lnTo>
                <a:lnTo>
                  <a:pt x="325183" y="243254"/>
                </a:lnTo>
                <a:lnTo>
                  <a:pt x="354979" y="214415"/>
                </a:lnTo>
                <a:lnTo>
                  <a:pt x="374191" y="180376"/>
                </a:lnTo>
                <a:lnTo>
                  <a:pt x="381000" y="142494"/>
                </a:lnTo>
                <a:lnTo>
                  <a:pt x="374191" y="104611"/>
                </a:lnTo>
                <a:lnTo>
                  <a:pt x="354979" y="70572"/>
                </a:lnTo>
                <a:lnTo>
                  <a:pt x="325183" y="41733"/>
                </a:lnTo>
                <a:lnTo>
                  <a:pt x="286624" y="19453"/>
                </a:lnTo>
                <a:lnTo>
                  <a:pt x="241123" y="5089"/>
                </a:lnTo>
                <a:lnTo>
                  <a:pt x="19050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620761" y="4173473"/>
            <a:ext cx="381000" cy="285115"/>
          </a:xfrm>
          <a:custGeom>
            <a:avLst/>
            <a:gdLst/>
            <a:ahLst/>
            <a:cxnLst/>
            <a:rect l="l" t="t" r="r" b="b"/>
            <a:pathLst>
              <a:path w="381000" h="285114">
                <a:moveTo>
                  <a:pt x="0" y="142494"/>
                </a:moveTo>
                <a:lnTo>
                  <a:pt x="6808" y="104611"/>
                </a:lnTo>
                <a:lnTo>
                  <a:pt x="26020" y="70572"/>
                </a:lnTo>
                <a:lnTo>
                  <a:pt x="55816" y="41733"/>
                </a:lnTo>
                <a:lnTo>
                  <a:pt x="94375" y="19453"/>
                </a:lnTo>
                <a:lnTo>
                  <a:pt x="139876" y="5089"/>
                </a:lnTo>
                <a:lnTo>
                  <a:pt x="190500" y="0"/>
                </a:lnTo>
                <a:lnTo>
                  <a:pt x="241123" y="5089"/>
                </a:lnTo>
                <a:lnTo>
                  <a:pt x="286624" y="19453"/>
                </a:lnTo>
                <a:lnTo>
                  <a:pt x="325183" y="41733"/>
                </a:lnTo>
                <a:lnTo>
                  <a:pt x="354979" y="70572"/>
                </a:lnTo>
                <a:lnTo>
                  <a:pt x="374191" y="104611"/>
                </a:lnTo>
                <a:lnTo>
                  <a:pt x="381000" y="142494"/>
                </a:lnTo>
                <a:lnTo>
                  <a:pt x="374191" y="180376"/>
                </a:lnTo>
                <a:lnTo>
                  <a:pt x="354979" y="214415"/>
                </a:lnTo>
                <a:lnTo>
                  <a:pt x="325183" y="243254"/>
                </a:lnTo>
                <a:lnTo>
                  <a:pt x="286624" y="265534"/>
                </a:lnTo>
                <a:lnTo>
                  <a:pt x="241123" y="279898"/>
                </a:lnTo>
                <a:lnTo>
                  <a:pt x="190500" y="284988"/>
                </a:lnTo>
                <a:lnTo>
                  <a:pt x="139876" y="279898"/>
                </a:lnTo>
                <a:lnTo>
                  <a:pt x="94375" y="265534"/>
                </a:lnTo>
                <a:lnTo>
                  <a:pt x="55816" y="243254"/>
                </a:lnTo>
                <a:lnTo>
                  <a:pt x="26020" y="214415"/>
                </a:lnTo>
                <a:lnTo>
                  <a:pt x="6808" y="180376"/>
                </a:lnTo>
                <a:lnTo>
                  <a:pt x="0" y="14249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648961" y="4115561"/>
            <a:ext cx="381000" cy="287020"/>
          </a:xfrm>
          <a:custGeom>
            <a:avLst/>
            <a:gdLst/>
            <a:ahLst/>
            <a:cxnLst/>
            <a:rect l="l" t="t" r="r" b="b"/>
            <a:pathLst>
              <a:path w="381000" h="287020">
                <a:moveTo>
                  <a:pt x="190500" y="0"/>
                </a:moveTo>
                <a:lnTo>
                  <a:pt x="139876" y="5117"/>
                </a:lnTo>
                <a:lnTo>
                  <a:pt x="94375" y="19558"/>
                </a:lnTo>
                <a:lnTo>
                  <a:pt x="55816" y="41957"/>
                </a:lnTo>
                <a:lnTo>
                  <a:pt x="26020" y="70950"/>
                </a:lnTo>
                <a:lnTo>
                  <a:pt x="6808" y="105171"/>
                </a:lnTo>
                <a:lnTo>
                  <a:pt x="0" y="143256"/>
                </a:lnTo>
                <a:lnTo>
                  <a:pt x="6808" y="181340"/>
                </a:lnTo>
                <a:lnTo>
                  <a:pt x="26020" y="215561"/>
                </a:lnTo>
                <a:lnTo>
                  <a:pt x="55816" y="244554"/>
                </a:lnTo>
                <a:lnTo>
                  <a:pt x="94375" y="266954"/>
                </a:lnTo>
                <a:lnTo>
                  <a:pt x="139876" y="281394"/>
                </a:lnTo>
                <a:lnTo>
                  <a:pt x="190500" y="286511"/>
                </a:lnTo>
                <a:lnTo>
                  <a:pt x="241123" y="281394"/>
                </a:lnTo>
                <a:lnTo>
                  <a:pt x="286624" y="266954"/>
                </a:lnTo>
                <a:lnTo>
                  <a:pt x="325183" y="244554"/>
                </a:lnTo>
                <a:lnTo>
                  <a:pt x="354979" y="215561"/>
                </a:lnTo>
                <a:lnTo>
                  <a:pt x="374191" y="181340"/>
                </a:lnTo>
                <a:lnTo>
                  <a:pt x="381000" y="143256"/>
                </a:lnTo>
                <a:lnTo>
                  <a:pt x="374191" y="105171"/>
                </a:lnTo>
                <a:lnTo>
                  <a:pt x="354979" y="70950"/>
                </a:lnTo>
                <a:lnTo>
                  <a:pt x="325183" y="41957"/>
                </a:lnTo>
                <a:lnTo>
                  <a:pt x="286624" y="19558"/>
                </a:lnTo>
                <a:lnTo>
                  <a:pt x="241123" y="5117"/>
                </a:lnTo>
                <a:lnTo>
                  <a:pt x="19050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648961" y="4115561"/>
            <a:ext cx="381000" cy="287020"/>
          </a:xfrm>
          <a:custGeom>
            <a:avLst/>
            <a:gdLst/>
            <a:ahLst/>
            <a:cxnLst/>
            <a:rect l="l" t="t" r="r" b="b"/>
            <a:pathLst>
              <a:path w="381000" h="287020">
                <a:moveTo>
                  <a:pt x="0" y="143256"/>
                </a:moveTo>
                <a:lnTo>
                  <a:pt x="6808" y="105171"/>
                </a:lnTo>
                <a:lnTo>
                  <a:pt x="26020" y="70950"/>
                </a:lnTo>
                <a:lnTo>
                  <a:pt x="55816" y="41957"/>
                </a:lnTo>
                <a:lnTo>
                  <a:pt x="94375" y="19558"/>
                </a:lnTo>
                <a:lnTo>
                  <a:pt x="139876" y="5117"/>
                </a:lnTo>
                <a:lnTo>
                  <a:pt x="190500" y="0"/>
                </a:lnTo>
                <a:lnTo>
                  <a:pt x="241123" y="5117"/>
                </a:lnTo>
                <a:lnTo>
                  <a:pt x="286624" y="19558"/>
                </a:lnTo>
                <a:lnTo>
                  <a:pt x="325183" y="41957"/>
                </a:lnTo>
                <a:lnTo>
                  <a:pt x="354979" y="70950"/>
                </a:lnTo>
                <a:lnTo>
                  <a:pt x="374191" y="105171"/>
                </a:lnTo>
                <a:lnTo>
                  <a:pt x="381000" y="143256"/>
                </a:lnTo>
                <a:lnTo>
                  <a:pt x="374191" y="181340"/>
                </a:lnTo>
                <a:lnTo>
                  <a:pt x="354979" y="215561"/>
                </a:lnTo>
                <a:lnTo>
                  <a:pt x="325183" y="244554"/>
                </a:lnTo>
                <a:lnTo>
                  <a:pt x="286624" y="266954"/>
                </a:lnTo>
                <a:lnTo>
                  <a:pt x="241123" y="281394"/>
                </a:lnTo>
                <a:lnTo>
                  <a:pt x="190500" y="286511"/>
                </a:lnTo>
                <a:lnTo>
                  <a:pt x="139876" y="281394"/>
                </a:lnTo>
                <a:lnTo>
                  <a:pt x="94375" y="266953"/>
                </a:lnTo>
                <a:lnTo>
                  <a:pt x="55816" y="244554"/>
                </a:lnTo>
                <a:lnTo>
                  <a:pt x="26020" y="215561"/>
                </a:lnTo>
                <a:lnTo>
                  <a:pt x="6808" y="181340"/>
                </a:lnTo>
                <a:lnTo>
                  <a:pt x="0" y="143256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51459" y="1200911"/>
            <a:ext cx="8686800" cy="373989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692" y="163144"/>
            <a:ext cx="26035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Tw Cen MT" panose="020B0602020104020603"/>
                <a:cs typeface="Tw Cen MT" panose="020B0602020104020603"/>
              </a:rPr>
              <a:t>VS</a:t>
            </a:r>
            <a:r>
              <a:rPr b="0" spc="10" dirty="0">
                <a:latin typeface="Tw Cen MT" panose="020B0602020104020603"/>
                <a:cs typeface="Tw Cen MT" panose="020B0602020104020603"/>
              </a:rPr>
              <a:t>S</a:t>
            </a:r>
            <a:r>
              <a:rPr b="0" spc="5" dirty="0">
                <a:latin typeface="华文仿宋" panose="02010600040101010101" charset="-122"/>
                <a:cs typeface="华文仿宋" panose="02010600040101010101" charset="-122"/>
              </a:rPr>
              <a:t>版本库</a:t>
            </a:r>
            <a:endParaRPr b="0" spc="5" dirty="0">
              <a:latin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3461" y="968121"/>
            <a:ext cx="10477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15" dirty="0">
                <a:latin typeface="Arial Narrow" panose="020B0606020202030204"/>
                <a:cs typeface="Arial Narrow" panose="020B0606020202030204"/>
              </a:rPr>
              <a:t>23</a:t>
            </a:r>
            <a:endParaRPr sz="700">
              <a:latin typeface="Arial Narrow" panose="020B0606020202030204"/>
              <a:cs typeface="Arial Narrow" panose="020B060602020203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9495" y="1203960"/>
            <a:ext cx="7993380" cy="374599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692" y="154051"/>
            <a:ext cx="26968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Tw Cen MT" panose="020B0602020104020603"/>
                <a:cs typeface="Tw Cen MT" panose="020B0602020104020603"/>
              </a:rPr>
              <a:t>SV</a:t>
            </a:r>
            <a:r>
              <a:rPr b="0" spc="10" dirty="0">
                <a:latin typeface="Tw Cen MT" panose="020B0602020104020603"/>
                <a:cs typeface="Tw Cen MT" panose="020B0602020104020603"/>
              </a:rPr>
              <a:t>N</a:t>
            </a:r>
            <a:r>
              <a:rPr b="0" dirty="0">
                <a:latin typeface="华文仿宋" panose="02010600040101010101" charset="-122"/>
                <a:cs typeface="华文仿宋" panose="02010600040101010101" charset="-122"/>
              </a:rPr>
              <a:t>版本库</a:t>
            </a:r>
            <a:endParaRPr b="0" dirty="0">
              <a:latin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3461" y="968121"/>
            <a:ext cx="10477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15" dirty="0">
                <a:solidFill>
                  <a:srgbClr val="FFFFFF"/>
                </a:solidFill>
                <a:latin typeface="Arial Narrow" panose="020B0606020202030204"/>
                <a:cs typeface="Arial Narrow" panose="020B0606020202030204"/>
              </a:rPr>
              <a:t>24</a:t>
            </a:r>
            <a:endParaRPr sz="700">
              <a:latin typeface="Arial Narrow" panose="020B0606020202030204"/>
              <a:cs typeface="Arial Narrow" panose="020B060602020203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5567" y="1138427"/>
            <a:ext cx="6912864" cy="350977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1692" y="163195"/>
            <a:ext cx="8242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775F54"/>
                </a:solidFill>
                <a:latin typeface="Tw Cen MT" panose="020B0602020104020603"/>
                <a:cs typeface="Tw Cen MT" panose="020B0602020104020603"/>
              </a:rPr>
              <a:t>GIT</a:t>
            </a:r>
            <a:endParaRPr sz="4400">
              <a:latin typeface="Tw Cen MT" panose="020B0602020104020603"/>
              <a:cs typeface="Tw Cen MT" panose="020B0602020104020603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3461" y="968121"/>
            <a:ext cx="10477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15" dirty="0">
                <a:solidFill>
                  <a:srgbClr val="FFFFFF"/>
                </a:solidFill>
                <a:latin typeface="Arial Narrow" panose="020B0606020202030204"/>
                <a:cs typeface="Arial Narrow" panose="020B0606020202030204"/>
              </a:rPr>
              <a:t>25</a:t>
            </a:r>
            <a:endParaRPr sz="700">
              <a:latin typeface="Arial Narrow" panose="020B0606020202030204"/>
              <a:cs typeface="Arial Narrow" panose="020B060602020203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76755" y="1138427"/>
            <a:ext cx="6280404" cy="352044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639" y="167081"/>
            <a:ext cx="53073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i="1" spc="-10" dirty="0">
                <a:latin typeface="华文隶书" panose="02010800040101010101" charset="-122"/>
                <a:cs typeface="华文隶书" panose="02010800040101010101" charset="-122"/>
              </a:rPr>
              <a:t>3</a:t>
            </a:r>
            <a:r>
              <a:rPr b="0" spc="5" dirty="0">
                <a:latin typeface="华文隶书" panose="02010800040101010101" charset="-122"/>
                <a:cs typeface="华文隶书" panose="02010800040101010101" charset="-122"/>
              </a:rPr>
              <a:t>、基线变更管理过程</a:t>
            </a:r>
            <a:endParaRPr b="0" spc="5" dirty="0">
              <a:latin typeface="华文隶书" panose="02010800040101010101" charset="-122"/>
              <a:cs typeface="华文隶书" panose="02010800040101010101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46346" y="4530344"/>
            <a:ext cx="7543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Narrow" panose="020B0606020202030204"/>
                <a:cs typeface="Arial Narrow" panose="020B0606020202030204"/>
              </a:rPr>
              <a:t>chapter</a:t>
            </a:r>
            <a:r>
              <a:rPr sz="1400" u="sng" spc="250" dirty="0">
                <a:uFill>
                  <a:solidFill>
                    <a:srgbClr val="000000"/>
                  </a:solidFill>
                </a:uFill>
                <a:latin typeface="Arial Narrow" panose="020B0606020202030204"/>
                <a:cs typeface="Arial Narrow" panose="020B0606020202030204"/>
              </a:rPr>
              <a:t> </a:t>
            </a:r>
            <a:r>
              <a:rPr sz="1400" dirty="0">
                <a:latin typeface="Arial Narrow" panose="020B0606020202030204"/>
                <a:cs typeface="Arial Narrow" panose="020B0606020202030204"/>
              </a:rPr>
              <a:t>9</a:t>
            </a:r>
            <a:endParaRPr sz="1400">
              <a:latin typeface="Arial Narrow" panose="020B0606020202030204"/>
              <a:cs typeface="Arial Narrow" panose="020B0606020202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461" y="968121"/>
            <a:ext cx="10477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15" dirty="0">
                <a:latin typeface="Arial Narrow" panose="020B0606020202030204"/>
                <a:cs typeface="Arial Narrow" panose="020B0606020202030204"/>
              </a:rPr>
              <a:t>26</a:t>
            </a:r>
            <a:endParaRPr sz="700">
              <a:latin typeface="Arial Narrow" panose="020B0606020202030204"/>
              <a:cs typeface="Arial Narrow" panose="020B0606020202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7217" y="1464945"/>
            <a:ext cx="815594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隶书" panose="02010509060101010101" charset="-122"/>
                <a:cs typeface="隶书" panose="02010509060101010101" charset="-122"/>
              </a:rPr>
              <a:t>基线</a:t>
            </a:r>
            <a:r>
              <a:rPr sz="3200" spc="-15" dirty="0">
                <a:latin typeface="隶书" panose="02010509060101010101" charset="-122"/>
                <a:cs typeface="隶书" panose="02010509060101010101" charset="-122"/>
              </a:rPr>
              <a:t>修</a:t>
            </a:r>
            <a:r>
              <a:rPr sz="3200" dirty="0">
                <a:latin typeface="隶书" panose="02010509060101010101" charset="-122"/>
                <a:cs typeface="隶书" panose="02010509060101010101" charset="-122"/>
              </a:rPr>
              <a:t>改应</a:t>
            </a:r>
            <a:r>
              <a:rPr sz="3200" spc="-15" dirty="0">
                <a:latin typeface="隶书" panose="02010509060101010101" charset="-122"/>
                <a:cs typeface="隶书" panose="02010509060101010101" charset="-122"/>
              </a:rPr>
              <a:t>受</a:t>
            </a:r>
            <a:r>
              <a:rPr sz="3200" dirty="0">
                <a:latin typeface="隶书" panose="02010509060101010101" charset="-122"/>
                <a:cs typeface="隶书" panose="02010509060101010101" charset="-122"/>
              </a:rPr>
              <a:t>到控</a:t>
            </a:r>
            <a:r>
              <a:rPr sz="3200" spc="-15" dirty="0">
                <a:latin typeface="隶书" panose="02010509060101010101" charset="-122"/>
                <a:cs typeface="隶书" panose="02010509060101010101" charset="-122"/>
              </a:rPr>
              <a:t>制</a:t>
            </a:r>
            <a:r>
              <a:rPr sz="3200" dirty="0">
                <a:latin typeface="隶书" panose="02010509060101010101" charset="-122"/>
                <a:cs typeface="隶书" panose="02010509060101010101" charset="-122"/>
              </a:rPr>
              <a:t>，这</a:t>
            </a:r>
            <a:r>
              <a:rPr sz="3200" spc="-15" dirty="0">
                <a:latin typeface="隶书" panose="02010509060101010101" charset="-122"/>
                <a:cs typeface="隶书" panose="02010509060101010101" charset="-122"/>
              </a:rPr>
              <a:t>种</a:t>
            </a:r>
            <a:r>
              <a:rPr sz="3200" dirty="0">
                <a:latin typeface="隶书" panose="02010509060101010101" charset="-122"/>
                <a:cs typeface="隶书" panose="02010509060101010101" charset="-122"/>
              </a:rPr>
              <a:t>变化</a:t>
            </a:r>
            <a:r>
              <a:rPr sz="3200" spc="-15" dirty="0">
                <a:latin typeface="隶书" panose="02010509060101010101" charset="-122"/>
                <a:cs typeface="隶书" panose="02010509060101010101" charset="-122"/>
              </a:rPr>
              <a:t>要</a:t>
            </a:r>
            <a:r>
              <a:rPr sz="3200" spc="10" dirty="0">
                <a:latin typeface="隶书" panose="02010509060101010101" charset="-122"/>
                <a:cs typeface="隶书" panose="02010509060101010101" charset="-122"/>
              </a:rPr>
              <a:t>经</a:t>
            </a:r>
            <a:r>
              <a:rPr sz="3200" spc="-5" dirty="0">
                <a:latin typeface="隶书" panose="02010509060101010101" charset="-122"/>
                <a:cs typeface="隶书" panose="02010509060101010101" charset="-122"/>
              </a:rPr>
              <a:t>SCCB</a:t>
            </a:r>
            <a:r>
              <a:rPr sz="3200" dirty="0">
                <a:latin typeface="隶书" panose="02010509060101010101" charset="-122"/>
                <a:cs typeface="隶书" panose="02010509060101010101" charset="-122"/>
              </a:rPr>
              <a:t>授 </a:t>
            </a:r>
            <a:r>
              <a:rPr sz="3200" spc="5" dirty="0">
                <a:latin typeface="隶书" panose="02010509060101010101" charset="-122"/>
                <a:cs typeface="隶书" panose="02010509060101010101" charset="-122"/>
              </a:rPr>
              <a:t>权，</a:t>
            </a:r>
            <a:r>
              <a:rPr sz="3200" spc="-15" dirty="0">
                <a:latin typeface="隶书" panose="02010509060101010101" charset="-122"/>
                <a:cs typeface="隶书" panose="02010509060101010101" charset="-122"/>
              </a:rPr>
              <a:t>按</a:t>
            </a:r>
            <a:r>
              <a:rPr sz="3200" spc="5" dirty="0">
                <a:latin typeface="隶书" panose="02010509060101010101" charset="-122"/>
                <a:cs typeface="隶书" panose="02010509060101010101" charset="-122"/>
              </a:rPr>
              <a:t>程序</a:t>
            </a:r>
            <a:r>
              <a:rPr sz="3200" spc="-15" dirty="0">
                <a:latin typeface="隶书" panose="02010509060101010101" charset="-122"/>
                <a:cs typeface="隶书" panose="02010509060101010101" charset="-122"/>
              </a:rPr>
              <a:t>进</a:t>
            </a:r>
            <a:r>
              <a:rPr sz="3200" spc="5" dirty="0">
                <a:latin typeface="隶书" panose="02010509060101010101" charset="-122"/>
                <a:cs typeface="隶书" panose="02010509060101010101" charset="-122"/>
              </a:rPr>
              <a:t>行控</a:t>
            </a:r>
            <a:r>
              <a:rPr sz="3200" spc="-15" dirty="0">
                <a:latin typeface="隶书" panose="02010509060101010101" charset="-122"/>
                <a:cs typeface="隶书" panose="02010509060101010101" charset="-122"/>
              </a:rPr>
              <a:t>制</a:t>
            </a:r>
            <a:r>
              <a:rPr sz="3200" spc="5" dirty="0">
                <a:latin typeface="隶书" panose="02010509060101010101" charset="-122"/>
                <a:cs typeface="隶书" panose="02010509060101010101" charset="-122"/>
              </a:rPr>
              <a:t>并记</a:t>
            </a:r>
            <a:r>
              <a:rPr sz="3200" spc="-15" dirty="0">
                <a:latin typeface="隶书" panose="02010509060101010101" charset="-122"/>
                <a:cs typeface="隶书" panose="02010509060101010101" charset="-122"/>
              </a:rPr>
              <a:t>录</a:t>
            </a:r>
            <a:r>
              <a:rPr sz="3200" spc="5" dirty="0">
                <a:latin typeface="隶书" panose="02010509060101010101" charset="-122"/>
                <a:cs typeface="隶书" panose="02010509060101010101" charset="-122"/>
              </a:rPr>
              <a:t>基线</a:t>
            </a:r>
            <a:r>
              <a:rPr sz="3200" spc="-15" dirty="0">
                <a:latin typeface="隶书" panose="02010509060101010101" charset="-122"/>
                <a:cs typeface="隶书" panose="02010509060101010101" charset="-122"/>
              </a:rPr>
              <a:t>修</a:t>
            </a:r>
            <a:r>
              <a:rPr sz="3200" spc="5" dirty="0">
                <a:latin typeface="隶书" panose="02010509060101010101" charset="-122"/>
                <a:cs typeface="隶书" panose="02010509060101010101" charset="-122"/>
              </a:rPr>
              <a:t>改的</a:t>
            </a:r>
            <a:r>
              <a:rPr sz="3200" spc="-15" dirty="0">
                <a:latin typeface="隶书" panose="02010509060101010101" charset="-122"/>
                <a:cs typeface="隶书" panose="02010509060101010101" charset="-122"/>
              </a:rPr>
              <a:t>过</a:t>
            </a:r>
            <a:r>
              <a:rPr sz="3200" spc="10" dirty="0">
                <a:latin typeface="隶书" panose="02010509060101010101" charset="-122"/>
                <a:cs typeface="隶书" panose="02010509060101010101" charset="-122"/>
              </a:rPr>
              <a:t>程</a:t>
            </a:r>
            <a:r>
              <a:rPr sz="3200" spc="5" dirty="0">
                <a:latin typeface="黑体" panose="02010609060101010101" charset="-122"/>
                <a:cs typeface="黑体" panose="02010609060101010101" charset="-122"/>
              </a:rPr>
              <a:t>。</a:t>
            </a:r>
            <a:endParaRPr sz="3200">
              <a:latin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517" y="167081"/>
            <a:ext cx="33813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华文隶书" panose="02010800040101010101" charset="-122"/>
                <a:cs typeface="华文隶书" panose="02010800040101010101" charset="-122"/>
              </a:rPr>
              <a:t>基线变更系统</a:t>
            </a:r>
            <a:endParaRPr b="0" dirty="0">
              <a:latin typeface="华文隶书" panose="02010800040101010101" charset="-122"/>
              <a:cs typeface="华文隶书" panose="02010800040101010101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4121" y="4601667"/>
            <a:ext cx="7543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Narrow" panose="020B0606020202030204"/>
                <a:cs typeface="Arial Narrow" panose="020B0606020202030204"/>
              </a:rPr>
              <a:t>chapter</a:t>
            </a:r>
            <a:r>
              <a:rPr sz="1400" u="sng" spc="250" dirty="0">
                <a:uFill>
                  <a:solidFill>
                    <a:srgbClr val="000000"/>
                  </a:solidFill>
                </a:uFill>
                <a:latin typeface="Arial Narrow" panose="020B0606020202030204"/>
                <a:cs typeface="Arial Narrow" panose="020B0606020202030204"/>
              </a:rPr>
              <a:t> </a:t>
            </a:r>
            <a:r>
              <a:rPr sz="1400" dirty="0">
                <a:latin typeface="Arial Narrow" panose="020B0606020202030204"/>
                <a:cs typeface="Arial Narrow" panose="020B0606020202030204"/>
              </a:rPr>
              <a:t>9</a:t>
            </a:r>
            <a:endParaRPr sz="1400">
              <a:latin typeface="Arial Narrow" panose="020B0606020202030204"/>
              <a:cs typeface="Arial Narrow" panose="020B0606020202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461" y="968121"/>
            <a:ext cx="10477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15" dirty="0">
                <a:latin typeface="Arial Narrow" panose="020B0606020202030204"/>
                <a:cs typeface="Arial Narrow" panose="020B0606020202030204"/>
              </a:rPr>
              <a:t>27</a:t>
            </a:r>
            <a:endParaRPr sz="700">
              <a:latin typeface="Arial Narrow" panose="020B0606020202030204"/>
              <a:cs typeface="Arial Narrow" panose="020B0606020202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42003" y="1635251"/>
            <a:ext cx="1531620" cy="54419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306070">
              <a:lnSpc>
                <a:spcPct val="100000"/>
              </a:lnSpc>
              <a:spcBef>
                <a:spcPts val="325"/>
              </a:spcBef>
            </a:pPr>
            <a:r>
              <a:rPr sz="1800" b="1" dirty="0">
                <a:latin typeface="宋体" panose="02010600030101010101" pitchFamily="2" charset="-122"/>
                <a:cs typeface="宋体" panose="02010600030101010101" pitchFamily="2" charset="-122"/>
              </a:rPr>
              <a:t>配置控制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4715" y="3628644"/>
            <a:ext cx="1531620" cy="54419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305435">
              <a:lnSpc>
                <a:spcPct val="100000"/>
              </a:lnSpc>
              <a:spcBef>
                <a:spcPts val="325"/>
              </a:spcBef>
            </a:pPr>
            <a:r>
              <a:rPr sz="1800" b="1" dirty="0">
                <a:latin typeface="宋体" panose="02010600030101010101" pitchFamily="2" charset="-122"/>
                <a:cs typeface="宋体" panose="02010600030101010101" pitchFamily="2" charset="-122"/>
              </a:rPr>
              <a:t>变更请求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92907" y="3628644"/>
            <a:ext cx="1531620" cy="54419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305435">
              <a:lnSpc>
                <a:spcPct val="100000"/>
              </a:lnSpc>
              <a:spcBef>
                <a:spcPts val="325"/>
              </a:spcBef>
            </a:pPr>
            <a:r>
              <a:rPr sz="1800" b="1" dirty="0">
                <a:latin typeface="宋体" panose="02010600030101010101" pitchFamily="2" charset="-122"/>
                <a:cs typeface="宋体" panose="02010600030101010101" pitchFamily="2" charset="-122"/>
              </a:rPr>
              <a:t>变更评估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91100" y="3628644"/>
            <a:ext cx="1531620" cy="54419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5"/>
              </a:spcBef>
            </a:pPr>
            <a:r>
              <a:rPr sz="1600" b="1" dirty="0">
                <a:latin typeface="宋体" panose="02010600030101010101" pitchFamily="2" charset="-122"/>
                <a:cs typeface="宋体" panose="02010600030101010101" pitchFamily="2" charset="-122"/>
              </a:rPr>
              <a:t>变更批</a:t>
            </a:r>
            <a:r>
              <a:rPr sz="1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准</a:t>
            </a:r>
            <a:r>
              <a:rPr sz="1600" b="1" spc="-10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1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拒绝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87768" y="3628644"/>
            <a:ext cx="1533525" cy="54419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25"/>
              </a:spcBef>
            </a:pPr>
            <a:r>
              <a:rPr sz="1800" b="1" dirty="0">
                <a:latin typeface="宋体" panose="02010600030101010101" pitchFamily="2" charset="-122"/>
                <a:cs typeface="宋体" panose="02010600030101010101" pitchFamily="2" charset="-122"/>
              </a:rPr>
              <a:t>变更实现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69263" y="2903220"/>
            <a:ext cx="7085330" cy="0"/>
          </a:xfrm>
          <a:custGeom>
            <a:avLst/>
            <a:gdLst/>
            <a:ahLst/>
            <a:cxnLst/>
            <a:rect l="l" t="t" r="r" b="b"/>
            <a:pathLst>
              <a:path w="7085330">
                <a:moveTo>
                  <a:pt x="0" y="0"/>
                </a:moveTo>
                <a:lnTo>
                  <a:pt x="708507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568952" y="2179320"/>
            <a:ext cx="76200" cy="723900"/>
          </a:xfrm>
          <a:custGeom>
            <a:avLst/>
            <a:gdLst/>
            <a:ahLst/>
            <a:cxnLst/>
            <a:rect l="l" t="t" r="r" b="b"/>
            <a:pathLst>
              <a:path w="76200" h="723900">
                <a:moveTo>
                  <a:pt x="31750" y="647700"/>
                </a:moveTo>
                <a:lnTo>
                  <a:pt x="0" y="647700"/>
                </a:lnTo>
                <a:lnTo>
                  <a:pt x="38100" y="723900"/>
                </a:lnTo>
                <a:lnTo>
                  <a:pt x="69850" y="660400"/>
                </a:lnTo>
                <a:lnTo>
                  <a:pt x="31750" y="660400"/>
                </a:lnTo>
                <a:lnTo>
                  <a:pt x="31750" y="647700"/>
                </a:lnTo>
                <a:close/>
              </a:path>
              <a:path w="76200" h="723900">
                <a:moveTo>
                  <a:pt x="44450" y="0"/>
                </a:moveTo>
                <a:lnTo>
                  <a:pt x="31750" y="0"/>
                </a:lnTo>
                <a:lnTo>
                  <a:pt x="31750" y="660400"/>
                </a:lnTo>
                <a:lnTo>
                  <a:pt x="44450" y="660400"/>
                </a:lnTo>
                <a:lnTo>
                  <a:pt x="44450" y="0"/>
                </a:lnTo>
                <a:close/>
              </a:path>
              <a:path w="76200" h="723900">
                <a:moveTo>
                  <a:pt x="76200" y="647700"/>
                </a:moveTo>
                <a:lnTo>
                  <a:pt x="44450" y="647700"/>
                </a:lnTo>
                <a:lnTo>
                  <a:pt x="44450" y="660400"/>
                </a:lnTo>
                <a:lnTo>
                  <a:pt x="69850" y="660400"/>
                </a:lnTo>
                <a:lnTo>
                  <a:pt x="76200" y="647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421379" y="2903220"/>
            <a:ext cx="76200" cy="725805"/>
          </a:xfrm>
          <a:custGeom>
            <a:avLst/>
            <a:gdLst/>
            <a:ahLst/>
            <a:cxnLst/>
            <a:rect l="l" t="t" r="r" b="b"/>
            <a:pathLst>
              <a:path w="76200" h="725804">
                <a:moveTo>
                  <a:pt x="31750" y="649224"/>
                </a:moveTo>
                <a:lnTo>
                  <a:pt x="0" y="649224"/>
                </a:lnTo>
                <a:lnTo>
                  <a:pt x="38100" y="725424"/>
                </a:lnTo>
                <a:lnTo>
                  <a:pt x="69850" y="661924"/>
                </a:lnTo>
                <a:lnTo>
                  <a:pt x="31750" y="661924"/>
                </a:lnTo>
                <a:lnTo>
                  <a:pt x="31750" y="649224"/>
                </a:lnTo>
                <a:close/>
              </a:path>
              <a:path w="76200" h="725804">
                <a:moveTo>
                  <a:pt x="44450" y="0"/>
                </a:moveTo>
                <a:lnTo>
                  <a:pt x="31750" y="0"/>
                </a:lnTo>
                <a:lnTo>
                  <a:pt x="31750" y="661924"/>
                </a:lnTo>
                <a:lnTo>
                  <a:pt x="44450" y="661924"/>
                </a:lnTo>
                <a:lnTo>
                  <a:pt x="44450" y="0"/>
                </a:lnTo>
                <a:close/>
              </a:path>
              <a:path w="76200" h="725804">
                <a:moveTo>
                  <a:pt x="76200" y="649224"/>
                </a:moveTo>
                <a:lnTo>
                  <a:pt x="44450" y="649224"/>
                </a:lnTo>
                <a:lnTo>
                  <a:pt x="44450" y="661924"/>
                </a:lnTo>
                <a:lnTo>
                  <a:pt x="69850" y="661924"/>
                </a:lnTo>
                <a:lnTo>
                  <a:pt x="76200" y="649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31163" y="2903220"/>
            <a:ext cx="76200" cy="725805"/>
          </a:xfrm>
          <a:custGeom>
            <a:avLst/>
            <a:gdLst/>
            <a:ahLst/>
            <a:cxnLst/>
            <a:rect l="l" t="t" r="r" b="b"/>
            <a:pathLst>
              <a:path w="76200" h="725804">
                <a:moveTo>
                  <a:pt x="31750" y="649224"/>
                </a:moveTo>
                <a:lnTo>
                  <a:pt x="0" y="649224"/>
                </a:lnTo>
                <a:lnTo>
                  <a:pt x="38100" y="725424"/>
                </a:lnTo>
                <a:lnTo>
                  <a:pt x="69850" y="661924"/>
                </a:lnTo>
                <a:lnTo>
                  <a:pt x="31750" y="661924"/>
                </a:lnTo>
                <a:lnTo>
                  <a:pt x="31750" y="649224"/>
                </a:lnTo>
                <a:close/>
              </a:path>
              <a:path w="76200" h="725804">
                <a:moveTo>
                  <a:pt x="44450" y="0"/>
                </a:moveTo>
                <a:lnTo>
                  <a:pt x="31750" y="0"/>
                </a:lnTo>
                <a:lnTo>
                  <a:pt x="31750" y="661924"/>
                </a:lnTo>
                <a:lnTo>
                  <a:pt x="44450" y="661924"/>
                </a:lnTo>
                <a:lnTo>
                  <a:pt x="44450" y="0"/>
                </a:lnTo>
                <a:close/>
              </a:path>
              <a:path w="76200" h="725804">
                <a:moveTo>
                  <a:pt x="76200" y="649224"/>
                </a:moveTo>
                <a:lnTo>
                  <a:pt x="44450" y="649224"/>
                </a:lnTo>
                <a:lnTo>
                  <a:pt x="44450" y="661924"/>
                </a:lnTo>
                <a:lnTo>
                  <a:pt x="69850" y="661924"/>
                </a:lnTo>
                <a:lnTo>
                  <a:pt x="76200" y="649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718047" y="2903220"/>
            <a:ext cx="76200" cy="725805"/>
          </a:xfrm>
          <a:custGeom>
            <a:avLst/>
            <a:gdLst/>
            <a:ahLst/>
            <a:cxnLst/>
            <a:rect l="l" t="t" r="r" b="b"/>
            <a:pathLst>
              <a:path w="76200" h="725804">
                <a:moveTo>
                  <a:pt x="31750" y="649224"/>
                </a:moveTo>
                <a:lnTo>
                  <a:pt x="0" y="649224"/>
                </a:lnTo>
                <a:lnTo>
                  <a:pt x="38100" y="725424"/>
                </a:lnTo>
                <a:lnTo>
                  <a:pt x="69850" y="661924"/>
                </a:lnTo>
                <a:lnTo>
                  <a:pt x="31750" y="661924"/>
                </a:lnTo>
                <a:lnTo>
                  <a:pt x="31750" y="649224"/>
                </a:lnTo>
                <a:close/>
              </a:path>
              <a:path w="76200" h="725804">
                <a:moveTo>
                  <a:pt x="44450" y="0"/>
                </a:moveTo>
                <a:lnTo>
                  <a:pt x="31750" y="0"/>
                </a:lnTo>
                <a:lnTo>
                  <a:pt x="31750" y="661924"/>
                </a:lnTo>
                <a:lnTo>
                  <a:pt x="44450" y="661924"/>
                </a:lnTo>
                <a:lnTo>
                  <a:pt x="44450" y="0"/>
                </a:lnTo>
                <a:close/>
              </a:path>
              <a:path w="76200" h="725804">
                <a:moveTo>
                  <a:pt x="76200" y="649224"/>
                </a:moveTo>
                <a:lnTo>
                  <a:pt x="44450" y="649224"/>
                </a:lnTo>
                <a:lnTo>
                  <a:pt x="44450" y="661924"/>
                </a:lnTo>
                <a:lnTo>
                  <a:pt x="69850" y="661924"/>
                </a:lnTo>
                <a:lnTo>
                  <a:pt x="76200" y="649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016240" y="2903220"/>
            <a:ext cx="76200" cy="725805"/>
          </a:xfrm>
          <a:custGeom>
            <a:avLst/>
            <a:gdLst/>
            <a:ahLst/>
            <a:cxnLst/>
            <a:rect l="l" t="t" r="r" b="b"/>
            <a:pathLst>
              <a:path w="76200" h="725804">
                <a:moveTo>
                  <a:pt x="31750" y="649224"/>
                </a:moveTo>
                <a:lnTo>
                  <a:pt x="0" y="649224"/>
                </a:lnTo>
                <a:lnTo>
                  <a:pt x="38100" y="725424"/>
                </a:lnTo>
                <a:lnTo>
                  <a:pt x="69850" y="661924"/>
                </a:lnTo>
                <a:lnTo>
                  <a:pt x="31750" y="661924"/>
                </a:lnTo>
                <a:lnTo>
                  <a:pt x="31750" y="649224"/>
                </a:lnTo>
                <a:close/>
              </a:path>
              <a:path w="76200" h="725804">
                <a:moveTo>
                  <a:pt x="44450" y="0"/>
                </a:moveTo>
                <a:lnTo>
                  <a:pt x="31750" y="0"/>
                </a:lnTo>
                <a:lnTo>
                  <a:pt x="31750" y="661924"/>
                </a:lnTo>
                <a:lnTo>
                  <a:pt x="44450" y="661924"/>
                </a:lnTo>
                <a:lnTo>
                  <a:pt x="44450" y="0"/>
                </a:lnTo>
                <a:close/>
              </a:path>
              <a:path w="76200" h="725804">
                <a:moveTo>
                  <a:pt x="76200" y="649224"/>
                </a:moveTo>
                <a:lnTo>
                  <a:pt x="44450" y="649224"/>
                </a:lnTo>
                <a:lnTo>
                  <a:pt x="44450" y="661924"/>
                </a:lnTo>
                <a:lnTo>
                  <a:pt x="69850" y="661924"/>
                </a:lnTo>
                <a:lnTo>
                  <a:pt x="76200" y="649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38557"/>
            <a:ext cx="22644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5" dirty="0">
                <a:latin typeface="华文隶书" panose="02010800040101010101" charset="-122"/>
                <a:cs typeface="华文隶书" panose="02010800040101010101" charset="-122"/>
              </a:rPr>
              <a:t>变更请求</a:t>
            </a:r>
            <a:endParaRPr b="0" spc="5" dirty="0">
              <a:latin typeface="华文隶书" panose="02010800040101010101" charset="-122"/>
              <a:cs typeface="华文隶书" panose="02010800040101010101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3461" y="968121"/>
            <a:ext cx="10477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15" dirty="0">
                <a:latin typeface="Arial Narrow" panose="020B0606020202030204"/>
                <a:cs typeface="Arial Narrow" panose="020B0606020202030204"/>
              </a:rPr>
              <a:t>28</a:t>
            </a:r>
            <a:endParaRPr sz="700">
              <a:latin typeface="Arial Narrow" panose="020B0606020202030204"/>
              <a:cs typeface="Arial Narrow" panose="020B0606020202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3924" y="1174241"/>
            <a:ext cx="6413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5" dirty="0">
                <a:latin typeface="宋体" panose="02010600030101010101" pitchFamily="2" charset="-122"/>
                <a:cs typeface="宋体" panose="02010600030101010101" pitchFamily="2" charset="-122"/>
              </a:rPr>
              <a:t>项目名称</a:t>
            </a:r>
            <a:endParaRPr sz="1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8733" y="1146810"/>
            <a:ext cx="1609725" cy="332740"/>
          </a:xfrm>
          <a:custGeom>
            <a:avLst/>
            <a:gdLst/>
            <a:ahLst/>
            <a:cxnLst/>
            <a:rect l="l" t="t" r="r" b="b"/>
            <a:pathLst>
              <a:path w="1609725" h="332740">
                <a:moveTo>
                  <a:pt x="0" y="332232"/>
                </a:moveTo>
                <a:lnTo>
                  <a:pt x="1609343" y="332232"/>
                </a:lnTo>
                <a:lnTo>
                  <a:pt x="1609343" y="0"/>
                </a:lnTo>
                <a:lnTo>
                  <a:pt x="0" y="0"/>
                </a:lnTo>
                <a:lnTo>
                  <a:pt x="0" y="332232"/>
                </a:lnTo>
                <a:close/>
              </a:path>
            </a:pathLst>
          </a:custGeom>
          <a:ln w="3175">
            <a:solidFill>
              <a:srgbClr val="9F9F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148077" y="1146810"/>
            <a:ext cx="5849620" cy="332740"/>
          </a:xfrm>
          <a:custGeom>
            <a:avLst/>
            <a:gdLst/>
            <a:ahLst/>
            <a:cxnLst/>
            <a:rect l="l" t="t" r="r" b="b"/>
            <a:pathLst>
              <a:path w="5849620" h="332740">
                <a:moveTo>
                  <a:pt x="0" y="332232"/>
                </a:moveTo>
                <a:lnTo>
                  <a:pt x="5849112" y="332232"/>
                </a:lnTo>
                <a:lnTo>
                  <a:pt x="5849112" y="0"/>
                </a:lnTo>
                <a:lnTo>
                  <a:pt x="0" y="0"/>
                </a:lnTo>
                <a:lnTo>
                  <a:pt x="0" y="332232"/>
                </a:lnTo>
                <a:close/>
              </a:path>
            </a:pathLst>
          </a:custGeom>
          <a:ln w="3175">
            <a:solidFill>
              <a:srgbClr val="9F9F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47724" y="1506982"/>
            <a:ext cx="7918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5" dirty="0">
                <a:latin typeface="宋体" panose="02010600030101010101" pitchFamily="2" charset="-122"/>
                <a:cs typeface="宋体" panose="02010600030101010101" pitchFamily="2" charset="-122"/>
              </a:rPr>
              <a:t>变更申</a:t>
            </a:r>
            <a:r>
              <a:rPr sz="1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请人</a:t>
            </a:r>
            <a:endParaRPr sz="1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8733" y="1479041"/>
            <a:ext cx="1609725" cy="332740"/>
          </a:xfrm>
          <a:custGeom>
            <a:avLst/>
            <a:gdLst/>
            <a:ahLst/>
            <a:cxnLst/>
            <a:rect l="l" t="t" r="r" b="b"/>
            <a:pathLst>
              <a:path w="1609725" h="332739">
                <a:moveTo>
                  <a:pt x="0" y="332232"/>
                </a:moveTo>
                <a:lnTo>
                  <a:pt x="1609343" y="332232"/>
                </a:lnTo>
                <a:lnTo>
                  <a:pt x="1609343" y="0"/>
                </a:lnTo>
                <a:lnTo>
                  <a:pt x="0" y="0"/>
                </a:lnTo>
                <a:lnTo>
                  <a:pt x="0" y="332232"/>
                </a:lnTo>
                <a:close/>
              </a:path>
            </a:pathLst>
          </a:custGeom>
          <a:ln w="3175">
            <a:solidFill>
              <a:srgbClr val="9F9F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148077" y="1479041"/>
            <a:ext cx="1463040" cy="332740"/>
          </a:xfrm>
          <a:custGeom>
            <a:avLst/>
            <a:gdLst/>
            <a:ahLst/>
            <a:cxnLst/>
            <a:rect l="l" t="t" r="r" b="b"/>
            <a:pathLst>
              <a:path w="1463039" h="332739">
                <a:moveTo>
                  <a:pt x="0" y="332232"/>
                </a:moveTo>
                <a:lnTo>
                  <a:pt x="1463039" y="332232"/>
                </a:lnTo>
                <a:lnTo>
                  <a:pt x="1463039" y="0"/>
                </a:lnTo>
                <a:lnTo>
                  <a:pt x="0" y="0"/>
                </a:lnTo>
                <a:lnTo>
                  <a:pt x="0" y="332232"/>
                </a:lnTo>
                <a:close/>
              </a:path>
            </a:pathLst>
          </a:custGeom>
          <a:ln w="3175">
            <a:solidFill>
              <a:srgbClr val="9F9F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386198" y="1506982"/>
            <a:ext cx="6426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5" dirty="0">
                <a:latin typeface="宋体" panose="02010600030101010101" pitchFamily="2" charset="-122"/>
                <a:cs typeface="宋体" panose="02010600030101010101" pitchFamily="2" charset="-122"/>
              </a:rPr>
              <a:t>提交时间</a:t>
            </a:r>
            <a:endParaRPr sz="1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611117" y="1479041"/>
            <a:ext cx="2192020" cy="332740"/>
          </a:xfrm>
          <a:custGeom>
            <a:avLst/>
            <a:gdLst/>
            <a:ahLst/>
            <a:cxnLst/>
            <a:rect l="l" t="t" r="r" b="b"/>
            <a:pathLst>
              <a:path w="2192020" h="332739">
                <a:moveTo>
                  <a:pt x="0" y="332232"/>
                </a:moveTo>
                <a:lnTo>
                  <a:pt x="2191512" y="332232"/>
                </a:lnTo>
                <a:lnTo>
                  <a:pt x="2191512" y="0"/>
                </a:lnTo>
                <a:lnTo>
                  <a:pt x="0" y="0"/>
                </a:lnTo>
                <a:lnTo>
                  <a:pt x="0" y="332232"/>
                </a:lnTo>
                <a:close/>
              </a:path>
            </a:pathLst>
          </a:custGeom>
          <a:ln w="3175">
            <a:solidFill>
              <a:srgbClr val="9F9F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802629" y="1479041"/>
            <a:ext cx="2194560" cy="332740"/>
          </a:xfrm>
          <a:custGeom>
            <a:avLst/>
            <a:gdLst/>
            <a:ahLst/>
            <a:cxnLst/>
            <a:rect l="l" t="t" r="r" b="b"/>
            <a:pathLst>
              <a:path w="2194559" h="332739">
                <a:moveTo>
                  <a:pt x="0" y="332232"/>
                </a:moveTo>
                <a:lnTo>
                  <a:pt x="2194560" y="332232"/>
                </a:lnTo>
                <a:lnTo>
                  <a:pt x="2194560" y="0"/>
                </a:lnTo>
                <a:lnTo>
                  <a:pt x="0" y="0"/>
                </a:lnTo>
                <a:lnTo>
                  <a:pt x="0" y="332232"/>
                </a:lnTo>
                <a:close/>
              </a:path>
            </a:pathLst>
          </a:custGeom>
          <a:ln w="3175">
            <a:solidFill>
              <a:srgbClr val="9F9F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023924" y="1839848"/>
            <a:ext cx="6413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5" dirty="0">
                <a:latin typeface="宋体" panose="02010600030101010101" pitchFamily="2" charset="-122"/>
                <a:cs typeface="宋体" panose="02010600030101010101" pitchFamily="2" charset="-122"/>
              </a:rPr>
              <a:t>变更题目</a:t>
            </a:r>
            <a:endParaRPr sz="1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38733" y="1811273"/>
            <a:ext cx="1609725" cy="334010"/>
          </a:xfrm>
          <a:custGeom>
            <a:avLst/>
            <a:gdLst/>
            <a:ahLst/>
            <a:cxnLst/>
            <a:rect l="l" t="t" r="r" b="b"/>
            <a:pathLst>
              <a:path w="1609725" h="334010">
                <a:moveTo>
                  <a:pt x="0" y="333756"/>
                </a:moveTo>
                <a:lnTo>
                  <a:pt x="1609343" y="333756"/>
                </a:lnTo>
                <a:lnTo>
                  <a:pt x="1609343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ln w="3175">
            <a:solidFill>
              <a:srgbClr val="9F9F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148077" y="1811273"/>
            <a:ext cx="1463040" cy="334010"/>
          </a:xfrm>
          <a:custGeom>
            <a:avLst/>
            <a:gdLst/>
            <a:ahLst/>
            <a:cxnLst/>
            <a:rect l="l" t="t" r="r" b="b"/>
            <a:pathLst>
              <a:path w="1463039" h="334010">
                <a:moveTo>
                  <a:pt x="0" y="333756"/>
                </a:moveTo>
                <a:lnTo>
                  <a:pt x="1463039" y="333756"/>
                </a:lnTo>
                <a:lnTo>
                  <a:pt x="1463039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ln w="3175">
            <a:solidFill>
              <a:srgbClr val="9F9F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386198" y="1839848"/>
            <a:ext cx="6426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5" dirty="0">
                <a:latin typeface="宋体" panose="02010600030101010101" pitchFamily="2" charset="-122"/>
                <a:cs typeface="宋体" panose="02010600030101010101" pitchFamily="2" charset="-122"/>
              </a:rPr>
              <a:t>紧急程度</a:t>
            </a:r>
            <a:endParaRPr sz="1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611117" y="1811273"/>
            <a:ext cx="2192020" cy="334010"/>
          </a:xfrm>
          <a:custGeom>
            <a:avLst/>
            <a:gdLst/>
            <a:ahLst/>
            <a:cxnLst/>
            <a:rect l="l" t="t" r="r" b="b"/>
            <a:pathLst>
              <a:path w="2192020" h="334010">
                <a:moveTo>
                  <a:pt x="0" y="333756"/>
                </a:moveTo>
                <a:lnTo>
                  <a:pt x="2191512" y="333756"/>
                </a:lnTo>
                <a:lnTo>
                  <a:pt x="2191512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ln w="3175">
            <a:solidFill>
              <a:srgbClr val="9F9F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802629" y="1811273"/>
            <a:ext cx="2194560" cy="334010"/>
          </a:xfrm>
          <a:custGeom>
            <a:avLst/>
            <a:gdLst/>
            <a:ahLst/>
            <a:cxnLst/>
            <a:rect l="l" t="t" r="r" b="b"/>
            <a:pathLst>
              <a:path w="2194559" h="334010">
                <a:moveTo>
                  <a:pt x="0" y="333756"/>
                </a:moveTo>
                <a:lnTo>
                  <a:pt x="2194560" y="333756"/>
                </a:lnTo>
                <a:lnTo>
                  <a:pt x="2194560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ln w="3175">
            <a:solidFill>
              <a:srgbClr val="9F9F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921752" y="2144267"/>
            <a:ext cx="74930" cy="332740"/>
          </a:xfrm>
          <a:custGeom>
            <a:avLst/>
            <a:gdLst/>
            <a:ahLst/>
            <a:cxnLst/>
            <a:rect l="l" t="t" r="r" b="b"/>
            <a:pathLst>
              <a:path w="74929" h="332739">
                <a:moveTo>
                  <a:pt x="0" y="332231"/>
                </a:moveTo>
                <a:lnTo>
                  <a:pt x="74675" y="332231"/>
                </a:lnTo>
                <a:lnTo>
                  <a:pt x="74675" y="0"/>
                </a:lnTo>
                <a:lnTo>
                  <a:pt x="0" y="0"/>
                </a:lnTo>
                <a:lnTo>
                  <a:pt x="0" y="332231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37972" y="2144267"/>
            <a:ext cx="74930" cy="332740"/>
          </a:xfrm>
          <a:custGeom>
            <a:avLst/>
            <a:gdLst/>
            <a:ahLst/>
            <a:cxnLst/>
            <a:rect l="l" t="t" r="r" b="b"/>
            <a:pathLst>
              <a:path w="74929" h="332739">
                <a:moveTo>
                  <a:pt x="0" y="332231"/>
                </a:moveTo>
                <a:lnTo>
                  <a:pt x="74676" y="332231"/>
                </a:lnTo>
                <a:lnTo>
                  <a:pt x="74676" y="0"/>
                </a:lnTo>
                <a:lnTo>
                  <a:pt x="0" y="0"/>
                </a:lnTo>
                <a:lnTo>
                  <a:pt x="0" y="332231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12648" y="2144267"/>
            <a:ext cx="7309484" cy="332740"/>
          </a:xfrm>
          <a:custGeom>
            <a:avLst/>
            <a:gdLst/>
            <a:ahLst/>
            <a:cxnLst/>
            <a:rect l="l" t="t" r="r" b="b"/>
            <a:pathLst>
              <a:path w="7309484" h="332739">
                <a:moveTo>
                  <a:pt x="0" y="332231"/>
                </a:moveTo>
                <a:lnTo>
                  <a:pt x="7309104" y="332231"/>
                </a:lnTo>
                <a:lnTo>
                  <a:pt x="7309104" y="0"/>
                </a:lnTo>
                <a:lnTo>
                  <a:pt x="0" y="0"/>
                </a:lnTo>
                <a:lnTo>
                  <a:pt x="0" y="332231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3794886" y="2172716"/>
            <a:ext cx="94424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5" dirty="0">
                <a:latin typeface="宋体" panose="02010600030101010101" pitchFamily="2" charset="-122"/>
                <a:cs typeface="宋体" panose="02010600030101010101" pitchFamily="2" charset="-122"/>
              </a:rPr>
              <a:t>变更具</a:t>
            </a:r>
            <a:r>
              <a:rPr sz="1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体内容</a:t>
            </a:r>
            <a:endParaRPr sz="1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38733" y="2145029"/>
            <a:ext cx="7458709" cy="332740"/>
          </a:xfrm>
          <a:custGeom>
            <a:avLst/>
            <a:gdLst/>
            <a:ahLst/>
            <a:cxnLst/>
            <a:rect l="l" t="t" r="r" b="b"/>
            <a:pathLst>
              <a:path w="7458709" h="332739">
                <a:moveTo>
                  <a:pt x="0" y="332231"/>
                </a:moveTo>
                <a:lnTo>
                  <a:pt x="7458456" y="332231"/>
                </a:lnTo>
                <a:lnTo>
                  <a:pt x="7458456" y="0"/>
                </a:lnTo>
                <a:lnTo>
                  <a:pt x="0" y="0"/>
                </a:lnTo>
                <a:lnTo>
                  <a:pt x="0" y="332231"/>
                </a:lnTo>
                <a:close/>
              </a:path>
            </a:pathLst>
          </a:custGeom>
          <a:ln w="3175">
            <a:solidFill>
              <a:srgbClr val="9F9F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38733" y="2477261"/>
            <a:ext cx="7458709" cy="716280"/>
          </a:xfrm>
          <a:custGeom>
            <a:avLst/>
            <a:gdLst/>
            <a:ahLst/>
            <a:cxnLst/>
            <a:rect l="l" t="t" r="r" b="b"/>
            <a:pathLst>
              <a:path w="7458709" h="716280">
                <a:moveTo>
                  <a:pt x="0" y="716280"/>
                </a:moveTo>
                <a:lnTo>
                  <a:pt x="7458456" y="716280"/>
                </a:lnTo>
                <a:lnTo>
                  <a:pt x="7458456" y="0"/>
                </a:lnTo>
                <a:lnTo>
                  <a:pt x="0" y="0"/>
                </a:lnTo>
                <a:lnTo>
                  <a:pt x="0" y="716280"/>
                </a:lnTo>
                <a:close/>
              </a:path>
            </a:pathLst>
          </a:custGeom>
          <a:ln w="3175">
            <a:solidFill>
              <a:srgbClr val="9F9F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921752" y="3192779"/>
            <a:ext cx="74930" cy="332740"/>
          </a:xfrm>
          <a:custGeom>
            <a:avLst/>
            <a:gdLst/>
            <a:ahLst/>
            <a:cxnLst/>
            <a:rect l="l" t="t" r="r" b="b"/>
            <a:pathLst>
              <a:path w="74929" h="332739">
                <a:moveTo>
                  <a:pt x="0" y="332231"/>
                </a:moveTo>
                <a:lnTo>
                  <a:pt x="74675" y="332231"/>
                </a:lnTo>
                <a:lnTo>
                  <a:pt x="74675" y="0"/>
                </a:lnTo>
                <a:lnTo>
                  <a:pt x="0" y="0"/>
                </a:lnTo>
                <a:lnTo>
                  <a:pt x="0" y="332231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37972" y="3192779"/>
            <a:ext cx="74930" cy="332740"/>
          </a:xfrm>
          <a:custGeom>
            <a:avLst/>
            <a:gdLst/>
            <a:ahLst/>
            <a:cxnLst/>
            <a:rect l="l" t="t" r="r" b="b"/>
            <a:pathLst>
              <a:path w="74929" h="332739">
                <a:moveTo>
                  <a:pt x="0" y="332231"/>
                </a:moveTo>
                <a:lnTo>
                  <a:pt x="74676" y="332231"/>
                </a:lnTo>
                <a:lnTo>
                  <a:pt x="74676" y="0"/>
                </a:lnTo>
                <a:lnTo>
                  <a:pt x="0" y="0"/>
                </a:lnTo>
                <a:lnTo>
                  <a:pt x="0" y="332231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12648" y="3192779"/>
            <a:ext cx="7309484" cy="332740"/>
          </a:xfrm>
          <a:custGeom>
            <a:avLst/>
            <a:gdLst/>
            <a:ahLst/>
            <a:cxnLst/>
            <a:rect l="l" t="t" r="r" b="b"/>
            <a:pathLst>
              <a:path w="7309484" h="332739">
                <a:moveTo>
                  <a:pt x="0" y="332231"/>
                </a:moveTo>
                <a:lnTo>
                  <a:pt x="7309104" y="332231"/>
                </a:lnTo>
                <a:lnTo>
                  <a:pt x="7309104" y="0"/>
                </a:lnTo>
                <a:lnTo>
                  <a:pt x="0" y="0"/>
                </a:lnTo>
                <a:lnTo>
                  <a:pt x="0" y="332231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3794886" y="3222117"/>
            <a:ext cx="94424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5" dirty="0">
                <a:latin typeface="宋体" panose="02010600030101010101" pitchFamily="2" charset="-122"/>
                <a:cs typeface="宋体" panose="02010600030101010101" pitchFamily="2" charset="-122"/>
              </a:rPr>
              <a:t>变更影</a:t>
            </a:r>
            <a:r>
              <a:rPr sz="1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响分析</a:t>
            </a:r>
            <a:endParaRPr sz="1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38733" y="3193542"/>
            <a:ext cx="7458709" cy="332740"/>
          </a:xfrm>
          <a:custGeom>
            <a:avLst/>
            <a:gdLst/>
            <a:ahLst/>
            <a:cxnLst/>
            <a:rect l="l" t="t" r="r" b="b"/>
            <a:pathLst>
              <a:path w="7458709" h="332739">
                <a:moveTo>
                  <a:pt x="0" y="332231"/>
                </a:moveTo>
                <a:lnTo>
                  <a:pt x="7458456" y="332231"/>
                </a:lnTo>
                <a:lnTo>
                  <a:pt x="7458456" y="0"/>
                </a:lnTo>
                <a:lnTo>
                  <a:pt x="0" y="0"/>
                </a:lnTo>
                <a:lnTo>
                  <a:pt x="0" y="332231"/>
                </a:lnTo>
                <a:close/>
              </a:path>
            </a:pathLst>
          </a:custGeom>
          <a:ln w="3175">
            <a:solidFill>
              <a:srgbClr val="9F9F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38733" y="3525773"/>
            <a:ext cx="7458709" cy="523240"/>
          </a:xfrm>
          <a:custGeom>
            <a:avLst/>
            <a:gdLst/>
            <a:ahLst/>
            <a:cxnLst/>
            <a:rect l="l" t="t" r="r" b="b"/>
            <a:pathLst>
              <a:path w="7458709" h="523239">
                <a:moveTo>
                  <a:pt x="0" y="522731"/>
                </a:moveTo>
                <a:lnTo>
                  <a:pt x="7458456" y="522731"/>
                </a:lnTo>
                <a:lnTo>
                  <a:pt x="7458456" y="0"/>
                </a:lnTo>
                <a:lnTo>
                  <a:pt x="0" y="0"/>
                </a:lnTo>
                <a:lnTo>
                  <a:pt x="0" y="522731"/>
                </a:lnTo>
                <a:close/>
              </a:path>
            </a:pathLst>
          </a:custGeom>
          <a:ln w="3175">
            <a:solidFill>
              <a:srgbClr val="9F9F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921752" y="4047744"/>
            <a:ext cx="74930" cy="332740"/>
          </a:xfrm>
          <a:custGeom>
            <a:avLst/>
            <a:gdLst/>
            <a:ahLst/>
            <a:cxnLst/>
            <a:rect l="l" t="t" r="r" b="b"/>
            <a:pathLst>
              <a:path w="74929" h="332739">
                <a:moveTo>
                  <a:pt x="0" y="332231"/>
                </a:moveTo>
                <a:lnTo>
                  <a:pt x="74675" y="332231"/>
                </a:lnTo>
                <a:lnTo>
                  <a:pt x="74675" y="0"/>
                </a:lnTo>
                <a:lnTo>
                  <a:pt x="0" y="0"/>
                </a:lnTo>
                <a:lnTo>
                  <a:pt x="0" y="332231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37972" y="4047744"/>
            <a:ext cx="74930" cy="332740"/>
          </a:xfrm>
          <a:custGeom>
            <a:avLst/>
            <a:gdLst/>
            <a:ahLst/>
            <a:cxnLst/>
            <a:rect l="l" t="t" r="r" b="b"/>
            <a:pathLst>
              <a:path w="74929" h="332739">
                <a:moveTo>
                  <a:pt x="0" y="332231"/>
                </a:moveTo>
                <a:lnTo>
                  <a:pt x="74676" y="332231"/>
                </a:lnTo>
                <a:lnTo>
                  <a:pt x="74676" y="0"/>
                </a:lnTo>
                <a:lnTo>
                  <a:pt x="0" y="0"/>
                </a:lnTo>
                <a:lnTo>
                  <a:pt x="0" y="332231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12648" y="4047744"/>
            <a:ext cx="7309484" cy="332740"/>
          </a:xfrm>
          <a:custGeom>
            <a:avLst/>
            <a:gdLst/>
            <a:ahLst/>
            <a:cxnLst/>
            <a:rect l="l" t="t" r="r" b="b"/>
            <a:pathLst>
              <a:path w="7309484" h="332739">
                <a:moveTo>
                  <a:pt x="0" y="332231"/>
                </a:moveTo>
                <a:lnTo>
                  <a:pt x="7309104" y="332231"/>
                </a:lnTo>
                <a:lnTo>
                  <a:pt x="7309104" y="0"/>
                </a:lnTo>
                <a:lnTo>
                  <a:pt x="0" y="0"/>
                </a:lnTo>
                <a:lnTo>
                  <a:pt x="0" y="332231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3947286" y="4077716"/>
            <a:ext cx="6413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5" dirty="0">
                <a:latin typeface="宋体" panose="02010600030101010101" pitchFamily="2" charset="-122"/>
                <a:cs typeface="宋体" panose="02010600030101010101" pitchFamily="2" charset="-122"/>
              </a:rPr>
              <a:t>变更确认</a:t>
            </a:r>
            <a:endParaRPr sz="1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38733" y="4048505"/>
            <a:ext cx="7458709" cy="332740"/>
          </a:xfrm>
          <a:custGeom>
            <a:avLst/>
            <a:gdLst/>
            <a:ahLst/>
            <a:cxnLst/>
            <a:rect l="l" t="t" r="r" b="b"/>
            <a:pathLst>
              <a:path w="7458709" h="332739">
                <a:moveTo>
                  <a:pt x="0" y="332232"/>
                </a:moveTo>
                <a:lnTo>
                  <a:pt x="7458456" y="332232"/>
                </a:lnTo>
                <a:lnTo>
                  <a:pt x="7458456" y="0"/>
                </a:lnTo>
                <a:lnTo>
                  <a:pt x="0" y="0"/>
                </a:lnTo>
                <a:lnTo>
                  <a:pt x="0" y="332232"/>
                </a:lnTo>
                <a:close/>
              </a:path>
            </a:pathLst>
          </a:custGeom>
          <a:ln w="3175">
            <a:solidFill>
              <a:srgbClr val="9F9F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38733" y="4380738"/>
            <a:ext cx="2341245" cy="334010"/>
          </a:xfrm>
          <a:custGeom>
            <a:avLst/>
            <a:gdLst/>
            <a:ahLst/>
            <a:cxnLst/>
            <a:rect l="l" t="t" r="r" b="b"/>
            <a:pathLst>
              <a:path w="2341245" h="334010">
                <a:moveTo>
                  <a:pt x="0" y="333756"/>
                </a:moveTo>
                <a:lnTo>
                  <a:pt x="2340864" y="333756"/>
                </a:lnTo>
                <a:lnTo>
                  <a:pt x="2340864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ln w="3175">
            <a:solidFill>
              <a:srgbClr val="9F9F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879598" y="4380738"/>
            <a:ext cx="5118100" cy="334010"/>
          </a:xfrm>
          <a:custGeom>
            <a:avLst/>
            <a:gdLst/>
            <a:ahLst/>
            <a:cxnLst/>
            <a:rect l="l" t="t" r="r" b="b"/>
            <a:pathLst>
              <a:path w="5118100" h="334010">
                <a:moveTo>
                  <a:pt x="0" y="333756"/>
                </a:moveTo>
                <a:lnTo>
                  <a:pt x="5117592" y="333756"/>
                </a:lnTo>
                <a:lnTo>
                  <a:pt x="5117592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ln w="3175">
            <a:solidFill>
              <a:srgbClr val="9F9F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1389380" y="4366030"/>
            <a:ext cx="641350" cy="47942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45"/>
              </a:spcBef>
            </a:pPr>
            <a:r>
              <a:rPr sz="1200" b="1" dirty="0">
                <a:latin typeface="宋体" panose="02010600030101010101" pitchFamily="2" charset="-122"/>
                <a:cs typeface="宋体" panose="02010600030101010101" pitchFamily="2" charset="-122"/>
              </a:rPr>
              <a:t>处理结果</a:t>
            </a:r>
            <a:endParaRPr sz="1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ctr">
              <a:lnSpc>
                <a:spcPct val="100000"/>
              </a:lnSpc>
              <a:spcBef>
                <a:spcPts val="345"/>
              </a:spcBef>
            </a:pPr>
            <a:r>
              <a:rPr sz="1200" b="1" spc="5" dirty="0">
                <a:latin typeface="宋体" panose="02010600030101010101" pitchFamily="2" charset="-122"/>
                <a:cs typeface="宋体" panose="02010600030101010101" pitchFamily="2" charset="-122"/>
              </a:rPr>
              <a:t>签字</a:t>
            </a:r>
            <a:endParaRPr sz="1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38733" y="4714493"/>
            <a:ext cx="2341245" cy="426720"/>
          </a:xfrm>
          <a:custGeom>
            <a:avLst/>
            <a:gdLst/>
            <a:ahLst/>
            <a:cxnLst/>
            <a:rect l="l" t="t" r="r" b="b"/>
            <a:pathLst>
              <a:path w="2341245" h="426720">
                <a:moveTo>
                  <a:pt x="0" y="426719"/>
                </a:moveTo>
                <a:lnTo>
                  <a:pt x="2340864" y="426719"/>
                </a:lnTo>
                <a:lnTo>
                  <a:pt x="2340864" y="0"/>
                </a:lnTo>
                <a:lnTo>
                  <a:pt x="0" y="0"/>
                </a:lnTo>
                <a:lnTo>
                  <a:pt x="0" y="426719"/>
                </a:lnTo>
                <a:close/>
              </a:path>
            </a:pathLst>
          </a:custGeom>
          <a:ln w="3175">
            <a:solidFill>
              <a:srgbClr val="9F9F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879598" y="4714493"/>
            <a:ext cx="5118100" cy="426720"/>
          </a:xfrm>
          <a:custGeom>
            <a:avLst/>
            <a:gdLst/>
            <a:ahLst/>
            <a:cxnLst/>
            <a:rect l="l" t="t" r="r" b="b"/>
            <a:pathLst>
              <a:path w="5118100" h="426720">
                <a:moveTo>
                  <a:pt x="0" y="426719"/>
                </a:moveTo>
                <a:lnTo>
                  <a:pt x="5117592" y="426719"/>
                </a:lnTo>
                <a:lnTo>
                  <a:pt x="5117592" y="0"/>
                </a:lnTo>
                <a:lnTo>
                  <a:pt x="0" y="0"/>
                </a:lnTo>
                <a:lnTo>
                  <a:pt x="0" y="426719"/>
                </a:lnTo>
                <a:close/>
              </a:path>
            </a:pathLst>
          </a:custGeom>
          <a:ln w="3175">
            <a:solidFill>
              <a:srgbClr val="9F9F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33400" y="1142999"/>
            <a:ext cx="7467600" cy="4000500"/>
          </a:xfrm>
          <a:custGeom>
            <a:avLst/>
            <a:gdLst/>
            <a:ahLst/>
            <a:cxnLst/>
            <a:rect l="l" t="t" r="r" b="b"/>
            <a:pathLst>
              <a:path w="7467600" h="4000500">
                <a:moveTo>
                  <a:pt x="0" y="4000500"/>
                </a:moveTo>
                <a:lnTo>
                  <a:pt x="7467600" y="4000500"/>
                </a:lnTo>
                <a:lnTo>
                  <a:pt x="7467600" y="0"/>
                </a:lnTo>
                <a:lnTo>
                  <a:pt x="0" y="0"/>
                </a:lnTo>
                <a:lnTo>
                  <a:pt x="0" y="4000500"/>
                </a:lnTo>
                <a:close/>
              </a:path>
            </a:pathLst>
          </a:custGeom>
          <a:ln w="9144">
            <a:solidFill>
              <a:srgbClr val="9F9F9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3273" y="968121"/>
            <a:ext cx="6604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 dirty="0">
                <a:latin typeface="Arial Narrow" panose="020B0606020202030204"/>
                <a:cs typeface="Arial Narrow" panose="020B0606020202030204"/>
              </a:rPr>
              <a:t>2</a:t>
            </a:r>
            <a:endParaRPr sz="700">
              <a:latin typeface="Arial Narrow" panose="020B0606020202030204"/>
              <a:cs typeface="Arial Narrow" panose="020B0606020202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34642" y="122047"/>
            <a:ext cx="5217160" cy="2336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432810" algn="l"/>
              </a:tabLst>
            </a:pPr>
            <a:r>
              <a:rPr sz="4000" spc="-5" dirty="0">
                <a:solidFill>
                  <a:srgbClr val="775F54"/>
                </a:solidFill>
                <a:latin typeface="华文琥珀" panose="02010800040101010101" charset="-122"/>
                <a:cs typeface="华文琥珀" panose="02010800040101010101" charset="-122"/>
              </a:rPr>
              <a:t>软件项目管理</a:t>
            </a:r>
            <a:r>
              <a:rPr sz="4000" spc="-5" dirty="0">
                <a:solidFill>
                  <a:srgbClr val="775F54"/>
                </a:solidFill>
                <a:latin typeface="华文琥珀" panose="02010800040101010101" charset="-122"/>
                <a:cs typeface="华文琥珀" panose="02010800040101010101" charset="-122"/>
              </a:rPr>
              <a:t>	</a:t>
            </a:r>
            <a:r>
              <a:rPr sz="4000" spc="969" dirty="0">
                <a:solidFill>
                  <a:srgbClr val="775F54"/>
                </a:solidFill>
                <a:latin typeface="华文琥珀" panose="02010800040101010101" charset="-122"/>
                <a:cs typeface="华文琥珀" panose="02010800040101010101" charset="-122"/>
              </a:rPr>
              <a:t>第</a:t>
            </a:r>
            <a:r>
              <a:rPr sz="4000" spc="975" dirty="0">
                <a:solidFill>
                  <a:srgbClr val="775F54"/>
                </a:solidFill>
                <a:latin typeface="华文琥珀" panose="02010800040101010101" charset="-122"/>
                <a:cs typeface="华文琥珀" panose="02010800040101010101" charset="-122"/>
              </a:rPr>
              <a:t>二</a:t>
            </a:r>
            <a:r>
              <a:rPr sz="4000" spc="-5" dirty="0">
                <a:solidFill>
                  <a:srgbClr val="775F54"/>
                </a:solidFill>
                <a:latin typeface="华文琥珀" panose="02010800040101010101" charset="-122"/>
                <a:cs typeface="华文琥珀" panose="02010800040101010101" charset="-122"/>
              </a:rPr>
              <a:t>篇</a:t>
            </a:r>
            <a:endParaRPr sz="4000">
              <a:latin typeface="华文琥珀" panose="02010800040101010101" charset="-122"/>
              <a:cs typeface="华文琥珀" panose="02010800040101010101" charset="-122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5350">
              <a:latin typeface="Times New Roman" panose="02020603050405020304"/>
              <a:cs typeface="Times New Roman" panose="02020603050405020304"/>
            </a:endParaRPr>
          </a:p>
          <a:p>
            <a:pPr marL="255270" algn="ctr">
              <a:lnSpc>
                <a:spcPct val="100000"/>
              </a:lnSpc>
            </a:pPr>
            <a:r>
              <a:rPr sz="6000" b="1" spc="-10" dirty="0">
                <a:solidFill>
                  <a:srgbClr val="FF66FF"/>
                </a:solidFill>
                <a:latin typeface="华文隶书" panose="02010800040101010101" charset="-122"/>
                <a:cs typeface="华文隶书" panose="02010800040101010101" charset="-122"/>
              </a:rPr>
              <a:t>第 9</a:t>
            </a:r>
            <a:r>
              <a:rPr sz="6000" b="1" spc="10" dirty="0">
                <a:solidFill>
                  <a:srgbClr val="FF66FF"/>
                </a:solidFill>
                <a:latin typeface="华文隶书" panose="02010800040101010101" charset="-122"/>
                <a:cs typeface="华文隶书" panose="02010800040101010101" charset="-122"/>
              </a:rPr>
              <a:t> </a:t>
            </a:r>
            <a:r>
              <a:rPr sz="6000" b="1" spc="-10" dirty="0">
                <a:solidFill>
                  <a:srgbClr val="FF66FF"/>
                </a:solidFill>
                <a:latin typeface="华文隶书" panose="02010800040101010101" charset="-122"/>
                <a:cs typeface="华文隶书" panose="02010800040101010101" charset="-122"/>
              </a:rPr>
              <a:t>章</a:t>
            </a:r>
            <a:endParaRPr sz="6000">
              <a:latin typeface="华文隶书" panose="02010800040101010101" charset="-122"/>
              <a:cs typeface="华文隶书" panose="02010800040101010101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09141" y="3158108"/>
            <a:ext cx="61239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5" dirty="0">
                <a:solidFill>
                  <a:srgbClr val="FF66FF"/>
                </a:solidFill>
                <a:latin typeface="华文隶书" panose="02010800040101010101" charset="-122"/>
                <a:cs typeface="华文隶书" panose="02010800040101010101" charset="-122"/>
              </a:rPr>
              <a:t>软</a:t>
            </a:r>
            <a:r>
              <a:rPr sz="4800" b="1" spc="10" dirty="0">
                <a:solidFill>
                  <a:srgbClr val="FF66FF"/>
                </a:solidFill>
                <a:latin typeface="华文隶书" panose="02010800040101010101" charset="-122"/>
                <a:cs typeface="华文隶书" panose="02010800040101010101" charset="-122"/>
              </a:rPr>
              <a:t>件</a:t>
            </a:r>
            <a:r>
              <a:rPr sz="4800" b="1" spc="-5" dirty="0">
                <a:solidFill>
                  <a:srgbClr val="FF66FF"/>
                </a:solidFill>
                <a:latin typeface="华文隶书" panose="02010800040101010101" charset="-122"/>
                <a:cs typeface="华文隶书" panose="02010800040101010101" charset="-122"/>
              </a:rPr>
              <a:t>项目配置管理计划</a:t>
            </a:r>
            <a:endParaRPr sz="4800">
              <a:latin typeface="华文隶书" panose="02010800040101010101" charset="-122"/>
              <a:cs typeface="华文隶书" panose="02010800040101010101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792" y="96138"/>
            <a:ext cx="22631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华文隶书" panose="02010800040101010101" charset="-122"/>
                <a:cs typeface="华文隶书" panose="02010800040101010101" charset="-122"/>
              </a:rPr>
              <a:t>变更评估</a:t>
            </a:r>
            <a:endParaRPr b="0" dirty="0">
              <a:latin typeface="华文隶书" panose="02010800040101010101" charset="-122"/>
              <a:cs typeface="华文隶书" panose="02010800040101010101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3461" y="968121"/>
            <a:ext cx="10477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15" dirty="0">
                <a:latin typeface="Arial Narrow" panose="020B0606020202030204"/>
                <a:cs typeface="Arial Narrow" panose="020B0606020202030204"/>
              </a:rPr>
              <a:t>29</a:t>
            </a:r>
            <a:endParaRPr sz="700">
              <a:latin typeface="Arial Narrow" panose="020B0606020202030204"/>
              <a:cs typeface="Arial Narrow" panose="020B0606020202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77184" y="1400555"/>
            <a:ext cx="2097405" cy="59182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588645">
              <a:lnSpc>
                <a:spcPct val="100000"/>
              </a:lnSpc>
              <a:spcBef>
                <a:spcPts val="320"/>
              </a:spcBef>
            </a:pPr>
            <a:r>
              <a:rPr sz="1800" b="1" dirty="0">
                <a:latin typeface="宋体" panose="02010600030101010101" pitchFamily="2" charset="-122"/>
                <a:cs typeface="宋体" panose="02010600030101010101" pitchFamily="2" charset="-122"/>
              </a:rPr>
              <a:t>变更评估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1459" y="3176016"/>
            <a:ext cx="464820" cy="1628139"/>
          </a:xfrm>
          <a:prstGeom prst="rect">
            <a:avLst/>
          </a:prstGeom>
          <a:ln w="9143">
            <a:solidFill>
              <a:srgbClr val="000000"/>
            </a:solidFill>
          </a:ln>
        </p:spPr>
        <p:txBody>
          <a:bodyPr vert="horz" wrap="square" lIns="0" tIns="61594" rIns="0" bIns="0" rtlCol="0">
            <a:spAutoFit/>
          </a:bodyPr>
          <a:lstStyle/>
          <a:p>
            <a:pPr marL="117475" marR="110490" algn="just">
              <a:lnSpc>
                <a:spcPct val="83000"/>
              </a:lnSpc>
              <a:spcBef>
                <a:spcPts val="485"/>
              </a:spcBef>
            </a:pPr>
            <a:r>
              <a:rPr sz="1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软 件 变 更 分 类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51304" y="3176016"/>
            <a:ext cx="466725" cy="1628139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61594" rIns="0" bIns="0" rtlCol="0">
            <a:spAutoFit/>
          </a:bodyPr>
          <a:lstStyle/>
          <a:p>
            <a:pPr marL="118110" marR="112395" algn="just">
              <a:lnSpc>
                <a:spcPct val="83000"/>
              </a:lnSpc>
              <a:spcBef>
                <a:spcPts val="485"/>
              </a:spcBef>
            </a:pPr>
            <a:r>
              <a:rPr sz="1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技 术 影 响 分 析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39184" y="3176016"/>
            <a:ext cx="466725" cy="1628139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marL="119380" marR="109855" algn="just">
              <a:lnSpc>
                <a:spcPct val="83000"/>
              </a:lnSpc>
              <a:spcBef>
                <a:spcPts val="1190"/>
              </a:spcBef>
            </a:pPr>
            <a:r>
              <a:rPr sz="1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接 口 影 响 分 析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55435" y="3176016"/>
            <a:ext cx="573405" cy="1628139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61594" rIns="0" bIns="0" rtlCol="0">
            <a:spAutoFit/>
          </a:bodyPr>
          <a:lstStyle/>
          <a:p>
            <a:pPr marL="226060" marR="109855" algn="just">
              <a:lnSpc>
                <a:spcPct val="83000"/>
              </a:lnSpc>
              <a:spcBef>
                <a:spcPts val="485"/>
              </a:spcBef>
            </a:pPr>
            <a:r>
              <a:rPr sz="1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进 度 影 响 分 析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44840" y="3176016"/>
            <a:ext cx="504825" cy="1628139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61594" rIns="0" bIns="0" rtlCol="0">
            <a:spAutoFit/>
          </a:bodyPr>
          <a:lstStyle/>
          <a:p>
            <a:pPr marL="157480" marR="110490" algn="just">
              <a:lnSpc>
                <a:spcPct val="83000"/>
              </a:lnSpc>
              <a:spcBef>
                <a:spcPts val="485"/>
              </a:spcBef>
            </a:pPr>
            <a:r>
              <a:rPr sz="1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预 算 影 响 分 析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45947" y="2732532"/>
            <a:ext cx="8159750" cy="0"/>
          </a:xfrm>
          <a:custGeom>
            <a:avLst/>
            <a:gdLst/>
            <a:ahLst/>
            <a:cxnLst/>
            <a:rect l="l" t="t" r="r" b="b"/>
            <a:pathLst>
              <a:path w="8159750">
                <a:moveTo>
                  <a:pt x="0" y="0"/>
                </a:moveTo>
                <a:lnTo>
                  <a:pt x="815949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271771" y="1991867"/>
            <a:ext cx="76200" cy="741045"/>
          </a:xfrm>
          <a:custGeom>
            <a:avLst/>
            <a:gdLst/>
            <a:ahLst/>
            <a:cxnLst/>
            <a:rect l="l" t="t" r="r" b="b"/>
            <a:pathLst>
              <a:path w="76200" h="741044">
                <a:moveTo>
                  <a:pt x="31750" y="664463"/>
                </a:moveTo>
                <a:lnTo>
                  <a:pt x="0" y="664463"/>
                </a:lnTo>
                <a:lnTo>
                  <a:pt x="38100" y="740663"/>
                </a:lnTo>
                <a:lnTo>
                  <a:pt x="69850" y="677163"/>
                </a:lnTo>
                <a:lnTo>
                  <a:pt x="31750" y="677163"/>
                </a:lnTo>
                <a:lnTo>
                  <a:pt x="31750" y="664463"/>
                </a:lnTo>
                <a:close/>
              </a:path>
              <a:path w="76200" h="741044">
                <a:moveTo>
                  <a:pt x="44450" y="0"/>
                </a:moveTo>
                <a:lnTo>
                  <a:pt x="31750" y="0"/>
                </a:lnTo>
                <a:lnTo>
                  <a:pt x="31750" y="677163"/>
                </a:lnTo>
                <a:lnTo>
                  <a:pt x="44450" y="677163"/>
                </a:lnTo>
                <a:lnTo>
                  <a:pt x="44450" y="0"/>
                </a:lnTo>
                <a:close/>
              </a:path>
              <a:path w="76200" h="741044">
                <a:moveTo>
                  <a:pt x="76200" y="664463"/>
                </a:moveTo>
                <a:lnTo>
                  <a:pt x="44450" y="664463"/>
                </a:lnTo>
                <a:lnTo>
                  <a:pt x="44450" y="677163"/>
                </a:lnTo>
                <a:lnTo>
                  <a:pt x="69850" y="677163"/>
                </a:lnTo>
                <a:lnTo>
                  <a:pt x="76200" y="6644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07847" y="2732532"/>
            <a:ext cx="76200" cy="443865"/>
          </a:xfrm>
          <a:custGeom>
            <a:avLst/>
            <a:gdLst/>
            <a:ahLst/>
            <a:cxnLst/>
            <a:rect l="l" t="t" r="r" b="b"/>
            <a:pathLst>
              <a:path w="76200" h="443864">
                <a:moveTo>
                  <a:pt x="31750" y="367284"/>
                </a:moveTo>
                <a:lnTo>
                  <a:pt x="0" y="367284"/>
                </a:lnTo>
                <a:lnTo>
                  <a:pt x="38100" y="443484"/>
                </a:lnTo>
                <a:lnTo>
                  <a:pt x="69850" y="379984"/>
                </a:lnTo>
                <a:lnTo>
                  <a:pt x="31750" y="379984"/>
                </a:lnTo>
                <a:lnTo>
                  <a:pt x="31750" y="367284"/>
                </a:lnTo>
                <a:close/>
              </a:path>
              <a:path w="76200" h="443864">
                <a:moveTo>
                  <a:pt x="44450" y="0"/>
                </a:moveTo>
                <a:lnTo>
                  <a:pt x="31750" y="0"/>
                </a:lnTo>
                <a:lnTo>
                  <a:pt x="31750" y="379984"/>
                </a:lnTo>
                <a:lnTo>
                  <a:pt x="44450" y="379984"/>
                </a:lnTo>
                <a:lnTo>
                  <a:pt x="44450" y="0"/>
                </a:lnTo>
                <a:close/>
              </a:path>
              <a:path w="76200" h="443864">
                <a:moveTo>
                  <a:pt x="76200" y="367284"/>
                </a:moveTo>
                <a:lnTo>
                  <a:pt x="44450" y="367284"/>
                </a:lnTo>
                <a:lnTo>
                  <a:pt x="44450" y="379984"/>
                </a:lnTo>
                <a:lnTo>
                  <a:pt x="69850" y="379984"/>
                </a:lnTo>
                <a:lnTo>
                  <a:pt x="76200" y="3672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271771" y="2732532"/>
            <a:ext cx="76200" cy="443865"/>
          </a:xfrm>
          <a:custGeom>
            <a:avLst/>
            <a:gdLst/>
            <a:ahLst/>
            <a:cxnLst/>
            <a:rect l="l" t="t" r="r" b="b"/>
            <a:pathLst>
              <a:path w="76200" h="443864">
                <a:moveTo>
                  <a:pt x="31750" y="367284"/>
                </a:moveTo>
                <a:lnTo>
                  <a:pt x="0" y="367284"/>
                </a:lnTo>
                <a:lnTo>
                  <a:pt x="38100" y="443484"/>
                </a:lnTo>
                <a:lnTo>
                  <a:pt x="69850" y="379984"/>
                </a:lnTo>
                <a:lnTo>
                  <a:pt x="31750" y="379984"/>
                </a:lnTo>
                <a:lnTo>
                  <a:pt x="31750" y="367284"/>
                </a:lnTo>
                <a:close/>
              </a:path>
              <a:path w="76200" h="443864">
                <a:moveTo>
                  <a:pt x="44450" y="0"/>
                </a:moveTo>
                <a:lnTo>
                  <a:pt x="31750" y="0"/>
                </a:lnTo>
                <a:lnTo>
                  <a:pt x="31750" y="379984"/>
                </a:lnTo>
                <a:lnTo>
                  <a:pt x="44450" y="379984"/>
                </a:lnTo>
                <a:lnTo>
                  <a:pt x="44450" y="0"/>
                </a:lnTo>
                <a:close/>
              </a:path>
              <a:path w="76200" h="443864">
                <a:moveTo>
                  <a:pt x="76200" y="367284"/>
                </a:moveTo>
                <a:lnTo>
                  <a:pt x="44450" y="367284"/>
                </a:lnTo>
                <a:lnTo>
                  <a:pt x="44450" y="379984"/>
                </a:lnTo>
                <a:lnTo>
                  <a:pt x="69850" y="379984"/>
                </a:lnTo>
                <a:lnTo>
                  <a:pt x="76200" y="3672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173223" y="2732532"/>
            <a:ext cx="76200" cy="443865"/>
          </a:xfrm>
          <a:custGeom>
            <a:avLst/>
            <a:gdLst/>
            <a:ahLst/>
            <a:cxnLst/>
            <a:rect l="l" t="t" r="r" b="b"/>
            <a:pathLst>
              <a:path w="76200" h="443864">
                <a:moveTo>
                  <a:pt x="31750" y="367284"/>
                </a:moveTo>
                <a:lnTo>
                  <a:pt x="0" y="367284"/>
                </a:lnTo>
                <a:lnTo>
                  <a:pt x="38100" y="443484"/>
                </a:lnTo>
                <a:lnTo>
                  <a:pt x="69850" y="379984"/>
                </a:lnTo>
                <a:lnTo>
                  <a:pt x="31750" y="379984"/>
                </a:lnTo>
                <a:lnTo>
                  <a:pt x="31750" y="367284"/>
                </a:lnTo>
                <a:close/>
              </a:path>
              <a:path w="76200" h="443864">
                <a:moveTo>
                  <a:pt x="44450" y="0"/>
                </a:moveTo>
                <a:lnTo>
                  <a:pt x="31750" y="0"/>
                </a:lnTo>
                <a:lnTo>
                  <a:pt x="31750" y="379984"/>
                </a:lnTo>
                <a:lnTo>
                  <a:pt x="44450" y="379984"/>
                </a:lnTo>
                <a:lnTo>
                  <a:pt x="44450" y="0"/>
                </a:lnTo>
                <a:close/>
              </a:path>
              <a:path w="76200" h="443864">
                <a:moveTo>
                  <a:pt x="76200" y="367284"/>
                </a:moveTo>
                <a:lnTo>
                  <a:pt x="44450" y="367284"/>
                </a:lnTo>
                <a:lnTo>
                  <a:pt x="44450" y="379984"/>
                </a:lnTo>
                <a:lnTo>
                  <a:pt x="69850" y="379984"/>
                </a:lnTo>
                <a:lnTo>
                  <a:pt x="76200" y="3672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467343" y="2732532"/>
            <a:ext cx="76200" cy="443865"/>
          </a:xfrm>
          <a:custGeom>
            <a:avLst/>
            <a:gdLst/>
            <a:ahLst/>
            <a:cxnLst/>
            <a:rect l="l" t="t" r="r" b="b"/>
            <a:pathLst>
              <a:path w="76200" h="443864">
                <a:moveTo>
                  <a:pt x="31750" y="367284"/>
                </a:moveTo>
                <a:lnTo>
                  <a:pt x="0" y="367284"/>
                </a:lnTo>
                <a:lnTo>
                  <a:pt x="38100" y="443484"/>
                </a:lnTo>
                <a:lnTo>
                  <a:pt x="69850" y="379984"/>
                </a:lnTo>
                <a:lnTo>
                  <a:pt x="31750" y="379984"/>
                </a:lnTo>
                <a:lnTo>
                  <a:pt x="31750" y="367284"/>
                </a:lnTo>
                <a:close/>
              </a:path>
              <a:path w="76200" h="443864">
                <a:moveTo>
                  <a:pt x="44450" y="0"/>
                </a:moveTo>
                <a:lnTo>
                  <a:pt x="31750" y="0"/>
                </a:lnTo>
                <a:lnTo>
                  <a:pt x="31750" y="379984"/>
                </a:lnTo>
                <a:lnTo>
                  <a:pt x="44450" y="379984"/>
                </a:lnTo>
                <a:lnTo>
                  <a:pt x="44450" y="0"/>
                </a:lnTo>
                <a:close/>
              </a:path>
              <a:path w="76200" h="443864">
                <a:moveTo>
                  <a:pt x="76200" y="367284"/>
                </a:moveTo>
                <a:lnTo>
                  <a:pt x="44450" y="367284"/>
                </a:lnTo>
                <a:lnTo>
                  <a:pt x="44450" y="379984"/>
                </a:lnTo>
                <a:lnTo>
                  <a:pt x="69850" y="379984"/>
                </a:lnTo>
                <a:lnTo>
                  <a:pt x="76200" y="3672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368796" y="2732532"/>
            <a:ext cx="76200" cy="443865"/>
          </a:xfrm>
          <a:custGeom>
            <a:avLst/>
            <a:gdLst/>
            <a:ahLst/>
            <a:cxnLst/>
            <a:rect l="l" t="t" r="r" b="b"/>
            <a:pathLst>
              <a:path w="76200" h="443864">
                <a:moveTo>
                  <a:pt x="31750" y="367284"/>
                </a:moveTo>
                <a:lnTo>
                  <a:pt x="0" y="367284"/>
                </a:lnTo>
                <a:lnTo>
                  <a:pt x="38100" y="443484"/>
                </a:lnTo>
                <a:lnTo>
                  <a:pt x="69850" y="379984"/>
                </a:lnTo>
                <a:lnTo>
                  <a:pt x="31750" y="379984"/>
                </a:lnTo>
                <a:lnTo>
                  <a:pt x="31750" y="367284"/>
                </a:lnTo>
                <a:close/>
              </a:path>
              <a:path w="76200" h="443864">
                <a:moveTo>
                  <a:pt x="44450" y="0"/>
                </a:moveTo>
                <a:lnTo>
                  <a:pt x="31750" y="0"/>
                </a:lnTo>
                <a:lnTo>
                  <a:pt x="31750" y="379984"/>
                </a:lnTo>
                <a:lnTo>
                  <a:pt x="44450" y="379984"/>
                </a:lnTo>
                <a:lnTo>
                  <a:pt x="44450" y="0"/>
                </a:lnTo>
                <a:close/>
              </a:path>
              <a:path w="76200" h="443864">
                <a:moveTo>
                  <a:pt x="76200" y="367284"/>
                </a:moveTo>
                <a:lnTo>
                  <a:pt x="44450" y="367284"/>
                </a:lnTo>
                <a:lnTo>
                  <a:pt x="44450" y="379984"/>
                </a:lnTo>
                <a:lnTo>
                  <a:pt x="69850" y="379984"/>
                </a:lnTo>
                <a:lnTo>
                  <a:pt x="76200" y="3672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96138"/>
            <a:ext cx="35725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华文隶书" panose="02010800040101010101" charset="-122"/>
                <a:cs typeface="华文隶书" panose="02010800040101010101" charset="-122"/>
              </a:rPr>
              <a:t>变更批准</a:t>
            </a:r>
            <a:r>
              <a:rPr b="0" i="1" spc="5" dirty="0">
                <a:latin typeface="华文隶书" panose="02010800040101010101" charset="-122"/>
                <a:cs typeface="华文隶书" panose="02010800040101010101" charset="-122"/>
              </a:rPr>
              <a:t>/</a:t>
            </a:r>
            <a:r>
              <a:rPr b="0" dirty="0">
                <a:latin typeface="华文隶书" panose="02010800040101010101" charset="-122"/>
                <a:cs typeface="华文隶书" panose="02010800040101010101" charset="-122"/>
              </a:rPr>
              <a:t>拒绝</a:t>
            </a:r>
            <a:endParaRPr b="0" dirty="0">
              <a:latin typeface="华文隶书" panose="02010800040101010101" charset="-122"/>
              <a:cs typeface="华文隶书" panose="02010800040101010101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3461" y="968121"/>
            <a:ext cx="10477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15" dirty="0">
                <a:latin typeface="Arial Narrow" panose="020B0606020202030204"/>
                <a:cs typeface="Arial Narrow" panose="020B0606020202030204"/>
              </a:rPr>
              <a:t>30</a:t>
            </a:r>
            <a:endParaRPr sz="700">
              <a:latin typeface="Arial Narrow" panose="020B0606020202030204"/>
              <a:cs typeface="Arial Narrow" panose="020B0606020202030204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9060" y="1367027"/>
          <a:ext cx="8689975" cy="3095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2750"/>
                <a:gridCol w="619760"/>
                <a:gridCol w="1031240"/>
                <a:gridCol w="412750"/>
                <a:gridCol w="619760"/>
                <a:gridCol w="825500"/>
                <a:gridCol w="414020"/>
                <a:gridCol w="618489"/>
                <a:gridCol w="827404"/>
                <a:gridCol w="412750"/>
                <a:gridCol w="618490"/>
                <a:gridCol w="827404"/>
                <a:gridCol w="412750"/>
                <a:gridCol w="618490"/>
              </a:tblGrid>
              <a:tr h="588263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54546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批准</a:t>
                      </a:r>
                      <a:r>
                        <a:rPr sz="2000" i="1" spc="-10" dirty="0">
                          <a:latin typeface="Times New Roman" panose="02020603050405020304"/>
                          <a:cs typeface="Times New Roman" panose="02020603050405020304"/>
                        </a:rPr>
                        <a:t>/</a:t>
                      </a:r>
                      <a:r>
                        <a:rPr sz="20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拒绝变更</a:t>
                      </a:r>
                      <a:endParaRPr sz="20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400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734568"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5882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75003">
                <a:tc grid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800" b="1" spc="-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决策</a:t>
                      </a:r>
                      <a:endParaRPr sz="2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92075" marR="85725" algn="just">
                        <a:lnSpc>
                          <a:spcPct val="98000"/>
                        </a:lnSpc>
                        <a:spcBef>
                          <a:spcPts val="470"/>
                        </a:spcBef>
                      </a:pPr>
                      <a:r>
                        <a:rPr sz="18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（ 若</a:t>
                      </a:r>
                      <a:r>
                        <a:rPr sz="1800" b="1" spc="-6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8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批 准 ）</a:t>
                      </a:r>
                      <a:r>
                        <a:rPr sz="1800" b="1" spc="-6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8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实 </a:t>
                      </a:r>
                      <a:r>
                        <a:rPr sz="1800" b="1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施变更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92710" marR="85090" algn="just">
                        <a:lnSpc>
                          <a:spcPct val="98000"/>
                        </a:lnSpc>
                        <a:spcBef>
                          <a:spcPts val="470"/>
                        </a:spcBef>
                      </a:pPr>
                      <a:r>
                        <a:rPr sz="18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（ 若</a:t>
                      </a:r>
                      <a:r>
                        <a:rPr sz="1800" b="1" spc="-6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8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批 准 ）</a:t>
                      </a:r>
                      <a:r>
                        <a:rPr sz="1800" b="1" spc="-63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8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验 </a:t>
                      </a:r>
                      <a:r>
                        <a:rPr sz="1800" b="1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证变更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600" b="1" spc="9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（若批准</a:t>
                      </a:r>
                      <a:endParaRPr sz="16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91440">
                        <a:lnSpc>
                          <a:spcPts val="1870"/>
                        </a:lnSpc>
                      </a:pPr>
                      <a:r>
                        <a:rPr sz="1600" b="1" spc="9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）发布</a:t>
                      </a:r>
                      <a:r>
                        <a:rPr sz="1600" b="1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、</a:t>
                      </a:r>
                      <a:endParaRPr sz="16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91440">
                        <a:lnSpc>
                          <a:spcPts val="1870"/>
                        </a:lnSpc>
                      </a:pPr>
                      <a:r>
                        <a:rPr sz="1600" b="1" spc="-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安装变更</a:t>
                      </a:r>
                      <a:endParaRPr sz="16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527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92075" marR="85090" algn="just">
                        <a:lnSpc>
                          <a:spcPct val="98000"/>
                        </a:lnSpc>
                        <a:spcBef>
                          <a:spcPts val="470"/>
                        </a:spcBef>
                      </a:pPr>
                      <a:r>
                        <a:rPr sz="18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（ 若</a:t>
                      </a:r>
                      <a:r>
                        <a:rPr sz="1800" b="1" spc="-63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8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批 准 ）</a:t>
                      </a:r>
                      <a:r>
                        <a:rPr sz="1800" b="1" spc="-63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8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版 </a:t>
                      </a:r>
                      <a:r>
                        <a:rPr sz="1800" b="1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本更新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515" y="0"/>
            <a:ext cx="22631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华文隶书" panose="02010800040101010101" charset="-122"/>
                <a:cs typeface="华文隶书" panose="02010800040101010101" charset="-122"/>
              </a:rPr>
              <a:t>变更实现</a:t>
            </a:r>
            <a:endParaRPr b="0" dirty="0">
              <a:latin typeface="华文隶书" panose="02010800040101010101" charset="-122"/>
              <a:cs typeface="华文隶书" panose="02010800040101010101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3461" y="968121"/>
            <a:ext cx="10477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15" dirty="0">
                <a:latin typeface="Arial Narrow" panose="020B0606020202030204"/>
                <a:cs typeface="Arial Narrow" panose="020B0606020202030204"/>
              </a:rPr>
              <a:t>31</a:t>
            </a:r>
            <a:endParaRPr sz="700">
              <a:latin typeface="Arial Narrow" panose="020B0606020202030204"/>
              <a:cs typeface="Arial Narrow" panose="020B0606020202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98976" y="1371600"/>
            <a:ext cx="1630680" cy="410209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303530">
              <a:lnSpc>
                <a:spcPct val="100000"/>
              </a:lnSpc>
              <a:spcBef>
                <a:spcPts val="315"/>
              </a:spcBef>
            </a:pPr>
            <a:r>
              <a:rPr sz="2000" b="1" dirty="0">
                <a:latin typeface="宋体" panose="02010600030101010101" pitchFamily="2" charset="-122"/>
                <a:cs typeface="宋体" panose="02010600030101010101" pitchFamily="2" charset="-122"/>
              </a:rPr>
              <a:t>变更实现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75204" y="2738627"/>
            <a:ext cx="611505" cy="1777364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67310" rIns="0" bIns="0" rtlCol="0">
            <a:spAutoFit/>
          </a:bodyPr>
          <a:lstStyle/>
          <a:p>
            <a:pPr marL="178435" marR="120015" algn="just">
              <a:lnSpc>
                <a:spcPct val="82000"/>
              </a:lnSpc>
              <a:spcBef>
                <a:spcPts val="530"/>
              </a:spcBef>
            </a:pP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变 更 实 现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3000" y="2738627"/>
            <a:ext cx="611505" cy="1777364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236220" marR="112395" algn="just">
              <a:lnSpc>
                <a:spcPts val="1980"/>
              </a:lnSpc>
              <a:spcBef>
                <a:spcPts val="500"/>
              </a:spcBef>
            </a:pPr>
            <a:r>
              <a:rPr sz="20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受 控 基 线 出 库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05884" y="2738627"/>
            <a:ext cx="612775" cy="192214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62230" rIns="0" bIns="0" rtlCol="0">
            <a:spAutoFit/>
          </a:bodyPr>
          <a:lstStyle/>
          <a:p>
            <a:pPr marL="264795" marR="111760" algn="just">
              <a:lnSpc>
                <a:spcPct val="82000"/>
              </a:lnSpc>
              <a:spcBef>
                <a:spcPts val="490"/>
              </a:spcBef>
            </a:pPr>
            <a:r>
              <a:rPr sz="1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实 现 的 测 试 和 验 证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38088" y="2738627"/>
            <a:ext cx="611505" cy="1777364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67945" rIns="0" bIns="0" rtlCol="0">
            <a:spAutoFit/>
          </a:bodyPr>
          <a:lstStyle/>
          <a:p>
            <a:pPr marL="179070" marR="118745" algn="just">
              <a:lnSpc>
                <a:spcPct val="82000"/>
              </a:lnSpc>
              <a:spcBef>
                <a:spcPts val="535"/>
              </a:spcBef>
            </a:pP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实 现 被 承 认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66076" y="2738627"/>
            <a:ext cx="611505" cy="1777364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236220" marR="113030" algn="just">
              <a:lnSpc>
                <a:spcPts val="1980"/>
              </a:lnSpc>
              <a:spcBef>
                <a:spcPts val="500"/>
              </a:spcBef>
            </a:pPr>
            <a:r>
              <a:rPr sz="20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受 控 基 线 入 库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47216" y="2328672"/>
            <a:ext cx="6322060" cy="0"/>
          </a:xfrm>
          <a:custGeom>
            <a:avLst/>
            <a:gdLst/>
            <a:ahLst/>
            <a:cxnLst/>
            <a:rect l="l" t="t" r="r" b="b"/>
            <a:pathLst>
              <a:path w="6322059">
                <a:moveTo>
                  <a:pt x="0" y="0"/>
                </a:moveTo>
                <a:lnTo>
                  <a:pt x="632155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572000" y="1781555"/>
            <a:ext cx="76200" cy="547370"/>
          </a:xfrm>
          <a:custGeom>
            <a:avLst/>
            <a:gdLst/>
            <a:ahLst/>
            <a:cxnLst/>
            <a:rect l="l" t="t" r="r" b="b"/>
            <a:pathLst>
              <a:path w="76200" h="547369">
                <a:moveTo>
                  <a:pt x="31750" y="470916"/>
                </a:moveTo>
                <a:lnTo>
                  <a:pt x="0" y="470916"/>
                </a:lnTo>
                <a:lnTo>
                  <a:pt x="38100" y="547116"/>
                </a:lnTo>
                <a:lnTo>
                  <a:pt x="69850" y="483616"/>
                </a:lnTo>
                <a:lnTo>
                  <a:pt x="31750" y="483616"/>
                </a:lnTo>
                <a:lnTo>
                  <a:pt x="31750" y="470916"/>
                </a:lnTo>
                <a:close/>
              </a:path>
              <a:path w="76200" h="547369">
                <a:moveTo>
                  <a:pt x="44450" y="0"/>
                </a:moveTo>
                <a:lnTo>
                  <a:pt x="31750" y="0"/>
                </a:lnTo>
                <a:lnTo>
                  <a:pt x="31750" y="483616"/>
                </a:lnTo>
                <a:lnTo>
                  <a:pt x="44450" y="483616"/>
                </a:lnTo>
                <a:lnTo>
                  <a:pt x="44450" y="0"/>
                </a:lnTo>
                <a:close/>
              </a:path>
              <a:path w="76200" h="547369">
                <a:moveTo>
                  <a:pt x="76200" y="470916"/>
                </a:moveTo>
                <a:lnTo>
                  <a:pt x="44450" y="470916"/>
                </a:lnTo>
                <a:lnTo>
                  <a:pt x="44450" y="483616"/>
                </a:lnTo>
                <a:lnTo>
                  <a:pt x="69850" y="483616"/>
                </a:lnTo>
                <a:lnTo>
                  <a:pt x="76200" y="470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309116" y="2328672"/>
            <a:ext cx="76200" cy="410209"/>
          </a:xfrm>
          <a:custGeom>
            <a:avLst/>
            <a:gdLst/>
            <a:ahLst/>
            <a:cxnLst/>
            <a:rect l="l" t="t" r="r" b="b"/>
            <a:pathLst>
              <a:path w="76200" h="410210">
                <a:moveTo>
                  <a:pt x="31750" y="333755"/>
                </a:moveTo>
                <a:lnTo>
                  <a:pt x="0" y="333755"/>
                </a:lnTo>
                <a:lnTo>
                  <a:pt x="38100" y="409955"/>
                </a:lnTo>
                <a:lnTo>
                  <a:pt x="69850" y="346455"/>
                </a:lnTo>
                <a:lnTo>
                  <a:pt x="31750" y="346455"/>
                </a:lnTo>
                <a:lnTo>
                  <a:pt x="31750" y="333755"/>
                </a:lnTo>
                <a:close/>
              </a:path>
              <a:path w="76200" h="410210">
                <a:moveTo>
                  <a:pt x="44450" y="0"/>
                </a:moveTo>
                <a:lnTo>
                  <a:pt x="31750" y="0"/>
                </a:lnTo>
                <a:lnTo>
                  <a:pt x="31750" y="346455"/>
                </a:lnTo>
                <a:lnTo>
                  <a:pt x="44450" y="346455"/>
                </a:lnTo>
                <a:lnTo>
                  <a:pt x="44450" y="0"/>
                </a:lnTo>
                <a:close/>
              </a:path>
              <a:path w="76200" h="410210">
                <a:moveTo>
                  <a:pt x="76200" y="333755"/>
                </a:moveTo>
                <a:lnTo>
                  <a:pt x="44450" y="333755"/>
                </a:lnTo>
                <a:lnTo>
                  <a:pt x="44450" y="346455"/>
                </a:lnTo>
                <a:lnTo>
                  <a:pt x="69850" y="346455"/>
                </a:lnTo>
                <a:lnTo>
                  <a:pt x="76200" y="3337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939795" y="2328672"/>
            <a:ext cx="76200" cy="410209"/>
          </a:xfrm>
          <a:custGeom>
            <a:avLst/>
            <a:gdLst/>
            <a:ahLst/>
            <a:cxnLst/>
            <a:rect l="l" t="t" r="r" b="b"/>
            <a:pathLst>
              <a:path w="76200" h="410210">
                <a:moveTo>
                  <a:pt x="31750" y="333755"/>
                </a:moveTo>
                <a:lnTo>
                  <a:pt x="0" y="333755"/>
                </a:lnTo>
                <a:lnTo>
                  <a:pt x="38100" y="409955"/>
                </a:lnTo>
                <a:lnTo>
                  <a:pt x="69850" y="346455"/>
                </a:lnTo>
                <a:lnTo>
                  <a:pt x="31750" y="346455"/>
                </a:lnTo>
                <a:lnTo>
                  <a:pt x="31750" y="333755"/>
                </a:lnTo>
                <a:close/>
              </a:path>
              <a:path w="76200" h="410210">
                <a:moveTo>
                  <a:pt x="44450" y="0"/>
                </a:moveTo>
                <a:lnTo>
                  <a:pt x="31750" y="0"/>
                </a:lnTo>
                <a:lnTo>
                  <a:pt x="31750" y="346455"/>
                </a:lnTo>
                <a:lnTo>
                  <a:pt x="44450" y="346455"/>
                </a:lnTo>
                <a:lnTo>
                  <a:pt x="44450" y="0"/>
                </a:lnTo>
                <a:close/>
              </a:path>
              <a:path w="76200" h="410210">
                <a:moveTo>
                  <a:pt x="76200" y="333755"/>
                </a:moveTo>
                <a:lnTo>
                  <a:pt x="44450" y="333755"/>
                </a:lnTo>
                <a:lnTo>
                  <a:pt x="44450" y="346455"/>
                </a:lnTo>
                <a:lnTo>
                  <a:pt x="69850" y="346455"/>
                </a:lnTo>
                <a:lnTo>
                  <a:pt x="76200" y="3337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572000" y="2328672"/>
            <a:ext cx="76200" cy="410209"/>
          </a:xfrm>
          <a:custGeom>
            <a:avLst/>
            <a:gdLst/>
            <a:ahLst/>
            <a:cxnLst/>
            <a:rect l="l" t="t" r="r" b="b"/>
            <a:pathLst>
              <a:path w="76200" h="410210">
                <a:moveTo>
                  <a:pt x="31750" y="333755"/>
                </a:moveTo>
                <a:lnTo>
                  <a:pt x="0" y="333755"/>
                </a:lnTo>
                <a:lnTo>
                  <a:pt x="38100" y="409955"/>
                </a:lnTo>
                <a:lnTo>
                  <a:pt x="69850" y="346455"/>
                </a:lnTo>
                <a:lnTo>
                  <a:pt x="31750" y="346455"/>
                </a:lnTo>
                <a:lnTo>
                  <a:pt x="31750" y="333755"/>
                </a:lnTo>
                <a:close/>
              </a:path>
              <a:path w="76200" h="410210">
                <a:moveTo>
                  <a:pt x="44450" y="0"/>
                </a:moveTo>
                <a:lnTo>
                  <a:pt x="31750" y="0"/>
                </a:lnTo>
                <a:lnTo>
                  <a:pt x="31750" y="346455"/>
                </a:lnTo>
                <a:lnTo>
                  <a:pt x="44450" y="346455"/>
                </a:lnTo>
                <a:lnTo>
                  <a:pt x="44450" y="0"/>
                </a:lnTo>
                <a:close/>
              </a:path>
              <a:path w="76200" h="410210">
                <a:moveTo>
                  <a:pt x="76200" y="333755"/>
                </a:moveTo>
                <a:lnTo>
                  <a:pt x="44450" y="333755"/>
                </a:lnTo>
                <a:lnTo>
                  <a:pt x="44450" y="346455"/>
                </a:lnTo>
                <a:lnTo>
                  <a:pt x="69850" y="346455"/>
                </a:lnTo>
                <a:lnTo>
                  <a:pt x="76200" y="3337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204203" y="2328672"/>
            <a:ext cx="76200" cy="410209"/>
          </a:xfrm>
          <a:custGeom>
            <a:avLst/>
            <a:gdLst/>
            <a:ahLst/>
            <a:cxnLst/>
            <a:rect l="l" t="t" r="r" b="b"/>
            <a:pathLst>
              <a:path w="76200" h="410210">
                <a:moveTo>
                  <a:pt x="31750" y="333755"/>
                </a:moveTo>
                <a:lnTo>
                  <a:pt x="0" y="333755"/>
                </a:lnTo>
                <a:lnTo>
                  <a:pt x="38100" y="409955"/>
                </a:lnTo>
                <a:lnTo>
                  <a:pt x="69850" y="346455"/>
                </a:lnTo>
                <a:lnTo>
                  <a:pt x="31750" y="346455"/>
                </a:lnTo>
                <a:lnTo>
                  <a:pt x="31750" y="333755"/>
                </a:lnTo>
                <a:close/>
              </a:path>
              <a:path w="76200" h="410210">
                <a:moveTo>
                  <a:pt x="44450" y="0"/>
                </a:moveTo>
                <a:lnTo>
                  <a:pt x="31750" y="0"/>
                </a:lnTo>
                <a:lnTo>
                  <a:pt x="31750" y="346455"/>
                </a:lnTo>
                <a:lnTo>
                  <a:pt x="44450" y="346455"/>
                </a:lnTo>
                <a:lnTo>
                  <a:pt x="44450" y="0"/>
                </a:lnTo>
                <a:close/>
              </a:path>
              <a:path w="76200" h="410210">
                <a:moveTo>
                  <a:pt x="76200" y="333755"/>
                </a:moveTo>
                <a:lnTo>
                  <a:pt x="44450" y="333755"/>
                </a:lnTo>
                <a:lnTo>
                  <a:pt x="44450" y="346455"/>
                </a:lnTo>
                <a:lnTo>
                  <a:pt x="69850" y="346455"/>
                </a:lnTo>
                <a:lnTo>
                  <a:pt x="76200" y="3337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630668" y="2328672"/>
            <a:ext cx="76200" cy="410209"/>
          </a:xfrm>
          <a:custGeom>
            <a:avLst/>
            <a:gdLst/>
            <a:ahLst/>
            <a:cxnLst/>
            <a:rect l="l" t="t" r="r" b="b"/>
            <a:pathLst>
              <a:path w="76200" h="410210">
                <a:moveTo>
                  <a:pt x="31750" y="333755"/>
                </a:moveTo>
                <a:lnTo>
                  <a:pt x="0" y="333755"/>
                </a:lnTo>
                <a:lnTo>
                  <a:pt x="38100" y="409955"/>
                </a:lnTo>
                <a:lnTo>
                  <a:pt x="69850" y="346455"/>
                </a:lnTo>
                <a:lnTo>
                  <a:pt x="31750" y="346455"/>
                </a:lnTo>
                <a:lnTo>
                  <a:pt x="31750" y="333755"/>
                </a:lnTo>
                <a:close/>
              </a:path>
              <a:path w="76200" h="410210">
                <a:moveTo>
                  <a:pt x="44450" y="0"/>
                </a:moveTo>
                <a:lnTo>
                  <a:pt x="31750" y="0"/>
                </a:lnTo>
                <a:lnTo>
                  <a:pt x="31750" y="346455"/>
                </a:lnTo>
                <a:lnTo>
                  <a:pt x="44450" y="346455"/>
                </a:lnTo>
                <a:lnTo>
                  <a:pt x="44450" y="0"/>
                </a:lnTo>
                <a:close/>
              </a:path>
              <a:path w="76200" h="410210">
                <a:moveTo>
                  <a:pt x="76200" y="333755"/>
                </a:moveTo>
                <a:lnTo>
                  <a:pt x="44450" y="333755"/>
                </a:lnTo>
                <a:lnTo>
                  <a:pt x="44450" y="346455"/>
                </a:lnTo>
                <a:lnTo>
                  <a:pt x="69850" y="346455"/>
                </a:lnTo>
                <a:lnTo>
                  <a:pt x="76200" y="3337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200913"/>
            <a:ext cx="46577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华文隶书" panose="02010800040101010101" charset="-122"/>
                <a:cs typeface="华文隶书" panose="02010800040101010101" charset="-122"/>
              </a:rPr>
              <a:t>变更控制系统</a:t>
            </a:r>
            <a:r>
              <a:rPr b="0" i="1" dirty="0">
                <a:latin typeface="华文隶书" panose="02010800040101010101" charset="-122"/>
                <a:cs typeface="华文隶书" panose="02010800040101010101" charset="-122"/>
              </a:rPr>
              <a:t>-</a:t>
            </a:r>
            <a:r>
              <a:rPr b="0" dirty="0">
                <a:latin typeface="华文隶书" panose="02010800040101010101" charset="-122"/>
                <a:cs typeface="华文隶书" panose="02010800040101010101" charset="-122"/>
              </a:rPr>
              <a:t>举例</a:t>
            </a:r>
            <a:endParaRPr b="0" dirty="0">
              <a:latin typeface="华文隶书" panose="02010800040101010101" charset="-122"/>
              <a:cs typeface="华文隶书" panose="02010800040101010101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09921" y="4724310"/>
            <a:ext cx="728980" cy="205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95"/>
              </a:lnSpc>
            </a:pPr>
            <a:r>
              <a:rPr sz="1400" spc="-5" dirty="0">
                <a:latin typeface="Arial Narrow" panose="020B0606020202030204"/>
                <a:cs typeface="Arial Narrow" panose="020B0606020202030204"/>
              </a:rPr>
              <a:t>ch</a:t>
            </a:r>
            <a:r>
              <a:rPr sz="1400" spc="-10" dirty="0">
                <a:latin typeface="Arial Narrow" panose="020B0606020202030204"/>
                <a:cs typeface="Arial Narrow" panose="020B0606020202030204"/>
              </a:rPr>
              <a:t>a</a:t>
            </a:r>
            <a:r>
              <a:rPr sz="1400" spc="-5" dirty="0">
                <a:latin typeface="Arial Narrow" panose="020B0606020202030204"/>
                <a:cs typeface="Arial Narrow" panose="020B0606020202030204"/>
              </a:rPr>
              <a:t>p</a:t>
            </a:r>
            <a:r>
              <a:rPr sz="1400" dirty="0">
                <a:latin typeface="Arial Narrow" panose="020B0606020202030204"/>
                <a:cs typeface="Arial Narrow" panose="020B0606020202030204"/>
              </a:rPr>
              <a:t>ter_</a:t>
            </a:r>
            <a:r>
              <a:rPr sz="1400" spc="-10" dirty="0">
                <a:latin typeface="Arial Narrow" panose="020B0606020202030204"/>
                <a:cs typeface="Arial Narrow" panose="020B0606020202030204"/>
              </a:rPr>
              <a:t>1</a:t>
            </a:r>
            <a:r>
              <a:rPr sz="1400" dirty="0">
                <a:latin typeface="Arial Narrow" panose="020B0606020202030204"/>
                <a:cs typeface="Arial Narrow" panose="020B0606020202030204"/>
              </a:rPr>
              <a:t>0</a:t>
            </a:r>
            <a:endParaRPr sz="1400">
              <a:latin typeface="Arial Narrow" panose="020B0606020202030204"/>
              <a:cs typeface="Arial Narrow" panose="020B0606020202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461" y="968121"/>
            <a:ext cx="10477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15" dirty="0">
                <a:latin typeface="Arial Narrow" panose="020B0606020202030204"/>
                <a:cs typeface="Arial Narrow" panose="020B0606020202030204"/>
              </a:rPr>
              <a:t>32</a:t>
            </a:r>
            <a:endParaRPr sz="700">
              <a:latin typeface="Arial Narrow" panose="020B0606020202030204"/>
              <a:cs typeface="Arial Narrow" panose="020B060602020203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086610"/>
            <a:ext cx="9144000" cy="405688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96138"/>
            <a:ext cx="41859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i="1" spc="-10" dirty="0">
                <a:latin typeface="华文隶书" panose="02010800040101010101" charset="-122"/>
                <a:cs typeface="华文隶书" panose="02010800040101010101" charset="-122"/>
              </a:rPr>
              <a:t>4</a:t>
            </a:r>
            <a:r>
              <a:rPr b="0" dirty="0">
                <a:latin typeface="华文隶书" panose="02010800040101010101" charset="-122"/>
                <a:cs typeface="华文隶书" panose="02010800040101010101" charset="-122"/>
              </a:rPr>
              <a:t>、配置管理审计</a:t>
            </a:r>
            <a:endParaRPr b="0" dirty="0">
              <a:latin typeface="华文隶书" panose="02010800040101010101" charset="-122"/>
              <a:cs typeface="华文隶书" panose="02010800040101010101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97221" y="4700117"/>
            <a:ext cx="7543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Narrow" panose="020B0606020202030204"/>
                <a:cs typeface="Arial Narrow" panose="020B0606020202030204"/>
              </a:rPr>
              <a:t>chapter</a:t>
            </a:r>
            <a:r>
              <a:rPr sz="1400" u="sng" spc="250" dirty="0">
                <a:uFill>
                  <a:solidFill>
                    <a:srgbClr val="000000"/>
                  </a:solidFill>
                </a:uFill>
                <a:latin typeface="Arial Narrow" panose="020B0606020202030204"/>
                <a:cs typeface="Arial Narrow" panose="020B0606020202030204"/>
              </a:rPr>
              <a:t> </a:t>
            </a:r>
            <a:r>
              <a:rPr sz="1400" dirty="0">
                <a:latin typeface="Arial Narrow" panose="020B0606020202030204"/>
                <a:cs typeface="Arial Narrow" panose="020B0606020202030204"/>
              </a:rPr>
              <a:t>9</a:t>
            </a:r>
            <a:endParaRPr sz="1400">
              <a:latin typeface="Arial Narrow" panose="020B0606020202030204"/>
              <a:cs typeface="Arial Narrow" panose="020B0606020202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461" y="968121"/>
            <a:ext cx="10477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15" dirty="0">
                <a:latin typeface="Arial Narrow" panose="020B0606020202030204"/>
                <a:cs typeface="Arial Narrow" panose="020B0606020202030204"/>
              </a:rPr>
              <a:t>33</a:t>
            </a:r>
            <a:endParaRPr sz="700">
              <a:latin typeface="Arial Narrow" panose="020B0606020202030204"/>
              <a:cs typeface="Arial Narrow" panose="020B0606020202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8630" y="1347977"/>
            <a:ext cx="8153400" cy="1225550"/>
          </a:xfrm>
          <a:prstGeom prst="rect">
            <a:avLst/>
          </a:prstGeom>
          <a:ln w="28955">
            <a:solidFill>
              <a:srgbClr val="548AB8"/>
            </a:solidFill>
          </a:ln>
        </p:spPr>
        <p:txBody>
          <a:bodyPr vert="horz" wrap="square" lIns="0" tIns="8890" rIns="0" bIns="0" rtlCol="0">
            <a:spAutoFit/>
          </a:bodyPr>
          <a:lstStyle/>
          <a:p>
            <a:pPr marL="410845" indent="-320675">
              <a:lnSpc>
                <a:spcPct val="100000"/>
              </a:lnSpc>
              <a:spcBef>
                <a:spcPts val="70"/>
              </a:spcBef>
              <a:buClr>
                <a:srgbClr val="DD8046"/>
              </a:buClr>
              <a:buSzPct val="60000"/>
              <a:buFont typeface="Wingdings" panose="05000000000000000000"/>
              <a:buChar char=""/>
              <a:tabLst>
                <a:tab pos="411480" algn="l"/>
              </a:tabLst>
            </a:pPr>
            <a:r>
              <a:rPr sz="3600" spc="-5" dirty="0">
                <a:latin typeface="华文新魏" panose="02010800040101010101" charset="-122"/>
                <a:cs typeface="华文新魏" panose="02010800040101010101" charset="-122"/>
              </a:rPr>
              <a:t>配置管理过程审计</a:t>
            </a:r>
            <a:endParaRPr sz="3600">
              <a:latin typeface="华文新魏" panose="02010800040101010101" charset="-122"/>
              <a:cs typeface="华文新魏" panose="02010800040101010101" charset="-122"/>
            </a:endParaRPr>
          </a:p>
          <a:p>
            <a:pPr marL="410845" indent="-320675">
              <a:lnSpc>
                <a:spcPct val="100000"/>
              </a:lnSpc>
              <a:spcBef>
                <a:spcPts val="710"/>
              </a:spcBef>
              <a:buClr>
                <a:srgbClr val="DD8046"/>
              </a:buClr>
              <a:buSzPct val="60000"/>
              <a:buFont typeface="Wingdings" panose="05000000000000000000"/>
              <a:buChar char=""/>
              <a:tabLst>
                <a:tab pos="411480" algn="l"/>
              </a:tabLst>
            </a:pPr>
            <a:r>
              <a:rPr sz="3600" dirty="0">
                <a:latin typeface="华文新魏" panose="02010800040101010101" charset="-122"/>
                <a:cs typeface="华文新魏" panose="02010800040101010101" charset="-122"/>
              </a:rPr>
              <a:t>基线审计</a:t>
            </a:r>
            <a:endParaRPr sz="3600">
              <a:latin typeface="华文新魏" panose="02010800040101010101" charset="-122"/>
              <a:cs typeface="华文新魏" panose="02010800040101010101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590" y="114426"/>
            <a:ext cx="41884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i="1" spc="-10" dirty="0">
                <a:latin typeface="华文隶书" panose="02010800040101010101" charset="-122"/>
                <a:cs typeface="华文隶书" panose="02010800040101010101" charset="-122"/>
              </a:rPr>
              <a:t>5</a:t>
            </a:r>
            <a:r>
              <a:rPr b="0" dirty="0">
                <a:latin typeface="华文隶书" panose="02010800040101010101" charset="-122"/>
                <a:cs typeface="华文隶书" panose="02010800040101010101" charset="-122"/>
              </a:rPr>
              <a:t>、配置状态统计</a:t>
            </a:r>
            <a:endParaRPr b="0" dirty="0">
              <a:latin typeface="华文隶书" panose="02010800040101010101" charset="-122"/>
              <a:cs typeface="华文隶书" panose="02010800040101010101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3461" y="968121"/>
            <a:ext cx="10477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15" dirty="0">
                <a:latin typeface="Arial Narrow" panose="020B0606020202030204"/>
                <a:cs typeface="Arial Narrow" panose="020B0606020202030204"/>
              </a:rPr>
              <a:t>34</a:t>
            </a:r>
            <a:endParaRPr sz="700">
              <a:latin typeface="Arial Narrow" panose="020B0606020202030204"/>
              <a:cs typeface="Arial Narrow" panose="020B0606020202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742" y="1301787"/>
            <a:ext cx="8083550" cy="365569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2900" dirty="0">
                <a:latin typeface="黑体" panose="02010609060101010101" charset="-122"/>
                <a:cs typeface="黑体" panose="02010609060101010101" charset="-122"/>
              </a:rPr>
              <a:t>例如：</a:t>
            </a:r>
            <a:endParaRPr sz="2900">
              <a:latin typeface="黑体" panose="02010609060101010101" charset="-122"/>
              <a:cs typeface="黑体" panose="02010609060101010101" charset="-122"/>
            </a:endParaRPr>
          </a:p>
          <a:p>
            <a:pPr marL="332740" indent="-320040">
              <a:lnSpc>
                <a:spcPct val="100000"/>
              </a:lnSpc>
              <a:spcBef>
                <a:spcPts val="710"/>
              </a:spcBef>
              <a:buClr>
                <a:srgbClr val="DD8046"/>
              </a:buClr>
              <a:buSzPct val="60000"/>
              <a:buFont typeface="Wingdings" panose="05000000000000000000"/>
              <a:buChar char=""/>
              <a:tabLst>
                <a:tab pos="332105" algn="l"/>
                <a:tab pos="332740" algn="l"/>
              </a:tabLst>
            </a:pPr>
            <a:r>
              <a:rPr sz="2900" dirty="0">
                <a:latin typeface="隶书" panose="02010509060101010101" charset="-122"/>
                <a:cs typeface="隶书" panose="02010509060101010101" charset="-122"/>
              </a:rPr>
              <a:t>被批准</a:t>
            </a:r>
            <a:r>
              <a:rPr sz="2900" spc="-15" dirty="0">
                <a:latin typeface="隶书" panose="02010509060101010101" charset="-122"/>
                <a:cs typeface="隶书" panose="02010509060101010101" charset="-122"/>
              </a:rPr>
              <a:t>的</a:t>
            </a:r>
            <a:r>
              <a:rPr sz="2900" dirty="0">
                <a:latin typeface="隶书" panose="02010509060101010101" charset="-122"/>
                <a:cs typeface="隶书" panose="02010509060101010101" charset="-122"/>
              </a:rPr>
              <a:t>配置项</a:t>
            </a:r>
            <a:endParaRPr sz="2900">
              <a:latin typeface="隶书" panose="02010509060101010101" charset="-122"/>
              <a:cs typeface="隶书" panose="02010509060101010101" charset="-122"/>
            </a:endParaRPr>
          </a:p>
          <a:p>
            <a:pPr marL="332740" indent="-320040">
              <a:lnSpc>
                <a:spcPct val="100000"/>
              </a:lnSpc>
              <a:spcBef>
                <a:spcPts val="700"/>
              </a:spcBef>
              <a:buClr>
                <a:srgbClr val="DD8046"/>
              </a:buClr>
              <a:buSzPct val="60000"/>
              <a:buFont typeface="Wingdings" panose="05000000000000000000"/>
              <a:buChar char=""/>
              <a:tabLst>
                <a:tab pos="332105" algn="l"/>
                <a:tab pos="332740" algn="l"/>
              </a:tabLst>
            </a:pPr>
            <a:r>
              <a:rPr sz="2900" spc="5" dirty="0">
                <a:latin typeface="隶书" panose="02010509060101010101" charset="-122"/>
                <a:cs typeface="隶书" panose="02010509060101010101" charset="-122"/>
              </a:rPr>
              <a:t>变更请</a:t>
            </a:r>
            <a:r>
              <a:rPr sz="2900" spc="-20" dirty="0">
                <a:latin typeface="隶书" panose="02010509060101010101" charset="-122"/>
                <a:cs typeface="隶书" panose="02010509060101010101" charset="-122"/>
              </a:rPr>
              <a:t>求</a:t>
            </a:r>
            <a:r>
              <a:rPr sz="2900" spc="5" dirty="0">
                <a:latin typeface="隶书" panose="02010509060101010101" charset="-122"/>
                <a:cs typeface="隶书" panose="02010509060101010101" charset="-122"/>
              </a:rPr>
              <a:t>的数量</a:t>
            </a:r>
            <a:endParaRPr sz="2900">
              <a:latin typeface="隶书" panose="02010509060101010101" charset="-122"/>
              <a:cs typeface="隶书" panose="02010509060101010101" charset="-122"/>
            </a:endParaRPr>
          </a:p>
          <a:p>
            <a:pPr marL="332740" indent="-320040">
              <a:lnSpc>
                <a:spcPct val="100000"/>
              </a:lnSpc>
              <a:spcBef>
                <a:spcPts val="695"/>
              </a:spcBef>
              <a:buClr>
                <a:srgbClr val="DD8046"/>
              </a:buClr>
              <a:buSzPct val="60000"/>
              <a:buFont typeface="Wingdings" panose="05000000000000000000"/>
              <a:buChar char=""/>
              <a:tabLst>
                <a:tab pos="332105" algn="l"/>
                <a:tab pos="332740" algn="l"/>
              </a:tabLst>
            </a:pPr>
            <a:r>
              <a:rPr sz="2900" dirty="0">
                <a:latin typeface="隶书" panose="02010509060101010101" charset="-122"/>
                <a:cs typeface="隶书" panose="02010509060101010101" charset="-122"/>
              </a:rPr>
              <a:t>配置项</a:t>
            </a:r>
            <a:r>
              <a:rPr sz="2900" spc="-15" dirty="0">
                <a:latin typeface="隶书" panose="02010509060101010101" charset="-122"/>
                <a:cs typeface="隶书" panose="02010509060101010101" charset="-122"/>
              </a:rPr>
              <a:t>的</a:t>
            </a:r>
            <a:r>
              <a:rPr sz="2900" dirty="0">
                <a:latin typeface="隶书" panose="02010509060101010101" charset="-122"/>
                <a:cs typeface="隶书" panose="02010509060101010101" charset="-122"/>
              </a:rPr>
              <a:t>所有请</a:t>
            </a:r>
            <a:r>
              <a:rPr sz="2900" spc="-15" dirty="0">
                <a:latin typeface="隶书" panose="02010509060101010101" charset="-122"/>
                <a:cs typeface="隶书" panose="02010509060101010101" charset="-122"/>
              </a:rPr>
              <a:t>求</a:t>
            </a:r>
            <a:r>
              <a:rPr sz="2900" dirty="0">
                <a:latin typeface="隶书" panose="02010509060101010101" charset="-122"/>
                <a:cs typeface="隶书" panose="02010509060101010101" charset="-122"/>
              </a:rPr>
              <a:t>的变化</a:t>
            </a:r>
            <a:r>
              <a:rPr sz="2900" spc="-15" dirty="0">
                <a:latin typeface="隶书" panose="02010509060101010101" charset="-122"/>
                <a:cs typeface="隶书" panose="02010509060101010101" charset="-122"/>
              </a:rPr>
              <a:t>状</a:t>
            </a:r>
            <a:r>
              <a:rPr sz="2900" dirty="0">
                <a:latin typeface="隶书" panose="02010509060101010101" charset="-122"/>
                <a:cs typeface="隶书" panose="02010509060101010101" charset="-122"/>
              </a:rPr>
              <a:t>态</a:t>
            </a:r>
            <a:endParaRPr sz="2900">
              <a:latin typeface="隶书" panose="02010509060101010101" charset="-122"/>
              <a:cs typeface="隶书" panose="02010509060101010101" charset="-122"/>
            </a:endParaRPr>
          </a:p>
          <a:p>
            <a:pPr marL="332740" indent="-320040">
              <a:lnSpc>
                <a:spcPct val="100000"/>
              </a:lnSpc>
              <a:spcBef>
                <a:spcPts val="710"/>
              </a:spcBef>
              <a:buClr>
                <a:srgbClr val="DD8046"/>
              </a:buClr>
              <a:buSzPct val="60000"/>
              <a:buFont typeface="Wingdings" panose="05000000000000000000"/>
              <a:buChar char=""/>
              <a:tabLst>
                <a:tab pos="332105" algn="l"/>
                <a:tab pos="332740" algn="l"/>
              </a:tabLst>
            </a:pPr>
            <a:r>
              <a:rPr sz="2900" spc="5" dirty="0">
                <a:latin typeface="隶书" panose="02010509060101010101" charset="-122"/>
                <a:cs typeface="隶书" panose="02010509060101010101" charset="-122"/>
              </a:rPr>
              <a:t>配置项</a:t>
            </a:r>
            <a:r>
              <a:rPr sz="2900" spc="-20" dirty="0">
                <a:latin typeface="隶书" panose="02010509060101010101" charset="-122"/>
                <a:cs typeface="隶书" panose="02010509060101010101" charset="-122"/>
              </a:rPr>
              <a:t>所</a:t>
            </a:r>
            <a:r>
              <a:rPr sz="2900" spc="5" dirty="0">
                <a:latin typeface="隶书" panose="02010509060101010101" charset="-122"/>
                <a:cs typeface="隶书" panose="02010509060101010101" charset="-122"/>
              </a:rPr>
              <a:t>有被批</a:t>
            </a:r>
            <a:r>
              <a:rPr sz="2900" spc="-20" dirty="0">
                <a:latin typeface="隶书" panose="02010509060101010101" charset="-122"/>
                <a:cs typeface="隶书" panose="02010509060101010101" charset="-122"/>
              </a:rPr>
              <a:t>准</a:t>
            </a:r>
            <a:r>
              <a:rPr sz="2900" spc="5" dirty="0">
                <a:latin typeface="隶书" panose="02010509060101010101" charset="-122"/>
                <a:cs typeface="隶书" panose="02010509060101010101" charset="-122"/>
              </a:rPr>
              <a:t>的变更</a:t>
            </a:r>
            <a:r>
              <a:rPr sz="2900" spc="-20" dirty="0">
                <a:latin typeface="隶书" panose="02010509060101010101" charset="-122"/>
                <a:cs typeface="隶书" panose="02010509060101010101" charset="-122"/>
              </a:rPr>
              <a:t>实</a:t>
            </a:r>
            <a:r>
              <a:rPr sz="2900" spc="5" dirty="0">
                <a:latin typeface="隶书" panose="02010509060101010101" charset="-122"/>
                <a:cs typeface="隶书" panose="02010509060101010101" charset="-122"/>
              </a:rPr>
              <a:t>现状态</a:t>
            </a:r>
            <a:endParaRPr sz="2900">
              <a:latin typeface="隶书" panose="02010509060101010101" charset="-122"/>
              <a:cs typeface="隶书" panose="02010509060101010101" charset="-122"/>
            </a:endParaRPr>
          </a:p>
          <a:p>
            <a:pPr marL="332105" marR="5080" indent="-320040">
              <a:lnSpc>
                <a:spcPct val="100000"/>
              </a:lnSpc>
              <a:spcBef>
                <a:spcPts val="700"/>
              </a:spcBef>
              <a:buClr>
                <a:srgbClr val="DD8046"/>
              </a:buClr>
              <a:buSzPct val="60000"/>
              <a:buFont typeface="Wingdings" panose="05000000000000000000"/>
              <a:buChar char=""/>
              <a:tabLst>
                <a:tab pos="332105" algn="l"/>
                <a:tab pos="332740" algn="l"/>
              </a:tabLst>
            </a:pPr>
            <a:r>
              <a:rPr sz="2900" dirty="0">
                <a:latin typeface="隶书" panose="02010509060101010101" charset="-122"/>
                <a:cs typeface="隶书" panose="02010509060101010101" charset="-122"/>
              </a:rPr>
              <a:t>配置管</a:t>
            </a:r>
            <a:r>
              <a:rPr sz="2900" spc="-15" dirty="0">
                <a:latin typeface="隶书" panose="02010509060101010101" charset="-122"/>
                <a:cs typeface="隶书" panose="02010509060101010101" charset="-122"/>
              </a:rPr>
              <a:t>理</a:t>
            </a:r>
            <a:r>
              <a:rPr sz="2900" dirty="0">
                <a:latin typeface="隶书" panose="02010509060101010101" charset="-122"/>
                <a:cs typeface="隶书" panose="02010509060101010101" charset="-122"/>
              </a:rPr>
              <a:t>系统以</a:t>
            </a:r>
            <a:r>
              <a:rPr sz="2900" spc="-10" dirty="0">
                <a:latin typeface="隶书" panose="02010509060101010101" charset="-122"/>
                <a:cs typeface="隶书" panose="02010509060101010101" charset="-122"/>
              </a:rPr>
              <a:t>及</a:t>
            </a:r>
            <a:r>
              <a:rPr sz="2900" dirty="0">
                <a:latin typeface="隶书" panose="02010509060101010101" charset="-122"/>
                <a:cs typeface="隶书" panose="02010509060101010101" charset="-122"/>
              </a:rPr>
              <a:t>SCCB在</a:t>
            </a:r>
            <a:r>
              <a:rPr sz="2900" spc="-15" dirty="0">
                <a:latin typeface="隶书" panose="02010509060101010101" charset="-122"/>
                <a:cs typeface="隶书" panose="02010509060101010101" charset="-122"/>
              </a:rPr>
              <a:t>运</a:t>
            </a:r>
            <a:r>
              <a:rPr sz="2900" dirty="0">
                <a:latin typeface="隶书" panose="02010509060101010101" charset="-122"/>
                <a:cs typeface="隶书" panose="02010509060101010101" charset="-122"/>
              </a:rPr>
              <a:t>作中发</a:t>
            </a:r>
            <a:r>
              <a:rPr sz="2900" spc="-15" dirty="0">
                <a:latin typeface="隶书" panose="02010509060101010101" charset="-122"/>
                <a:cs typeface="隶书" panose="02010509060101010101" charset="-122"/>
              </a:rPr>
              <a:t>生</a:t>
            </a:r>
            <a:r>
              <a:rPr sz="2900" dirty="0">
                <a:latin typeface="隶书" panose="02010509060101010101" charset="-122"/>
                <a:cs typeface="隶书" panose="02010509060101010101" charset="-122"/>
              </a:rPr>
              <a:t>异常的</a:t>
            </a:r>
            <a:r>
              <a:rPr sz="2900" spc="-15" dirty="0">
                <a:latin typeface="隶书" panose="02010509060101010101" charset="-122"/>
                <a:cs typeface="隶书" panose="02010509060101010101" charset="-122"/>
              </a:rPr>
              <a:t>次</a:t>
            </a:r>
            <a:r>
              <a:rPr sz="2900" dirty="0">
                <a:latin typeface="隶书" panose="02010509060101010101" charset="-122"/>
                <a:cs typeface="隶书" panose="02010509060101010101" charset="-122"/>
              </a:rPr>
              <a:t>数 等等</a:t>
            </a:r>
            <a:endParaRPr sz="2900">
              <a:latin typeface="隶书" panose="02010509060101010101" charset="-122"/>
              <a:cs typeface="隶书" panose="02010509060101010101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96138"/>
            <a:ext cx="69837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i="1" spc="-10" dirty="0">
                <a:latin typeface="华文隶书" panose="02010800040101010101" charset="-122"/>
                <a:cs typeface="华文隶书" panose="02010800040101010101" charset="-122"/>
              </a:rPr>
              <a:t>6</a:t>
            </a:r>
            <a:r>
              <a:rPr b="0" dirty="0">
                <a:latin typeface="华文隶书" panose="02010800040101010101" charset="-122"/>
                <a:cs typeface="华文隶书" panose="02010800040101010101" charset="-122"/>
              </a:rPr>
              <a:t>、配置管理计划大</a:t>
            </a:r>
            <a:r>
              <a:rPr b="0" spc="5" dirty="0">
                <a:latin typeface="华文隶书" panose="02010800040101010101" charset="-122"/>
                <a:cs typeface="华文隶书" panose="02010800040101010101" charset="-122"/>
              </a:rPr>
              <a:t>纲</a:t>
            </a:r>
            <a:r>
              <a:rPr b="0" dirty="0">
                <a:latin typeface="华文隶书" panose="02010800040101010101" charset="-122"/>
                <a:cs typeface="华文隶书" panose="02010800040101010101" charset="-122"/>
              </a:rPr>
              <a:t>—举例</a:t>
            </a:r>
            <a:endParaRPr b="0" dirty="0">
              <a:latin typeface="华文隶书" panose="02010800040101010101" charset="-122"/>
              <a:cs typeface="华文隶书" panose="02010800040101010101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73195" y="4746142"/>
            <a:ext cx="7543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Narrow" panose="020B0606020202030204"/>
                <a:cs typeface="Arial Narrow" panose="020B0606020202030204"/>
              </a:rPr>
              <a:t>chapter</a:t>
            </a:r>
            <a:r>
              <a:rPr sz="1400" u="sng" spc="250" dirty="0">
                <a:uFill>
                  <a:solidFill>
                    <a:srgbClr val="000000"/>
                  </a:solidFill>
                </a:uFill>
                <a:latin typeface="Arial Narrow" panose="020B0606020202030204"/>
                <a:cs typeface="Arial Narrow" panose="020B0606020202030204"/>
              </a:rPr>
              <a:t> </a:t>
            </a:r>
            <a:r>
              <a:rPr sz="1400" dirty="0">
                <a:latin typeface="Arial Narrow" panose="020B0606020202030204"/>
                <a:cs typeface="Arial Narrow" panose="020B0606020202030204"/>
              </a:rPr>
              <a:t>9</a:t>
            </a:r>
            <a:endParaRPr sz="1400">
              <a:latin typeface="Arial Narrow" panose="020B0606020202030204"/>
              <a:cs typeface="Arial Narrow" panose="020B0606020202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461" y="968121"/>
            <a:ext cx="10477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15" dirty="0">
                <a:latin typeface="Arial Narrow" panose="020B0606020202030204"/>
                <a:cs typeface="Arial Narrow" panose="020B0606020202030204"/>
              </a:rPr>
              <a:t>35</a:t>
            </a:r>
            <a:endParaRPr sz="700">
              <a:latin typeface="Arial Narrow" panose="020B0606020202030204"/>
              <a:cs typeface="Arial Narrow" panose="020B060602020203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8630" y="1204722"/>
            <a:ext cx="8153400" cy="3371215"/>
          </a:xfrm>
          <a:custGeom>
            <a:avLst/>
            <a:gdLst/>
            <a:ahLst/>
            <a:cxnLst/>
            <a:rect l="l" t="t" r="r" b="b"/>
            <a:pathLst>
              <a:path w="8153400" h="3371215">
                <a:moveTo>
                  <a:pt x="0" y="3371088"/>
                </a:moveTo>
                <a:lnTo>
                  <a:pt x="8153400" y="3371088"/>
                </a:lnTo>
                <a:lnTo>
                  <a:pt x="8153400" y="0"/>
                </a:lnTo>
                <a:lnTo>
                  <a:pt x="0" y="0"/>
                </a:lnTo>
                <a:lnTo>
                  <a:pt x="0" y="3371088"/>
                </a:lnTo>
                <a:close/>
              </a:path>
            </a:pathLst>
          </a:custGeom>
          <a:ln w="28956">
            <a:solidFill>
              <a:srgbClr val="006F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47217" y="1119417"/>
            <a:ext cx="5507355" cy="268033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800"/>
              </a:spcBef>
              <a:buClr>
                <a:srgbClr val="DD8046"/>
              </a:buClr>
              <a:buSzPct val="60000"/>
              <a:buFont typeface="Wingdings" panose="05000000000000000000"/>
              <a:buChar char=""/>
              <a:tabLst>
                <a:tab pos="332740" algn="l"/>
              </a:tabLst>
            </a:pPr>
            <a:r>
              <a:rPr sz="2900" dirty="0">
                <a:latin typeface="华文新魏" panose="02010800040101010101" charset="-122"/>
                <a:cs typeface="华文新魏" panose="02010800040101010101" charset="-122"/>
              </a:rPr>
              <a:t>人员职责（确定</a:t>
            </a:r>
            <a:r>
              <a:rPr sz="2900" spc="-5" dirty="0">
                <a:latin typeface="华文新魏" panose="02010800040101010101" charset="-122"/>
                <a:cs typeface="华文新魏" panose="02010800040101010101" charset="-122"/>
              </a:rPr>
              <a:t>SCCB</a:t>
            </a:r>
            <a:r>
              <a:rPr sz="2900" dirty="0">
                <a:latin typeface="华文新魏" panose="02010800040101010101" charset="-122"/>
                <a:cs typeface="华文新魏" panose="02010800040101010101" charset="-122"/>
              </a:rPr>
              <a:t>等）</a:t>
            </a:r>
            <a:endParaRPr sz="2900">
              <a:latin typeface="华文新魏" panose="02010800040101010101" charset="-122"/>
              <a:cs typeface="华文新魏" panose="02010800040101010101" charset="-122"/>
            </a:endParaRPr>
          </a:p>
          <a:p>
            <a:pPr marL="332740" indent="-320040">
              <a:lnSpc>
                <a:spcPct val="100000"/>
              </a:lnSpc>
              <a:spcBef>
                <a:spcPts val="695"/>
              </a:spcBef>
              <a:buClr>
                <a:srgbClr val="DD8046"/>
              </a:buClr>
              <a:buSzPct val="60000"/>
              <a:buFont typeface="Wingdings" panose="05000000000000000000"/>
              <a:buChar char=""/>
              <a:tabLst>
                <a:tab pos="332740" algn="l"/>
              </a:tabLst>
            </a:pPr>
            <a:r>
              <a:rPr sz="2900" dirty="0">
                <a:latin typeface="华文新魏" panose="02010800040101010101" charset="-122"/>
                <a:cs typeface="华文新魏" panose="02010800040101010101" charset="-122"/>
              </a:rPr>
              <a:t>配置项定义</a:t>
            </a:r>
            <a:endParaRPr sz="2900">
              <a:latin typeface="华文新魏" panose="02010800040101010101" charset="-122"/>
              <a:cs typeface="华文新魏" panose="02010800040101010101" charset="-122"/>
            </a:endParaRPr>
          </a:p>
          <a:p>
            <a:pPr marL="332740" indent="-320040">
              <a:lnSpc>
                <a:spcPct val="100000"/>
              </a:lnSpc>
              <a:spcBef>
                <a:spcPts val="695"/>
              </a:spcBef>
              <a:buClr>
                <a:srgbClr val="DD8046"/>
              </a:buClr>
              <a:buSzPct val="60000"/>
              <a:buFont typeface="Wingdings" panose="05000000000000000000"/>
              <a:buChar char=""/>
              <a:tabLst>
                <a:tab pos="332740" algn="l"/>
              </a:tabLst>
            </a:pPr>
            <a:r>
              <a:rPr sz="2900" dirty="0">
                <a:latin typeface="华文新魏" panose="02010800040101010101" charset="-122"/>
                <a:cs typeface="华文新魏" panose="02010800040101010101" charset="-122"/>
              </a:rPr>
              <a:t>基线定义</a:t>
            </a:r>
            <a:endParaRPr sz="2900">
              <a:latin typeface="华文新魏" panose="02010800040101010101" charset="-122"/>
              <a:cs typeface="华文新魏" panose="02010800040101010101" charset="-122"/>
            </a:endParaRPr>
          </a:p>
          <a:p>
            <a:pPr marL="332740" indent="-320040">
              <a:lnSpc>
                <a:spcPct val="100000"/>
              </a:lnSpc>
              <a:spcBef>
                <a:spcPts val="710"/>
              </a:spcBef>
              <a:buClr>
                <a:srgbClr val="DD8046"/>
              </a:buClr>
              <a:buSzPct val="60000"/>
              <a:buFont typeface="Wingdings" panose="05000000000000000000"/>
              <a:buChar char=""/>
              <a:tabLst>
                <a:tab pos="332740" algn="l"/>
              </a:tabLst>
            </a:pPr>
            <a:r>
              <a:rPr sz="2900" dirty="0">
                <a:latin typeface="华文新魏" panose="02010800040101010101" charset="-122"/>
                <a:cs typeface="华文新魏" panose="02010800040101010101" charset="-122"/>
              </a:rPr>
              <a:t>版本控制（说明配置管</a:t>
            </a:r>
            <a:r>
              <a:rPr sz="2900" spc="-15" dirty="0">
                <a:latin typeface="华文新魏" panose="02010800040101010101" charset="-122"/>
                <a:cs typeface="华文新魏" panose="02010800040101010101" charset="-122"/>
              </a:rPr>
              <a:t>理</a:t>
            </a:r>
            <a:r>
              <a:rPr sz="2900" dirty="0">
                <a:latin typeface="华文新魏" panose="02010800040101010101" charset="-122"/>
                <a:cs typeface="华文新魏" panose="02010800040101010101" charset="-122"/>
              </a:rPr>
              <a:t>工具）</a:t>
            </a:r>
            <a:endParaRPr sz="2900">
              <a:latin typeface="华文新魏" panose="02010800040101010101" charset="-122"/>
              <a:cs typeface="华文新魏" panose="02010800040101010101" charset="-122"/>
            </a:endParaRPr>
          </a:p>
          <a:p>
            <a:pPr marL="332740" indent="-320040">
              <a:lnSpc>
                <a:spcPct val="100000"/>
              </a:lnSpc>
              <a:spcBef>
                <a:spcPts val="700"/>
              </a:spcBef>
              <a:buClr>
                <a:srgbClr val="DD8046"/>
              </a:buClr>
              <a:buSzPct val="60000"/>
              <a:buFont typeface="Wingdings" panose="05000000000000000000"/>
              <a:buChar char=""/>
              <a:tabLst>
                <a:tab pos="332740" algn="l"/>
              </a:tabLst>
            </a:pPr>
            <a:r>
              <a:rPr sz="2900" dirty="0">
                <a:latin typeface="华文新魏" panose="02010800040101010101" charset="-122"/>
                <a:cs typeface="华文新魏" panose="02010800040101010101" charset="-122"/>
              </a:rPr>
              <a:t>定义变更控制系统</a:t>
            </a:r>
            <a:endParaRPr sz="2900">
              <a:latin typeface="华文新魏" panose="02010800040101010101" charset="-122"/>
              <a:cs typeface="华文新魏" panose="02010800040101010101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22631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华文隶书" panose="02010800040101010101" charset="-122"/>
                <a:cs typeface="华文隶书" panose="02010800040101010101" charset="-122"/>
              </a:rPr>
              <a:t>本章要点</a:t>
            </a:r>
            <a:endParaRPr b="0" dirty="0">
              <a:latin typeface="华文隶书" panose="02010800040101010101" charset="-122"/>
              <a:cs typeface="华文隶书" panose="02010800040101010101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3461" y="968121"/>
            <a:ext cx="10477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15" dirty="0">
                <a:latin typeface="Arial Narrow" panose="020B0606020202030204"/>
                <a:cs typeface="Arial Narrow" panose="020B0606020202030204"/>
              </a:rPr>
              <a:t>36</a:t>
            </a:r>
            <a:endParaRPr sz="700">
              <a:latin typeface="Arial Narrow" panose="020B0606020202030204"/>
              <a:cs typeface="Arial Narrow" panose="020B0606020202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96491" y="1466285"/>
            <a:ext cx="254635" cy="3359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20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一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41932" y="1365503"/>
            <a:ext cx="504825" cy="502920"/>
          </a:xfrm>
          <a:prstGeom prst="rect">
            <a:avLst/>
          </a:prstGeom>
          <a:solidFill>
            <a:srgbClr val="2A5280"/>
          </a:solidFill>
        </p:spPr>
        <p:txBody>
          <a:bodyPr vert="horz" wrap="square" lIns="0" tIns="116205" rIns="0" bIns="0" rtlCol="0">
            <a:spAutoFit/>
          </a:bodyPr>
          <a:lstStyle/>
          <a:p>
            <a:pPr marL="154305">
              <a:lnSpc>
                <a:spcPct val="100000"/>
              </a:lnSpc>
              <a:spcBef>
                <a:spcPts val="915"/>
              </a:spcBef>
            </a:pPr>
            <a:r>
              <a:rPr sz="20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一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96491" y="2252288"/>
            <a:ext cx="254635" cy="3359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20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二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41932" y="2150364"/>
            <a:ext cx="481965" cy="506095"/>
          </a:xfrm>
          <a:prstGeom prst="rect">
            <a:avLst/>
          </a:prstGeom>
          <a:solidFill>
            <a:srgbClr val="2A5280"/>
          </a:solidFill>
        </p:spPr>
        <p:txBody>
          <a:bodyPr vert="horz" wrap="square" lIns="0" tIns="116839" rIns="0" bIns="0" rtlCol="0">
            <a:spAutoFit/>
          </a:bodyPr>
          <a:lstStyle/>
          <a:p>
            <a:pPr marL="154305">
              <a:lnSpc>
                <a:spcPct val="100000"/>
              </a:lnSpc>
              <a:spcBef>
                <a:spcPts val="920"/>
              </a:spcBef>
            </a:pPr>
            <a:r>
              <a:rPr sz="20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二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98014" y="3037715"/>
            <a:ext cx="255270" cy="3365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2000" b="1" spc="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三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41932" y="2936748"/>
            <a:ext cx="483234" cy="504825"/>
          </a:xfrm>
          <a:prstGeom prst="rect">
            <a:avLst/>
          </a:prstGeom>
          <a:solidFill>
            <a:srgbClr val="2A5280"/>
          </a:solidFill>
        </p:spPr>
        <p:txBody>
          <a:bodyPr vert="horz" wrap="square" lIns="0" tIns="116205" rIns="0" bIns="0" rtlCol="0">
            <a:spAutoFit/>
          </a:bodyPr>
          <a:lstStyle/>
          <a:p>
            <a:pPr marL="155575">
              <a:lnSpc>
                <a:spcPct val="100000"/>
              </a:lnSpc>
              <a:spcBef>
                <a:spcPts val="915"/>
              </a:spcBef>
            </a:pPr>
            <a:r>
              <a:rPr sz="2000" b="1" spc="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三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98014" y="3824167"/>
            <a:ext cx="254635" cy="3359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20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四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41932" y="3723132"/>
            <a:ext cx="483234" cy="504825"/>
          </a:xfrm>
          <a:prstGeom prst="rect">
            <a:avLst/>
          </a:prstGeom>
          <a:solidFill>
            <a:srgbClr val="2A5280"/>
          </a:solidFill>
        </p:spPr>
        <p:txBody>
          <a:bodyPr vert="horz" wrap="square" lIns="0" tIns="116205" rIns="0" bIns="0" rtlCol="0">
            <a:spAutoFit/>
          </a:bodyPr>
          <a:lstStyle/>
          <a:p>
            <a:pPr marL="155575">
              <a:lnSpc>
                <a:spcPct val="100000"/>
              </a:lnSpc>
              <a:spcBef>
                <a:spcPts val="915"/>
              </a:spcBef>
            </a:pPr>
            <a:r>
              <a:rPr sz="20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四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46376" y="1365503"/>
            <a:ext cx="4628515" cy="502920"/>
          </a:xfrm>
          <a:prstGeom prst="rect">
            <a:avLst/>
          </a:prstGeom>
          <a:solidFill>
            <a:srgbClr val="C9DBED"/>
          </a:solidFill>
        </p:spPr>
        <p:txBody>
          <a:bodyPr vert="horz" wrap="square" lIns="0" tIns="92075" rIns="0" bIns="0" rtlCol="0">
            <a:spAutoFit/>
          </a:bodyPr>
          <a:lstStyle/>
          <a:p>
            <a:pPr marL="109220">
              <a:lnSpc>
                <a:spcPct val="100000"/>
              </a:lnSpc>
              <a:spcBef>
                <a:spcPts val="725"/>
              </a:spcBef>
            </a:pPr>
            <a:r>
              <a:rPr sz="2000" b="1" dirty="0">
                <a:solidFill>
                  <a:srgbClr val="003366"/>
                </a:solidFill>
                <a:latin typeface="微软雅黑" panose="020B0503020204020204" charset="-122"/>
                <a:cs typeface="微软雅黑" panose="020B0503020204020204" charset="-122"/>
              </a:rPr>
              <a:t>软件配置管理基本概念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23516" y="2150364"/>
            <a:ext cx="4630420" cy="506095"/>
          </a:xfrm>
          <a:prstGeom prst="rect">
            <a:avLst/>
          </a:prstGeom>
          <a:solidFill>
            <a:srgbClr val="C9DBED"/>
          </a:solidFill>
        </p:spPr>
        <p:txBody>
          <a:bodyPr vert="horz" wrap="square" lIns="0" tIns="91440" rIns="0" bIns="0" rtlCol="0">
            <a:spAutoFit/>
          </a:bodyPr>
          <a:lstStyle/>
          <a:p>
            <a:pPr marL="163830">
              <a:lnSpc>
                <a:spcPct val="100000"/>
              </a:lnSpc>
              <a:spcBef>
                <a:spcPts val="720"/>
              </a:spcBef>
            </a:pPr>
            <a:r>
              <a:rPr sz="2000" b="1" dirty="0">
                <a:solidFill>
                  <a:srgbClr val="003366"/>
                </a:solidFill>
                <a:latin typeface="微软雅黑" panose="020B0503020204020204" charset="-122"/>
                <a:cs typeface="微软雅黑" panose="020B0503020204020204" charset="-122"/>
              </a:rPr>
              <a:t>软件配置管理过程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25039" y="2936748"/>
            <a:ext cx="4630420" cy="504825"/>
          </a:xfrm>
          <a:prstGeom prst="rect">
            <a:avLst/>
          </a:prstGeom>
          <a:solidFill>
            <a:srgbClr val="C9DBED"/>
          </a:solidFill>
        </p:spPr>
        <p:txBody>
          <a:bodyPr vert="horz" wrap="square" lIns="0" tIns="91440" rIns="0" bIns="0" rtlCol="0">
            <a:spAutoFit/>
          </a:bodyPr>
          <a:lstStyle/>
          <a:p>
            <a:pPr marL="191135">
              <a:lnSpc>
                <a:spcPct val="100000"/>
              </a:lnSpc>
              <a:spcBef>
                <a:spcPts val="720"/>
              </a:spcBef>
            </a:pPr>
            <a:r>
              <a:rPr sz="2000" b="1" dirty="0">
                <a:solidFill>
                  <a:srgbClr val="003366"/>
                </a:solidFill>
                <a:latin typeface="微软雅黑" panose="020B0503020204020204" charset="-122"/>
                <a:cs typeface="微软雅黑" panose="020B0503020204020204" charset="-122"/>
              </a:rPr>
              <a:t>敏捷项目配置管理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25039" y="3723132"/>
            <a:ext cx="4630420" cy="504825"/>
          </a:xfrm>
          <a:prstGeom prst="rect">
            <a:avLst/>
          </a:prstGeom>
          <a:solidFill>
            <a:srgbClr val="C9DBED"/>
          </a:solidFill>
        </p:spPr>
        <p:txBody>
          <a:bodyPr vert="horz" wrap="square" lIns="0" tIns="90170" rIns="0" bIns="0" rtlCol="0">
            <a:spAutoFit/>
          </a:bodyPr>
          <a:lstStyle/>
          <a:p>
            <a:pPr marL="186055">
              <a:lnSpc>
                <a:spcPct val="100000"/>
              </a:lnSpc>
              <a:spcBef>
                <a:spcPts val="710"/>
              </a:spcBef>
            </a:pPr>
            <a:r>
              <a:rPr sz="2000" b="1" dirty="0">
                <a:solidFill>
                  <a:srgbClr val="003366"/>
                </a:solidFill>
                <a:latin typeface="微软雅黑" panose="020B0503020204020204" charset="-122"/>
                <a:cs typeface="微软雅黑" panose="020B0503020204020204" charset="-122"/>
              </a:rPr>
              <a:t>案例分析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692" y="151002"/>
            <a:ext cx="33839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敏</a:t>
            </a:r>
            <a:r>
              <a:rPr spc="10" dirty="0"/>
              <a:t>捷</a:t>
            </a:r>
            <a:r>
              <a:rPr spc="-5" dirty="0"/>
              <a:t>配置管理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81964" y="1280921"/>
            <a:ext cx="7717790" cy="14408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5080" indent="-320675">
              <a:lnSpc>
                <a:spcPct val="100000"/>
              </a:lnSpc>
              <a:spcBef>
                <a:spcPts val="105"/>
              </a:spcBef>
              <a:buClr>
                <a:srgbClr val="DD8046"/>
              </a:buClr>
              <a:buSzPct val="60000"/>
              <a:buFont typeface="Wingdings" panose="05000000000000000000"/>
              <a:buChar char=""/>
              <a:tabLst>
                <a:tab pos="333375" algn="l"/>
              </a:tabLst>
            </a:pPr>
            <a:r>
              <a:rPr sz="2900" dirty="0">
                <a:latin typeface="华文新魏" panose="02010800040101010101" charset="-122"/>
                <a:cs typeface="华文新魏" panose="02010800040101010101" charset="-122"/>
              </a:rPr>
              <a:t>敏捷的一个重要特征是</a:t>
            </a:r>
            <a:r>
              <a:rPr sz="2900" spc="-15" dirty="0">
                <a:latin typeface="华文新魏" panose="02010800040101010101" charset="-122"/>
                <a:cs typeface="华文新魏" panose="02010800040101010101" charset="-122"/>
              </a:rPr>
              <a:t>持</a:t>
            </a:r>
            <a:r>
              <a:rPr sz="2900" dirty="0">
                <a:latin typeface="华文新魏" panose="02010800040101010101" charset="-122"/>
                <a:cs typeface="华文新魏" panose="02010800040101010101" charset="-122"/>
              </a:rPr>
              <a:t>续交</a:t>
            </a:r>
            <a:r>
              <a:rPr sz="2900" spc="-15" dirty="0">
                <a:latin typeface="华文新魏" panose="02010800040101010101" charset="-122"/>
                <a:cs typeface="华文新魏" panose="02010800040101010101" charset="-122"/>
              </a:rPr>
              <a:t>付</a:t>
            </a:r>
            <a:r>
              <a:rPr sz="2900" dirty="0">
                <a:latin typeface="华文新魏" panose="02010800040101010101" charset="-122"/>
                <a:cs typeface="华文新魏" panose="02010800040101010101" charset="-122"/>
              </a:rPr>
              <a:t>，因</a:t>
            </a:r>
            <a:r>
              <a:rPr sz="2900" spc="-15" dirty="0">
                <a:latin typeface="华文新魏" panose="02010800040101010101" charset="-122"/>
                <a:cs typeface="华文新魏" panose="02010800040101010101" charset="-122"/>
              </a:rPr>
              <a:t>此</a:t>
            </a:r>
            <a:r>
              <a:rPr sz="2900" dirty="0">
                <a:latin typeface="华文新魏" panose="02010800040101010101" charset="-122"/>
                <a:cs typeface="华文新魏" panose="02010800040101010101" charset="-122"/>
              </a:rPr>
              <a:t>，配置 </a:t>
            </a:r>
            <a:r>
              <a:rPr sz="2900" dirty="0">
                <a:latin typeface="华文新魏" panose="02010800040101010101" charset="-122"/>
                <a:cs typeface="华文新魏" panose="02010800040101010101" charset="-122"/>
              </a:rPr>
              <a:t>管理是重要的要素</a:t>
            </a:r>
            <a:endParaRPr sz="2900">
              <a:latin typeface="华文新魏" panose="02010800040101010101" charset="-122"/>
              <a:cs typeface="华文新魏" panose="02010800040101010101" charset="-122"/>
            </a:endParaRPr>
          </a:p>
          <a:p>
            <a:pPr marL="332740" indent="-320675">
              <a:lnSpc>
                <a:spcPct val="100000"/>
              </a:lnSpc>
              <a:spcBef>
                <a:spcPts val="695"/>
              </a:spcBef>
              <a:buClr>
                <a:srgbClr val="DD8046"/>
              </a:buClr>
              <a:buSzPct val="60000"/>
              <a:buFont typeface="Wingdings" panose="05000000000000000000"/>
              <a:buChar char=""/>
              <a:tabLst>
                <a:tab pos="333375" algn="l"/>
              </a:tabLst>
            </a:pPr>
            <a:r>
              <a:rPr sz="2900" dirty="0">
                <a:latin typeface="华文新魏" panose="02010800040101010101" charset="-122"/>
                <a:cs typeface="华文新魏" panose="02010800040101010101" charset="-122"/>
              </a:rPr>
              <a:t>敏捷需要全面配置管理</a:t>
            </a:r>
            <a:endParaRPr sz="2900">
              <a:latin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42715" y="4449267"/>
            <a:ext cx="6756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775F54"/>
                </a:solidFill>
                <a:latin typeface="Arial Narrow" panose="020B0606020202030204"/>
                <a:cs typeface="Arial Narrow" panose="020B0606020202030204"/>
              </a:rPr>
              <a:t>chapter_9</a:t>
            </a:r>
            <a:endParaRPr sz="1400">
              <a:latin typeface="Arial Narrow" panose="020B0606020202030204"/>
              <a:cs typeface="Arial Narrow" panose="020B0606020202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3461" y="968121"/>
            <a:ext cx="10477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15" dirty="0">
                <a:solidFill>
                  <a:srgbClr val="FFFFFF"/>
                </a:solidFill>
                <a:latin typeface="Arial Narrow" panose="020B0606020202030204"/>
                <a:cs typeface="Arial Narrow" panose="020B0606020202030204"/>
              </a:rPr>
              <a:t>37</a:t>
            </a:r>
            <a:endParaRPr sz="700">
              <a:latin typeface="Arial Narrow" panose="020B0606020202030204"/>
              <a:cs typeface="Arial Narrow" panose="020B0606020202030204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692" y="134238"/>
            <a:ext cx="61785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华文隶书" panose="02010800040101010101" charset="-122"/>
                <a:cs typeface="华文隶书" panose="02010800040101010101" charset="-122"/>
              </a:rPr>
              <a:t>全面配置管理的基本要求</a:t>
            </a:r>
            <a:endParaRPr b="0" dirty="0">
              <a:latin typeface="华文隶书" panose="02010800040101010101" charset="-122"/>
              <a:cs typeface="华文隶书" panose="02010800040101010101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3409" y="1201674"/>
            <a:ext cx="8153400" cy="2307590"/>
          </a:xfrm>
          <a:prstGeom prst="rect">
            <a:avLst/>
          </a:prstGeom>
          <a:ln w="28955">
            <a:solidFill>
              <a:srgbClr val="006FC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410845" indent="-320675">
              <a:lnSpc>
                <a:spcPct val="100000"/>
              </a:lnSpc>
              <a:spcBef>
                <a:spcPts val="125"/>
              </a:spcBef>
              <a:buClr>
                <a:srgbClr val="DD8046"/>
              </a:buClr>
              <a:buSzPct val="60000"/>
              <a:buFont typeface="Wingdings" panose="05000000000000000000"/>
              <a:buChar char=""/>
              <a:tabLst>
                <a:tab pos="411480" algn="l"/>
              </a:tabLst>
            </a:pPr>
            <a:r>
              <a:rPr sz="2900" dirty="0">
                <a:latin typeface="华文新魏" panose="02010800040101010101" charset="-122"/>
                <a:cs typeface="华文新魏" panose="02010800040101010101" charset="-122"/>
              </a:rPr>
              <a:t>代码和编译构建产物的</a:t>
            </a:r>
            <a:r>
              <a:rPr sz="2900" spc="-15" dirty="0">
                <a:latin typeface="华文新魏" panose="02010800040101010101" charset="-122"/>
                <a:cs typeface="华文新魏" panose="02010800040101010101" charset="-122"/>
              </a:rPr>
              <a:t>配</a:t>
            </a:r>
            <a:r>
              <a:rPr sz="2900" dirty="0">
                <a:latin typeface="华文新魏" panose="02010800040101010101" charset="-122"/>
                <a:cs typeface="华文新魏" panose="02010800040101010101" charset="-122"/>
              </a:rPr>
              <a:t>置管理</a:t>
            </a:r>
            <a:endParaRPr sz="2900">
              <a:latin typeface="华文新魏" panose="02010800040101010101" charset="-122"/>
              <a:cs typeface="华文新魏" panose="02010800040101010101" charset="-122"/>
            </a:endParaRPr>
          </a:p>
          <a:p>
            <a:pPr marL="410845" indent="-320675">
              <a:lnSpc>
                <a:spcPct val="100000"/>
              </a:lnSpc>
              <a:spcBef>
                <a:spcPts val="700"/>
              </a:spcBef>
              <a:buClr>
                <a:srgbClr val="DD8046"/>
              </a:buClr>
              <a:buSzPct val="60000"/>
              <a:buFont typeface="Wingdings" panose="05000000000000000000"/>
              <a:buChar char=""/>
              <a:tabLst>
                <a:tab pos="411480" algn="l"/>
              </a:tabLst>
            </a:pPr>
            <a:r>
              <a:rPr sz="2900" dirty="0">
                <a:latin typeface="华文新魏" panose="02010800040101010101" charset="-122"/>
                <a:cs typeface="华文新魏" panose="02010800040101010101" charset="-122"/>
              </a:rPr>
              <a:t>应用的配置管理</a:t>
            </a:r>
            <a:endParaRPr sz="2900">
              <a:latin typeface="华文新魏" panose="02010800040101010101" charset="-122"/>
              <a:cs typeface="华文新魏" panose="02010800040101010101" charset="-122"/>
            </a:endParaRPr>
          </a:p>
          <a:p>
            <a:pPr marL="410845" indent="-320675">
              <a:lnSpc>
                <a:spcPct val="100000"/>
              </a:lnSpc>
              <a:spcBef>
                <a:spcPts val="695"/>
              </a:spcBef>
              <a:buClr>
                <a:srgbClr val="DD8046"/>
              </a:buClr>
              <a:buSzPct val="60000"/>
              <a:buFont typeface="Wingdings" panose="05000000000000000000"/>
              <a:buChar char=""/>
              <a:tabLst>
                <a:tab pos="411480" algn="l"/>
              </a:tabLst>
            </a:pPr>
            <a:r>
              <a:rPr sz="2900" dirty="0">
                <a:latin typeface="华文新魏" panose="02010800040101010101" charset="-122"/>
                <a:cs typeface="华文新魏" panose="02010800040101010101" charset="-122"/>
              </a:rPr>
              <a:t>环境的配置管理</a:t>
            </a:r>
            <a:endParaRPr sz="2900">
              <a:latin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73117" y="4735169"/>
            <a:ext cx="6743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775F54"/>
                </a:solidFill>
                <a:latin typeface="Arial Narrow" panose="020B0606020202030204"/>
                <a:cs typeface="Arial Narrow" panose="020B0606020202030204"/>
              </a:rPr>
              <a:t>chapter_9</a:t>
            </a:r>
            <a:endParaRPr sz="1400">
              <a:latin typeface="Arial Narrow" panose="020B0606020202030204"/>
              <a:cs typeface="Arial Narrow" panose="020B0606020202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3461" y="968121"/>
            <a:ext cx="10477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15" dirty="0">
                <a:solidFill>
                  <a:srgbClr val="FFFFFF"/>
                </a:solidFill>
                <a:latin typeface="Arial Narrow" panose="020B0606020202030204"/>
                <a:cs typeface="Arial Narrow" panose="020B0606020202030204"/>
              </a:rPr>
              <a:t>38</a:t>
            </a:r>
            <a:endParaRPr sz="700">
              <a:latin typeface="Arial Narrow" panose="020B0606020202030204"/>
              <a:cs typeface="Arial Narrow" panose="020B060602020203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7315">
              <a:lnSpc>
                <a:spcPct val="100000"/>
              </a:lnSpc>
              <a:spcBef>
                <a:spcPts val="105"/>
              </a:spcBef>
            </a:pPr>
            <a:r>
              <a:rPr dirty="0"/>
              <a:t>类比：房屋建筑工程项目</a:t>
            </a:r>
            <a:r>
              <a:rPr spc="-5" dirty="0"/>
              <a:t>的</a:t>
            </a:r>
            <a:r>
              <a:rPr dirty="0"/>
              <a:t>变更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42715" y="4673295"/>
            <a:ext cx="6756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775F54"/>
                </a:solidFill>
                <a:latin typeface="Arial Narrow" panose="020B0606020202030204"/>
                <a:cs typeface="Arial Narrow" panose="020B0606020202030204"/>
              </a:rPr>
              <a:t>chapter_9</a:t>
            </a:r>
            <a:endParaRPr sz="1400">
              <a:latin typeface="Arial Narrow" panose="020B0606020202030204"/>
              <a:cs typeface="Arial Narrow" panose="020B0606020202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3273" y="968121"/>
            <a:ext cx="6604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 dirty="0">
                <a:solidFill>
                  <a:srgbClr val="FFFFFF"/>
                </a:solidFill>
                <a:latin typeface="Arial Narrow" panose="020B0606020202030204"/>
                <a:cs typeface="Arial Narrow" panose="020B0606020202030204"/>
              </a:rPr>
              <a:t>3</a:t>
            </a:r>
            <a:endParaRPr sz="700">
              <a:latin typeface="Arial Narrow" panose="020B0606020202030204"/>
              <a:cs typeface="Arial Narrow" panose="020B060602020203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00683" y="1243589"/>
            <a:ext cx="7487411" cy="301750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代码</a:t>
            </a:r>
            <a:r>
              <a:rPr spc="-5" dirty="0"/>
              <a:t>和编</a:t>
            </a:r>
            <a:r>
              <a:rPr spc="-20" dirty="0"/>
              <a:t>译</a:t>
            </a:r>
            <a:r>
              <a:rPr spc="-5" dirty="0"/>
              <a:t>构建产物的配置管理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91692" y="1117316"/>
            <a:ext cx="4401820" cy="108585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790"/>
              </a:spcBef>
              <a:buClr>
                <a:srgbClr val="DD8046"/>
              </a:buClr>
              <a:buSzPct val="60000"/>
              <a:buFont typeface="Wingdings" panose="05000000000000000000"/>
              <a:buChar char=""/>
              <a:tabLst>
                <a:tab pos="332740" algn="l"/>
              </a:tabLst>
            </a:pPr>
            <a:r>
              <a:rPr sz="2900" b="1" spc="5" dirty="0">
                <a:latin typeface="华文新魏" panose="02010800040101010101" charset="-122"/>
                <a:cs typeface="华文新魏" panose="02010800040101010101" charset="-122"/>
              </a:rPr>
              <a:t>制定</a:t>
            </a:r>
            <a:r>
              <a:rPr sz="2900" b="1" dirty="0">
                <a:latin typeface="华文新魏" panose="02010800040101010101" charset="-122"/>
                <a:cs typeface="华文新魏" panose="02010800040101010101" charset="-122"/>
              </a:rPr>
              <a:t>有效</a:t>
            </a:r>
            <a:r>
              <a:rPr sz="2900" b="1" spc="-15" dirty="0">
                <a:latin typeface="华文新魏" panose="02010800040101010101" charset="-122"/>
                <a:cs typeface="华文新魏" panose="02010800040101010101" charset="-122"/>
              </a:rPr>
              <a:t>的</a:t>
            </a:r>
            <a:r>
              <a:rPr sz="2900" b="1" dirty="0">
                <a:latin typeface="华文新魏" panose="02010800040101010101" charset="-122"/>
                <a:cs typeface="华文新魏" panose="02010800040101010101" charset="-122"/>
              </a:rPr>
              <a:t>分支</a:t>
            </a:r>
            <a:r>
              <a:rPr sz="2900" b="1" spc="-15" dirty="0">
                <a:latin typeface="华文新魏" panose="02010800040101010101" charset="-122"/>
                <a:cs typeface="华文新魏" panose="02010800040101010101" charset="-122"/>
              </a:rPr>
              <a:t>管</a:t>
            </a:r>
            <a:r>
              <a:rPr sz="2900" b="1" dirty="0">
                <a:latin typeface="华文新魏" panose="02010800040101010101" charset="-122"/>
                <a:cs typeface="华文新魏" panose="02010800040101010101" charset="-122"/>
              </a:rPr>
              <a:t>理策略</a:t>
            </a:r>
            <a:endParaRPr sz="2900">
              <a:latin typeface="华文新魏" panose="02010800040101010101" charset="-122"/>
              <a:cs typeface="华文新魏" panose="02010800040101010101" charset="-122"/>
            </a:endParaRPr>
          </a:p>
          <a:p>
            <a:pPr marL="332740" indent="-320040">
              <a:lnSpc>
                <a:spcPct val="100000"/>
              </a:lnSpc>
              <a:spcBef>
                <a:spcPts val="695"/>
              </a:spcBef>
              <a:buClr>
                <a:srgbClr val="DD8046"/>
              </a:buClr>
              <a:buSzPct val="60000"/>
              <a:buFont typeface="Wingdings" panose="05000000000000000000"/>
              <a:buChar char=""/>
              <a:tabLst>
                <a:tab pos="332740" algn="l"/>
              </a:tabLst>
            </a:pPr>
            <a:r>
              <a:rPr sz="2900" b="1" spc="5" dirty="0">
                <a:latin typeface="华文新魏" panose="02010800040101010101" charset="-122"/>
                <a:cs typeface="华文新魏" panose="02010800040101010101" charset="-122"/>
              </a:rPr>
              <a:t>配置</a:t>
            </a:r>
            <a:r>
              <a:rPr sz="2900" b="1" dirty="0">
                <a:latin typeface="华文新魏" panose="02010800040101010101" charset="-122"/>
                <a:cs typeface="华文新魏" panose="02010800040101010101" charset="-122"/>
              </a:rPr>
              <a:t>管理</a:t>
            </a:r>
            <a:r>
              <a:rPr sz="2900" b="1" spc="-25" dirty="0">
                <a:latin typeface="华文新魏" panose="02010800040101010101" charset="-122"/>
                <a:cs typeface="华文新魏" panose="02010800040101010101" charset="-122"/>
              </a:rPr>
              <a:t>工</a:t>
            </a:r>
            <a:r>
              <a:rPr sz="2900" b="1" dirty="0">
                <a:latin typeface="华文新魏" panose="02010800040101010101" charset="-122"/>
                <a:cs typeface="华文新魏" panose="02010800040101010101" charset="-122"/>
              </a:rPr>
              <a:t>具</a:t>
            </a:r>
            <a:endParaRPr sz="2900">
              <a:latin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461" y="968121"/>
            <a:ext cx="10477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15" dirty="0">
                <a:solidFill>
                  <a:srgbClr val="FFFFFF"/>
                </a:solidFill>
                <a:latin typeface="Arial Narrow" panose="020B0606020202030204"/>
                <a:cs typeface="Arial Narrow" panose="020B0606020202030204"/>
              </a:rPr>
              <a:t>39</a:t>
            </a:r>
            <a:endParaRPr sz="700">
              <a:latin typeface="Arial Narrow" panose="020B0606020202030204"/>
              <a:cs typeface="Arial Narrow" panose="020B0606020202030204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692" y="151002"/>
            <a:ext cx="61772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制</a:t>
            </a:r>
            <a:r>
              <a:rPr spc="10" dirty="0"/>
              <a:t>定</a:t>
            </a:r>
            <a:r>
              <a:rPr spc="-5" dirty="0"/>
              <a:t>有效的分支</a:t>
            </a:r>
            <a:r>
              <a:rPr spc="-30" dirty="0"/>
              <a:t>管</a:t>
            </a:r>
            <a:r>
              <a:rPr spc="-5" dirty="0"/>
              <a:t>理策略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91692" y="1117316"/>
            <a:ext cx="2928620" cy="108585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790"/>
              </a:spcBef>
              <a:buClr>
                <a:srgbClr val="DD8046"/>
              </a:buClr>
              <a:buSzPct val="60000"/>
              <a:buFont typeface="Wingdings" panose="05000000000000000000"/>
              <a:buChar char=""/>
              <a:tabLst>
                <a:tab pos="332740" algn="l"/>
              </a:tabLst>
            </a:pPr>
            <a:r>
              <a:rPr sz="2900" b="1" spc="5" dirty="0">
                <a:latin typeface="华文新魏" panose="02010800040101010101" charset="-122"/>
                <a:cs typeface="华文新魏" panose="02010800040101010101" charset="-122"/>
              </a:rPr>
              <a:t>基于</a:t>
            </a:r>
            <a:r>
              <a:rPr sz="2900" b="1" dirty="0">
                <a:latin typeface="华文新魏" panose="02010800040101010101" charset="-122"/>
                <a:cs typeface="华文新魏" panose="02010800040101010101" charset="-122"/>
              </a:rPr>
              <a:t>分支</a:t>
            </a:r>
            <a:r>
              <a:rPr sz="2900" b="1" spc="-15" dirty="0">
                <a:latin typeface="华文新魏" panose="02010800040101010101" charset="-122"/>
                <a:cs typeface="华文新魏" panose="02010800040101010101" charset="-122"/>
              </a:rPr>
              <a:t>的</a:t>
            </a:r>
            <a:r>
              <a:rPr sz="2900" b="1" dirty="0">
                <a:latin typeface="华文新魏" panose="02010800040101010101" charset="-122"/>
                <a:cs typeface="华文新魏" panose="02010800040101010101" charset="-122"/>
              </a:rPr>
              <a:t>开发</a:t>
            </a:r>
            <a:endParaRPr sz="2900">
              <a:latin typeface="华文新魏" panose="02010800040101010101" charset="-122"/>
              <a:cs typeface="华文新魏" panose="02010800040101010101" charset="-122"/>
            </a:endParaRPr>
          </a:p>
          <a:p>
            <a:pPr marL="332740" indent="-320040">
              <a:lnSpc>
                <a:spcPct val="100000"/>
              </a:lnSpc>
              <a:spcBef>
                <a:spcPts val="695"/>
              </a:spcBef>
              <a:buClr>
                <a:srgbClr val="DD8046"/>
              </a:buClr>
              <a:buSzPct val="60000"/>
              <a:buFont typeface="Wingdings" panose="05000000000000000000"/>
              <a:buChar char=""/>
              <a:tabLst>
                <a:tab pos="332740" algn="l"/>
              </a:tabLst>
            </a:pPr>
            <a:r>
              <a:rPr sz="2900" b="1" spc="5" dirty="0">
                <a:latin typeface="华文新魏" panose="02010800040101010101" charset="-122"/>
                <a:cs typeface="华文新魏" panose="02010800040101010101" charset="-122"/>
              </a:rPr>
              <a:t>基于</a:t>
            </a:r>
            <a:r>
              <a:rPr sz="2900" b="1" dirty="0">
                <a:latin typeface="华文新魏" panose="02010800040101010101" charset="-122"/>
                <a:cs typeface="华文新魏" panose="02010800040101010101" charset="-122"/>
              </a:rPr>
              <a:t>主干</a:t>
            </a:r>
            <a:r>
              <a:rPr sz="2900" b="1" spc="-25" dirty="0">
                <a:latin typeface="华文新魏" panose="02010800040101010101" charset="-122"/>
                <a:cs typeface="华文新魏" panose="02010800040101010101" charset="-122"/>
              </a:rPr>
              <a:t>的</a:t>
            </a:r>
            <a:r>
              <a:rPr sz="2900" b="1" dirty="0">
                <a:latin typeface="华文新魏" panose="02010800040101010101" charset="-122"/>
                <a:cs typeface="华文新魏" panose="02010800040101010101" charset="-122"/>
              </a:rPr>
              <a:t>开发</a:t>
            </a:r>
            <a:endParaRPr sz="2900">
              <a:latin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461" y="968121"/>
            <a:ext cx="10477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15" dirty="0">
                <a:solidFill>
                  <a:srgbClr val="FFFFFF"/>
                </a:solidFill>
                <a:latin typeface="Arial Narrow" panose="020B0606020202030204"/>
                <a:cs typeface="Arial Narrow" panose="020B0606020202030204"/>
              </a:rPr>
              <a:t>40</a:t>
            </a:r>
            <a:endParaRPr sz="700">
              <a:latin typeface="Arial Narrow" panose="020B0606020202030204"/>
              <a:cs typeface="Arial Narrow" panose="020B0606020202030204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692" y="151002"/>
            <a:ext cx="39433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基</a:t>
            </a:r>
            <a:r>
              <a:rPr spc="10" dirty="0"/>
              <a:t>于</a:t>
            </a:r>
            <a:r>
              <a:rPr spc="-5" dirty="0"/>
              <a:t>分支的开发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18617" y="1172971"/>
            <a:ext cx="8502650" cy="909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900" dirty="0">
                <a:latin typeface="华文新魏" panose="02010800040101010101" charset="-122"/>
                <a:cs typeface="华文新魏" panose="02010800040101010101" charset="-122"/>
              </a:rPr>
              <a:t>开发都在分支上提交，</a:t>
            </a:r>
            <a:r>
              <a:rPr sz="2900" spc="-15" dirty="0">
                <a:latin typeface="华文新魏" panose="02010800040101010101" charset="-122"/>
                <a:cs typeface="华文新魏" panose="02010800040101010101" charset="-122"/>
              </a:rPr>
              <a:t>并</a:t>
            </a:r>
            <a:r>
              <a:rPr sz="2900" dirty="0">
                <a:latin typeface="华文新魏" panose="02010800040101010101" charset="-122"/>
                <a:cs typeface="华文新魏" panose="02010800040101010101" charset="-122"/>
              </a:rPr>
              <a:t>且可</a:t>
            </a:r>
            <a:r>
              <a:rPr sz="2900" spc="-15" dirty="0">
                <a:latin typeface="华文新魏" panose="02010800040101010101" charset="-122"/>
                <a:cs typeface="华文新魏" panose="02010800040101010101" charset="-122"/>
              </a:rPr>
              <a:t>能</a:t>
            </a:r>
            <a:r>
              <a:rPr sz="2900" dirty="0">
                <a:latin typeface="华文新魏" panose="02010800040101010101" charset="-122"/>
                <a:cs typeface="华文新魏" panose="02010800040101010101" charset="-122"/>
              </a:rPr>
              <a:t>有多</a:t>
            </a:r>
            <a:r>
              <a:rPr sz="2900" spc="-15" dirty="0">
                <a:latin typeface="华文新魏" panose="02010800040101010101" charset="-122"/>
                <a:cs typeface="华文新魏" panose="02010800040101010101" charset="-122"/>
              </a:rPr>
              <a:t>个</a:t>
            </a:r>
            <a:r>
              <a:rPr sz="2900" dirty="0">
                <a:latin typeface="华文新魏" panose="02010800040101010101" charset="-122"/>
                <a:cs typeface="华文新魏" panose="02010800040101010101" charset="-122"/>
              </a:rPr>
              <a:t>并行</a:t>
            </a:r>
            <a:r>
              <a:rPr sz="2900" spc="-15" dirty="0">
                <a:latin typeface="华文新魏" panose="02010800040101010101" charset="-122"/>
                <a:cs typeface="华文新魏" panose="02010800040101010101" charset="-122"/>
              </a:rPr>
              <a:t>分</a:t>
            </a:r>
            <a:r>
              <a:rPr sz="2900" dirty="0">
                <a:latin typeface="华文新魏" panose="02010800040101010101" charset="-122"/>
                <a:cs typeface="华文新魏" panose="02010800040101010101" charset="-122"/>
              </a:rPr>
              <a:t>支，直 到快要上线时甚至上线</a:t>
            </a:r>
            <a:r>
              <a:rPr sz="2900" spc="-15" dirty="0">
                <a:latin typeface="华文新魏" panose="02010800040101010101" charset="-122"/>
                <a:cs typeface="华文新魏" panose="02010800040101010101" charset="-122"/>
              </a:rPr>
              <a:t>后</a:t>
            </a:r>
            <a:r>
              <a:rPr sz="2900" dirty="0">
                <a:latin typeface="华文新魏" panose="02010800040101010101" charset="-122"/>
                <a:cs typeface="华文新魏" panose="02010800040101010101" charset="-122"/>
              </a:rPr>
              <a:t>才合</a:t>
            </a:r>
            <a:r>
              <a:rPr sz="2900" spc="-15" dirty="0">
                <a:latin typeface="华文新魏" panose="02010800040101010101" charset="-122"/>
                <a:cs typeface="华文新魏" panose="02010800040101010101" charset="-122"/>
              </a:rPr>
              <a:t>并</a:t>
            </a:r>
            <a:r>
              <a:rPr sz="2900" dirty="0">
                <a:latin typeface="华文新魏" panose="02010800040101010101" charset="-122"/>
                <a:cs typeface="华文新魏" panose="02010800040101010101" charset="-122"/>
              </a:rPr>
              <a:t>到主干</a:t>
            </a:r>
            <a:endParaRPr sz="2900">
              <a:latin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461" y="968121"/>
            <a:ext cx="10477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15" dirty="0">
                <a:solidFill>
                  <a:srgbClr val="FFFFFF"/>
                </a:solidFill>
                <a:latin typeface="Arial Narrow" panose="020B0606020202030204"/>
                <a:cs typeface="Arial Narrow" panose="020B0606020202030204"/>
              </a:rPr>
              <a:t>41</a:t>
            </a:r>
            <a:endParaRPr sz="700">
              <a:latin typeface="Arial Narrow" panose="020B0606020202030204"/>
              <a:cs typeface="Arial Narrow" panose="020B060602020203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55748" y="2319527"/>
            <a:ext cx="4032504" cy="237439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038" y="260426"/>
            <a:ext cx="32308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基于主</a:t>
            </a:r>
            <a:r>
              <a:rPr sz="3600" spc="-5" dirty="0"/>
              <a:t>干的开发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86639" y="1208989"/>
            <a:ext cx="8878570" cy="1394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marR="5080" indent="-320040">
              <a:lnSpc>
                <a:spcPct val="100000"/>
              </a:lnSpc>
              <a:spcBef>
                <a:spcPts val="95"/>
              </a:spcBef>
              <a:buClr>
                <a:srgbClr val="DD8046"/>
              </a:buClr>
              <a:buSzPct val="59000"/>
              <a:buFont typeface="Wingdings" panose="05000000000000000000"/>
              <a:buChar char=""/>
              <a:tabLst>
                <a:tab pos="332105" algn="l"/>
                <a:tab pos="332740" algn="l"/>
              </a:tabLst>
            </a:pPr>
            <a:r>
              <a:rPr sz="2800" spc="-5" dirty="0">
                <a:latin typeface="华文新魏" panose="02010800040101010101" charset="-122"/>
                <a:cs typeface="华文新魏" panose="02010800040101010101" charset="-122"/>
              </a:rPr>
              <a:t>所有提交到主干上，提交后自动触</a:t>
            </a:r>
            <a:r>
              <a:rPr sz="2800" dirty="0">
                <a:latin typeface="华文新魏" panose="02010800040101010101" charset="-122"/>
                <a:cs typeface="华文新魏" panose="02010800040101010101" charset="-122"/>
              </a:rPr>
              <a:t>发</a:t>
            </a:r>
            <a:r>
              <a:rPr sz="2800" spc="-5" dirty="0">
                <a:latin typeface="华文新魏" panose="02010800040101010101" charset="-122"/>
                <a:cs typeface="华文新魏" panose="02010800040101010101" charset="-122"/>
              </a:rPr>
              <a:t>持续</a:t>
            </a:r>
            <a:r>
              <a:rPr sz="2800" dirty="0">
                <a:latin typeface="华文新魏" panose="02010800040101010101" charset="-122"/>
                <a:cs typeface="华文新魏" panose="02010800040101010101" charset="-122"/>
              </a:rPr>
              <a:t>集</a:t>
            </a:r>
            <a:r>
              <a:rPr sz="2800" spc="-5" dirty="0">
                <a:latin typeface="华文新魏" panose="02010800040101010101" charset="-122"/>
                <a:cs typeface="华文新魏" panose="02010800040101010101" charset="-122"/>
              </a:rPr>
              <a:t>成进</a:t>
            </a:r>
            <a:r>
              <a:rPr sz="2800" dirty="0">
                <a:latin typeface="华文新魏" panose="02010800040101010101" charset="-122"/>
                <a:cs typeface="华文新魏" panose="02010800040101010101" charset="-122"/>
              </a:rPr>
              <a:t>行</a:t>
            </a:r>
            <a:r>
              <a:rPr sz="2800" spc="-5" dirty="0">
                <a:latin typeface="华文新魏" panose="02010800040101010101" charset="-122"/>
                <a:cs typeface="华文新魏" panose="02010800040101010101" charset="-122"/>
              </a:rPr>
              <a:t>验证 </a:t>
            </a:r>
            <a:r>
              <a:rPr sz="2800" spc="-5" dirty="0">
                <a:latin typeface="华文新魏" panose="02010800040101010101" charset="-122"/>
                <a:cs typeface="华文新魏" panose="02010800040101010101" charset="-122"/>
              </a:rPr>
              <a:t>和快速反馈。</a:t>
            </a:r>
            <a:endParaRPr sz="2800">
              <a:latin typeface="华文新魏" panose="02010800040101010101" charset="-122"/>
              <a:cs typeface="华文新魏" panose="02010800040101010101" charset="-122"/>
            </a:endParaRPr>
          </a:p>
          <a:p>
            <a:pPr marL="332740" indent="-320040">
              <a:lnSpc>
                <a:spcPct val="100000"/>
              </a:lnSpc>
              <a:spcBef>
                <a:spcPts val="700"/>
              </a:spcBef>
              <a:buClr>
                <a:srgbClr val="DD8046"/>
              </a:buClr>
              <a:buSzPct val="59000"/>
              <a:buFont typeface="Wingdings" panose="05000000000000000000"/>
              <a:buChar char=""/>
              <a:tabLst>
                <a:tab pos="332105" algn="l"/>
                <a:tab pos="332740" algn="l"/>
              </a:tabLst>
            </a:pPr>
            <a:r>
              <a:rPr sz="2800" spc="-5" dirty="0">
                <a:latin typeface="华文新魏" panose="02010800040101010101" charset="-122"/>
                <a:cs typeface="华文新魏" panose="02010800040101010101" charset="-122"/>
              </a:rPr>
              <a:t>持续交付更倾向使用基于主干的开</a:t>
            </a:r>
            <a:r>
              <a:rPr sz="2800" spc="5" dirty="0">
                <a:latin typeface="华文新魏" panose="02010800040101010101" charset="-122"/>
                <a:cs typeface="华文新魏" panose="02010800040101010101" charset="-122"/>
              </a:rPr>
              <a:t>发</a:t>
            </a:r>
            <a:r>
              <a:rPr sz="2800" spc="-5" dirty="0">
                <a:latin typeface="华文新魏" panose="02010800040101010101" charset="-122"/>
                <a:cs typeface="华文新魏" panose="02010800040101010101" charset="-122"/>
              </a:rPr>
              <a:t>模</a:t>
            </a:r>
            <a:r>
              <a:rPr sz="2800" spc="-25" dirty="0">
                <a:latin typeface="华文新魏" panose="02010800040101010101" charset="-122"/>
                <a:cs typeface="华文新魏" panose="02010800040101010101" charset="-122"/>
              </a:rPr>
              <a:t>式</a:t>
            </a:r>
            <a:r>
              <a:rPr sz="2800" spc="-5" dirty="0">
                <a:latin typeface="华文新魏" panose="02010800040101010101" charset="-122"/>
                <a:cs typeface="华文新魏" panose="02010800040101010101" charset="-122"/>
              </a:rPr>
              <a:t>.</a:t>
            </a:r>
            <a:endParaRPr sz="2800">
              <a:latin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461" y="968121"/>
            <a:ext cx="10477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15" dirty="0">
                <a:solidFill>
                  <a:srgbClr val="FFFFFF"/>
                </a:solidFill>
                <a:latin typeface="Arial Narrow" panose="020B0606020202030204"/>
                <a:cs typeface="Arial Narrow" panose="020B0606020202030204"/>
              </a:rPr>
              <a:t>42</a:t>
            </a:r>
            <a:endParaRPr sz="700">
              <a:latin typeface="Arial Narrow" panose="020B0606020202030204"/>
              <a:cs typeface="Arial Narrow" panose="020B060602020203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87039" y="2715767"/>
            <a:ext cx="2592324" cy="223266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692" y="230251"/>
            <a:ext cx="6144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配置管</a:t>
            </a:r>
            <a:r>
              <a:rPr sz="3600" spc="-5" dirty="0"/>
              <a:t>理工</a:t>
            </a:r>
            <a:r>
              <a:rPr sz="3600" spc="860" dirty="0"/>
              <a:t>具</a:t>
            </a:r>
            <a:r>
              <a:rPr sz="3600" spc="-15" dirty="0">
                <a:latin typeface="宋体" panose="02010600030101010101" pitchFamily="2" charset="-122"/>
                <a:cs typeface="宋体" panose="02010600030101010101" pitchFamily="2" charset="-122"/>
              </a:rPr>
              <a:t>–</a:t>
            </a:r>
            <a:r>
              <a:rPr sz="3600" spc="-95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3600" spc="-5" dirty="0"/>
              <a:t>GIT</a:t>
            </a:r>
            <a:r>
              <a:rPr sz="3600" spc="-45" dirty="0"/>
              <a:t> </a:t>
            </a:r>
            <a:r>
              <a:rPr sz="3600" spc="5" dirty="0"/>
              <a:t>分支管理</a:t>
            </a:r>
            <a:endParaRPr sz="36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0316" y="1298037"/>
            <a:ext cx="1560195" cy="267906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790"/>
              </a:spcBef>
              <a:buClr>
                <a:srgbClr val="DD8046"/>
              </a:buClr>
              <a:buSzPct val="60000"/>
              <a:buFont typeface="Wingdings" panose="05000000000000000000"/>
              <a:buChar char=""/>
              <a:tabLst>
                <a:tab pos="332740" algn="l"/>
              </a:tabLst>
            </a:pPr>
            <a:r>
              <a:rPr sz="2900" dirty="0">
                <a:latin typeface="Tw Cen MT" panose="020B0602020104020603"/>
                <a:cs typeface="Tw Cen MT" panose="020B0602020104020603"/>
              </a:rPr>
              <a:t>Master</a:t>
            </a:r>
            <a:endParaRPr sz="2900">
              <a:latin typeface="Tw Cen MT" panose="020B0602020104020603"/>
              <a:cs typeface="Tw Cen MT" panose="020B0602020104020603"/>
            </a:endParaRPr>
          </a:p>
          <a:p>
            <a:pPr marL="332740" indent="-320040">
              <a:lnSpc>
                <a:spcPct val="100000"/>
              </a:lnSpc>
              <a:spcBef>
                <a:spcPts val="695"/>
              </a:spcBef>
              <a:buClr>
                <a:srgbClr val="DD8046"/>
              </a:buClr>
              <a:buSzPct val="60000"/>
              <a:buFont typeface="Wingdings" panose="05000000000000000000"/>
              <a:buChar char=""/>
              <a:tabLst>
                <a:tab pos="332740" algn="l"/>
              </a:tabLst>
            </a:pPr>
            <a:r>
              <a:rPr sz="2900" dirty="0">
                <a:latin typeface="Tw Cen MT" panose="020B0602020104020603"/>
                <a:cs typeface="Tw Cen MT" panose="020B0602020104020603"/>
              </a:rPr>
              <a:t>De</a:t>
            </a:r>
            <a:r>
              <a:rPr sz="2900" spc="-70" dirty="0">
                <a:latin typeface="Tw Cen MT" panose="020B0602020104020603"/>
                <a:cs typeface="Tw Cen MT" panose="020B0602020104020603"/>
              </a:rPr>
              <a:t>v</a:t>
            </a:r>
            <a:r>
              <a:rPr sz="2900" dirty="0">
                <a:latin typeface="Tw Cen MT" panose="020B0602020104020603"/>
                <a:cs typeface="Tw Cen MT" panose="020B0602020104020603"/>
              </a:rPr>
              <a:t>elop</a:t>
            </a:r>
            <a:endParaRPr sz="2900">
              <a:latin typeface="Tw Cen MT" panose="020B0602020104020603"/>
              <a:cs typeface="Tw Cen MT" panose="020B0602020104020603"/>
            </a:endParaRPr>
          </a:p>
          <a:p>
            <a:pPr marL="332740" indent="-320040">
              <a:lnSpc>
                <a:spcPct val="100000"/>
              </a:lnSpc>
              <a:spcBef>
                <a:spcPts val="710"/>
              </a:spcBef>
              <a:buClr>
                <a:srgbClr val="DD8046"/>
              </a:buClr>
              <a:buSzPct val="60000"/>
              <a:buFont typeface="Wingdings" panose="05000000000000000000"/>
              <a:buChar char=""/>
              <a:tabLst>
                <a:tab pos="332740" algn="l"/>
              </a:tabLst>
            </a:pPr>
            <a:r>
              <a:rPr sz="2900" spc="-10" dirty="0">
                <a:latin typeface="Tw Cen MT" panose="020B0602020104020603"/>
                <a:cs typeface="Tw Cen MT" panose="020B0602020104020603"/>
              </a:rPr>
              <a:t>Release</a:t>
            </a:r>
            <a:endParaRPr sz="2900">
              <a:latin typeface="Tw Cen MT" panose="020B0602020104020603"/>
              <a:cs typeface="Tw Cen MT" panose="020B0602020104020603"/>
            </a:endParaRPr>
          </a:p>
          <a:p>
            <a:pPr marL="332740" indent="-320040">
              <a:lnSpc>
                <a:spcPct val="100000"/>
              </a:lnSpc>
              <a:spcBef>
                <a:spcPts val="700"/>
              </a:spcBef>
              <a:buClr>
                <a:srgbClr val="DD8046"/>
              </a:buClr>
              <a:buSzPct val="60000"/>
              <a:buFont typeface="Wingdings" panose="05000000000000000000"/>
              <a:buChar char=""/>
              <a:tabLst>
                <a:tab pos="332740" algn="l"/>
              </a:tabLst>
            </a:pPr>
            <a:r>
              <a:rPr sz="2900" dirty="0">
                <a:latin typeface="Tw Cen MT" panose="020B0602020104020603"/>
                <a:cs typeface="Tw Cen MT" panose="020B0602020104020603"/>
              </a:rPr>
              <a:t>Hotfix</a:t>
            </a:r>
            <a:endParaRPr sz="2900">
              <a:latin typeface="Tw Cen MT" panose="020B0602020104020603"/>
              <a:cs typeface="Tw Cen MT" panose="020B0602020104020603"/>
            </a:endParaRPr>
          </a:p>
          <a:p>
            <a:pPr marL="332740" indent="-320040">
              <a:lnSpc>
                <a:spcPct val="100000"/>
              </a:lnSpc>
              <a:spcBef>
                <a:spcPts val="695"/>
              </a:spcBef>
              <a:buClr>
                <a:srgbClr val="DD8046"/>
              </a:buClr>
              <a:buSzPct val="60000"/>
              <a:buFont typeface="Wingdings" panose="05000000000000000000"/>
              <a:buChar char=""/>
              <a:tabLst>
                <a:tab pos="332740" algn="l"/>
              </a:tabLst>
            </a:pPr>
            <a:r>
              <a:rPr sz="2900" dirty="0">
                <a:latin typeface="Tw Cen MT" panose="020B0602020104020603"/>
                <a:cs typeface="Tw Cen MT" panose="020B0602020104020603"/>
              </a:rPr>
              <a:t>feature</a:t>
            </a:r>
            <a:endParaRPr sz="2900">
              <a:latin typeface="Tw Cen MT" panose="020B0602020104020603"/>
              <a:cs typeface="Tw Cen MT" panose="020B0602020104020603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461" y="968121"/>
            <a:ext cx="10477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15" dirty="0">
                <a:solidFill>
                  <a:srgbClr val="FFFFFF"/>
                </a:solidFill>
                <a:latin typeface="Arial Narrow" panose="020B0606020202030204"/>
                <a:cs typeface="Arial Narrow" panose="020B0606020202030204"/>
              </a:rPr>
              <a:t>43</a:t>
            </a:r>
            <a:endParaRPr sz="700">
              <a:latin typeface="Arial Narrow" panose="020B0606020202030204"/>
              <a:cs typeface="Arial Narrow" panose="020B060602020203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47744" y="1350263"/>
            <a:ext cx="4393692" cy="333603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22631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华文隶书" panose="02010800040101010101" charset="-122"/>
                <a:cs typeface="华文隶书" panose="02010800040101010101" charset="-122"/>
              </a:rPr>
              <a:t>本章要点</a:t>
            </a:r>
            <a:endParaRPr b="0" dirty="0">
              <a:latin typeface="华文隶书" panose="02010800040101010101" charset="-122"/>
              <a:cs typeface="华文隶书" panose="02010800040101010101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3461" y="968121"/>
            <a:ext cx="10477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15" dirty="0">
                <a:latin typeface="Arial Narrow" panose="020B0606020202030204"/>
                <a:cs typeface="Arial Narrow" panose="020B0606020202030204"/>
              </a:rPr>
              <a:t>44</a:t>
            </a:r>
            <a:endParaRPr sz="700">
              <a:latin typeface="Arial Narrow" panose="020B0606020202030204"/>
              <a:cs typeface="Arial Narrow" panose="020B0606020202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96491" y="1466285"/>
            <a:ext cx="254635" cy="3359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20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一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41932" y="1365503"/>
            <a:ext cx="504825" cy="502920"/>
          </a:xfrm>
          <a:prstGeom prst="rect">
            <a:avLst/>
          </a:prstGeom>
          <a:solidFill>
            <a:srgbClr val="2A5280"/>
          </a:solidFill>
        </p:spPr>
        <p:txBody>
          <a:bodyPr vert="horz" wrap="square" lIns="0" tIns="116205" rIns="0" bIns="0" rtlCol="0">
            <a:spAutoFit/>
          </a:bodyPr>
          <a:lstStyle/>
          <a:p>
            <a:pPr marL="154305">
              <a:lnSpc>
                <a:spcPct val="100000"/>
              </a:lnSpc>
              <a:spcBef>
                <a:spcPts val="915"/>
              </a:spcBef>
            </a:pPr>
            <a:r>
              <a:rPr sz="20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一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96491" y="2252288"/>
            <a:ext cx="254635" cy="3359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20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二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41932" y="2150364"/>
            <a:ext cx="481965" cy="506095"/>
          </a:xfrm>
          <a:prstGeom prst="rect">
            <a:avLst/>
          </a:prstGeom>
          <a:solidFill>
            <a:srgbClr val="2A5280"/>
          </a:solidFill>
        </p:spPr>
        <p:txBody>
          <a:bodyPr vert="horz" wrap="square" lIns="0" tIns="116839" rIns="0" bIns="0" rtlCol="0">
            <a:spAutoFit/>
          </a:bodyPr>
          <a:lstStyle/>
          <a:p>
            <a:pPr marL="154305">
              <a:lnSpc>
                <a:spcPct val="100000"/>
              </a:lnSpc>
              <a:spcBef>
                <a:spcPts val="920"/>
              </a:spcBef>
            </a:pPr>
            <a:r>
              <a:rPr sz="20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二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98014" y="3037715"/>
            <a:ext cx="255270" cy="3365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2000" b="1" spc="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三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41932" y="2936748"/>
            <a:ext cx="483234" cy="504825"/>
          </a:xfrm>
          <a:prstGeom prst="rect">
            <a:avLst/>
          </a:prstGeom>
          <a:solidFill>
            <a:srgbClr val="2A5280"/>
          </a:solidFill>
        </p:spPr>
        <p:txBody>
          <a:bodyPr vert="horz" wrap="square" lIns="0" tIns="116205" rIns="0" bIns="0" rtlCol="0">
            <a:spAutoFit/>
          </a:bodyPr>
          <a:lstStyle/>
          <a:p>
            <a:pPr marL="155575">
              <a:lnSpc>
                <a:spcPct val="100000"/>
              </a:lnSpc>
              <a:spcBef>
                <a:spcPts val="915"/>
              </a:spcBef>
            </a:pPr>
            <a:r>
              <a:rPr sz="2000" b="1" spc="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三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98014" y="3824167"/>
            <a:ext cx="254635" cy="3359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20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四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41932" y="3723132"/>
            <a:ext cx="483234" cy="504825"/>
          </a:xfrm>
          <a:prstGeom prst="rect">
            <a:avLst/>
          </a:prstGeom>
          <a:solidFill>
            <a:srgbClr val="2A5280"/>
          </a:solidFill>
        </p:spPr>
        <p:txBody>
          <a:bodyPr vert="horz" wrap="square" lIns="0" tIns="116205" rIns="0" bIns="0" rtlCol="0">
            <a:spAutoFit/>
          </a:bodyPr>
          <a:lstStyle/>
          <a:p>
            <a:pPr marL="155575">
              <a:lnSpc>
                <a:spcPct val="100000"/>
              </a:lnSpc>
              <a:spcBef>
                <a:spcPts val="915"/>
              </a:spcBef>
            </a:pPr>
            <a:r>
              <a:rPr sz="20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四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46376" y="1365503"/>
            <a:ext cx="4628515" cy="502920"/>
          </a:xfrm>
          <a:prstGeom prst="rect">
            <a:avLst/>
          </a:prstGeom>
          <a:solidFill>
            <a:srgbClr val="C9DBED"/>
          </a:solidFill>
        </p:spPr>
        <p:txBody>
          <a:bodyPr vert="horz" wrap="square" lIns="0" tIns="92075" rIns="0" bIns="0" rtlCol="0">
            <a:spAutoFit/>
          </a:bodyPr>
          <a:lstStyle/>
          <a:p>
            <a:pPr marL="109220">
              <a:lnSpc>
                <a:spcPct val="100000"/>
              </a:lnSpc>
              <a:spcBef>
                <a:spcPts val="725"/>
              </a:spcBef>
            </a:pPr>
            <a:r>
              <a:rPr sz="2000" b="1" dirty="0">
                <a:solidFill>
                  <a:srgbClr val="003366"/>
                </a:solidFill>
                <a:latin typeface="微软雅黑" panose="020B0503020204020204" charset="-122"/>
                <a:cs typeface="微软雅黑" panose="020B0503020204020204" charset="-122"/>
              </a:rPr>
              <a:t>软件项目配置管理基本</a:t>
            </a:r>
            <a:r>
              <a:rPr sz="2000" b="1" spc="-15" dirty="0">
                <a:solidFill>
                  <a:srgbClr val="003366"/>
                </a:solidFill>
                <a:latin typeface="微软雅黑" panose="020B0503020204020204" charset="-122"/>
                <a:cs typeface="微软雅黑" panose="020B0503020204020204" charset="-122"/>
              </a:rPr>
              <a:t>概</a:t>
            </a:r>
            <a:r>
              <a:rPr sz="2000" b="1" dirty="0">
                <a:solidFill>
                  <a:srgbClr val="003366"/>
                </a:solidFill>
                <a:latin typeface="微软雅黑" panose="020B0503020204020204" charset="-122"/>
                <a:cs typeface="微软雅黑" panose="020B0503020204020204" charset="-122"/>
              </a:rPr>
              <a:t>念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23516" y="2150364"/>
            <a:ext cx="4630420" cy="506095"/>
          </a:xfrm>
          <a:prstGeom prst="rect">
            <a:avLst/>
          </a:prstGeom>
          <a:solidFill>
            <a:srgbClr val="C9DBED"/>
          </a:solidFill>
        </p:spPr>
        <p:txBody>
          <a:bodyPr vert="horz" wrap="square" lIns="0" tIns="91440" rIns="0" bIns="0" rtlCol="0">
            <a:spAutoFit/>
          </a:bodyPr>
          <a:lstStyle/>
          <a:p>
            <a:pPr marL="163830">
              <a:lnSpc>
                <a:spcPct val="100000"/>
              </a:lnSpc>
              <a:spcBef>
                <a:spcPts val="720"/>
              </a:spcBef>
            </a:pPr>
            <a:r>
              <a:rPr sz="2000" b="1" dirty="0">
                <a:solidFill>
                  <a:srgbClr val="003366"/>
                </a:solidFill>
                <a:latin typeface="微软雅黑" panose="020B0503020204020204" charset="-122"/>
                <a:cs typeface="微软雅黑" panose="020B0503020204020204" charset="-122"/>
              </a:rPr>
              <a:t>软件项目配置管理过程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25039" y="2936748"/>
            <a:ext cx="4630420" cy="504825"/>
          </a:xfrm>
          <a:prstGeom prst="rect">
            <a:avLst/>
          </a:prstGeom>
          <a:solidFill>
            <a:srgbClr val="C9DBED"/>
          </a:solidFill>
        </p:spPr>
        <p:txBody>
          <a:bodyPr vert="horz" wrap="square" lIns="0" tIns="91440" rIns="0" bIns="0" rtlCol="0">
            <a:spAutoFit/>
          </a:bodyPr>
          <a:lstStyle/>
          <a:p>
            <a:pPr marL="191135">
              <a:lnSpc>
                <a:spcPct val="100000"/>
              </a:lnSpc>
              <a:spcBef>
                <a:spcPts val="720"/>
              </a:spcBef>
            </a:pPr>
            <a:r>
              <a:rPr sz="2000" b="1" dirty="0">
                <a:solidFill>
                  <a:srgbClr val="003366"/>
                </a:solidFill>
                <a:latin typeface="微软雅黑" panose="020B0503020204020204" charset="-122"/>
                <a:cs typeface="微软雅黑" panose="020B0503020204020204" charset="-122"/>
              </a:rPr>
              <a:t>敏捷项目配置管理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25039" y="3723132"/>
            <a:ext cx="4630420" cy="504825"/>
          </a:xfrm>
          <a:prstGeom prst="rect">
            <a:avLst/>
          </a:prstGeom>
          <a:solidFill>
            <a:srgbClr val="C9DBED"/>
          </a:solidFill>
        </p:spPr>
        <p:txBody>
          <a:bodyPr vert="horz" wrap="square" lIns="0" tIns="90170" rIns="0" bIns="0" rtlCol="0">
            <a:spAutoFit/>
          </a:bodyPr>
          <a:lstStyle/>
          <a:p>
            <a:pPr marL="186055">
              <a:lnSpc>
                <a:spcPct val="100000"/>
              </a:lnSpc>
              <a:spcBef>
                <a:spcPts val="710"/>
              </a:spcBef>
            </a:pPr>
            <a:r>
              <a:rPr sz="2000" b="1" dirty="0">
                <a:solidFill>
                  <a:srgbClr val="003366"/>
                </a:solidFill>
                <a:latin typeface="微软雅黑" panose="020B0503020204020204" charset="-122"/>
                <a:cs typeface="微软雅黑" panose="020B0503020204020204" charset="-122"/>
              </a:rPr>
              <a:t>案例分析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7217" y="172288"/>
            <a:ext cx="71932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775F54"/>
                </a:solidFill>
                <a:latin typeface="Tw Cen MT" panose="020B0602020104020603"/>
                <a:cs typeface="Tw Cen MT" panose="020B0602020104020603"/>
              </a:rPr>
              <a:t>MED</a:t>
            </a:r>
            <a:r>
              <a:rPr sz="4400" spc="5" dirty="0">
                <a:solidFill>
                  <a:srgbClr val="775F54"/>
                </a:solidFill>
                <a:latin typeface="华文仿宋" panose="02010600040101010101" charset="-122"/>
                <a:cs typeface="华文仿宋" panose="02010600040101010101" charset="-122"/>
              </a:rPr>
              <a:t>案例</a:t>
            </a:r>
            <a:r>
              <a:rPr sz="4400" spc="-5" dirty="0">
                <a:solidFill>
                  <a:srgbClr val="775F54"/>
                </a:solidFill>
                <a:latin typeface="华文仿宋" panose="02010600040101010101" charset="-122"/>
                <a:cs typeface="华文仿宋" panose="02010600040101010101" charset="-122"/>
              </a:rPr>
              <a:t>：</a:t>
            </a:r>
            <a:r>
              <a:rPr sz="4400" u="heavy" spc="5" dirty="0">
                <a:solidFill>
                  <a:srgbClr val="F7B615"/>
                </a:solidFill>
                <a:uFill>
                  <a:solidFill>
                    <a:srgbClr val="F7B615"/>
                  </a:solidFill>
                </a:uFill>
                <a:latin typeface="黑体" panose="02010609060101010101" charset="-122"/>
                <a:cs typeface="黑体" panose="02010609060101010101" charset="-122"/>
              </a:rPr>
              <a:t>项目配置管理</a:t>
            </a:r>
            <a:r>
              <a:rPr sz="4400" u="heavy" spc="-20" dirty="0">
                <a:solidFill>
                  <a:srgbClr val="F7B615"/>
                </a:solidFill>
                <a:uFill>
                  <a:solidFill>
                    <a:srgbClr val="F7B615"/>
                  </a:solidFill>
                </a:uFill>
                <a:latin typeface="黑体" panose="02010609060101010101" charset="-122"/>
                <a:cs typeface="黑体" panose="02010609060101010101" charset="-122"/>
              </a:rPr>
              <a:t>计</a:t>
            </a:r>
            <a:r>
              <a:rPr sz="4400" u="heavy" spc="5" dirty="0">
                <a:solidFill>
                  <a:srgbClr val="F7B615"/>
                </a:solidFill>
                <a:uFill>
                  <a:solidFill>
                    <a:srgbClr val="F7B615"/>
                  </a:solidFill>
                </a:uFill>
                <a:latin typeface="黑体" panose="02010609060101010101" charset="-122"/>
                <a:cs typeface="黑体" panose="02010609060101010101" charset="-122"/>
              </a:rPr>
              <a:t>划</a:t>
            </a:r>
            <a:endParaRPr sz="4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97221" y="4700117"/>
            <a:ext cx="7543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Narrow" panose="020B0606020202030204"/>
                <a:cs typeface="Arial Narrow" panose="020B0606020202030204"/>
              </a:rPr>
              <a:t>chapter</a:t>
            </a:r>
            <a:r>
              <a:rPr sz="1400" u="sng" spc="250" dirty="0">
                <a:uFill>
                  <a:solidFill>
                    <a:srgbClr val="000000"/>
                  </a:solidFill>
                </a:uFill>
                <a:latin typeface="Arial Narrow" panose="020B0606020202030204"/>
                <a:cs typeface="Arial Narrow" panose="020B0606020202030204"/>
              </a:rPr>
              <a:t> </a:t>
            </a:r>
            <a:r>
              <a:rPr sz="1400" dirty="0">
                <a:latin typeface="Arial Narrow" panose="020B0606020202030204"/>
                <a:cs typeface="Arial Narrow" panose="020B0606020202030204"/>
              </a:rPr>
              <a:t>9</a:t>
            </a:r>
            <a:endParaRPr sz="1400">
              <a:latin typeface="Arial Narrow" panose="020B0606020202030204"/>
              <a:cs typeface="Arial Narrow" panose="020B0606020202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461" y="968121"/>
            <a:ext cx="10477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15" dirty="0">
                <a:latin typeface="Arial Narrow" panose="020B0606020202030204"/>
                <a:cs typeface="Arial Narrow" panose="020B0606020202030204"/>
              </a:rPr>
              <a:t>45</a:t>
            </a:r>
            <a:endParaRPr sz="700">
              <a:latin typeface="Arial Narrow" panose="020B0606020202030204"/>
              <a:cs typeface="Arial Narrow" panose="020B060602020203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4276" y="1437132"/>
            <a:ext cx="7941564" cy="312267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590" y="0"/>
            <a:ext cx="11442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华文隶书" panose="02010800040101010101" charset="-122"/>
                <a:cs typeface="华文隶书" panose="02010800040101010101" charset="-122"/>
              </a:rPr>
              <a:t>小结</a:t>
            </a:r>
            <a:endParaRPr b="0" dirty="0">
              <a:latin typeface="华文隶书" panose="02010800040101010101" charset="-122"/>
              <a:cs typeface="华文隶书" panose="02010800040101010101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05121" y="4673295"/>
            <a:ext cx="7543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Narrow" panose="020B0606020202030204"/>
                <a:cs typeface="Arial Narrow" panose="020B0606020202030204"/>
              </a:rPr>
              <a:t>chapter</a:t>
            </a:r>
            <a:r>
              <a:rPr sz="1400" u="sng" spc="250" dirty="0">
                <a:uFill>
                  <a:solidFill>
                    <a:srgbClr val="000000"/>
                  </a:solidFill>
                </a:uFill>
                <a:latin typeface="Arial Narrow" panose="020B0606020202030204"/>
                <a:cs typeface="Arial Narrow" panose="020B0606020202030204"/>
              </a:rPr>
              <a:t> </a:t>
            </a:r>
            <a:r>
              <a:rPr sz="1400" dirty="0">
                <a:latin typeface="Arial Narrow" panose="020B0606020202030204"/>
                <a:cs typeface="Arial Narrow" panose="020B0606020202030204"/>
              </a:rPr>
              <a:t>9</a:t>
            </a:r>
            <a:endParaRPr sz="1400">
              <a:latin typeface="Arial Narrow" panose="020B0606020202030204"/>
              <a:cs typeface="Arial Narrow" panose="020B0606020202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461" y="968121"/>
            <a:ext cx="10477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15" dirty="0">
                <a:latin typeface="Arial Narrow" panose="020B0606020202030204"/>
                <a:cs typeface="Arial Narrow" panose="020B0606020202030204"/>
              </a:rPr>
              <a:t>46</a:t>
            </a:r>
            <a:endParaRPr sz="700">
              <a:latin typeface="Arial Narrow" panose="020B0606020202030204"/>
              <a:cs typeface="Arial Narrow" panose="020B0606020202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8267" y="1162162"/>
            <a:ext cx="3662045" cy="303085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750"/>
              </a:spcBef>
              <a:buClr>
                <a:srgbClr val="DD8046"/>
              </a:buClr>
              <a:buSzPct val="60000"/>
              <a:buFont typeface="Wingdings" panose="05000000000000000000"/>
              <a:buChar char=""/>
              <a:tabLst>
                <a:tab pos="332740" algn="l"/>
              </a:tabLst>
            </a:pPr>
            <a:r>
              <a:rPr sz="2900" dirty="0">
                <a:latin typeface="隶书" panose="02010509060101010101" charset="-122"/>
                <a:cs typeface="隶书" panose="02010509060101010101" charset="-122"/>
              </a:rPr>
              <a:t>配置管</a:t>
            </a:r>
            <a:r>
              <a:rPr sz="2900" spc="-15" dirty="0">
                <a:latin typeface="隶书" panose="02010509060101010101" charset="-122"/>
                <a:cs typeface="隶书" panose="02010509060101010101" charset="-122"/>
              </a:rPr>
              <a:t>理</a:t>
            </a:r>
            <a:r>
              <a:rPr sz="2900" dirty="0">
                <a:latin typeface="隶书" panose="02010509060101010101" charset="-122"/>
                <a:cs typeface="隶书" panose="02010509060101010101" charset="-122"/>
              </a:rPr>
              <a:t>的基本</a:t>
            </a:r>
            <a:r>
              <a:rPr sz="2900" spc="-15" dirty="0">
                <a:latin typeface="隶书" panose="02010509060101010101" charset="-122"/>
                <a:cs typeface="隶书" panose="02010509060101010101" charset="-122"/>
              </a:rPr>
              <a:t>概</a:t>
            </a:r>
            <a:r>
              <a:rPr sz="2900" dirty="0">
                <a:latin typeface="隶书" panose="02010509060101010101" charset="-122"/>
                <a:cs typeface="隶书" panose="02010509060101010101" charset="-122"/>
              </a:rPr>
              <a:t>念</a:t>
            </a:r>
            <a:endParaRPr sz="2900">
              <a:latin typeface="隶书" panose="02010509060101010101" charset="-122"/>
              <a:cs typeface="隶书" panose="02010509060101010101" charset="-122"/>
            </a:endParaRPr>
          </a:p>
          <a:p>
            <a:pPr marL="652780" lvl="1" indent="-273050">
              <a:lnSpc>
                <a:spcPct val="100000"/>
              </a:lnSpc>
              <a:spcBef>
                <a:spcPts val="590"/>
              </a:spcBef>
              <a:buClr>
                <a:srgbClr val="93B6D2"/>
              </a:buClr>
              <a:buSzPct val="69000"/>
              <a:buFont typeface="Wingdings" panose="05000000000000000000"/>
              <a:buChar char=""/>
              <a:tabLst>
                <a:tab pos="652780" algn="l"/>
              </a:tabLst>
            </a:pPr>
            <a:r>
              <a:rPr sz="2600" dirty="0">
                <a:latin typeface="隶书" panose="02010509060101010101" charset="-122"/>
                <a:cs typeface="隶书" panose="02010509060101010101" charset="-122"/>
              </a:rPr>
              <a:t>配置项</a:t>
            </a:r>
            <a:endParaRPr sz="2600">
              <a:latin typeface="隶书" panose="02010509060101010101" charset="-122"/>
              <a:cs typeface="隶书" panose="02010509060101010101" charset="-122"/>
            </a:endParaRPr>
          </a:p>
          <a:p>
            <a:pPr marL="652780" lvl="1" indent="-273050">
              <a:lnSpc>
                <a:spcPct val="100000"/>
              </a:lnSpc>
              <a:spcBef>
                <a:spcPts val="600"/>
              </a:spcBef>
              <a:buClr>
                <a:srgbClr val="93B6D2"/>
              </a:buClr>
              <a:buSzPct val="69000"/>
              <a:buFont typeface="Wingdings" panose="05000000000000000000"/>
              <a:buChar char=""/>
              <a:tabLst>
                <a:tab pos="652780" algn="l"/>
              </a:tabLst>
            </a:pPr>
            <a:r>
              <a:rPr sz="2600" dirty="0">
                <a:latin typeface="隶书" panose="02010509060101010101" charset="-122"/>
                <a:cs typeface="隶书" panose="02010509060101010101" charset="-122"/>
              </a:rPr>
              <a:t>基线</a:t>
            </a:r>
            <a:endParaRPr sz="2600">
              <a:latin typeface="隶书" panose="02010509060101010101" charset="-122"/>
              <a:cs typeface="隶书" panose="02010509060101010101" charset="-122"/>
            </a:endParaRPr>
          </a:p>
          <a:p>
            <a:pPr marL="652780" lvl="1" indent="-273050">
              <a:lnSpc>
                <a:spcPct val="100000"/>
              </a:lnSpc>
              <a:spcBef>
                <a:spcPts val="600"/>
              </a:spcBef>
              <a:buClr>
                <a:srgbClr val="93B6D2"/>
              </a:buClr>
              <a:buSzPct val="69000"/>
              <a:buFont typeface="Wingdings" panose="05000000000000000000"/>
              <a:buChar char=""/>
              <a:tabLst>
                <a:tab pos="652780" algn="l"/>
              </a:tabLst>
            </a:pPr>
            <a:r>
              <a:rPr sz="2600" dirty="0">
                <a:latin typeface="隶书" panose="02010509060101010101" charset="-122"/>
                <a:cs typeface="隶书" panose="02010509060101010101" charset="-122"/>
              </a:rPr>
              <a:t>sccb</a:t>
            </a:r>
            <a:endParaRPr sz="2600">
              <a:latin typeface="隶书" panose="02010509060101010101" charset="-122"/>
              <a:cs typeface="隶书" panose="02010509060101010101" charset="-122"/>
            </a:endParaRPr>
          </a:p>
          <a:p>
            <a:pPr marL="332740" indent="-320040">
              <a:lnSpc>
                <a:spcPct val="100000"/>
              </a:lnSpc>
              <a:spcBef>
                <a:spcPts val="720"/>
              </a:spcBef>
              <a:buClr>
                <a:srgbClr val="DD8046"/>
              </a:buClr>
              <a:buSzPct val="60000"/>
              <a:buFont typeface="Wingdings" panose="05000000000000000000"/>
              <a:buChar char=""/>
              <a:tabLst>
                <a:tab pos="332740" algn="l"/>
              </a:tabLst>
            </a:pPr>
            <a:r>
              <a:rPr sz="2900" dirty="0">
                <a:latin typeface="隶书" panose="02010509060101010101" charset="-122"/>
                <a:cs typeface="隶书" panose="02010509060101010101" charset="-122"/>
              </a:rPr>
              <a:t>配置管</a:t>
            </a:r>
            <a:r>
              <a:rPr sz="2900" spc="-15" dirty="0">
                <a:latin typeface="隶书" panose="02010509060101010101" charset="-122"/>
                <a:cs typeface="隶书" panose="02010509060101010101" charset="-122"/>
              </a:rPr>
              <a:t>理</a:t>
            </a:r>
            <a:r>
              <a:rPr sz="2900" dirty="0">
                <a:latin typeface="隶书" panose="02010509060101010101" charset="-122"/>
                <a:cs typeface="隶书" panose="02010509060101010101" charset="-122"/>
              </a:rPr>
              <a:t>过程与</a:t>
            </a:r>
            <a:r>
              <a:rPr sz="2900" spc="-15" dirty="0">
                <a:latin typeface="隶书" panose="02010509060101010101" charset="-122"/>
                <a:cs typeface="隶书" panose="02010509060101010101" charset="-122"/>
              </a:rPr>
              <a:t>计</a:t>
            </a:r>
            <a:r>
              <a:rPr sz="2900" dirty="0">
                <a:latin typeface="隶书" panose="02010509060101010101" charset="-122"/>
                <a:cs typeface="隶书" panose="02010509060101010101" charset="-122"/>
              </a:rPr>
              <a:t>划</a:t>
            </a:r>
            <a:endParaRPr sz="2900">
              <a:latin typeface="隶书" panose="02010509060101010101" charset="-122"/>
              <a:cs typeface="隶书" panose="02010509060101010101" charset="-122"/>
            </a:endParaRPr>
          </a:p>
          <a:p>
            <a:pPr marL="332740" indent="-320040">
              <a:lnSpc>
                <a:spcPct val="100000"/>
              </a:lnSpc>
              <a:spcBef>
                <a:spcPts val="700"/>
              </a:spcBef>
              <a:buClr>
                <a:srgbClr val="DD8046"/>
              </a:buClr>
              <a:buSzPct val="60000"/>
              <a:buFont typeface="Wingdings" panose="05000000000000000000"/>
              <a:buChar char=""/>
              <a:tabLst>
                <a:tab pos="332740" algn="l"/>
              </a:tabLst>
            </a:pPr>
            <a:r>
              <a:rPr sz="2900" dirty="0">
                <a:latin typeface="隶书" panose="02010509060101010101" charset="-122"/>
                <a:cs typeface="隶书" panose="02010509060101010101" charset="-122"/>
              </a:rPr>
              <a:t>敏捷配</a:t>
            </a:r>
            <a:r>
              <a:rPr sz="2900" spc="-15" dirty="0">
                <a:latin typeface="隶书" panose="02010509060101010101" charset="-122"/>
                <a:cs typeface="隶书" panose="02010509060101010101" charset="-122"/>
              </a:rPr>
              <a:t>置</a:t>
            </a:r>
            <a:r>
              <a:rPr sz="2900" dirty="0">
                <a:latin typeface="隶书" panose="02010509060101010101" charset="-122"/>
                <a:cs typeface="隶书" panose="02010509060101010101" charset="-122"/>
              </a:rPr>
              <a:t>管理计划</a:t>
            </a:r>
            <a:endParaRPr sz="2900">
              <a:latin typeface="隶书" panose="02010509060101010101" charset="-122"/>
              <a:cs typeface="隶书" panose="0201050906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590" y="134238"/>
            <a:ext cx="67373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华文隶书" panose="02010800040101010101" charset="-122"/>
                <a:cs typeface="华文隶书" panose="02010800040101010101" charset="-122"/>
              </a:rPr>
              <a:t>软件开发过程是变化的过程</a:t>
            </a:r>
            <a:endParaRPr b="0" dirty="0">
              <a:latin typeface="华文隶书" panose="02010800040101010101" charset="-122"/>
              <a:cs typeface="华文隶书" panose="02010800040101010101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3273" y="968121"/>
            <a:ext cx="6604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 dirty="0">
                <a:solidFill>
                  <a:srgbClr val="FFFFFF"/>
                </a:solidFill>
                <a:latin typeface="Arial Narrow" panose="020B0606020202030204"/>
                <a:cs typeface="Arial Narrow" panose="020B0606020202030204"/>
              </a:rPr>
              <a:t>4</a:t>
            </a:r>
            <a:endParaRPr sz="700">
              <a:latin typeface="Arial Narrow" panose="020B0606020202030204"/>
              <a:cs typeface="Arial Narrow" panose="020B060602020203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48383" y="1080516"/>
            <a:ext cx="6152388" cy="181203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61416" y="2787395"/>
            <a:ext cx="7924800" cy="21275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291" y="49784"/>
            <a:ext cx="52336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华文隶书" panose="02010800040101010101" charset="-122"/>
                <a:cs typeface="华文隶书" panose="02010800040101010101" charset="-122"/>
              </a:rPr>
              <a:t>情景引入</a:t>
            </a:r>
            <a:r>
              <a:rPr sz="4000" b="0" i="1" dirty="0">
                <a:latin typeface="华文隶书" panose="02010800040101010101" charset="-122"/>
                <a:cs typeface="华文隶书" panose="02010800040101010101" charset="-122"/>
              </a:rPr>
              <a:t>:</a:t>
            </a:r>
            <a:r>
              <a:rPr sz="4000" b="0" spc="-5" dirty="0">
                <a:latin typeface="华文隶书" panose="02010800040101010101" charset="-122"/>
                <a:cs typeface="华文隶书" panose="02010800040101010101" charset="-122"/>
              </a:rPr>
              <a:t>配置管理计划</a:t>
            </a:r>
            <a:endParaRPr sz="4000">
              <a:latin typeface="华文隶书" panose="02010800040101010101" charset="-122"/>
              <a:cs typeface="华文隶书" panose="02010800040101010101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3273" y="968121"/>
            <a:ext cx="6604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 dirty="0">
                <a:latin typeface="Arial Narrow" panose="020B0606020202030204"/>
                <a:cs typeface="Arial Narrow" panose="020B0606020202030204"/>
              </a:rPr>
              <a:t>5</a:t>
            </a:r>
            <a:endParaRPr sz="700">
              <a:latin typeface="Arial Narrow" panose="020B0606020202030204"/>
              <a:cs typeface="Arial Narrow" panose="020B060602020203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2311" y="1395983"/>
            <a:ext cx="5615940" cy="316687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719828" y="2517648"/>
            <a:ext cx="3781044" cy="21427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448555" y="1147572"/>
            <a:ext cx="4323588" cy="182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39212" y="993627"/>
            <a:ext cx="4450135" cy="17267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22631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华文隶书" panose="02010800040101010101" charset="-122"/>
                <a:cs typeface="华文隶书" panose="02010800040101010101" charset="-122"/>
              </a:rPr>
              <a:t>本章要点</a:t>
            </a:r>
            <a:endParaRPr b="0" dirty="0">
              <a:latin typeface="华文隶书" panose="02010800040101010101" charset="-122"/>
              <a:cs typeface="华文隶书" panose="02010800040101010101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3273" y="968121"/>
            <a:ext cx="6604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 dirty="0">
                <a:latin typeface="Arial Narrow" panose="020B0606020202030204"/>
                <a:cs typeface="Arial Narrow" panose="020B0606020202030204"/>
              </a:rPr>
              <a:t>6</a:t>
            </a:r>
            <a:endParaRPr sz="700">
              <a:latin typeface="Arial Narrow" panose="020B0606020202030204"/>
              <a:cs typeface="Arial Narrow" panose="020B0606020202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96491" y="1466285"/>
            <a:ext cx="254635" cy="3359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20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一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41932" y="1365503"/>
            <a:ext cx="504825" cy="502920"/>
          </a:xfrm>
          <a:prstGeom prst="rect">
            <a:avLst/>
          </a:prstGeom>
          <a:solidFill>
            <a:srgbClr val="2A5280"/>
          </a:solidFill>
        </p:spPr>
        <p:txBody>
          <a:bodyPr vert="horz" wrap="square" lIns="0" tIns="116205" rIns="0" bIns="0" rtlCol="0">
            <a:spAutoFit/>
          </a:bodyPr>
          <a:lstStyle/>
          <a:p>
            <a:pPr marL="154305">
              <a:lnSpc>
                <a:spcPct val="100000"/>
              </a:lnSpc>
              <a:spcBef>
                <a:spcPts val="915"/>
              </a:spcBef>
            </a:pPr>
            <a:r>
              <a:rPr sz="20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一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96491" y="2252288"/>
            <a:ext cx="254635" cy="3359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20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二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41932" y="2150364"/>
            <a:ext cx="481965" cy="506095"/>
          </a:xfrm>
          <a:prstGeom prst="rect">
            <a:avLst/>
          </a:prstGeom>
          <a:solidFill>
            <a:srgbClr val="2A5280"/>
          </a:solidFill>
        </p:spPr>
        <p:txBody>
          <a:bodyPr vert="horz" wrap="square" lIns="0" tIns="116839" rIns="0" bIns="0" rtlCol="0">
            <a:spAutoFit/>
          </a:bodyPr>
          <a:lstStyle/>
          <a:p>
            <a:pPr marL="154305">
              <a:lnSpc>
                <a:spcPct val="100000"/>
              </a:lnSpc>
              <a:spcBef>
                <a:spcPts val="920"/>
              </a:spcBef>
            </a:pPr>
            <a:r>
              <a:rPr sz="20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二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98014" y="3037715"/>
            <a:ext cx="255270" cy="3365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2000" b="1" spc="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三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41932" y="2936748"/>
            <a:ext cx="483234" cy="504825"/>
          </a:xfrm>
          <a:prstGeom prst="rect">
            <a:avLst/>
          </a:prstGeom>
          <a:solidFill>
            <a:srgbClr val="2A5280"/>
          </a:solidFill>
        </p:spPr>
        <p:txBody>
          <a:bodyPr vert="horz" wrap="square" lIns="0" tIns="116205" rIns="0" bIns="0" rtlCol="0">
            <a:spAutoFit/>
          </a:bodyPr>
          <a:lstStyle/>
          <a:p>
            <a:pPr marL="155575">
              <a:lnSpc>
                <a:spcPct val="100000"/>
              </a:lnSpc>
              <a:spcBef>
                <a:spcPts val="915"/>
              </a:spcBef>
            </a:pPr>
            <a:r>
              <a:rPr sz="2000" b="1" spc="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三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98014" y="3824167"/>
            <a:ext cx="254635" cy="3359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20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四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41932" y="3723132"/>
            <a:ext cx="483234" cy="504825"/>
          </a:xfrm>
          <a:prstGeom prst="rect">
            <a:avLst/>
          </a:prstGeom>
          <a:solidFill>
            <a:srgbClr val="2A5280"/>
          </a:solidFill>
        </p:spPr>
        <p:txBody>
          <a:bodyPr vert="horz" wrap="square" lIns="0" tIns="116205" rIns="0" bIns="0" rtlCol="0">
            <a:spAutoFit/>
          </a:bodyPr>
          <a:lstStyle/>
          <a:p>
            <a:pPr marL="155575">
              <a:lnSpc>
                <a:spcPct val="100000"/>
              </a:lnSpc>
              <a:spcBef>
                <a:spcPts val="915"/>
              </a:spcBef>
            </a:pPr>
            <a:r>
              <a:rPr sz="20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四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46376" y="1365503"/>
            <a:ext cx="4628515" cy="502920"/>
          </a:xfrm>
          <a:prstGeom prst="rect">
            <a:avLst/>
          </a:prstGeom>
          <a:solidFill>
            <a:srgbClr val="C9DBED"/>
          </a:solidFill>
        </p:spPr>
        <p:txBody>
          <a:bodyPr vert="horz" wrap="square" lIns="0" tIns="92075" rIns="0" bIns="0" rtlCol="0">
            <a:spAutoFit/>
          </a:bodyPr>
          <a:lstStyle/>
          <a:p>
            <a:pPr marL="109220">
              <a:lnSpc>
                <a:spcPct val="100000"/>
              </a:lnSpc>
              <a:spcBef>
                <a:spcPts val="725"/>
              </a:spcBef>
            </a:pPr>
            <a:r>
              <a:rPr sz="2000" b="1" dirty="0">
                <a:solidFill>
                  <a:srgbClr val="003366"/>
                </a:solidFill>
                <a:latin typeface="微软雅黑" panose="020B0503020204020204" charset="-122"/>
                <a:cs typeface="微软雅黑" panose="020B0503020204020204" charset="-122"/>
              </a:rPr>
              <a:t>软件配置管理基本概念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23516" y="2150364"/>
            <a:ext cx="4630420" cy="506095"/>
          </a:xfrm>
          <a:prstGeom prst="rect">
            <a:avLst/>
          </a:prstGeom>
          <a:solidFill>
            <a:srgbClr val="C9DBED"/>
          </a:solidFill>
        </p:spPr>
        <p:txBody>
          <a:bodyPr vert="horz" wrap="square" lIns="0" tIns="91440" rIns="0" bIns="0" rtlCol="0">
            <a:spAutoFit/>
          </a:bodyPr>
          <a:lstStyle/>
          <a:p>
            <a:pPr marL="163830">
              <a:lnSpc>
                <a:spcPct val="100000"/>
              </a:lnSpc>
              <a:spcBef>
                <a:spcPts val="720"/>
              </a:spcBef>
            </a:pPr>
            <a:r>
              <a:rPr sz="2000" b="1" dirty="0">
                <a:solidFill>
                  <a:srgbClr val="003366"/>
                </a:solidFill>
                <a:latin typeface="微软雅黑" panose="020B0503020204020204" charset="-122"/>
                <a:cs typeface="微软雅黑" panose="020B0503020204020204" charset="-122"/>
              </a:rPr>
              <a:t>软件配置管理过程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25039" y="2936748"/>
            <a:ext cx="4630420" cy="504825"/>
          </a:xfrm>
          <a:prstGeom prst="rect">
            <a:avLst/>
          </a:prstGeom>
          <a:solidFill>
            <a:srgbClr val="C9DBED"/>
          </a:solidFill>
        </p:spPr>
        <p:txBody>
          <a:bodyPr vert="horz" wrap="square" lIns="0" tIns="91440" rIns="0" bIns="0" rtlCol="0">
            <a:spAutoFit/>
          </a:bodyPr>
          <a:lstStyle/>
          <a:p>
            <a:pPr marL="191135">
              <a:lnSpc>
                <a:spcPct val="100000"/>
              </a:lnSpc>
              <a:spcBef>
                <a:spcPts val="720"/>
              </a:spcBef>
            </a:pPr>
            <a:r>
              <a:rPr sz="2000" b="1" dirty="0">
                <a:solidFill>
                  <a:srgbClr val="003366"/>
                </a:solidFill>
                <a:latin typeface="微软雅黑" panose="020B0503020204020204" charset="-122"/>
                <a:cs typeface="微软雅黑" panose="020B0503020204020204" charset="-122"/>
              </a:rPr>
              <a:t>敏捷项目配置管理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25039" y="3723132"/>
            <a:ext cx="4630420" cy="504825"/>
          </a:xfrm>
          <a:prstGeom prst="rect">
            <a:avLst/>
          </a:prstGeom>
          <a:solidFill>
            <a:srgbClr val="C9DBED"/>
          </a:solidFill>
        </p:spPr>
        <p:txBody>
          <a:bodyPr vert="horz" wrap="square" lIns="0" tIns="90170" rIns="0" bIns="0" rtlCol="0">
            <a:spAutoFit/>
          </a:bodyPr>
          <a:lstStyle/>
          <a:p>
            <a:pPr marL="186055">
              <a:lnSpc>
                <a:spcPct val="100000"/>
              </a:lnSpc>
              <a:spcBef>
                <a:spcPts val="710"/>
              </a:spcBef>
            </a:pPr>
            <a:r>
              <a:rPr sz="2000" b="1" dirty="0">
                <a:solidFill>
                  <a:srgbClr val="003366"/>
                </a:solidFill>
                <a:latin typeface="微软雅黑" panose="020B0503020204020204" charset="-122"/>
                <a:cs typeface="微软雅黑" panose="020B0503020204020204" charset="-122"/>
              </a:rPr>
              <a:t>案例分析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0"/>
            <a:ext cx="33813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华文隶书" panose="02010800040101010101" charset="-122"/>
                <a:cs typeface="华文隶书" panose="02010800040101010101" charset="-122"/>
              </a:rPr>
              <a:t>配置管理定义</a:t>
            </a:r>
            <a:endParaRPr b="0" dirty="0">
              <a:latin typeface="华文隶书" panose="02010800040101010101" charset="-122"/>
              <a:cs typeface="华文隶书" panose="02010800040101010101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62120" y="4746142"/>
            <a:ext cx="7543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Narrow" panose="020B0606020202030204"/>
                <a:cs typeface="Arial Narrow" panose="020B0606020202030204"/>
              </a:rPr>
              <a:t>chapter</a:t>
            </a:r>
            <a:r>
              <a:rPr sz="1400" u="sng" spc="250" dirty="0">
                <a:uFill>
                  <a:solidFill>
                    <a:srgbClr val="000000"/>
                  </a:solidFill>
                </a:uFill>
                <a:latin typeface="Arial Narrow" panose="020B0606020202030204"/>
                <a:cs typeface="Arial Narrow" panose="020B0606020202030204"/>
              </a:rPr>
              <a:t> </a:t>
            </a:r>
            <a:r>
              <a:rPr sz="1400" dirty="0">
                <a:latin typeface="Arial Narrow" panose="020B0606020202030204"/>
                <a:cs typeface="Arial Narrow" panose="020B0606020202030204"/>
              </a:rPr>
              <a:t>9</a:t>
            </a:r>
            <a:endParaRPr sz="1400">
              <a:latin typeface="Arial Narrow" panose="020B0606020202030204"/>
              <a:cs typeface="Arial Narrow" panose="020B0606020202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3273" y="968121"/>
            <a:ext cx="6604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 dirty="0">
                <a:latin typeface="Arial Narrow" panose="020B0606020202030204"/>
                <a:cs typeface="Arial Narrow" panose="020B0606020202030204"/>
              </a:rPr>
              <a:t>7</a:t>
            </a:r>
            <a:endParaRPr sz="700">
              <a:latin typeface="Arial Narrow" panose="020B0606020202030204"/>
              <a:cs typeface="Arial Narrow" panose="020B0606020202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6639" y="1157249"/>
            <a:ext cx="8166100" cy="199771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790"/>
              </a:spcBef>
              <a:buClr>
                <a:srgbClr val="DD8046"/>
              </a:buClr>
              <a:buSzPct val="59000"/>
              <a:buFont typeface="Wingdings" panose="05000000000000000000"/>
              <a:buChar char=""/>
              <a:tabLst>
                <a:tab pos="332105" algn="l"/>
                <a:tab pos="332740" algn="l"/>
              </a:tabLst>
            </a:pPr>
            <a:r>
              <a:rPr sz="2800" spc="5" dirty="0">
                <a:latin typeface="隶书" panose="02010509060101010101" charset="-122"/>
                <a:cs typeface="隶书" panose="02010509060101010101" charset="-122"/>
              </a:rPr>
              <a:t>记</a:t>
            </a:r>
            <a:r>
              <a:rPr sz="2800" spc="-5" dirty="0">
                <a:latin typeface="隶书" panose="02010509060101010101" charset="-122"/>
                <a:cs typeface="隶书" panose="02010509060101010101" charset="-122"/>
              </a:rPr>
              <a:t>录软件</a:t>
            </a:r>
            <a:r>
              <a:rPr sz="2800" spc="10" dirty="0">
                <a:latin typeface="隶书" panose="02010509060101010101" charset="-122"/>
                <a:cs typeface="隶书" panose="02010509060101010101" charset="-122"/>
              </a:rPr>
              <a:t>产</a:t>
            </a:r>
            <a:r>
              <a:rPr sz="2800" spc="-5" dirty="0">
                <a:latin typeface="隶书" panose="02010509060101010101" charset="-122"/>
                <a:cs typeface="隶书" panose="02010509060101010101" charset="-122"/>
              </a:rPr>
              <a:t>品的演</a:t>
            </a:r>
            <a:r>
              <a:rPr sz="2800" spc="10" dirty="0">
                <a:latin typeface="隶书" panose="02010509060101010101" charset="-122"/>
                <a:cs typeface="隶书" panose="02010509060101010101" charset="-122"/>
              </a:rPr>
              <a:t>化</a:t>
            </a:r>
            <a:r>
              <a:rPr sz="2800" spc="-5" dirty="0">
                <a:latin typeface="隶书" panose="02010509060101010101" charset="-122"/>
                <a:cs typeface="隶书" panose="02010509060101010101" charset="-122"/>
              </a:rPr>
              <a:t>过程</a:t>
            </a:r>
            <a:endParaRPr sz="2800">
              <a:latin typeface="隶书" panose="02010509060101010101" charset="-122"/>
              <a:cs typeface="隶书" panose="02010509060101010101" charset="-122"/>
            </a:endParaRPr>
          </a:p>
          <a:p>
            <a:pPr marL="332740" indent="-320040">
              <a:lnSpc>
                <a:spcPct val="100000"/>
              </a:lnSpc>
              <a:spcBef>
                <a:spcPts val="700"/>
              </a:spcBef>
              <a:buClr>
                <a:srgbClr val="DD8046"/>
              </a:buClr>
              <a:buSzPct val="59000"/>
              <a:buFont typeface="Wingdings" panose="05000000000000000000"/>
              <a:buChar char=""/>
              <a:tabLst>
                <a:tab pos="332105" algn="l"/>
                <a:tab pos="332740" algn="l"/>
              </a:tabLst>
            </a:pPr>
            <a:r>
              <a:rPr sz="2800" dirty="0">
                <a:latin typeface="隶书" panose="02010509060101010101" charset="-122"/>
                <a:cs typeface="隶书" panose="02010509060101010101" charset="-122"/>
              </a:rPr>
              <a:t>得</a:t>
            </a:r>
            <a:r>
              <a:rPr sz="2800" spc="-5" dirty="0">
                <a:latin typeface="隶书" panose="02010509060101010101" charset="-122"/>
                <a:cs typeface="隶书" panose="02010509060101010101" charset="-122"/>
              </a:rPr>
              <a:t>到精确</a:t>
            </a:r>
            <a:r>
              <a:rPr sz="2800" dirty="0">
                <a:latin typeface="隶书" panose="02010509060101010101" charset="-122"/>
                <a:cs typeface="隶书" panose="02010509060101010101" charset="-122"/>
              </a:rPr>
              <a:t>的</a:t>
            </a:r>
            <a:r>
              <a:rPr sz="2800" spc="-5" dirty="0">
                <a:latin typeface="隶书" panose="02010509060101010101" charset="-122"/>
                <a:cs typeface="隶书" panose="02010509060101010101" charset="-122"/>
              </a:rPr>
              <a:t>产品配</a:t>
            </a:r>
            <a:r>
              <a:rPr sz="2800" dirty="0">
                <a:latin typeface="隶书" panose="02010509060101010101" charset="-122"/>
                <a:cs typeface="隶书" panose="02010509060101010101" charset="-122"/>
              </a:rPr>
              <a:t>置</a:t>
            </a:r>
            <a:r>
              <a:rPr sz="2800" spc="-5" dirty="0">
                <a:latin typeface="隶书" panose="02010509060101010101" charset="-122"/>
                <a:cs typeface="隶书" panose="02010509060101010101" charset="-122"/>
              </a:rPr>
              <a:t>。</a:t>
            </a:r>
            <a:endParaRPr sz="2800">
              <a:latin typeface="隶书" panose="02010509060101010101" charset="-122"/>
              <a:cs typeface="隶书" panose="02010509060101010101" charset="-122"/>
            </a:endParaRPr>
          </a:p>
          <a:p>
            <a:pPr marL="332740" marR="5080" indent="-320040">
              <a:lnSpc>
                <a:spcPct val="100000"/>
              </a:lnSpc>
              <a:spcBef>
                <a:spcPts val="695"/>
              </a:spcBef>
              <a:buClr>
                <a:srgbClr val="DD8046"/>
              </a:buClr>
              <a:buSzPct val="59000"/>
              <a:buFont typeface="Wingdings" panose="05000000000000000000"/>
              <a:buChar char=""/>
              <a:tabLst>
                <a:tab pos="332105" algn="l"/>
                <a:tab pos="332740" algn="l"/>
              </a:tabLst>
            </a:pPr>
            <a:r>
              <a:rPr sz="2800" spc="5" dirty="0">
                <a:latin typeface="隶书" panose="02010509060101010101" charset="-122"/>
                <a:cs typeface="隶书" panose="02010509060101010101" charset="-122"/>
              </a:rPr>
              <a:t>最</a:t>
            </a:r>
            <a:r>
              <a:rPr sz="2800" spc="-5" dirty="0">
                <a:latin typeface="隶书" panose="02010509060101010101" charset="-122"/>
                <a:cs typeface="隶书" panose="02010509060101010101" charset="-122"/>
              </a:rPr>
              <a:t>终保证</a:t>
            </a:r>
            <a:r>
              <a:rPr sz="2800" spc="10" dirty="0">
                <a:latin typeface="隶书" panose="02010509060101010101" charset="-122"/>
                <a:cs typeface="隶书" panose="02010509060101010101" charset="-122"/>
              </a:rPr>
              <a:t>软</a:t>
            </a:r>
            <a:r>
              <a:rPr sz="2800" spc="-5" dirty="0">
                <a:latin typeface="隶书" panose="02010509060101010101" charset="-122"/>
                <a:cs typeface="隶书" panose="02010509060101010101" charset="-122"/>
              </a:rPr>
              <a:t>件产品</a:t>
            </a:r>
            <a:r>
              <a:rPr sz="2800" dirty="0">
                <a:latin typeface="隶书" panose="02010509060101010101" charset="-122"/>
                <a:cs typeface="隶书" panose="02010509060101010101" charset="-122"/>
              </a:rPr>
              <a:t>的</a:t>
            </a:r>
            <a:r>
              <a:rPr sz="2800" spc="-5" dirty="0">
                <a:solidFill>
                  <a:srgbClr val="F7B615"/>
                </a:solidFill>
                <a:latin typeface="隶书" panose="02010509060101010101" charset="-122"/>
                <a:cs typeface="隶书" panose="02010509060101010101" charset="-122"/>
              </a:rPr>
              <a:t>完整性</a:t>
            </a:r>
            <a:r>
              <a:rPr sz="2800" dirty="0">
                <a:solidFill>
                  <a:srgbClr val="F7B615"/>
                </a:solidFill>
                <a:latin typeface="隶书" panose="02010509060101010101" charset="-122"/>
                <a:cs typeface="隶书" panose="02010509060101010101" charset="-122"/>
              </a:rPr>
              <a:t>、</a:t>
            </a:r>
            <a:r>
              <a:rPr sz="2800" spc="-5" dirty="0">
                <a:solidFill>
                  <a:srgbClr val="F7B615"/>
                </a:solidFill>
                <a:latin typeface="隶书" panose="02010509060101010101" charset="-122"/>
                <a:cs typeface="隶书" panose="02010509060101010101" charset="-122"/>
              </a:rPr>
              <a:t>一致性</a:t>
            </a:r>
            <a:r>
              <a:rPr sz="2800" dirty="0">
                <a:solidFill>
                  <a:srgbClr val="F7B615"/>
                </a:solidFill>
                <a:latin typeface="隶书" panose="02010509060101010101" charset="-122"/>
                <a:cs typeface="隶书" panose="02010509060101010101" charset="-122"/>
              </a:rPr>
              <a:t>、</a:t>
            </a:r>
            <a:r>
              <a:rPr sz="2800" spc="-5" dirty="0">
                <a:solidFill>
                  <a:srgbClr val="F7B615"/>
                </a:solidFill>
                <a:latin typeface="隶书" panose="02010509060101010101" charset="-122"/>
                <a:cs typeface="隶书" panose="02010509060101010101" charset="-122"/>
              </a:rPr>
              <a:t>追朔性</a:t>
            </a:r>
            <a:r>
              <a:rPr sz="2800" dirty="0">
                <a:solidFill>
                  <a:srgbClr val="F7B615"/>
                </a:solidFill>
                <a:latin typeface="隶书" panose="02010509060101010101" charset="-122"/>
                <a:cs typeface="隶书" panose="02010509060101010101" charset="-122"/>
              </a:rPr>
              <a:t>、</a:t>
            </a:r>
            <a:r>
              <a:rPr sz="2800" spc="-5" dirty="0">
                <a:solidFill>
                  <a:srgbClr val="F7B615"/>
                </a:solidFill>
                <a:latin typeface="隶书" panose="02010509060101010101" charset="-122"/>
                <a:cs typeface="隶书" panose="02010509060101010101" charset="-122"/>
              </a:rPr>
              <a:t>可 </a:t>
            </a:r>
            <a:r>
              <a:rPr sz="2800" spc="5" dirty="0">
                <a:solidFill>
                  <a:srgbClr val="F7B615"/>
                </a:solidFill>
                <a:latin typeface="隶书" panose="02010509060101010101" charset="-122"/>
                <a:cs typeface="隶书" panose="02010509060101010101" charset="-122"/>
              </a:rPr>
              <a:t>控性</a:t>
            </a:r>
            <a:endParaRPr sz="2800">
              <a:latin typeface="隶书" panose="02010509060101010101" charset="-122"/>
              <a:cs typeface="隶书" panose="02010509060101010101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0"/>
            <a:ext cx="50596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华文隶书" panose="02010800040101010101" charset="-122"/>
                <a:cs typeface="华文隶书" panose="02010800040101010101" charset="-122"/>
              </a:rPr>
              <a:t>配置管理的主要功能</a:t>
            </a:r>
            <a:endParaRPr b="0" dirty="0">
              <a:latin typeface="华文隶书" panose="02010800040101010101" charset="-122"/>
              <a:cs typeface="华文隶书" panose="02010800040101010101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294" y="4673904"/>
            <a:ext cx="7543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Narrow" panose="020B0606020202030204"/>
                <a:cs typeface="Arial Narrow" panose="020B0606020202030204"/>
              </a:rPr>
              <a:t>chapter</a:t>
            </a:r>
            <a:r>
              <a:rPr sz="1400" u="sng" spc="250" dirty="0">
                <a:uFill>
                  <a:solidFill>
                    <a:srgbClr val="000000"/>
                  </a:solidFill>
                </a:uFill>
                <a:latin typeface="Arial Narrow" panose="020B0606020202030204"/>
                <a:cs typeface="Arial Narrow" panose="020B0606020202030204"/>
              </a:rPr>
              <a:t> </a:t>
            </a:r>
            <a:r>
              <a:rPr sz="1400" dirty="0">
                <a:latin typeface="Arial Narrow" panose="020B0606020202030204"/>
                <a:cs typeface="Arial Narrow" panose="020B0606020202030204"/>
              </a:rPr>
              <a:t>9</a:t>
            </a:r>
            <a:endParaRPr sz="1400">
              <a:latin typeface="Arial Narrow" panose="020B0606020202030204"/>
              <a:cs typeface="Arial Narrow" panose="020B0606020202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3273" y="968121"/>
            <a:ext cx="6604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 dirty="0">
                <a:latin typeface="Arial Narrow" panose="020B0606020202030204"/>
                <a:cs typeface="Arial Narrow" panose="020B0606020202030204"/>
              </a:rPr>
              <a:t>8</a:t>
            </a:r>
            <a:endParaRPr sz="700">
              <a:latin typeface="Arial Narrow" panose="020B0606020202030204"/>
              <a:cs typeface="Arial Narrow" panose="020B060602020203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0096" y="1216913"/>
            <a:ext cx="714375" cy="3376295"/>
          </a:xfrm>
          <a:custGeom>
            <a:avLst/>
            <a:gdLst/>
            <a:ahLst/>
            <a:cxnLst/>
            <a:rect l="l" t="t" r="r" b="b"/>
            <a:pathLst>
              <a:path w="714375" h="3376295">
                <a:moveTo>
                  <a:pt x="15240" y="0"/>
                </a:moveTo>
                <a:lnTo>
                  <a:pt x="48909" y="34364"/>
                </a:lnTo>
                <a:lnTo>
                  <a:pt x="81748" y="69233"/>
                </a:lnTo>
                <a:lnTo>
                  <a:pt x="113755" y="104593"/>
                </a:lnTo>
                <a:lnTo>
                  <a:pt x="144931" y="140432"/>
                </a:lnTo>
                <a:lnTo>
                  <a:pt x="175275" y="176736"/>
                </a:lnTo>
                <a:lnTo>
                  <a:pt x="204788" y="213494"/>
                </a:lnTo>
                <a:lnTo>
                  <a:pt x="233470" y="250693"/>
                </a:lnTo>
                <a:lnTo>
                  <a:pt x="261321" y="288321"/>
                </a:lnTo>
                <a:lnTo>
                  <a:pt x="288340" y="326363"/>
                </a:lnTo>
                <a:lnTo>
                  <a:pt x="314527" y="364809"/>
                </a:lnTo>
                <a:lnTo>
                  <a:pt x="339884" y="403646"/>
                </a:lnTo>
                <a:lnTo>
                  <a:pt x="364409" y="442860"/>
                </a:lnTo>
                <a:lnTo>
                  <a:pt x="388102" y="482440"/>
                </a:lnTo>
                <a:lnTo>
                  <a:pt x="410965" y="522372"/>
                </a:lnTo>
                <a:lnTo>
                  <a:pt x="432995" y="562644"/>
                </a:lnTo>
                <a:lnTo>
                  <a:pt x="454195" y="603244"/>
                </a:lnTo>
                <a:lnTo>
                  <a:pt x="474563" y="644159"/>
                </a:lnTo>
                <a:lnTo>
                  <a:pt x="494100" y="685376"/>
                </a:lnTo>
                <a:lnTo>
                  <a:pt x="512806" y="726882"/>
                </a:lnTo>
                <a:lnTo>
                  <a:pt x="530680" y="768666"/>
                </a:lnTo>
                <a:lnTo>
                  <a:pt x="547722" y="810714"/>
                </a:lnTo>
                <a:lnTo>
                  <a:pt x="563934" y="853015"/>
                </a:lnTo>
                <a:lnTo>
                  <a:pt x="579314" y="895554"/>
                </a:lnTo>
                <a:lnTo>
                  <a:pt x="593863" y="938320"/>
                </a:lnTo>
                <a:lnTo>
                  <a:pt x="607580" y="981301"/>
                </a:lnTo>
                <a:lnTo>
                  <a:pt x="620466" y="1024483"/>
                </a:lnTo>
                <a:lnTo>
                  <a:pt x="632521" y="1067854"/>
                </a:lnTo>
                <a:lnTo>
                  <a:pt x="643744" y="1111401"/>
                </a:lnTo>
                <a:lnTo>
                  <a:pt x="654136" y="1155112"/>
                </a:lnTo>
                <a:lnTo>
                  <a:pt x="663697" y="1198974"/>
                </a:lnTo>
                <a:lnTo>
                  <a:pt x="672426" y="1242975"/>
                </a:lnTo>
                <a:lnTo>
                  <a:pt x="680324" y="1287101"/>
                </a:lnTo>
                <a:lnTo>
                  <a:pt x="687390" y="1331341"/>
                </a:lnTo>
                <a:lnTo>
                  <a:pt x="693625" y="1375682"/>
                </a:lnTo>
                <a:lnTo>
                  <a:pt x="699029" y="1420111"/>
                </a:lnTo>
                <a:lnTo>
                  <a:pt x="703602" y="1464616"/>
                </a:lnTo>
                <a:lnTo>
                  <a:pt x="707343" y="1509183"/>
                </a:lnTo>
                <a:lnTo>
                  <a:pt x="710252" y="1553801"/>
                </a:lnTo>
                <a:lnTo>
                  <a:pt x="712331" y="1598457"/>
                </a:lnTo>
                <a:lnTo>
                  <a:pt x="713578" y="1643138"/>
                </a:lnTo>
                <a:lnTo>
                  <a:pt x="713993" y="1687831"/>
                </a:lnTo>
                <a:lnTo>
                  <a:pt x="713578" y="1732525"/>
                </a:lnTo>
                <a:lnTo>
                  <a:pt x="712331" y="1777206"/>
                </a:lnTo>
                <a:lnTo>
                  <a:pt x="710252" y="1821861"/>
                </a:lnTo>
                <a:lnTo>
                  <a:pt x="707343" y="1866479"/>
                </a:lnTo>
                <a:lnTo>
                  <a:pt x="703602" y="1911047"/>
                </a:lnTo>
                <a:lnTo>
                  <a:pt x="699029" y="1955551"/>
                </a:lnTo>
                <a:lnTo>
                  <a:pt x="693625" y="1999980"/>
                </a:lnTo>
                <a:lnTo>
                  <a:pt x="687390" y="2044321"/>
                </a:lnTo>
                <a:lnTo>
                  <a:pt x="680324" y="2088561"/>
                </a:lnTo>
                <a:lnTo>
                  <a:pt x="672426" y="2132688"/>
                </a:lnTo>
                <a:lnTo>
                  <a:pt x="663697" y="2176689"/>
                </a:lnTo>
                <a:lnTo>
                  <a:pt x="654136" y="2220551"/>
                </a:lnTo>
                <a:lnTo>
                  <a:pt x="643744" y="2264262"/>
                </a:lnTo>
                <a:lnTo>
                  <a:pt x="632521" y="2307810"/>
                </a:lnTo>
                <a:lnTo>
                  <a:pt x="620466" y="2351181"/>
                </a:lnTo>
                <a:lnTo>
                  <a:pt x="607580" y="2394363"/>
                </a:lnTo>
                <a:lnTo>
                  <a:pt x="593863" y="2437343"/>
                </a:lnTo>
                <a:lnTo>
                  <a:pt x="579314" y="2480110"/>
                </a:lnTo>
                <a:lnTo>
                  <a:pt x="563934" y="2522650"/>
                </a:lnTo>
                <a:lnTo>
                  <a:pt x="547722" y="2564950"/>
                </a:lnTo>
                <a:lnTo>
                  <a:pt x="530680" y="2606999"/>
                </a:lnTo>
                <a:lnTo>
                  <a:pt x="512806" y="2648783"/>
                </a:lnTo>
                <a:lnTo>
                  <a:pt x="494100" y="2690290"/>
                </a:lnTo>
                <a:lnTo>
                  <a:pt x="474563" y="2731507"/>
                </a:lnTo>
                <a:lnTo>
                  <a:pt x="454195" y="2772422"/>
                </a:lnTo>
                <a:lnTo>
                  <a:pt x="432995" y="2813022"/>
                </a:lnTo>
                <a:lnTo>
                  <a:pt x="410965" y="2853295"/>
                </a:lnTo>
                <a:lnTo>
                  <a:pt x="388102" y="2893227"/>
                </a:lnTo>
                <a:lnTo>
                  <a:pt x="364409" y="2932807"/>
                </a:lnTo>
                <a:lnTo>
                  <a:pt x="339884" y="2972022"/>
                </a:lnTo>
                <a:lnTo>
                  <a:pt x="314527" y="3010858"/>
                </a:lnTo>
                <a:lnTo>
                  <a:pt x="288340" y="3049305"/>
                </a:lnTo>
                <a:lnTo>
                  <a:pt x="261321" y="3087348"/>
                </a:lnTo>
                <a:lnTo>
                  <a:pt x="233470" y="3124975"/>
                </a:lnTo>
                <a:lnTo>
                  <a:pt x="204788" y="3162175"/>
                </a:lnTo>
                <a:lnTo>
                  <a:pt x="175275" y="3198933"/>
                </a:lnTo>
                <a:lnTo>
                  <a:pt x="144931" y="3235238"/>
                </a:lnTo>
                <a:lnTo>
                  <a:pt x="113755" y="3271077"/>
                </a:lnTo>
                <a:lnTo>
                  <a:pt x="81748" y="3306438"/>
                </a:lnTo>
                <a:lnTo>
                  <a:pt x="48909" y="3341307"/>
                </a:lnTo>
                <a:lnTo>
                  <a:pt x="15240" y="3375672"/>
                </a:lnTo>
                <a:lnTo>
                  <a:pt x="0" y="3360407"/>
                </a:lnTo>
                <a:lnTo>
                  <a:pt x="33773" y="3325932"/>
                </a:lnTo>
                <a:lnTo>
                  <a:pt x="66703" y="3290946"/>
                </a:lnTo>
                <a:lnTo>
                  <a:pt x="98788" y="3255461"/>
                </a:lnTo>
                <a:lnTo>
                  <a:pt x="130028" y="3219490"/>
                </a:lnTo>
                <a:lnTo>
                  <a:pt x="160425" y="3183046"/>
                </a:lnTo>
                <a:lnTo>
                  <a:pt x="189977" y="3146142"/>
                </a:lnTo>
                <a:lnTo>
                  <a:pt x="218685" y="3108792"/>
                </a:lnTo>
                <a:lnTo>
                  <a:pt x="246548" y="3071007"/>
                </a:lnTo>
                <a:lnTo>
                  <a:pt x="273567" y="3032801"/>
                </a:lnTo>
                <a:lnTo>
                  <a:pt x="299742" y="2994187"/>
                </a:lnTo>
                <a:lnTo>
                  <a:pt x="325072" y="2955177"/>
                </a:lnTo>
                <a:lnTo>
                  <a:pt x="349558" y="2915786"/>
                </a:lnTo>
                <a:lnTo>
                  <a:pt x="373199" y="2876025"/>
                </a:lnTo>
                <a:lnTo>
                  <a:pt x="395997" y="2835908"/>
                </a:lnTo>
                <a:lnTo>
                  <a:pt x="417950" y="2795448"/>
                </a:lnTo>
                <a:lnTo>
                  <a:pt x="439058" y="2754657"/>
                </a:lnTo>
                <a:lnTo>
                  <a:pt x="459323" y="2713549"/>
                </a:lnTo>
                <a:lnTo>
                  <a:pt x="478742" y="2672136"/>
                </a:lnTo>
                <a:lnTo>
                  <a:pt x="497318" y="2630432"/>
                </a:lnTo>
                <a:lnTo>
                  <a:pt x="515049" y="2588449"/>
                </a:lnTo>
                <a:lnTo>
                  <a:pt x="531936" y="2546201"/>
                </a:lnTo>
                <a:lnTo>
                  <a:pt x="547979" y="2503700"/>
                </a:lnTo>
                <a:lnTo>
                  <a:pt x="563177" y="2460959"/>
                </a:lnTo>
                <a:lnTo>
                  <a:pt x="577531" y="2417992"/>
                </a:lnTo>
                <a:lnTo>
                  <a:pt x="591040" y="2374810"/>
                </a:lnTo>
                <a:lnTo>
                  <a:pt x="603705" y="2331428"/>
                </a:lnTo>
                <a:lnTo>
                  <a:pt x="615526" y="2287858"/>
                </a:lnTo>
                <a:lnTo>
                  <a:pt x="626503" y="2244114"/>
                </a:lnTo>
                <a:lnTo>
                  <a:pt x="636635" y="2200207"/>
                </a:lnTo>
                <a:lnTo>
                  <a:pt x="645923" y="2156151"/>
                </a:lnTo>
                <a:lnTo>
                  <a:pt x="654366" y="2111959"/>
                </a:lnTo>
                <a:lnTo>
                  <a:pt x="661965" y="2067644"/>
                </a:lnTo>
                <a:lnTo>
                  <a:pt x="668720" y="2023219"/>
                </a:lnTo>
                <a:lnTo>
                  <a:pt x="674630" y="1978697"/>
                </a:lnTo>
                <a:lnTo>
                  <a:pt x="679696" y="1934090"/>
                </a:lnTo>
                <a:lnTo>
                  <a:pt x="683918" y="1889412"/>
                </a:lnTo>
                <a:lnTo>
                  <a:pt x="687295" y="1844676"/>
                </a:lnTo>
                <a:lnTo>
                  <a:pt x="689828" y="1799895"/>
                </a:lnTo>
                <a:lnTo>
                  <a:pt x="691517" y="1755081"/>
                </a:lnTo>
                <a:lnTo>
                  <a:pt x="692361" y="1710248"/>
                </a:lnTo>
                <a:lnTo>
                  <a:pt x="692361" y="1665408"/>
                </a:lnTo>
                <a:lnTo>
                  <a:pt x="691517" y="1620575"/>
                </a:lnTo>
                <a:lnTo>
                  <a:pt x="689828" y="1575761"/>
                </a:lnTo>
                <a:lnTo>
                  <a:pt x="687295" y="1530979"/>
                </a:lnTo>
                <a:lnTo>
                  <a:pt x="683918" y="1486243"/>
                </a:lnTo>
                <a:lnTo>
                  <a:pt x="679696" y="1441565"/>
                </a:lnTo>
                <a:lnTo>
                  <a:pt x="674630" y="1396959"/>
                </a:lnTo>
                <a:lnTo>
                  <a:pt x="668720" y="1352437"/>
                </a:lnTo>
                <a:lnTo>
                  <a:pt x="661965" y="1308011"/>
                </a:lnTo>
                <a:lnTo>
                  <a:pt x="654366" y="1263696"/>
                </a:lnTo>
                <a:lnTo>
                  <a:pt x="645923" y="1219504"/>
                </a:lnTo>
                <a:lnTo>
                  <a:pt x="636635" y="1175448"/>
                </a:lnTo>
                <a:lnTo>
                  <a:pt x="626503" y="1131541"/>
                </a:lnTo>
                <a:lnTo>
                  <a:pt x="615526" y="1087796"/>
                </a:lnTo>
                <a:lnTo>
                  <a:pt x="603705" y="1044226"/>
                </a:lnTo>
                <a:lnTo>
                  <a:pt x="591040" y="1000844"/>
                </a:lnTo>
                <a:lnTo>
                  <a:pt x="577531" y="957663"/>
                </a:lnTo>
                <a:lnTo>
                  <a:pt x="563177" y="914695"/>
                </a:lnTo>
                <a:lnTo>
                  <a:pt x="547979" y="871954"/>
                </a:lnTo>
                <a:lnTo>
                  <a:pt x="531936" y="829453"/>
                </a:lnTo>
                <a:lnTo>
                  <a:pt x="515049" y="787204"/>
                </a:lnTo>
                <a:lnTo>
                  <a:pt x="497318" y="745221"/>
                </a:lnTo>
                <a:lnTo>
                  <a:pt x="478742" y="703517"/>
                </a:lnTo>
                <a:lnTo>
                  <a:pt x="459323" y="662104"/>
                </a:lnTo>
                <a:lnTo>
                  <a:pt x="439058" y="620995"/>
                </a:lnTo>
                <a:lnTo>
                  <a:pt x="417950" y="580204"/>
                </a:lnTo>
                <a:lnTo>
                  <a:pt x="395997" y="539744"/>
                </a:lnTo>
                <a:lnTo>
                  <a:pt x="373199" y="499626"/>
                </a:lnTo>
                <a:lnTo>
                  <a:pt x="349558" y="459865"/>
                </a:lnTo>
                <a:lnTo>
                  <a:pt x="325072" y="420473"/>
                </a:lnTo>
                <a:lnTo>
                  <a:pt x="299742" y="381464"/>
                </a:lnTo>
                <a:lnTo>
                  <a:pt x="273567" y="342849"/>
                </a:lnTo>
                <a:lnTo>
                  <a:pt x="246548" y="304643"/>
                </a:lnTo>
                <a:lnTo>
                  <a:pt x="218685" y="266858"/>
                </a:lnTo>
                <a:lnTo>
                  <a:pt x="189977" y="229507"/>
                </a:lnTo>
                <a:lnTo>
                  <a:pt x="160425" y="192602"/>
                </a:lnTo>
                <a:lnTo>
                  <a:pt x="130028" y="156158"/>
                </a:lnTo>
                <a:lnTo>
                  <a:pt x="98788" y="120187"/>
                </a:lnTo>
                <a:lnTo>
                  <a:pt x="66703" y="84701"/>
                </a:lnTo>
                <a:lnTo>
                  <a:pt x="33773" y="49714"/>
                </a:lnTo>
                <a:lnTo>
                  <a:pt x="0" y="15239"/>
                </a:lnTo>
                <a:lnTo>
                  <a:pt x="15240" y="0"/>
                </a:lnTo>
                <a:close/>
              </a:path>
            </a:pathLst>
          </a:custGeom>
          <a:ln w="19812">
            <a:solidFill>
              <a:srgbClr val="958B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969770" y="1486661"/>
            <a:ext cx="5603875" cy="708660"/>
          </a:xfrm>
          <a:custGeom>
            <a:avLst/>
            <a:gdLst/>
            <a:ahLst/>
            <a:cxnLst/>
            <a:rect l="l" t="t" r="r" b="b"/>
            <a:pathLst>
              <a:path w="5603875" h="708660">
                <a:moveTo>
                  <a:pt x="0" y="708660"/>
                </a:moveTo>
                <a:lnTo>
                  <a:pt x="5603748" y="708660"/>
                </a:lnTo>
                <a:lnTo>
                  <a:pt x="5603748" y="0"/>
                </a:lnTo>
                <a:lnTo>
                  <a:pt x="0" y="0"/>
                </a:lnTo>
                <a:lnTo>
                  <a:pt x="0" y="708660"/>
                </a:lnTo>
                <a:close/>
              </a:path>
            </a:pathLst>
          </a:custGeom>
          <a:solidFill>
            <a:srgbClr val="7AA7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969770" y="1486661"/>
            <a:ext cx="5603875" cy="708660"/>
          </a:xfrm>
          <a:custGeom>
            <a:avLst/>
            <a:gdLst/>
            <a:ahLst/>
            <a:cxnLst/>
            <a:rect l="l" t="t" r="r" b="b"/>
            <a:pathLst>
              <a:path w="5603875" h="708660">
                <a:moveTo>
                  <a:pt x="0" y="708660"/>
                </a:moveTo>
                <a:lnTo>
                  <a:pt x="5603748" y="708660"/>
                </a:lnTo>
                <a:lnTo>
                  <a:pt x="5603748" y="0"/>
                </a:lnTo>
                <a:lnTo>
                  <a:pt x="0" y="0"/>
                </a:lnTo>
                <a:lnTo>
                  <a:pt x="0" y="708660"/>
                </a:lnTo>
                <a:close/>
              </a:path>
            </a:pathLst>
          </a:custGeom>
          <a:ln w="1981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27810" y="1398269"/>
            <a:ext cx="885825" cy="885825"/>
          </a:xfrm>
          <a:custGeom>
            <a:avLst/>
            <a:gdLst/>
            <a:ahLst/>
            <a:cxnLst/>
            <a:rect l="l" t="t" r="r" b="b"/>
            <a:pathLst>
              <a:path w="885825" h="885825">
                <a:moveTo>
                  <a:pt x="442722" y="0"/>
                </a:moveTo>
                <a:lnTo>
                  <a:pt x="394488" y="2598"/>
                </a:lnTo>
                <a:lnTo>
                  <a:pt x="347757" y="10212"/>
                </a:lnTo>
                <a:lnTo>
                  <a:pt x="302800" y="22573"/>
                </a:lnTo>
                <a:lnTo>
                  <a:pt x="259886" y="39409"/>
                </a:lnTo>
                <a:lnTo>
                  <a:pt x="219286" y="60452"/>
                </a:lnTo>
                <a:lnTo>
                  <a:pt x="181270" y="85429"/>
                </a:lnTo>
                <a:lnTo>
                  <a:pt x="146108" y="114071"/>
                </a:lnTo>
                <a:lnTo>
                  <a:pt x="114071" y="146108"/>
                </a:lnTo>
                <a:lnTo>
                  <a:pt x="85429" y="181270"/>
                </a:lnTo>
                <a:lnTo>
                  <a:pt x="60452" y="219286"/>
                </a:lnTo>
                <a:lnTo>
                  <a:pt x="39409" y="259886"/>
                </a:lnTo>
                <a:lnTo>
                  <a:pt x="22573" y="302800"/>
                </a:lnTo>
                <a:lnTo>
                  <a:pt x="10212" y="347757"/>
                </a:lnTo>
                <a:lnTo>
                  <a:pt x="2598" y="394488"/>
                </a:lnTo>
                <a:lnTo>
                  <a:pt x="0" y="442721"/>
                </a:lnTo>
                <a:lnTo>
                  <a:pt x="2598" y="490955"/>
                </a:lnTo>
                <a:lnTo>
                  <a:pt x="10212" y="537686"/>
                </a:lnTo>
                <a:lnTo>
                  <a:pt x="22573" y="582643"/>
                </a:lnTo>
                <a:lnTo>
                  <a:pt x="39409" y="625557"/>
                </a:lnTo>
                <a:lnTo>
                  <a:pt x="60451" y="666157"/>
                </a:lnTo>
                <a:lnTo>
                  <a:pt x="85429" y="704173"/>
                </a:lnTo>
                <a:lnTo>
                  <a:pt x="114071" y="739335"/>
                </a:lnTo>
                <a:lnTo>
                  <a:pt x="146108" y="771372"/>
                </a:lnTo>
                <a:lnTo>
                  <a:pt x="181270" y="800014"/>
                </a:lnTo>
                <a:lnTo>
                  <a:pt x="219286" y="824992"/>
                </a:lnTo>
                <a:lnTo>
                  <a:pt x="259886" y="846034"/>
                </a:lnTo>
                <a:lnTo>
                  <a:pt x="302800" y="862870"/>
                </a:lnTo>
                <a:lnTo>
                  <a:pt x="347757" y="875231"/>
                </a:lnTo>
                <a:lnTo>
                  <a:pt x="394488" y="882845"/>
                </a:lnTo>
                <a:lnTo>
                  <a:pt x="442722" y="885443"/>
                </a:lnTo>
                <a:lnTo>
                  <a:pt x="490955" y="882845"/>
                </a:lnTo>
                <a:lnTo>
                  <a:pt x="537686" y="875231"/>
                </a:lnTo>
                <a:lnTo>
                  <a:pt x="582643" y="862870"/>
                </a:lnTo>
                <a:lnTo>
                  <a:pt x="625557" y="846034"/>
                </a:lnTo>
                <a:lnTo>
                  <a:pt x="666157" y="824992"/>
                </a:lnTo>
                <a:lnTo>
                  <a:pt x="704173" y="800014"/>
                </a:lnTo>
                <a:lnTo>
                  <a:pt x="739335" y="771372"/>
                </a:lnTo>
                <a:lnTo>
                  <a:pt x="771372" y="739335"/>
                </a:lnTo>
                <a:lnTo>
                  <a:pt x="800014" y="704173"/>
                </a:lnTo>
                <a:lnTo>
                  <a:pt x="824992" y="666157"/>
                </a:lnTo>
                <a:lnTo>
                  <a:pt x="846034" y="625557"/>
                </a:lnTo>
                <a:lnTo>
                  <a:pt x="862870" y="582643"/>
                </a:lnTo>
                <a:lnTo>
                  <a:pt x="875231" y="537686"/>
                </a:lnTo>
                <a:lnTo>
                  <a:pt x="882845" y="490955"/>
                </a:lnTo>
                <a:lnTo>
                  <a:pt x="885444" y="442721"/>
                </a:lnTo>
                <a:lnTo>
                  <a:pt x="882845" y="394488"/>
                </a:lnTo>
                <a:lnTo>
                  <a:pt x="875231" y="347757"/>
                </a:lnTo>
                <a:lnTo>
                  <a:pt x="862870" y="302800"/>
                </a:lnTo>
                <a:lnTo>
                  <a:pt x="846034" y="259886"/>
                </a:lnTo>
                <a:lnTo>
                  <a:pt x="824992" y="219286"/>
                </a:lnTo>
                <a:lnTo>
                  <a:pt x="800014" y="181270"/>
                </a:lnTo>
                <a:lnTo>
                  <a:pt x="771372" y="146108"/>
                </a:lnTo>
                <a:lnTo>
                  <a:pt x="739335" y="114071"/>
                </a:lnTo>
                <a:lnTo>
                  <a:pt x="704173" y="85429"/>
                </a:lnTo>
                <a:lnTo>
                  <a:pt x="666157" y="60452"/>
                </a:lnTo>
                <a:lnTo>
                  <a:pt x="625557" y="39409"/>
                </a:lnTo>
                <a:lnTo>
                  <a:pt x="582643" y="22573"/>
                </a:lnTo>
                <a:lnTo>
                  <a:pt x="537686" y="10212"/>
                </a:lnTo>
                <a:lnTo>
                  <a:pt x="490955" y="2598"/>
                </a:lnTo>
                <a:lnTo>
                  <a:pt x="44272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527810" y="1398269"/>
            <a:ext cx="885825" cy="885825"/>
          </a:xfrm>
          <a:custGeom>
            <a:avLst/>
            <a:gdLst/>
            <a:ahLst/>
            <a:cxnLst/>
            <a:rect l="l" t="t" r="r" b="b"/>
            <a:pathLst>
              <a:path w="885825" h="885825">
                <a:moveTo>
                  <a:pt x="0" y="442721"/>
                </a:moveTo>
                <a:lnTo>
                  <a:pt x="2598" y="394488"/>
                </a:lnTo>
                <a:lnTo>
                  <a:pt x="10212" y="347757"/>
                </a:lnTo>
                <a:lnTo>
                  <a:pt x="22573" y="302800"/>
                </a:lnTo>
                <a:lnTo>
                  <a:pt x="39409" y="259886"/>
                </a:lnTo>
                <a:lnTo>
                  <a:pt x="60452" y="219286"/>
                </a:lnTo>
                <a:lnTo>
                  <a:pt x="85429" y="181270"/>
                </a:lnTo>
                <a:lnTo>
                  <a:pt x="114071" y="146108"/>
                </a:lnTo>
                <a:lnTo>
                  <a:pt x="146108" y="114071"/>
                </a:lnTo>
                <a:lnTo>
                  <a:pt x="181270" y="85429"/>
                </a:lnTo>
                <a:lnTo>
                  <a:pt x="219286" y="60452"/>
                </a:lnTo>
                <a:lnTo>
                  <a:pt x="259886" y="39409"/>
                </a:lnTo>
                <a:lnTo>
                  <a:pt x="302800" y="22573"/>
                </a:lnTo>
                <a:lnTo>
                  <a:pt x="347757" y="10212"/>
                </a:lnTo>
                <a:lnTo>
                  <a:pt x="394488" y="2598"/>
                </a:lnTo>
                <a:lnTo>
                  <a:pt x="442722" y="0"/>
                </a:lnTo>
                <a:lnTo>
                  <a:pt x="490955" y="2598"/>
                </a:lnTo>
                <a:lnTo>
                  <a:pt x="537686" y="10212"/>
                </a:lnTo>
                <a:lnTo>
                  <a:pt x="582643" y="22573"/>
                </a:lnTo>
                <a:lnTo>
                  <a:pt x="625557" y="39409"/>
                </a:lnTo>
                <a:lnTo>
                  <a:pt x="666157" y="60452"/>
                </a:lnTo>
                <a:lnTo>
                  <a:pt x="704173" y="85429"/>
                </a:lnTo>
                <a:lnTo>
                  <a:pt x="739335" y="114071"/>
                </a:lnTo>
                <a:lnTo>
                  <a:pt x="771372" y="146108"/>
                </a:lnTo>
                <a:lnTo>
                  <a:pt x="800014" y="181270"/>
                </a:lnTo>
                <a:lnTo>
                  <a:pt x="824992" y="219286"/>
                </a:lnTo>
                <a:lnTo>
                  <a:pt x="846034" y="259886"/>
                </a:lnTo>
                <a:lnTo>
                  <a:pt x="862870" y="302800"/>
                </a:lnTo>
                <a:lnTo>
                  <a:pt x="875231" y="347757"/>
                </a:lnTo>
                <a:lnTo>
                  <a:pt x="882845" y="394488"/>
                </a:lnTo>
                <a:lnTo>
                  <a:pt x="885444" y="442721"/>
                </a:lnTo>
                <a:lnTo>
                  <a:pt x="882845" y="490955"/>
                </a:lnTo>
                <a:lnTo>
                  <a:pt x="875231" y="537686"/>
                </a:lnTo>
                <a:lnTo>
                  <a:pt x="862870" y="582643"/>
                </a:lnTo>
                <a:lnTo>
                  <a:pt x="846034" y="625557"/>
                </a:lnTo>
                <a:lnTo>
                  <a:pt x="824992" y="666157"/>
                </a:lnTo>
                <a:lnTo>
                  <a:pt x="800014" y="704173"/>
                </a:lnTo>
                <a:lnTo>
                  <a:pt x="771372" y="739335"/>
                </a:lnTo>
                <a:lnTo>
                  <a:pt x="739335" y="771372"/>
                </a:lnTo>
                <a:lnTo>
                  <a:pt x="704173" y="800014"/>
                </a:lnTo>
                <a:lnTo>
                  <a:pt x="666157" y="824992"/>
                </a:lnTo>
                <a:lnTo>
                  <a:pt x="625557" y="846034"/>
                </a:lnTo>
                <a:lnTo>
                  <a:pt x="582643" y="862870"/>
                </a:lnTo>
                <a:lnTo>
                  <a:pt x="537686" y="875231"/>
                </a:lnTo>
                <a:lnTo>
                  <a:pt x="490955" y="882845"/>
                </a:lnTo>
                <a:lnTo>
                  <a:pt x="442722" y="885443"/>
                </a:lnTo>
                <a:lnTo>
                  <a:pt x="394488" y="882845"/>
                </a:lnTo>
                <a:lnTo>
                  <a:pt x="347757" y="875231"/>
                </a:lnTo>
                <a:lnTo>
                  <a:pt x="302800" y="862870"/>
                </a:lnTo>
                <a:lnTo>
                  <a:pt x="259886" y="846034"/>
                </a:lnTo>
                <a:lnTo>
                  <a:pt x="219286" y="824991"/>
                </a:lnTo>
                <a:lnTo>
                  <a:pt x="181270" y="800014"/>
                </a:lnTo>
                <a:lnTo>
                  <a:pt x="146108" y="771372"/>
                </a:lnTo>
                <a:lnTo>
                  <a:pt x="114071" y="739335"/>
                </a:lnTo>
                <a:lnTo>
                  <a:pt x="85429" y="704173"/>
                </a:lnTo>
                <a:lnTo>
                  <a:pt x="60451" y="666157"/>
                </a:lnTo>
                <a:lnTo>
                  <a:pt x="39409" y="625557"/>
                </a:lnTo>
                <a:lnTo>
                  <a:pt x="22573" y="582643"/>
                </a:lnTo>
                <a:lnTo>
                  <a:pt x="10212" y="537686"/>
                </a:lnTo>
                <a:lnTo>
                  <a:pt x="2598" y="490955"/>
                </a:lnTo>
                <a:lnTo>
                  <a:pt x="0" y="442721"/>
                </a:lnTo>
                <a:close/>
              </a:path>
            </a:pathLst>
          </a:custGeom>
          <a:ln w="19812">
            <a:solidFill>
              <a:srgbClr val="7AA79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227326" y="2550414"/>
            <a:ext cx="5346700" cy="708660"/>
          </a:xfrm>
          <a:custGeom>
            <a:avLst/>
            <a:gdLst/>
            <a:ahLst/>
            <a:cxnLst/>
            <a:rect l="l" t="t" r="r" b="b"/>
            <a:pathLst>
              <a:path w="5346700" h="708660">
                <a:moveTo>
                  <a:pt x="0" y="708660"/>
                </a:moveTo>
                <a:lnTo>
                  <a:pt x="5346191" y="708660"/>
                </a:lnTo>
                <a:lnTo>
                  <a:pt x="5346191" y="0"/>
                </a:lnTo>
                <a:lnTo>
                  <a:pt x="0" y="0"/>
                </a:lnTo>
                <a:lnTo>
                  <a:pt x="0" y="708660"/>
                </a:lnTo>
                <a:close/>
              </a:path>
            </a:pathLst>
          </a:custGeom>
          <a:solidFill>
            <a:srgbClr val="939F8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227326" y="2550414"/>
            <a:ext cx="5346700" cy="708660"/>
          </a:xfrm>
          <a:custGeom>
            <a:avLst/>
            <a:gdLst/>
            <a:ahLst/>
            <a:cxnLst/>
            <a:rect l="l" t="t" r="r" b="b"/>
            <a:pathLst>
              <a:path w="5346700" h="708660">
                <a:moveTo>
                  <a:pt x="0" y="708660"/>
                </a:moveTo>
                <a:lnTo>
                  <a:pt x="5346191" y="708660"/>
                </a:lnTo>
                <a:lnTo>
                  <a:pt x="5346191" y="0"/>
                </a:lnTo>
                <a:lnTo>
                  <a:pt x="0" y="0"/>
                </a:lnTo>
                <a:lnTo>
                  <a:pt x="0" y="708660"/>
                </a:lnTo>
                <a:close/>
              </a:path>
            </a:pathLst>
          </a:custGeom>
          <a:ln w="1981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785366" y="2462022"/>
            <a:ext cx="885825" cy="885825"/>
          </a:xfrm>
          <a:custGeom>
            <a:avLst/>
            <a:gdLst/>
            <a:ahLst/>
            <a:cxnLst/>
            <a:rect l="l" t="t" r="r" b="b"/>
            <a:pathLst>
              <a:path w="885825" h="885825">
                <a:moveTo>
                  <a:pt x="442721" y="0"/>
                </a:moveTo>
                <a:lnTo>
                  <a:pt x="394488" y="2598"/>
                </a:lnTo>
                <a:lnTo>
                  <a:pt x="347757" y="10212"/>
                </a:lnTo>
                <a:lnTo>
                  <a:pt x="302800" y="22573"/>
                </a:lnTo>
                <a:lnTo>
                  <a:pt x="259886" y="39409"/>
                </a:lnTo>
                <a:lnTo>
                  <a:pt x="219286" y="60451"/>
                </a:lnTo>
                <a:lnTo>
                  <a:pt x="181270" y="85429"/>
                </a:lnTo>
                <a:lnTo>
                  <a:pt x="146108" y="114071"/>
                </a:lnTo>
                <a:lnTo>
                  <a:pt x="114071" y="146108"/>
                </a:lnTo>
                <a:lnTo>
                  <a:pt x="85429" y="181270"/>
                </a:lnTo>
                <a:lnTo>
                  <a:pt x="60451" y="219286"/>
                </a:lnTo>
                <a:lnTo>
                  <a:pt x="39409" y="259886"/>
                </a:lnTo>
                <a:lnTo>
                  <a:pt x="22573" y="302800"/>
                </a:lnTo>
                <a:lnTo>
                  <a:pt x="10212" y="347757"/>
                </a:lnTo>
                <a:lnTo>
                  <a:pt x="2598" y="394488"/>
                </a:lnTo>
                <a:lnTo>
                  <a:pt x="0" y="442721"/>
                </a:lnTo>
                <a:lnTo>
                  <a:pt x="2598" y="490955"/>
                </a:lnTo>
                <a:lnTo>
                  <a:pt x="10212" y="537686"/>
                </a:lnTo>
                <a:lnTo>
                  <a:pt x="22573" y="582643"/>
                </a:lnTo>
                <a:lnTo>
                  <a:pt x="39409" y="625557"/>
                </a:lnTo>
                <a:lnTo>
                  <a:pt x="60451" y="666157"/>
                </a:lnTo>
                <a:lnTo>
                  <a:pt x="85429" y="704173"/>
                </a:lnTo>
                <a:lnTo>
                  <a:pt x="114071" y="739335"/>
                </a:lnTo>
                <a:lnTo>
                  <a:pt x="146108" y="771372"/>
                </a:lnTo>
                <a:lnTo>
                  <a:pt x="181270" y="800014"/>
                </a:lnTo>
                <a:lnTo>
                  <a:pt x="219286" y="824992"/>
                </a:lnTo>
                <a:lnTo>
                  <a:pt x="259886" y="846034"/>
                </a:lnTo>
                <a:lnTo>
                  <a:pt x="302800" y="862870"/>
                </a:lnTo>
                <a:lnTo>
                  <a:pt x="347757" y="875231"/>
                </a:lnTo>
                <a:lnTo>
                  <a:pt x="394488" y="882845"/>
                </a:lnTo>
                <a:lnTo>
                  <a:pt x="442721" y="885444"/>
                </a:lnTo>
                <a:lnTo>
                  <a:pt x="490955" y="882845"/>
                </a:lnTo>
                <a:lnTo>
                  <a:pt x="537686" y="875231"/>
                </a:lnTo>
                <a:lnTo>
                  <a:pt x="582643" y="862870"/>
                </a:lnTo>
                <a:lnTo>
                  <a:pt x="625557" y="846034"/>
                </a:lnTo>
                <a:lnTo>
                  <a:pt x="666157" y="824992"/>
                </a:lnTo>
                <a:lnTo>
                  <a:pt x="704173" y="800014"/>
                </a:lnTo>
                <a:lnTo>
                  <a:pt x="739335" y="771372"/>
                </a:lnTo>
                <a:lnTo>
                  <a:pt x="771372" y="739335"/>
                </a:lnTo>
                <a:lnTo>
                  <a:pt x="800014" y="704173"/>
                </a:lnTo>
                <a:lnTo>
                  <a:pt x="824992" y="666157"/>
                </a:lnTo>
                <a:lnTo>
                  <a:pt x="846034" y="625557"/>
                </a:lnTo>
                <a:lnTo>
                  <a:pt x="862870" y="582643"/>
                </a:lnTo>
                <a:lnTo>
                  <a:pt x="875231" y="537686"/>
                </a:lnTo>
                <a:lnTo>
                  <a:pt x="882845" y="490955"/>
                </a:lnTo>
                <a:lnTo>
                  <a:pt x="885444" y="442721"/>
                </a:lnTo>
                <a:lnTo>
                  <a:pt x="882845" y="394488"/>
                </a:lnTo>
                <a:lnTo>
                  <a:pt x="875231" y="347757"/>
                </a:lnTo>
                <a:lnTo>
                  <a:pt x="862870" y="302800"/>
                </a:lnTo>
                <a:lnTo>
                  <a:pt x="846034" y="259886"/>
                </a:lnTo>
                <a:lnTo>
                  <a:pt x="824992" y="219286"/>
                </a:lnTo>
                <a:lnTo>
                  <a:pt x="800014" y="181270"/>
                </a:lnTo>
                <a:lnTo>
                  <a:pt x="771372" y="146108"/>
                </a:lnTo>
                <a:lnTo>
                  <a:pt x="739335" y="114071"/>
                </a:lnTo>
                <a:lnTo>
                  <a:pt x="704173" y="85429"/>
                </a:lnTo>
                <a:lnTo>
                  <a:pt x="666157" y="60451"/>
                </a:lnTo>
                <a:lnTo>
                  <a:pt x="625557" y="39409"/>
                </a:lnTo>
                <a:lnTo>
                  <a:pt x="582643" y="22573"/>
                </a:lnTo>
                <a:lnTo>
                  <a:pt x="537686" y="10212"/>
                </a:lnTo>
                <a:lnTo>
                  <a:pt x="490955" y="2598"/>
                </a:lnTo>
                <a:lnTo>
                  <a:pt x="4427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785366" y="2462022"/>
            <a:ext cx="885825" cy="885825"/>
          </a:xfrm>
          <a:custGeom>
            <a:avLst/>
            <a:gdLst/>
            <a:ahLst/>
            <a:cxnLst/>
            <a:rect l="l" t="t" r="r" b="b"/>
            <a:pathLst>
              <a:path w="885825" h="885825">
                <a:moveTo>
                  <a:pt x="0" y="442721"/>
                </a:moveTo>
                <a:lnTo>
                  <a:pt x="2598" y="394488"/>
                </a:lnTo>
                <a:lnTo>
                  <a:pt x="10212" y="347757"/>
                </a:lnTo>
                <a:lnTo>
                  <a:pt x="22573" y="302800"/>
                </a:lnTo>
                <a:lnTo>
                  <a:pt x="39409" y="259886"/>
                </a:lnTo>
                <a:lnTo>
                  <a:pt x="60451" y="219286"/>
                </a:lnTo>
                <a:lnTo>
                  <a:pt x="85429" y="181270"/>
                </a:lnTo>
                <a:lnTo>
                  <a:pt x="114071" y="146108"/>
                </a:lnTo>
                <a:lnTo>
                  <a:pt x="146108" y="114071"/>
                </a:lnTo>
                <a:lnTo>
                  <a:pt x="181270" y="85429"/>
                </a:lnTo>
                <a:lnTo>
                  <a:pt x="219286" y="60451"/>
                </a:lnTo>
                <a:lnTo>
                  <a:pt x="259886" y="39409"/>
                </a:lnTo>
                <a:lnTo>
                  <a:pt x="302800" y="22573"/>
                </a:lnTo>
                <a:lnTo>
                  <a:pt x="347757" y="10212"/>
                </a:lnTo>
                <a:lnTo>
                  <a:pt x="394488" y="2598"/>
                </a:lnTo>
                <a:lnTo>
                  <a:pt x="442721" y="0"/>
                </a:lnTo>
                <a:lnTo>
                  <a:pt x="490955" y="2598"/>
                </a:lnTo>
                <a:lnTo>
                  <a:pt x="537686" y="10212"/>
                </a:lnTo>
                <a:lnTo>
                  <a:pt x="582643" y="22573"/>
                </a:lnTo>
                <a:lnTo>
                  <a:pt x="625557" y="39409"/>
                </a:lnTo>
                <a:lnTo>
                  <a:pt x="666157" y="60451"/>
                </a:lnTo>
                <a:lnTo>
                  <a:pt x="704173" y="85429"/>
                </a:lnTo>
                <a:lnTo>
                  <a:pt x="739335" y="114071"/>
                </a:lnTo>
                <a:lnTo>
                  <a:pt x="771372" y="146108"/>
                </a:lnTo>
                <a:lnTo>
                  <a:pt x="800014" y="181270"/>
                </a:lnTo>
                <a:lnTo>
                  <a:pt x="824992" y="219286"/>
                </a:lnTo>
                <a:lnTo>
                  <a:pt x="846034" y="259886"/>
                </a:lnTo>
                <a:lnTo>
                  <a:pt x="862870" y="302800"/>
                </a:lnTo>
                <a:lnTo>
                  <a:pt x="875231" y="347757"/>
                </a:lnTo>
                <a:lnTo>
                  <a:pt x="882845" y="394488"/>
                </a:lnTo>
                <a:lnTo>
                  <a:pt x="885444" y="442721"/>
                </a:lnTo>
                <a:lnTo>
                  <a:pt x="882845" y="490955"/>
                </a:lnTo>
                <a:lnTo>
                  <a:pt x="875231" y="537686"/>
                </a:lnTo>
                <a:lnTo>
                  <a:pt x="862870" y="582643"/>
                </a:lnTo>
                <a:lnTo>
                  <a:pt x="846034" y="625557"/>
                </a:lnTo>
                <a:lnTo>
                  <a:pt x="824992" y="666157"/>
                </a:lnTo>
                <a:lnTo>
                  <a:pt x="800014" y="704173"/>
                </a:lnTo>
                <a:lnTo>
                  <a:pt x="771372" y="739335"/>
                </a:lnTo>
                <a:lnTo>
                  <a:pt x="739335" y="771372"/>
                </a:lnTo>
                <a:lnTo>
                  <a:pt x="704173" y="800014"/>
                </a:lnTo>
                <a:lnTo>
                  <a:pt x="666157" y="824992"/>
                </a:lnTo>
                <a:lnTo>
                  <a:pt x="625557" y="846034"/>
                </a:lnTo>
                <a:lnTo>
                  <a:pt x="582643" y="862870"/>
                </a:lnTo>
                <a:lnTo>
                  <a:pt x="537686" y="875231"/>
                </a:lnTo>
                <a:lnTo>
                  <a:pt x="490955" y="882845"/>
                </a:lnTo>
                <a:lnTo>
                  <a:pt x="442721" y="885444"/>
                </a:lnTo>
                <a:lnTo>
                  <a:pt x="394488" y="882845"/>
                </a:lnTo>
                <a:lnTo>
                  <a:pt x="347757" y="875231"/>
                </a:lnTo>
                <a:lnTo>
                  <a:pt x="302800" y="862870"/>
                </a:lnTo>
                <a:lnTo>
                  <a:pt x="259886" y="846034"/>
                </a:lnTo>
                <a:lnTo>
                  <a:pt x="219286" y="824992"/>
                </a:lnTo>
                <a:lnTo>
                  <a:pt x="181270" y="800014"/>
                </a:lnTo>
                <a:lnTo>
                  <a:pt x="146108" y="771372"/>
                </a:lnTo>
                <a:lnTo>
                  <a:pt x="114071" y="739335"/>
                </a:lnTo>
                <a:lnTo>
                  <a:pt x="85429" y="704173"/>
                </a:lnTo>
                <a:lnTo>
                  <a:pt x="60451" y="666157"/>
                </a:lnTo>
                <a:lnTo>
                  <a:pt x="39409" y="625557"/>
                </a:lnTo>
                <a:lnTo>
                  <a:pt x="22573" y="582643"/>
                </a:lnTo>
                <a:lnTo>
                  <a:pt x="10212" y="537686"/>
                </a:lnTo>
                <a:lnTo>
                  <a:pt x="2598" y="490955"/>
                </a:lnTo>
                <a:lnTo>
                  <a:pt x="0" y="442721"/>
                </a:lnTo>
                <a:close/>
              </a:path>
            </a:pathLst>
          </a:custGeom>
          <a:ln w="19812">
            <a:solidFill>
              <a:srgbClr val="939F8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969770" y="3612641"/>
            <a:ext cx="5603875" cy="710565"/>
          </a:xfrm>
          <a:custGeom>
            <a:avLst/>
            <a:gdLst/>
            <a:ahLst/>
            <a:cxnLst/>
            <a:rect l="l" t="t" r="r" b="b"/>
            <a:pathLst>
              <a:path w="5603875" h="710564">
                <a:moveTo>
                  <a:pt x="0" y="710184"/>
                </a:moveTo>
                <a:lnTo>
                  <a:pt x="5603748" y="710184"/>
                </a:lnTo>
                <a:lnTo>
                  <a:pt x="5603748" y="0"/>
                </a:lnTo>
                <a:lnTo>
                  <a:pt x="0" y="0"/>
                </a:lnTo>
                <a:lnTo>
                  <a:pt x="0" y="710184"/>
                </a:lnTo>
                <a:close/>
              </a:path>
            </a:pathLst>
          </a:custGeom>
          <a:solidFill>
            <a:srgbClr val="958B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969770" y="3612641"/>
            <a:ext cx="5603875" cy="710565"/>
          </a:xfrm>
          <a:custGeom>
            <a:avLst/>
            <a:gdLst/>
            <a:ahLst/>
            <a:cxnLst/>
            <a:rect l="l" t="t" r="r" b="b"/>
            <a:pathLst>
              <a:path w="5603875" h="710564">
                <a:moveTo>
                  <a:pt x="0" y="710184"/>
                </a:moveTo>
                <a:lnTo>
                  <a:pt x="5603748" y="710184"/>
                </a:lnTo>
                <a:lnTo>
                  <a:pt x="5603748" y="0"/>
                </a:lnTo>
                <a:lnTo>
                  <a:pt x="0" y="0"/>
                </a:lnTo>
                <a:lnTo>
                  <a:pt x="0" y="710184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519933" y="1514983"/>
            <a:ext cx="2062480" cy="2686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版本</a:t>
            </a:r>
            <a:r>
              <a:rPr sz="3500" spc="-15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管</a:t>
            </a:r>
            <a:r>
              <a:rPr sz="35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理</a:t>
            </a:r>
            <a:endParaRPr sz="3500">
              <a:latin typeface="黑体" panose="02010609060101010101" charset="-122"/>
              <a:cs typeface="黑体" panose="02010609060101010101" charset="-122"/>
            </a:endParaRPr>
          </a:p>
          <a:p>
            <a:pPr marL="12700" marR="5080" indent="257810">
              <a:lnSpc>
                <a:spcPts val="8370"/>
              </a:lnSpc>
              <a:spcBef>
                <a:spcPts val="975"/>
              </a:spcBef>
            </a:pPr>
            <a:r>
              <a:rPr sz="35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变更</a:t>
            </a:r>
            <a:r>
              <a:rPr sz="3500" spc="-15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管</a:t>
            </a:r>
            <a:r>
              <a:rPr sz="35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理 </a:t>
            </a:r>
            <a:r>
              <a:rPr sz="35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其它</a:t>
            </a:r>
            <a:endParaRPr sz="35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527810" y="3524250"/>
            <a:ext cx="885825" cy="887094"/>
          </a:xfrm>
          <a:custGeom>
            <a:avLst/>
            <a:gdLst/>
            <a:ahLst/>
            <a:cxnLst/>
            <a:rect l="l" t="t" r="r" b="b"/>
            <a:pathLst>
              <a:path w="885825" h="887095">
                <a:moveTo>
                  <a:pt x="442722" y="0"/>
                </a:moveTo>
                <a:lnTo>
                  <a:pt x="394488" y="2601"/>
                </a:lnTo>
                <a:lnTo>
                  <a:pt x="347757" y="10226"/>
                </a:lnTo>
                <a:lnTo>
                  <a:pt x="302800" y="22603"/>
                </a:lnTo>
                <a:lnTo>
                  <a:pt x="259886" y="39464"/>
                </a:lnTo>
                <a:lnTo>
                  <a:pt x="219286" y="60536"/>
                </a:lnTo>
                <a:lnTo>
                  <a:pt x="181270" y="85551"/>
                </a:lnTo>
                <a:lnTo>
                  <a:pt x="146108" y="114237"/>
                </a:lnTo>
                <a:lnTo>
                  <a:pt x="114071" y="146325"/>
                </a:lnTo>
                <a:lnTo>
                  <a:pt x="85429" y="181544"/>
                </a:lnTo>
                <a:lnTo>
                  <a:pt x="60452" y="219625"/>
                </a:lnTo>
                <a:lnTo>
                  <a:pt x="39409" y="260296"/>
                </a:lnTo>
                <a:lnTo>
                  <a:pt x="22573" y="303288"/>
                </a:lnTo>
                <a:lnTo>
                  <a:pt x="10212" y="348330"/>
                </a:lnTo>
                <a:lnTo>
                  <a:pt x="2598" y="395152"/>
                </a:lnTo>
                <a:lnTo>
                  <a:pt x="0" y="443484"/>
                </a:lnTo>
                <a:lnTo>
                  <a:pt x="2598" y="491806"/>
                </a:lnTo>
                <a:lnTo>
                  <a:pt x="10212" y="538622"/>
                </a:lnTo>
                <a:lnTo>
                  <a:pt x="22573" y="583660"/>
                </a:lnTo>
                <a:lnTo>
                  <a:pt x="39409" y="626649"/>
                </a:lnTo>
                <a:lnTo>
                  <a:pt x="60451" y="667320"/>
                </a:lnTo>
                <a:lnTo>
                  <a:pt x="85429" y="705401"/>
                </a:lnTo>
                <a:lnTo>
                  <a:pt x="114071" y="740622"/>
                </a:lnTo>
                <a:lnTo>
                  <a:pt x="146108" y="772712"/>
                </a:lnTo>
                <a:lnTo>
                  <a:pt x="181270" y="801402"/>
                </a:lnTo>
                <a:lnTo>
                  <a:pt x="219286" y="826420"/>
                </a:lnTo>
                <a:lnTo>
                  <a:pt x="259886" y="847495"/>
                </a:lnTo>
                <a:lnTo>
                  <a:pt x="302800" y="864359"/>
                </a:lnTo>
                <a:lnTo>
                  <a:pt x="347757" y="876739"/>
                </a:lnTo>
                <a:lnTo>
                  <a:pt x="394488" y="884365"/>
                </a:lnTo>
                <a:lnTo>
                  <a:pt x="442722" y="886968"/>
                </a:lnTo>
                <a:lnTo>
                  <a:pt x="490955" y="884365"/>
                </a:lnTo>
                <a:lnTo>
                  <a:pt x="537686" y="876739"/>
                </a:lnTo>
                <a:lnTo>
                  <a:pt x="582643" y="864359"/>
                </a:lnTo>
                <a:lnTo>
                  <a:pt x="625557" y="847495"/>
                </a:lnTo>
                <a:lnTo>
                  <a:pt x="666157" y="826420"/>
                </a:lnTo>
                <a:lnTo>
                  <a:pt x="704173" y="801402"/>
                </a:lnTo>
                <a:lnTo>
                  <a:pt x="739335" y="772712"/>
                </a:lnTo>
                <a:lnTo>
                  <a:pt x="771372" y="740622"/>
                </a:lnTo>
                <a:lnTo>
                  <a:pt x="800014" y="705401"/>
                </a:lnTo>
                <a:lnTo>
                  <a:pt x="824992" y="667320"/>
                </a:lnTo>
                <a:lnTo>
                  <a:pt x="846034" y="626649"/>
                </a:lnTo>
                <a:lnTo>
                  <a:pt x="862870" y="583660"/>
                </a:lnTo>
                <a:lnTo>
                  <a:pt x="875231" y="538622"/>
                </a:lnTo>
                <a:lnTo>
                  <a:pt x="882845" y="491806"/>
                </a:lnTo>
                <a:lnTo>
                  <a:pt x="885444" y="443484"/>
                </a:lnTo>
                <a:lnTo>
                  <a:pt x="882845" y="395152"/>
                </a:lnTo>
                <a:lnTo>
                  <a:pt x="875231" y="348330"/>
                </a:lnTo>
                <a:lnTo>
                  <a:pt x="862870" y="303288"/>
                </a:lnTo>
                <a:lnTo>
                  <a:pt x="846034" y="260296"/>
                </a:lnTo>
                <a:lnTo>
                  <a:pt x="824992" y="219625"/>
                </a:lnTo>
                <a:lnTo>
                  <a:pt x="800014" y="181544"/>
                </a:lnTo>
                <a:lnTo>
                  <a:pt x="771372" y="146325"/>
                </a:lnTo>
                <a:lnTo>
                  <a:pt x="739335" y="114237"/>
                </a:lnTo>
                <a:lnTo>
                  <a:pt x="704173" y="85551"/>
                </a:lnTo>
                <a:lnTo>
                  <a:pt x="666157" y="60536"/>
                </a:lnTo>
                <a:lnTo>
                  <a:pt x="625557" y="39464"/>
                </a:lnTo>
                <a:lnTo>
                  <a:pt x="582643" y="22603"/>
                </a:lnTo>
                <a:lnTo>
                  <a:pt x="537686" y="10226"/>
                </a:lnTo>
                <a:lnTo>
                  <a:pt x="490955" y="2601"/>
                </a:lnTo>
                <a:lnTo>
                  <a:pt x="44272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527810" y="3524250"/>
            <a:ext cx="885825" cy="887094"/>
          </a:xfrm>
          <a:custGeom>
            <a:avLst/>
            <a:gdLst/>
            <a:ahLst/>
            <a:cxnLst/>
            <a:rect l="l" t="t" r="r" b="b"/>
            <a:pathLst>
              <a:path w="885825" h="887095">
                <a:moveTo>
                  <a:pt x="0" y="443484"/>
                </a:moveTo>
                <a:lnTo>
                  <a:pt x="2598" y="395152"/>
                </a:lnTo>
                <a:lnTo>
                  <a:pt x="10212" y="348330"/>
                </a:lnTo>
                <a:lnTo>
                  <a:pt x="22573" y="303288"/>
                </a:lnTo>
                <a:lnTo>
                  <a:pt x="39409" y="260296"/>
                </a:lnTo>
                <a:lnTo>
                  <a:pt x="60452" y="219625"/>
                </a:lnTo>
                <a:lnTo>
                  <a:pt x="85429" y="181544"/>
                </a:lnTo>
                <a:lnTo>
                  <a:pt x="114071" y="146325"/>
                </a:lnTo>
                <a:lnTo>
                  <a:pt x="146108" y="114237"/>
                </a:lnTo>
                <a:lnTo>
                  <a:pt x="181270" y="85551"/>
                </a:lnTo>
                <a:lnTo>
                  <a:pt x="219286" y="60536"/>
                </a:lnTo>
                <a:lnTo>
                  <a:pt x="259886" y="39464"/>
                </a:lnTo>
                <a:lnTo>
                  <a:pt x="302800" y="22603"/>
                </a:lnTo>
                <a:lnTo>
                  <a:pt x="347757" y="10226"/>
                </a:lnTo>
                <a:lnTo>
                  <a:pt x="394488" y="2601"/>
                </a:lnTo>
                <a:lnTo>
                  <a:pt x="442722" y="0"/>
                </a:lnTo>
                <a:lnTo>
                  <a:pt x="490955" y="2601"/>
                </a:lnTo>
                <a:lnTo>
                  <a:pt x="537686" y="10226"/>
                </a:lnTo>
                <a:lnTo>
                  <a:pt x="582643" y="22603"/>
                </a:lnTo>
                <a:lnTo>
                  <a:pt x="625557" y="39464"/>
                </a:lnTo>
                <a:lnTo>
                  <a:pt x="666157" y="60536"/>
                </a:lnTo>
                <a:lnTo>
                  <a:pt x="704173" y="85551"/>
                </a:lnTo>
                <a:lnTo>
                  <a:pt x="739335" y="114237"/>
                </a:lnTo>
                <a:lnTo>
                  <a:pt x="771372" y="146325"/>
                </a:lnTo>
                <a:lnTo>
                  <a:pt x="800014" y="181544"/>
                </a:lnTo>
                <a:lnTo>
                  <a:pt x="824992" y="219625"/>
                </a:lnTo>
                <a:lnTo>
                  <a:pt x="846034" y="260296"/>
                </a:lnTo>
                <a:lnTo>
                  <a:pt x="862870" y="303288"/>
                </a:lnTo>
                <a:lnTo>
                  <a:pt x="875231" y="348330"/>
                </a:lnTo>
                <a:lnTo>
                  <a:pt x="882845" y="395152"/>
                </a:lnTo>
                <a:lnTo>
                  <a:pt x="885444" y="443484"/>
                </a:lnTo>
                <a:lnTo>
                  <a:pt x="882845" y="491806"/>
                </a:lnTo>
                <a:lnTo>
                  <a:pt x="875231" y="538622"/>
                </a:lnTo>
                <a:lnTo>
                  <a:pt x="862870" y="583660"/>
                </a:lnTo>
                <a:lnTo>
                  <a:pt x="846034" y="626649"/>
                </a:lnTo>
                <a:lnTo>
                  <a:pt x="824992" y="667320"/>
                </a:lnTo>
                <a:lnTo>
                  <a:pt x="800014" y="705401"/>
                </a:lnTo>
                <a:lnTo>
                  <a:pt x="771372" y="740622"/>
                </a:lnTo>
                <a:lnTo>
                  <a:pt x="739335" y="772712"/>
                </a:lnTo>
                <a:lnTo>
                  <a:pt x="704173" y="801402"/>
                </a:lnTo>
                <a:lnTo>
                  <a:pt x="666157" y="826420"/>
                </a:lnTo>
                <a:lnTo>
                  <a:pt x="625557" y="847495"/>
                </a:lnTo>
                <a:lnTo>
                  <a:pt x="582643" y="864359"/>
                </a:lnTo>
                <a:lnTo>
                  <a:pt x="537686" y="876739"/>
                </a:lnTo>
                <a:lnTo>
                  <a:pt x="490955" y="884365"/>
                </a:lnTo>
                <a:lnTo>
                  <a:pt x="442722" y="886968"/>
                </a:lnTo>
                <a:lnTo>
                  <a:pt x="394488" y="884365"/>
                </a:lnTo>
                <a:lnTo>
                  <a:pt x="347757" y="876739"/>
                </a:lnTo>
                <a:lnTo>
                  <a:pt x="302800" y="864359"/>
                </a:lnTo>
                <a:lnTo>
                  <a:pt x="259886" y="847495"/>
                </a:lnTo>
                <a:lnTo>
                  <a:pt x="219286" y="826420"/>
                </a:lnTo>
                <a:lnTo>
                  <a:pt x="181270" y="801402"/>
                </a:lnTo>
                <a:lnTo>
                  <a:pt x="146108" y="772712"/>
                </a:lnTo>
                <a:lnTo>
                  <a:pt x="114071" y="740622"/>
                </a:lnTo>
                <a:lnTo>
                  <a:pt x="85429" y="705401"/>
                </a:lnTo>
                <a:lnTo>
                  <a:pt x="60451" y="667320"/>
                </a:lnTo>
                <a:lnTo>
                  <a:pt x="39409" y="626649"/>
                </a:lnTo>
                <a:lnTo>
                  <a:pt x="22573" y="583660"/>
                </a:lnTo>
                <a:lnTo>
                  <a:pt x="10212" y="538622"/>
                </a:lnTo>
                <a:lnTo>
                  <a:pt x="2598" y="491806"/>
                </a:lnTo>
                <a:lnTo>
                  <a:pt x="0" y="443484"/>
                </a:lnTo>
                <a:close/>
              </a:path>
            </a:pathLst>
          </a:custGeom>
          <a:ln w="19812">
            <a:solidFill>
              <a:srgbClr val="958B8B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mQwZjE5Yzc4YTMyYmRmMjQ3YjU4ZTgzZmI4YjJlMzA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B98F2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2151</Words>
  <Application>WPS 演示</Application>
  <PresentationFormat>On-screen Show (4:3)</PresentationFormat>
  <Paragraphs>533</Paragraphs>
  <Slides>47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68" baseType="lpstr">
      <vt:lpstr>Arial</vt:lpstr>
      <vt:lpstr>宋体</vt:lpstr>
      <vt:lpstr>Wingdings</vt:lpstr>
      <vt:lpstr>华文新魏</vt:lpstr>
      <vt:lpstr>华文行楷</vt:lpstr>
      <vt:lpstr>华文隶书</vt:lpstr>
      <vt:lpstr>隶书</vt:lpstr>
      <vt:lpstr>华文宋体</vt:lpstr>
      <vt:lpstr>Arial</vt:lpstr>
      <vt:lpstr>Arial Narrow</vt:lpstr>
      <vt:lpstr>华文琥珀</vt:lpstr>
      <vt:lpstr>Times New Roman</vt:lpstr>
      <vt:lpstr>微软雅黑</vt:lpstr>
      <vt:lpstr>Wingdings</vt:lpstr>
      <vt:lpstr>黑体</vt:lpstr>
      <vt:lpstr>Calibri</vt:lpstr>
      <vt:lpstr>Arial Unicode MS</vt:lpstr>
      <vt:lpstr>方正姚体</vt:lpstr>
      <vt:lpstr>Tw Cen MT</vt:lpstr>
      <vt:lpstr>华文仿宋</vt:lpstr>
      <vt:lpstr>Office Theme</vt:lpstr>
      <vt:lpstr>PowerPoint 演示文稿</vt:lpstr>
      <vt:lpstr>路线图：配置管理计划</vt:lpstr>
      <vt:lpstr>PowerPoint 演示文稿</vt:lpstr>
      <vt:lpstr>类比：房屋建筑工程项目的变更</vt:lpstr>
      <vt:lpstr>软件开发过程是变化的过程</vt:lpstr>
      <vt:lpstr>情景引入:配置管理计划</vt:lpstr>
      <vt:lpstr>本章要点</vt:lpstr>
      <vt:lpstr>配置管理定义</vt:lpstr>
      <vt:lpstr>配置管理的主要功能</vt:lpstr>
      <vt:lpstr>配置管理的作用</vt:lpstr>
      <vt:lpstr>软件配置项</vt:lpstr>
      <vt:lpstr>配置项例子</vt:lpstr>
      <vt:lpstr>基线定义</vt:lpstr>
      <vt:lpstr>基线例子</vt:lpstr>
      <vt:lpstr>SCCB (Software Configuration Control Board)</vt:lpstr>
      <vt:lpstr>本章要点</vt:lpstr>
      <vt:lpstr>配置管理基本过程</vt:lpstr>
      <vt:lpstr>1、配置项标识、跟踪</vt:lpstr>
      <vt:lpstr>配置项被唯一的标识</vt:lpstr>
      <vt:lpstr>配置项的跟踪</vt:lpstr>
      <vt:lpstr>2、配置管理环境建立</vt:lpstr>
      <vt:lpstr>受控操作</vt:lpstr>
      <vt:lpstr>配置库的跟踪过程举例</vt:lpstr>
      <vt:lpstr>VSS版本库</vt:lpstr>
      <vt:lpstr>SVN版本库</vt:lpstr>
      <vt:lpstr>PowerPoint 演示文稿</vt:lpstr>
      <vt:lpstr>3、基线变更管理过程</vt:lpstr>
      <vt:lpstr>基线变更系统</vt:lpstr>
      <vt:lpstr>变更请求</vt:lpstr>
      <vt:lpstr>变更评估</vt:lpstr>
      <vt:lpstr>变更批准/拒绝</vt:lpstr>
      <vt:lpstr>变更实现</vt:lpstr>
      <vt:lpstr>变更控制系统-举例</vt:lpstr>
      <vt:lpstr>4、配置管理审计</vt:lpstr>
      <vt:lpstr>5、配置状态统计</vt:lpstr>
      <vt:lpstr>6、配置管理计划大纲—举例</vt:lpstr>
      <vt:lpstr>本章要点</vt:lpstr>
      <vt:lpstr>敏捷配置管理</vt:lpstr>
      <vt:lpstr>全面配置管理的基本要求</vt:lpstr>
      <vt:lpstr>代码和编译构建产物的配置管理</vt:lpstr>
      <vt:lpstr>制定有效的分支管理策略</vt:lpstr>
      <vt:lpstr>基于分支的开发</vt:lpstr>
      <vt:lpstr>基于主干的开发</vt:lpstr>
      <vt:lpstr>配置管理工具– GIT 分支管理</vt:lpstr>
      <vt:lpstr>本章要点</vt:lpstr>
      <vt:lpstr>PowerPoint 演示文稿</vt:lpstr>
      <vt:lpstr>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项目管理</dc:title>
  <dc:creator>think</dc:creator>
  <cp:lastModifiedBy>hufei</cp:lastModifiedBy>
  <cp:revision>1</cp:revision>
  <dcterms:created xsi:type="dcterms:W3CDTF">2024-08-29T06:52:44Z</dcterms:created>
  <dcterms:modified xsi:type="dcterms:W3CDTF">2024-08-29T06:52:44Z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2019-03-14T08:00:00Z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2020-06-12T08:00:00Z</vt:filetime>
  </property>
  <property fmtid="{D5CDD505-2E9C-101B-9397-08002B2CF9AE}" pid="5" name="ICV">
    <vt:lpwstr>3CE8A2EABAD94C07A85F2D3D0B0B46B7_12</vt:lpwstr>
  </property>
  <property fmtid="{D5CDD505-2E9C-101B-9397-08002B2CF9AE}" pid="6" name="KSOProductBuildVer">
    <vt:lpwstr>2052-12.1.0.17857</vt:lpwstr>
  </property>
</Properties>
</file>