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9" r:id="rId3"/>
    <p:sldId id="288" r:id="rId4"/>
    <p:sldId id="263" r:id="rId5"/>
    <p:sldId id="264" r:id="rId6"/>
    <p:sldId id="265" r:id="rId7"/>
    <p:sldId id="266" r:id="rId8"/>
    <p:sldId id="267" r:id="rId9"/>
    <p:sldId id="261" r:id="rId10"/>
    <p:sldId id="269" r:id="rId11"/>
    <p:sldId id="270" r:id="rId12"/>
    <p:sldId id="271" r:id="rId13"/>
    <p:sldId id="281" r:id="rId14"/>
    <p:sldId id="282" r:id="rId15"/>
    <p:sldId id="268" r:id="rId16"/>
    <p:sldId id="273" r:id="rId17"/>
    <p:sldId id="274" r:id="rId18"/>
    <p:sldId id="275" r:id="rId19"/>
    <p:sldId id="276" r:id="rId20"/>
    <p:sldId id="277" r:id="rId21"/>
    <p:sldId id="279" r:id="rId22"/>
    <p:sldId id="283" r:id="rId23"/>
    <p:sldId id="284" r:id="rId24"/>
    <p:sldId id="272" r:id="rId25"/>
    <p:sldId id="287" r:id="rId26"/>
    <p:sldId id="286" r:id="rId27"/>
    <p:sldId id="291" r:id="rId28"/>
    <p:sldId id="292" r:id="rId29"/>
    <p:sldId id="293" r:id="rId30"/>
    <p:sldId id="280" r:id="rId31"/>
    <p:sldId id="262" r:id="rId32"/>
    <p:sldId id="289" r:id="rId33"/>
    <p:sldId id="290" r:id="rId34"/>
  </p:sldIdLst>
  <p:sldSz cx="9144000" cy="6858000" type="screen4x3"/>
  <p:notesSz cx="9926638" cy="6797675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52" autoAdjust="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64AA-B325-4D3D-A08B-2B4AB85C59C4}" type="datetimeFigureOut">
              <a:rPr lang="tr-TR" smtClean="0"/>
              <a:t>3.02.2020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DE823-0A84-4469-9AA3-A6672A3363E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246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D0A76-B22A-450A-8DA5-780515750795}" type="datetimeFigureOut">
              <a:rPr lang="tr-TR" smtClean="0"/>
              <a:t>3.02.2020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34F25-EAC0-40E2-ADB7-25408D2DB39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940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022C-AD5F-4A4B-BBB3-A7E8341ECD50}" type="datetime1">
              <a:rPr lang="tr-TR" smtClean="0"/>
              <a:t>3.02.2020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Week I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A472-C347-470B-8A08-F8A11E79AB8C}" type="datetime1">
              <a:rPr lang="tr-TR" smtClean="0"/>
              <a:t>3.02.2020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Week I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BB33-6D31-44FC-A454-53BABBF45D31}" type="datetime1">
              <a:rPr lang="tr-TR" smtClean="0"/>
              <a:t>3.02.2020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Week I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B26-82DB-4EEF-9082-C93D594D7356}" type="datetime1">
              <a:rPr lang="tr-TR" smtClean="0"/>
              <a:t>3.02.2020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/>
              <a:t>Week I - Introduction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83E5-EE7D-449F-B87A-5217B825ADAC}" type="datetime1">
              <a:rPr lang="tr-TR" smtClean="0"/>
              <a:t>3.02.2020</a:t>
            </a:fld>
            <a:endParaRPr lang="tr-T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/>
              <a:t>Week I - Introduction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E2C5-0F13-448E-8CA5-5098563367AF}" type="datetime1">
              <a:rPr lang="tr-TR" smtClean="0"/>
              <a:t>3.02.2020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Week I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403-FD4C-4313-A085-878929E14BEC}" type="datetime1">
              <a:rPr lang="tr-TR" smtClean="0"/>
              <a:t>3.02.2020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Week I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0C22-9D77-4535-B8F9-1043B9575882}" type="datetime1">
              <a:rPr lang="tr-TR" smtClean="0"/>
              <a:t>3.02.2020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Week I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36E5-D6B6-4FD0-8EF0-B916B48CBECE}" type="datetime1">
              <a:rPr lang="tr-TR" smtClean="0"/>
              <a:t>3.02.2020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/>
              <a:t>Week I - Introduction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78C80C-2F92-4DB4-9428-560FCCF298C5}" type="datetime1">
              <a:rPr lang="tr-TR" smtClean="0"/>
              <a:t>3.02.2020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/>
              <a:t>Week I - Introduction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EE7F-F0EF-49A8-9EA8-B07B70CE695D}" type="datetime1">
              <a:rPr lang="tr-TR" smtClean="0"/>
              <a:t>3.02.2020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Week I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tr-TR"/>
              <a:t>Week I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C3C0A5-FCFC-4DD2-8080-FD61FAFEF6A5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C34D8B3-0FF3-4AD6-8988-0CB334654F6E}" type="datetime1">
              <a:rPr lang="tr-TR" smtClean="0"/>
              <a:t>3.02.2020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59632" y="908720"/>
            <a:ext cx="7235981" cy="4483969"/>
          </a:xfrm>
        </p:spPr>
        <p:txBody>
          <a:bodyPr/>
          <a:lstStyle/>
          <a:p>
            <a:r>
              <a:rPr lang="tr-TR" sz="9600" dirty="0"/>
              <a:t>BLM2502</a:t>
            </a:r>
            <a:br>
              <a:rPr lang="tr-TR" sz="9600" dirty="0"/>
            </a:br>
            <a:r>
              <a:rPr lang="tr-TR" sz="9600" dirty="0" err="1"/>
              <a:t>Theory</a:t>
            </a:r>
            <a:r>
              <a:rPr lang="tr-TR" sz="9600" dirty="0"/>
              <a:t> of </a:t>
            </a:r>
            <a:r>
              <a:rPr lang="tr-TR" sz="9600" dirty="0" err="1"/>
              <a:t>Computation</a:t>
            </a:r>
            <a:endParaRPr lang="tr-TR" sz="9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75656" y="5373216"/>
            <a:ext cx="6189583" cy="949569"/>
          </a:xfrm>
        </p:spPr>
        <p:txBody>
          <a:bodyPr/>
          <a:lstStyle/>
          <a:p>
            <a:pPr algn="ctr"/>
            <a:r>
              <a:rPr lang="tr-TR" dirty="0"/>
              <a:t>Spring 2017</a:t>
            </a:r>
          </a:p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33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tr-TR" dirty="0"/>
              <a:t>Set </a:t>
            </a:r>
            <a:r>
              <a:rPr lang="en-US" dirty="0"/>
              <a:t>Theory</a:t>
            </a:r>
            <a:endParaRPr lang="tr-TR" dirty="0"/>
          </a:p>
          <a:p>
            <a:r>
              <a:rPr lang="en-US" sz="2400" dirty="0"/>
              <a:t>A set is a collection of well-defined objects.</a:t>
            </a:r>
            <a:endParaRPr lang="tr-TR" sz="2400" dirty="0"/>
          </a:p>
          <a:p>
            <a:pPr lvl="1"/>
            <a:r>
              <a:rPr lang="en-US" sz="2000" dirty="0"/>
              <a:t>The set of natural numbers is </a:t>
            </a:r>
            <a:r>
              <a:rPr lang="en-US" sz="2000" b="1" dirty="0"/>
              <a:t>N</a:t>
            </a:r>
            <a:r>
              <a:rPr lang="en-US" sz="2000" dirty="0"/>
              <a:t> = {1, 2, 3, . . .}.</a:t>
            </a:r>
          </a:p>
          <a:p>
            <a:pPr lvl="1"/>
            <a:r>
              <a:rPr lang="en-US" sz="2000" dirty="0"/>
              <a:t>The set of integers is </a:t>
            </a:r>
            <a:r>
              <a:rPr lang="en-US" sz="2000" b="1" dirty="0"/>
              <a:t>Z </a:t>
            </a:r>
            <a:r>
              <a:rPr lang="en-US" sz="2000" dirty="0"/>
              <a:t>= {. . . ,−3,−2,−1, 0, 1, 2, 3, . . .}.</a:t>
            </a:r>
          </a:p>
          <a:p>
            <a:pPr lvl="1"/>
            <a:r>
              <a:rPr lang="en-US" sz="2000" dirty="0"/>
              <a:t>The set of rational numbers is </a:t>
            </a:r>
            <a:r>
              <a:rPr lang="en-US" sz="2000" b="1" dirty="0"/>
              <a:t>Q</a:t>
            </a:r>
            <a:r>
              <a:rPr lang="en-US" sz="2000" dirty="0"/>
              <a:t> = {m/n : m </a:t>
            </a:r>
            <a:r>
              <a:rPr lang="tr-TR" sz="2000" dirty="0">
                <a:latin typeface="Symbol" panose="05050102010706020507" pitchFamily="18" charset="2"/>
              </a:rPr>
              <a:t>Î</a:t>
            </a:r>
            <a:r>
              <a:rPr lang="en-US" sz="2000" dirty="0"/>
              <a:t> </a:t>
            </a:r>
            <a:r>
              <a:rPr lang="en-US" sz="2000" b="1" dirty="0"/>
              <a:t>Z</a:t>
            </a:r>
            <a:r>
              <a:rPr lang="en-US" sz="2000" dirty="0"/>
              <a:t>, n </a:t>
            </a:r>
            <a:r>
              <a:rPr lang="tr-TR" sz="2000" dirty="0">
                <a:latin typeface="Symbol" panose="05050102010706020507" pitchFamily="18" charset="2"/>
              </a:rPr>
              <a:t>Î</a:t>
            </a:r>
            <a:r>
              <a:rPr lang="en-US" sz="2000" dirty="0"/>
              <a:t> </a:t>
            </a:r>
            <a:r>
              <a:rPr lang="en-US" sz="2000" b="1" dirty="0"/>
              <a:t>Z</a:t>
            </a:r>
            <a:r>
              <a:rPr lang="en-US" sz="2000" dirty="0"/>
              <a:t>, n </a:t>
            </a:r>
            <a:r>
              <a:rPr lang="tr-TR" sz="2000" dirty="0"/>
              <a:t> </a:t>
            </a:r>
            <a:r>
              <a:rPr lang="tr-TR" sz="2000" dirty="0">
                <a:latin typeface="Symbol" panose="05050102010706020507" pitchFamily="18" charset="2"/>
              </a:rPr>
              <a:t>¹</a:t>
            </a:r>
            <a:r>
              <a:rPr lang="en-US" sz="2000" dirty="0"/>
              <a:t> 0}.</a:t>
            </a:r>
          </a:p>
          <a:p>
            <a:pPr lvl="1"/>
            <a:r>
              <a:rPr lang="en-US" sz="2000" dirty="0"/>
              <a:t>The set of real numbers is denoted by </a:t>
            </a:r>
            <a:r>
              <a:rPr lang="en-US" sz="2000" b="1" dirty="0"/>
              <a:t>R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If A and B are sets, then A is a subset of B, written as A </a:t>
            </a:r>
            <a:r>
              <a:rPr lang="tr-TR" sz="2000" dirty="0">
                <a:latin typeface="Symbol" panose="05050102010706020507" pitchFamily="18" charset="2"/>
              </a:rPr>
              <a:t>Í</a:t>
            </a:r>
            <a:r>
              <a:rPr lang="en-US" sz="2000" dirty="0"/>
              <a:t> B, if every</a:t>
            </a:r>
            <a:r>
              <a:rPr lang="tr-TR" sz="2000" dirty="0"/>
              <a:t> </a:t>
            </a:r>
            <a:r>
              <a:rPr lang="en-US" sz="2000" dirty="0"/>
              <a:t>element of A is also an element of B.</a:t>
            </a:r>
            <a:endParaRPr lang="tr-TR" sz="2000" dirty="0"/>
          </a:p>
          <a:p>
            <a:pPr lvl="1"/>
            <a:r>
              <a:rPr lang="en-US" sz="2000" dirty="0"/>
              <a:t>If B is a set, then the power set </a:t>
            </a:r>
            <a:r>
              <a:rPr lang="en-US" sz="2000" i="1" dirty="0"/>
              <a:t>P</a:t>
            </a:r>
            <a:r>
              <a:rPr lang="en-US" sz="2000" dirty="0"/>
              <a:t>(B) of B is defined to be the set of</a:t>
            </a:r>
            <a:r>
              <a:rPr lang="tr-TR" sz="2000" dirty="0"/>
              <a:t> </a:t>
            </a:r>
            <a:r>
              <a:rPr lang="en-US" sz="2000" dirty="0"/>
              <a:t>all</a:t>
            </a:r>
            <a:r>
              <a:rPr lang="tr-TR" sz="2000" dirty="0"/>
              <a:t> </a:t>
            </a:r>
            <a:r>
              <a:rPr lang="en-US" sz="2000" dirty="0"/>
              <a:t>subsets</a:t>
            </a:r>
            <a:r>
              <a:rPr lang="tr-TR" sz="2000" dirty="0"/>
              <a:t> of B: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tr-TR" sz="2000" i="1" dirty="0"/>
              <a:t>P</a:t>
            </a:r>
            <a:r>
              <a:rPr lang="tr-TR" sz="2000" dirty="0"/>
              <a:t>(B) = {A : A </a:t>
            </a:r>
            <a:r>
              <a:rPr lang="tr-TR" sz="2000" dirty="0">
                <a:latin typeface="Symbol" panose="05050102010706020507" pitchFamily="18" charset="2"/>
              </a:rPr>
              <a:t>Í</a:t>
            </a:r>
            <a:r>
              <a:rPr lang="en-US" sz="2000" dirty="0"/>
              <a:t> </a:t>
            </a:r>
            <a:r>
              <a:rPr lang="tr-TR" sz="2000" dirty="0"/>
              <a:t>B}.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/>
              <a:t>Observe </a:t>
            </a:r>
            <a:r>
              <a:rPr lang="tr-TR" sz="2000" dirty="0">
                <a:latin typeface="Symbol" panose="05050102010706020507" pitchFamily="18" charset="2"/>
              </a:rPr>
              <a:t>f Î</a:t>
            </a:r>
            <a:r>
              <a:rPr lang="en-US" sz="2000" dirty="0">
                <a:latin typeface="Symbol" panose="05050102010706020507" pitchFamily="18" charset="2"/>
              </a:rPr>
              <a:t> </a:t>
            </a:r>
            <a:r>
              <a:rPr lang="en-US" sz="2000" dirty="0"/>
              <a:t>P(B) and B </a:t>
            </a:r>
            <a:r>
              <a:rPr lang="tr-TR" sz="2000" dirty="0">
                <a:latin typeface="Symbol" panose="05050102010706020507" pitchFamily="18" charset="2"/>
              </a:rPr>
              <a:t>Î</a:t>
            </a:r>
            <a:r>
              <a:rPr lang="en-US" sz="2000" dirty="0"/>
              <a:t> P(B).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977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tr-TR" dirty="0"/>
              <a:t>Set </a:t>
            </a:r>
            <a:r>
              <a:rPr lang="en-US" dirty="0"/>
              <a:t>Theory</a:t>
            </a:r>
            <a:endParaRPr lang="tr-TR" dirty="0"/>
          </a:p>
          <a:p>
            <a:pPr lvl="1"/>
            <a:r>
              <a:rPr lang="en-US" sz="2000" dirty="0"/>
              <a:t>If A and B are two sets, then</a:t>
            </a:r>
            <a:endParaRPr lang="tr-TR" sz="2000" dirty="0"/>
          </a:p>
          <a:p>
            <a:pPr lvl="2"/>
            <a:r>
              <a:rPr lang="en-US" sz="2000" dirty="0"/>
              <a:t>their union is defined as</a:t>
            </a:r>
            <a:endParaRPr lang="tr-TR" sz="2000" dirty="0"/>
          </a:p>
          <a:p>
            <a:pPr lvl="3"/>
            <a:r>
              <a:rPr lang="en-US" sz="2000" dirty="0"/>
              <a:t>A </a:t>
            </a:r>
            <a:r>
              <a:rPr lang="tr-TR" sz="2000" dirty="0">
                <a:latin typeface="Symbol" panose="05050102010706020507" pitchFamily="18" charset="2"/>
              </a:rPr>
              <a:t>È </a:t>
            </a:r>
            <a:r>
              <a:rPr lang="en-US" sz="2000" dirty="0"/>
              <a:t>B = {x : x </a:t>
            </a:r>
            <a:r>
              <a:rPr lang="tr-TR" sz="2000" dirty="0">
                <a:latin typeface="Symbol" panose="05050102010706020507" pitchFamily="18" charset="2"/>
              </a:rPr>
              <a:t>Î</a:t>
            </a:r>
            <a:r>
              <a:rPr lang="en-US" sz="2000" dirty="0"/>
              <a:t> A or x </a:t>
            </a:r>
            <a:r>
              <a:rPr lang="tr-TR" sz="2000" dirty="0">
                <a:latin typeface="Symbol" panose="05050102010706020507" pitchFamily="18" charset="2"/>
              </a:rPr>
              <a:t>Î</a:t>
            </a:r>
            <a:r>
              <a:rPr lang="en-US" sz="2000" dirty="0"/>
              <a:t> B},</a:t>
            </a:r>
          </a:p>
          <a:p>
            <a:pPr lvl="2"/>
            <a:r>
              <a:rPr lang="en-US" sz="2000" dirty="0"/>
              <a:t>their intersection is defined as</a:t>
            </a:r>
          </a:p>
          <a:p>
            <a:pPr lvl="3"/>
            <a:r>
              <a:rPr lang="en-US" sz="2000" dirty="0"/>
              <a:t>A </a:t>
            </a:r>
            <a:r>
              <a:rPr lang="tr-TR" sz="2000" dirty="0">
                <a:latin typeface="Symbol" panose="05050102010706020507" pitchFamily="18" charset="2"/>
              </a:rPr>
              <a:t>Ç </a:t>
            </a:r>
            <a:r>
              <a:rPr lang="en-US" sz="2000" dirty="0"/>
              <a:t>B = {x : x </a:t>
            </a:r>
            <a:r>
              <a:rPr lang="tr-TR" sz="2000" dirty="0">
                <a:latin typeface="Symbol" panose="05050102010706020507" pitchFamily="18" charset="2"/>
              </a:rPr>
              <a:t>Î</a:t>
            </a:r>
            <a:r>
              <a:rPr lang="en-US" sz="2000" dirty="0"/>
              <a:t> A and x </a:t>
            </a:r>
            <a:r>
              <a:rPr lang="tr-TR" sz="2000" dirty="0">
                <a:latin typeface="Symbol" panose="05050102010706020507" pitchFamily="18" charset="2"/>
              </a:rPr>
              <a:t>Î</a:t>
            </a:r>
            <a:r>
              <a:rPr lang="en-US" sz="2000" dirty="0"/>
              <a:t> B},</a:t>
            </a:r>
          </a:p>
          <a:p>
            <a:pPr lvl="2"/>
            <a:r>
              <a:rPr lang="en-US" sz="2000" dirty="0"/>
              <a:t>their difference is defined as</a:t>
            </a:r>
          </a:p>
          <a:p>
            <a:pPr lvl="3"/>
            <a:r>
              <a:rPr lang="en-US" sz="2000" dirty="0"/>
              <a:t>A \ B = {x : x </a:t>
            </a:r>
            <a:r>
              <a:rPr lang="tr-TR" sz="2000" dirty="0">
                <a:latin typeface="Symbol" panose="05050102010706020507" pitchFamily="18" charset="2"/>
              </a:rPr>
              <a:t>Î</a:t>
            </a:r>
            <a:r>
              <a:rPr lang="en-US" sz="2000" dirty="0"/>
              <a:t> A and x </a:t>
            </a:r>
            <a:r>
              <a:rPr lang="tr-TR" sz="2000" dirty="0">
                <a:latin typeface="Symbol" panose="05050102010706020507" pitchFamily="18" charset="2"/>
              </a:rPr>
              <a:t>Ï</a:t>
            </a:r>
            <a:r>
              <a:rPr lang="en-US" sz="2000" dirty="0"/>
              <a:t> B},</a:t>
            </a:r>
          </a:p>
          <a:p>
            <a:pPr lvl="2"/>
            <a:r>
              <a:rPr lang="en-US" sz="2000" dirty="0"/>
              <a:t>the Cartesian product of A and B is defined as</a:t>
            </a:r>
          </a:p>
          <a:p>
            <a:pPr lvl="3"/>
            <a:r>
              <a:rPr lang="es-ES" sz="2000" dirty="0"/>
              <a:t>A × B = {(x, y) : x </a:t>
            </a:r>
            <a:r>
              <a:rPr lang="tr-TR" sz="2000" dirty="0">
                <a:latin typeface="Symbol" panose="05050102010706020507" pitchFamily="18" charset="2"/>
              </a:rPr>
              <a:t>Î</a:t>
            </a:r>
            <a:r>
              <a:rPr lang="es-ES" sz="2000" dirty="0"/>
              <a:t> A and y </a:t>
            </a:r>
            <a:r>
              <a:rPr lang="tr-TR" sz="2000" dirty="0">
                <a:latin typeface="Symbol" panose="05050102010706020507" pitchFamily="18" charset="2"/>
              </a:rPr>
              <a:t>Î</a:t>
            </a:r>
            <a:r>
              <a:rPr lang="es-ES" sz="2000" dirty="0"/>
              <a:t> B},</a:t>
            </a:r>
          </a:p>
          <a:p>
            <a:pPr lvl="2"/>
            <a:r>
              <a:rPr lang="en-US" sz="2000" dirty="0"/>
              <a:t>the complement of A is defined as</a:t>
            </a:r>
          </a:p>
          <a:p>
            <a:pPr lvl="3"/>
            <a:r>
              <a:rPr lang="tr-TR" sz="2000" dirty="0"/>
              <a:t>Ā </a:t>
            </a:r>
            <a:r>
              <a:rPr lang="pt-BR" sz="2000" dirty="0"/>
              <a:t> = {x : x </a:t>
            </a:r>
            <a:r>
              <a:rPr lang="tr-TR" sz="2000" dirty="0">
                <a:latin typeface="Symbol" panose="05050102010706020507" pitchFamily="18" charset="2"/>
              </a:rPr>
              <a:t>Ï</a:t>
            </a:r>
            <a:r>
              <a:rPr lang="pt-BR" sz="2000" dirty="0"/>
              <a:t> A}.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089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tr-TR" dirty="0"/>
              <a:t>Set </a:t>
            </a:r>
            <a:r>
              <a:rPr lang="en-US" dirty="0"/>
              <a:t>Theory</a:t>
            </a:r>
            <a:endParaRPr lang="tr-TR" dirty="0"/>
          </a:p>
          <a:p>
            <a:pPr lvl="1"/>
            <a:r>
              <a:rPr lang="en-US" sz="2000" dirty="0"/>
              <a:t>A binary relation on two sets A and B is a subset of A × B.</a:t>
            </a:r>
          </a:p>
          <a:p>
            <a:pPr lvl="1"/>
            <a:r>
              <a:rPr lang="en-US" sz="2000" dirty="0"/>
              <a:t>A function f from A to B, denoted by f : A </a:t>
            </a:r>
            <a:r>
              <a:rPr lang="tr-TR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B, is a binary relation</a:t>
            </a:r>
            <a:r>
              <a:rPr lang="tr-TR" sz="2000" dirty="0"/>
              <a:t> </a:t>
            </a:r>
            <a:r>
              <a:rPr lang="en-US" sz="2000" i="1" dirty="0"/>
              <a:t>R</a:t>
            </a:r>
            <a:r>
              <a:rPr lang="en-US" sz="2000" dirty="0"/>
              <a:t>, having the property that for each element a </a:t>
            </a:r>
            <a:r>
              <a:rPr lang="tr-TR" sz="2000" dirty="0">
                <a:latin typeface="Symbol" panose="05050102010706020507" pitchFamily="18" charset="2"/>
              </a:rPr>
              <a:t>Î</a:t>
            </a:r>
            <a:r>
              <a:rPr lang="en-US" sz="2000" dirty="0"/>
              <a:t> A, there is exactly</a:t>
            </a:r>
            <a:r>
              <a:rPr lang="tr-TR" sz="2000" dirty="0"/>
              <a:t> </a:t>
            </a:r>
            <a:r>
              <a:rPr lang="en-US" sz="2000" dirty="0"/>
              <a:t>one ordered pair in </a:t>
            </a:r>
            <a:r>
              <a:rPr lang="en-US" sz="2000" i="1" dirty="0"/>
              <a:t>R</a:t>
            </a:r>
            <a:r>
              <a:rPr lang="en-US" sz="2000" dirty="0"/>
              <a:t>, whose first component is a. We will also say</a:t>
            </a:r>
            <a:r>
              <a:rPr lang="tr-TR" sz="2000" dirty="0"/>
              <a:t> </a:t>
            </a:r>
            <a:r>
              <a:rPr lang="en-US" sz="2000" dirty="0"/>
              <a:t>that f(a) = b, or f maps a to b, or the image of a under f is b. The</a:t>
            </a:r>
            <a:r>
              <a:rPr lang="tr-TR" sz="2000" dirty="0"/>
              <a:t> </a:t>
            </a:r>
            <a:r>
              <a:rPr lang="en-US" sz="2000" dirty="0"/>
              <a:t>set A is called the domain of</a:t>
            </a:r>
            <a:r>
              <a:rPr lang="tr-TR" sz="2000" dirty="0"/>
              <a:t> </a:t>
            </a:r>
            <a:r>
              <a:rPr lang="en-US" sz="2000" dirty="0"/>
              <a:t>f, and the set</a:t>
            </a:r>
          </a:p>
          <a:p>
            <a:pPr marL="914400" lvl="2" indent="0">
              <a:buNone/>
            </a:pPr>
            <a:r>
              <a:rPr lang="en-US" sz="2000" dirty="0"/>
              <a:t>{b </a:t>
            </a:r>
            <a:r>
              <a:rPr lang="tr-TR" sz="2000" dirty="0">
                <a:latin typeface="Symbol" panose="05050102010706020507" pitchFamily="18" charset="2"/>
              </a:rPr>
              <a:t>Î</a:t>
            </a:r>
            <a:r>
              <a:rPr lang="en-US" sz="2000" dirty="0"/>
              <a:t> B : there is an a </a:t>
            </a:r>
            <a:r>
              <a:rPr lang="tr-TR" sz="2000" dirty="0">
                <a:latin typeface="Symbol" panose="05050102010706020507" pitchFamily="18" charset="2"/>
              </a:rPr>
              <a:t>Î</a:t>
            </a:r>
            <a:r>
              <a:rPr lang="en-US" sz="2000" dirty="0"/>
              <a:t> A with f(a) = b}</a:t>
            </a:r>
            <a:r>
              <a:rPr lang="tr-TR" sz="2000" dirty="0"/>
              <a:t> </a:t>
            </a:r>
            <a:r>
              <a:rPr lang="en-US" sz="2000" dirty="0"/>
              <a:t>is called the range of f.</a:t>
            </a:r>
            <a:endParaRPr lang="tr-TR" sz="2000" dirty="0"/>
          </a:p>
          <a:p>
            <a:pPr lvl="1"/>
            <a:r>
              <a:rPr lang="en-US" sz="2000" dirty="0"/>
              <a:t>A binary relation R </a:t>
            </a:r>
            <a:r>
              <a:rPr lang="tr-TR" sz="2000" dirty="0">
                <a:latin typeface="Symbol" panose="05050102010706020507" pitchFamily="18" charset="2"/>
              </a:rPr>
              <a:t>Í</a:t>
            </a:r>
            <a:r>
              <a:rPr lang="en-US" sz="2000" dirty="0"/>
              <a:t> A × A is an equivalence relation, if it satisfies the following three conditions: </a:t>
            </a:r>
            <a:endParaRPr lang="tr-TR" sz="2000" dirty="0"/>
          </a:p>
          <a:p>
            <a:pPr lvl="2"/>
            <a:r>
              <a:rPr lang="en-US" dirty="0"/>
              <a:t>R is reflexive: For every element in a </a:t>
            </a:r>
            <a:r>
              <a:rPr lang="tr-TR" dirty="0">
                <a:latin typeface="Symbol" panose="05050102010706020507" pitchFamily="18" charset="2"/>
              </a:rPr>
              <a:t>Î</a:t>
            </a:r>
            <a:r>
              <a:rPr lang="en-US" dirty="0"/>
              <a:t> A, we have (a, a) </a:t>
            </a:r>
            <a:r>
              <a:rPr lang="tr-TR" dirty="0">
                <a:latin typeface="Symbol" panose="05050102010706020507" pitchFamily="18" charset="2"/>
              </a:rPr>
              <a:t>Î</a:t>
            </a:r>
            <a:r>
              <a:rPr lang="en-US" dirty="0"/>
              <a:t> R.</a:t>
            </a:r>
          </a:p>
          <a:p>
            <a:pPr lvl="2"/>
            <a:r>
              <a:rPr lang="en-US" dirty="0"/>
              <a:t>R is symmetric: For all a and b in A, if (a, b) </a:t>
            </a:r>
            <a:r>
              <a:rPr lang="tr-TR" dirty="0">
                <a:latin typeface="Symbol" panose="05050102010706020507" pitchFamily="18" charset="2"/>
              </a:rPr>
              <a:t>Î</a:t>
            </a:r>
            <a:r>
              <a:rPr lang="en-US" dirty="0"/>
              <a:t> R, then</a:t>
            </a:r>
            <a:r>
              <a:rPr lang="tr-TR" dirty="0"/>
              <a:t> (b, a) </a:t>
            </a:r>
            <a:r>
              <a:rPr lang="tr-TR" dirty="0">
                <a:latin typeface="Symbol" panose="05050102010706020507" pitchFamily="18" charset="2"/>
              </a:rPr>
              <a:t>Î</a:t>
            </a:r>
            <a:r>
              <a:rPr lang="tr-TR" dirty="0"/>
              <a:t> R.</a:t>
            </a:r>
          </a:p>
          <a:p>
            <a:pPr lvl="2"/>
            <a:r>
              <a:rPr lang="en-US" dirty="0"/>
              <a:t>R is transitive: For all a, b, and c in A, if (a, b) </a:t>
            </a:r>
            <a:r>
              <a:rPr lang="tr-TR" dirty="0">
                <a:latin typeface="Symbol" panose="05050102010706020507" pitchFamily="18" charset="2"/>
              </a:rPr>
              <a:t>Î</a:t>
            </a:r>
            <a:r>
              <a:rPr lang="en-US" dirty="0"/>
              <a:t> R and (b, c) </a:t>
            </a:r>
            <a:r>
              <a:rPr lang="tr-TR" dirty="0">
                <a:latin typeface="Symbol" panose="05050102010706020507" pitchFamily="18" charset="2"/>
              </a:rPr>
              <a:t>Î</a:t>
            </a:r>
            <a:r>
              <a:rPr lang="en-US" dirty="0"/>
              <a:t> R</a:t>
            </a:r>
            <a:r>
              <a:rPr lang="tr-TR" dirty="0"/>
              <a:t>, </a:t>
            </a:r>
            <a:r>
              <a:rPr lang="en-US" dirty="0"/>
              <a:t>then also (a, c) </a:t>
            </a:r>
            <a:r>
              <a:rPr lang="tr-TR" dirty="0">
                <a:latin typeface="Symbol" panose="05050102010706020507" pitchFamily="18" charset="2"/>
              </a:rPr>
              <a:t>Î</a:t>
            </a:r>
            <a:r>
              <a:rPr lang="en-US" dirty="0"/>
              <a:t> R.</a:t>
            </a:r>
            <a:endParaRPr lang="en-US" sz="34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544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Boolean</a:t>
            </a:r>
            <a:r>
              <a:rPr lang="tr-TR" dirty="0"/>
              <a:t> </a:t>
            </a:r>
            <a:r>
              <a:rPr lang="en-US" dirty="0"/>
              <a:t>Logic</a:t>
            </a:r>
          </a:p>
          <a:p>
            <a:r>
              <a:rPr lang="en-US" sz="2400" dirty="0"/>
              <a:t>The Boolean values are 1 and 0, that represent true and false, respectively.</a:t>
            </a:r>
            <a:r>
              <a:rPr lang="tr-TR" sz="2400" dirty="0"/>
              <a:t> </a:t>
            </a:r>
            <a:r>
              <a:rPr lang="en-US" sz="2400" dirty="0"/>
              <a:t>The basic Boolean operations</a:t>
            </a:r>
            <a:r>
              <a:rPr lang="tr-TR" sz="2400" dirty="0"/>
              <a:t>:</a:t>
            </a:r>
            <a:endParaRPr lang="en-US" sz="2400" dirty="0"/>
          </a:p>
          <a:p>
            <a:r>
              <a:rPr lang="en-US" sz="2400" dirty="0"/>
              <a:t>negation (or NOT), represented by ￢,</a:t>
            </a:r>
          </a:p>
          <a:p>
            <a:r>
              <a:rPr lang="en-US" sz="2400" dirty="0"/>
              <a:t>conjunction (or AND), represented by </a:t>
            </a:r>
            <a:r>
              <a:rPr lang="tr-TR" sz="2400" dirty="0">
                <a:latin typeface="Symbol" panose="05050102010706020507" pitchFamily="18" charset="2"/>
              </a:rPr>
              <a:t>L</a:t>
            </a:r>
            <a:r>
              <a:rPr lang="en-US" sz="2400" dirty="0"/>
              <a:t>,</a:t>
            </a:r>
          </a:p>
          <a:p>
            <a:r>
              <a:rPr lang="en-US" sz="2400" dirty="0"/>
              <a:t>disjunction (or OR), represented by </a:t>
            </a:r>
            <a:r>
              <a:rPr lang="tr-TR" sz="2400" dirty="0"/>
              <a:t>V</a:t>
            </a:r>
            <a:r>
              <a:rPr lang="en-US" sz="2400" dirty="0"/>
              <a:t>,</a:t>
            </a:r>
          </a:p>
          <a:p>
            <a:r>
              <a:rPr lang="en-US" sz="2400" dirty="0"/>
              <a:t>exclusive-or (or XOR), represented by</a:t>
            </a:r>
            <a:r>
              <a:rPr lang="tr-TR" sz="2400" dirty="0"/>
              <a:t> </a:t>
            </a:r>
            <a:r>
              <a:rPr lang="tr-TR" sz="2400" dirty="0">
                <a:latin typeface="Symbol" panose="05050102010706020507" pitchFamily="18" charset="2"/>
              </a:rPr>
              <a:t>Å</a:t>
            </a:r>
            <a:r>
              <a:rPr lang="en-US" sz="2400" dirty="0"/>
              <a:t> ,</a:t>
            </a:r>
          </a:p>
          <a:p>
            <a:r>
              <a:rPr lang="en-US" sz="2400" dirty="0"/>
              <a:t>equivalence, represented by </a:t>
            </a:r>
            <a:r>
              <a:rPr lang="tr-TR" sz="2400" dirty="0">
                <a:latin typeface="Symbol" panose="05050102010706020507" pitchFamily="18" charset="2"/>
              </a:rPr>
              <a:t>«</a:t>
            </a:r>
            <a:r>
              <a:rPr lang="en-US" sz="2400" dirty="0"/>
              <a:t> or </a:t>
            </a:r>
            <a:r>
              <a:rPr lang="tr-TR" sz="2400" dirty="0">
                <a:latin typeface="Symbol" panose="05050102010706020507" pitchFamily="18" charset="2"/>
              </a:rPr>
              <a:t>Û</a:t>
            </a:r>
            <a:r>
              <a:rPr lang="en-US" sz="2400" dirty="0"/>
              <a:t>,</a:t>
            </a:r>
          </a:p>
          <a:p>
            <a:r>
              <a:rPr lang="en-US" sz="2400" dirty="0"/>
              <a:t>implication, represented by </a:t>
            </a:r>
            <a:r>
              <a:rPr lang="tr-TR" sz="2400" dirty="0">
                <a:latin typeface="Symbol" panose="05050102010706020507" pitchFamily="18" charset="2"/>
              </a:rPr>
              <a:t>®</a:t>
            </a:r>
            <a:r>
              <a:rPr lang="en-US" sz="2400" dirty="0"/>
              <a:t> or </a:t>
            </a:r>
            <a:r>
              <a:rPr lang="tr-TR" sz="2400" dirty="0">
                <a:latin typeface="Symbol" panose="05050102010706020507" pitchFamily="18" charset="2"/>
              </a:rPr>
              <a:t>Þ</a:t>
            </a:r>
            <a:r>
              <a:rPr lang="en-US" sz="2400" dirty="0"/>
              <a:t>.</a:t>
            </a:r>
            <a:r>
              <a:rPr lang="tr-TR" sz="2400" dirty="0"/>
              <a:t> ,</a:t>
            </a:r>
            <a:endParaRPr lang="en-US" sz="24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220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Truth Table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14</a:t>
            </a:fld>
            <a:endParaRPr lang="tr-TR"/>
          </a:p>
        </p:txBody>
      </p:sp>
      <p:graphicFrame>
        <p:nvGraphicFramePr>
          <p:cNvPr id="6" name="Tablo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115755"/>
              </p:ext>
            </p:extLst>
          </p:nvPr>
        </p:nvGraphicFramePr>
        <p:xfrm>
          <a:off x="1331640" y="2060848"/>
          <a:ext cx="7096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3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equivalence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implication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dirty="0"/>
                        <a:t>￢0 = 1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800" dirty="0"/>
                        <a:t>0 </a:t>
                      </a:r>
                      <a:r>
                        <a:rPr lang="tr-TR" sz="1800" dirty="0">
                          <a:latin typeface="Symbol" panose="05050102010706020507" pitchFamily="18" charset="2"/>
                        </a:rPr>
                        <a:t>L</a:t>
                      </a:r>
                      <a:r>
                        <a:rPr lang="tr-TR" sz="1800" baseline="0" dirty="0">
                          <a:latin typeface="+mn-lt"/>
                        </a:rPr>
                        <a:t> </a:t>
                      </a:r>
                      <a:r>
                        <a:rPr lang="tr-TR" sz="1800" dirty="0"/>
                        <a:t>0 = 0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 V 0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 </a:t>
                      </a:r>
                      <a:r>
                        <a:rPr lang="tr-TR" sz="1800" dirty="0">
                          <a:latin typeface="Symbol" panose="05050102010706020507" pitchFamily="18" charset="2"/>
                        </a:rPr>
                        <a:t>Å</a:t>
                      </a:r>
                      <a:r>
                        <a:rPr lang="tr-TR" dirty="0"/>
                        <a:t> 0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 </a:t>
                      </a:r>
                      <a:r>
                        <a:rPr lang="tr-TR" sz="1800" dirty="0">
                          <a:latin typeface="Symbol" panose="05050102010706020507" pitchFamily="18" charset="2"/>
                        </a:rPr>
                        <a:t>Û</a:t>
                      </a:r>
                      <a:r>
                        <a:rPr lang="tr-TR" dirty="0"/>
                        <a:t> 0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 </a:t>
                      </a:r>
                      <a:r>
                        <a:rPr lang="tr-TR" sz="1800" dirty="0">
                          <a:latin typeface="Symbol" panose="05050102010706020507" pitchFamily="18" charset="2"/>
                        </a:rPr>
                        <a:t>Þ</a:t>
                      </a:r>
                      <a:r>
                        <a:rPr lang="en-US" sz="1800" dirty="0"/>
                        <a:t>.</a:t>
                      </a:r>
                      <a:r>
                        <a:rPr lang="tr-TR" dirty="0"/>
                        <a:t> 0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dirty="0"/>
                        <a:t>￢1 = 0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 </a:t>
                      </a:r>
                      <a:r>
                        <a:rPr lang="tr-TR" sz="1800" dirty="0">
                          <a:latin typeface="Symbol" panose="05050102010706020507" pitchFamily="18" charset="2"/>
                        </a:rPr>
                        <a:t>L 1 = 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 V 1 =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 </a:t>
                      </a:r>
                      <a:r>
                        <a:rPr lang="tr-TR" sz="1800" dirty="0">
                          <a:latin typeface="Symbol" panose="05050102010706020507" pitchFamily="18" charset="2"/>
                        </a:rPr>
                        <a:t>Å</a:t>
                      </a:r>
                      <a:r>
                        <a:rPr lang="tr-TR" dirty="0"/>
                        <a:t> 1 =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 </a:t>
                      </a:r>
                      <a:r>
                        <a:rPr lang="tr-TR" sz="1800" dirty="0">
                          <a:latin typeface="Symbol" panose="05050102010706020507" pitchFamily="18" charset="2"/>
                        </a:rPr>
                        <a:t>Û</a:t>
                      </a:r>
                      <a:r>
                        <a:rPr lang="tr-TR" dirty="0"/>
                        <a:t> 1 = 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0 </a:t>
                      </a:r>
                      <a:r>
                        <a:rPr lang="tr-TR" sz="1800" dirty="0">
                          <a:latin typeface="Symbol" panose="05050102010706020507" pitchFamily="18" charset="2"/>
                        </a:rPr>
                        <a:t>Þ</a:t>
                      </a:r>
                      <a:r>
                        <a:rPr lang="en-US" sz="1800" dirty="0"/>
                        <a:t>.</a:t>
                      </a:r>
                      <a:r>
                        <a:rPr lang="tr-TR" dirty="0"/>
                        <a:t> 1 =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sz="1800" dirty="0">
                          <a:latin typeface="Symbol" panose="05050102010706020507" pitchFamily="18" charset="2"/>
                        </a:rPr>
                        <a:t>L 0 = 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 V 0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sz="1800" dirty="0">
                          <a:latin typeface="Symbol" panose="05050102010706020507" pitchFamily="18" charset="2"/>
                        </a:rPr>
                        <a:t>Å</a:t>
                      </a:r>
                      <a:r>
                        <a:rPr lang="tr-TR" dirty="0"/>
                        <a:t> 0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sz="1800" dirty="0">
                          <a:latin typeface="Symbol" panose="05050102010706020507" pitchFamily="18" charset="2"/>
                        </a:rPr>
                        <a:t>Û</a:t>
                      </a:r>
                      <a:r>
                        <a:rPr lang="tr-TR" dirty="0"/>
                        <a:t> 0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sz="1800" dirty="0">
                          <a:latin typeface="Symbol" panose="05050102010706020507" pitchFamily="18" charset="2"/>
                        </a:rPr>
                        <a:t>Þ</a:t>
                      </a:r>
                      <a:r>
                        <a:rPr lang="en-US" sz="1800" dirty="0"/>
                        <a:t>.</a:t>
                      </a:r>
                      <a:r>
                        <a:rPr lang="tr-TR" dirty="0"/>
                        <a:t> 0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sz="1800" dirty="0">
                          <a:latin typeface="Symbol" panose="05050102010706020507" pitchFamily="18" charset="2"/>
                        </a:rPr>
                        <a:t>L 1 = 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 V 1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sz="1800" dirty="0">
                          <a:latin typeface="Symbol" panose="05050102010706020507" pitchFamily="18" charset="2"/>
                        </a:rPr>
                        <a:t>Å</a:t>
                      </a:r>
                      <a:r>
                        <a:rPr lang="tr-TR" dirty="0"/>
                        <a:t> 1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sz="1800" dirty="0">
                          <a:latin typeface="Symbol" panose="05050102010706020507" pitchFamily="18" charset="2"/>
                        </a:rPr>
                        <a:t>Û</a:t>
                      </a:r>
                      <a:r>
                        <a:rPr lang="tr-TR" dirty="0"/>
                        <a:t> 1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 </a:t>
                      </a:r>
                      <a:r>
                        <a:rPr lang="tr-TR" sz="1800" dirty="0">
                          <a:latin typeface="Symbol" panose="05050102010706020507" pitchFamily="18" charset="2"/>
                        </a:rPr>
                        <a:t>Þ</a:t>
                      </a:r>
                      <a:r>
                        <a:rPr lang="en-US" sz="1800" dirty="0"/>
                        <a:t>.</a:t>
                      </a:r>
                      <a:r>
                        <a:rPr lang="tr-TR" dirty="0"/>
                        <a:t> 1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197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Proof</a:t>
            </a:r>
            <a:r>
              <a:rPr lang="tr-TR" dirty="0"/>
              <a:t> </a:t>
            </a:r>
            <a:r>
              <a:rPr lang="en-US" dirty="0"/>
              <a:t>Techniques</a:t>
            </a:r>
          </a:p>
          <a:p>
            <a:r>
              <a:rPr lang="en-US" sz="2400" dirty="0"/>
              <a:t>In mathematics, a theorem is a statement that is true. A proof is a sequence</a:t>
            </a:r>
            <a:r>
              <a:rPr lang="tr-TR" sz="2400" dirty="0"/>
              <a:t> </a:t>
            </a:r>
            <a:r>
              <a:rPr lang="en-US" sz="2400" dirty="0"/>
              <a:t>of mathematical statements that form an argument to show that a theorem is</a:t>
            </a:r>
            <a:r>
              <a:rPr lang="tr-TR" sz="2400" dirty="0"/>
              <a:t> </a:t>
            </a:r>
            <a:r>
              <a:rPr lang="en-US" sz="2400" dirty="0"/>
              <a:t>true. </a:t>
            </a:r>
            <a:endParaRPr lang="tr-TR" sz="2400" dirty="0"/>
          </a:p>
          <a:p>
            <a:pPr lvl="1"/>
            <a:r>
              <a:rPr lang="en-US" sz="2000" dirty="0"/>
              <a:t>axioms (assumptions</a:t>
            </a:r>
            <a:r>
              <a:rPr lang="tr-TR" sz="2000" dirty="0"/>
              <a:t> </a:t>
            </a:r>
            <a:r>
              <a:rPr lang="en-US" sz="2000" dirty="0"/>
              <a:t>about the underlying</a:t>
            </a:r>
            <a:r>
              <a:rPr lang="tr-TR" sz="2000" dirty="0"/>
              <a:t> </a:t>
            </a:r>
            <a:r>
              <a:rPr lang="en-US" sz="2000" dirty="0"/>
              <a:t>mathematical structures)</a:t>
            </a:r>
            <a:endParaRPr lang="tr-TR" sz="2000" dirty="0"/>
          </a:p>
          <a:p>
            <a:pPr lvl="1"/>
            <a:r>
              <a:rPr lang="en-US" sz="2000" dirty="0"/>
              <a:t>Hypotheses</a:t>
            </a:r>
            <a:r>
              <a:rPr lang="tr-TR" sz="2000" dirty="0"/>
              <a:t>: </a:t>
            </a:r>
            <a:r>
              <a:rPr lang="en-US" dirty="0"/>
              <a:t>a supposition or proposed explanation made on the basis of limited evidence as a starting point for further investigation.</a:t>
            </a:r>
            <a:r>
              <a:rPr lang="en-US" sz="2000" dirty="0"/>
              <a:t> of the </a:t>
            </a:r>
            <a:endParaRPr lang="tr-TR" sz="2000" dirty="0"/>
          </a:p>
          <a:p>
            <a:pPr lvl="1"/>
            <a:r>
              <a:rPr lang="tr-TR" sz="2000" dirty="0"/>
              <a:t>T</a:t>
            </a:r>
            <a:r>
              <a:rPr lang="en-US" sz="2000" dirty="0" err="1"/>
              <a:t>heorem</a:t>
            </a:r>
            <a:endParaRPr lang="en-US" sz="2000" dirty="0"/>
          </a:p>
          <a:p>
            <a:pPr lvl="1"/>
            <a:r>
              <a:rPr lang="en-US" sz="2000" dirty="0"/>
              <a:t>Lemmas</a:t>
            </a:r>
            <a:r>
              <a:rPr lang="tr-TR" sz="2000" dirty="0"/>
              <a:t>: </a:t>
            </a:r>
            <a:r>
              <a:rPr lang="en-US" sz="2000" dirty="0"/>
              <a:t>previously proved theorems</a:t>
            </a:r>
            <a:endParaRPr lang="tr-TR" sz="2000" dirty="0"/>
          </a:p>
          <a:p>
            <a:pPr lvl="1"/>
            <a:r>
              <a:rPr lang="en-US" sz="2000" dirty="0"/>
              <a:t>Corollaries</a:t>
            </a:r>
            <a:r>
              <a:rPr lang="tr-TR" sz="2000" dirty="0"/>
              <a:t>: Special cases of theorem</a:t>
            </a:r>
            <a:endParaRPr lang="en-US" sz="2000" dirty="0"/>
          </a:p>
          <a:p>
            <a:r>
              <a:rPr lang="en-US" sz="2400" dirty="0"/>
              <a:t>There</a:t>
            </a:r>
            <a:r>
              <a:rPr lang="tr-TR" sz="2400" dirty="0"/>
              <a:t> </a:t>
            </a:r>
            <a:r>
              <a:rPr lang="en-US" sz="2400" dirty="0"/>
              <a:t>is no specified way of coming up with a proof, but there are some generic strategies</a:t>
            </a:r>
            <a:r>
              <a:rPr lang="tr-TR" sz="2400" dirty="0"/>
              <a:t> </a:t>
            </a:r>
            <a:r>
              <a:rPr lang="en-US" sz="2400" dirty="0"/>
              <a:t>that could be of help.</a:t>
            </a:r>
            <a:endParaRPr lang="en-US" sz="40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957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Proof</a:t>
            </a:r>
            <a:r>
              <a:rPr lang="tr-TR" dirty="0"/>
              <a:t> </a:t>
            </a:r>
            <a:r>
              <a:rPr lang="en-US" dirty="0"/>
              <a:t>Techniques</a:t>
            </a:r>
          </a:p>
          <a:p>
            <a:r>
              <a:rPr lang="en-US" sz="2400" dirty="0"/>
              <a:t>Tips</a:t>
            </a:r>
            <a:r>
              <a:rPr lang="tr-TR" sz="2400" dirty="0"/>
              <a:t>: </a:t>
            </a:r>
          </a:p>
          <a:p>
            <a:pPr lvl="1"/>
            <a:r>
              <a:rPr lang="en-US" sz="2000" dirty="0"/>
              <a:t>Read and completely understand the statement of the theorem to be</a:t>
            </a:r>
            <a:r>
              <a:rPr lang="tr-TR" sz="2000" dirty="0"/>
              <a:t> </a:t>
            </a:r>
            <a:r>
              <a:rPr lang="en-US" sz="2000" dirty="0"/>
              <a:t>proved. Most often </a:t>
            </a:r>
            <a:r>
              <a:rPr lang="en-US" sz="2000" u="sng" dirty="0"/>
              <a:t>this is the hardest part</a:t>
            </a:r>
            <a:r>
              <a:rPr lang="en-US" sz="2000" dirty="0"/>
              <a:t>. Rewrite the statement in your own words</a:t>
            </a:r>
            <a:r>
              <a:rPr lang="tr-TR" sz="2000" dirty="0"/>
              <a:t>.</a:t>
            </a:r>
            <a:endParaRPr lang="en-US" sz="2000" dirty="0"/>
          </a:p>
          <a:p>
            <a:pPr lvl="1"/>
            <a:r>
              <a:rPr lang="en-US" sz="2000" dirty="0"/>
              <a:t>Sometimes, theorems contain theorems inside them. For example,</a:t>
            </a:r>
            <a:r>
              <a:rPr lang="tr-TR" sz="2000" dirty="0"/>
              <a:t> </a:t>
            </a:r>
            <a:r>
              <a:rPr lang="en-US" sz="2000" dirty="0"/>
              <a:t>“Property A if and only if property B”, requires showing two statements:</a:t>
            </a:r>
          </a:p>
          <a:p>
            <a:pPr lvl="1"/>
            <a:r>
              <a:rPr lang="en-US" sz="2000" dirty="0"/>
              <a:t>(a) If property A is true, then property B is true (A</a:t>
            </a:r>
            <a:r>
              <a:rPr lang="tr-TR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B).</a:t>
            </a:r>
          </a:p>
          <a:p>
            <a:pPr lvl="1"/>
            <a:r>
              <a:rPr lang="en-US" sz="2000" dirty="0"/>
              <a:t>(b) If property B is true, then property A is true (B</a:t>
            </a:r>
            <a:r>
              <a:rPr lang="tr-TR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A).</a:t>
            </a:r>
          </a:p>
          <a:p>
            <a:pPr lvl="1"/>
            <a:r>
              <a:rPr lang="en-US" sz="2000" dirty="0"/>
              <a:t>Another example is the theorem “Set A equals set B.” To prove this,</a:t>
            </a:r>
            <a:r>
              <a:rPr lang="tr-TR" sz="2000" dirty="0"/>
              <a:t> </a:t>
            </a:r>
            <a:r>
              <a:rPr lang="en-US" sz="2000" dirty="0"/>
              <a:t>we need to prove that A</a:t>
            </a:r>
            <a:r>
              <a:rPr lang="tr-TR" sz="2000" dirty="0">
                <a:latin typeface="Symbol" panose="05050102010706020507" pitchFamily="18" charset="2"/>
              </a:rPr>
              <a:t> Í </a:t>
            </a:r>
            <a:r>
              <a:rPr lang="en-US" sz="2000" dirty="0"/>
              <a:t>B and B</a:t>
            </a:r>
            <a:r>
              <a:rPr lang="tr-TR" sz="2000" dirty="0">
                <a:latin typeface="Symbol" panose="05050102010706020507" pitchFamily="18" charset="2"/>
              </a:rPr>
              <a:t> Í </a:t>
            </a:r>
            <a:r>
              <a:rPr lang="en-US" sz="2000" dirty="0"/>
              <a:t>A. That is, we need to show</a:t>
            </a:r>
            <a:r>
              <a:rPr lang="tr-TR" sz="2000" dirty="0"/>
              <a:t> </a:t>
            </a:r>
            <a:r>
              <a:rPr lang="en-US" sz="2000" dirty="0"/>
              <a:t>that each element of set A is in set B, and that each element of set B</a:t>
            </a:r>
            <a:r>
              <a:rPr lang="tr-TR" sz="2000" dirty="0"/>
              <a:t> is in set A.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014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Proof</a:t>
            </a:r>
            <a:r>
              <a:rPr lang="tr-TR" dirty="0"/>
              <a:t> </a:t>
            </a:r>
            <a:r>
              <a:rPr lang="en-US" dirty="0"/>
              <a:t>Techniques</a:t>
            </a:r>
          </a:p>
          <a:p>
            <a:r>
              <a:rPr lang="en-US" sz="2400" dirty="0"/>
              <a:t>Tips</a:t>
            </a:r>
            <a:r>
              <a:rPr lang="tr-TR" sz="2400" dirty="0"/>
              <a:t>: </a:t>
            </a:r>
          </a:p>
          <a:p>
            <a:pPr lvl="1"/>
            <a:r>
              <a:rPr lang="en-US" sz="2000" dirty="0"/>
              <a:t>Try to work out a few simple cases of the theorem just to get a grip on</a:t>
            </a:r>
            <a:r>
              <a:rPr lang="tr-TR" sz="2000" dirty="0"/>
              <a:t> </a:t>
            </a:r>
            <a:r>
              <a:rPr lang="en-US" sz="2000" dirty="0"/>
              <a:t>it (i.e., crack a few simple cases first).</a:t>
            </a:r>
          </a:p>
          <a:p>
            <a:pPr lvl="1"/>
            <a:r>
              <a:rPr lang="en-US" sz="2000" dirty="0"/>
              <a:t>Try to write down the proof once you have it. This is to ensure the</a:t>
            </a:r>
            <a:r>
              <a:rPr lang="tr-TR" sz="2000" dirty="0"/>
              <a:t> </a:t>
            </a:r>
            <a:r>
              <a:rPr lang="en-US" sz="2000" dirty="0"/>
              <a:t>correctness of your proof. Often, mistakes are found at the time of</a:t>
            </a:r>
            <a:r>
              <a:rPr lang="tr-TR" sz="2000" dirty="0"/>
              <a:t> </a:t>
            </a:r>
            <a:r>
              <a:rPr lang="en-US" sz="2000" dirty="0"/>
              <a:t>writing</a:t>
            </a:r>
            <a:r>
              <a:rPr lang="tr-TR" sz="2000" dirty="0"/>
              <a:t>.</a:t>
            </a:r>
          </a:p>
          <a:p>
            <a:pPr lvl="1"/>
            <a:r>
              <a:rPr lang="en-US" sz="2000" dirty="0"/>
              <a:t>Finding proofs takes time, we do not come prewired to produce proofs.</a:t>
            </a:r>
            <a:r>
              <a:rPr lang="tr-TR" sz="2000" dirty="0"/>
              <a:t> </a:t>
            </a:r>
            <a:r>
              <a:rPr lang="en-US" sz="2000" dirty="0"/>
              <a:t>Be patient, think, express and write clearly and try to be precise as</a:t>
            </a:r>
            <a:r>
              <a:rPr lang="tr-TR" sz="2000" dirty="0"/>
              <a:t> </a:t>
            </a:r>
            <a:r>
              <a:rPr lang="en-US" sz="2000" dirty="0"/>
              <a:t>much</a:t>
            </a:r>
            <a:r>
              <a:rPr lang="tr-TR" sz="2000" dirty="0"/>
              <a:t> </a:t>
            </a:r>
            <a:r>
              <a:rPr lang="en-US" sz="2000" dirty="0"/>
              <a:t>as</a:t>
            </a:r>
            <a:r>
              <a:rPr lang="tr-TR" sz="2000" dirty="0"/>
              <a:t> </a:t>
            </a:r>
            <a:r>
              <a:rPr lang="en-US" sz="2000" dirty="0"/>
              <a:t>possible</a:t>
            </a:r>
            <a:r>
              <a:rPr lang="tr-TR" sz="2000" dirty="0"/>
              <a:t>.</a:t>
            </a:r>
            <a:endParaRPr lang="en-US" sz="54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767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Proof</a:t>
            </a:r>
            <a:r>
              <a:rPr lang="tr-TR" dirty="0"/>
              <a:t> </a:t>
            </a:r>
            <a:r>
              <a:rPr lang="en-US" dirty="0"/>
              <a:t>Techniques</a:t>
            </a:r>
          </a:p>
          <a:p>
            <a:pPr lvl="1"/>
            <a:r>
              <a:rPr lang="en-US" sz="2400" dirty="0"/>
              <a:t>Direct Proofs or Constructive Proofs  or Proof by Construction</a:t>
            </a:r>
          </a:p>
          <a:p>
            <a:pPr lvl="1"/>
            <a:r>
              <a:rPr lang="en-US" sz="2400" dirty="0" err="1"/>
              <a:t>Nonconstructive</a:t>
            </a:r>
            <a:r>
              <a:rPr lang="en-US" sz="2400" dirty="0"/>
              <a:t> Proofs</a:t>
            </a:r>
            <a:endParaRPr lang="tr-TR" sz="2400" dirty="0"/>
          </a:p>
          <a:p>
            <a:pPr lvl="1"/>
            <a:r>
              <a:rPr lang="en-US" sz="2400" dirty="0"/>
              <a:t>Proofs by Contradiction</a:t>
            </a:r>
          </a:p>
          <a:p>
            <a:pPr lvl="1"/>
            <a:r>
              <a:rPr lang="en-US" sz="2400" dirty="0"/>
              <a:t>Proofs by Induction</a:t>
            </a:r>
            <a:endParaRPr lang="tr-TR" sz="2400" dirty="0"/>
          </a:p>
          <a:p>
            <a:pPr lvl="1"/>
            <a:r>
              <a:rPr lang="en-US" sz="2400" dirty="0"/>
              <a:t>Pigeon</a:t>
            </a:r>
            <a:r>
              <a:rPr lang="tr-TR" sz="2400" dirty="0"/>
              <a:t> </a:t>
            </a:r>
            <a:r>
              <a:rPr lang="en-US" sz="2400" dirty="0"/>
              <a:t>Principle</a:t>
            </a:r>
          </a:p>
          <a:p>
            <a:endParaRPr lang="en-US" sz="54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542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Proof</a:t>
            </a:r>
            <a:r>
              <a:rPr lang="tr-TR" dirty="0"/>
              <a:t> </a:t>
            </a:r>
            <a:r>
              <a:rPr lang="en-US" dirty="0"/>
              <a:t>Techniques</a:t>
            </a:r>
            <a:r>
              <a:rPr lang="tr-TR" dirty="0"/>
              <a:t> - Direct </a:t>
            </a:r>
            <a:r>
              <a:rPr lang="en-US" dirty="0"/>
              <a:t>Proofs</a:t>
            </a:r>
            <a:endParaRPr lang="tr-TR" dirty="0"/>
          </a:p>
          <a:p>
            <a:r>
              <a:rPr lang="en-US" sz="2400" dirty="0"/>
              <a:t>As the name suggests, in a direct proof of a theorem, we just approach the</a:t>
            </a:r>
            <a:r>
              <a:rPr lang="tr-TR" sz="2400" dirty="0"/>
              <a:t> </a:t>
            </a:r>
            <a:r>
              <a:rPr lang="en-US" sz="2400" dirty="0"/>
              <a:t>theorem directly</a:t>
            </a:r>
            <a:r>
              <a:rPr lang="tr-TR" sz="2400" dirty="0"/>
              <a:t>.</a:t>
            </a:r>
          </a:p>
          <a:p>
            <a:r>
              <a:rPr lang="en-US" sz="2400" b="1" dirty="0"/>
              <a:t>Theorem</a:t>
            </a:r>
            <a:r>
              <a:rPr lang="tr-TR" sz="2400" b="1" dirty="0"/>
              <a:t>: </a:t>
            </a:r>
            <a:r>
              <a:rPr lang="en-US" sz="2400" dirty="0"/>
              <a:t>If n is an odd positive integer, then n</a:t>
            </a:r>
            <a:r>
              <a:rPr lang="en-US" sz="2400" baseline="30000" dirty="0"/>
              <a:t>2</a:t>
            </a:r>
            <a:r>
              <a:rPr lang="en-US" sz="2400" dirty="0"/>
              <a:t> is odd as well.</a:t>
            </a:r>
            <a:endParaRPr lang="tr-TR" sz="2400" dirty="0"/>
          </a:p>
          <a:p>
            <a:r>
              <a:rPr lang="en-US" sz="2400" b="1" dirty="0"/>
              <a:t>Proof</a:t>
            </a:r>
            <a:r>
              <a:rPr lang="tr-TR" sz="2400" b="1" dirty="0"/>
              <a:t>:</a:t>
            </a:r>
            <a:r>
              <a:rPr lang="en-US" sz="2400" dirty="0"/>
              <a:t> An odd positive integer n can be written a</a:t>
            </a:r>
            <a:r>
              <a:rPr lang="tr-TR" sz="2400" dirty="0"/>
              <a:t>s:	</a:t>
            </a:r>
            <a:r>
              <a:rPr lang="en-US" sz="2400" dirty="0"/>
              <a:t>n = 2k + 1, for some</a:t>
            </a:r>
            <a:r>
              <a:rPr lang="tr-TR" sz="2400" dirty="0"/>
              <a:t> </a:t>
            </a:r>
            <a:r>
              <a:rPr lang="en-US" sz="2400" dirty="0"/>
              <a:t>integer</a:t>
            </a:r>
            <a:r>
              <a:rPr lang="tr-TR" sz="2400" dirty="0"/>
              <a:t> k </a:t>
            </a:r>
            <a:r>
              <a:rPr lang="tr-TR" sz="2400" dirty="0">
                <a:latin typeface="Symbol" panose="05050102010706020507" pitchFamily="18" charset="2"/>
              </a:rPr>
              <a:t>³</a:t>
            </a:r>
            <a:r>
              <a:rPr lang="tr-TR" sz="2400" dirty="0"/>
              <a:t> 0. </a:t>
            </a:r>
            <a:r>
              <a:rPr lang="en-US" sz="2400" dirty="0"/>
              <a:t>Then</a:t>
            </a:r>
            <a:r>
              <a:rPr lang="tr-TR" sz="2400" dirty="0"/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pt-BR" sz="2000" dirty="0"/>
              <a:t>n</a:t>
            </a:r>
            <a:r>
              <a:rPr lang="pt-BR" sz="2000" baseline="30000" dirty="0"/>
              <a:t>2</a:t>
            </a:r>
            <a:r>
              <a:rPr lang="pt-BR" sz="2000" dirty="0"/>
              <a:t> = (2k + 1)</a:t>
            </a:r>
            <a:r>
              <a:rPr lang="pt-BR" sz="2000" baseline="30000" dirty="0"/>
              <a:t>2</a:t>
            </a:r>
            <a:r>
              <a:rPr lang="pt-BR" sz="2000" dirty="0"/>
              <a:t> = 4k</a:t>
            </a:r>
            <a:r>
              <a:rPr lang="pt-BR" sz="2000" baseline="30000" dirty="0"/>
              <a:t>2</a:t>
            </a:r>
            <a:r>
              <a:rPr lang="pt-BR" sz="2000" dirty="0"/>
              <a:t> + 4k + 1 = 2(2k</a:t>
            </a:r>
            <a:r>
              <a:rPr lang="pt-BR" sz="2000" baseline="30000" dirty="0"/>
              <a:t>2</a:t>
            </a:r>
            <a:r>
              <a:rPr lang="pt-BR" sz="2000" dirty="0"/>
              <a:t> + 2k) + 1.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/>
              <a:t>Since 2(2k</a:t>
            </a:r>
            <a:r>
              <a:rPr lang="pt-BR" sz="2000" baseline="30000" dirty="0"/>
              <a:t>2</a:t>
            </a:r>
            <a:r>
              <a:rPr lang="en-US" sz="2000" dirty="0"/>
              <a:t> + 2k) is even, and “even plus one is odd”, we can conclude that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tr-TR" sz="2000" dirty="0"/>
              <a:t>n</a:t>
            </a:r>
            <a:r>
              <a:rPr lang="pt-BR" sz="2000" baseline="30000" dirty="0"/>
              <a:t>2</a:t>
            </a:r>
            <a:r>
              <a:rPr lang="tr-TR" sz="2000" dirty="0"/>
              <a:t> is </a:t>
            </a:r>
            <a:r>
              <a:rPr lang="en-US" sz="2000" dirty="0"/>
              <a:t>odd</a:t>
            </a:r>
            <a:r>
              <a:rPr lang="tr-TR" sz="2000" dirty="0"/>
              <a:t>.</a:t>
            </a:r>
            <a:endParaRPr lang="en-US" sz="20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571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tr-TR" sz="4000" dirty="0"/>
              <a:t>BLM2502 </a:t>
            </a:r>
            <a:r>
              <a:rPr lang="tr-TR" sz="4000" dirty="0" err="1"/>
              <a:t>Theory</a:t>
            </a:r>
            <a:r>
              <a:rPr lang="tr-TR" sz="4000" dirty="0"/>
              <a:t> of </a:t>
            </a:r>
            <a:r>
              <a:rPr lang="tr-TR" sz="4000" dirty="0" err="1"/>
              <a:t>Computation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896544"/>
          </a:xfrm>
        </p:spPr>
        <p:txBody>
          <a:bodyPr>
            <a:normAutofit fontScale="47500" lnSpcReduction="20000"/>
          </a:bodyPr>
          <a:lstStyle/>
          <a:p>
            <a:r>
              <a:rPr lang="en-US" sz="3300" b="1" dirty="0"/>
              <a:t>Course Outline</a:t>
            </a:r>
          </a:p>
          <a:p>
            <a:r>
              <a:rPr lang="en-US" sz="3300" dirty="0"/>
              <a:t>Week 		Content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b="1" dirty="0"/>
              <a:t>1		Introduction to  Course 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4200" dirty="0"/>
              <a:t>2		</a:t>
            </a:r>
            <a:r>
              <a:rPr lang="en-US" sz="3800" dirty="0"/>
              <a:t>Computability Theory, Complexity Theory, Automata Theory</a:t>
            </a:r>
            <a:r>
              <a:rPr lang="tr-TR" sz="3800" dirty="0"/>
              <a:t>, </a:t>
            </a:r>
            <a:r>
              <a:rPr lang="en-US" sz="3800" dirty="0"/>
              <a:t>Set </a:t>
            </a:r>
            <a:r>
              <a:rPr lang="tr-TR" sz="3800" dirty="0"/>
              <a:t>	</a:t>
            </a:r>
            <a:r>
              <a:rPr lang="en-US" sz="3800" dirty="0"/>
              <a:t>Theory, Relations</a:t>
            </a:r>
            <a:r>
              <a:rPr lang="tr-TR" sz="3800" dirty="0"/>
              <a:t>, </a:t>
            </a:r>
            <a:r>
              <a:rPr lang="en-US" sz="3800" dirty="0"/>
              <a:t>Proofs</a:t>
            </a:r>
            <a:r>
              <a:rPr lang="en-US" sz="4000" dirty="0"/>
              <a:t>, Pigeonhole Principle</a:t>
            </a:r>
            <a:r>
              <a:rPr lang="tr-TR" sz="4000" dirty="0"/>
              <a:t> </a:t>
            </a:r>
            <a:endParaRPr lang="en-US" sz="3800" dirty="0"/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/>
              <a:t>3</a:t>
            </a:r>
            <a:r>
              <a:rPr lang="en-US" sz="3300" dirty="0"/>
              <a:t>		Regular Expressions</a:t>
            </a:r>
            <a:endParaRPr lang="tr-TR" sz="3300" dirty="0"/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/>
              <a:t>4</a:t>
            </a:r>
            <a:r>
              <a:rPr lang="en-US" sz="3300" dirty="0"/>
              <a:t>		Finite Automata	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/>
              <a:t>5</a:t>
            </a:r>
            <a:r>
              <a:rPr lang="en-US" sz="3300" dirty="0"/>
              <a:t>		Deterministic and Nondeterministic Finite Automata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/>
              <a:t>6		</a:t>
            </a:r>
            <a:r>
              <a:rPr lang="en-US" sz="3300" dirty="0"/>
              <a:t>Epsilon Transition, Equivalence of Automata</a:t>
            </a:r>
            <a:endParaRPr lang="tr-TR" sz="3300" dirty="0"/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/>
              <a:t>7	</a:t>
            </a:r>
            <a:r>
              <a:rPr lang="en-US" sz="3300" dirty="0"/>
              <a:t>Pumping Theorem 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/>
              <a:t>9	Context Free Grammar</a:t>
            </a:r>
            <a:r>
              <a:rPr lang="tr-TR" sz="3300" dirty="0"/>
              <a:t>s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/>
              <a:t>10		Parse Tree, Ambiguity, 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/>
              <a:t>11		Pumping Theorem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/>
              <a:t>1</a:t>
            </a:r>
            <a:r>
              <a:rPr lang="tr-TR" sz="3300" dirty="0"/>
              <a:t>3</a:t>
            </a:r>
            <a:r>
              <a:rPr lang="en-US" sz="3300" dirty="0"/>
              <a:t>		Turing Machines, Recognition and Computation, Church-Turing Hypothesis</a:t>
            </a:r>
            <a:endParaRPr lang="en-US" sz="3300" dirty="0">
              <a:solidFill>
                <a:srgbClr val="FF0000"/>
              </a:solidFill>
            </a:endParaRP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/>
              <a:t>14		Turing Machines, Recognition and Computation, Church-Turing Hypothesis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/>
              <a:t>15</a:t>
            </a:r>
            <a:r>
              <a:rPr lang="tr-TR" sz="3300" dirty="0"/>
              <a:t>		</a:t>
            </a:r>
            <a:r>
              <a:rPr lang="en-US" sz="3300" dirty="0"/>
              <a:t>Review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/>
              <a:t>1</a:t>
            </a:r>
            <a:r>
              <a:rPr lang="en-US" sz="3300" dirty="0"/>
              <a:t>6		Final Exam date will be announced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398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Proof</a:t>
            </a:r>
            <a:r>
              <a:rPr lang="tr-TR" dirty="0"/>
              <a:t> </a:t>
            </a:r>
            <a:r>
              <a:rPr lang="en-US" dirty="0"/>
              <a:t>Techniques</a:t>
            </a:r>
            <a:r>
              <a:rPr lang="tr-TR" dirty="0"/>
              <a:t> - </a:t>
            </a:r>
            <a:r>
              <a:rPr lang="en-US" dirty="0"/>
              <a:t>Constructive</a:t>
            </a:r>
            <a:r>
              <a:rPr lang="tr-TR" dirty="0"/>
              <a:t> </a:t>
            </a:r>
            <a:r>
              <a:rPr lang="en-US" dirty="0"/>
              <a:t>Proofs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dirty="0"/>
              <a:t>			(</a:t>
            </a:r>
            <a:r>
              <a:rPr lang="tr-TR" dirty="0" err="1"/>
              <a:t>Proof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Construction)</a:t>
            </a:r>
          </a:p>
          <a:p>
            <a:r>
              <a:rPr lang="en-US" sz="2000" dirty="0"/>
              <a:t>Many theorem</a:t>
            </a:r>
            <a:r>
              <a:rPr lang="tr-TR" sz="2000" dirty="0"/>
              <a:t>s</a:t>
            </a:r>
            <a:r>
              <a:rPr lang="en-US" sz="2000" dirty="0"/>
              <a:t> state that a particular type of object exists</a:t>
            </a:r>
          </a:p>
          <a:p>
            <a:r>
              <a:rPr lang="en-US" sz="2000" dirty="0"/>
              <a:t>One way to prove is to find a way to construct one such object</a:t>
            </a:r>
          </a:p>
          <a:p>
            <a:r>
              <a:rPr lang="en-US" sz="2000" dirty="0"/>
              <a:t>This technique is called proof by construction</a:t>
            </a:r>
            <a:endParaRPr lang="tr-TR" sz="2000" dirty="0"/>
          </a:p>
          <a:p>
            <a:r>
              <a:rPr lang="en-US" sz="2000" b="1" dirty="0"/>
              <a:t>Theorem:  </a:t>
            </a:r>
            <a:r>
              <a:rPr lang="en-US" sz="2000" dirty="0"/>
              <a:t>There exists a rational number p which can be expressed as </a:t>
            </a:r>
            <a:r>
              <a:rPr lang="en-US" sz="2000" dirty="0" err="1"/>
              <a:t>q</a:t>
            </a:r>
            <a:r>
              <a:rPr lang="en-US" sz="2000" baseline="30000" dirty="0" err="1"/>
              <a:t>r</a:t>
            </a:r>
            <a:r>
              <a:rPr lang="en-US" sz="2000" dirty="0"/>
              <a:t>, with q and r both irrational.</a:t>
            </a:r>
          </a:p>
          <a:p>
            <a:r>
              <a:rPr lang="en-US" sz="2000" dirty="0"/>
              <a:t>Find p, q, r satisfying the above condition</a:t>
            </a:r>
            <a:endParaRPr lang="tr-TR" sz="2000" dirty="0"/>
          </a:p>
          <a:p>
            <a:r>
              <a:rPr lang="en-US" sz="2000" b="1" dirty="0"/>
              <a:t>Proof:</a:t>
            </a:r>
            <a:r>
              <a:rPr lang="tr-TR" sz="2000" b="1" dirty="0"/>
              <a:t> </a:t>
            </a:r>
            <a:r>
              <a:rPr lang="tr-TR" sz="2000" dirty="0">
                <a:latin typeface="Symbol" panose="05050102010706020507" pitchFamily="18" charset="2"/>
              </a:rPr>
              <a:t>Ö</a:t>
            </a:r>
            <a:r>
              <a:rPr lang="tr-TR" sz="2000" dirty="0"/>
              <a:t>2</a:t>
            </a:r>
            <a:r>
              <a:rPr lang="tr-TR" sz="2000" baseline="30000" dirty="0">
                <a:latin typeface="Symbol" panose="05050102010706020507" pitchFamily="18" charset="2"/>
              </a:rPr>
              <a:t>Ö</a:t>
            </a:r>
            <a:r>
              <a:rPr lang="tr-TR" sz="2000" baseline="30000" dirty="0"/>
              <a:t>2</a:t>
            </a:r>
            <a:r>
              <a:rPr lang="tr-TR" sz="2000" baseline="52000" dirty="0">
                <a:latin typeface="Symbol" panose="05050102010706020507" pitchFamily="18" charset="2"/>
              </a:rPr>
              <a:t>Ö</a:t>
            </a:r>
            <a:r>
              <a:rPr lang="tr-TR" sz="2000" baseline="52000" dirty="0"/>
              <a:t>2</a:t>
            </a:r>
            <a:r>
              <a:rPr lang="tr-TR" sz="2000" dirty="0"/>
              <a:t> =2 </a:t>
            </a:r>
          </a:p>
          <a:p>
            <a:r>
              <a:rPr lang="tr-TR" sz="2000" dirty="0">
                <a:solidFill>
                  <a:srgbClr val="FF0000"/>
                </a:solidFill>
              </a:rPr>
              <a:t>q, r = </a:t>
            </a:r>
            <a:r>
              <a:rPr lang="tr-TR" sz="2000" dirty="0">
                <a:solidFill>
                  <a:srgbClr val="FF0000"/>
                </a:solidFill>
                <a:latin typeface="Symbol" panose="05050102010706020507" pitchFamily="18" charset="2"/>
              </a:rPr>
              <a:t>Ö</a:t>
            </a:r>
            <a:r>
              <a:rPr lang="tr-TR" sz="2000" dirty="0">
                <a:solidFill>
                  <a:srgbClr val="FF0000"/>
                </a:solidFill>
              </a:rPr>
              <a:t>2 satisfies or not? </a:t>
            </a:r>
            <a:endParaRPr lang="tr-TR" sz="20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tr-TR" sz="2000" dirty="0">
                <a:solidFill>
                  <a:srgbClr val="FF0000"/>
                </a:solidFill>
              </a:rPr>
              <a:t>q = </a:t>
            </a:r>
            <a:r>
              <a:rPr lang="tr-TR" sz="2000" dirty="0">
                <a:solidFill>
                  <a:srgbClr val="FF0000"/>
                </a:solidFill>
                <a:latin typeface="Symbol" panose="05050102010706020507" pitchFamily="18" charset="2"/>
              </a:rPr>
              <a:t>Ö</a:t>
            </a:r>
            <a:r>
              <a:rPr lang="tr-TR" sz="2000" dirty="0">
                <a:solidFill>
                  <a:srgbClr val="FF0000"/>
                </a:solidFill>
              </a:rPr>
              <a:t>2</a:t>
            </a:r>
            <a:r>
              <a:rPr lang="tr-TR" sz="2000" baseline="30000" dirty="0">
                <a:solidFill>
                  <a:srgbClr val="FF0000"/>
                </a:solidFill>
                <a:latin typeface="Symbol" panose="05050102010706020507" pitchFamily="18" charset="2"/>
              </a:rPr>
              <a:t>Ö</a:t>
            </a:r>
            <a:r>
              <a:rPr lang="tr-TR" sz="2000" baseline="30000" dirty="0">
                <a:solidFill>
                  <a:srgbClr val="FF0000"/>
                </a:solidFill>
              </a:rPr>
              <a:t>2</a:t>
            </a:r>
            <a:r>
              <a:rPr lang="tr-TR" sz="2000" dirty="0">
                <a:solidFill>
                  <a:srgbClr val="FF0000"/>
                </a:solidFill>
              </a:rPr>
              <a:t> , r = </a:t>
            </a:r>
            <a:r>
              <a:rPr lang="tr-TR" sz="2000" dirty="0">
                <a:solidFill>
                  <a:srgbClr val="FF0000"/>
                </a:solidFill>
                <a:latin typeface="Symbol" panose="05050102010706020507" pitchFamily="18" charset="2"/>
              </a:rPr>
              <a:t>Ö</a:t>
            </a:r>
            <a:r>
              <a:rPr lang="tr-TR" sz="2000" dirty="0">
                <a:solidFill>
                  <a:srgbClr val="FF0000"/>
                </a:solidFill>
              </a:rPr>
              <a:t>2 satisfies or not?</a:t>
            </a:r>
          </a:p>
          <a:p>
            <a:endParaRPr lang="en-US" sz="2000" dirty="0"/>
          </a:p>
          <a:p>
            <a:endParaRPr lang="en-US" sz="54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5947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Proof</a:t>
            </a:r>
            <a:r>
              <a:rPr lang="tr-TR" dirty="0"/>
              <a:t> </a:t>
            </a:r>
            <a:r>
              <a:rPr lang="en-US" dirty="0"/>
              <a:t>Techniques</a:t>
            </a:r>
            <a:r>
              <a:rPr lang="tr-TR" dirty="0"/>
              <a:t> - </a:t>
            </a:r>
            <a:r>
              <a:rPr lang="en-US" dirty="0"/>
              <a:t>Proofs by Contradiction</a:t>
            </a:r>
          </a:p>
          <a:p>
            <a:r>
              <a:rPr lang="en-US" sz="2400" dirty="0"/>
              <a:t>The proof by contradiction is grounded in the fact that any proposition must</a:t>
            </a:r>
            <a:r>
              <a:rPr lang="tr-TR" sz="2400" dirty="0"/>
              <a:t> </a:t>
            </a:r>
            <a:r>
              <a:rPr lang="en-US" sz="2400" dirty="0"/>
              <a:t>be either true or false, but not both true and false at the same time.</a:t>
            </a:r>
            <a:endParaRPr lang="tr-TR" sz="2400" dirty="0"/>
          </a:p>
          <a:p>
            <a:r>
              <a:rPr lang="en-US" sz="2400" dirty="0"/>
              <a:t>One common way to prove a theorem</a:t>
            </a:r>
            <a:r>
              <a:rPr lang="tr-TR" sz="2400" dirty="0"/>
              <a:t> </a:t>
            </a:r>
            <a:r>
              <a:rPr lang="en-US" sz="2400" dirty="0"/>
              <a:t>is to assume that the theorem is</a:t>
            </a:r>
            <a:r>
              <a:rPr lang="tr-TR" sz="2400" dirty="0"/>
              <a:t> </a:t>
            </a:r>
            <a:r>
              <a:rPr lang="en-US" sz="2400" dirty="0"/>
              <a:t>false, and then show that this</a:t>
            </a:r>
            <a:r>
              <a:rPr lang="tr-TR" sz="2400" dirty="0"/>
              <a:t> </a:t>
            </a:r>
            <a:r>
              <a:rPr lang="en-US" sz="2400" dirty="0"/>
              <a:t>assumption leads to an obviously false</a:t>
            </a:r>
            <a:r>
              <a:rPr lang="tr-TR" sz="2400" dirty="0"/>
              <a:t> </a:t>
            </a:r>
            <a:r>
              <a:rPr lang="en-US" sz="2400" dirty="0"/>
              <a:t>consequence (also called a</a:t>
            </a:r>
            <a:r>
              <a:rPr lang="tr-TR" sz="2400" dirty="0"/>
              <a:t> </a:t>
            </a:r>
            <a:r>
              <a:rPr lang="en-US" sz="2400" dirty="0"/>
              <a:t>contradiction)</a:t>
            </a:r>
          </a:p>
          <a:p>
            <a:r>
              <a:rPr lang="en-US" sz="2400" dirty="0"/>
              <a:t>This type of reasoning is used</a:t>
            </a:r>
            <a:r>
              <a:rPr lang="tr-TR" sz="2400" dirty="0"/>
              <a:t> </a:t>
            </a:r>
            <a:r>
              <a:rPr lang="en-US" sz="2400" dirty="0"/>
              <a:t>frequently in everyday life, as shown</a:t>
            </a:r>
            <a:r>
              <a:rPr lang="tr-TR" sz="2400" dirty="0"/>
              <a:t> </a:t>
            </a:r>
            <a:r>
              <a:rPr lang="en-US" sz="2400" dirty="0"/>
              <a:t>in the following example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5436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Proof</a:t>
            </a:r>
            <a:r>
              <a:rPr lang="tr-TR" dirty="0"/>
              <a:t> </a:t>
            </a:r>
            <a:r>
              <a:rPr lang="en-US" dirty="0"/>
              <a:t>Techniques</a:t>
            </a:r>
            <a:r>
              <a:rPr lang="tr-TR" dirty="0"/>
              <a:t> - </a:t>
            </a:r>
            <a:r>
              <a:rPr lang="en-US" dirty="0"/>
              <a:t>Proofs by Contradiction</a:t>
            </a:r>
            <a:endParaRPr lang="tr-TR" dirty="0"/>
          </a:p>
          <a:p>
            <a:r>
              <a:rPr lang="en-US" sz="2000" dirty="0"/>
              <a:t>Let us define a number is</a:t>
            </a:r>
            <a:r>
              <a:rPr lang="tr-TR" sz="2000" dirty="0"/>
              <a:t> </a:t>
            </a:r>
            <a:r>
              <a:rPr lang="en-US" sz="2000" dirty="0"/>
              <a:t>rational</a:t>
            </a:r>
            <a:r>
              <a:rPr lang="tr-TR" sz="2000" dirty="0"/>
              <a:t> </a:t>
            </a:r>
            <a:r>
              <a:rPr lang="en-US" sz="2000" dirty="0"/>
              <a:t>if it</a:t>
            </a:r>
            <a:r>
              <a:rPr lang="tr-TR" sz="2000" dirty="0"/>
              <a:t> </a:t>
            </a:r>
            <a:r>
              <a:rPr lang="en-US" sz="2000" dirty="0"/>
              <a:t>can be expressed as p/q where p and</a:t>
            </a:r>
            <a:r>
              <a:rPr lang="tr-TR" sz="2000" dirty="0"/>
              <a:t> </a:t>
            </a:r>
            <a:r>
              <a:rPr lang="en-US" sz="2000" dirty="0"/>
              <a:t>q are integers;  if it cannot, then the</a:t>
            </a:r>
            <a:r>
              <a:rPr lang="tr-TR" sz="2000" dirty="0"/>
              <a:t> </a:t>
            </a:r>
            <a:r>
              <a:rPr lang="en-US" sz="2000" dirty="0"/>
              <a:t>number is called</a:t>
            </a:r>
            <a:r>
              <a:rPr lang="tr-TR" sz="2000" dirty="0"/>
              <a:t> </a:t>
            </a:r>
            <a:r>
              <a:rPr lang="en-US" sz="2000" dirty="0"/>
              <a:t>irrational</a:t>
            </a:r>
            <a:r>
              <a:rPr lang="tr-TR" sz="2000" dirty="0"/>
              <a:t>.</a:t>
            </a:r>
          </a:p>
          <a:p>
            <a:r>
              <a:rPr lang="en-US" sz="2000" b="1" dirty="0"/>
              <a:t>Theorem:</a:t>
            </a:r>
            <a:r>
              <a:rPr lang="tr-TR" sz="2000" b="1" dirty="0"/>
              <a:t> </a:t>
            </a:r>
            <a:r>
              <a:rPr lang="tr-TR" sz="2000" dirty="0">
                <a:latin typeface="Symbol" panose="05050102010706020507" pitchFamily="18" charset="2"/>
              </a:rPr>
              <a:t>Ö</a:t>
            </a:r>
            <a:r>
              <a:rPr lang="en-US" sz="2000" dirty="0"/>
              <a:t>2  (the square</a:t>
            </a:r>
            <a:r>
              <a:rPr lang="tr-TR" sz="2000" dirty="0"/>
              <a:t> </a:t>
            </a:r>
            <a:r>
              <a:rPr lang="en-US" sz="2000" dirty="0"/>
              <a:t>root of 2)</a:t>
            </a:r>
            <a:r>
              <a:rPr lang="tr-TR" sz="2000" dirty="0"/>
              <a:t> </a:t>
            </a:r>
            <a:r>
              <a:rPr lang="en-US" sz="2000" dirty="0"/>
              <a:t>is irrational.</a:t>
            </a:r>
            <a:endParaRPr lang="tr-TR" sz="2000" dirty="0"/>
          </a:p>
          <a:p>
            <a:r>
              <a:rPr lang="en-US" sz="2000" b="1" dirty="0"/>
              <a:t>Proof:</a:t>
            </a:r>
            <a:r>
              <a:rPr lang="tr-TR" sz="2000" dirty="0"/>
              <a:t> </a:t>
            </a:r>
            <a:r>
              <a:rPr lang="en-US" sz="2000" dirty="0"/>
              <a:t>Assume that</a:t>
            </a:r>
            <a:r>
              <a:rPr lang="tr-TR" sz="2000" dirty="0"/>
              <a:t> </a:t>
            </a:r>
            <a:r>
              <a:rPr lang="tr-TR" sz="2000" dirty="0">
                <a:latin typeface="Symbol" panose="05050102010706020507" pitchFamily="18" charset="2"/>
              </a:rPr>
              <a:t>Ö </a:t>
            </a:r>
            <a:r>
              <a:rPr lang="en-US" sz="2000" dirty="0"/>
              <a:t>2 is rational.  Then, it</a:t>
            </a:r>
            <a:r>
              <a:rPr lang="tr-TR" sz="2000" dirty="0"/>
              <a:t> </a:t>
            </a:r>
            <a:r>
              <a:rPr lang="en-US" sz="2000" dirty="0"/>
              <a:t>can be written as p/q for some positive</a:t>
            </a:r>
            <a:r>
              <a:rPr lang="tr-TR" sz="2000" dirty="0"/>
              <a:t> </a:t>
            </a:r>
            <a:r>
              <a:rPr lang="en-US" sz="2000" dirty="0"/>
              <a:t>integers p and q.</a:t>
            </a:r>
          </a:p>
          <a:p>
            <a:r>
              <a:rPr lang="en-US" sz="2000" dirty="0"/>
              <a:t>In fact, we can further restrict that p and</a:t>
            </a:r>
            <a:r>
              <a:rPr lang="tr-TR" sz="2000" dirty="0"/>
              <a:t> </a:t>
            </a:r>
            <a:r>
              <a:rPr lang="en-US" sz="2000" dirty="0"/>
              <a:t>q does not have common factor.</a:t>
            </a:r>
          </a:p>
          <a:p>
            <a:r>
              <a:rPr lang="en-US" sz="2000" dirty="0"/>
              <a:t>If D is a common factor of p and q, we use p</a:t>
            </a:r>
            <a:r>
              <a:rPr lang="tr-TR" sz="2000" dirty="0"/>
              <a:t>’ </a:t>
            </a:r>
            <a:r>
              <a:rPr lang="en-US" sz="2000" dirty="0"/>
              <a:t>=</a:t>
            </a:r>
            <a:r>
              <a:rPr lang="tr-TR" sz="2000" dirty="0"/>
              <a:t> </a:t>
            </a:r>
            <a:r>
              <a:rPr lang="en-US" sz="2000" dirty="0"/>
              <a:t>p/D  and q’</a:t>
            </a:r>
            <a:r>
              <a:rPr lang="tr-TR" sz="2000" dirty="0"/>
              <a:t> </a:t>
            </a:r>
            <a:r>
              <a:rPr lang="en-US" sz="2000" dirty="0"/>
              <a:t>= q/D so that p’/q’</a:t>
            </a:r>
            <a:r>
              <a:rPr lang="tr-TR" sz="2000" dirty="0"/>
              <a:t> </a:t>
            </a:r>
            <a:r>
              <a:rPr lang="en-US" sz="2000" dirty="0"/>
              <a:t>= p/q =</a:t>
            </a:r>
            <a:r>
              <a:rPr lang="tr-TR" sz="2000" dirty="0"/>
              <a:t> </a:t>
            </a:r>
            <a:r>
              <a:rPr lang="tr-TR" sz="2000" dirty="0">
                <a:latin typeface="Symbol" panose="05050102010706020507" pitchFamily="18" charset="2"/>
              </a:rPr>
              <a:t>Ö </a:t>
            </a:r>
            <a:r>
              <a:rPr lang="en-US" sz="2000" dirty="0"/>
              <a:t>2  and</a:t>
            </a:r>
            <a:r>
              <a:rPr lang="tr-TR" sz="2000" dirty="0"/>
              <a:t> </a:t>
            </a:r>
            <a:r>
              <a:rPr lang="en-US" sz="2000" dirty="0"/>
              <a:t>there is no common factor between p’</a:t>
            </a:r>
            <a:r>
              <a:rPr lang="tr-TR" sz="2000" dirty="0"/>
              <a:t> </a:t>
            </a:r>
            <a:r>
              <a:rPr lang="en-US" sz="2000" dirty="0"/>
              <a:t>and q’</a:t>
            </a:r>
          </a:p>
          <a:p>
            <a:r>
              <a:rPr lang="en-US" sz="2000" dirty="0"/>
              <a:t>Then, we have p</a:t>
            </a:r>
            <a:r>
              <a:rPr lang="en-US" sz="2000" baseline="30000" dirty="0"/>
              <a:t>2</a:t>
            </a:r>
            <a:r>
              <a:rPr lang="en-US" sz="2000" dirty="0"/>
              <a:t>/q</a:t>
            </a:r>
            <a:r>
              <a:rPr lang="en-US" sz="2000" baseline="30000" dirty="0"/>
              <a:t>2</a:t>
            </a:r>
            <a:r>
              <a:rPr lang="tr-TR" sz="2000" baseline="30000" dirty="0"/>
              <a:t> </a:t>
            </a:r>
            <a:r>
              <a:rPr lang="en-US" sz="2000" dirty="0"/>
              <a:t>= 2,  or 2q</a:t>
            </a:r>
            <a:r>
              <a:rPr lang="en-US" sz="2000" baseline="30000" dirty="0"/>
              <a:t>2</a:t>
            </a:r>
            <a:r>
              <a:rPr lang="en-US" sz="2000" dirty="0"/>
              <a:t>= p</a:t>
            </a:r>
            <a:r>
              <a:rPr lang="en-US" sz="2000" baseline="30000" dirty="0"/>
              <a:t>2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6095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Proof</a:t>
            </a:r>
            <a:r>
              <a:rPr lang="tr-TR" dirty="0"/>
              <a:t> </a:t>
            </a:r>
            <a:r>
              <a:rPr lang="en-US" dirty="0"/>
              <a:t>Techniques</a:t>
            </a:r>
            <a:r>
              <a:rPr lang="tr-TR" dirty="0"/>
              <a:t> - </a:t>
            </a:r>
            <a:r>
              <a:rPr lang="en-US" dirty="0"/>
              <a:t>Proofs by Contradiction</a:t>
            </a:r>
            <a:endParaRPr lang="tr-TR" dirty="0"/>
          </a:p>
          <a:p>
            <a:r>
              <a:rPr lang="en-US" sz="2000" dirty="0"/>
              <a:t>Since 2q</a:t>
            </a:r>
            <a:r>
              <a:rPr lang="en-US" sz="2000" baseline="30000" dirty="0"/>
              <a:t>2</a:t>
            </a:r>
            <a:r>
              <a:rPr lang="tr-TR" sz="2000" dirty="0"/>
              <a:t> </a:t>
            </a:r>
            <a:r>
              <a:rPr lang="en-US" sz="2000" dirty="0"/>
              <a:t>is an even number, p</a:t>
            </a:r>
            <a:r>
              <a:rPr lang="en-US" sz="2000" baseline="30000" dirty="0"/>
              <a:t>2</a:t>
            </a:r>
            <a:r>
              <a:rPr lang="tr-TR" sz="2000" dirty="0"/>
              <a:t> </a:t>
            </a:r>
            <a:r>
              <a:rPr lang="en-US" sz="2000" dirty="0"/>
              <a:t>is also an</a:t>
            </a:r>
            <a:r>
              <a:rPr lang="tr-TR" sz="2000" dirty="0"/>
              <a:t> </a:t>
            </a:r>
            <a:r>
              <a:rPr lang="en-US" sz="2000" dirty="0"/>
              <a:t>even number</a:t>
            </a:r>
          </a:p>
          <a:p>
            <a:r>
              <a:rPr lang="en-US" sz="2000" dirty="0"/>
              <a:t>This implies that p is an even number (why?)</a:t>
            </a:r>
          </a:p>
          <a:p>
            <a:r>
              <a:rPr lang="en-US" sz="2000" dirty="0"/>
              <a:t>So, p = 2r for some integer r</a:t>
            </a:r>
            <a:r>
              <a:rPr lang="tr-TR" sz="2000" dirty="0"/>
              <a:t>, and so,  </a:t>
            </a:r>
            <a:r>
              <a:rPr lang="en-US" sz="2000" dirty="0"/>
              <a:t>2q</a:t>
            </a:r>
            <a:r>
              <a:rPr lang="tr-TR" sz="2000" baseline="30000" dirty="0"/>
              <a:t>2</a:t>
            </a:r>
            <a:r>
              <a:rPr lang="tr-TR" sz="2000" dirty="0"/>
              <a:t> </a:t>
            </a:r>
            <a:r>
              <a:rPr lang="en-US" sz="2000" dirty="0"/>
              <a:t>= p</a:t>
            </a:r>
            <a:r>
              <a:rPr lang="en-US" sz="2000" baseline="30000" dirty="0"/>
              <a:t>2</a:t>
            </a:r>
            <a:r>
              <a:rPr lang="tr-TR" sz="2000" dirty="0"/>
              <a:t> </a:t>
            </a:r>
            <a:r>
              <a:rPr lang="en-US" sz="2000" dirty="0"/>
              <a:t>= (2r)</a:t>
            </a:r>
            <a:r>
              <a:rPr lang="en-US" sz="2000" baseline="30000" dirty="0"/>
              <a:t>2</a:t>
            </a:r>
            <a:r>
              <a:rPr lang="tr-TR" sz="2000" dirty="0"/>
              <a:t> </a:t>
            </a:r>
            <a:r>
              <a:rPr lang="en-US" sz="2000" dirty="0"/>
              <a:t>= 4r</a:t>
            </a:r>
            <a:r>
              <a:rPr lang="en-US" sz="2000" baseline="30000" dirty="0"/>
              <a:t>2</a:t>
            </a:r>
            <a:r>
              <a:rPr lang="tr-TR" sz="2000" dirty="0"/>
              <a:t> </a:t>
            </a:r>
            <a:endParaRPr lang="en-US" sz="2000" dirty="0"/>
          </a:p>
          <a:p>
            <a:r>
              <a:rPr lang="en-US" sz="2000" dirty="0"/>
              <a:t>This implies 2r</a:t>
            </a:r>
            <a:r>
              <a:rPr lang="en-US" sz="2000" baseline="30000" dirty="0"/>
              <a:t>2</a:t>
            </a:r>
            <a:r>
              <a:rPr lang="tr-TR" sz="2000" dirty="0"/>
              <a:t> </a:t>
            </a:r>
            <a:r>
              <a:rPr lang="en-US" sz="2000" dirty="0"/>
              <a:t>= q</a:t>
            </a:r>
            <a:r>
              <a:rPr lang="en-US" sz="2000" baseline="30000" dirty="0"/>
              <a:t>2</a:t>
            </a:r>
            <a:endParaRPr lang="en-US" sz="2000" dirty="0"/>
          </a:p>
          <a:p>
            <a:r>
              <a:rPr lang="en-US" sz="2000" dirty="0"/>
              <a:t>So, q is an even number</a:t>
            </a:r>
            <a:r>
              <a:rPr lang="tr-TR" sz="2000" dirty="0"/>
              <a:t> </a:t>
            </a:r>
            <a:endParaRPr lang="en-US" sz="2000" dirty="0"/>
          </a:p>
          <a:p>
            <a:r>
              <a:rPr lang="en-US" sz="2000" dirty="0"/>
              <a:t>Something wrong happens</a:t>
            </a:r>
            <a:r>
              <a:rPr lang="tr-TR" sz="2000" dirty="0"/>
              <a:t>!.. </a:t>
            </a:r>
            <a:r>
              <a:rPr lang="en-US" sz="2000" dirty="0"/>
              <a:t>We now have:</a:t>
            </a:r>
          </a:p>
          <a:p>
            <a:r>
              <a:rPr lang="en-US" sz="2000" dirty="0"/>
              <a:t>“p and q does not have</a:t>
            </a:r>
            <a:r>
              <a:rPr lang="tr-TR" sz="2000" dirty="0"/>
              <a:t> </a:t>
            </a:r>
            <a:r>
              <a:rPr lang="en-US" sz="2000" dirty="0"/>
              <a:t>common factor”</a:t>
            </a:r>
          </a:p>
          <a:p>
            <a:r>
              <a:rPr lang="en-US" sz="2000" dirty="0"/>
              <a:t>AND</a:t>
            </a:r>
          </a:p>
          <a:p>
            <a:r>
              <a:rPr lang="en-US" sz="2000" dirty="0"/>
              <a:t>“p and q have</a:t>
            </a:r>
            <a:r>
              <a:rPr lang="tr-TR" sz="2000" dirty="0"/>
              <a:t> </a:t>
            </a:r>
            <a:r>
              <a:rPr lang="en-US" sz="2000" dirty="0"/>
              <a:t>common factor”</a:t>
            </a:r>
            <a:r>
              <a:rPr lang="tr-TR" sz="2000" dirty="0"/>
              <a:t> </a:t>
            </a:r>
            <a:endParaRPr lang="en-US" sz="2000" dirty="0"/>
          </a:p>
          <a:p>
            <a:r>
              <a:rPr lang="en-US" sz="2000" b="1" dirty="0"/>
              <a:t>This is a contradiction</a:t>
            </a:r>
          </a:p>
          <a:p>
            <a:r>
              <a:rPr lang="en-US" sz="2000" dirty="0"/>
              <a:t>Thus, the assumption is wrong, so</a:t>
            </a:r>
            <a:r>
              <a:rPr lang="tr-TR" sz="2000" dirty="0"/>
              <a:t> </a:t>
            </a:r>
            <a:r>
              <a:rPr lang="en-US" sz="2000" dirty="0"/>
              <a:t>that</a:t>
            </a:r>
            <a:r>
              <a:rPr lang="tr-TR" sz="2000" dirty="0"/>
              <a:t> </a:t>
            </a:r>
            <a:r>
              <a:rPr lang="tr-TR" sz="2000" dirty="0">
                <a:latin typeface="Symbol" panose="05050102010706020507" pitchFamily="18" charset="2"/>
              </a:rPr>
              <a:t>Ö</a:t>
            </a:r>
            <a:r>
              <a:rPr lang="en-US" sz="2000" dirty="0"/>
              <a:t>2 is irrational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2785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Proof</a:t>
            </a:r>
            <a:r>
              <a:rPr lang="tr-TR" dirty="0"/>
              <a:t> </a:t>
            </a:r>
            <a:r>
              <a:rPr lang="en-US" dirty="0"/>
              <a:t>Techniques</a:t>
            </a:r>
            <a:r>
              <a:rPr lang="tr-TR" dirty="0"/>
              <a:t> - </a:t>
            </a:r>
            <a:r>
              <a:rPr lang="en-US" dirty="0"/>
              <a:t>Proofs by Induction</a:t>
            </a:r>
          </a:p>
          <a:p>
            <a:r>
              <a:rPr lang="en-US" sz="2400" dirty="0"/>
              <a:t>For each positive integer n, let P(n) be a mathematical statement that</a:t>
            </a:r>
            <a:r>
              <a:rPr lang="tr-TR" sz="2400" dirty="0"/>
              <a:t> </a:t>
            </a:r>
            <a:r>
              <a:rPr lang="en-US" sz="2400" dirty="0"/>
              <a:t>depends on n. Assume we wish to prove that P(n) is true for all positive</a:t>
            </a:r>
            <a:r>
              <a:rPr lang="tr-TR" sz="2400" dirty="0"/>
              <a:t> </a:t>
            </a:r>
            <a:r>
              <a:rPr lang="en-US" sz="2400" dirty="0"/>
              <a:t>integers n. A proof by induction of such a statement is carried out as follows:</a:t>
            </a:r>
          </a:p>
          <a:p>
            <a:r>
              <a:rPr lang="en-US" sz="2400" dirty="0"/>
              <a:t>Basis: Prove that P(1) is true.</a:t>
            </a:r>
          </a:p>
          <a:p>
            <a:r>
              <a:rPr lang="en-US" sz="2400" dirty="0"/>
              <a:t>Induction step: Prove that for all n </a:t>
            </a:r>
            <a:r>
              <a:rPr lang="tr-TR" sz="2400" dirty="0">
                <a:latin typeface="Symbol" panose="05050102010706020507" pitchFamily="18" charset="2"/>
              </a:rPr>
              <a:t>³</a:t>
            </a:r>
            <a:r>
              <a:rPr lang="en-US" sz="2400" dirty="0"/>
              <a:t> 1, the following holds: If P(n) is</a:t>
            </a:r>
            <a:r>
              <a:rPr lang="tr-TR" sz="2400" dirty="0"/>
              <a:t> </a:t>
            </a:r>
            <a:r>
              <a:rPr lang="en-US" sz="2400" dirty="0"/>
              <a:t>true, then P(n + 1) is also true.</a:t>
            </a:r>
          </a:p>
          <a:p>
            <a:r>
              <a:rPr lang="en-US" sz="2400" dirty="0"/>
              <a:t>In the induction step, we choose an arbitrary integer n  1 and assume</a:t>
            </a:r>
            <a:r>
              <a:rPr lang="tr-TR" sz="2400" dirty="0"/>
              <a:t> </a:t>
            </a:r>
            <a:r>
              <a:rPr lang="en-US" sz="2400" dirty="0"/>
              <a:t>that P(n) is true; this is called the induction hypothesis. Then we prove that</a:t>
            </a:r>
            <a:r>
              <a:rPr lang="tr-TR" sz="2400" dirty="0"/>
              <a:t> </a:t>
            </a:r>
            <a:r>
              <a:rPr lang="en-US" sz="2400" dirty="0"/>
              <a:t>P(n + 1) is also true.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7889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Proof</a:t>
            </a:r>
            <a:r>
              <a:rPr lang="tr-TR" dirty="0"/>
              <a:t> </a:t>
            </a:r>
            <a:r>
              <a:rPr lang="en-US" dirty="0"/>
              <a:t>Techniques</a:t>
            </a:r>
            <a:r>
              <a:rPr lang="tr-TR" dirty="0"/>
              <a:t> - </a:t>
            </a:r>
            <a:r>
              <a:rPr lang="en-US" dirty="0"/>
              <a:t>Proofs by Induction</a:t>
            </a:r>
          </a:p>
          <a:p>
            <a:r>
              <a:rPr lang="en-US" sz="2400" b="1" dirty="0"/>
              <a:t>Theorem</a:t>
            </a:r>
            <a:r>
              <a:rPr lang="tr-TR" sz="2400" b="1" dirty="0"/>
              <a:t>: </a:t>
            </a:r>
            <a:r>
              <a:rPr lang="en-US" sz="2400" dirty="0"/>
              <a:t>For all positive integers n, we have</a:t>
            </a:r>
          </a:p>
          <a:p>
            <a:pPr marL="0" indent="0">
              <a:buNone/>
            </a:pPr>
            <a:r>
              <a:rPr lang="tr-TR" sz="2400" dirty="0"/>
              <a:t>	1 + 2 + 3 + . . . + n = n(n + 1)/2</a:t>
            </a:r>
          </a:p>
          <a:p>
            <a:r>
              <a:rPr lang="en-US" sz="2400" b="1" dirty="0"/>
              <a:t>Proof</a:t>
            </a:r>
            <a:r>
              <a:rPr lang="tr-TR" sz="2400" b="1" dirty="0"/>
              <a:t>:</a:t>
            </a:r>
            <a:r>
              <a:rPr lang="en-US" sz="2400" dirty="0"/>
              <a:t> Start with the basis of the induction. If n = 1, then the left-hand</a:t>
            </a:r>
            <a:r>
              <a:rPr lang="tr-TR" sz="2400" dirty="0"/>
              <a:t> </a:t>
            </a:r>
            <a:r>
              <a:rPr lang="en-US" sz="2400" dirty="0"/>
              <a:t>side is equal to 1, and so is the right-hand side. So the theorem is true for</a:t>
            </a:r>
            <a:r>
              <a:rPr lang="tr-TR" sz="2400" dirty="0"/>
              <a:t> n = 1.</a:t>
            </a:r>
          </a:p>
          <a:p>
            <a:r>
              <a:rPr lang="en-US" sz="2400" dirty="0"/>
              <a:t>For the induction step, let n </a:t>
            </a:r>
            <a:r>
              <a:rPr lang="tr-TR" sz="2400" dirty="0">
                <a:latin typeface="Symbol" panose="05050102010706020507" pitchFamily="18" charset="2"/>
              </a:rPr>
              <a:t>³ </a:t>
            </a:r>
            <a:r>
              <a:rPr lang="en-US" sz="2400" dirty="0"/>
              <a:t>1 and assume that the theorem is true for</a:t>
            </a:r>
            <a:r>
              <a:rPr lang="tr-TR" sz="2400" dirty="0"/>
              <a:t> n</a:t>
            </a:r>
            <a:r>
              <a:rPr lang="en-US" sz="2400" dirty="0"/>
              <a:t>, i.e., assume that</a:t>
            </a:r>
          </a:p>
          <a:p>
            <a:pPr marL="0" indent="0">
              <a:buNone/>
            </a:pPr>
            <a:r>
              <a:rPr lang="tr-TR" sz="2400" dirty="0"/>
              <a:t>	1 + 2 + 3 + . . . + n = n(n + 1)/2</a:t>
            </a:r>
          </a:p>
          <a:p>
            <a:r>
              <a:rPr lang="en-US" sz="2400" dirty="0"/>
              <a:t>We have to prove that the theorem is true for n + 1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2937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Proof</a:t>
            </a:r>
            <a:r>
              <a:rPr lang="tr-TR" dirty="0"/>
              <a:t> </a:t>
            </a:r>
            <a:r>
              <a:rPr lang="en-US" dirty="0"/>
              <a:t>Techniques</a:t>
            </a:r>
            <a:r>
              <a:rPr lang="tr-TR" dirty="0"/>
              <a:t> – </a:t>
            </a:r>
            <a:r>
              <a:rPr lang="en-US" dirty="0"/>
              <a:t>Pigeon</a:t>
            </a:r>
            <a:r>
              <a:rPr lang="tr-TR" dirty="0"/>
              <a:t> </a:t>
            </a:r>
            <a:r>
              <a:rPr lang="en-US" dirty="0"/>
              <a:t>Principle </a:t>
            </a:r>
          </a:p>
          <a:p>
            <a:r>
              <a:rPr lang="en-US" sz="2400" dirty="0"/>
              <a:t>If n + 1 or more objects are placed into n</a:t>
            </a:r>
            <a:r>
              <a:rPr lang="tr-TR" sz="2400" dirty="0"/>
              <a:t> </a:t>
            </a:r>
            <a:r>
              <a:rPr lang="en-US" sz="2400" dirty="0"/>
              <a:t>boxes, then there is at least one box containing two or more objects.</a:t>
            </a:r>
          </a:p>
          <a:p>
            <a:r>
              <a:rPr lang="en-US" sz="2400" dirty="0"/>
              <a:t>In other words, if A and B are two sets such that |A| &gt; |B|, then</a:t>
            </a:r>
            <a:r>
              <a:rPr lang="tr-TR" sz="2400" dirty="0"/>
              <a:t> </a:t>
            </a:r>
            <a:r>
              <a:rPr lang="en-US" sz="2400" dirty="0"/>
              <a:t>there is no one-to-one function from A to B.</a:t>
            </a:r>
            <a:endParaRPr lang="tr-TR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2523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79" name="AutoShape 19"/>
          <p:cNvSpPr>
            <a:spLocks noChangeArrowheads="1"/>
          </p:cNvSpPr>
          <p:nvPr/>
        </p:nvSpPr>
        <p:spPr bwMode="auto">
          <a:xfrm>
            <a:off x="8382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8196" name="Picture 23" descr="pigeon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137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84" name="AutoShape 24"/>
          <p:cNvSpPr>
            <a:spLocks noChangeArrowheads="1"/>
          </p:cNvSpPr>
          <p:nvPr/>
        </p:nvSpPr>
        <p:spPr bwMode="auto">
          <a:xfrm>
            <a:off x="38100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1385" name="AutoShape 25"/>
          <p:cNvSpPr>
            <a:spLocks noChangeArrowheads="1"/>
          </p:cNvSpPr>
          <p:nvPr/>
        </p:nvSpPr>
        <p:spPr bwMode="auto">
          <a:xfrm>
            <a:off x="67818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8199" name="Picture 26" descr="pigeon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43000"/>
            <a:ext cx="137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27" descr="pigeon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137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28" descr="pigeon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914400"/>
            <a:ext cx="137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89" name="Text Box 29"/>
          <p:cNvSpPr txBox="1">
            <a:spLocks noChangeArrowheads="1"/>
          </p:cNvSpPr>
          <p:nvPr/>
        </p:nvSpPr>
        <p:spPr bwMode="auto">
          <a:xfrm>
            <a:off x="3733800" y="152400"/>
            <a:ext cx="1579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pigeons</a:t>
            </a:r>
          </a:p>
        </p:txBody>
      </p:sp>
      <p:sp>
        <p:nvSpPr>
          <p:cNvPr id="271390" name="Text Box 30"/>
          <p:cNvSpPr txBox="1">
            <a:spLocks noChangeArrowheads="1"/>
          </p:cNvSpPr>
          <p:nvPr/>
        </p:nvSpPr>
        <p:spPr bwMode="auto">
          <a:xfrm>
            <a:off x="3505200" y="35052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pigeonholes</a:t>
            </a:r>
          </a:p>
        </p:txBody>
      </p:sp>
      <p:graphicFrame>
        <p:nvGraphicFramePr>
          <p:cNvPr id="8204" name="Object 31"/>
          <p:cNvGraphicFramePr>
            <a:graphicFrameLocks noChangeAspect="1"/>
          </p:cNvGraphicFramePr>
          <p:nvPr/>
        </p:nvGraphicFramePr>
        <p:xfrm>
          <a:off x="3429000" y="304800"/>
          <a:ext cx="27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4" imgW="279279" imgH="406224" progId="Equation.3">
                  <p:embed/>
                </p:oleObj>
              </mc:Choice>
              <mc:Fallback>
                <p:oleObj name="Equation" r:id="rId4" imgW="27927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4800"/>
                        <a:ext cx="27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32"/>
          <p:cNvGraphicFramePr>
            <a:graphicFrameLocks noChangeAspect="1"/>
          </p:cNvGraphicFramePr>
          <p:nvPr/>
        </p:nvGraphicFramePr>
        <p:xfrm>
          <a:off x="3200400" y="3581400"/>
          <a:ext cx="24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6" imgW="241195" imgH="418918" progId="Equation.3">
                  <p:embed/>
                </p:oleObj>
              </mc:Choice>
              <mc:Fallback>
                <p:oleObj name="Equation" r:id="rId6" imgW="241195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24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345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8" name="AutoShape 4"/>
          <p:cNvSpPr>
            <a:spLocks noChangeArrowheads="1"/>
          </p:cNvSpPr>
          <p:nvPr/>
        </p:nvSpPr>
        <p:spPr bwMode="auto">
          <a:xfrm>
            <a:off x="8382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9220" name="Picture 5" descr="pigeon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24400"/>
            <a:ext cx="137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390" name="AutoShape 6"/>
          <p:cNvSpPr>
            <a:spLocks noChangeArrowheads="1"/>
          </p:cNvSpPr>
          <p:nvPr/>
        </p:nvSpPr>
        <p:spPr bwMode="auto">
          <a:xfrm>
            <a:off x="38100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2391" name="AutoShape 7"/>
          <p:cNvSpPr>
            <a:spLocks noChangeArrowheads="1"/>
          </p:cNvSpPr>
          <p:nvPr/>
        </p:nvSpPr>
        <p:spPr bwMode="auto">
          <a:xfrm>
            <a:off x="67818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pic>
        <p:nvPicPr>
          <p:cNvPr id="9223" name="Picture 8" descr="pigeon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724400"/>
            <a:ext cx="137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9" descr="pigeon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953000"/>
            <a:ext cx="137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0" descr="pigeon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267200"/>
            <a:ext cx="1371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2396" name="Line 12"/>
          <p:cNvSpPr>
            <a:spLocks noChangeShapeType="1"/>
          </p:cNvSpPr>
          <p:nvPr/>
        </p:nvSpPr>
        <p:spPr bwMode="auto">
          <a:xfrm>
            <a:off x="5867400" y="2590800"/>
            <a:ext cx="1447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272397" name="Text Box 13"/>
          <p:cNvSpPr txBox="1">
            <a:spLocks noChangeArrowheads="1"/>
          </p:cNvSpPr>
          <p:nvPr/>
        </p:nvSpPr>
        <p:spPr bwMode="auto">
          <a:xfrm>
            <a:off x="3429000" y="1371600"/>
            <a:ext cx="54483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 pigeonhole must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contain at least two pigeons</a:t>
            </a:r>
          </a:p>
        </p:txBody>
      </p:sp>
    </p:spTree>
    <p:extLst>
      <p:ext uri="{BB962C8B-B14F-4D97-AF65-F5344CB8AC3E}">
        <p14:creationId xmlns:p14="http://schemas.microsoft.com/office/powerpoint/2010/main" val="4106016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E1C2-4F4B-4AD2-AF8B-BFB11F00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6D15-583C-41D7-8E55-6174F55F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Proof techniques: Pigeon Principle.</a:t>
            </a:r>
          </a:p>
          <a:p>
            <a:r>
              <a:rPr lang="en-US" dirty="0"/>
              <a:t>Example</a:t>
            </a:r>
            <a:r>
              <a:rPr lang="tr-TR" dirty="0"/>
              <a:t>:</a:t>
            </a:r>
            <a:r>
              <a:rPr lang="en-US" dirty="0"/>
              <a:t> Prove that if seven distinct numbers are selected from{1,2,...,11},then some two of these numbers sum to 12</a:t>
            </a:r>
            <a:endParaRPr lang="tr-TR" dirty="0"/>
          </a:p>
          <a:p>
            <a:pPr lvl="1"/>
            <a:r>
              <a:rPr lang="tr-TR" dirty="0"/>
              <a:t>Since seven numbers are selected, the Pigeonhole Principle guarantees that two of them are selected from one of the six sets {1,11},{2,10},{3,9},{4,8},{5,7},{6}. These two numbers sum to 12.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E0A1C-10B8-4376-91DF-BA0A48F3C8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29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C8D65-00C6-417F-B5F0-FD1CAD4B0F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/>
              <a:t>Week I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15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tr-TR" sz="4000" dirty="0"/>
              <a:t>BLM2502 </a:t>
            </a:r>
            <a:r>
              <a:rPr lang="tr-TR" sz="4000" dirty="0" err="1"/>
              <a:t>Theory</a:t>
            </a:r>
            <a:r>
              <a:rPr lang="tr-TR" sz="4000" dirty="0"/>
              <a:t> of </a:t>
            </a:r>
            <a:r>
              <a:rPr lang="tr-TR" sz="4000" dirty="0" err="1"/>
              <a:t>Computation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896544"/>
          </a:xfrm>
        </p:spPr>
        <p:txBody>
          <a:bodyPr>
            <a:normAutofit/>
          </a:bodyPr>
          <a:lstStyle/>
          <a:p>
            <a:r>
              <a:rPr lang="tr-TR" sz="3300" b="1" dirty="0"/>
              <a:t>Book</a:t>
            </a:r>
          </a:p>
          <a:p>
            <a:pPr lvl="1"/>
            <a:r>
              <a:rPr lang="en-US" sz="2300" b="1" dirty="0"/>
              <a:t>Michael </a:t>
            </a:r>
            <a:r>
              <a:rPr lang="en-US" sz="2300" b="1" dirty="0" err="1"/>
              <a:t>Sipser</a:t>
            </a:r>
            <a:r>
              <a:rPr lang="en-US" sz="2300" b="1" dirty="0"/>
              <a:t>, Introduction to the Theory of Computation (3</a:t>
            </a:r>
            <a:r>
              <a:rPr lang="tr-TR" sz="2300" b="1" dirty="0"/>
              <a:t>E</a:t>
            </a:r>
            <a:r>
              <a:rPr lang="en-US" sz="2300" b="1" dirty="0"/>
              <a:t>), Thomson</a:t>
            </a:r>
            <a:endParaRPr lang="tr-TR" sz="2300" b="1" dirty="0"/>
          </a:p>
          <a:p>
            <a:pPr lvl="1"/>
            <a:r>
              <a:rPr lang="tr-TR" sz="2300" b="1" dirty="0"/>
              <a:t>No </a:t>
            </a:r>
            <a:r>
              <a:rPr lang="tr-TR" sz="2300" b="1" dirty="0" err="1"/>
              <a:t>handouts</a:t>
            </a:r>
            <a:r>
              <a:rPr lang="tr-TR" sz="2300" b="1" dirty="0"/>
              <a:t>, </a:t>
            </a:r>
            <a:r>
              <a:rPr lang="tr-TR" sz="2300" b="1" dirty="0" err="1"/>
              <a:t>its</a:t>
            </a:r>
            <a:r>
              <a:rPr lang="tr-TR" sz="2300" b="1" dirty="0"/>
              <a:t> </a:t>
            </a:r>
            <a:r>
              <a:rPr lang="tr-TR" sz="2300" b="1" dirty="0" err="1"/>
              <a:t>your</a:t>
            </a:r>
            <a:r>
              <a:rPr lang="tr-TR" sz="2300" b="1" dirty="0"/>
              <a:t> </a:t>
            </a:r>
            <a:r>
              <a:rPr lang="tr-TR" sz="2300" b="1" dirty="0" err="1"/>
              <a:t>responsibily</a:t>
            </a:r>
            <a:r>
              <a:rPr lang="tr-TR" sz="2300" b="1" dirty="0"/>
              <a:t> </a:t>
            </a:r>
            <a:r>
              <a:rPr lang="tr-TR" sz="2300" b="1" dirty="0" err="1"/>
              <a:t>to</a:t>
            </a:r>
            <a:r>
              <a:rPr lang="tr-TR" sz="2300" b="1" dirty="0"/>
              <a:t> </a:t>
            </a:r>
            <a:r>
              <a:rPr lang="tr-TR" sz="2300" b="1" dirty="0" err="1"/>
              <a:t>take</a:t>
            </a:r>
            <a:r>
              <a:rPr lang="tr-TR" sz="2300" b="1" dirty="0"/>
              <a:t> </a:t>
            </a:r>
            <a:r>
              <a:rPr lang="tr-TR" sz="2300" b="1" dirty="0" err="1"/>
              <a:t>notes</a:t>
            </a:r>
            <a:r>
              <a:rPr lang="tr-TR" sz="2300" b="1" dirty="0"/>
              <a:t>.</a:t>
            </a:r>
          </a:p>
          <a:p>
            <a:pPr lvl="1"/>
            <a:endParaRPr lang="en-US" sz="23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217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Proof</a:t>
            </a:r>
            <a:r>
              <a:rPr lang="tr-TR" dirty="0"/>
              <a:t> </a:t>
            </a:r>
            <a:r>
              <a:rPr lang="en-US" dirty="0"/>
              <a:t>Techniques</a:t>
            </a:r>
            <a:r>
              <a:rPr lang="tr-TR" dirty="0"/>
              <a:t> – </a:t>
            </a:r>
            <a:r>
              <a:rPr lang="en-US" dirty="0"/>
              <a:t>Pigeon</a:t>
            </a:r>
            <a:r>
              <a:rPr lang="tr-TR" dirty="0"/>
              <a:t> </a:t>
            </a:r>
            <a:r>
              <a:rPr lang="en-US" dirty="0"/>
              <a:t>Principle </a:t>
            </a:r>
          </a:p>
          <a:p>
            <a:r>
              <a:rPr lang="en-US" sz="2400" b="1" dirty="0"/>
              <a:t>Theorem</a:t>
            </a:r>
            <a:r>
              <a:rPr lang="tr-TR" sz="2400" b="1" dirty="0"/>
              <a:t>:</a:t>
            </a:r>
            <a:r>
              <a:rPr lang="en-US" sz="2400" dirty="0"/>
              <a:t> Let n be a positive integer. Every sequence of n</a:t>
            </a:r>
            <a:r>
              <a:rPr lang="en-US" sz="2400" baseline="30000" dirty="0"/>
              <a:t>2</a:t>
            </a:r>
            <a:r>
              <a:rPr lang="en-US" sz="2400" dirty="0"/>
              <a:t> + 1 distinct </a:t>
            </a:r>
            <a:r>
              <a:rPr lang="tr-TR" sz="2400"/>
              <a:t>natural</a:t>
            </a:r>
            <a:r>
              <a:rPr lang="en-US" sz="2400"/>
              <a:t> </a:t>
            </a:r>
            <a:r>
              <a:rPr lang="en-US" sz="2400" dirty="0"/>
              <a:t>numbers contains a subsequence of length n + 1 that is either increasing</a:t>
            </a:r>
            <a:r>
              <a:rPr lang="tr-TR" sz="2400" dirty="0"/>
              <a:t> </a:t>
            </a:r>
            <a:r>
              <a:rPr lang="en-US" sz="2400" dirty="0"/>
              <a:t>or decreasing</a:t>
            </a:r>
            <a:r>
              <a:rPr lang="tr-TR" sz="2400" dirty="0"/>
              <a:t>.</a:t>
            </a:r>
          </a:p>
          <a:p>
            <a:r>
              <a:rPr lang="en-US" sz="2400" b="1" dirty="0"/>
              <a:t>Proof</a:t>
            </a:r>
            <a:r>
              <a:rPr lang="tr-TR" sz="2400" b="1" dirty="0"/>
              <a:t>:</a:t>
            </a:r>
            <a:r>
              <a:rPr lang="en-US" sz="2400" dirty="0"/>
              <a:t> For example consider the sequence 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	</a:t>
            </a:r>
            <a:r>
              <a:rPr lang="en-US" sz="2400" dirty="0"/>
              <a:t>(20, 10, 9, 7, 11, 2, 21, 1, 20, 31) </a:t>
            </a:r>
            <a:endParaRPr lang="tr-TR" sz="2400" dirty="0"/>
          </a:p>
          <a:p>
            <a:pPr marL="0" indent="0">
              <a:buNone/>
            </a:pPr>
            <a:r>
              <a:rPr lang="en-US" sz="2400" dirty="0"/>
              <a:t>of</a:t>
            </a:r>
            <a:r>
              <a:rPr lang="tr-TR" sz="2400" dirty="0"/>
              <a:t> </a:t>
            </a:r>
            <a:r>
              <a:rPr lang="en-US" sz="2400" dirty="0"/>
              <a:t>10 = 3</a:t>
            </a:r>
            <a:r>
              <a:rPr lang="en-US" sz="2400" baseline="30000" dirty="0"/>
              <a:t>2</a:t>
            </a:r>
            <a:r>
              <a:rPr lang="en-US" sz="2400" dirty="0"/>
              <a:t> + 1 numbers. </a:t>
            </a:r>
            <a:r>
              <a:rPr lang="en-US" sz="2400" dirty="0">
                <a:solidFill>
                  <a:srgbClr val="FF0000"/>
                </a:solidFill>
              </a:rPr>
              <a:t>This sequence contains an increasing subsequence of</a:t>
            </a:r>
            <a:r>
              <a:rPr lang="tr-TR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length 4 = 3 + 1, namely (10, 11, 21, 31).</a:t>
            </a:r>
            <a:r>
              <a:rPr lang="tr-TR" sz="2400" dirty="0">
                <a:solidFill>
                  <a:srgbClr val="FF0000"/>
                </a:solidFill>
              </a:rPr>
              <a:t> </a:t>
            </a:r>
            <a:endParaRPr lang="tr-TR" sz="2400" dirty="0">
              <a:solidFill>
                <a:schemeClr val="tx1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II-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4348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34400" dirty="0"/>
              <a:t>?</a:t>
            </a:r>
            <a:endParaRPr lang="en-US" sz="344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6935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Let (a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 , a</a:t>
            </a:r>
            <a:r>
              <a:rPr lang="en-US" sz="1800" baseline="-25000" dirty="0"/>
              <a:t>n</a:t>
            </a:r>
            <a:r>
              <a:rPr lang="en-US" sz="1800" baseline="30000" dirty="0"/>
              <a:t>2</a:t>
            </a:r>
            <a:r>
              <a:rPr lang="en-US" sz="1800" baseline="-25000" dirty="0"/>
              <a:t>+1</a:t>
            </a:r>
            <a:r>
              <a:rPr lang="en-US" sz="1800" dirty="0"/>
              <a:t>) be an arbitrary sequence of n</a:t>
            </a:r>
            <a:r>
              <a:rPr lang="en-US" sz="1800" baseline="30000" dirty="0"/>
              <a:t>2</a:t>
            </a:r>
            <a:r>
              <a:rPr lang="en-US" sz="1800" dirty="0"/>
              <a:t> + 1 distinct</a:t>
            </a:r>
            <a:r>
              <a:rPr lang="tr-TR" sz="1800" dirty="0"/>
              <a:t> natural</a:t>
            </a:r>
            <a:r>
              <a:rPr lang="en-US" sz="1800" dirty="0"/>
              <a:t> numbers. For each </a:t>
            </a:r>
            <a:r>
              <a:rPr lang="en-US" sz="1800" i="1" dirty="0"/>
              <a:t>i</a:t>
            </a:r>
            <a:r>
              <a:rPr lang="en-US" sz="1800" dirty="0"/>
              <a:t> with 1 ≤  </a:t>
            </a:r>
            <a:r>
              <a:rPr lang="en-US" sz="1800" i="1" dirty="0"/>
              <a:t>i</a:t>
            </a:r>
            <a:r>
              <a:rPr lang="en-US" sz="1800" dirty="0"/>
              <a:t> ≤ n</a:t>
            </a:r>
            <a:r>
              <a:rPr lang="en-US" sz="1800" baseline="30000" dirty="0"/>
              <a:t>2</a:t>
            </a:r>
            <a:r>
              <a:rPr lang="en-US" sz="1800" dirty="0"/>
              <a:t> + 1, let </a:t>
            </a:r>
            <a:r>
              <a:rPr lang="en-US" sz="1800" i="1" dirty="0" err="1"/>
              <a:t>inc</a:t>
            </a:r>
            <a:r>
              <a:rPr lang="en-US" sz="1800" i="1" baseline="-25000" dirty="0" err="1"/>
              <a:t>i</a:t>
            </a:r>
            <a:r>
              <a:rPr lang="en-US" sz="1800" dirty="0"/>
              <a:t> denote the length of the longest increasing subsequence that starts at </a:t>
            </a:r>
            <a:r>
              <a:rPr lang="en-US" sz="1800" dirty="0" err="1"/>
              <a:t>a</a:t>
            </a:r>
            <a:r>
              <a:rPr lang="en-US" sz="1800" baseline="-25000" dirty="0" err="1"/>
              <a:t>i</a:t>
            </a:r>
            <a:r>
              <a:rPr lang="en-US" sz="1800" dirty="0"/>
              <a:t>, and let </a:t>
            </a:r>
            <a:r>
              <a:rPr lang="en-US" sz="1800" i="1" dirty="0" err="1"/>
              <a:t>dec</a:t>
            </a:r>
            <a:r>
              <a:rPr lang="en-US" sz="1800" i="1" baseline="-25000" dirty="0" err="1"/>
              <a:t>i</a:t>
            </a:r>
            <a:r>
              <a:rPr lang="en-US" sz="1800" dirty="0"/>
              <a:t> denote the length of the longest decreasing subsequence that starts at </a:t>
            </a:r>
            <a:r>
              <a:rPr lang="en-US" sz="1800" dirty="0" err="1"/>
              <a:t>a</a:t>
            </a:r>
            <a:r>
              <a:rPr lang="en-US" sz="1800" baseline="-25000" dirty="0" err="1"/>
              <a:t>i</a:t>
            </a:r>
            <a:r>
              <a:rPr lang="en-US" sz="1800" dirty="0"/>
              <a:t>. Using this notation, the claim in the theorem can be formulated as follows: </a:t>
            </a:r>
            <a:endParaRPr lang="tr-TR" sz="1800" dirty="0"/>
          </a:p>
          <a:p>
            <a:pPr marL="0" indent="0">
              <a:buNone/>
            </a:pPr>
            <a:r>
              <a:rPr lang="en-US" sz="1800" dirty="0"/>
              <a:t>There is an index </a:t>
            </a:r>
            <a:r>
              <a:rPr lang="en-US" sz="1800" i="1" dirty="0"/>
              <a:t>i</a:t>
            </a:r>
            <a:r>
              <a:rPr lang="en-US" sz="1800" dirty="0"/>
              <a:t> such that </a:t>
            </a:r>
            <a:r>
              <a:rPr lang="en-US" sz="1800" i="1" dirty="0" err="1"/>
              <a:t>inc</a:t>
            </a:r>
            <a:r>
              <a:rPr lang="en-US" sz="1800" i="1" baseline="-25000" dirty="0" err="1"/>
              <a:t>i</a:t>
            </a:r>
            <a:r>
              <a:rPr lang="en-US" sz="1800" i="1" baseline="-25000" dirty="0"/>
              <a:t> </a:t>
            </a:r>
            <a:r>
              <a:rPr lang="en-US" sz="1800" dirty="0"/>
              <a:t>≥</a:t>
            </a:r>
            <a:r>
              <a:rPr lang="en-US" sz="1800" i="1" baseline="-25000" dirty="0"/>
              <a:t> </a:t>
            </a:r>
            <a:r>
              <a:rPr lang="en-US" sz="1800" dirty="0"/>
              <a:t> n + 1 or </a:t>
            </a:r>
            <a:r>
              <a:rPr lang="en-US" sz="1800" i="1" dirty="0" err="1"/>
              <a:t>dec</a:t>
            </a:r>
            <a:r>
              <a:rPr lang="en-US" sz="1800" i="1" baseline="-25000" dirty="0" err="1"/>
              <a:t>i</a:t>
            </a:r>
            <a:r>
              <a:rPr lang="en-US" sz="1800" dirty="0"/>
              <a:t> ≥ n + 1. </a:t>
            </a:r>
            <a:endParaRPr lang="tr-TR" sz="1800" dirty="0"/>
          </a:p>
          <a:p>
            <a:pPr marL="0" indent="0">
              <a:buNone/>
            </a:pPr>
            <a:r>
              <a:rPr lang="tr-TR" sz="1800" dirty="0"/>
              <a:t>C</a:t>
            </a:r>
            <a:r>
              <a:rPr lang="en-US" sz="1800" dirty="0" err="1"/>
              <a:t>laim</a:t>
            </a:r>
            <a:r>
              <a:rPr lang="en-US" sz="1800" dirty="0"/>
              <a:t> </a:t>
            </a:r>
            <a:r>
              <a:rPr lang="tr-TR" sz="1800" dirty="0"/>
              <a:t>can be </a:t>
            </a:r>
            <a:r>
              <a:rPr lang="tr-TR" sz="1800" dirty="0" err="1"/>
              <a:t>proved</a:t>
            </a:r>
            <a:r>
              <a:rPr lang="tr-TR" sz="1800" dirty="0"/>
              <a:t> </a:t>
            </a:r>
            <a:r>
              <a:rPr lang="tr-TR" sz="1800" dirty="0" err="1"/>
              <a:t>by</a:t>
            </a:r>
            <a:r>
              <a:rPr lang="tr-TR" sz="1800" dirty="0"/>
              <a:t> </a:t>
            </a:r>
            <a:r>
              <a:rPr lang="tr-TR" sz="1800" dirty="0" err="1"/>
              <a:t>using</a:t>
            </a:r>
            <a:r>
              <a:rPr lang="tr-TR" sz="1800" dirty="0"/>
              <a:t> </a:t>
            </a:r>
            <a:r>
              <a:rPr lang="en-US" sz="1800" dirty="0"/>
              <a:t>contradiction and pigeon hole principle </a:t>
            </a:r>
            <a:r>
              <a:rPr lang="tr-TR" sz="1800" dirty="0"/>
              <a:t>:</a:t>
            </a:r>
          </a:p>
          <a:p>
            <a:pPr marL="0" indent="0">
              <a:buNone/>
            </a:pPr>
            <a:r>
              <a:rPr lang="tr-TR" sz="1800" dirty="0"/>
              <a:t>A</a:t>
            </a:r>
            <a:r>
              <a:rPr lang="en-US" sz="1800" dirty="0" err="1"/>
              <a:t>ssume</a:t>
            </a:r>
            <a:r>
              <a:rPr lang="en-US" sz="1800" dirty="0"/>
              <a:t> that </a:t>
            </a:r>
            <a:r>
              <a:rPr lang="en-US" sz="1800" i="1" dirty="0" err="1"/>
              <a:t>inc</a:t>
            </a:r>
            <a:r>
              <a:rPr lang="en-US" sz="1800" i="1" baseline="-25000" dirty="0" err="1"/>
              <a:t>i</a:t>
            </a:r>
            <a:r>
              <a:rPr lang="en-US" sz="1800" i="1" baseline="-25000" dirty="0"/>
              <a:t>  </a:t>
            </a:r>
            <a:r>
              <a:rPr lang="en-US" sz="1800" dirty="0"/>
              <a:t>≤ n  </a:t>
            </a:r>
            <a:r>
              <a:rPr lang="tr-TR" sz="1800" dirty="0" err="1"/>
              <a:t>and</a:t>
            </a:r>
            <a:r>
              <a:rPr lang="en-US" sz="1800" dirty="0"/>
              <a:t> </a:t>
            </a:r>
            <a:r>
              <a:rPr lang="en-US" sz="1800" i="1" dirty="0" err="1"/>
              <a:t>dec</a:t>
            </a:r>
            <a:r>
              <a:rPr lang="en-US" sz="1800" i="1" baseline="-25000" dirty="0" err="1"/>
              <a:t>i</a:t>
            </a:r>
            <a:r>
              <a:rPr lang="en-US" sz="1800" dirty="0"/>
              <a:t> ≤ n for all </a:t>
            </a:r>
            <a:r>
              <a:rPr lang="en-US" sz="1800" i="1" dirty="0"/>
              <a:t>i</a:t>
            </a:r>
            <a:r>
              <a:rPr lang="en-US" sz="1800" dirty="0"/>
              <a:t> with 1 ≤ </a:t>
            </a:r>
            <a:r>
              <a:rPr lang="en-US" sz="1800" i="1" dirty="0"/>
              <a:t>i</a:t>
            </a:r>
            <a:r>
              <a:rPr lang="en-US" sz="1800" dirty="0"/>
              <a:t> ≤ n</a:t>
            </a:r>
            <a:r>
              <a:rPr lang="en-US" sz="1800" baseline="30000" dirty="0"/>
              <a:t>2</a:t>
            </a:r>
            <a:r>
              <a:rPr lang="en-US" sz="1800" dirty="0"/>
              <a:t> + 1. Consider the set</a:t>
            </a:r>
            <a:endParaRPr lang="tr-TR" sz="1800" dirty="0"/>
          </a:p>
          <a:p>
            <a:pPr marL="0" indent="0">
              <a:buNone/>
            </a:pPr>
            <a:r>
              <a:rPr lang="tr-TR" sz="1800" dirty="0"/>
              <a:t>	</a:t>
            </a:r>
            <a:r>
              <a:rPr lang="en-US" sz="1800" dirty="0"/>
              <a:t>B = {(b, c) : 1 ≤ b ≤ n, 1 ≤ c ≤ n},</a:t>
            </a:r>
            <a:endParaRPr lang="tr-TR" sz="1800" dirty="0"/>
          </a:p>
          <a:p>
            <a:pPr marL="0" indent="0">
              <a:buNone/>
            </a:pPr>
            <a:r>
              <a:rPr lang="en-US" sz="1800" dirty="0"/>
              <a:t>and think of the elements of B as being boxes. For each </a:t>
            </a:r>
            <a:r>
              <a:rPr lang="en-US" sz="1800" i="1" dirty="0"/>
              <a:t>i</a:t>
            </a:r>
            <a:r>
              <a:rPr lang="en-US" sz="1800" dirty="0"/>
              <a:t> with 1 ≤  </a:t>
            </a:r>
            <a:r>
              <a:rPr lang="en-US" sz="1800" i="1" dirty="0"/>
              <a:t>i</a:t>
            </a:r>
            <a:r>
              <a:rPr lang="en-US" sz="1800" dirty="0"/>
              <a:t> ≤ n</a:t>
            </a:r>
            <a:r>
              <a:rPr lang="en-US" sz="1800" baseline="30000" dirty="0"/>
              <a:t>2</a:t>
            </a:r>
            <a:r>
              <a:rPr lang="en-US" sz="1800" dirty="0"/>
              <a:t> + 1, the pair (</a:t>
            </a:r>
            <a:r>
              <a:rPr lang="en-US" sz="1800" i="1" dirty="0" err="1"/>
              <a:t>inc</a:t>
            </a:r>
            <a:r>
              <a:rPr lang="en-US" sz="1800" i="1" baseline="-25000" dirty="0" err="1"/>
              <a:t>i</a:t>
            </a:r>
            <a:r>
              <a:rPr lang="en-US" sz="1800" dirty="0"/>
              <a:t>, </a:t>
            </a:r>
            <a:r>
              <a:rPr lang="en-US" sz="1800" i="1" dirty="0" err="1"/>
              <a:t>dec</a:t>
            </a:r>
            <a:r>
              <a:rPr lang="en-US" sz="1800" i="1" baseline="-25000" dirty="0" err="1"/>
              <a:t>i</a:t>
            </a:r>
            <a:r>
              <a:rPr lang="en-US" sz="1800" dirty="0"/>
              <a:t>) is an element of B. So we have n</a:t>
            </a:r>
            <a:r>
              <a:rPr lang="en-US" sz="1800" baseline="30000" dirty="0"/>
              <a:t>2</a:t>
            </a:r>
            <a:r>
              <a:rPr lang="en-US" sz="1800" dirty="0"/>
              <a:t>+1 elements (</a:t>
            </a:r>
            <a:r>
              <a:rPr lang="en-US" sz="1800" i="1" dirty="0" err="1"/>
              <a:t>inc</a:t>
            </a:r>
            <a:r>
              <a:rPr lang="en-US" sz="1800" i="1" baseline="-25000" dirty="0" err="1"/>
              <a:t>i</a:t>
            </a:r>
            <a:r>
              <a:rPr lang="en-US" sz="1800" dirty="0"/>
              <a:t>, </a:t>
            </a:r>
            <a:r>
              <a:rPr lang="en-US" sz="1800" i="1" dirty="0" err="1"/>
              <a:t>dec</a:t>
            </a:r>
            <a:r>
              <a:rPr lang="en-US" sz="1800" i="1" baseline="-25000" dirty="0" err="1"/>
              <a:t>i</a:t>
            </a:r>
            <a:r>
              <a:rPr lang="en-US" sz="1800" dirty="0"/>
              <a:t>), which are placed in the </a:t>
            </a:r>
            <a:r>
              <a:rPr lang="en-US" sz="1800" dirty="0">
                <a:solidFill>
                  <a:srgbClr val="FF0000"/>
                </a:solidFill>
              </a:rPr>
              <a:t>n</a:t>
            </a:r>
            <a:r>
              <a:rPr lang="en-US" sz="1800" baseline="30000" dirty="0">
                <a:solidFill>
                  <a:srgbClr val="FF0000"/>
                </a:solidFill>
              </a:rPr>
              <a:t>2 </a:t>
            </a:r>
            <a:r>
              <a:rPr lang="en-US" sz="1800" dirty="0">
                <a:solidFill>
                  <a:srgbClr val="FF0000"/>
                </a:solidFill>
              </a:rPr>
              <a:t>boxes of B</a:t>
            </a:r>
            <a:r>
              <a:rPr lang="en-US" sz="1800" dirty="0"/>
              <a:t>. </a:t>
            </a:r>
            <a:r>
              <a:rPr lang="tr-TR" sz="1800" dirty="0">
                <a:solidFill>
                  <a:schemeClr val="accent4">
                    <a:lumMod val="75000"/>
                  </a:schemeClr>
                </a:solidFill>
              </a:rPr>
              <a:t>Why n^2 boxes?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085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By the pigeon hole principle, there must be a box that contains two (or more) elements. In other words, there exist two integers i and j such that i &lt; j and</a:t>
            </a:r>
            <a:endParaRPr lang="tr-TR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tr-TR" sz="1800"/>
              <a:t>	</a:t>
            </a:r>
            <a:r>
              <a:rPr lang="en-US" sz="1800"/>
              <a:t>(</a:t>
            </a:r>
            <a:r>
              <a:rPr lang="en-US" sz="1800" i="1" dirty="0" err="1"/>
              <a:t>inc</a:t>
            </a:r>
            <a:r>
              <a:rPr lang="en-US" sz="1800" i="1" baseline="-25000" dirty="0" err="1"/>
              <a:t>i</a:t>
            </a:r>
            <a:r>
              <a:rPr lang="en-US" sz="1800" dirty="0"/>
              <a:t>, </a:t>
            </a:r>
            <a:r>
              <a:rPr lang="en-US" sz="1800" i="1" dirty="0" err="1"/>
              <a:t>dec</a:t>
            </a:r>
            <a:r>
              <a:rPr lang="en-US" sz="1800" i="1" baseline="-25000" dirty="0" err="1"/>
              <a:t>i</a:t>
            </a:r>
            <a:r>
              <a:rPr lang="en-US" sz="1800" dirty="0"/>
              <a:t>) = (</a:t>
            </a:r>
            <a:r>
              <a:rPr lang="en-US" sz="1800" i="1" dirty="0" err="1"/>
              <a:t>inc</a:t>
            </a:r>
            <a:r>
              <a:rPr lang="en-US" sz="1800" i="1" baseline="-25000" dirty="0" err="1"/>
              <a:t>j</a:t>
            </a:r>
            <a:r>
              <a:rPr lang="en-US" sz="1800" dirty="0"/>
              <a:t>, </a:t>
            </a:r>
            <a:r>
              <a:rPr lang="en-US" sz="1800" i="1" dirty="0" err="1"/>
              <a:t>dec</a:t>
            </a:r>
            <a:r>
              <a:rPr lang="en-US" sz="1800" i="1" baseline="-25000" dirty="0" err="1"/>
              <a:t>j</a:t>
            </a:r>
            <a:r>
              <a:rPr lang="en-US" sz="1800" dirty="0"/>
              <a:t>).</a:t>
            </a:r>
            <a:endParaRPr lang="tr-TR" sz="1800" dirty="0"/>
          </a:p>
          <a:p>
            <a:pPr marL="0" indent="0">
              <a:buNone/>
            </a:pPr>
            <a:r>
              <a:rPr lang="en-US" sz="1800" dirty="0"/>
              <a:t>Recall that the elements in the sequence are distinct. Hence, </a:t>
            </a:r>
            <a:r>
              <a:rPr lang="en-US" sz="1800" dirty="0" err="1"/>
              <a:t>a</a:t>
            </a:r>
            <a:r>
              <a:rPr lang="en-US" sz="1800" baseline="-25000" dirty="0" err="1"/>
              <a:t>i</a:t>
            </a:r>
            <a:r>
              <a:rPr lang="en-US" sz="1800" dirty="0"/>
              <a:t> ≠ </a:t>
            </a:r>
            <a:r>
              <a:rPr lang="en-US" sz="1800" dirty="0" err="1"/>
              <a:t>a</a:t>
            </a:r>
            <a:r>
              <a:rPr lang="en-US" sz="1800" baseline="-25000" dirty="0" err="1"/>
              <a:t>j</a:t>
            </a:r>
            <a:r>
              <a:rPr lang="en-US" sz="1800" dirty="0"/>
              <a:t> . We consider two cases:</a:t>
            </a:r>
            <a:endParaRPr lang="tr-TR" sz="1800" dirty="0"/>
          </a:p>
          <a:p>
            <a:pPr marL="0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en-US" sz="1800" dirty="0"/>
              <a:t>First assume that </a:t>
            </a:r>
            <a:r>
              <a:rPr lang="en-US" sz="1800" dirty="0" err="1"/>
              <a:t>a</a:t>
            </a:r>
            <a:r>
              <a:rPr lang="en-US" sz="1800" baseline="-25000" dirty="0" err="1"/>
              <a:t>i</a:t>
            </a:r>
            <a:r>
              <a:rPr lang="en-US" sz="1800" dirty="0"/>
              <a:t> &lt; </a:t>
            </a:r>
            <a:r>
              <a:rPr lang="en-US" sz="1800" dirty="0" err="1"/>
              <a:t>a</a:t>
            </a:r>
            <a:r>
              <a:rPr lang="en-US" sz="1800" baseline="-25000" dirty="0" err="1"/>
              <a:t>j</a:t>
            </a:r>
            <a:r>
              <a:rPr lang="en-US" sz="1800" dirty="0"/>
              <a:t> . Then the length of the longest increasing subsequence starting at </a:t>
            </a:r>
            <a:r>
              <a:rPr lang="en-US" sz="1800" dirty="0" err="1"/>
              <a:t>a</a:t>
            </a:r>
            <a:r>
              <a:rPr lang="en-US" sz="1800" baseline="-25000" dirty="0" err="1"/>
              <a:t>i</a:t>
            </a:r>
            <a:r>
              <a:rPr lang="en-US" sz="1800" dirty="0"/>
              <a:t> must be at least 1 + </a:t>
            </a:r>
            <a:r>
              <a:rPr lang="en-US" sz="1800" i="1" dirty="0" err="1"/>
              <a:t>inc</a:t>
            </a:r>
            <a:r>
              <a:rPr lang="en-US" sz="1800" i="1" baseline="-25000" dirty="0" err="1"/>
              <a:t>j</a:t>
            </a:r>
            <a:r>
              <a:rPr lang="en-US" sz="1800" dirty="0"/>
              <a:t>, because we can append </a:t>
            </a:r>
            <a:r>
              <a:rPr lang="en-US" sz="1800" dirty="0" err="1"/>
              <a:t>a</a:t>
            </a:r>
            <a:r>
              <a:rPr lang="en-US" sz="1800" baseline="-25000" dirty="0" err="1"/>
              <a:t>i</a:t>
            </a:r>
            <a:r>
              <a:rPr lang="en-US" sz="1800" dirty="0"/>
              <a:t> to the longest increasing subsequence starting    at </a:t>
            </a:r>
            <a:r>
              <a:rPr lang="en-US" sz="1800" dirty="0" err="1"/>
              <a:t>a</a:t>
            </a:r>
            <a:r>
              <a:rPr lang="en-US" sz="1800" baseline="-25000" dirty="0" err="1"/>
              <a:t>j</a:t>
            </a:r>
            <a:r>
              <a:rPr lang="en-US" sz="1800" dirty="0"/>
              <a:t> . Therefore, </a:t>
            </a:r>
            <a:r>
              <a:rPr lang="en-US" sz="1800" i="1" dirty="0" err="1"/>
              <a:t>inc</a:t>
            </a:r>
            <a:r>
              <a:rPr lang="en-US" sz="1800" i="1" baseline="-25000" dirty="0" err="1"/>
              <a:t>i</a:t>
            </a:r>
            <a:r>
              <a:rPr lang="en-US" sz="1800" dirty="0"/>
              <a:t> ≠ </a:t>
            </a:r>
            <a:r>
              <a:rPr lang="en-US" sz="1800" i="1" dirty="0" err="1"/>
              <a:t>inc</a:t>
            </a:r>
            <a:r>
              <a:rPr lang="en-US" sz="1800" i="1" baseline="-25000" dirty="0" err="1"/>
              <a:t>j</a:t>
            </a:r>
            <a:r>
              <a:rPr lang="en-US" sz="1800" dirty="0"/>
              <a:t> which is a contradiction.</a:t>
            </a:r>
            <a:endParaRPr lang="tr-TR" sz="1800" dirty="0"/>
          </a:p>
          <a:p>
            <a:pPr marL="0" indent="0">
              <a:buNone/>
            </a:pPr>
            <a:r>
              <a:rPr lang="en-US" sz="1800" dirty="0"/>
              <a:t> </a:t>
            </a:r>
            <a:endParaRPr lang="tr-TR" sz="1800" dirty="0"/>
          </a:p>
          <a:p>
            <a:pPr marL="0" indent="0">
              <a:buNone/>
            </a:pPr>
            <a:r>
              <a:rPr lang="en-US" sz="1800" dirty="0"/>
              <a:t>The second case is when </a:t>
            </a:r>
            <a:r>
              <a:rPr lang="en-US" sz="1800" dirty="0" err="1"/>
              <a:t>a</a:t>
            </a:r>
            <a:r>
              <a:rPr lang="en-US" sz="1800" baseline="-25000" dirty="0" err="1"/>
              <a:t>i</a:t>
            </a:r>
            <a:r>
              <a:rPr lang="en-US" sz="1800" dirty="0"/>
              <a:t> &gt; </a:t>
            </a:r>
            <a:r>
              <a:rPr lang="en-US" sz="1800" dirty="0" err="1"/>
              <a:t>a</a:t>
            </a:r>
            <a:r>
              <a:rPr lang="en-US" sz="1800" baseline="-25000" dirty="0" err="1"/>
              <a:t>j</a:t>
            </a:r>
            <a:r>
              <a:rPr lang="en-US" sz="1800" dirty="0"/>
              <a:t> . Then the length of the longest decreasing subsequence starting at </a:t>
            </a:r>
            <a:r>
              <a:rPr lang="en-US" sz="1800" dirty="0" err="1"/>
              <a:t>a</a:t>
            </a:r>
            <a:r>
              <a:rPr lang="en-US" sz="1800" baseline="-25000" dirty="0" err="1"/>
              <a:t>i</a:t>
            </a:r>
            <a:r>
              <a:rPr lang="en-US" sz="1800" dirty="0"/>
              <a:t> must be at least 1 + </a:t>
            </a:r>
            <a:r>
              <a:rPr lang="en-US" sz="1800" i="1" dirty="0" err="1"/>
              <a:t>dec</a:t>
            </a:r>
            <a:r>
              <a:rPr lang="en-US" sz="1800" i="1" baseline="-25000" dirty="0" err="1"/>
              <a:t>j</a:t>
            </a:r>
            <a:r>
              <a:rPr lang="en-US" sz="1800" dirty="0"/>
              <a:t>, because we can append </a:t>
            </a:r>
            <a:r>
              <a:rPr lang="en-US" sz="1800" dirty="0" err="1"/>
              <a:t>a</a:t>
            </a:r>
            <a:r>
              <a:rPr lang="en-US" sz="1800" baseline="-25000" dirty="0" err="1"/>
              <a:t>i</a:t>
            </a:r>
            <a:r>
              <a:rPr lang="en-US" sz="1800" dirty="0"/>
              <a:t> to the longest increasing subsequence starting at </a:t>
            </a:r>
            <a:r>
              <a:rPr lang="en-US" sz="1800" dirty="0" err="1"/>
              <a:t>a</a:t>
            </a:r>
            <a:r>
              <a:rPr lang="en-US" sz="1800" baseline="-25000" dirty="0" err="1"/>
              <a:t>j</a:t>
            </a:r>
            <a:r>
              <a:rPr lang="en-US" sz="1800" dirty="0"/>
              <a:t> . Therefore, </a:t>
            </a:r>
            <a:r>
              <a:rPr lang="en-US" sz="1800" i="1" dirty="0" err="1"/>
              <a:t>dec</a:t>
            </a:r>
            <a:r>
              <a:rPr lang="en-US" sz="1800" i="1" baseline="-25000" dirty="0" err="1"/>
              <a:t>i</a:t>
            </a:r>
            <a:r>
              <a:rPr lang="en-US" sz="1800" dirty="0"/>
              <a:t> ≠ </a:t>
            </a:r>
            <a:r>
              <a:rPr lang="en-US" sz="1800" i="1" dirty="0" err="1"/>
              <a:t>dec</a:t>
            </a:r>
            <a:r>
              <a:rPr lang="en-US" sz="1800" i="1" baseline="-25000" dirty="0" err="1"/>
              <a:t>j</a:t>
            </a:r>
            <a:r>
              <a:rPr lang="en-US" sz="1800" dirty="0"/>
              <a:t> which is a contradiction. </a:t>
            </a:r>
            <a:endParaRPr lang="tr-TR" sz="18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068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sz="1600" dirty="0"/>
              <a:t>In this Theory of Computation course we will try to answer the following questions:</a:t>
            </a:r>
          </a:p>
          <a:p>
            <a:r>
              <a:rPr lang="en-US" sz="2400" dirty="0"/>
              <a:t>What are the mathematical properties of computer hardware and software?</a:t>
            </a:r>
          </a:p>
          <a:p>
            <a:r>
              <a:rPr lang="en-US" sz="2400" dirty="0"/>
              <a:t>What is a computation and what is an algorithm? Can we give rigorous</a:t>
            </a:r>
            <a:r>
              <a:rPr lang="tr-TR" sz="2400" dirty="0"/>
              <a:t> </a:t>
            </a:r>
            <a:r>
              <a:rPr lang="en-US" sz="2400" dirty="0"/>
              <a:t>mathematical definitions of these notions?</a:t>
            </a:r>
          </a:p>
          <a:p>
            <a:r>
              <a:rPr lang="en-US" sz="2400" dirty="0"/>
              <a:t>What are the limitations of computers? Can “everything” be computed?</a:t>
            </a:r>
            <a:r>
              <a:rPr lang="tr-TR" sz="2400" dirty="0"/>
              <a:t> </a:t>
            </a:r>
            <a:r>
              <a:rPr lang="en-US" sz="2400" dirty="0"/>
              <a:t>(As we will see, the answer to this question is “no”.)</a:t>
            </a:r>
          </a:p>
          <a:p>
            <a:r>
              <a:rPr lang="en-US" sz="2400" b="1" dirty="0"/>
              <a:t>Purpose of the Theory of Computation: </a:t>
            </a:r>
            <a:endParaRPr lang="tr-TR" sz="2400" b="1" dirty="0"/>
          </a:p>
          <a:p>
            <a:pPr marL="0" indent="0">
              <a:buNone/>
            </a:pPr>
            <a:r>
              <a:rPr lang="tr-TR" sz="2400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Develop formal mathematical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models of </a:t>
            </a:r>
            <a:r>
              <a:rPr lang="tr-TR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computation that reflect real-world computers.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57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Complexity Theory</a:t>
            </a:r>
          </a:p>
          <a:p>
            <a:r>
              <a:rPr lang="en-US" sz="2400" dirty="0"/>
              <a:t>The main question asked in this area is “What makes some problems computationally hard and other problems easy?”</a:t>
            </a:r>
          </a:p>
          <a:p>
            <a:r>
              <a:rPr lang="en-US" sz="2400" dirty="0"/>
              <a:t>Informally, a problem is called “easy”, if it is efficiently solvable. Examples of “easy” problems are </a:t>
            </a:r>
          </a:p>
          <a:p>
            <a:pPr lvl="1"/>
            <a:r>
              <a:rPr lang="en-US" sz="2000" dirty="0"/>
              <a:t>Sorting a sequence of, </a:t>
            </a:r>
            <a:r>
              <a:rPr lang="tr-TR" sz="2000" dirty="0" err="1"/>
              <a:t>e.g</a:t>
            </a:r>
            <a:r>
              <a:rPr lang="en-US" sz="2000" dirty="0"/>
              <a:t>, 1,000,000 numbers, </a:t>
            </a:r>
          </a:p>
          <a:p>
            <a:pPr lvl="1"/>
            <a:r>
              <a:rPr lang="en-US" sz="2000" dirty="0"/>
              <a:t>Searching for a name in a telephone directory</a:t>
            </a:r>
          </a:p>
          <a:p>
            <a:pPr lvl="1"/>
            <a:r>
              <a:rPr lang="en-US" sz="2000" dirty="0"/>
              <a:t>Computing the fastest way to drive from </a:t>
            </a:r>
            <a:r>
              <a:rPr lang="tr-TR" sz="2000" dirty="0"/>
              <a:t>Esenler</a:t>
            </a:r>
            <a:r>
              <a:rPr lang="en-US" sz="2000" dirty="0"/>
              <a:t> to </a:t>
            </a:r>
            <a:r>
              <a:rPr lang="tr-TR" sz="2000" dirty="0"/>
              <a:t>Beşiktaş</a:t>
            </a:r>
            <a:r>
              <a:rPr lang="en-US" sz="2000" dirty="0"/>
              <a:t>. </a:t>
            </a:r>
            <a:endParaRPr lang="tr-TR" sz="20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640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Complexity Theory</a:t>
            </a:r>
          </a:p>
          <a:p>
            <a:r>
              <a:rPr lang="en-US" sz="2400" dirty="0"/>
              <a:t>On the other hand, a problem is called “hard”, if it cannot be solved efficiently, or if we don’t know whether it can be solved efficiently. Examples of “hard” problems are </a:t>
            </a:r>
          </a:p>
          <a:p>
            <a:pPr lvl="1"/>
            <a:r>
              <a:rPr lang="en-US" sz="2000" dirty="0"/>
              <a:t>Time table scheduling for all courses </a:t>
            </a:r>
          </a:p>
          <a:p>
            <a:pPr lvl="1"/>
            <a:r>
              <a:rPr lang="en-US" sz="2000" dirty="0"/>
              <a:t>Factoring a 300-digit integer into its prime factors</a:t>
            </a:r>
          </a:p>
          <a:p>
            <a:pPr lvl="1"/>
            <a:r>
              <a:rPr lang="en-US" sz="2000" dirty="0"/>
              <a:t>Computing a layout for chips in VLSI.</a:t>
            </a:r>
          </a:p>
          <a:p>
            <a:r>
              <a:rPr lang="en-US" sz="2400" b="1" dirty="0"/>
              <a:t>Central Question in Complexity Theory: </a:t>
            </a:r>
            <a:endParaRPr lang="tr-TR" sz="2400" b="1" dirty="0"/>
          </a:p>
          <a:p>
            <a:pPr marL="0" indent="0">
              <a:buNone/>
              <a:tabLst>
                <a:tab pos="630238" algn="l"/>
              </a:tabLst>
            </a:pPr>
            <a:r>
              <a:rPr lang="tr-TR" sz="2400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Classify problems according to their degree of</a:t>
            </a:r>
            <a:r>
              <a:rPr lang="tr-TR" sz="2400" b="1" dirty="0">
                <a:solidFill>
                  <a:srgbClr val="FF0000"/>
                </a:solidFill>
              </a:rPr>
              <a:t> 	</a:t>
            </a:r>
            <a:r>
              <a:rPr lang="en-US" sz="2400" b="1" dirty="0">
                <a:solidFill>
                  <a:srgbClr val="FF0000"/>
                </a:solidFill>
              </a:rPr>
              <a:t>“difficulty”. Give a rigorous proof that problems </a:t>
            </a:r>
            <a:r>
              <a:rPr lang="tr-TR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that seem to be “hard” are really “hard”.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523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Computability Theory</a:t>
            </a:r>
          </a:p>
          <a:p>
            <a:r>
              <a:rPr lang="en-US" sz="2400" dirty="0"/>
              <a:t>In the 1930’s, </a:t>
            </a:r>
            <a:r>
              <a:rPr lang="tr-TR" sz="2400" dirty="0" err="1"/>
              <a:t>scientists</a:t>
            </a:r>
            <a:r>
              <a:rPr lang="tr-TR" sz="2400" dirty="0"/>
              <a:t> </a:t>
            </a:r>
            <a:r>
              <a:rPr lang="en-US" sz="2400" dirty="0"/>
              <a:t>discovered that some of the fundamental</a:t>
            </a:r>
            <a:r>
              <a:rPr lang="tr-TR" sz="2400" dirty="0"/>
              <a:t> </a:t>
            </a:r>
            <a:r>
              <a:rPr lang="en-US" sz="2400" dirty="0"/>
              <a:t>mathematical problems cannot be solved by a “computer”. (computers were invented in 1940s).</a:t>
            </a:r>
            <a:r>
              <a:rPr lang="tr-TR" sz="2400" dirty="0"/>
              <a:t> </a:t>
            </a:r>
            <a:r>
              <a:rPr lang="en-US" sz="2400" dirty="0"/>
              <a:t>For example</a:t>
            </a:r>
            <a:r>
              <a:rPr lang="tr-TR" sz="2400" dirty="0"/>
              <a:t>: "</a:t>
            </a:r>
            <a:r>
              <a:rPr lang="en-US" sz="2400" dirty="0"/>
              <a:t>Is an arbitrary mathematical statement</a:t>
            </a:r>
            <a:r>
              <a:rPr lang="tr-TR" sz="2400" dirty="0"/>
              <a:t> </a:t>
            </a:r>
            <a:r>
              <a:rPr lang="en-US" sz="2400" dirty="0"/>
              <a:t>true or false?” </a:t>
            </a:r>
            <a:endParaRPr lang="tr-TR" sz="2400" dirty="0"/>
          </a:p>
          <a:p>
            <a:r>
              <a:rPr lang="en-US" sz="2400" dirty="0"/>
              <a:t>To attack such a problem, we need formal definitions of the</a:t>
            </a:r>
            <a:r>
              <a:rPr lang="tr-TR" sz="2400" dirty="0"/>
              <a:t> </a:t>
            </a:r>
            <a:r>
              <a:rPr lang="en-US" sz="2400" dirty="0"/>
              <a:t>notions of</a:t>
            </a:r>
          </a:p>
          <a:p>
            <a:pPr lvl="1"/>
            <a:r>
              <a:rPr lang="en-US" sz="2000" dirty="0"/>
              <a:t>computer</a:t>
            </a:r>
          </a:p>
          <a:p>
            <a:pPr lvl="1"/>
            <a:r>
              <a:rPr lang="en-US" sz="2000" dirty="0"/>
              <a:t>algorithm</a:t>
            </a:r>
          </a:p>
          <a:p>
            <a:pPr lvl="1"/>
            <a:r>
              <a:rPr lang="en-US" sz="2000" dirty="0"/>
              <a:t>computation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138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Computability Theory</a:t>
            </a:r>
          </a:p>
          <a:p>
            <a:r>
              <a:rPr lang="en-US" sz="2400" dirty="0"/>
              <a:t>The theoretical models that were proposed in order to understand solvable</a:t>
            </a:r>
            <a:r>
              <a:rPr lang="tr-TR" sz="2400" dirty="0"/>
              <a:t>  </a:t>
            </a:r>
            <a:r>
              <a:rPr lang="en-US" sz="2400" dirty="0"/>
              <a:t>and unsolvable problems led to the development of real computers.</a:t>
            </a:r>
          </a:p>
          <a:p>
            <a:r>
              <a:rPr lang="en-US" sz="2400" dirty="0"/>
              <a:t>Central Question in Computability Theory:</a:t>
            </a:r>
            <a:endParaRPr lang="tr-TR" sz="2400" dirty="0"/>
          </a:p>
          <a:p>
            <a:pPr marL="0" indent="0">
              <a:buNone/>
              <a:tabLst>
                <a:tab pos="630238" algn="l"/>
              </a:tabLst>
            </a:pPr>
            <a:r>
              <a:rPr lang="tr-TR" sz="2400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Classify problems</a:t>
            </a:r>
            <a:r>
              <a:rPr lang="tr-TR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as being solvable or </a:t>
            </a:r>
            <a:r>
              <a:rPr lang="tr-TR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unsolvable.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357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r>
              <a:rPr lang="en-US" dirty="0"/>
              <a:t>Automata Theory</a:t>
            </a:r>
          </a:p>
          <a:p>
            <a:r>
              <a:rPr lang="en-US" sz="2400" dirty="0"/>
              <a:t>Automata Theory deals with definitions and properties of different types of</a:t>
            </a:r>
            <a:r>
              <a:rPr lang="tr-TR" sz="2400" dirty="0"/>
              <a:t> </a:t>
            </a:r>
            <a:r>
              <a:rPr lang="en-US" sz="2400" dirty="0"/>
              <a:t>“computation models”. Examples :</a:t>
            </a:r>
          </a:p>
          <a:p>
            <a:pPr lvl="1"/>
            <a:r>
              <a:rPr lang="en-US" sz="2000" dirty="0"/>
              <a:t>Finite Automata. These are used in text processing, compilers, and</a:t>
            </a:r>
            <a:r>
              <a:rPr lang="tr-TR" sz="2000" dirty="0"/>
              <a:t> hardware </a:t>
            </a:r>
            <a:r>
              <a:rPr lang="en-US" sz="2000" dirty="0"/>
              <a:t>design</a:t>
            </a:r>
            <a:r>
              <a:rPr lang="tr-TR" sz="2000" dirty="0"/>
              <a:t>.</a:t>
            </a:r>
          </a:p>
          <a:p>
            <a:pPr lvl="1"/>
            <a:r>
              <a:rPr lang="en-US" sz="2000" dirty="0"/>
              <a:t>Context-Free Grammars. These are used to define programming languages</a:t>
            </a:r>
            <a:r>
              <a:rPr lang="tr-TR" sz="2000" dirty="0"/>
              <a:t> </a:t>
            </a:r>
            <a:r>
              <a:rPr lang="en-US" sz="2000" dirty="0"/>
              <a:t>and in Artificial Intelligence.</a:t>
            </a:r>
          </a:p>
          <a:p>
            <a:pPr lvl="1"/>
            <a:r>
              <a:rPr lang="en-US" sz="2000" dirty="0"/>
              <a:t>Turing Machines. These form a simple abstract model of a “real” computer, such as your PC at home.</a:t>
            </a:r>
          </a:p>
          <a:p>
            <a:r>
              <a:rPr lang="en-US" sz="2400" dirty="0"/>
              <a:t>Central Question in Automata Theory: </a:t>
            </a:r>
            <a:endParaRPr lang="tr-TR" sz="2400" dirty="0"/>
          </a:p>
          <a:p>
            <a:pPr marL="6350" lvl="1" indent="0">
              <a:buNone/>
              <a:tabLst>
                <a:tab pos="719138" algn="l"/>
              </a:tabLst>
            </a:pPr>
            <a:r>
              <a:rPr lang="tr-TR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Do these models have the same power, or can one </a:t>
            </a:r>
            <a:r>
              <a:rPr lang="tr-TR" sz="2400" b="1" dirty="0">
                <a:solidFill>
                  <a:srgbClr val="FF0000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model solve more problems than the other</a:t>
            </a:r>
            <a:r>
              <a:rPr lang="tr-TR" sz="2400" b="1" dirty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0118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TM01859868[[fn=Sıcaklık]]</Template>
  <TotalTime>1049</TotalTime>
  <Words>3535</Words>
  <Application>Microsoft Office PowerPoint</Application>
  <PresentationFormat>On-screen Show (4:3)</PresentationFormat>
  <Paragraphs>320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Comic Sans MS</vt:lpstr>
      <vt:lpstr>Symbol</vt:lpstr>
      <vt:lpstr>Wingdings</vt:lpstr>
      <vt:lpstr>Thermal</vt:lpstr>
      <vt:lpstr>Equation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BLM2502 Theory of Computation</vt:lpstr>
      <vt:lpstr>PowerPoint Presentation</vt:lpstr>
      <vt:lpstr>PowerPoint Presentation</vt:lpstr>
      <vt:lpstr>PowerPoint Presentation</vt:lpstr>
      <vt:lpstr>BLM2502 Theory of Computation</vt:lpstr>
      <vt:lpstr>BLM2502 Theory of Computation</vt:lpstr>
      <vt:lpstr>BLM2502 Theory of Computation</vt:lpstr>
      <vt:lpstr>BLM2502 Theory of Computation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BLM2502 Theory of Computation</dc:title>
  <dc:creator>OzgurB</dc:creator>
  <cp:lastModifiedBy>ders</cp:lastModifiedBy>
  <cp:revision>75</cp:revision>
  <cp:lastPrinted>2015-02-13T12:14:23Z</cp:lastPrinted>
  <dcterms:created xsi:type="dcterms:W3CDTF">2015-02-13T10:33:11Z</dcterms:created>
  <dcterms:modified xsi:type="dcterms:W3CDTF">2020-02-03T19:19:24Z</dcterms:modified>
</cp:coreProperties>
</file>