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73"/>
  </p:notesMasterIdLst>
  <p:handoutMasterIdLst>
    <p:handoutMasterId r:id="rId74"/>
  </p:handoutMasterIdLst>
  <p:sldIdLst>
    <p:sldId id="256" r:id="rId2"/>
    <p:sldId id="472" r:id="rId3"/>
    <p:sldId id="271" r:id="rId4"/>
    <p:sldId id="360" r:id="rId5"/>
    <p:sldId id="361" r:id="rId6"/>
    <p:sldId id="362" r:id="rId7"/>
    <p:sldId id="363" r:id="rId8"/>
    <p:sldId id="364" r:id="rId9"/>
    <p:sldId id="367" r:id="rId10"/>
    <p:sldId id="368" r:id="rId11"/>
    <p:sldId id="395" r:id="rId12"/>
    <p:sldId id="370" r:id="rId13"/>
    <p:sldId id="414" r:id="rId14"/>
    <p:sldId id="415" r:id="rId15"/>
    <p:sldId id="416" r:id="rId16"/>
    <p:sldId id="417" r:id="rId17"/>
    <p:sldId id="418" r:id="rId18"/>
    <p:sldId id="420" r:id="rId19"/>
    <p:sldId id="421" r:id="rId20"/>
    <p:sldId id="422" r:id="rId21"/>
    <p:sldId id="359" r:id="rId22"/>
    <p:sldId id="423" r:id="rId23"/>
    <p:sldId id="266" r:id="rId24"/>
    <p:sldId id="424" r:id="rId25"/>
    <p:sldId id="425" r:id="rId26"/>
    <p:sldId id="426" r:id="rId27"/>
    <p:sldId id="427" r:id="rId28"/>
    <p:sldId id="428" r:id="rId29"/>
    <p:sldId id="429" r:id="rId30"/>
    <p:sldId id="430" r:id="rId31"/>
    <p:sldId id="431" r:id="rId32"/>
    <p:sldId id="432" r:id="rId33"/>
    <p:sldId id="433" r:id="rId34"/>
    <p:sldId id="434" r:id="rId35"/>
    <p:sldId id="435" r:id="rId36"/>
    <p:sldId id="436" r:id="rId37"/>
    <p:sldId id="437" r:id="rId38"/>
    <p:sldId id="438" r:id="rId39"/>
    <p:sldId id="439" r:id="rId40"/>
    <p:sldId id="440" r:id="rId41"/>
    <p:sldId id="441" r:id="rId42"/>
    <p:sldId id="442" r:id="rId43"/>
    <p:sldId id="443" r:id="rId44"/>
    <p:sldId id="444" r:id="rId45"/>
    <p:sldId id="445" r:id="rId46"/>
    <p:sldId id="446" r:id="rId47"/>
    <p:sldId id="447" r:id="rId48"/>
    <p:sldId id="448" r:id="rId49"/>
    <p:sldId id="449" r:id="rId50"/>
    <p:sldId id="450" r:id="rId51"/>
    <p:sldId id="451" r:id="rId52"/>
    <p:sldId id="452" r:id="rId53"/>
    <p:sldId id="453" r:id="rId54"/>
    <p:sldId id="454" r:id="rId55"/>
    <p:sldId id="455" r:id="rId56"/>
    <p:sldId id="456" r:id="rId57"/>
    <p:sldId id="457" r:id="rId58"/>
    <p:sldId id="458" r:id="rId59"/>
    <p:sldId id="459" r:id="rId60"/>
    <p:sldId id="460" r:id="rId61"/>
    <p:sldId id="461" r:id="rId62"/>
    <p:sldId id="462" r:id="rId63"/>
    <p:sldId id="463" r:id="rId64"/>
    <p:sldId id="464" r:id="rId65"/>
    <p:sldId id="465" r:id="rId66"/>
    <p:sldId id="466" r:id="rId67"/>
    <p:sldId id="467" r:id="rId68"/>
    <p:sldId id="468" r:id="rId69"/>
    <p:sldId id="469" r:id="rId70"/>
    <p:sldId id="470" r:id="rId71"/>
    <p:sldId id="471" r:id="rId72"/>
  </p:sldIdLst>
  <p:sldSz cx="9144000" cy="6858000" type="screen4x3"/>
  <p:notesSz cx="6669088" cy="9926638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2114" autoAdjust="0"/>
  </p:normalViewPr>
  <p:slideViewPr>
    <p:cSldViewPr>
      <p:cViewPr varScale="1">
        <p:scale>
          <a:sx n="83" d="100"/>
          <a:sy n="83" d="100"/>
        </p:scale>
        <p:origin x="116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3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9" Type="http://schemas.openxmlformats.org/officeDocument/2006/relationships/image" Target="../media/image26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24.wmf"/><Relationship Id="rId7" Type="http://schemas.openxmlformats.org/officeDocument/2006/relationships/image" Target="../media/image21.wmf"/><Relationship Id="rId2" Type="http://schemas.openxmlformats.org/officeDocument/2006/relationships/image" Target="../media/image23.wmf"/><Relationship Id="rId1" Type="http://schemas.openxmlformats.org/officeDocument/2006/relationships/image" Target="../media/image27.wmf"/><Relationship Id="rId6" Type="http://schemas.openxmlformats.org/officeDocument/2006/relationships/image" Target="../media/image20.wmf"/><Relationship Id="rId11" Type="http://schemas.openxmlformats.org/officeDocument/2006/relationships/image" Target="../media/image26.wmf"/><Relationship Id="rId5" Type="http://schemas.openxmlformats.org/officeDocument/2006/relationships/image" Target="../media/image19.wmf"/><Relationship Id="rId10" Type="http://schemas.openxmlformats.org/officeDocument/2006/relationships/image" Target="../media/image28.wmf"/><Relationship Id="rId4" Type="http://schemas.openxmlformats.org/officeDocument/2006/relationships/image" Target="../media/image18.wmf"/><Relationship Id="rId9" Type="http://schemas.openxmlformats.org/officeDocument/2006/relationships/image" Target="../media/image25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9" Type="http://schemas.openxmlformats.org/officeDocument/2006/relationships/image" Target="../media/image26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Relationship Id="rId9" Type="http://schemas.openxmlformats.org/officeDocument/2006/relationships/image" Target="../media/image18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9" Type="http://schemas.openxmlformats.org/officeDocument/2006/relationships/image" Target="../media/image26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9" Type="http://schemas.openxmlformats.org/officeDocument/2006/relationships/image" Target="../media/image26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9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9" Type="http://schemas.openxmlformats.org/officeDocument/2006/relationships/image" Target="../media/image26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Relationship Id="rId9" Type="http://schemas.openxmlformats.org/officeDocument/2006/relationships/image" Target="../media/image18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9" Type="http://schemas.openxmlformats.org/officeDocument/2006/relationships/image" Target="../media/image26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9" Type="http://schemas.openxmlformats.org/officeDocument/2006/relationships/image" Target="../media/image26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9" Type="http://schemas.openxmlformats.org/officeDocument/2006/relationships/image" Target="../media/image26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Relationship Id="rId9" Type="http://schemas.openxmlformats.org/officeDocument/2006/relationships/image" Target="../media/image18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30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10" Type="http://schemas.openxmlformats.org/officeDocument/2006/relationships/image" Target="../media/image26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9" Type="http://schemas.openxmlformats.org/officeDocument/2006/relationships/image" Target="../media/image26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9" Type="http://schemas.openxmlformats.org/officeDocument/2006/relationships/image" Target="../media/image26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2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7" Type="http://schemas.openxmlformats.org/officeDocument/2006/relationships/image" Target="../media/image20.wmf"/><Relationship Id="rId2" Type="http://schemas.openxmlformats.org/officeDocument/2006/relationships/image" Target="../media/image23.wmf"/><Relationship Id="rId1" Type="http://schemas.openxmlformats.org/officeDocument/2006/relationships/image" Target="../media/image31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26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33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10" Type="http://schemas.openxmlformats.org/officeDocument/2006/relationships/image" Target="../media/image20.wmf"/><Relationship Id="rId4" Type="http://schemas.openxmlformats.org/officeDocument/2006/relationships/image" Target="../media/image23.wmf"/><Relationship Id="rId9" Type="http://schemas.openxmlformats.org/officeDocument/2006/relationships/image" Target="../media/image19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34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10" Type="http://schemas.openxmlformats.org/officeDocument/2006/relationships/image" Target="../media/image18.wmf"/><Relationship Id="rId4" Type="http://schemas.openxmlformats.org/officeDocument/2006/relationships/image" Target="../media/image21.wmf"/><Relationship Id="rId9" Type="http://schemas.openxmlformats.org/officeDocument/2006/relationships/image" Target="../media/image26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35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10" Type="http://schemas.openxmlformats.org/officeDocument/2006/relationships/image" Target="../media/image26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43.wmf"/><Relationship Id="rId4" Type="http://schemas.openxmlformats.org/officeDocument/2006/relationships/image" Target="../media/image44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43.wmf"/><Relationship Id="rId1" Type="http://schemas.openxmlformats.org/officeDocument/2006/relationships/image" Target="../media/image45.wmf"/><Relationship Id="rId5" Type="http://schemas.openxmlformats.org/officeDocument/2006/relationships/image" Target="../media/image46.wmf"/><Relationship Id="rId4" Type="http://schemas.openxmlformats.org/officeDocument/2006/relationships/image" Target="../media/image38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26.wmf"/><Relationship Id="rId1" Type="http://schemas.openxmlformats.org/officeDocument/2006/relationships/image" Target="../media/image18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26.wmf"/><Relationship Id="rId1" Type="http://schemas.openxmlformats.org/officeDocument/2006/relationships/image" Target="../media/image18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4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image" Target="../media/image26.wmf"/><Relationship Id="rId7" Type="http://schemas.openxmlformats.org/officeDocument/2006/relationships/image" Target="../media/image21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5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24.wmf"/><Relationship Id="rId7" Type="http://schemas.openxmlformats.org/officeDocument/2006/relationships/image" Target="../media/image21.wmf"/><Relationship Id="rId2" Type="http://schemas.openxmlformats.org/officeDocument/2006/relationships/image" Target="../media/image23.wmf"/><Relationship Id="rId1" Type="http://schemas.openxmlformats.org/officeDocument/2006/relationships/image" Target="../media/image60.wmf"/><Relationship Id="rId6" Type="http://schemas.openxmlformats.org/officeDocument/2006/relationships/image" Target="../media/image20.wmf"/><Relationship Id="rId5" Type="http://schemas.openxmlformats.org/officeDocument/2006/relationships/image" Target="../media/image18.wmf"/><Relationship Id="rId4" Type="http://schemas.openxmlformats.org/officeDocument/2006/relationships/image" Target="../media/image26.wmf"/></Relationships>
</file>

<file path=ppt/drawings/_rels/vmlDrawing5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image" Target="../media/image63.wmf"/><Relationship Id="rId7" Type="http://schemas.openxmlformats.org/officeDocument/2006/relationships/image" Target="../media/image67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5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quarter" idx="1"/>
          </p:nvPr>
        </p:nvSpPr>
        <p:spPr>
          <a:xfrm>
            <a:off x="3777608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364AA-B325-4D3D-A08B-2B4AB85C59C4}" type="datetimeFigureOut">
              <a:rPr lang="tr-TR" smtClean="0"/>
              <a:t>6.02.2020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777608" y="9428584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DE823-0A84-4469-9AA3-A6672A3363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72462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777608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D0A76-B22A-450A-8DA5-780515750795}" type="datetimeFigureOut">
              <a:rPr lang="tr-TR" smtClean="0"/>
              <a:t>6.02.2020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66909" y="4715155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777608" y="9428584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34F25-EAC0-40E2-ADB7-25408D2DB39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9409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1DB97AC0-D04A-4156-93D9-CBCA1998A398}" type="slidenum">
              <a:rPr lang="en-US" altLang="tr-TR" sz="1200">
                <a:solidFill>
                  <a:schemeClr val="tx1"/>
                </a:solidFill>
                <a:latin typeface="Times New Roman" pitchFamily="18" charset="0"/>
              </a:rPr>
              <a:pPr/>
              <a:t>3</a:t>
            </a:fld>
            <a:endParaRPr lang="en-US" altLang="tr-TR" sz="1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706280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34F25-EAC0-40E2-ADB7-25408D2DB399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1071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1DB97AC0-D04A-4156-93D9-CBCA1998A398}" type="slidenum">
              <a:rPr lang="en-US" altLang="tr-TR" sz="1200">
                <a:solidFill>
                  <a:schemeClr val="tx1"/>
                </a:solidFill>
                <a:latin typeface="Times New Roman" pitchFamily="18" charset="0"/>
              </a:rPr>
              <a:pPr/>
              <a:t>21</a:t>
            </a:fld>
            <a:endParaRPr lang="en-US" altLang="tr-TR" sz="1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38631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115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97F1-591A-4250-9C50-F2BDC70263CF}" type="datetime1">
              <a:rPr lang="tr-TR" smtClean="0"/>
              <a:t>6.02.2020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Week II – Regular Sets, etc 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469" y="236415"/>
            <a:ext cx="785301" cy="365125"/>
          </a:xfrm>
        </p:spPr>
        <p:txBody>
          <a:bodyPr/>
          <a:lstStyle>
            <a:lvl1pPr>
              <a:defRPr sz="1400"/>
            </a:lvl1pPr>
          </a:lstStyle>
          <a:p>
            <a:fld id="{CEC3C0A5-FCFC-4DD2-8080-FD61FAFEF6A5}" type="slidenum">
              <a:rPr lang="tr-TR" smtClean="0"/>
              <a:t>‹#›</a:t>
            </a:fld>
            <a:endParaRPr lang="tr-TR"/>
          </a:p>
        </p:txBody>
      </p:sp>
      <p:grpSp>
        <p:nvGrpSpPr>
          <p:cNvPr id="7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33790-069D-4906-93A1-C7559616A19A}" type="datetime1">
              <a:rPr lang="tr-TR" smtClean="0"/>
              <a:t>6.02.2020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Week II – Regular Sets, etc 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C0A5-FCFC-4DD2-8080-FD61FAFEF6A5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A56DA-AE10-4927-9FD0-039877255B00}" type="datetime1">
              <a:rPr lang="tr-TR" smtClean="0"/>
              <a:t>6.02.2020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Week II – Regular Sets, etc 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C0A5-FCFC-4DD2-8080-FD61FAFEF6A5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838200"/>
            <a:ext cx="7467600" cy="441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3B40-28F3-46FA-9287-36F90031CC11}" type="datetime1">
              <a:rPr lang="tr-TR" smtClean="0"/>
              <a:t>6.02.2020</a:t>
            </a:fld>
            <a:endParaRPr lang="tr-TR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C3C0A5-FCFC-4DD2-8080-FD61FAFEF6A5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b-NO"/>
              <a:t>Week II – Regular Sets, etc </a:t>
            </a:r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5F85-A18D-41D0-8985-8F7D6E78C682}" type="datetime1">
              <a:rPr lang="tr-TR" smtClean="0"/>
              <a:t>6.02.2020</a:t>
            </a:fld>
            <a:endParaRPr lang="tr-TR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C3C0A5-FCFC-4DD2-8080-FD61FAFEF6A5}" type="slidenum">
              <a:rPr lang="tr-TR" smtClean="0"/>
              <a:t>‹#›</a:t>
            </a:fld>
            <a:endParaRPr lang="tr-TR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b-NO"/>
              <a:t>Week II – Regular Sets, etc </a:t>
            </a:r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D049D-30EC-4B1F-B415-80F241124336}" type="datetime1">
              <a:rPr lang="tr-TR" smtClean="0"/>
              <a:t>6.02.2020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Week II – Regular Sets, etc 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C0A5-FCFC-4DD2-8080-FD61FAFEF6A5}" type="slidenum">
              <a:rPr lang="tr-TR" smtClean="0"/>
              <a:t>‹#›</a:t>
            </a:fld>
            <a:endParaRPr lang="tr-T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484F-98A5-4155-9308-CF13A2C28907}" type="datetime1">
              <a:rPr lang="tr-TR" smtClean="0"/>
              <a:t>6.02.2020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Week II – Regular Sets, etc </a:t>
            </a: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C0A5-FCFC-4DD2-8080-FD61FAFEF6A5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30C4-6E96-432D-9DFF-37BEFB19763B}" type="datetime1">
              <a:rPr lang="tr-TR" smtClean="0"/>
              <a:t>6.02.2020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Week II – Regular Sets, etc 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C0A5-FCFC-4DD2-8080-FD61FAFEF6A5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2B8CF-F152-43C4-81C2-0FB22FEA8D8A}" type="datetime1">
              <a:rPr lang="tr-TR" smtClean="0"/>
              <a:t>6.02.2020</a:t>
            </a:fld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C3C0A5-FCFC-4DD2-8080-FD61FAFEF6A5}" type="slidenum">
              <a:rPr lang="tr-TR" smtClean="0"/>
              <a:t>‹#›</a:t>
            </a:fld>
            <a:endParaRPr lang="tr-T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b-NO"/>
              <a:t>Week II – Regular Sets, etc </a:t>
            </a:r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 anchor="b"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F04128F-21D0-403F-AD07-07912FED67AB}" type="datetime1">
              <a:rPr lang="tr-TR" smtClean="0"/>
              <a:t>6.02.2020</a:t>
            </a:fld>
            <a:endParaRPr lang="tr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C3C0A5-FCFC-4DD2-8080-FD61FAFEF6A5}" type="slidenum">
              <a:rPr lang="tr-TR" smtClean="0"/>
              <a:t>‹#›</a:t>
            </a:fld>
            <a:endParaRPr lang="tr-T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b-NO"/>
              <a:t>Week II – Regular Sets, etc </a:t>
            </a:r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 anchor="b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6126-1E57-4B15-BACA-93B092FF4D53}" type="datetime1">
              <a:rPr lang="tr-TR" smtClean="0"/>
              <a:t>6.02.2020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Week II – Regular Sets, etc 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C0A5-FCFC-4DD2-8080-FD61FAFEF6A5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38200"/>
            <a:ext cx="7467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9680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nb-NO"/>
              <a:t>Week II – Regular Sets, etc 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EC3C0A5-FCFC-4DD2-8080-FD61FAFEF6A5}" type="slidenum">
              <a:rPr lang="tr-TR" smtClean="0"/>
              <a:t>‹#›</a:t>
            </a:fld>
            <a:endParaRPr lang="tr-TR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682" y="4821116"/>
            <a:ext cx="262596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37C14B5-81AC-4F3D-883F-8CDD0EEA94A2}" type="datetime1">
              <a:rPr lang="tr-TR" smtClean="0"/>
              <a:t>6.02.2020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7200" b="1" kern="1200">
          <a:ln w="12700">
            <a:solidFill>
              <a:schemeClr val="tx2"/>
            </a:solidFill>
          </a:ln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˃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16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image" Target="../media/image17.wmf"/><Relationship Id="rId10" Type="http://schemas.openxmlformats.org/officeDocument/2006/relationships/image" Target="../media/image12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7.bin"/><Relationship Id="rId14" Type="http://schemas.openxmlformats.org/officeDocument/2006/relationships/oleObject" Target="../embeddings/oleObject2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35.bin"/><Relationship Id="rId18" Type="http://schemas.openxmlformats.org/officeDocument/2006/relationships/oleObject" Target="../embeddings/oleObject38.bin"/><Relationship Id="rId26" Type="http://schemas.openxmlformats.org/officeDocument/2006/relationships/image" Target="../media/image26.wmf"/><Relationship Id="rId3" Type="http://schemas.openxmlformats.org/officeDocument/2006/relationships/oleObject" Target="../embeddings/oleObject30.bin"/><Relationship Id="rId21" Type="http://schemas.openxmlformats.org/officeDocument/2006/relationships/oleObject" Target="../embeddings/oleObject4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37.bin"/><Relationship Id="rId25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.wmf"/><Relationship Id="rId20" Type="http://schemas.openxmlformats.org/officeDocument/2006/relationships/image" Target="../media/image25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34.bin"/><Relationship Id="rId24" Type="http://schemas.openxmlformats.org/officeDocument/2006/relationships/oleObject" Target="../embeddings/oleObject43.bin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23" Type="http://schemas.openxmlformats.org/officeDocument/2006/relationships/oleObject" Target="../embeddings/oleObject42.bin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39.bin"/><Relationship Id="rId4" Type="http://schemas.openxmlformats.org/officeDocument/2006/relationships/image" Target="../media/image18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23.wmf"/><Relationship Id="rId22" Type="http://schemas.openxmlformats.org/officeDocument/2006/relationships/oleObject" Target="../embeddings/oleObject41.bin"/><Relationship Id="rId27" Type="http://schemas.openxmlformats.org/officeDocument/2006/relationships/oleObject" Target="../embeddings/oleObject45.bin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1.bin"/><Relationship Id="rId18" Type="http://schemas.openxmlformats.org/officeDocument/2006/relationships/image" Target="../media/image22.wmf"/><Relationship Id="rId26" Type="http://schemas.openxmlformats.org/officeDocument/2006/relationships/image" Target="../media/image28.wmf"/><Relationship Id="rId39" Type="http://schemas.openxmlformats.org/officeDocument/2006/relationships/oleObject" Target="../embeddings/oleObject72.bin"/><Relationship Id="rId3" Type="http://schemas.openxmlformats.org/officeDocument/2006/relationships/oleObject" Target="../embeddings/oleObject46.bin"/><Relationship Id="rId21" Type="http://schemas.openxmlformats.org/officeDocument/2006/relationships/oleObject" Target="../embeddings/oleObject55.bin"/><Relationship Id="rId34" Type="http://schemas.openxmlformats.org/officeDocument/2006/relationships/oleObject" Target="../embeddings/oleObject67.bin"/><Relationship Id="rId42" Type="http://schemas.openxmlformats.org/officeDocument/2006/relationships/oleObject" Target="../embeddings/oleObject75.bin"/><Relationship Id="rId47" Type="http://schemas.openxmlformats.org/officeDocument/2006/relationships/oleObject" Target="../embeddings/oleObject79.bin"/><Relationship Id="rId50" Type="http://schemas.openxmlformats.org/officeDocument/2006/relationships/oleObject" Target="../embeddings/oleObject82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53.bin"/><Relationship Id="rId25" Type="http://schemas.openxmlformats.org/officeDocument/2006/relationships/oleObject" Target="../embeddings/oleObject59.bin"/><Relationship Id="rId33" Type="http://schemas.openxmlformats.org/officeDocument/2006/relationships/oleObject" Target="../embeddings/oleObject66.bin"/><Relationship Id="rId38" Type="http://schemas.openxmlformats.org/officeDocument/2006/relationships/oleObject" Target="../embeddings/oleObject71.bin"/><Relationship Id="rId46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.wmf"/><Relationship Id="rId20" Type="http://schemas.openxmlformats.org/officeDocument/2006/relationships/image" Target="../media/image25.wmf"/><Relationship Id="rId29" Type="http://schemas.openxmlformats.org/officeDocument/2006/relationships/oleObject" Target="../embeddings/oleObject62.bin"/><Relationship Id="rId41" Type="http://schemas.openxmlformats.org/officeDocument/2006/relationships/oleObject" Target="../embeddings/oleObject74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50.bin"/><Relationship Id="rId24" Type="http://schemas.openxmlformats.org/officeDocument/2006/relationships/oleObject" Target="../embeddings/oleObject58.bin"/><Relationship Id="rId32" Type="http://schemas.openxmlformats.org/officeDocument/2006/relationships/oleObject" Target="../embeddings/oleObject65.bin"/><Relationship Id="rId37" Type="http://schemas.openxmlformats.org/officeDocument/2006/relationships/oleObject" Target="../embeddings/oleObject70.bin"/><Relationship Id="rId40" Type="http://schemas.openxmlformats.org/officeDocument/2006/relationships/oleObject" Target="../embeddings/oleObject73.bin"/><Relationship Id="rId45" Type="http://schemas.openxmlformats.org/officeDocument/2006/relationships/image" Target="../media/image26.wmf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23" Type="http://schemas.openxmlformats.org/officeDocument/2006/relationships/oleObject" Target="../embeddings/oleObject57.bin"/><Relationship Id="rId28" Type="http://schemas.openxmlformats.org/officeDocument/2006/relationships/oleObject" Target="../embeddings/oleObject61.bin"/><Relationship Id="rId36" Type="http://schemas.openxmlformats.org/officeDocument/2006/relationships/oleObject" Target="../embeddings/oleObject69.bin"/><Relationship Id="rId49" Type="http://schemas.openxmlformats.org/officeDocument/2006/relationships/oleObject" Target="../embeddings/oleObject81.bin"/><Relationship Id="rId10" Type="http://schemas.openxmlformats.org/officeDocument/2006/relationships/image" Target="../media/image18.wmf"/><Relationship Id="rId19" Type="http://schemas.openxmlformats.org/officeDocument/2006/relationships/oleObject" Target="../embeddings/oleObject54.bin"/><Relationship Id="rId31" Type="http://schemas.openxmlformats.org/officeDocument/2006/relationships/oleObject" Target="../embeddings/oleObject64.bin"/><Relationship Id="rId44" Type="http://schemas.openxmlformats.org/officeDocument/2006/relationships/oleObject" Target="../embeddings/oleObject77.bin"/><Relationship Id="rId4" Type="http://schemas.openxmlformats.org/officeDocument/2006/relationships/image" Target="../media/image27.w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20.wmf"/><Relationship Id="rId22" Type="http://schemas.openxmlformats.org/officeDocument/2006/relationships/oleObject" Target="../embeddings/oleObject56.bin"/><Relationship Id="rId27" Type="http://schemas.openxmlformats.org/officeDocument/2006/relationships/oleObject" Target="../embeddings/oleObject60.bin"/><Relationship Id="rId30" Type="http://schemas.openxmlformats.org/officeDocument/2006/relationships/oleObject" Target="../embeddings/oleObject63.bin"/><Relationship Id="rId35" Type="http://schemas.openxmlformats.org/officeDocument/2006/relationships/oleObject" Target="../embeddings/oleObject68.bin"/><Relationship Id="rId43" Type="http://schemas.openxmlformats.org/officeDocument/2006/relationships/oleObject" Target="../embeddings/oleObject76.bin"/><Relationship Id="rId48" Type="http://schemas.openxmlformats.org/officeDocument/2006/relationships/oleObject" Target="../embeddings/oleObject80.bin"/><Relationship Id="rId8" Type="http://schemas.openxmlformats.org/officeDocument/2006/relationships/image" Target="../media/image24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88.bin"/><Relationship Id="rId18" Type="http://schemas.openxmlformats.org/officeDocument/2006/relationships/oleObject" Target="../embeddings/oleObject91.bin"/><Relationship Id="rId26" Type="http://schemas.openxmlformats.org/officeDocument/2006/relationships/image" Target="../media/image26.wmf"/><Relationship Id="rId3" Type="http://schemas.openxmlformats.org/officeDocument/2006/relationships/oleObject" Target="../embeddings/oleObject83.bin"/><Relationship Id="rId21" Type="http://schemas.openxmlformats.org/officeDocument/2006/relationships/oleObject" Target="../embeddings/oleObject93.bin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90.bin"/><Relationship Id="rId25" Type="http://schemas.openxmlformats.org/officeDocument/2006/relationships/oleObject" Target="../embeddings/oleObject9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.wmf"/><Relationship Id="rId20" Type="http://schemas.openxmlformats.org/officeDocument/2006/relationships/image" Target="../media/image25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87.bin"/><Relationship Id="rId24" Type="http://schemas.openxmlformats.org/officeDocument/2006/relationships/oleObject" Target="../embeddings/oleObject96.bin"/><Relationship Id="rId5" Type="http://schemas.openxmlformats.org/officeDocument/2006/relationships/oleObject" Target="../embeddings/oleObject84.bin"/><Relationship Id="rId15" Type="http://schemas.openxmlformats.org/officeDocument/2006/relationships/oleObject" Target="../embeddings/oleObject89.bin"/><Relationship Id="rId23" Type="http://schemas.openxmlformats.org/officeDocument/2006/relationships/oleObject" Target="../embeddings/oleObject95.bin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92.bin"/><Relationship Id="rId4" Type="http://schemas.openxmlformats.org/officeDocument/2006/relationships/image" Target="../media/image18.wmf"/><Relationship Id="rId9" Type="http://schemas.openxmlformats.org/officeDocument/2006/relationships/oleObject" Target="../embeddings/oleObject86.bin"/><Relationship Id="rId14" Type="http://schemas.openxmlformats.org/officeDocument/2006/relationships/image" Target="../media/image23.wmf"/><Relationship Id="rId22" Type="http://schemas.openxmlformats.org/officeDocument/2006/relationships/oleObject" Target="../embeddings/oleObject94.bin"/><Relationship Id="rId27" Type="http://schemas.openxmlformats.org/officeDocument/2006/relationships/oleObject" Target="../embeddings/oleObject98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104.bin"/><Relationship Id="rId18" Type="http://schemas.openxmlformats.org/officeDocument/2006/relationships/image" Target="../media/image25.wmf"/><Relationship Id="rId26" Type="http://schemas.openxmlformats.org/officeDocument/2006/relationships/oleObject" Target="../embeddings/oleObject114.bin"/><Relationship Id="rId3" Type="http://schemas.openxmlformats.org/officeDocument/2006/relationships/oleObject" Target="../embeddings/oleObject99.bin"/><Relationship Id="rId21" Type="http://schemas.openxmlformats.org/officeDocument/2006/relationships/oleObject" Target="../embeddings/oleObject110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107.bin"/><Relationship Id="rId25" Type="http://schemas.openxmlformats.org/officeDocument/2006/relationships/oleObject" Target="../embeddings/oleObject113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6.bin"/><Relationship Id="rId20" Type="http://schemas.openxmlformats.org/officeDocument/2006/relationships/oleObject" Target="../embeddings/oleObject109.bin"/><Relationship Id="rId29" Type="http://schemas.openxmlformats.org/officeDocument/2006/relationships/oleObject" Target="../embeddings/oleObject117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103.bin"/><Relationship Id="rId24" Type="http://schemas.openxmlformats.org/officeDocument/2006/relationships/image" Target="../media/image26.wmf"/><Relationship Id="rId5" Type="http://schemas.openxmlformats.org/officeDocument/2006/relationships/oleObject" Target="../embeddings/oleObject100.bin"/><Relationship Id="rId15" Type="http://schemas.openxmlformats.org/officeDocument/2006/relationships/oleObject" Target="../embeddings/oleObject105.bin"/><Relationship Id="rId23" Type="http://schemas.openxmlformats.org/officeDocument/2006/relationships/oleObject" Target="../embeddings/oleObject112.bin"/><Relationship Id="rId28" Type="http://schemas.openxmlformats.org/officeDocument/2006/relationships/oleObject" Target="../embeddings/oleObject116.bin"/><Relationship Id="rId10" Type="http://schemas.openxmlformats.org/officeDocument/2006/relationships/image" Target="../media/image22.wmf"/><Relationship Id="rId19" Type="http://schemas.openxmlformats.org/officeDocument/2006/relationships/oleObject" Target="../embeddings/oleObject108.bin"/><Relationship Id="rId31" Type="http://schemas.openxmlformats.org/officeDocument/2006/relationships/image" Target="../media/image18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02.bin"/><Relationship Id="rId14" Type="http://schemas.openxmlformats.org/officeDocument/2006/relationships/image" Target="../media/image24.wmf"/><Relationship Id="rId22" Type="http://schemas.openxmlformats.org/officeDocument/2006/relationships/oleObject" Target="../embeddings/oleObject111.bin"/><Relationship Id="rId27" Type="http://schemas.openxmlformats.org/officeDocument/2006/relationships/oleObject" Target="../embeddings/oleObject115.bin"/><Relationship Id="rId30" Type="http://schemas.openxmlformats.org/officeDocument/2006/relationships/oleObject" Target="../embeddings/oleObject118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124.bin"/><Relationship Id="rId18" Type="http://schemas.openxmlformats.org/officeDocument/2006/relationships/oleObject" Target="../embeddings/oleObject127.bin"/><Relationship Id="rId26" Type="http://schemas.openxmlformats.org/officeDocument/2006/relationships/image" Target="../media/image26.wmf"/><Relationship Id="rId3" Type="http://schemas.openxmlformats.org/officeDocument/2006/relationships/oleObject" Target="../embeddings/oleObject119.bin"/><Relationship Id="rId21" Type="http://schemas.openxmlformats.org/officeDocument/2006/relationships/oleObject" Target="../embeddings/oleObject129.bin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126.bin"/><Relationship Id="rId25" Type="http://schemas.openxmlformats.org/officeDocument/2006/relationships/oleObject" Target="../embeddings/oleObject13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.wmf"/><Relationship Id="rId20" Type="http://schemas.openxmlformats.org/officeDocument/2006/relationships/image" Target="../media/image25.wmf"/><Relationship Id="rId29" Type="http://schemas.openxmlformats.org/officeDocument/2006/relationships/oleObject" Target="../embeddings/oleObject136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123.bin"/><Relationship Id="rId24" Type="http://schemas.openxmlformats.org/officeDocument/2006/relationships/oleObject" Target="../embeddings/oleObject132.bin"/><Relationship Id="rId5" Type="http://schemas.openxmlformats.org/officeDocument/2006/relationships/oleObject" Target="../embeddings/oleObject120.bin"/><Relationship Id="rId15" Type="http://schemas.openxmlformats.org/officeDocument/2006/relationships/oleObject" Target="../embeddings/oleObject125.bin"/><Relationship Id="rId23" Type="http://schemas.openxmlformats.org/officeDocument/2006/relationships/oleObject" Target="../embeddings/oleObject131.bin"/><Relationship Id="rId28" Type="http://schemas.openxmlformats.org/officeDocument/2006/relationships/oleObject" Target="../embeddings/oleObject135.bin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128.bin"/><Relationship Id="rId31" Type="http://schemas.openxmlformats.org/officeDocument/2006/relationships/oleObject" Target="../embeddings/oleObject138.bin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22.bin"/><Relationship Id="rId14" Type="http://schemas.openxmlformats.org/officeDocument/2006/relationships/image" Target="../media/image23.wmf"/><Relationship Id="rId22" Type="http://schemas.openxmlformats.org/officeDocument/2006/relationships/oleObject" Target="../embeddings/oleObject130.bin"/><Relationship Id="rId27" Type="http://schemas.openxmlformats.org/officeDocument/2006/relationships/oleObject" Target="../embeddings/oleObject134.bin"/><Relationship Id="rId30" Type="http://schemas.openxmlformats.org/officeDocument/2006/relationships/oleObject" Target="../embeddings/oleObject137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144.bin"/><Relationship Id="rId18" Type="http://schemas.openxmlformats.org/officeDocument/2006/relationships/oleObject" Target="../embeddings/oleObject147.bin"/><Relationship Id="rId26" Type="http://schemas.openxmlformats.org/officeDocument/2006/relationships/image" Target="../media/image26.wmf"/><Relationship Id="rId3" Type="http://schemas.openxmlformats.org/officeDocument/2006/relationships/oleObject" Target="../embeddings/oleObject139.bin"/><Relationship Id="rId21" Type="http://schemas.openxmlformats.org/officeDocument/2006/relationships/oleObject" Target="../embeddings/oleObject149.bin"/><Relationship Id="rId7" Type="http://schemas.openxmlformats.org/officeDocument/2006/relationships/oleObject" Target="../embeddings/oleObject141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146.bin"/><Relationship Id="rId25" Type="http://schemas.openxmlformats.org/officeDocument/2006/relationships/oleObject" Target="../embeddings/oleObject15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.wmf"/><Relationship Id="rId20" Type="http://schemas.openxmlformats.org/officeDocument/2006/relationships/image" Target="../media/image25.wmf"/><Relationship Id="rId29" Type="http://schemas.openxmlformats.org/officeDocument/2006/relationships/oleObject" Target="../embeddings/oleObject156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143.bin"/><Relationship Id="rId24" Type="http://schemas.openxmlformats.org/officeDocument/2006/relationships/oleObject" Target="../embeddings/oleObject152.bin"/><Relationship Id="rId5" Type="http://schemas.openxmlformats.org/officeDocument/2006/relationships/oleObject" Target="../embeddings/oleObject140.bin"/><Relationship Id="rId15" Type="http://schemas.openxmlformats.org/officeDocument/2006/relationships/oleObject" Target="../embeddings/oleObject145.bin"/><Relationship Id="rId23" Type="http://schemas.openxmlformats.org/officeDocument/2006/relationships/oleObject" Target="../embeddings/oleObject151.bin"/><Relationship Id="rId28" Type="http://schemas.openxmlformats.org/officeDocument/2006/relationships/oleObject" Target="../embeddings/oleObject155.bin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148.bin"/><Relationship Id="rId31" Type="http://schemas.openxmlformats.org/officeDocument/2006/relationships/oleObject" Target="../embeddings/oleObject158.bin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42.bin"/><Relationship Id="rId14" Type="http://schemas.openxmlformats.org/officeDocument/2006/relationships/image" Target="../media/image23.wmf"/><Relationship Id="rId22" Type="http://schemas.openxmlformats.org/officeDocument/2006/relationships/oleObject" Target="../embeddings/oleObject150.bin"/><Relationship Id="rId27" Type="http://schemas.openxmlformats.org/officeDocument/2006/relationships/oleObject" Target="../embeddings/oleObject154.bin"/><Relationship Id="rId30" Type="http://schemas.openxmlformats.org/officeDocument/2006/relationships/oleObject" Target="../embeddings/oleObject157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164.bin"/><Relationship Id="rId18" Type="http://schemas.openxmlformats.org/officeDocument/2006/relationships/oleObject" Target="../embeddings/oleObject167.bin"/><Relationship Id="rId26" Type="http://schemas.openxmlformats.org/officeDocument/2006/relationships/image" Target="../media/image26.wmf"/><Relationship Id="rId3" Type="http://schemas.openxmlformats.org/officeDocument/2006/relationships/oleObject" Target="../embeddings/oleObject159.bin"/><Relationship Id="rId21" Type="http://schemas.openxmlformats.org/officeDocument/2006/relationships/oleObject" Target="../embeddings/oleObject169.bin"/><Relationship Id="rId7" Type="http://schemas.openxmlformats.org/officeDocument/2006/relationships/oleObject" Target="../embeddings/oleObject161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166.bin"/><Relationship Id="rId25" Type="http://schemas.openxmlformats.org/officeDocument/2006/relationships/oleObject" Target="../embeddings/oleObject17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.wmf"/><Relationship Id="rId20" Type="http://schemas.openxmlformats.org/officeDocument/2006/relationships/image" Target="../media/image25.wmf"/><Relationship Id="rId29" Type="http://schemas.openxmlformats.org/officeDocument/2006/relationships/oleObject" Target="../embeddings/oleObject176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163.bin"/><Relationship Id="rId24" Type="http://schemas.openxmlformats.org/officeDocument/2006/relationships/oleObject" Target="../embeddings/oleObject172.bin"/><Relationship Id="rId5" Type="http://schemas.openxmlformats.org/officeDocument/2006/relationships/oleObject" Target="../embeddings/oleObject160.bin"/><Relationship Id="rId15" Type="http://schemas.openxmlformats.org/officeDocument/2006/relationships/oleObject" Target="../embeddings/oleObject165.bin"/><Relationship Id="rId23" Type="http://schemas.openxmlformats.org/officeDocument/2006/relationships/oleObject" Target="../embeddings/oleObject171.bin"/><Relationship Id="rId28" Type="http://schemas.openxmlformats.org/officeDocument/2006/relationships/oleObject" Target="../embeddings/oleObject175.bin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168.bin"/><Relationship Id="rId31" Type="http://schemas.openxmlformats.org/officeDocument/2006/relationships/oleObject" Target="../embeddings/oleObject178.bin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62.bin"/><Relationship Id="rId14" Type="http://schemas.openxmlformats.org/officeDocument/2006/relationships/image" Target="../media/image23.wmf"/><Relationship Id="rId22" Type="http://schemas.openxmlformats.org/officeDocument/2006/relationships/oleObject" Target="../embeddings/oleObject170.bin"/><Relationship Id="rId27" Type="http://schemas.openxmlformats.org/officeDocument/2006/relationships/oleObject" Target="../embeddings/oleObject174.bin"/><Relationship Id="rId30" Type="http://schemas.openxmlformats.org/officeDocument/2006/relationships/oleObject" Target="../embeddings/oleObject177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184.bin"/><Relationship Id="rId18" Type="http://schemas.openxmlformats.org/officeDocument/2006/relationships/oleObject" Target="../embeddings/oleObject187.bin"/><Relationship Id="rId26" Type="http://schemas.openxmlformats.org/officeDocument/2006/relationships/image" Target="../media/image26.wmf"/><Relationship Id="rId3" Type="http://schemas.openxmlformats.org/officeDocument/2006/relationships/oleObject" Target="../embeddings/oleObject179.bin"/><Relationship Id="rId21" Type="http://schemas.openxmlformats.org/officeDocument/2006/relationships/oleObject" Target="../embeddings/oleObject189.bin"/><Relationship Id="rId7" Type="http://schemas.openxmlformats.org/officeDocument/2006/relationships/oleObject" Target="../embeddings/oleObject181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186.bin"/><Relationship Id="rId25" Type="http://schemas.openxmlformats.org/officeDocument/2006/relationships/oleObject" Target="../embeddings/oleObject19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.wmf"/><Relationship Id="rId20" Type="http://schemas.openxmlformats.org/officeDocument/2006/relationships/image" Target="../media/image25.wmf"/><Relationship Id="rId29" Type="http://schemas.openxmlformats.org/officeDocument/2006/relationships/oleObject" Target="../embeddings/oleObject196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183.bin"/><Relationship Id="rId24" Type="http://schemas.openxmlformats.org/officeDocument/2006/relationships/oleObject" Target="../embeddings/oleObject192.bin"/><Relationship Id="rId5" Type="http://schemas.openxmlformats.org/officeDocument/2006/relationships/oleObject" Target="../embeddings/oleObject180.bin"/><Relationship Id="rId15" Type="http://schemas.openxmlformats.org/officeDocument/2006/relationships/oleObject" Target="../embeddings/oleObject185.bin"/><Relationship Id="rId23" Type="http://schemas.openxmlformats.org/officeDocument/2006/relationships/oleObject" Target="../embeddings/oleObject191.bin"/><Relationship Id="rId28" Type="http://schemas.openxmlformats.org/officeDocument/2006/relationships/oleObject" Target="../embeddings/oleObject195.bin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188.bin"/><Relationship Id="rId31" Type="http://schemas.openxmlformats.org/officeDocument/2006/relationships/oleObject" Target="../embeddings/oleObject198.bin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82.bin"/><Relationship Id="rId14" Type="http://schemas.openxmlformats.org/officeDocument/2006/relationships/image" Target="../media/image23.wmf"/><Relationship Id="rId22" Type="http://schemas.openxmlformats.org/officeDocument/2006/relationships/oleObject" Target="../embeddings/oleObject190.bin"/><Relationship Id="rId27" Type="http://schemas.openxmlformats.org/officeDocument/2006/relationships/oleObject" Target="../embeddings/oleObject194.bin"/><Relationship Id="rId30" Type="http://schemas.openxmlformats.org/officeDocument/2006/relationships/oleObject" Target="../embeddings/oleObject197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204.bin"/><Relationship Id="rId18" Type="http://schemas.openxmlformats.org/officeDocument/2006/relationships/image" Target="../media/image25.wmf"/><Relationship Id="rId26" Type="http://schemas.openxmlformats.org/officeDocument/2006/relationships/oleObject" Target="../embeddings/oleObject214.bin"/><Relationship Id="rId3" Type="http://schemas.openxmlformats.org/officeDocument/2006/relationships/oleObject" Target="../embeddings/oleObject199.bin"/><Relationship Id="rId21" Type="http://schemas.openxmlformats.org/officeDocument/2006/relationships/oleObject" Target="../embeddings/oleObject210.bin"/><Relationship Id="rId7" Type="http://schemas.openxmlformats.org/officeDocument/2006/relationships/oleObject" Target="../embeddings/oleObject201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207.bin"/><Relationship Id="rId25" Type="http://schemas.openxmlformats.org/officeDocument/2006/relationships/oleObject" Target="../embeddings/oleObject213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06.bin"/><Relationship Id="rId20" Type="http://schemas.openxmlformats.org/officeDocument/2006/relationships/oleObject" Target="../embeddings/oleObject209.bin"/><Relationship Id="rId29" Type="http://schemas.openxmlformats.org/officeDocument/2006/relationships/oleObject" Target="../embeddings/oleObject217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03.bin"/><Relationship Id="rId24" Type="http://schemas.openxmlformats.org/officeDocument/2006/relationships/image" Target="../media/image26.wmf"/><Relationship Id="rId5" Type="http://schemas.openxmlformats.org/officeDocument/2006/relationships/oleObject" Target="../embeddings/oleObject200.bin"/><Relationship Id="rId15" Type="http://schemas.openxmlformats.org/officeDocument/2006/relationships/oleObject" Target="../embeddings/oleObject205.bin"/><Relationship Id="rId23" Type="http://schemas.openxmlformats.org/officeDocument/2006/relationships/oleObject" Target="../embeddings/oleObject212.bin"/><Relationship Id="rId28" Type="http://schemas.openxmlformats.org/officeDocument/2006/relationships/oleObject" Target="../embeddings/oleObject216.bin"/><Relationship Id="rId10" Type="http://schemas.openxmlformats.org/officeDocument/2006/relationships/image" Target="../media/image22.wmf"/><Relationship Id="rId19" Type="http://schemas.openxmlformats.org/officeDocument/2006/relationships/oleObject" Target="../embeddings/oleObject208.bin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02.bin"/><Relationship Id="rId14" Type="http://schemas.openxmlformats.org/officeDocument/2006/relationships/image" Target="../media/image24.wmf"/><Relationship Id="rId22" Type="http://schemas.openxmlformats.org/officeDocument/2006/relationships/oleObject" Target="../embeddings/oleObject211.bin"/><Relationship Id="rId27" Type="http://schemas.openxmlformats.org/officeDocument/2006/relationships/oleObject" Target="../embeddings/oleObject215.bin"/><Relationship Id="rId30" Type="http://schemas.openxmlformats.org/officeDocument/2006/relationships/image" Target="../media/image18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23.bin"/><Relationship Id="rId18" Type="http://schemas.openxmlformats.org/officeDocument/2006/relationships/oleObject" Target="../embeddings/oleObject226.bin"/><Relationship Id="rId26" Type="http://schemas.openxmlformats.org/officeDocument/2006/relationships/image" Target="../media/image26.wmf"/><Relationship Id="rId3" Type="http://schemas.openxmlformats.org/officeDocument/2006/relationships/oleObject" Target="../embeddings/oleObject218.bin"/><Relationship Id="rId21" Type="http://schemas.openxmlformats.org/officeDocument/2006/relationships/oleObject" Target="../embeddings/oleObject228.bin"/><Relationship Id="rId7" Type="http://schemas.openxmlformats.org/officeDocument/2006/relationships/oleObject" Target="../embeddings/oleObject220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225.bin"/><Relationship Id="rId25" Type="http://schemas.openxmlformats.org/officeDocument/2006/relationships/oleObject" Target="../embeddings/oleObject23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.wmf"/><Relationship Id="rId20" Type="http://schemas.openxmlformats.org/officeDocument/2006/relationships/image" Target="../media/image25.wmf"/><Relationship Id="rId29" Type="http://schemas.openxmlformats.org/officeDocument/2006/relationships/oleObject" Target="../embeddings/oleObject235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22.bin"/><Relationship Id="rId24" Type="http://schemas.openxmlformats.org/officeDocument/2006/relationships/oleObject" Target="../embeddings/oleObject231.bin"/><Relationship Id="rId5" Type="http://schemas.openxmlformats.org/officeDocument/2006/relationships/oleObject" Target="../embeddings/oleObject219.bin"/><Relationship Id="rId15" Type="http://schemas.openxmlformats.org/officeDocument/2006/relationships/oleObject" Target="../embeddings/oleObject224.bin"/><Relationship Id="rId23" Type="http://schemas.openxmlformats.org/officeDocument/2006/relationships/oleObject" Target="../embeddings/oleObject230.bin"/><Relationship Id="rId28" Type="http://schemas.openxmlformats.org/officeDocument/2006/relationships/oleObject" Target="../embeddings/oleObject234.bin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227.bin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21.bin"/><Relationship Id="rId14" Type="http://schemas.openxmlformats.org/officeDocument/2006/relationships/image" Target="../media/image23.wmf"/><Relationship Id="rId22" Type="http://schemas.openxmlformats.org/officeDocument/2006/relationships/oleObject" Target="../embeddings/oleObject229.bin"/><Relationship Id="rId27" Type="http://schemas.openxmlformats.org/officeDocument/2006/relationships/oleObject" Target="../embeddings/oleObject233.bin"/><Relationship Id="rId30" Type="http://schemas.openxmlformats.org/officeDocument/2006/relationships/oleObject" Target="../embeddings/oleObject236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42.bin"/><Relationship Id="rId18" Type="http://schemas.openxmlformats.org/officeDocument/2006/relationships/oleObject" Target="../embeddings/oleObject245.bin"/><Relationship Id="rId26" Type="http://schemas.openxmlformats.org/officeDocument/2006/relationships/image" Target="../media/image26.wmf"/><Relationship Id="rId3" Type="http://schemas.openxmlformats.org/officeDocument/2006/relationships/oleObject" Target="../embeddings/oleObject237.bin"/><Relationship Id="rId21" Type="http://schemas.openxmlformats.org/officeDocument/2006/relationships/oleObject" Target="../embeddings/oleObject247.bin"/><Relationship Id="rId7" Type="http://schemas.openxmlformats.org/officeDocument/2006/relationships/oleObject" Target="../embeddings/oleObject239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244.bin"/><Relationship Id="rId25" Type="http://schemas.openxmlformats.org/officeDocument/2006/relationships/oleObject" Target="../embeddings/oleObject25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.wmf"/><Relationship Id="rId20" Type="http://schemas.openxmlformats.org/officeDocument/2006/relationships/image" Target="../media/image25.wmf"/><Relationship Id="rId29" Type="http://schemas.openxmlformats.org/officeDocument/2006/relationships/oleObject" Target="../embeddings/oleObject254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41.bin"/><Relationship Id="rId24" Type="http://schemas.openxmlformats.org/officeDocument/2006/relationships/oleObject" Target="../embeddings/oleObject250.bin"/><Relationship Id="rId5" Type="http://schemas.openxmlformats.org/officeDocument/2006/relationships/oleObject" Target="../embeddings/oleObject238.bin"/><Relationship Id="rId15" Type="http://schemas.openxmlformats.org/officeDocument/2006/relationships/oleObject" Target="../embeddings/oleObject243.bin"/><Relationship Id="rId23" Type="http://schemas.openxmlformats.org/officeDocument/2006/relationships/oleObject" Target="../embeddings/oleObject249.bin"/><Relationship Id="rId28" Type="http://schemas.openxmlformats.org/officeDocument/2006/relationships/oleObject" Target="../embeddings/oleObject253.bin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246.bin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40.bin"/><Relationship Id="rId14" Type="http://schemas.openxmlformats.org/officeDocument/2006/relationships/image" Target="../media/image23.wmf"/><Relationship Id="rId22" Type="http://schemas.openxmlformats.org/officeDocument/2006/relationships/oleObject" Target="../embeddings/oleObject248.bin"/><Relationship Id="rId27" Type="http://schemas.openxmlformats.org/officeDocument/2006/relationships/oleObject" Target="../embeddings/oleObject252.bin"/><Relationship Id="rId30" Type="http://schemas.openxmlformats.org/officeDocument/2006/relationships/oleObject" Target="../embeddings/oleObject255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61.bin"/><Relationship Id="rId18" Type="http://schemas.openxmlformats.org/officeDocument/2006/relationships/oleObject" Target="../embeddings/oleObject264.bin"/><Relationship Id="rId26" Type="http://schemas.openxmlformats.org/officeDocument/2006/relationships/image" Target="../media/image26.wmf"/><Relationship Id="rId3" Type="http://schemas.openxmlformats.org/officeDocument/2006/relationships/oleObject" Target="../embeddings/oleObject256.bin"/><Relationship Id="rId21" Type="http://schemas.openxmlformats.org/officeDocument/2006/relationships/oleObject" Target="../embeddings/oleObject266.bin"/><Relationship Id="rId7" Type="http://schemas.openxmlformats.org/officeDocument/2006/relationships/oleObject" Target="../embeddings/oleObject258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263.bin"/><Relationship Id="rId25" Type="http://schemas.openxmlformats.org/officeDocument/2006/relationships/oleObject" Target="../embeddings/oleObject27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.wmf"/><Relationship Id="rId20" Type="http://schemas.openxmlformats.org/officeDocument/2006/relationships/image" Target="../media/image25.wmf"/><Relationship Id="rId29" Type="http://schemas.openxmlformats.org/officeDocument/2006/relationships/oleObject" Target="../embeddings/oleObject273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60.bin"/><Relationship Id="rId24" Type="http://schemas.openxmlformats.org/officeDocument/2006/relationships/oleObject" Target="../embeddings/oleObject269.bin"/><Relationship Id="rId5" Type="http://schemas.openxmlformats.org/officeDocument/2006/relationships/oleObject" Target="../embeddings/oleObject257.bin"/><Relationship Id="rId15" Type="http://schemas.openxmlformats.org/officeDocument/2006/relationships/oleObject" Target="../embeddings/oleObject262.bin"/><Relationship Id="rId23" Type="http://schemas.openxmlformats.org/officeDocument/2006/relationships/oleObject" Target="../embeddings/oleObject268.bin"/><Relationship Id="rId28" Type="http://schemas.openxmlformats.org/officeDocument/2006/relationships/oleObject" Target="../embeddings/oleObject272.bin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265.bin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59.bin"/><Relationship Id="rId14" Type="http://schemas.openxmlformats.org/officeDocument/2006/relationships/image" Target="../media/image23.wmf"/><Relationship Id="rId22" Type="http://schemas.openxmlformats.org/officeDocument/2006/relationships/oleObject" Target="../embeddings/oleObject267.bin"/><Relationship Id="rId27" Type="http://schemas.openxmlformats.org/officeDocument/2006/relationships/oleObject" Target="../embeddings/oleObject271.bin"/><Relationship Id="rId30" Type="http://schemas.openxmlformats.org/officeDocument/2006/relationships/oleObject" Target="../embeddings/oleObject274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280.bin"/><Relationship Id="rId18" Type="http://schemas.openxmlformats.org/officeDocument/2006/relationships/image" Target="../media/image25.wmf"/><Relationship Id="rId26" Type="http://schemas.openxmlformats.org/officeDocument/2006/relationships/oleObject" Target="../embeddings/oleObject290.bin"/><Relationship Id="rId3" Type="http://schemas.openxmlformats.org/officeDocument/2006/relationships/oleObject" Target="../embeddings/oleObject275.bin"/><Relationship Id="rId21" Type="http://schemas.openxmlformats.org/officeDocument/2006/relationships/oleObject" Target="../embeddings/oleObject286.bin"/><Relationship Id="rId7" Type="http://schemas.openxmlformats.org/officeDocument/2006/relationships/oleObject" Target="../embeddings/oleObject277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283.bin"/><Relationship Id="rId25" Type="http://schemas.openxmlformats.org/officeDocument/2006/relationships/oleObject" Target="../embeddings/oleObject289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82.bin"/><Relationship Id="rId20" Type="http://schemas.openxmlformats.org/officeDocument/2006/relationships/oleObject" Target="../embeddings/oleObject285.bin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79.bin"/><Relationship Id="rId24" Type="http://schemas.openxmlformats.org/officeDocument/2006/relationships/image" Target="../media/image26.wmf"/><Relationship Id="rId5" Type="http://schemas.openxmlformats.org/officeDocument/2006/relationships/oleObject" Target="../embeddings/oleObject276.bin"/><Relationship Id="rId15" Type="http://schemas.openxmlformats.org/officeDocument/2006/relationships/oleObject" Target="../embeddings/oleObject281.bin"/><Relationship Id="rId23" Type="http://schemas.openxmlformats.org/officeDocument/2006/relationships/oleObject" Target="../embeddings/oleObject288.bin"/><Relationship Id="rId10" Type="http://schemas.openxmlformats.org/officeDocument/2006/relationships/image" Target="../media/image22.wmf"/><Relationship Id="rId19" Type="http://schemas.openxmlformats.org/officeDocument/2006/relationships/oleObject" Target="../embeddings/oleObject284.bin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78.bin"/><Relationship Id="rId14" Type="http://schemas.openxmlformats.org/officeDocument/2006/relationships/image" Target="../media/image24.wmf"/><Relationship Id="rId22" Type="http://schemas.openxmlformats.org/officeDocument/2006/relationships/oleObject" Target="../embeddings/oleObject287.bin"/><Relationship Id="rId27" Type="http://schemas.openxmlformats.org/officeDocument/2006/relationships/image" Target="../media/image18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296.bin"/><Relationship Id="rId18" Type="http://schemas.openxmlformats.org/officeDocument/2006/relationships/image" Target="../media/image24.wmf"/><Relationship Id="rId26" Type="http://schemas.openxmlformats.org/officeDocument/2006/relationships/oleObject" Target="../embeddings/oleObject305.bin"/><Relationship Id="rId3" Type="http://schemas.openxmlformats.org/officeDocument/2006/relationships/oleObject" Target="../embeddings/oleObject291.bin"/><Relationship Id="rId21" Type="http://schemas.openxmlformats.org/officeDocument/2006/relationships/oleObject" Target="../embeddings/oleObject301.bin"/><Relationship Id="rId7" Type="http://schemas.openxmlformats.org/officeDocument/2006/relationships/oleObject" Target="../embeddings/oleObject293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298.bin"/><Relationship Id="rId25" Type="http://schemas.openxmlformats.org/officeDocument/2006/relationships/oleObject" Target="../embeddings/oleObject30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.wmf"/><Relationship Id="rId20" Type="http://schemas.openxmlformats.org/officeDocument/2006/relationships/oleObject" Target="../embeddings/oleObject300.bin"/><Relationship Id="rId29" Type="http://schemas.openxmlformats.org/officeDocument/2006/relationships/oleObject" Target="../embeddings/oleObject307.bin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95.bin"/><Relationship Id="rId24" Type="http://schemas.openxmlformats.org/officeDocument/2006/relationships/oleObject" Target="../embeddings/oleObject303.bin"/><Relationship Id="rId5" Type="http://schemas.openxmlformats.org/officeDocument/2006/relationships/oleObject" Target="../embeddings/oleObject292.bin"/><Relationship Id="rId15" Type="http://schemas.openxmlformats.org/officeDocument/2006/relationships/oleObject" Target="../embeddings/oleObject297.bin"/><Relationship Id="rId23" Type="http://schemas.openxmlformats.org/officeDocument/2006/relationships/oleObject" Target="../embeddings/oleObject302.bin"/><Relationship Id="rId28" Type="http://schemas.openxmlformats.org/officeDocument/2006/relationships/image" Target="../media/image26.wmf"/><Relationship Id="rId10" Type="http://schemas.openxmlformats.org/officeDocument/2006/relationships/image" Target="../media/image20.wmf"/><Relationship Id="rId19" Type="http://schemas.openxmlformats.org/officeDocument/2006/relationships/oleObject" Target="../embeddings/oleObject299.bin"/><Relationship Id="rId4" Type="http://schemas.openxmlformats.org/officeDocument/2006/relationships/image" Target="../media/image30.wmf"/><Relationship Id="rId9" Type="http://schemas.openxmlformats.org/officeDocument/2006/relationships/oleObject" Target="../embeddings/oleObject294.bin"/><Relationship Id="rId14" Type="http://schemas.openxmlformats.org/officeDocument/2006/relationships/image" Target="../media/image22.wmf"/><Relationship Id="rId22" Type="http://schemas.openxmlformats.org/officeDocument/2006/relationships/image" Target="../media/image25.wmf"/><Relationship Id="rId27" Type="http://schemas.openxmlformats.org/officeDocument/2006/relationships/oleObject" Target="../embeddings/oleObject306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313.bin"/><Relationship Id="rId18" Type="http://schemas.openxmlformats.org/officeDocument/2006/relationships/oleObject" Target="../embeddings/oleObject316.bin"/><Relationship Id="rId26" Type="http://schemas.openxmlformats.org/officeDocument/2006/relationships/image" Target="../media/image26.wmf"/><Relationship Id="rId3" Type="http://schemas.openxmlformats.org/officeDocument/2006/relationships/oleObject" Target="../embeddings/oleObject308.bin"/><Relationship Id="rId21" Type="http://schemas.openxmlformats.org/officeDocument/2006/relationships/oleObject" Target="../embeddings/oleObject318.bin"/><Relationship Id="rId7" Type="http://schemas.openxmlformats.org/officeDocument/2006/relationships/oleObject" Target="../embeddings/oleObject310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315.bin"/><Relationship Id="rId25" Type="http://schemas.openxmlformats.org/officeDocument/2006/relationships/oleObject" Target="../embeddings/oleObject32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.wmf"/><Relationship Id="rId20" Type="http://schemas.openxmlformats.org/officeDocument/2006/relationships/image" Target="../media/image25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312.bin"/><Relationship Id="rId24" Type="http://schemas.openxmlformats.org/officeDocument/2006/relationships/oleObject" Target="../embeddings/oleObject321.bin"/><Relationship Id="rId5" Type="http://schemas.openxmlformats.org/officeDocument/2006/relationships/oleObject" Target="../embeddings/oleObject309.bin"/><Relationship Id="rId15" Type="http://schemas.openxmlformats.org/officeDocument/2006/relationships/oleObject" Target="../embeddings/oleObject314.bin"/><Relationship Id="rId23" Type="http://schemas.openxmlformats.org/officeDocument/2006/relationships/oleObject" Target="../embeddings/oleObject320.bin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317.bin"/><Relationship Id="rId4" Type="http://schemas.openxmlformats.org/officeDocument/2006/relationships/image" Target="../media/image18.wmf"/><Relationship Id="rId9" Type="http://schemas.openxmlformats.org/officeDocument/2006/relationships/oleObject" Target="../embeddings/oleObject311.bin"/><Relationship Id="rId14" Type="http://schemas.openxmlformats.org/officeDocument/2006/relationships/image" Target="../media/image23.wmf"/><Relationship Id="rId22" Type="http://schemas.openxmlformats.org/officeDocument/2006/relationships/oleObject" Target="../embeddings/oleObject319.bin"/><Relationship Id="rId27" Type="http://schemas.openxmlformats.org/officeDocument/2006/relationships/oleObject" Target="../embeddings/oleObject323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329.bin"/><Relationship Id="rId18" Type="http://schemas.openxmlformats.org/officeDocument/2006/relationships/oleObject" Target="../embeddings/oleObject332.bin"/><Relationship Id="rId26" Type="http://schemas.openxmlformats.org/officeDocument/2006/relationships/image" Target="../media/image26.wmf"/><Relationship Id="rId3" Type="http://schemas.openxmlformats.org/officeDocument/2006/relationships/oleObject" Target="../embeddings/oleObject324.bin"/><Relationship Id="rId21" Type="http://schemas.openxmlformats.org/officeDocument/2006/relationships/oleObject" Target="../embeddings/oleObject334.bin"/><Relationship Id="rId7" Type="http://schemas.openxmlformats.org/officeDocument/2006/relationships/oleObject" Target="../embeddings/oleObject326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331.bin"/><Relationship Id="rId25" Type="http://schemas.openxmlformats.org/officeDocument/2006/relationships/oleObject" Target="../embeddings/oleObject33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.wmf"/><Relationship Id="rId20" Type="http://schemas.openxmlformats.org/officeDocument/2006/relationships/image" Target="../media/image25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328.bin"/><Relationship Id="rId24" Type="http://schemas.openxmlformats.org/officeDocument/2006/relationships/oleObject" Target="../embeddings/oleObject337.bin"/><Relationship Id="rId5" Type="http://schemas.openxmlformats.org/officeDocument/2006/relationships/oleObject" Target="../embeddings/oleObject325.bin"/><Relationship Id="rId15" Type="http://schemas.openxmlformats.org/officeDocument/2006/relationships/oleObject" Target="../embeddings/oleObject330.bin"/><Relationship Id="rId23" Type="http://schemas.openxmlformats.org/officeDocument/2006/relationships/oleObject" Target="../embeddings/oleObject336.bin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333.bin"/><Relationship Id="rId4" Type="http://schemas.openxmlformats.org/officeDocument/2006/relationships/image" Target="../media/image18.wmf"/><Relationship Id="rId9" Type="http://schemas.openxmlformats.org/officeDocument/2006/relationships/oleObject" Target="../embeddings/oleObject327.bin"/><Relationship Id="rId14" Type="http://schemas.openxmlformats.org/officeDocument/2006/relationships/image" Target="../media/image23.wmf"/><Relationship Id="rId22" Type="http://schemas.openxmlformats.org/officeDocument/2006/relationships/oleObject" Target="../embeddings/oleObject335.bin"/><Relationship Id="rId27" Type="http://schemas.openxmlformats.org/officeDocument/2006/relationships/oleObject" Target="../embeddings/oleObject339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image" Target="../media/image19.wmf"/><Relationship Id="rId3" Type="http://schemas.openxmlformats.org/officeDocument/2006/relationships/oleObject" Target="../embeddings/oleObject340.bin"/><Relationship Id="rId7" Type="http://schemas.openxmlformats.org/officeDocument/2006/relationships/oleObject" Target="../embeddings/oleObject342.bin"/><Relationship Id="rId12" Type="http://schemas.openxmlformats.org/officeDocument/2006/relationships/oleObject" Target="../embeddings/oleObject34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4.wmf"/><Relationship Id="rId11" Type="http://schemas.openxmlformats.org/officeDocument/2006/relationships/image" Target="../media/image18.wmf"/><Relationship Id="rId5" Type="http://schemas.openxmlformats.org/officeDocument/2006/relationships/oleObject" Target="../embeddings/oleObject341.bin"/><Relationship Id="rId15" Type="http://schemas.openxmlformats.org/officeDocument/2006/relationships/image" Target="../media/image20.wmf"/><Relationship Id="rId10" Type="http://schemas.openxmlformats.org/officeDocument/2006/relationships/oleObject" Target="../embeddings/oleObject344.bin"/><Relationship Id="rId4" Type="http://schemas.openxmlformats.org/officeDocument/2006/relationships/image" Target="../media/image23.wmf"/><Relationship Id="rId9" Type="http://schemas.openxmlformats.org/officeDocument/2006/relationships/oleObject" Target="../embeddings/oleObject343.bin"/><Relationship Id="rId14" Type="http://schemas.openxmlformats.org/officeDocument/2006/relationships/oleObject" Target="../embeddings/oleObject346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image" Target="../media/image19.wmf"/><Relationship Id="rId18" Type="http://schemas.openxmlformats.org/officeDocument/2006/relationships/oleObject" Target="../embeddings/oleObject356.bin"/><Relationship Id="rId3" Type="http://schemas.openxmlformats.org/officeDocument/2006/relationships/oleObject" Target="../embeddings/oleObject347.bin"/><Relationship Id="rId7" Type="http://schemas.openxmlformats.org/officeDocument/2006/relationships/oleObject" Target="../embeddings/oleObject349.bin"/><Relationship Id="rId12" Type="http://schemas.openxmlformats.org/officeDocument/2006/relationships/oleObject" Target="../embeddings/oleObject352.bin"/><Relationship Id="rId17" Type="http://schemas.openxmlformats.org/officeDocument/2006/relationships/oleObject" Target="../embeddings/oleObject355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54.bin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4.wmf"/><Relationship Id="rId11" Type="http://schemas.openxmlformats.org/officeDocument/2006/relationships/image" Target="../media/image18.wmf"/><Relationship Id="rId5" Type="http://schemas.openxmlformats.org/officeDocument/2006/relationships/oleObject" Target="../embeddings/oleObject348.bin"/><Relationship Id="rId15" Type="http://schemas.openxmlformats.org/officeDocument/2006/relationships/image" Target="../media/image20.wmf"/><Relationship Id="rId10" Type="http://schemas.openxmlformats.org/officeDocument/2006/relationships/oleObject" Target="../embeddings/oleObject351.bin"/><Relationship Id="rId4" Type="http://schemas.openxmlformats.org/officeDocument/2006/relationships/image" Target="../media/image23.wmf"/><Relationship Id="rId9" Type="http://schemas.openxmlformats.org/officeDocument/2006/relationships/oleObject" Target="../embeddings/oleObject350.bin"/><Relationship Id="rId14" Type="http://schemas.openxmlformats.org/officeDocument/2006/relationships/oleObject" Target="../embeddings/oleObject353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image" Target="../media/image19.wmf"/><Relationship Id="rId18" Type="http://schemas.openxmlformats.org/officeDocument/2006/relationships/oleObject" Target="../embeddings/oleObject366.bin"/><Relationship Id="rId3" Type="http://schemas.openxmlformats.org/officeDocument/2006/relationships/oleObject" Target="../embeddings/oleObject357.bin"/><Relationship Id="rId7" Type="http://schemas.openxmlformats.org/officeDocument/2006/relationships/oleObject" Target="../embeddings/oleObject359.bin"/><Relationship Id="rId12" Type="http://schemas.openxmlformats.org/officeDocument/2006/relationships/oleObject" Target="../embeddings/oleObject362.bin"/><Relationship Id="rId17" Type="http://schemas.openxmlformats.org/officeDocument/2006/relationships/oleObject" Target="../embeddings/oleObject36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64.bin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4.wmf"/><Relationship Id="rId11" Type="http://schemas.openxmlformats.org/officeDocument/2006/relationships/image" Target="../media/image18.wmf"/><Relationship Id="rId5" Type="http://schemas.openxmlformats.org/officeDocument/2006/relationships/oleObject" Target="../embeddings/oleObject358.bin"/><Relationship Id="rId15" Type="http://schemas.openxmlformats.org/officeDocument/2006/relationships/image" Target="../media/image20.wmf"/><Relationship Id="rId10" Type="http://schemas.openxmlformats.org/officeDocument/2006/relationships/oleObject" Target="../embeddings/oleObject361.bin"/><Relationship Id="rId4" Type="http://schemas.openxmlformats.org/officeDocument/2006/relationships/image" Target="../media/image23.wmf"/><Relationship Id="rId9" Type="http://schemas.openxmlformats.org/officeDocument/2006/relationships/oleObject" Target="../embeddings/oleObject360.bin"/><Relationship Id="rId14" Type="http://schemas.openxmlformats.org/officeDocument/2006/relationships/oleObject" Target="../embeddings/oleObject363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image" Target="../media/image19.wmf"/><Relationship Id="rId18" Type="http://schemas.openxmlformats.org/officeDocument/2006/relationships/oleObject" Target="../embeddings/oleObject376.bin"/><Relationship Id="rId3" Type="http://schemas.openxmlformats.org/officeDocument/2006/relationships/oleObject" Target="../embeddings/oleObject367.bin"/><Relationship Id="rId7" Type="http://schemas.openxmlformats.org/officeDocument/2006/relationships/oleObject" Target="../embeddings/oleObject369.bin"/><Relationship Id="rId12" Type="http://schemas.openxmlformats.org/officeDocument/2006/relationships/oleObject" Target="../embeddings/oleObject372.bin"/><Relationship Id="rId17" Type="http://schemas.openxmlformats.org/officeDocument/2006/relationships/oleObject" Target="../embeddings/oleObject37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74.bin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4.wmf"/><Relationship Id="rId11" Type="http://schemas.openxmlformats.org/officeDocument/2006/relationships/image" Target="../media/image18.wmf"/><Relationship Id="rId5" Type="http://schemas.openxmlformats.org/officeDocument/2006/relationships/oleObject" Target="../embeddings/oleObject368.bin"/><Relationship Id="rId15" Type="http://schemas.openxmlformats.org/officeDocument/2006/relationships/image" Target="../media/image20.wmf"/><Relationship Id="rId10" Type="http://schemas.openxmlformats.org/officeDocument/2006/relationships/oleObject" Target="../embeddings/oleObject371.bin"/><Relationship Id="rId4" Type="http://schemas.openxmlformats.org/officeDocument/2006/relationships/image" Target="../media/image23.wmf"/><Relationship Id="rId9" Type="http://schemas.openxmlformats.org/officeDocument/2006/relationships/oleObject" Target="../embeddings/oleObject370.bin"/><Relationship Id="rId14" Type="http://schemas.openxmlformats.org/officeDocument/2006/relationships/oleObject" Target="../embeddings/oleObject373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image" Target="../media/image19.wmf"/><Relationship Id="rId18" Type="http://schemas.openxmlformats.org/officeDocument/2006/relationships/oleObject" Target="../embeddings/oleObject386.bin"/><Relationship Id="rId3" Type="http://schemas.openxmlformats.org/officeDocument/2006/relationships/oleObject" Target="../embeddings/oleObject377.bin"/><Relationship Id="rId7" Type="http://schemas.openxmlformats.org/officeDocument/2006/relationships/oleObject" Target="../embeddings/oleObject379.bin"/><Relationship Id="rId12" Type="http://schemas.openxmlformats.org/officeDocument/2006/relationships/oleObject" Target="../embeddings/oleObject382.bin"/><Relationship Id="rId17" Type="http://schemas.openxmlformats.org/officeDocument/2006/relationships/oleObject" Target="../embeddings/oleObject38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84.bin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4.wmf"/><Relationship Id="rId11" Type="http://schemas.openxmlformats.org/officeDocument/2006/relationships/image" Target="../media/image18.wmf"/><Relationship Id="rId5" Type="http://schemas.openxmlformats.org/officeDocument/2006/relationships/oleObject" Target="../embeddings/oleObject378.bin"/><Relationship Id="rId15" Type="http://schemas.openxmlformats.org/officeDocument/2006/relationships/image" Target="../media/image20.wmf"/><Relationship Id="rId10" Type="http://schemas.openxmlformats.org/officeDocument/2006/relationships/oleObject" Target="../embeddings/oleObject381.bin"/><Relationship Id="rId4" Type="http://schemas.openxmlformats.org/officeDocument/2006/relationships/image" Target="../media/image23.wmf"/><Relationship Id="rId9" Type="http://schemas.openxmlformats.org/officeDocument/2006/relationships/oleObject" Target="../embeddings/oleObject380.bin"/><Relationship Id="rId14" Type="http://schemas.openxmlformats.org/officeDocument/2006/relationships/oleObject" Target="../embeddings/oleObject383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image" Target="../media/image19.wmf"/><Relationship Id="rId18" Type="http://schemas.openxmlformats.org/officeDocument/2006/relationships/oleObject" Target="../embeddings/oleObject396.bin"/><Relationship Id="rId3" Type="http://schemas.openxmlformats.org/officeDocument/2006/relationships/oleObject" Target="../embeddings/oleObject387.bin"/><Relationship Id="rId7" Type="http://schemas.openxmlformats.org/officeDocument/2006/relationships/oleObject" Target="../embeddings/oleObject389.bin"/><Relationship Id="rId12" Type="http://schemas.openxmlformats.org/officeDocument/2006/relationships/oleObject" Target="../embeddings/oleObject392.bin"/><Relationship Id="rId17" Type="http://schemas.openxmlformats.org/officeDocument/2006/relationships/oleObject" Target="../embeddings/oleObject395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94.bin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4.wmf"/><Relationship Id="rId11" Type="http://schemas.openxmlformats.org/officeDocument/2006/relationships/image" Target="../media/image18.wmf"/><Relationship Id="rId5" Type="http://schemas.openxmlformats.org/officeDocument/2006/relationships/oleObject" Target="../embeddings/oleObject388.bin"/><Relationship Id="rId15" Type="http://schemas.openxmlformats.org/officeDocument/2006/relationships/image" Target="../media/image20.wmf"/><Relationship Id="rId10" Type="http://schemas.openxmlformats.org/officeDocument/2006/relationships/oleObject" Target="../embeddings/oleObject391.bin"/><Relationship Id="rId4" Type="http://schemas.openxmlformats.org/officeDocument/2006/relationships/image" Target="../media/image23.wmf"/><Relationship Id="rId9" Type="http://schemas.openxmlformats.org/officeDocument/2006/relationships/oleObject" Target="../embeddings/oleObject390.bin"/><Relationship Id="rId14" Type="http://schemas.openxmlformats.org/officeDocument/2006/relationships/oleObject" Target="../embeddings/oleObject393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image" Target="../media/image19.wmf"/><Relationship Id="rId18" Type="http://schemas.openxmlformats.org/officeDocument/2006/relationships/oleObject" Target="../embeddings/oleObject406.bin"/><Relationship Id="rId3" Type="http://schemas.openxmlformats.org/officeDocument/2006/relationships/oleObject" Target="../embeddings/oleObject397.bin"/><Relationship Id="rId7" Type="http://schemas.openxmlformats.org/officeDocument/2006/relationships/oleObject" Target="../embeddings/oleObject399.bin"/><Relationship Id="rId12" Type="http://schemas.openxmlformats.org/officeDocument/2006/relationships/oleObject" Target="../embeddings/oleObject402.bin"/><Relationship Id="rId17" Type="http://schemas.openxmlformats.org/officeDocument/2006/relationships/oleObject" Target="../embeddings/oleObject40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04.bin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4.wmf"/><Relationship Id="rId11" Type="http://schemas.openxmlformats.org/officeDocument/2006/relationships/image" Target="../media/image18.wmf"/><Relationship Id="rId5" Type="http://schemas.openxmlformats.org/officeDocument/2006/relationships/oleObject" Target="../embeddings/oleObject398.bin"/><Relationship Id="rId15" Type="http://schemas.openxmlformats.org/officeDocument/2006/relationships/image" Target="../media/image20.wmf"/><Relationship Id="rId10" Type="http://schemas.openxmlformats.org/officeDocument/2006/relationships/oleObject" Target="../embeddings/oleObject401.bin"/><Relationship Id="rId4" Type="http://schemas.openxmlformats.org/officeDocument/2006/relationships/image" Target="../media/image23.wmf"/><Relationship Id="rId9" Type="http://schemas.openxmlformats.org/officeDocument/2006/relationships/oleObject" Target="../embeddings/oleObject400.bin"/><Relationship Id="rId14" Type="http://schemas.openxmlformats.org/officeDocument/2006/relationships/oleObject" Target="../embeddings/oleObject403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image" Target="../media/image19.wmf"/><Relationship Id="rId18" Type="http://schemas.openxmlformats.org/officeDocument/2006/relationships/oleObject" Target="../embeddings/oleObject416.bin"/><Relationship Id="rId3" Type="http://schemas.openxmlformats.org/officeDocument/2006/relationships/oleObject" Target="../embeddings/oleObject407.bin"/><Relationship Id="rId7" Type="http://schemas.openxmlformats.org/officeDocument/2006/relationships/oleObject" Target="../embeddings/oleObject409.bin"/><Relationship Id="rId12" Type="http://schemas.openxmlformats.org/officeDocument/2006/relationships/oleObject" Target="../embeddings/oleObject412.bin"/><Relationship Id="rId17" Type="http://schemas.openxmlformats.org/officeDocument/2006/relationships/oleObject" Target="../embeddings/oleObject41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14.bin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4.wmf"/><Relationship Id="rId11" Type="http://schemas.openxmlformats.org/officeDocument/2006/relationships/image" Target="../media/image18.wmf"/><Relationship Id="rId5" Type="http://schemas.openxmlformats.org/officeDocument/2006/relationships/oleObject" Target="../embeddings/oleObject408.bin"/><Relationship Id="rId15" Type="http://schemas.openxmlformats.org/officeDocument/2006/relationships/image" Target="../media/image20.wmf"/><Relationship Id="rId10" Type="http://schemas.openxmlformats.org/officeDocument/2006/relationships/oleObject" Target="../embeddings/oleObject411.bin"/><Relationship Id="rId4" Type="http://schemas.openxmlformats.org/officeDocument/2006/relationships/image" Target="../media/image23.wmf"/><Relationship Id="rId9" Type="http://schemas.openxmlformats.org/officeDocument/2006/relationships/oleObject" Target="../embeddings/oleObject410.bin"/><Relationship Id="rId14" Type="http://schemas.openxmlformats.org/officeDocument/2006/relationships/oleObject" Target="../embeddings/oleObject413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image" Target="../media/image19.wmf"/><Relationship Id="rId18" Type="http://schemas.openxmlformats.org/officeDocument/2006/relationships/oleObject" Target="../embeddings/oleObject426.bin"/><Relationship Id="rId3" Type="http://schemas.openxmlformats.org/officeDocument/2006/relationships/oleObject" Target="../embeddings/oleObject417.bin"/><Relationship Id="rId7" Type="http://schemas.openxmlformats.org/officeDocument/2006/relationships/oleObject" Target="../embeddings/oleObject419.bin"/><Relationship Id="rId12" Type="http://schemas.openxmlformats.org/officeDocument/2006/relationships/oleObject" Target="../embeddings/oleObject422.bin"/><Relationship Id="rId17" Type="http://schemas.openxmlformats.org/officeDocument/2006/relationships/oleObject" Target="../embeddings/oleObject42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24.bin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4.wmf"/><Relationship Id="rId11" Type="http://schemas.openxmlformats.org/officeDocument/2006/relationships/image" Target="../media/image18.wmf"/><Relationship Id="rId5" Type="http://schemas.openxmlformats.org/officeDocument/2006/relationships/oleObject" Target="../embeddings/oleObject418.bin"/><Relationship Id="rId15" Type="http://schemas.openxmlformats.org/officeDocument/2006/relationships/image" Target="../media/image20.wmf"/><Relationship Id="rId10" Type="http://schemas.openxmlformats.org/officeDocument/2006/relationships/oleObject" Target="../embeddings/oleObject421.bin"/><Relationship Id="rId4" Type="http://schemas.openxmlformats.org/officeDocument/2006/relationships/image" Target="../media/image23.wmf"/><Relationship Id="rId9" Type="http://schemas.openxmlformats.org/officeDocument/2006/relationships/oleObject" Target="../embeddings/oleObject420.bin"/><Relationship Id="rId14" Type="http://schemas.openxmlformats.org/officeDocument/2006/relationships/oleObject" Target="../embeddings/oleObject423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image" Target="../media/image18.wmf"/><Relationship Id="rId3" Type="http://schemas.openxmlformats.org/officeDocument/2006/relationships/oleObject" Target="../embeddings/oleObject427.bin"/><Relationship Id="rId7" Type="http://schemas.openxmlformats.org/officeDocument/2006/relationships/oleObject" Target="../embeddings/oleObject429.bin"/><Relationship Id="rId12" Type="http://schemas.openxmlformats.org/officeDocument/2006/relationships/oleObject" Target="../embeddings/oleObject432.bin"/><Relationship Id="rId17" Type="http://schemas.openxmlformats.org/officeDocument/2006/relationships/image" Target="../media/image20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434.bin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431.bin"/><Relationship Id="rId5" Type="http://schemas.openxmlformats.org/officeDocument/2006/relationships/oleObject" Target="../embeddings/oleObject428.bin"/><Relationship Id="rId15" Type="http://schemas.openxmlformats.org/officeDocument/2006/relationships/image" Target="../media/image19.wmf"/><Relationship Id="rId10" Type="http://schemas.openxmlformats.org/officeDocument/2006/relationships/image" Target="../media/image26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430.bin"/><Relationship Id="rId14" Type="http://schemas.openxmlformats.org/officeDocument/2006/relationships/oleObject" Target="../embeddings/oleObject433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435.bin"/><Relationship Id="rId7" Type="http://schemas.openxmlformats.org/officeDocument/2006/relationships/oleObject" Target="../embeddings/oleObject43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436.bin"/><Relationship Id="rId4" Type="http://schemas.openxmlformats.org/officeDocument/2006/relationships/image" Target="../media/image18.wmf"/><Relationship Id="rId9" Type="http://schemas.openxmlformats.org/officeDocument/2006/relationships/oleObject" Target="../embeddings/oleObject438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444.bin"/><Relationship Id="rId18" Type="http://schemas.openxmlformats.org/officeDocument/2006/relationships/oleObject" Target="../embeddings/oleObject448.bin"/><Relationship Id="rId26" Type="http://schemas.openxmlformats.org/officeDocument/2006/relationships/oleObject" Target="../embeddings/oleObject454.bin"/><Relationship Id="rId3" Type="http://schemas.openxmlformats.org/officeDocument/2006/relationships/oleObject" Target="../embeddings/oleObject439.bin"/><Relationship Id="rId21" Type="http://schemas.openxmlformats.org/officeDocument/2006/relationships/oleObject" Target="../embeddings/oleObject451.bin"/><Relationship Id="rId7" Type="http://schemas.openxmlformats.org/officeDocument/2006/relationships/oleObject" Target="../embeddings/oleObject441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447.bin"/><Relationship Id="rId25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.wmf"/><Relationship Id="rId20" Type="http://schemas.openxmlformats.org/officeDocument/2006/relationships/oleObject" Target="../embeddings/oleObject450.bin"/><Relationship Id="rId29" Type="http://schemas.openxmlformats.org/officeDocument/2006/relationships/image" Target="../media/image20.wmf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443.bin"/><Relationship Id="rId24" Type="http://schemas.openxmlformats.org/officeDocument/2006/relationships/oleObject" Target="../embeddings/oleObject453.bin"/><Relationship Id="rId5" Type="http://schemas.openxmlformats.org/officeDocument/2006/relationships/oleObject" Target="../embeddings/oleObject440.bin"/><Relationship Id="rId15" Type="http://schemas.openxmlformats.org/officeDocument/2006/relationships/oleObject" Target="../embeddings/oleObject446.bin"/><Relationship Id="rId23" Type="http://schemas.openxmlformats.org/officeDocument/2006/relationships/oleObject" Target="../embeddings/oleObject452.bin"/><Relationship Id="rId28" Type="http://schemas.openxmlformats.org/officeDocument/2006/relationships/oleObject" Target="../embeddings/oleObject455.bin"/><Relationship Id="rId10" Type="http://schemas.openxmlformats.org/officeDocument/2006/relationships/image" Target="../media/image23.wmf"/><Relationship Id="rId19" Type="http://schemas.openxmlformats.org/officeDocument/2006/relationships/oleObject" Target="../embeddings/oleObject449.bin"/><Relationship Id="rId4" Type="http://schemas.openxmlformats.org/officeDocument/2006/relationships/image" Target="../media/image33.wmf"/><Relationship Id="rId9" Type="http://schemas.openxmlformats.org/officeDocument/2006/relationships/oleObject" Target="../embeddings/oleObject442.bin"/><Relationship Id="rId14" Type="http://schemas.openxmlformats.org/officeDocument/2006/relationships/oleObject" Target="../embeddings/oleObject445.bin"/><Relationship Id="rId22" Type="http://schemas.openxmlformats.org/officeDocument/2006/relationships/image" Target="../media/image26.wmf"/><Relationship Id="rId27" Type="http://schemas.openxmlformats.org/officeDocument/2006/relationships/image" Target="../media/image19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461.bin"/><Relationship Id="rId18" Type="http://schemas.openxmlformats.org/officeDocument/2006/relationships/oleObject" Target="../embeddings/oleObject464.bin"/><Relationship Id="rId26" Type="http://schemas.openxmlformats.org/officeDocument/2006/relationships/image" Target="../media/image26.wmf"/><Relationship Id="rId3" Type="http://schemas.openxmlformats.org/officeDocument/2006/relationships/oleObject" Target="../embeddings/oleObject456.bin"/><Relationship Id="rId21" Type="http://schemas.openxmlformats.org/officeDocument/2006/relationships/oleObject" Target="../embeddings/oleObject466.bin"/><Relationship Id="rId7" Type="http://schemas.openxmlformats.org/officeDocument/2006/relationships/oleObject" Target="../embeddings/oleObject458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463.bin"/><Relationship Id="rId25" Type="http://schemas.openxmlformats.org/officeDocument/2006/relationships/oleObject" Target="../embeddings/oleObject47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.wmf"/><Relationship Id="rId20" Type="http://schemas.openxmlformats.org/officeDocument/2006/relationships/image" Target="../media/image25.wmf"/><Relationship Id="rId29" Type="http://schemas.openxmlformats.org/officeDocument/2006/relationships/image" Target="../media/image18.wmf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460.bin"/><Relationship Id="rId24" Type="http://schemas.openxmlformats.org/officeDocument/2006/relationships/oleObject" Target="../embeddings/oleObject469.bin"/><Relationship Id="rId5" Type="http://schemas.openxmlformats.org/officeDocument/2006/relationships/oleObject" Target="../embeddings/oleObject457.bin"/><Relationship Id="rId15" Type="http://schemas.openxmlformats.org/officeDocument/2006/relationships/oleObject" Target="../embeddings/oleObject462.bin"/><Relationship Id="rId23" Type="http://schemas.openxmlformats.org/officeDocument/2006/relationships/oleObject" Target="../embeddings/oleObject468.bin"/><Relationship Id="rId28" Type="http://schemas.openxmlformats.org/officeDocument/2006/relationships/oleObject" Target="../embeddings/oleObject472.bin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465.bin"/><Relationship Id="rId4" Type="http://schemas.openxmlformats.org/officeDocument/2006/relationships/image" Target="../media/image34.wmf"/><Relationship Id="rId9" Type="http://schemas.openxmlformats.org/officeDocument/2006/relationships/oleObject" Target="../embeddings/oleObject459.bin"/><Relationship Id="rId14" Type="http://schemas.openxmlformats.org/officeDocument/2006/relationships/image" Target="../media/image23.wmf"/><Relationship Id="rId22" Type="http://schemas.openxmlformats.org/officeDocument/2006/relationships/oleObject" Target="../embeddings/oleObject467.bin"/><Relationship Id="rId27" Type="http://schemas.openxmlformats.org/officeDocument/2006/relationships/oleObject" Target="../embeddings/oleObject471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478.bin"/><Relationship Id="rId18" Type="http://schemas.openxmlformats.org/officeDocument/2006/relationships/image" Target="../media/image24.wmf"/><Relationship Id="rId26" Type="http://schemas.openxmlformats.org/officeDocument/2006/relationships/oleObject" Target="../embeddings/oleObject487.bin"/><Relationship Id="rId3" Type="http://schemas.openxmlformats.org/officeDocument/2006/relationships/oleObject" Target="../embeddings/oleObject473.bin"/><Relationship Id="rId21" Type="http://schemas.openxmlformats.org/officeDocument/2006/relationships/oleObject" Target="../embeddings/oleObject483.bin"/><Relationship Id="rId7" Type="http://schemas.openxmlformats.org/officeDocument/2006/relationships/oleObject" Target="../embeddings/oleObject475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480.bin"/><Relationship Id="rId25" Type="http://schemas.openxmlformats.org/officeDocument/2006/relationships/oleObject" Target="../embeddings/oleObject48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.wmf"/><Relationship Id="rId20" Type="http://schemas.openxmlformats.org/officeDocument/2006/relationships/oleObject" Target="../embeddings/oleObject482.bin"/><Relationship Id="rId29" Type="http://schemas.openxmlformats.org/officeDocument/2006/relationships/oleObject" Target="../embeddings/oleObject489.bin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477.bin"/><Relationship Id="rId24" Type="http://schemas.openxmlformats.org/officeDocument/2006/relationships/oleObject" Target="../embeddings/oleObject485.bin"/><Relationship Id="rId5" Type="http://schemas.openxmlformats.org/officeDocument/2006/relationships/oleObject" Target="../embeddings/oleObject474.bin"/><Relationship Id="rId15" Type="http://schemas.openxmlformats.org/officeDocument/2006/relationships/oleObject" Target="../embeddings/oleObject479.bin"/><Relationship Id="rId23" Type="http://schemas.openxmlformats.org/officeDocument/2006/relationships/oleObject" Target="../embeddings/oleObject484.bin"/><Relationship Id="rId28" Type="http://schemas.openxmlformats.org/officeDocument/2006/relationships/image" Target="../media/image26.wmf"/><Relationship Id="rId10" Type="http://schemas.openxmlformats.org/officeDocument/2006/relationships/image" Target="../media/image20.wmf"/><Relationship Id="rId19" Type="http://schemas.openxmlformats.org/officeDocument/2006/relationships/oleObject" Target="../embeddings/oleObject481.bin"/><Relationship Id="rId4" Type="http://schemas.openxmlformats.org/officeDocument/2006/relationships/image" Target="../media/image35.wmf"/><Relationship Id="rId9" Type="http://schemas.openxmlformats.org/officeDocument/2006/relationships/oleObject" Target="../embeddings/oleObject476.bin"/><Relationship Id="rId14" Type="http://schemas.openxmlformats.org/officeDocument/2006/relationships/image" Target="../media/image22.wmf"/><Relationship Id="rId22" Type="http://schemas.openxmlformats.org/officeDocument/2006/relationships/image" Target="../media/image25.wmf"/><Relationship Id="rId27" Type="http://schemas.openxmlformats.org/officeDocument/2006/relationships/oleObject" Target="../embeddings/oleObject488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496.bin"/><Relationship Id="rId18" Type="http://schemas.openxmlformats.org/officeDocument/2006/relationships/image" Target="../media/image42.wmf"/><Relationship Id="rId3" Type="http://schemas.openxmlformats.org/officeDocument/2006/relationships/oleObject" Target="../embeddings/oleObject490.bin"/><Relationship Id="rId7" Type="http://schemas.openxmlformats.org/officeDocument/2006/relationships/oleObject" Target="../embeddings/oleObject492.bin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49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1.wmf"/><Relationship Id="rId1" Type="http://schemas.openxmlformats.org/officeDocument/2006/relationships/vmlDrawing" Target="../drawings/vmlDrawing43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495.bin"/><Relationship Id="rId5" Type="http://schemas.openxmlformats.org/officeDocument/2006/relationships/oleObject" Target="../embeddings/oleObject491.bin"/><Relationship Id="rId15" Type="http://schemas.openxmlformats.org/officeDocument/2006/relationships/oleObject" Target="../embeddings/oleObject497.bin"/><Relationship Id="rId10" Type="http://schemas.openxmlformats.org/officeDocument/2006/relationships/oleObject" Target="../embeddings/oleObject494.bin"/><Relationship Id="rId4" Type="http://schemas.openxmlformats.org/officeDocument/2006/relationships/image" Target="../media/image36.wmf"/><Relationship Id="rId9" Type="http://schemas.openxmlformats.org/officeDocument/2006/relationships/oleObject" Target="../embeddings/oleObject493.bin"/><Relationship Id="rId14" Type="http://schemas.openxmlformats.org/officeDocument/2006/relationships/image" Target="../media/image40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499.bin"/><Relationship Id="rId7" Type="http://schemas.openxmlformats.org/officeDocument/2006/relationships/oleObject" Target="../embeddings/oleObject50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500.bin"/><Relationship Id="rId10" Type="http://schemas.openxmlformats.org/officeDocument/2006/relationships/image" Target="../media/image44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502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503.bin"/><Relationship Id="rId7" Type="http://schemas.openxmlformats.org/officeDocument/2006/relationships/oleObject" Target="../embeddings/oleObject505.bin"/><Relationship Id="rId12" Type="http://schemas.openxmlformats.org/officeDocument/2006/relationships/image" Target="../media/image4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507.bin"/><Relationship Id="rId5" Type="http://schemas.openxmlformats.org/officeDocument/2006/relationships/oleObject" Target="../embeddings/oleObject504.bin"/><Relationship Id="rId10" Type="http://schemas.openxmlformats.org/officeDocument/2006/relationships/image" Target="../media/image3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506.bin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513.bin"/><Relationship Id="rId3" Type="http://schemas.openxmlformats.org/officeDocument/2006/relationships/oleObject" Target="../embeddings/oleObject508.bin"/><Relationship Id="rId7" Type="http://schemas.openxmlformats.org/officeDocument/2006/relationships/oleObject" Target="../embeddings/oleObject510.bin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0.wmf"/><Relationship Id="rId1" Type="http://schemas.openxmlformats.org/officeDocument/2006/relationships/vmlDrawing" Target="../drawings/vmlDrawing46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512.bin"/><Relationship Id="rId5" Type="http://schemas.openxmlformats.org/officeDocument/2006/relationships/oleObject" Target="../embeddings/oleObject509.bin"/><Relationship Id="rId15" Type="http://schemas.openxmlformats.org/officeDocument/2006/relationships/oleObject" Target="../embeddings/oleObject515.bin"/><Relationship Id="rId10" Type="http://schemas.openxmlformats.org/officeDocument/2006/relationships/image" Target="../media/image48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511.bin"/><Relationship Id="rId14" Type="http://schemas.openxmlformats.org/officeDocument/2006/relationships/oleObject" Target="../embeddings/oleObject514.bin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522.bin"/><Relationship Id="rId3" Type="http://schemas.openxmlformats.org/officeDocument/2006/relationships/oleObject" Target="../embeddings/oleObject516.bin"/><Relationship Id="rId7" Type="http://schemas.openxmlformats.org/officeDocument/2006/relationships/oleObject" Target="../embeddings/oleObject518.bin"/><Relationship Id="rId12" Type="http://schemas.openxmlformats.org/officeDocument/2006/relationships/oleObject" Target="../embeddings/oleObject5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520.bin"/><Relationship Id="rId5" Type="http://schemas.openxmlformats.org/officeDocument/2006/relationships/oleObject" Target="../embeddings/oleObject517.bin"/><Relationship Id="rId10" Type="http://schemas.openxmlformats.org/officeDocument/2006/relationships/image" Target="../media/image5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519.bin"/><Relationship Id="rId14" Type="http://schemas.openxmlformats.org/officeDocument/2006/relationships/image" Target="../media/image52.w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528.bin"/><Relationship Id="rId18" Type="http://schemas.openxmlformats.org/officeDocument/2006/relationships/oleObject" Target="../embeddings/oleObject531.bin"/><Relationship Id="rId3" Type="http://schemas.openxmlformats.org/officeDocument/2006/relationships/oleObject" Target="../embeddings/oleObject523.bin"/><Relationship Id="rId21" Type="http://schemas.openxmlformats.org/officeDocument/2006/relationships/image" Target="../media/image53.wmf"/><Relationship Id="rId7" Type="http://schemas.openxmlformats.org/officeDocument/2006/relationships/oleObject" Target="../embeddings/oleObject525.bin"/><Relationship Id="rId12" Type="http://schemas.openxmlformats.org/officeDocument/2006/relationships/image" Target="../media/image19.wmf"/><Relationship Id="rId1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30.bin"/><Relationship Id="rId20" Type="http://schemas.openxmlformats.org/officeDocument/2006/relationships/oleObject" Target="../embeddings/oleObject533.bin"/><Relationship Id="rId1" Type="http://schemas.openxmlformats.org/officeDocument/2006/relationships/vmlDrawing" Target="../drawings/vmlDrawing48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527.bin"/><Relationship Id="rId5" Type="http://schemas.openxmlformats.org/officeDocument/2006/relationships/oleObject" Target="../embeddings/oleObject524.bin"/><Relationship Id="rId15" Type="http://schemas.openxmlformats.org/officeDocument/2006/relationships/oleObject" Target="../embeddings/oleObject529.bin"/><Relationship Id="rId10" Type="http://schemas.openxmlformats.org/officeDocument/2006/relationships/image" Target="../media/image18.wmf"/><Relationship Id="rId19" Type="http://schemas.openxmlformats.org/officeDocument/2006/relationships/oleObject" Target="../embeddings/oleObject532.bin"/><Relationship Id="rId4" Type="http://schemas.openxmlformats.org/officeDocument/2006/relationships/image" Target="../media/image23.wmf"/><Relationship Id="rId9" Type="http://schemas.openxmlformats.org/officeDocument/2006/relationships/oleObject" Target="../embeddings/oleObject526.bin"/><Relationship Id="rId14" Type="http://schemas.openxmlformats.org/officeDocument/2006/relationships/image" Target="../media/image20.w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539.bin"/><Relationship Id="rId18" Type="http://schemas.openxmlformats.org/officeDocument/2006/relationships/oleObject" Target="../embeddings/oleObject544.bin"/><Relationship Id="rId3" Type="http://schemas.openxmlformats.org/officeDocument/2006/relationships/oleObject" Target="../embeddings/oleObject534.bin"/><Relationship Id="rId7" Type="http://schemas.openxmlformats.org/officeDocument/2006/relationships/oleObject" Target="../embeddings/oleObject536.bin"/><Relationship Id="rId12" Type="http://schemas.openxmlformats.org/officeDocument/2006/relationships/image" Target="../media/image58.wmf"/><Relationship Id="rId17" Type="http://schemas.openxmlformats.org/officeDocument/2006/relationships/oleObject" Target="../embeddings/oleObject543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42.bin"/><Relationship Id="rId1" Type="http://schemas.openxmlformats.org/officeDocument/2006/relationships/vmlDrawing" Target="../drawings/vmlDrawing49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538.bin"/><Relationship Id="rId5" Type="http://schemas.openxmlformats.org/officeDocument/2006/relationships/oleObject" Target="../embeddings/oleObject535.bin"/><Relationship Id="rId15" Type="http://schemas.openxmlformats.org/officeDocument/2006/relationships/oleObject" Target="../embeddings/oleObject541.bin"/><Relationship Id="rId10" Type="http://schemas.openxmlformats.org/officeDocument/2006/relationships/image" Target="../media/image57.wmf"/><Relationship Id="rId19" Type="http://schemas.openxmlformats.org/officeDocument/2006/relationships/image" Target="../media/image59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37.bin"/><Relationship Id="rId14" Type="http://schemas.openxmlformats.org/officeDocument/2006/relationships/oleObject" Target="../embeddings/oleObject540.bin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550.bin"/><Relationship Id="rId18" Type="http://schemas.openxmlformats.org/officeDocument/2006/relationships/oleObject" Target="../embeddings/oleObject555.bin"/><Relationship Id="rId3" Type="http://schemas.openxmlformats.org/officeDocument/2006/relationships/oleObject" Target="../embeddings/oleObject545.bin"/><Relationship Id="rId7" Type="http://schemas.openxmlformats.org/officeDocument/2006/relationships/oleObject" Target="../embeddings/oleObject547.bin"/><Relationship Id="rId12" Type="http://schemas.openxmlformats.org/officeDocument/2006/relationships/image" Target="../media/image58.wmf"/><Relationship Id="rId17" Type="http://schemas.openxmlformats.org/officeDocument/2006/relationships/oleObject" Target="../embeddings/oleObject554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53.bin"/><Relationship Id="rId1" Type="http://schemas.openxmlformats.org/officeDocument/2006/relationships/vmlDrawing" Target="../drawings/vmlDrawing50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549.bin"/><Relationship Id="rId5" Type="http://schemas.openxmlformats.org/officeDocument/2006/relationships/oleObject" Target="../embeddings/oleObject546.bin"/><Relationship Id="rId15" Type="http://schemas.openxmlformats.org/officeDocument/2006/relationships/oleObject" Target="../embeddings/oleObject552.bin"/><Relationship Id="rId10" Type="http://schemas.openxmlformats.org/officeDocument/2006/relationships/image" Target="../media/image57.wmf"/><Relationship Id="rId19" Type="http://schemas.openxmlformats.org/officeDocument/2006/relationships/image" Target="../media/image59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48.bin"/><Relationship Id="rId14" Type="http://schemas.openxmlformats.org/officeDocument/2006/relationships/oleObject" Target="../embeddings/oleObject551.bin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562.bin"/><Relationship Id="rId18" Type="http://schemas.openxmlformats.org/officeDocument/2006/relationships/image" Target="../media/image20.wmf"/><Relationship Id="rId3" Type="http://schemas.openxmlformats.org/officeDocument/2006/relationships/oleObject" Target="../embeddings/oleObject556.bin"/><Relationship Id="rId21" Type="http://schemas.openxmlformats.org/officeDocument/2006/relationships/oleObject" Target="../embeddings/oleObject567.bin"/><Relationship Id="rId7" Type="http://schemas.openxmlformats.org/officeDocument/2006/relationships/oleObject" Target="../embeddings/oleObject558.bin"/><Relationship Id="rId12" Type="http://schemas.openxmlformats.org/officeDocument/2006/relationships/oleObject" Target="../embeddings/oleObject561.bin"/><Relationship Id="rId17" Type="http://schemas.openxmlformats.org/officeDocument/2006/relationships/oleObject" Target="../embeddings/oleObject56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.wmf"/><Relationship Id="rId20" Type="http://schemas.openxmlformats.org/officeDocument/2006/relationships/image" Target="../media/image21.wmf"/><Relationship Id="rId1" Type="http://schemas.openxmlformats.org/officeDocument/2006/relationships/vmlDrawing" Target="../drawings/vmlDrawing51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560.bin"/><Relationship Id="rId5" Type="http://schemas.openxmlformats.org/officeDocument/2006/relationships/oleObject" Target="../embeddings/oleObject557.bin"/><Relationship Id="rId15" Type="http://schemas.openxmlformats.org/officeDocument/2006/relationships/oleObject" Target="../embeddings/oleObject564.bin"/><Relationship Id="rId10" Type="http://schemas.openxmlformats.org/officeDocument/2006/relationships/image" Target="../media/image26.wmf"/><Relationship Id="rId19" Type="http://schemas.openxmlformats.org/officeDocument/2006/relationships/oleObject" Target="../embeddings/oleObject566.bin"/><Relationship Id="rId4" Type="http://schemas.openxmlformats.org/officeDocument/2006/relationships/image" Target="../media/image60.wmf"/><Relationship Id="rId9" Type="http://schemas.openxmlformats.org/officeDocument/2006/relationships/oleObject" Target="../embeddings/oleObject559.bin"/><Relationship Id="rId14" Type="http://schemas.openxmlformats.org/officeDocument/2006/relationships/oleObject" Target="../embeddings/oleObject563.bin"/><Relationship Id="rId22" Type="http://schemas.openxmlformats.org/officeDocument/2006/relationships/image" Target="../media/image2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oleObject" Target="../embeddings/oleObject573.bin"/><Relationship Id="rId18" Type="http://schemas.openxmlformats.org/officeDocument/2006/relationships/image" Target="../media/image68.wmf"/><Relationship Id="rId3" Type="http://schemas.openxmlformats.org/officeDocument/2006/relationships/oleObject" Target="../embeddings/oleObject568.bin"/><Relationship Id="rId7" Type="http://schemas.openxmlformats.org/officeDocument/2006/relationships/oleObject" Target="../embeddings/oleObject570.bin"/><Relationship Id="rId12" Type="http://schemas.openxmlformats.org/officeDocument/2006/relationships/image" Target="../media/image65.wmf"/><Relationship Id="rId17" Type="http://schemas.openxmlformats.org/officeDocument/2006/relationships/oleObject" Target="../embeddings/oleObject57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7.wmf"/><Relationship Id="rId1" Type="http://schemas.openxmlformats.org/officeDocument/2006/relationships/vmlDrawing" Target="../drawings/vmlDrawing52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572.bin"/><Relationship Id="rId5" Type="http://schemas.openxmlformats.org/officeDocument/2006/relationships/oleObject" Target="../embeddings/oleObject569.bin"/><Relationship Id="rId15" Type="http://schemas.openxmlformats.org/officeDocument/2006/relationships/oleObject" Target="../embeddings/oleObject574.bin"/><Relationship Id="rId10" Type="http://schemas.openxmlformats.org/officeDocument/2006/relationships/image" Target="../media/image64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571.bin"/><Relationship Id="rId14" Type="http://schemas.openxmlformats.org/officeDocument/2006/relationships/image" Target="../media/image66.w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577.bin"/><Relationship Id="rId4" Type="http://schemas.openxmlformats.org/officeDocument/2006/relationships/image" Target="../media/image69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5.bin"/><Relationship Id="rId4" Type="http://schemas.openxmlformats.org/officeDocument/2006/relationships/image" Target="../media/image2.wmf"/><Relationship Id="rId9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259632" y="908720"/>
            <a:ext cx="7235981" cy="4483969"/>
          </a:xfrm>
        </p:spPr>
        <p:txBody>
          <a:bodyPr/>
          <a:lstStyle/>
          <a:p>
            <a:r>
              <a:rPr lang="tr-TR" sz="9600" dirty="0"/>
              <a:t>BLM2502</a:t>
            </a:r>
            <a:br>
              <a:rPr lang="tr-TR" sz="9600" dirty="0"/>
            </a:br>
            <a:r>
              <a:rPr lang="tr-TR" sz="9600" dirty="0" err="1"/>
              <a:t>Theory</a:t>
            </a:r>
            <a:r>
              <a:rPr lang="tr-TR" sz="9600" dirty="0"/>
              <a:t> of </a:t>
            </a:r>
            <a:r>
              <a:rPr lang="tr-TR" sz="9600" dirty="0" err="1"/>
              <a:t>Computation</a:t>
            </a:r>
            <a:endParaRPr lang="tr-TR" sz="96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475656" y="5373216"/>
            <a:ext cx="6189583" cy="949569"/>
          </a:xfrm>
        </p:spPr>
        <p:txBody>
          <a:bodyPr/>
          <a:lstStyle/>
          <a:p>
            <a:pPr algn="ctr"/>
            <a:r>
              <a:rPr lang="tr-TR"/>
              <a:t>Spring 2017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47332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181920"/>
              </p:ext>
            </p:extLst>
          </p:nvPr>
        </p:nvGraphicFramePr>
        <p:xfrm>
          <a:off x="3409950" y="2004794"/>
          <a:ext cx="350520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10" name="Equation" r:id="rId3" imgW="1053643" imgH="215806" progId="Equation.3">
                  <p:embed/>
                </p:oleObj>
              </mc:Choice>
              <mc:Fallback>
                <p:oleObj name="Equation" r:id="rId3" imgW="1053643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9950" y="2004794"/>
                        <a:ext cx="3505200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3" name="Text Box 8"/>
          <p:cNvSpPr txBox="1">
            <a:spLocks noChangeArrowheads="1"/>
          </p:cNvSpPr>
          <p:nvPr/>
        </p:nvSpPr>
        <p:spPr bwMode="auto">
          <a:xfrm>
            <a:off x="1062831" y="1411577"/>
            <a:ext cx="35333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dirty="0"/>
              <a:t>Decimal numbers </a:t>
            </a:r>
          </a:p>
        </p:txBody>
      </p:sp>
      <p:graphicFrame>
        <p:nvGraphicFramePr>
          <p:cNvPr id="2048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6316428"/>
              </p:ext>
            </p:extLst>
          </p:nvPr>
        </p:nvGraphicFramePr>
        <p:xfrm>
          <a:off x="1645227" y="3361676"/>
          <a:ext cx="173874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11" name="Equation" r:id="rId5" imgW="571252" imgH="190417" progId="Equation.3">
                  <p:embed/>
                </p:oleObj>
              </mc:Choice>
              <mc:Fallback>
                <p:oleObj name="Equation" r:id="rId5" imgW="571252" imgH="190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5227" y="3361676"/>
                        <a:ext cx="173874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6238446"/>
              </p:ext>
            </p:extLst>
          </p:nvPr>
        </p:nvGraphicFramePr>
        <p:xfrm>
          <a:off x="3567919" y="3348122"/>
          <a:ext cx="25908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12" name="Equation" r:id="rId7" imgW="876300" imgH="190500" progId="Equation.3">
                  <p:embed/>
                </p:oleObj>
              </mc:Choice>
              <mc:Fallback>
                <p:oleObj name="Equation" r:id="rId7" imgW="876300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7919" y="3348122"/>
                        <a:ext cx="25908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5447185"/>
              </p:ext>
            </p:extLst>
          </p:nvPr>
        </p:nvGraphicFramePr>
        <p:xfrm>
          <a:off x="3765544" y="4547216"/>
          <a:ext cx="207010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13" name="Equation" r:id="rId9" imgW="622030" imgH="215806" progId="Equation.3">
                  <p:embed/>
                </p:oleObj>
              </mc:Choice>
              <mc:Fallback>
                <p:oleObj name="Equation" r:id="rId9" imgW="622030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5544" y="4547216"/>
                        <a:ext cx="2070100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Text Box 12"/>
          <p:cNvSpPr txBox="1">
            <a:spLocks noChangeArrowheads="1"/>
          </p:cNvSpPr>
          <p:nvPr/>
        </p:nvSpPr>
        <p:spPr bwMode="auto">
          <a:xfrm>
            <a:off x="1062831" y="3939450"/>
            <a:ext cx="32528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dirty="0"/>
              <a:t>Binary numbers</a:t>
            </a:r>
          </a:p>
        </p:txBody>
      </p:sp>
      <p:graphicFrame>
        <p:nvGraphicFramePr>
          <p:cNvPr id="2048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307048"/>
              </p:ext>
            </p:extLst>
          </p:nvPr>
        </p:nvGraphicFramePr>
        <p:xfrm>
          <a:off x="1866226" y="5831955"/>
          <a:ext cx="173037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14" name="Denklem" r:id="rId11" imgW="698400" imgH="177480" progId="Equation.3">
                  <p:embed/>
                </p:oleObj>
              </mc:Choice>
              <mc:Fallback>
                <p:oleObj name="Denklem" r:id="rId11" imgW="6984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226" y="5831955"/>
                        <a:ext cx="1730375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2067963"/>
              </p:ext>
            </p:extLst>
          </p:nvPr>
        </p:nvGraphicFramePr>
        <p:xfrm>
          <a:off x="3772565" y="5833242"/>
          <a:ext cx="1728787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15" name="Equation" r:id="rId13" imgW="698197" imgH="177723" progId="Equation.3">
                  <p:embed/>
                </p:oleObj>
              </mc:Choice>
              <mc:Fallback>
                <p:oleObj name="Equation" r:id="rId13" imgW="698197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2565" y="5833242"/>
                        <a:ext cx="1728787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1490119" y="2051339"/>
            <a:ext cx="204895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tr-TR" altLang="tr-TR" dirty="0"/>
              <a:t>A</a:t>
            </a:r>
            <a:r>
              <a:rPr lang="en-US" altLang="tr-TR" dirty="0" err="1"/>
              <a:t>lphabet</a:t>
            </a:r>
            <a:r>
              <a:rPr lang="tr-TR" altLang="tr-TR" dirty="0"/>
              <a:t>:</a:t>
            </a:r>
            <a:endParaRPr lang="en-US" altLang="tr-TR" dirty="0"/>
          </a:p>
        </p:txBody>
      </p:sp>
      <p:sp>
        <p:nvSpPr>
          <p:cNvPr id="15" name="Başlık 1"/>
          <p:cNvSpPr txBox="1">
            <a:spLocks/>
          </p:cNvSpPr>
          <p:nvPr/>
        </p:nvSpPr>
        <p:spPr>
          <a:xfrm>
            <a:off x="1187624" y="332656"/>
            <a:ext cx="7239000" cy="5040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7200" b="1" kern="1200">
                <a:ln w="1270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BLM2502 Theory of Computation</a:t>
            </a:r>
            <a:endParaRPr lang="en-US" sz="4000" dirty="0"/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1474302" y="2749136"/>
            <a:ext cx="173316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tr-TR" altLang="tr-TR" dirty="0" err="1"/>
              <a:t>Strings</a:t>
            </a:r>
            <a:r>
              <a:rPr lang="tr-TR" altLang="tr-TR" dirty="0"/>
              <a:t>:</a:t>
            </a:r>
            <a:endParaRPr lang="en-US" altLang="tr-TR" dirty="0"/>
          </a:p>
        </p:txBody>
      </p:sp>
      <p:graphicFrame>
        <p:nvGraphicFramePr>
          <p:cNvPr id="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2524534"/>
              </p:ext>
            </p:extLst>
          </p:nvPr>
        </p:nvGraphicFramePr>
        <p:xfrm>
          <a:off x="6661150" y="3568065"/>
          <a:ext cx="425450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16" name="Denklem" r:id="rId15" imgW="139680" imgH="75960" progId="Equation.3">
                  <p:embed/>
                </p:oleObj>
              </mc:Choice>
              <mc:Fallback>
                <p:oleObj name="Denklem" r:id="rId15" imgW="139680" imgH="75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1150" y="3568065"/>
                        <a:ext cx="425450" cy="23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1490119" y="4560330"/>
            <a:ext cx="204895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tr-TR" altLang="tr-TR" dirty="0"/>
              <a:t>A</a:t>
            </a:r>
            <a:r>
              <a:rPr lang="en-US" altLang="tr-TR" dirty="0" err="1"/>
              <a:t>lphabet</a:t>
            </a:r>
            <a:r>
              <a:rPr lang="tr-TR" altLang="tr-TR" dirty="0"/>
              <a:t>:</a:t>
            </a:r>
            <a:endParaRPr lang="en-US" altLang="tr-TR" dirty="0"/>
          </a:p>
        </p:txBody>
      </p:sp>
      <p:graphicFrame>
        <p:nvGraphicFramePr>
          <p:cNvPr id="1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692136"/>
              </p:ext>
            </p:extLst>
          </p:nvPr>
        </p:nvGraphicFramePr>
        <p:xfrm>
          <a:off x="5677316" y="6015038"/>
          <a:ext cx="425450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17" name="Denklem" r:id="rId17" imgW="139680" imgH="75960" progId="Equation.3">
                  <p:embed/>
                </p:oleObj>
              </mc:Choice>
              <mc:Fallback>
                <p:oleObj name="Denklem" r:id="rId17" imgW="139680" imgH="75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7316" y="6015038"/>
                        <a:ext cx="425450" cy="23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1524000" y="5145105"/>
            <a:ext cx="173316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tr-TR" altLang="tr-TR" dirty="0" err="1"/>
              <a:t>Strings</a:t>
            </a:r>
            <a:r>
              <a:rPr lang="tr-TR" altLang="tr-TR" dirty="0"/>
              <a:t>:</a:t>
            </a:r>
            <a:endParaRPr lang="en-US" altLang="tr-TR" dirty="0"/>
          </a:p>
        </p:txBody>
      </p:sp>
      <p:sp>
        <p:nvSpPr>
          <p:cNvPr id="25" name="Altbilgi Yer Tutucusu 3"/>
          <p:cNvSpPr>
            <a:spLocks noGrp="1"/>
          </p:cNvSpPr>
          <p:nvPr>
            <p:ph type="ftr" sz="quarter" idx="12"/>
          </p:nvPr>
        </p:nvSpPr>
        <p:spPr>
          <a:xfrm>
            <a:off x="1331640" y="5805264"/>
            <a:ext cx="7162800" cy="228600"/>
          </a:xfrm>
        </p:spPr>
        <p:txBody>
          <a:bodyPr/>
          <a:lstStyle/>
          <a:p>
            <a:pPr algn="r"/>
            <a:r>
              <a:rPr lang="nb-NO" dirty="0"/>
              <a:t>Week II – Regular Sets, etc </a:t>
            </a:r>
            <a:endParaRPr lang="tr-TR" dirty="0"/>
          </a:p>
        </p:txBody>
      </p:sp>
      <p:sp>
        <p:nvSpPr>
          <p:cNvPr id="26" name="Slayt Numarası Yer Tutucusu 4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/>
          <a:lstStyle/>
          <a:p>
            <a:r>
              <a:rPr lang="en-US" dirty="0"/>
              <a:t>11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83619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7838216"/>
              </p:ext>
            </p:extLst>
          </p:nvPr>
        </p:nvGraphicFramePr>
        <p:xfrm>
          <a:off x="4422775" y="2025650"/>
          <a:ext cx="1477963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11" name="Denklem" r:id="rId3" imgW="444240" imgH="203040" progId="Equation.3">
                  <p:embed/>
                </p:oleObj>
              </mc:Choice>
              <mc:Fallback>
                <p:oleObj name="Denklem" r:id="rId3" imgW="4442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2775" y="2025650"/>
                        <a:ext cx="1477963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3" name="Text Box 8"/>
          <p:cNvSpPr txBox="1">
            <a:spLocks noChangeArrowheads="1"/>
          </p:cNvSpPr>
          <p:nvPr/>
        </p:nvSpPr>
        <p:spPr bwMode="auto">
          <a:xfrm>
            <a:off x="1062831" y="1411577"/>
            <a:ext cx="318228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tr-TR" altLang="tr-TR" dirty="0" err="1"/>
              <a:t>Unary</a:t>
            </a:r>
            <a:r>
              <a:rPr lang="tr-TR" altLang="tr-TR" dirty="0"/>
              <a:t> </a:t>
            </a:r>
            <a:r>
              <a:rPr lang="en-US" altLang="tr-TR" dirty="0"/>
              <a:t>numbers </a:t>
            </a:r>
          </a:p>
        </p:txBody>
      </p:sp>
      <p:graphicFrame>
        <p:nvGraphicFramePr>
          <p:cNvPr id="2048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4803436"/>
              </p:ext>
            </p:extLst>
          </p:nvPr>
        </p:nvGraphicFramePr>
        <p:xfrm>
          <a:off x="2413549" y="3604419"/>
          <a:ext cx="271462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12" name="Denklem" r:id="rId5" imgW="88560" imgH="164880" progId="Equation.3">
                  <p:embed/>
                </p:oleObj>
              </mc:Choice>
              <mc:Fallback>
                <p:oleObj name="Denklem" r:id="rId5" imgW="88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549" y="3604419"/>
                        <a:ext cx="271462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Text Box 12"/>
          <p:cNvSpPr txBox="1">
            <a:spLocks noChangeArrowheads="1"/>
          </p:cNvSpPr>
          <p:nvPr/>
        </p:nvSpPr>
        <p:spPr bwMode="auto">
          <a:xfrm>
            <a:off x="1531835" y="4131010"/>
            <a:ext cx="39661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tr-TR" altLang="tr-TR" dirty="0" err="1"/>
              <a:t>Decimal</a:t>
            </a:r>
            <a:r>
              <a:rPr lang="tr-TR" altLang="tr-TR" dirty="0"/>
              <a:t> </a:t>
            </a:r>
            <a:r>
              <a:rPr lang="tr-TR" altLang="tr-TR" dirty="0" err="1"/>
              <a:t>equivalent</a:t>
            </a:r>
            <a:r>
              <a:rPr lang="tr-TR" altLang="tr-TR" dirty="0"/>
              <a:t>: </a:t>
            </a:r>
            <a:endParaRPr lang="en-US" altLang="tr-TR" dirty="0"/>
          </a:p>
        </p:txBody>
      </p:sp>
      <p:graphicFrame>
        <p:nvGraphicFramePr>
          <p:cNvPr id="2048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0029355"/>
              </p:ext>
            </p:extLst>
          </p:nvPr>
        </p:nvGraphicFramePr>
        <p:xfrm>
          <a:off x="2386324" y="4862197"/>
          <a:ext cx="78581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13" name="Denklem" r:id="rId7" imgW="317160" imgH="203040" progId="Equation.3">
                  <p:embed/>
                </p:oleObj>
              </mc:Choice>
              <mc:Fallback>
                <p:oleObj name="Denklem" r:id="rId7" imgW="3171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6324" y="4862197"/>
                        <a:ext cx="785813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1519741" y="2036332"/>
            <a:ext cx="204895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tr-TR" altLang="tr-TR" dirty="0"/>
              <a:t>A</a:t>
            </a:r>
            <a:r>
              <a:rPr lang="en-US" altLang="tr-TR" dirty="0" err="1"/>
              <a:t>lphabet</a:t>
            </a:r>
            <a:r>
              <a:rPr lang="tr-TR" altLang="tr-TR" dirty="0"/>
              <a:t>:</a:t>
            </a:r>
            <a:endParaRPr lang="en-US" altLang="tr-TR" dirty="0"/>
          </a:p>
        </p:txBody>
      </p:sp>
      <p:sp>
        <p:nvSpPr>
          <p:cNvPr id="15" name="Başlık 1"/>
          <p:cNvSpPr txBox="1">
            <a:spLocks/>
          </p:cNvSpPr>
          <p:nvPr/>
        </p:nvSpPr>
        <p:spPr>
          <a:xfrm>
            <a:off x="1187624" y="332656"/>
            <a:ext cx="7239000" cy="5040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7200" b="1" kern="1200">
                <a:ln w="1270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BLM2502 Theory of Computation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1519741" y="2749244"/>
            <a:ext cx="173316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tr-TR" altLang="tr-TR" dirty="0" err="1"/>
              <a:t>Strings</a:t>
            </a:r>
            <a:r>
              <a:rPr lang="tr-TR" altLang="tr-TR" dirty="0"/>
              <a:t>:</a:t>
            </a:r>
            <a:endParaRPr lang="en-US" altLang="tr-TR" dirty="0"/>
          </a:p>
        </p:txBody>
      </p:sp>
      <p:graphicFrame>
        <p:nvGraphicFramePr>
          <p:cNvPr id="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7839219"/>
              </p:ext>
            </p:extLst>
          </p:nvPr>
        </p:nvGraphicFramePr>
        <p:xfrm>
          <a:off x="6516688" y="3857625"/>
          <a:ext cx="425450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14" name="Denklem" r:id="rId9" imgW="139680" imgH="75960" progId="Equation.3">
                  <p:embed/>
                </p:oleObj>
              </mc:Choice>
              <mc:Fallback>
                <p:oleObj name="Denklem" r:id="rId9" imgW="139680" imgH="75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3857625"/>
                        <a:ext cx="425450" cy="23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7766835"/>
              </p:ext>
            </p:extLst>
          </p:nvPr>
        </p:nvGraphicFramePr>
        <p:xfrm>
          <a:off x="3107849" y="5088731"/>
          <a:ext cx="425450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15" name="Denklem" r:id="rId11" imgW="139680" imgH="75960" progId="Equation.3">
                  <p:embed/>
                </p:oleObj>
              </mc:Choice>
              <mc:Fallback>
                <p:oleObj name="Denklem" r:id="rId11" imgW="139680" imgH="75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7849" y="5088731"/>
                        <a:ext cx="425450" cy="23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5450691"/>
              </p:ext>
            </p:extLst>
          </p:nvPr>
        </p:nvGraphicFramePr>
        <p:xfrm>
          <a:off x="3324225" y="3625850"/>
          <a:ext cx="4889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16" name="Denklem" r:id="rId12" imgW="164880" imgH="164880" progId="Equation.3">
                  <p:embed/>
                </p:oleObj>
              </mc:Choice>
              <mc:Fallback>
                <p:oleObj name="Denklem" r:id="rId12" imgW="1648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4225" y="3625850"/>
                        <a:ext cx="48895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5050435"/>
              </p:ext>
            </p:extLst>
          </p:nvPr>
        </p:nvGraphicFramePr>
        <p:xfrm>
          <a:off x="4694641" y="3625795"/>
          <a:ext cx="13906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17" name="Denklem" r:id="rId14" imgW="469800" imgH="164880" progId="Equation.3">
                  <p:embed/>
                </p:oleObj>
              </mc:Choice>
              <mc:Fallback>
                <p:oleObj name="Denklem" r:id="rId14" imgW="46980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4641" y="3625795"/>
                        <a:ext cx="139065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Altbilgi Yer Tutucusu 3"/>
          <p:cNvSpPr>
            <a:spLocks noGrp="1"/>
          </p:cNvSpPr>
          <p:nvPr>
            <p:ph type="ftr" sz="quarter" idx="12"/>
          </p:nvPr>
        </p:nvSpPr>
        <p:spPr>
          <a:xfrm>
            <a:off x="1331640" y="5805264"/>
            <a:ext cx="7162800" cy="228600"/>
          </a:xfrm>
        </p:spPr>
        <p:txBody>
          <a:bodyPr/>
          <a:lstStyle/>
          <a:p>
            <a:pPr algn="r"/>
            <a:r>
              <a:rPr lang="nb-NO" dirty="0"/>
              <a:t>Week II – Regular Sets, etc </a:t>
            </a:r>
            <a:endParaRPr lang="tr-TR" dirty="0"/>
          </a:p>
        </p:txBody>
      </p:sp>
      <p:sp>
        <p:nvSpPr>
          <p:cNvPr id="24" name="Slayt Numarası Yer Tutucusu 4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/>
          <a:lstStyle/>
          <a:p>
            <a:r>
              <a:rPr lang="en-US" dirty="0"/>
              <a:t>1</a:t>
            </a:r>
            <a:fld id="{CEC3C0A5-FCFC-4DD2-8080-FD61FAFEF6A5}" type="slidenum">
              <a:rPr lang="tr-TR" smtClean="0"/>
              <a:t>11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66946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4470400" y="3194050"/>
          <a:ext cx="2016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98" name="Equation" r:id="rId3" imgW="203112" imgH="469696" progId="Equation.3">
                  <p:embed/>
                </p:oleObj>
              </mc:Choice>
              <mc:Fallback>
                <p:oleObj name="Equation" r:id="rId3" imgW="203112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3194050"/>
                        <a:ext cx="2016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Altbilgi Yer Tutucusu 3"/>
          <p:cNvSpPr>
            <a:spLocks noGrp="1"/>
          </p:cNvSpPr>
          <p:nvPr>
            <p:ph type="ftr" sz="quarter" idx="12"/>
          </p:nvPr>
        </p:nvSpPr>
        <p:spPr>
          <a:xfrm>
            <a:off x="1331640" y="5805264"/>
            <a:ext cx="7162800" cy="228600"/>
          </a:xfrm>
        </p:spPr>
        <p:txBody>
          <a:bodyPr/>
          <a:lstStyle/>
          <a:p>
            <a:pPr algn="r"/>
            <a:r>
              <a:rPr lang="nb-NO" dirty="0"/>
              <a:t>Week II – Regular Sets, etc </a:t>
            </a:r>
            <a:endParaRPr lang="tr-TR" dirty="0"/>
          </a:p>
        </p:txBody>
      </p:sp>
      <p:sp>
        <p:nvSpPr>
          <p:cNvPr id="15" name="Slayt Numarası Yer Tutucusu 4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/>
          <a:lstStyle/>
          <a:p>
            <a:r>
              <a:rPr lang="en-US" dirty="0"/>
              <a:t>13</a:t>
            </a:r>
            <a:endParaRPr lang="tr-TR" dirty="0"/>
          </a:p>
        </p:txBody>
      </p:sp>
      <p:sp>
        <p:nvSpPr>
          <p:cNvPr id="16" name="Başlık 1"/>
          <p:cNvSpPr txBox="1">
            <a:spLocks/>
          </p:cNvSpPr>
          <p:nvPr/>
        </p:nvSpPr>
        <p:spPr>
          <a:xfrm>
            <a:off x="1187624" y="332656"/>
            <a:ext cx="7239000" cy="5040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7200" b="1" kern="1200">
                <a:ln w="1270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BLM2502 Theory of Computation</a:t>
            </a:r>
          </a:p>
        </p:txBody>
      </p:sp>
      <p:sp>
        <p:nvSpPr>
          <p:cNvPr id="17" name="İçerik Yer Tutucusu 2"/>
          <p:cNvSpPr>
            <a:spLocks noGrp="1"/>
          </p:cNvSpPr>
          <p:nvPr>
            <p:ph idx="1"/>
          </p:nvPr>
        </p:nvSpPr>
        <p:spPr>
          <a:xfrm>
            <a:off x="1115616" y="980728"/>
            <a:ext cx="7467600" cy="5472608"/>
          </a:xfrm>
        </p:spPr>
        <p:txBody>
          <a:bodyPr>
            <a:noAutofit/>
          </a:bodyPr>
          <a:lstStyle/>
          <a:p>
            <a:r>
              <a:rPr lang="en-US" altLang="tr-TR" dirty="0"/>
              <a:t>Examples on String Operations</a:t>
            </a:r>
          </a:p>
          <a:p>
            <a:pPr marL="0" indent="0">
              <a:buNone/>
            </a:pPr>
            <a:r>
              <a:rPr lang="en-US" sz="2400" dirty="0"/>
              <a:t>	w = a</a:t>
            </a:r>
            <a:r>
              <a:rPr lang="en-US" sz="2400" baseline="-25000" dirty="0"/>
              <a:t>1</a:t>
            </a:r>
            <a:r>
              <a:rPr lang="en-US" sz="2400" dirty="0"/>
              <a:t>a</a:t>
            </a:r>
            <a:r>
              <a:rPr lang="en-US" sz="2400" baseline="-25000" dirty="0"/>
              <a:t>2</a:t>
            </a:r>
            <a:r>
              <a:rPr lang="en-US" sz="2400" dirty="0"/>
              <a:t>…a</a:t>
            </a:r>
            <a:r>
              <a:rPr lang="en-US" sz="2400" baseline="-25000" dirty="0"/>
              <a:t>n</a:t>
            </a:r>
            <a:r>
              <a:rPr lang="en-US" sz="2400" dirty="0"/>
              <a:t>, v = b</a:t>
            </a:r>
            <a:r>
              <a:rPr lang="en-US" sz="2400" baseline="-25000" dirty="0"/>
              <a:t>1</a:t>
            </a:r>
            <a:r>
              <a:rPr lang="en-US" sz="2400" dirty="0"/>
              <a:t>b</a:t>
            </a:r>
            <a:r>
              <a:rPr lang="en-US" sz="2400" baseline="-25000" dirty="0"/>
              <a:t>2</a:t>
            </a:r>
            <a:r>
              <a:rPr lang="en-US" sz="2400" dirty="0"/>
              <a:t>…b</a:t>
            </a:r>
            <a:r>
              <a:rPr lang="tr-TR" sz="2400" baseline="-25000" dirty="0"/>
              <a:t>m</a:t>
            </a:r>
            <a:r>
              <a:rPr lang="en-US" sz="2400" baseline="-25000" dirty="0"/>
              <a:t>   </a:t>
            </a:r>
            <a:r>
              <a:rPr lang="en-US" sz="2400" dirty="0" err="1"/>
              <a:t>a,b</a:t>
            </a:r>
            <a:r>
              <a:rPr lang="en-US" sz="2400" dirty="0"/>
              <a:t> </a:t>
            </a:r>
            <a:r>
              <a:rPr lang="en-US" sz="2400" dirty="0">
                <a:latin typeface="Symbol" panose="05050102010706020507" pitchFamily="18" charset="2"/>
              </a:rPr>
              <a:t>Î</a:t>
            </a:r>
            <a:r>
              <a:rPr lang="en-US" sz="2400" dirty="0"/>
              <a:t> {x, y}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eg</a:t>
            </a:r>
            <a:r>
              <a:rPr lang="en-US" sz="2400" dirty="0"/>
              <a:t>, w = </a:t>
            </a:r>
            <a:r>
              <a:rPr lang="en-US" sz="2400" dirty="0" err="1"/>
              <a:t>xyyx</a:t>
            </a:r>
            <a:r>
              <a:rPr lang="tr-TR" sz="2400" dirty="0"/>
              <a:t>y</a:t>
            </a:r>
            <a:r>
              <a:rPr lang="en-US" sz="2400" dirty="0"/>
              <a:t>, v = </a:t>
            </a:r>
            <a:r>
              <a:rPr lang="en-US" sz="2400" dirty="0" err="1"/>
              <a:t>xxxyyy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Concenation</a:t>
            </a:r>
            <a:r>
              <a:rPr lang="tr-TR" sz="2400" dirty="0"/>
              <a:t>: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 err="1"/>
              <a:t>wv</a:t>
            </a:r>
            <a:r>
              <a:rPr lang="en-US" sz="2400" dirty="0"/>
              <a:t> = a</a:t>
            </a:r>
            <a:r>
              <a:rPr lang="en-US" sz="2400" baseline="-25000" dirty="0"/>
              <a:t>1</a:t>
            </a:r>
            <a:r>
              <a:rPr lang="en-US" sz="2400" dirty="0"/>
              <a:t>a</a:t>
            </a:r>
            <a:r>
              <a:rPr lang="en-US" sz="2400" baseline="-25000" dirty="0"/>
              <a:t>2</a:t>
            </a:r>
            <a:r>
              <a:rPr lang="en-US" sz="2400" dirty="0"/>
              <a:t>…a</a:t>
            </a:r>
            <a:r>
              <a:rPr lang="en-US" sz="2400" baseline="-25000" dirty="0"/>
              <a:t>n</a:t>
            </a:r>
            <a:r>
              <a:rPr lang="en-US" sz="2400" dirty="0"/>
              <a:t>b</a:t>
            </a:r>
            <a:r>
              <a:rPr lang="en-US" sz="2400" baseline="-25000" dirty="0"/>
              <a:t>1</a:t>
            </a:r>
            <a:r>
              <a:rPr lang="en-US" sz="2400" dirty="0"/>
              <a:t>b</a:t>
            </a:r>
            <a:r>
              <a:rPr lang="en-US" sz="2400" baseline="-25000" dirty="0"/>
              <a:t>2</a:t>
            </a:r>
            <a:r>
              <a:rPr lang="en-US" sz="2400" dirty="0"/>
              <a:t>…</a:t>
            </a:r>
            <a:r>
              <a:rPr lang="en-US" sz="2400" dirty="0" err="1"/>
              <a:t>b</a:t>
            </a:r>
            <a:r>
              <a:rPr lang="en-US" sz="2400" baseline="-25000" dirty="0" err="1"/>
              <a:t>n</a:t>
            </a:r>
            <a:r>
              <a:rPr lang="en-US" sz="2400" baseline="-25000" dirty="0"/>
              <a:t>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 err="1"/>
              <a:t>eg</a:t>
            </a:r>
            <a:r>
              <a:rPr lang="en-US" sz="2400" dirty="0"/>
              <a:t>, </a:t>
            </a:r>
            <a:r>
              <a:rPr lang="en-US" sz="2400" dirty="0" err="1"/>
              <a:t>xyyx</a:t>
            </a:r>
            <a:r>
              <a:rPr lang="tr-TR" sz="2400" dirty="0"/>
              <a:t>y</a:t>
            </a:r>
            <a:r>
              <a:rPr lang="en-US" sz="2400" dirty="0" err="1"/>
              <a:t>xxxyyy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Reverse</a:t>
            </a:r>
            <a:r>
              <a:rPr lang="tr-TR" sz="2400" dirty="0"/>
              <a:t>: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 err="1"/>
              <a:t>w</a:t>
            </a:r>
            <a:r>
              <a:rPr lang="en-US" sz="2400" baseline="30000" dirty="0" err="1"/>
              <a:t>R</a:t>
            </a:r>
            <a:r>
              <a:rPr lang="tr-TR" sz="2400" dirty="0"/>
              <a:t> = </a:t>
            </a:r>
            <a:r>
              <a:rPr lang="en-US" sz="2400" dirty="0"/>
              <a:t> a</a:t>
            </a:r>
            <a:r>
              <a:rPr lang="tr-TR" sz="2400" baseline="-25000" dirty="0"/>
              <a:t>n</a:t>
            </a:r>
            <a:r>
              <a:rPr lang="en-US" sz="2400" dirty="0"/>
              <a:t>a</a:t>
            </a:r>
            <a:r>
              <a:rPr lang="tr-TR" sz="2400" baseline="-25000" dirty="0"/>
              <a:t>n-1</a:t>
            </a:r>
            <a:r>
              <a:rPr lang="en-US" sz="2400" dirty="0"/>
              <a:t>…a</a:t>
            </a:r>
            <a:r>
              <a:rPr lang="tr-TR" sz="2400" baseline="-25000" dirty="0"/>
              <a:t>1 </a:t>
            </a:r>
            <a:r>
              <a:rPr lang="tr-TR" sz="2400" dirty="0"/>
              <a:t>c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tr-TR" dirty="0"/>
              <a:t>	</a:t>
            </a:r>
            <a:r>
              <a:rPr lang="tr-TR" sz="2400" dirty="0" err="1"/>
              <a:t>eg</a:t>
            </a:r>
            <a:r>
              <a:rPr lang="tr-TR" sz="2400" dirty="0"/>
              <a:t>, </a:t>
            </a:r>
            <a:r>
              <a:rPr lang="tr-TR" sz="2400" dirty="0" err="1"/>
              <a:t>yxyyx</a:t>
            </a:r>
            <a:endParaRPr lang="tr-TR" sz="2400" dirty="0"/>
          </a:p>
          <a:p>
            <a:pPr marL="0" indent="0">
              <a:buNone/>
            </a:pPr>
            <a:r>
              <a:rPr lang="tr-TR" sz="2400" dirty="0"/>
              <a:t>	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788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4470400" y="3194050"/>
          <a:ext cx="2016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38" name="Equation" r:id="rId3" imgW="203112" imgH="469696" progId="Equation.3">
                  <p:embed/>
                </p:oleObj>
              </mc:Choice>
              <mc:Fallback>
                <p:oleObj name="Equation" r:id="rId3" imgW="203112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3194050"/>
                        <a:ext cx="2016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Altbilgi Yer Tutucusu 3"/>
          <p:cNvSpPr>
            <a:spLocks noGrp="1"/>
          </p:cNvSpPr>
          <p:nvPr>
            <p:ph type="ftr" sz="quarter" idx="12"/>
          </p:nvPr>
        </p:nvSpPr>
        <p:spPr>
          <a:xfrm>
            <a:off x="1331640" y="5805264"/>
            <a:ext cx="7162800" cy="228600"/>
          </a:xfrm>
        </p:spPr>
        <p:txBody>
          <a:bodyPr/>
          <a:lstStyle/>
          <a:p>
            <a:pPr algn="r"/>
            <a:r>
              <a:rPr lang="nb-NO" dirty="0"/>
              <a:t>Week II – Regular Sets, etc </a:t>
            </a:r>
            <a:endParaRPr lang="tr-TR" dirty="0"/>
          </a:p>
        </p:txBody>
      </p:sp>
      <p:sp>
        <p:nvSpPr>
          <p:cNvPr id="15" name="Slayt Numarası Yer Tutucusu 4"/>
          <p:cNvSpPr>
            <a:spLocks noGrp="1"/>
          </p:cNvSpPr>
          <p:nvPr>
            <p:ph type="sldNum" sz="quarter" idx="11"/>
          </p:nvPr>
        </p:nvSpPr>
        <p:spPr>
          <a:xfrm>
            <a:off x="8686800" y="5728171"/>
            <a:ext cx="381000" cy="365125"/>
          </a:xfrm>
        </p:spPr>
        <p:txBody>
          <a:bodyPr/>
          <a:lstStyle/>
          <a:p>
            <a:r>
              <a:rPr lang="en-US" dirty="0"/>
              <a:t>1</a:t>
            </a:r>
            <a:r>
              <a:rPr lang="tr-TR" dirty="0"/>
              <a:t>4</a:t>
            </a:r>
          </a:p>
        </p:txBody>
      </p:sp>
      <p:sp>
        <p:nvSpPr>
          <p:cNvPr id="16" name="Başlık 1"/>
          <p:cNvSpPr txBox="1">
            <a:spLocks/>
          </p:cNvSpPr>
          <p:nvPr/>
        </p:nvSpPr>
        <p:spPr>
          <a:xfrm>
            <a:off x="1187624" y="332656"/>
            <a:ext cx="7239000" cy="5040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7200" b="1" kern="1200">
                <a:ln w="1270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BLM2502 Theory of Computation</a:t>
            </a:r>
          </a:p>
        </p:txBody>
      </p:sp>
      <p:sp>
        <p:nvSpPr>
          <p:cNvPr id="17" name="İçerik Yer Tutucusu 2"/>
          <p:cNvSpPr>
            <a:spLocks noGrp="1"/>
          </p:cNvSpPr>
          <p:nvPr>
            <p:ph idx="1"/>
          </p:nvPr>
        </p:nvSpPr>
        <p:spPr>
          <a:xfrm>
            <a:off x="1115616" y="980728"/>
            <a:ext cx="7467600" cy="5472608"/>
          </a:xfrm>
        </p:spPr>
        <p:txBody>
          <a:bodyPr>
            <a:noAutofit/>
          </a:bodyPr>
          <a:lstStyle/>
          <a:p>
            <a:r>
              <a:rPr lang="en-US" altLang="tr-TR" dirty="0"/>
              <a:t>Examples on String Operations</a:t>
            </a:r>
          </a:p>
          <a:p>
            <a:pPr marL="0" indent="0">
              <a:buNone/>
            </a:pPr>
            <a:r>
              <a:rPr lang="en-US" sz="2400" dirty="0"/>
              <a:t>	w = a</a:t>
            </a:r>
            <a:r>
              <a:rPr lang="en-US" sz="2400" baseline="-25000" dirty="0"/>
              <a:t>1</a:t>
            </a:r>
            <a:r>
              <a:rPr lang="en-US" sz="2400" dirty="0"/>
              <a:t>a</a:t>
            </a:r>
            <a:r>
              <a:rPr lang="en-US" sz="2400" baseline="-25000" dirty="0"/>
              <a:t>2</a:t>
            </a:r>
            <a:r>
              <a:rPr lang="en-US" sz="2400" dirty="0"/>
              <a:t>…a</a:t>
            </a:r>
            <a:r>
              <a:rPr lang="en-US" sz="2400" baseline="-25000" dirty="0"/>
              <a:t>n</a:t>
            </a:r>
            <a:r>
              <a:rPr lang="en-US" sz="2400" dirty="0"/>
              <a:t>, v = b</a:t>
            </a:r>
            <a:r>
              <a:rPr lang="en-US" sz="2400" baseline="-25000" dirty="0"/>
              <a:t>1</a:t>
            </a:r>
            <a:r>
              <a:rPr lang="en-US" sz="2400" dirty="0"/>
              <a:t>b</a:t>
            </a:r>
            <a:r>
              <a:rPr lang="en-US" sz="2400" baseline="-25000" dirty="0"/>
              <a:t>2</a:t>
            </a:r>
            <a:r>
              <a:rPr lang="en-US" sz="2400" dirty="0"/>
              <a:t>…b</a:t>
            </a:r>
            <a:r>
              <a:rPr lang="tr-TR" sz="2400" baseline="-25000" dirty="0"/>
              <a:t>m</a:t>
            </a:r>
            <a:r>
              <a:rPr lang="en-US" sz="2400" baseline="-25000" dirty="0"/>
              <a:t>   </a:t>
            </a:r>
            <a:r>
              <a:rPr lang="en-US" sz="2400" dirty="0" err="1"/>
              <a:t>a,b</a:t>
            </a:r>
            <a:r>
              <a:rPr lang="en-US" sz="2400" dirty="0"/>
              <a:t> </a:t>
            </a:r>
            <a:r>
              <a:rPr lang="en-US" sz="2400" dirty="0">
                <a:latin typeface="Symbol" panose="05050102010706020507" pitchFamily="18" charset="2"/>
              </a:rPr>
              <a:t>Î</a:t>
            </a:r>
            <a:r>
              <a:rPr lang="en-US" sz="2400" dirty="0"/>
              <a:t> {x, y}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tr-TR" sz="2400" dirty="0" err="1"/>
              <a:t>Length</a:t>
            </a:r>
            <a:r>
              <a:rPr lang="tr-TR" sz="2400" dirty="0"/>
              <a:t>:</a:t>
            </a:r>
          </a:p>
          <a:p>
            <a:pPr marL="0" indent="0">
              <a:buNone/>
            </a:pPr>
            <a:r>
              <a:rPr lang="tr-TR" sz="2400" dirty="0"/>
              <a:t>		|w| = n, |v| = m</a:t>
            </a:r>
          </a:p>
          <a:p>
            <a:pPr marL="0" indent="0">
              <a:buNone/>
            </a:pPr>
            <a:r>
              <a:rPr lang="tr-TR" sz="2400" dirty="0"/>
              <a:t>		</a:t>
            </a:r>
            <a:r>
              <a:rPr lang="tr-TR" sz="2400" dirty="0" err="1"/>
              <a:t>eg</a:t>
            </a:r>
            <a:r>
              <a:rPr lang="tr-TR" sz="2400" dirty="0"/>
              <a:t>, |</a:t>
            </a:r>
            <a:r>
              <a:rPr lang="tr-TR" sz="2400" dirty="0" err="1"/>
              <a:t>yxyyx</a:t>
            </a:r>
            <a:r>
              <a:rPr lang="tr-TR" sz="2400" dirty="0"/>
              <a:t>| = 5; |</a:t>
            </a:r>
            <a:r>
              <a:rPr lang="en-US" sz="2400" dirty="0" err="1"/>
              <a:t>xxxyyy</a:t>
            </a:r>
            <a:r>
              <a:rPr lang="tr-TR" sz="2400" dirty="0"/>
              <a:t>| = 6</a:t>
            </a:r>
          </a:p>
          <a:p>
            <a:pPr marL="0" indent="0">
              <a:buNone/>
            </a:pPr>
            <a:r>
              <a:rPr lang="tr-TR" sz="2400" dirty="0"/>
              <a:t>		|</a:t>
            </a:r>
            <a:r>
              <a:rPr lang="tr-TR" sz="2400" dirty="0" err="1"/>
              <a:t>wv</a:t>
            </a:r>
            <a:r>
              <a:rPr lang="tr-TR" sz="2400" dirty="0"/>
              <a:t>| = |w| + |v|</a:t>
            </a:r>
          </a:p>
          <a:p>
            <a:pPr marL="0" indent="0">
              <a:buNone/>
            </a:pPr>
            <a:r>
              <a:rPr lang="tr-TR" sz="2400" dirty="0"/>
              <a:t>		</a:t>
            </a:r>
            <a:r>
              <a:rPr lang="tr-TR" sz="2400" dirty="0" err="1"/>
              <a:t>eg</a:t>
            </a:r>
            <a:r>
              <a:rPr lang="tr-TR" sz="2400" dirty="0"/>
              <a:t>, |</a:t>
            </a:r>
            <a:r>
              <a:rPr lang="tr-TR" sz="2400" dirty="0" err="1"/>
              <a:t>yxyyx</a:t>
            </a:r>
            <a:r>
              <a:rPr lang="en-US" sz="2400" dirty="0" err="1"/>
              <a:t>xxxyyy</a:t>
            </a:r>
            <a:r>
              <a:rPr lang="tr-TR" sz="2400" dirty="0"/>
              <a:t>| = 11 (</a:t>
            </a:r>
            <a:r>
              <a:rPr lang="tr-TR" sz="2000" dirty="0" err="1"/>
              <a:t>recall</a:t>
            </a:r>
            <a:r>
              <a:rPr lang="tr-TR" sz="2000" dirty="0"/>
              <a:t> </a:t>
            </a:r>
            <a:r>
              <a:rPr lang="tr-TR" sz="2000" dirty="0" err="1"/>
              <a:t>example</a:t>
            </a:r>
            <a:r>
              <a:rPr lang="tr-TR" sz="2000" dirty="0"/>
              <a:t> </a:t>
            </a:r>
            <a:r>
              <a:rPr lang="tr-TR" sz="2000" dirty="0" err="1"/>
              <a:t>above</a:t>
            </a:r>
            <a:r>
              <a:rPr lang="tr-TR" sz="2400" dirty="0"/>
              <a:t>)</a:t>
            </a:r>
          </a:p>
          <a:p>
            <a:pPr marL="0" indent="0">
              <a:buNone/>
            </a:pPr>
            <a:r>
              <a:rPr lang="tr-TR" sz="2400" dirty="0"/>
              <a:t>	</a:t>
            </a:r>
            <a:r>
              <a:rPr lang="tr-TR" sz="2400" dirty="0" err="1"/>
              <a:t>Empty</a:t>
            </a:r>
            <a:r>
              <a:rPr lang="tr-TR" sz="2400" dirty="0"/>
              <a:t> </a:t>
            </a:r>
            <a:r>
              <a:rPr lang="tr-TR" sz="2400" dirty="0" err="1"/>
              <a:t>String</a:t>
            </a:r>
            <a:r>
              <a:rPr lang="tr-TR" sz="2400" dirty="0"/>
              <a:t>:</a:t>
            </a:r>
          </a:p>
          <a:p>
            <a:pPr marL="0" indent="0">
              <a:buNone/>
            </a:pPr>
            <a:r>
              <a:rPr lang="tr-TR" sz="2400" dirty="0"/>
              <a:t>		|</a:t>
            </a:r>
            <a:r>
              <a:rPr lang="en-US" sz="2400" dirty="0">
                <a:latin typeface="Symbol" panose="05050102010706020507" pitchFamily="18" charset="2"/>
              </a:rPr>
              <a:t>e</a:t>
            </a:r>
            <a:r>
              <a:rPr lang="tr-TR" sz="2400" dirty="0"/>
              <a:t>| = 0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7052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4470400" y="3194050"/>
          <a:ext cx="2016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1" name="Equation" r:id="rId3" imgW="203112" imgH="469696" progId="Equation.3">
                  <p:embed/>
                </p:oleObj>
              </mc:Choice>
              <mc:Fallback>
                <p:oleObj name="Equation" r:id="rId3" imgW="203112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3194050"/>
                        <a:ext cx="2016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Altbilgi Yer Tutucusu 3"/>
          <p:cNvSpPr>
            <a:spLocks noGrp="1"/>
          </p:cNvSpPr>
          <p:nvPr>
            <p:ph type="ftr" sz="quarter" idx="12"/>
          </p:nvPr>
        </p:nvSpPr>
        <p:spPr>
          <a:xfrm>
            <a:off x="1331640" y="5805264"/>
            <a:ext cx="7162800" cy="228600"/>
          </a:xfrm>
        </p:spPr>
        <p:txBody>
          <a:bodyPr/>
          <a:lstStyle/>
          <a:p>
            <a:pPr algn="r"/>
            <a:r>
              <a:rPr lang="nb-NO" dirty="0"/>
              <a:t>Week II – Regular Sets, etc </a:t>
            </a:r>
            <a:endParaRPr lang="tr-TR" dirty="0"/>
          </a:p>
        </p:txBody>
      </p:sp>
      <p:sp>
        <p:nvSpPr>
          <p:cNvPr id="15" name="Slayt Numarası Yer Tutucusu 4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/>
          <a:lstStyle/>
          <a:p>
            <a:r>
              <a:rPr lang="tr-TR" dirty="0"/>
              <a:t>15</a:t>
            </a:r>
          </a:p>
        </p:txBody>
      </p:sp>
      <p:sp>
        <p:nvSpPr>
          <p:cNvPr id="16" name="Başlık 1"/>
          <p:cNvSpPr txBox="1">
            <a:spLocks/>
          </p:cNvSpPr>
          <p:nvPr/>
        </p:nvSpPr>
        <p:spPr>
          <a:xfrm>
            <a:off x="1187624" y="332656"/>
            <a:ext cx="7239000" cy="5040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7200" b="1" kern="1200">
                <a:ln w="1270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BLM2502 Theory of Computation</a:t>
            </a:r>
          </a:p>
        </p:txBody>
      </p:sp>
      <p:sp>
        <p:nvSpPr>
          <p:cNvPr id="17" name="İçerik Yer Tutucusu 2"/>
          <p:cNvSpPr>
            <a:spLocks noGrp="1"/>
          </p:cNvSpPr>
          <p:nvPr>
            <p:ph idx="1"/>
          </p:nvPr>
        </p:nvSpPr>
        <p:spPr>
          <a:xfrm>
            <a:off x="1115616" y="980728"/>
            <a:ext cx="7571184" cy="5472608"/>
          </a:xfrm>
        </p:spPr>
        <p:txBody>
          <a:bodyPr>
            <a:noAutofit/>
          </a:bodyPr>
          <a:lstStyle/>
          <a:p>
            <a:r>
              <a:rPr lang="en-US" altLang="tr-TR" dirty="0"/>
              <a:t>Examples on String Operations</a:t>
            </a:r>
          </a:p>
          <a:p>
            <a:pPr marL="0" indent="0">
              <a:buNone/>
            </a:pPr>
            <a:r>
              <a:rPr lang="en-US" sz="2400" dirty="0"/>
              <a:t>	w = a</a:t>
            </a:r>
            <a:r>
              <a:rPr lang="en-US" sz="2400" baseline="-25000" dirty="0"/>
              <a:t>1</a:t>
            </a:r>
            <a:r>
              <a:rPr lang="en-US" sz="2400" dirty="0"/>
              <a:t>a</a:t>
            </a:r>
            <a:r>
              <a:rPr lang="en-US" sz="2400" baseline="-25000" dirty="0"/>
              <a:t>2</a:t>
            </a:r>
            <a:r>
              <a:rPr lang="en-US" sz="2400" dirty="0"/>
              <a:t>…a</a:t>
            </a:r>
            <a:r>
              <a:rPr lang="en-US" sz="2400" baseline="-25000" dirty="0"/>
              <a:t>n</a:t>
            </a:r>
            <a:r>
              <a:rPr lang="en-US" sz="2400" dirty="0"/>
              <a:t>, v = b</a:t>
            </a:r>
            <a:r>
              <a:rPr lang="en-US" sz="2400" baseline="-25000" dirty="0"/>
              <a:t>1</a:t>
            </a:r>
            <a:r>
              <a:rPr lang="en-US" sz="2400" dirty="0"/>
              <a:t>b</a:t>
            </a:r>
            <a:r>
              <a:rPr lang="en-US" sz="2400" baseline="-25000" dirty="0"/>
              <a:t>2</a:t>
            </a:r>
            <a:r>
              <a:rPr lang="en-US" sz="2400" dirty="0"/>
              <a:t>…b</a:t>
            </a:r>
            <a:r>
              <a:rPr lang="tr-TR" sz="2400" baseline="-25000" dirty="0"/>
              <a:t>m</a:t>
            </a:r>
            <a:r>
              <a:rPr lang="en-US" sz="2400" baseline="-25000" dirty="0"/>
              <a:t>   </a:t>
            </a:r>
            <a:r>
              <a:rPr lang="en-US" sz="2400" dirty="0" err="1"/>
              <a:t>a,b</a:t>
            </a:r>
            <a:r>
              <a:rPr lang="en-US" sz="2400" dirty="0"/>
              <a:t> </a:t>
            </a:r>
            <a:r>
              <a:rPr lang="en-US" sz="2400" dirty="0">
                <a:latin typeface="Symbol" panose="05050102010706020507" pitchFamily="18" charset="2"/>
              </a:rPr>
              <a:t>Î</a:t>
            </a:r>
            <a:r>
              <a:rPr lang="en-US" sz="2400" dirty="0"/>
              <a:t> {x, y}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tr-TR" sz="2400" dirty="0" err="1"/>
              <a:t>Substring</a:t>
            </a:r>
            <a:r>
              <a:rPr lang="tr-TR" sz="2400" dirty="0"/>
              <a:t>:</a:t>
            </a:r>
          </a:p>
          <a:p>
            <a:pPr marL="0" indent="0">
              <a:buNone/>
            </a:pPr>
            <a:r>
              <a:rPr lang="tr-TR" sz="2400" dirty="0"/>
              <a:t>		</a:t>
            </a:r>
            <a:r>
              <a:rPr lang="en-US" sz="2400" dirty="0"/>
              <a:t>a</a:t>
            </a:r>
            <a:r>
              <a:rPr lang="en-US" sz="2400" baseline="-25000" dirty="0"/>
              <a:t>1</a:t>
            </a:r>
            <a:r>
              <a:rPr lang="tr-TR" sz="2400" dirty="0"/>
              <a:t>, </a:t>
            </a:r>
            <a:r>
              <a:rPr lang="en-US" sz="2400" dirty="0"/>
              <a:t>a</a:t>
            </a:r>
            <a:r>
              <a:rPr lang="en-US" sz="2400" baseline="-25000" dirty="0"/>
              <a:t>2</a:t>
            </a:r>
            <a:r>
              <a:rPr lang="tr-TR" sz="2400" baseline="-25000" dirty="0"/>
              <a:t>, </a:t>
            </a:r>
            <a:r>
              <a:rPr lang="en-US" sz="2400" dirty="0"/>
              <a:t>…</a:t>
            </a:r>
            <a:r>
              <a:rPr lang="tr-TR" sz="2400" dirty="0"/>
              <a:t>, </a:t>
            </a:r>
            <a:r>
              <a:rPr lang="en-US" sz="2400" dirty="0"/>
              <a:t>a</a:t>
            </a:r>
            <a:r>
              <a:rPr lang="en-US" sz="2400" baseline="-25000" dirty="0"/>
              <a:t>n</a:t>
            </a:r>
            <a:r>
              <a:rPr lang="tr-TR" sz="2400" baseline="-25000" dirty="0"/>
              <a:t>  </a:t>
            </a:r>
            <a:r>
              <a:rPr lang="tr-TR" sz="2400" dirty="0"/>
              <a:t>(</a:t>
            </a:r>
            <a:r>
              <a:rPr lang="tr-TR" sz="1800" dirty="0" err="1"/>
              <a:t>each</a:t>
            </a:r>
            <a:r>
              <a:rPr lang="tr-TR" sz="1800" dirty="0"/>
              <a:t> </a:t>
            </a:r>
            <a:r>
              <a:rPr lang="tr-TR" sz="1800" dirty="0" err="1"/>
              <a:t>symbol</a:t>
            </a:r>
            <a:r>
              <a:rPr lang="tr-TR" sz="1800" dirty="0"/>
              <a:t> of </a:t>
            </a:r>
            <a:r>
              <a:rPr lang="tr-TR" sz="1800" dirty="0" err="1"/>
              <a:t>the</a:t>
            </a:r>
            <a:r>
              <a:rPr lang="tr-TR" sz="1800" dirty="0"/>
              <a:t> </a:t>
            </a:r>
            <a:r>
              <a:rPr lang="tr-TR" sz="1800" dirty="0" err="1"/>
              <a:t>string</a:t>
            </a:r>
            <a:r>
              <a:rPr lang="tr-TR" sz="1800" dirty="0"/>
              <a:t> </a:t>
            </a:r>
            <a:r>
              <a:rPr lang="tr-TR" sz="1800" dirty="0" err="1"/>
              <a:t>are</a:t>
            </a:r>
            <a:r>
              <a:rPr lang="tr-TR" sz="1800" dirty="0"/>
              <a:t> </a:t>
            </a:r>
            <a:r>
              <a:rPr lang="tr-TR" sz="1800" dirty="0" err="1"/>
              <a:t>its</a:t>
            </a:r>
            <a:r>
              <a:rPr lang="tr-TR" sz="1800" dirty="0"/>
              <a:t> </a:t>
            </a:r>
            <a:r>
              <a:rPr lang="tr-TR" sz="1800" dirty="0" err="1"/>
              <a:t>substrings</a:t>
            </a:r>
            <a:r>
              <a:rPr lang="tr-TR" sz="2400" dirty="0"/>
              <a:t>)</a:t>
            </a:r>
          </a:p>
          <a:p>
            <a:pPr marL="0" indent="0">
              <a:buNone/>
            </a:pPr>
            <a:r>
              <a:rPr lang="tr-TR" sz="2400" dirty="0"/>
              <a:t>		</a:t>
            </a:r>
            <a:r>
              <a:rPr lang="en-US" sz="2400" dirty="0"/>
              <a:t>a</a:t>
            </a:r>
            <a:r>
              <a:rPr lang="en-US" sz="2400" baseline="-25000" dirty="0"/>
              <a:t>1</a:t>
            </a:r>
            <a:r>
              <a:rPr lang="tr-TR" sz="2400" dirty="0"/>
              <a:t>, </a:t>
            </a:r>
            <a:r>
              <a:rPr lang="en-US" sz="2400" dirty="0"/>
              <a:t>a</a:t>
            </a:r>
            <a:r>
              <a:rPr lang="en-US" sz="2400" baseline="-25000" dirty="0"/>
              <a:t>1</a:t>
            </a:r>
            <a:r>
              <a:rPr lang="en-US" sz="2400" dirty="0"/>
              <a:t>a</a:t>
            </a:r>
            <a:r>
              <a:rPr lang="en-US" sz="2400" baseline="-25000" dirty="0"/>
              <a:t>2</a:t>
            </a:r>
            <a:r>
              <a:rPr lang="tr-TR" sz="2400" dirty="0"/>
              <a:t>, </a:t>
            </a:r>
            <a:r>
              <a:rPr lang="en-US" sz="2400" dirty="0"/>
              <a:t>a</a:t>
            </a:r>
            <a:r>
              <a:rPr lang="en-US" sz="2400" baseline="-25000" dirty="0"/>
              <a:t>1</a:t>
            </a:r>
            <a:r>
              <a:rPr lang="en-US" sz="2400" dirty="0"/>
              <a:t>a</a:t>
            </a:r>
            <a:r>
              <a:rPr lang="tr-TR" sz="2400" baseline="-25000" dirty="0"/>
              <a:t>2</a:t>
            </a:r>
            <a:r>
              <a:rPr lang="en-US" sz="2400" dirty="0"/>
              <a:t>a</a:t>
            </a:r>
            <a:r>
              <a:rPr lang="tr-TR" sz="2400" baseline="-25000" dirty="0"/>
              <a:t>3</a:t>
            </a:r>
            <a:r>
              <a:rPr lang="en-US" sz="2400" dirty="0"/>
              <a:t>…</a:t>
            </a:r>
            <a:r>
              <a:rPr lang="tr-TR" sz="2400" dirty="0"/>
              <a:t> (</a:t>
            </a:r>
            <a:r>
              <a:rPr lang="tr-TR" sz="1800" dirty="0" err="1"/>
              <a:t>these</a:t>
            </a:r>
            <a:r>
              <a:rPr lang="tr-TR" sz="1800" dirty="0"/>
              <a:t> </a:t>
            </a:r>
            <a:r>
              <a:rPr lang="tr-TR" sz="1800" dirty="0" err="1"/>
              <a:t>are</a:t>
            </a:r>
            <a:r>
              <a:rPr lang="tr-TR" sz="1800" dirty="0"/>
              <a:t> </a:t>
            </a:r>
            <a:r>
              <a:rPr lang="tr-TR" sz="1800" dirty="0" err="1"/>
              <a:t>prefix</a:t>
            </a:r>
            <a:r>
              <a:rPr lang="tr-TR" sz="1800" dirty="0"/>
              <a:t> </a:t>
            </a:r>
            <a:r>
              <a:rPr lang="tr-TR" sz="1800" dirty="0" err="1"/>
              <a:t>substrings</a:t>
            </a:r>
            <a:r>
              <a:rPr lang="tr-TR" sz="2400" dirty="0"/>
              <a:t>)</a:t>
            </a:r>
          </a:p>
          <a:p>
            <a:pPr marL="0" indent="0">
              <a:buNone/>
            </a:pPr>
            <a:r>
              <a:rPr lang="tr-TR" sz="2400" dirty="0"/>
              <a:t>		</a:t>
            </a:r>
            <a:r>
              <a:rPr lang="en-US" sz="2400" dirty="0"/>
              <a:t>a</a:t>
            </a:r>
            <a:r>
              <a:rPr lang="tr-TR" sz="2400" baseline="-25000" dirty="0"/>
              <a:t>2</a:t>
            </a:r>
            <a:r>
              <a:rPr lang="tr-TR" sz="2400" dirty="0"/>
              <a:t>, </a:t>
            </a:r>
            <a:r>
              <a:rPr lang="en-US" sz="2400" dirty="0"/>
              <a:t>a</a:t>
            </a:r>
            <a:r>
              <a:rPr lang="tr-TR" sz="2400" baseline="-25000" dirty="0"/>
              <a:t>2</a:t>
            </a:r>
            <a:r>
              <a:rPr lang="en-US" sz="2400" dirty="0"/>
              <a:t>a</a:t>
            </a:r>
            <a:r>
              <a:rPr lang="tr-TR" sz="2400" baseline="-25000" dirty="0"/>
              <a:t>3</a:t>
            </a:r>
            <a:r>
              <a:rPr lang="tr-TR" sz="2400" dirty="0"/>
              <a:t>,</a:t>
            </a:r>
            <a:r>
              <a:rPr lang="tr-TR" sz="2400" baseline="-25000" dirty="0"/>
              <a:t> </a:t>
            </a:r>
            <a:r>
              <a:rPr lang="en-US" sz="2400" dirty="0"/>
              <a:t>a</a:t>
            </a:r>
            <a:r>
              <a:rPr lang="tr-TR" sz="2400" baseline="-25000" dirty="0"/>
              <a:t>2</a:t>
            </a:r>
            <a:r>
              <a:rPr lang="en-US" sz="2400" dirty="0"/>
              <a:t>a</a:t>
            </a:r>
            <a:r>
              <a:rPr lang="tr-TR" sz="2400" baseline="-25000" dirty="0"/>
              <a:t>3</a:t>
            </a:r>
            <a:r>
              <a:rPr lang="en-US" sz="2400" dirty="0"/>
              <a:t>a</a:t>
            </a:r>
            <a:r>
              <a:rPr lang="tr-TR" sz="2400" baseline="-25000" dirty="0"/>
              <a:t>4</a:t>
            </a:r>
            <a:r>
              <a:rPr lang="tr-TR" sz="2400" dirty="0"/>
              <a:t>, … </a:t>
            </a:r>
          </a:p>
          <a:p>
            <a:pPr marL="0" indent="0">
              <a:buNone/>
            </a:pPr>
            <a:r>
              <a:rPr lang="tr-TR" sz="2400" dirty="0"/>
              <a:t>		</a:t>
            </a:r>
            <a:r>
              <a:rPr lang="en-US" sz="2400" dirty="0"/>
              <a:t>a</a:t>
            </a:r>
            <a:r>
              <a:rPr lang="tr-TR" sz="2400" baseline="-25000" dirty="0"/>
              <a:t>n</a:t>
            </a:r>
            <a:r>
              <a:rPr lang="tr-TR" sz="2400" dirty="0"/>
              <a:t>,</a:t>
            </a:r>
            <a:r>
              <a:rPr lang="tr-TR" sz="2400" baseline="-25000" dirty="0"/>
              <a:t> </a:t>
            </a:r>
            <a:r>
              <a:rPr lang="en-US" sz="2400" dirty="0"/>
              <a:t>a</a:t>
            </a:r>
            <a:r>
              <a:rPr lang="tr-TR" sz="2400" baseline="-25000" dirty="0"/>
              <a:t>n-1</a:t>
            </a:r>
            <a:r>
              <a:rPr lang="en-US" sz="2400" dirty="0"/>
              <a:t>a</a:t>
            </a:r>
            <a:r>
              <a:rPr lang="tr-TR" sz="2400" baseline="-25000" dirty="0"/>
              <a:t>n</a:t>
            </a:r>
            <a:r>
              <a:rPr lang="tr-TR" sz="2400" dirty="0"/>
              <a:t>,</a:t>
            </a:r>
            <a:r>
              <a:rPr lang="tr-TR" sz="2400" baseline="-25000" dirty="0"/>
              <a:t> </a:t>
            </a:r>
            <a:r>
              <a:rPr lang="en-US" sz="2400" dirty="0"/>
              <a:t>a</a:t>
            </a:r>
            <a:r>
              <a:rPr lang="tr-TR" sz="2400" baseline="-25000" dirty="0"/>
              <a:t>n-2</a:t>
            </a:r>
            <a:r>
              <a:rPr lang="en-US" sz="2400" dirty="0"/>
              <a:t>a</a:t>
            </a:r>
            <a:r>
              <a:rPr lang="tr-TR" sz="2400" baseline="-25000" dirty="0"/>
              <a:t>n-1</a:t>
            </a:r>
            <a:r>
              <a:rPr lang="en-US" sz="2400" dirty="0"/>
              <a:t>a</a:t>
            </a:r>
            <a:r>
              <a:rPr lang="tr-TR" sz="2400" baseline="-25000" dirty="0"/>
              <a:t>n </a:t>
            </a:r>
            <a:r>
              <a:rPr lang="tr-TR" sz="2400" dirty="0"/>
              <a:t>,…(</a:t>
            </a:r>
            <a:r>
              <a:rPr lang="tr-TR" sz="1800" dirty="0" err="1"/>
              <a:t>these</a:t>
            </a:r>
            <a:r>
              <a:rPr lang="tr-TR" sz="1800" dirty="0"/>
              <a:t> </a:t>
            </a:r>
            <a:r>
              <a:rPr lang="tr-TR" sz="1800" dirty="0" err="1"/>
              <a:t>are</a:t>
            </a:r>
            <a:r>
              <a:rPr lang="tr-TR" sz="1800" dirty="0"/>
              <a:t> </a:t>
            </a:r>
            <a:r>
              <a:rPr lang="tr-TR" sz="1800" dirty="0" err="1"/>
              <a:t>suffix</a:t>
            </a:r>
            <a:r>
              <a:rPr lang="tr-TR" sz="1800" dirty="0"/>
              <a:t> </a:t>
            </a:r>
            <a:r>
              <a:rPr lang="tr-TR" sz="1800" dirty="0" err="1"/>
              <a:t>substrings</a:t>
            </a:r>
            <a:r>
              <a:rPr lang="tr-TR" sz="2400" dirty="0"/>
              <a:t>)</a:t>
            </a:r>
          </a:p>
          <a:p>
            <a:pPr marL="0" indent="0">
              <a:buNone/>
              <a:tabLst>
                <a:tab pos="1787525" algn="l"/>
                <a:tab pos="2238375" algn="l"/>
              </a:tabLst>
            </a:pPr>
            <a:r>
              <a:rPr lang="tr-TR" sz="2400" dirty="0"/>
              <a:t>	 special cases: </a:t>
            </a:r>
          </a:p>
          <a:p>
            <a:pPr marL="0" indent="0">
              <a:buNone/>
              <a:tabLst>
                <a:tab pos="1787525" algn="l"/>
                <a:tab pos="2238375" algn="l"/>
              </a:tabLst>
            </a:pPr>
            <a:r>
              <a:rPr lang="tr-TR" sz="2400" dirty="0"/>
              <a:t>		</a:t>
            </a:r>
            <a:r>
              <a:rPr lang="en-US" sz="2400" dirty="0">
                <a:latin typeface="Symbol" panose="05050102010706020507" pitchFamily="18" charset="2"/>
              </a:rPr>
              <a:t>e </a:t>
            </a:r>
            <a:r>
              <a:rPr lang="tr-TR" sz="2400" dirty="0"/>
              <a:t>is </a:t>
            </a:r>
            <a:r>
              <a:rPr lang="tr-TR" sz="2400" dirty="0" err="1"/>
              <a:t>prefix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suffix</a:t>
            </a:r>
            <a:r>
              <a:rPr lang="tr-TR" sz="2400" dirty="0"/>
              <a:t> of </a:t>
            </a:r>
            <a:r>
              <a:rPr lang="tr-TR" sz="2400" dirty="0" err="1"/>
              <a:t>each</a:t>
            </a:r>
            <a:r>
              <a:rPr lang="tr-TR" sz="2400" dirty="0"/>
              <a:t> </a:t>
            </a:r>
            <a:r>
              <a:rPr lang="tr-TR" sz="2400" dirty="0" err="1"/>
              <a:t>string</a:t>
            </a:r>
            <a:endParaRPr lang="tr-TR" sz="2400" dirty="0"/>
          </a:p>
          <a:p>
            <a:pPr marL="0" indent="0">
              <a:buNone/>
              <a:tabLst>
                <a:tab pos="1787525" algn="l"/>
                <a:tab pos="2238375" algn="l"/>
              </a:tabLst>
            </a:pPr>
            <a:r>
              <a:rPr lang="tr-TR" sz="2400" dirty="0"/>
              <a:t>		</a:t>
            </a:r>
            <a:r>
              <a:rPr lang="tr-TR" sz="2400" dirty="0" err="1"/>
              <a:t>any</a:t>
            </a:r>
            <a:r>
              <a:rPr lang="tr-TR" sz="2400" dirty="0"/>
              <a:t> </a:t>
            </a:r>
            <a:r>
              <a:rPr lang="tr-TR" sz="2400" dirty="0" err="1"/>
              <a:t>string</a:t>
            </a:r>
            <a:r>
              <a:rPr lang="tr-TR" sz="2400" dirty="0"/>
              <a:t> is </a:t>
            </a:r>
            <a:r>
              <a:rPr lang="tr-TR" sz="2400" dirty="0" err="1"/>
              <a:t>prefix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suffix</a:t>
            </a:r>
            <a:r>
              <a:rPr lang="tr-TR" sz="2400" dirty="0"/>
              <a:t> of </a:t>
            </a:r>
            <a:r>
              <a:rPr lang="tr-TR" sz="2400" dirty="0" err="1"/>
              <a:t>itself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6365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4470400" y="3194050"/>
          <a:ext cx="2016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83" name="Equation" r:id="rId3" imgW="203112" imgH="469696" progId="Equation.3">
                  <p:embed/>
                </p:oleObj>
              </mc:Choice>
              <mc:Fallback>
                <p:oleObj name="Equation" r:id="rId3" imgW="203112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3194050"/>
                        <a:ext cx="2016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Altbilgi Yer Tutucusu 3"/>
          <p:cNvSpPr>
            <a:spLocks noGrp="1"/>
          </p:cNvSpPr>
          <p:nvPr>
            <p:ph type="ftr" sz="quarter" idx="12"/>
          </p:nvPr>
        </p:nvSpPr>
        <p:spPr>
          <a:xfrm>
            <a:off x="1331640" y="5805264"/>
            <a:ext cx="7162800" cy="228600"/>
          </a:xfrm>
        </p:spPr>
        <p:txBody>
          <a:bodyPr/>
          <a:lstStyle/>
          <a:p>
            <a:pPr algn="r"/>
            <a:r>
              <a:rPr lang="nb-NO" dirty="0"/>
              <a:t>Week II – Regular Sets, etc </a:t>
            </a:r>
            <a:endParaRPr lang="tr-TR" dirty="0"/>
          </a:p>
        </p:txBody>
      </p:sp>
      <p:sp>
        <p:nvSpPr>
          <p:cNvPr id="15" name="Slayt Numarası Yer Tutucusu 4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/>
          <a:lstStyle/>
          <a:p>
            <a:r>
              <a:rPr lang="en-US" dirty="0"/>
              <a:t>1</a:t>
            </a:r>
            <a:r>
              <a:rPr lang="tr-TR" dirty="0"/>
              <a:t>6</a:t>
            </a:r>
          </a:p>
        </p:txBody>
      </p:sp>
      <p:sp>
        <p:nvSpPr>
          <p:cNvPr id="16" name="Başlık 1"/>
          <p:cNvSpPr txBox="1">
            <a:spLocks/>
          </p:cNvSpPr>
          <p:nvPr/>
        </p:nvSpPr>
        <p:spPr>
          <a:xfrm>
            <a:off x="1187624" y="332656"/>
            <a:ext cx="7239000" cy="5040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7200" b="1" kern="1200">
                <a:ln w="1270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BLM2502 Theory of Computation</a:t>
            </a:r>
          </a:p>
        </p:txBody>
      </p:sp>
      <p:sp>
        <p:nvSpPr>
          <p:cNvPr id="17" name="İçerik Yer Tutucusu 2"/>
          <p:cNvSpPr>
            <a:spLocks noGrp="1"/>
          </p:cNvSpPr>
          <p:nvPr>
            <p:ph idx="1"/>
          </p:nvPr>
        </p:nvSpPr>
        <p:spPr>
          <a:xfrm>
            <a:off x="1115616" y="980728"/>
            <a:ext cx="7571184" cy="5472608"/>
          </a:xfrm>
        </p:spPr>
        <p:txBody>
          <a:bodyPr>
            <a:noAutofit/>
          </a:bodyPr>
          <a:lstStyle/>
          <a:p>
            <a:r>
              <a:rPr lang="en-US" altLang="tr-TR" dirty="0"/>
              <a:t>Examples on String Operations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tr-TR" sz="2400" dirty="0"/>
              <a:t>	Special </a:t>
            </a:r>
            <a:r>
              <a:rPr lang="tr-TR" sz="2400" dirty="0" err="1"/>
              <a:t>cases</a:t>
            </a:r>
            <a:r>
              <a:rPr lang="tr-TR" sz="2400" dirty="0"/>
              <a:t>: </a:t>
            </a:r>
          </a:p>
          <a:p>
            <a:pPr marL="0" indent="0">
              <a:buNone/>
              <a:tabLst>
                <a:tab pos="1787525" algn="l"/>
                <a:tab pos="2238375" algn="l"/>
              </a:tabLst>
            </a:pPr>
            <a:r>
              <a:rPr lang="tr-TR" sz="2400" dirty="0"/>
              <a:t>		</a:t>
            </a:r>
            <a:r>
              <a:rPr lang="en-US" sz="2400" dirty="0">
                <a:latin typeface="Symbol" panose="05050102010706020507" pitchFamily="18" charset="2"/>
              </a:rPr>
              <a:t>e </a:t>
            </a:r>
            <a:r>
              <a:rPr lang="tr-TR" sz="2400" dirty="0"/>
              <a:t>is </a:t>
            </a:r>
            <a:r>
              <a:rPr lang="tr-TR" sz="2400" dirty="0" err="1"/>
              <a:t>prefix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suffix</a:t>
            </a:r>
            <a:r>
              <a:rPr lang="tr-TR" sz="2400" dirty="0"/>
              <a:t> of </a:t>
            </a:r>
            <a:r>
              <a:rPr lang="tr-TR" sz="2400" dirty="0" err="1"/>
              <a:t>each</a:t>
            </a:r>
            <a:r>
              <a:rPr lang="tr-TR" sz="2400" dirty="0"/>
              <a:t> </a:t>
            </a:r>
            <a:r>
              <a:rPr lang="tr-TR" sz="2400" dirty="0" err="1"/>
              <a:t>string</a:t>
            </a:r>
            <a:endParaRPr lang="tr-TR" sz="2400" dirty="0"/>
          </a:p>
          <a:p>
            <a:pPr marL="0" indent="0">
              <a:buNone/>
              <a:tabLst>
                <a:tab pos="1787525" algn="l"/>
                <a:tab pos="2238375" algn="l"/>
              </a:tabLst>
            </a:pPr>
            <a:r>
              <a:rPr lang="tr-TR" sz="2400" dirty="0"/>
              <a:t>		</a:t>
            </a:r>
            <a:r>
              <a:rPr lang="tr-TR" sz="2400" dirty="0" err="1"/>
              <a:t>any</a:t>
            </a:r>
            <a:r>
              <a:rPr lang="tr-TR" sz="2400" dirty="0"/>
              <a:t> </a:t>
            </a:r>
            <a:r>
              <a:rPr lang="tr-TR" sz="2400" dirty="0" err="1"/>
              <a:t>string</a:t>
            </a:r>
            <a:r>
              <a:rPr lang="tr-TR" sz="2400" dirty="0"/>
              <a:t> is </a:t>
            </a:r>
            <a:r>
              <a:rPr lang="tr-TR" sz="2400" dirty="0" err="1"/>
              <a:t>prefix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suffix</a:t>
            </a:r>
            <a:r>
              <a:rPr lang="tr-TR" sz="2400" dirty="0"/>
              <a:t> of </a:t>
            </a:r>
            <a:r>
              <a:rPr lang="tr-TR" sz="2400" dirty="0" err="1"/>
              <a:t>itself</a:t>
            </a:r>
            <a:endParaRPr lang="tr-TR" sz="2400" dirty="0"/>
          </a:p>
          <a:p>
            <a:pPr marL="0" indent="0">
              <a:buNone/>
              <a:tabLst>
                <a:tab pos="1787525" algn="l"/>
                <a:tab pos="2238375" algn="l"/>
              </a:tabLst>
            </a:pPr>
            <a:r>
              <a:rPr lang="tr-TR" sz="2400" dirty="0"/>
              <a:t>	</a:t>
            </a:r>
            <a:r>
              <a:rPr lang="tr-TR" sz="2400" dirty="0" err="1"/>
              <a:t>String</a:t>
            </a:r>
            <a:r>
              <a:rPr lang="tr-TR" sz="2400" dirty="0"/>
              <a:t>: </a:t>
            </a:r>
            <a:r>
              <a:rPr lang="tr-TR" sz="2400" dirty="0" err="1"/>
              <a:t>abba</a:t>
            </a:r>
            <a:endParaRPr lang="tr-TR" sz="2400" dirty="0"/>
          </a:p>
          <a:p>
            <a:pPr marL="0" indent="0">
              <a:buNone/>
              <a:tabLst>
                <a:tab pos="1787525" algn="l"/>
                <a:tab pos="2238375" algn="l"/>
              </a:tabLst>
            </a:pPr>
            <a:endParaRPr lang="en-US" sz="2400" dirty="0"/>
          </a:p>
        </p:txBody>
      </p:sp>
      <p:graphicFrame>
        <p:nvGraphicFramePr>
          <p:cNvPr id="3" name="Tabl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46257"/>
              </p:ext>
            </p:extLst>
          </p:nvPr>
        </p:nvGraphicFramePr>
        <p:xfrm>
          <a:off x="3491880" y="3307738"/>
          <a:ext cx="155378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Prefix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Suffix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ymbol" panose="05050102010706020507" pitchFamily="18" charset="2"/>
                        </a:rPr>
                        <a:t>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abba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bba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ba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abb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abba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ymbol" panose="05050102010706020507" pitchFamily="18" charset="2"/>
                        </a:rPr>
                        <a:t>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Metin kutusu 3"/>
          <p:cNvSpPr txBox="1"/>
          <p:nvPr/>
        </p:nvSpPr>
        <p:spPr>
          <a:xfrm>
            <a:off x="5508104" y="3429000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Observe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: </a:t>
            </a:r>
          </a:p>
          <a:p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tr-TR" dirty="0"/>
              <a:t>w = w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tr-TR" dirty="0"/>
              <a:t> = w</a:t>
            </a:r>
          </a:p>
        </p:txBody>
      </p:sp>
    </p:spTree>
    <p:extLst>
      <p:ext uri="{BB962C8B-B14F-4D97-AF65-F5344CB8AC3E}">
        <p14:creationId xmlns:p14="http://schemas.microsoft.com/office/powerpoint/2010/main" val="1791440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4470400" y="3194050"/>
          <a:ext cx="2016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08" name="Equation" r:id="rId3" imgW="203112" imgH="469696" progId="Equation.3">
                  <p:embed/>
                </p:oleObj>
              </mc:Choice>
              <mc:Fallback>
                <p:oleObj name="Equation" r:id="rId3" imgW="203112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3194050"/>
                        <a:ext cx="2016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Altbilgi Yer Tutucusu 3"/>
          <p:cNvSpPr>
            <a:spLocks noGrp="1"/>
          </p:cNvSpPr>
          <p:nvPr>
            <p:ph type="ftr" sz="quarter" idx="12"/>
          </p:nvPr>
        </p:nvSpPr>
        <p:spPr>
          <a:xfrm>
            <a:off x="1331640" y="5805264"/>
            <a:ext cx="7162800" cy="228600"/>
          </a:xfrm>
        </p:spPr>
        <p:txBody>
          <a:bodyPr/>
          <a:lstStyle/>
          <a:p>
            <a:pPr algn="r"/>
            <a:r>
              <a:rPr lang="nb-NO" dirty="0"/>
              <a:t>Week II – Regular Sets, etc </a:t>
            </a:r>
            <a:endParaRPr lang="tr-TR" dirty="0"/>
          </a:p>
        </p:txBody>
      </p:sp>
      <p:sp>
        <p:nvSpPr>
          <p:cNvPr id="15" name="Slayt Numarası Yer Tutucusu 4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/>
          <a:lstStyle/>
          <a:p>
            <a:r>
              <a:rPr lang="tr-TR" dirty="0"/>
              <a:t>17</a:t>
            </a:r>
          </a:p>
        </p:txBody>
      </p:sp>
      <p:sp>
        <p:nvSpPr>
          <p:cNvPr id="16" name="Başlık 1"/>
          <p:cNvSpPr txBox="1">
            <a:spLocks/>
          </p:cNvSpPr>
          <p:nvPr/>
        </p:nvSpPr>
        <p:spPr>
          <a:xfrm>
            <a:off x="1187624" y="332656"/>
            <a:ext cx="7239000" cy="5040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7200" b="1" kern="1200">
                <a:ln w="1270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BLM2502 Theory of Computation</a:t>
            </a:r>
          </a:p>
        </p:txBody>
      </p:sp>
      <p:sp>
        <p:nvSpPr>
          <p:cNvPr id="17" name="İçerik Yer Tutucusu 2"/>
          <p:cNvSpPr>
            <a:spLocks noGrp="1"/>
          </p:cNvSpPr>
          <p:nvPr>
            <p:ph idx="1"/>
          </p:nvPr>
        </p:nvSpPr>
        <p:spPr>
          <a:xfrm>
            <a:off x="1115616" y="980728"/>
            <a:ext cx="7571184" cy="5472608"/>
          </a:xfrm>
        </p:spPr>
        <p:txBody>
          <a:bodyPr>
            <a:noAutofit/>
          </a:bodyPr>
          <a:lstStyle/>
          <a:p>
            <a:r>
              <a:rPr lang="en-US" altLang="tr-TR" dirty="0"/>
              <a:t>Examples on String Operations</a:t>
            </a:r>
          </a:p>
          <a:p>
            <a:pPr marL="0" indent="0">
              <a:buNone/>
            </a:pPr>
            <a:r>
              <a:rPr lang="en-US" sz="2400" dirty="0"/>
              <a:t>	w = a</a:t>
            </a:r>
            <a:r>
              <a:rPr lang="en-US" sz="2400" baseline="-25000" dirty="0"/>
              <a:t>1</a:t>
            </a:r>
            <a:r>
              <a:rPr lang="en-US" sz="2400" dirty="0"/>
              <a:t>a</a:t>
            </a:r>
            <a:r>
              <a:rPr lang="en-US" sz="2400" baseline="-25000" dirty="0"/>
              <a:t>2</a:t>
            </a:r>
            <a:r>
              <a:rPr lang="en-US" sz="2400" dirty="0"/>
              <a:t>…a</a:t>
            </a:r>
            <a:r>
              <a:rPr lang="en-US" sz="2400" baseline="-25000" dirty="0"/>
              <a:t>n</a:t>
            </a:r>
            <a:r>
              <a:rPr lang="en-US" sz="2400" dirty="0"/>
              <a:t>, v = b</a:t>
            </a:r>
            <a:r>
              <a:rPr lang="en-US" sz="2400" baseline="-25000" dirty="0"/>
              <a:t>1</a:t>
            </a:r>
            <a:r>
              <a:rPr lang="en-US" sz="2400" dirty="0"/>
              <a:t>b</a:t>
            </a:r>
            <a:r>
              <a:rPr lang="en-US" sz="2400" baseline="-25000" dirty="0"/>
              <a:t>2</a:t>
            </a:r>
            <a:r>
              <a:rPr lang="en-US" sz="2400" dirty="0"/>
              <a:t>…b</a:t>
            </a:r>
            <a:r>
              <a:rPr lang="tr-TR" sz="2400" baseline="-25000" dirty="0"/>
              <a:t>m</a:t>
            </a:r>
            <a:r>
              <a:rPr lang="en-US" sz="2400" baseline="-25000" dirty="0"/>
              <a:t>   </a:t>
            </a:r>
            <a:r>
              <a:rPr lang="en-US" sz="2400" dirty="0" err="1"/>
              <a:t>a,b</a:t>
            </a:r>
            <a:r>
              <a:rPr lang="en-US" sz="2400" dirty="0"/>
              <a:t> </a:t>
            </a:r>
            <a:r>
              <a:rPr lang="en-US" sz="2400" dirty="0">
                <a:latin typeface="Symbol" panose="05050102010706020507" pitchFamily="18" charset="2"/>
              </a:rPr>
              <a:t>Î</a:t>
            </a:r>
            <a:r>
              <a:rPr lang="en-US" sz="2400" dirty="0"/>
              <a:t> {x, y}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tr-TR" sz="2400" dirty="0"/>
              <a:t>Self </a:t>
            </a:r>
            <a:r>
              <a:rPr lang="tr-TR" sz="2400" dirty="0" err="1"/>
              <a:t>Concenation</a:t>
            </a:r>
            <a:r>
              <a:rPr lang="tr-TR" sz="2400" dirty="0"/>
              <a:t>:</a:t>
            </a:r>
          </a:p>
          <a:p>
            <a:pPr marL="0" indent="0">
              <a:buNone/>
            </a:pPr>
            <a:r>
              <a:rPr lang="tr-TR" sz="2400" dirty="0"/>
              <a:t>		</a:t>
            </a:r>
            <a:r>
              <a:rPr lang="tr-TR" sz="2400" dirty="0" err="1"/>
              <a:t>ww</a:t>
            </a:r>
            <a:r>
              <a:rPr lang="tr-TR" sz="2400" dirty="0"/>
              <a:t> = w</a:t>
            </a:r>
            <a:r>
              <a:rPr lang="tr-TR" sz="2400" baseline="30000" dirty="0"/>
              <a:t>2</a:t>
            </a:r>
            <a:r>
              <a:rPr lang="tr-TR" sz="2400" dirty="0"/>
              <a:t>, www = w</a:t>
            </a:r>
            <a:r>
              <a:rPr lang="tr-TR" sz="2400" baseline="30000" dirty="0"/>
              <a:t>3</a:t>
            </a:r>
            <a:r>
              <a:rPr lang="tr-TR" sz="2400" dirty="0"/>
              <a:t>, </a:t>
            </a:r>
            <a:r>
              <a:rPr lang="tr-TR" sz="2400" dirty="0" err="1"/>
              <a:t>etc</a:t>
            </a:r>
            <a:endParaRPr lang="tr-TR" sz="2400" dirty="0"/>
          </a:p>
          <a:p>
            <a:pPr marL="0" indent="0">
              <a:buNone/>
            </a:pPr>
            <a:r>
              <a:rPr lang="tr-TR" sz="2400" dirty="0"/>
              <a:t>		w</a:t>
            </a:r>
            <a:r>
              <a:rPr lang="tr-TR" sz="2400" baseline="30000" dirty="0"/>
              <a:t>0</a:t>
            </a:r>
            <a:r>
              <a:rPr lang="tr-TR" sz="2400" dirty="0"/>
              <a:t>= </a:t>
            </a:r>
            <a:r>
              <a:rPr lang="en-US" sz="2400" dirty="0">
                <a:latin typeface="Symbol" panose="05050102010706020507" pitchFamily="18" charset="2"/>
              </a:rPr>
              <a:t>e </a:t>
            </a:r>
            <a:endParaRPr lang="tr-TR" sz="2400" dirty="0">
              <a:latin typeface="Symbol" panose="05050102010706020507" pitchFamily="18" charset="2"/>
            </a:endParaRPr>
          </a:p>
          <a:p>
            <a:pPr marL="0" indent="0">
              <a:buNone/>
            </a:pPr>
            <a:r>
              <a:rPr lang="tr-TR" sz="2400" baseline="-25000" dirty="0"/>
              <a:t>	</a:t>
            </a:r>
            <a:r>
              <a:rPr lang="tr-TR" sz="2400" dirty="0" err="1"/>
              <a:t>eg</a:t>
            </a:r>
            <a:r>
              <a:rPr lang="tr-TR" sz="2400" dirty="0"/>
              <a:t>, w = </a:t>
            </a:r>
            <a:r>
              <a:rPr lang="tr-TR" sz="2400" dirty="0" err="1"/>
              <a:t>abba</a:t>
            </a:r>
            <a:r>
              <a:rPr lang="tr-TR" sz="2400" dirty="0"/>
              <a:t>; </a:t>
            </a:r>
          </a:p>
          <a:p>
            <a:pPr marL="0" indent="0">
              <a:buNone/>
            </a:pPr>
            <a:r>
              <a:rPr lang="tr-TR" sz="2400" dirty="0"/>
              <a:t> 		(</a:t>
            </a:r>
            <a:r>
              <a:rPr lang="tr-TR" sz="2400" dirty="0" err="1"/>
              <a:t>abba</a:t>
            </a:r>
            <a:r>
              <a:rPr lang="tr-TR" sz="2400" dirty="0"/>
              <a:t>)</a:t>
            </a:r>
            <a:r>
              <a:rPr lang="tr-TR" sz="2400" baseline="30000" dirty="0"/>
              <a:t>0</a:t>
            </a:r>
            <a:r>
              <a:rPr lang="tr-TR" sz="2400" dirty="0"/>
              <a:t>= </a:t>
            </a:r>
            <a:r>
              <a:rPr lang="en-US" sz="2400" dirty="0">
                <a:latin typeface="Symbol" panose="05050102010706020507" pitchFamily="18" charset="2"/>
              </a:rPr>
              <a:t>e </a:t>
            </a:r>
            <a:endParaRPr lang="tr-TR" sz="2400" dirty="0">
              <a:latin typeface="Symbol" panose="05050102010706020507" pitchFamily="18" charset="2"/>
            </a:endParaRPr>
          </a:p>
          <a:p>
            <a:pPr marL="0" indent="0">
              <a:buNone/>
            </a:pPr>
            <a:r>
              <a:rPr lang="tr-TR" sz="2400" dirty="0"/>
              <a:t>		(</a:t>
            </a:r>
            <a:r>
              <a:rPr lang="tr-TR" sz="2400" dirty="0" err="1"/>
              <a:t>abba</a:t>
            </a:r>
            <a:r>
              <a:rPr lang="tr-TR" sz="2400" dirty="0"/>
              <a:t>)</a:t>
            </a:r>
            <a:r>
              <a:rPr lang="tr-TR" sz="2400" baseline="30000" dirty="0"/>
              <a:t>1</a:t>
            </a:r>
            <a:r>
              <a:rPr lang="tr-TR" sz="2400" dirty="0"/>
              <a:t>= </a:t>
            </a:r>
            <a:r>
              <a:rPr lang="tr-TR" sz="2400" dirty="0" err="1"/>
              <a:t>abba</a:t>
            </a:r>
            <a:endParaRPr lang="tr-TR" sz="2400" dirty="0"/>
          </a:p>
          <a:p>
            <a:pPr marL="0" indent="0">
              <a:buNone/>
            </a:pPr>
            <a:r>
              <a:rPr lang="tr-TR" sz="2400" dirty="0"/>
              <a:t>		(</a:t>
            </a:r>
            <a:r>
              <a:rPr lang="tr-TR" sz="2400" dirty="0" err="1"/>
              <a:t>abba</a:t>
            </a:r>
            <a:r>
              <a:rPr lang="tr-TR" sz="2400" dirty="0"/>
              <a:t>)</a:t>
            </a:r>
            <a:r>
              <a:rPr lang="tr-TR" sz="2400" baseline="30000" dirty="0"/>
              <a:t>2</a:t>
            </a:r>
            <a:r>
              <a:rPr lang="tr-TR" sz="2400" dirty="0"/>
              <a:t>= </a:t>
            </a:r>
            <a:r>
              <a:rPr lang="tr-TR" sz="2400" dirty="0" err="1"/>
              <a:t>abbaabba</a:t>
            </a:r>
            <a:endParaRPr lang="tr-TR" sz="2400" dirty="0"/>
          </a:p>
          <a:p>
            <a:pPr marL="0" indent="0">
              <a:buNone/>
            </a:pPr>
            <a:r>
              <a:rPr lang="tr-TR" sz="2400" dirty="0"/>
              <a:t>		(</a:t>
            </a:r>
            <a:r>
              <a:rPr lang="tr-TR" sz="2400" dirty="0" err="1"/>
              <a:t>abba</a:t>
            </a:r>
            <a:r>
              <a:rPr lang="tr-TR" sz="2400" dirty="0"/>
              <a:t>)</a:t>
            </a:r>
            <a:r>
              <a:rPr lang="tr-TR" sz="2400" baseline="30000" dirty="0"/>
              <a:t>3</a:t>
            </a:r>
            <a:r>
              <a:rPr lang="tr-TR" sz="2400" dirty="0"/>
              <a:t>= </a:t>
            </a:r>
            <a:r>
              <a:rPr lang="tr-TR" sz="2400" dirty="0" err="1"/>
              <a:t>abbaabbaabba</a:t>
            </a:r>
            <a:endParaRPr lang="tr-TR" sz="2400" dirty="0"/>
          </a:p>
          <a:p>
            <a:pPr marL="0" indent="0">
              <a:buNone/>
            </a:pPr>
            <a:r>
              <a:rPr lang="tr-TR" sz="2400" dirty="0"/>
              <a:t>	</a:t>
            </a:r>
            <a:r>
              <a:rPr lang="tr-TR" sz="2400" dirty="0" err="1"/>
              <a:t>Kleene</a:t>
            </a:r>
            <a:r>
              <a:rPr lang="tr-TR" sz="2400" dirty="0"/>
              <a:t> Star:</a:t>
            </a:r>
          </a:p>
          <a:p>
            <a:pPr marL="0" indent="0">
              <a:buNone/>
            </a:pPr>
            <a:r>
              <a:rPr lang="tr-TR" sz="2400" dirty="0"/>
              <a:t>		w* =  {w</a:t>
            </a:r>
            <a:r>
              <a:rPr lang="tr-TR" sz="2400" baseline="30000" dirty="0"/>
              <a:t>0</a:t>
            </a:r>
            <a:r>
              <a:rPr lang="tr-TR" sz="2400" dirty="0"/>
              <a:t>, w</a:t>
            </a:r>
            <a:r>
              <a:rPr lang="tr-TR" sz="2400" baseline="30000" dirty="0"/>
              <a:t>1</a:t>
            </a:r>
            <a:r>
              <a:rPr lang="tr-TR" sz="2400" dirty="0"/>
              <a:t>, w</a:t>
            </a:r>
            <a:r>
              <a:rPr lang="tr-TR" sz="2400" baseline="30000" dirty="0"/>
              <a:t>2</a:t>
            </a:r>
            <a:r>
              <a:rPr lang="tr-TR" sz="2400" dirty="0"/>
              <a:t>, w</a:t>
            </a:r>
            <a:r>
              <a:rPr lang="tr-TR" sz="2400" baseline="30000" dirty="0"/>
              <a:t>3</a:t>
            </a:r>
            <a:r>
              <a:rPr lang="tr-TR" sz="2400" dirty="0"/>
              <a:t>,...} </a:t>
            </a:r>
          </a:p>
        </p:txBody>
      </p:sp>
    </p:spTree>
    <p:extLst>
      <p:ext uri="{BB962C8B-B14F-4D97-AF65-F5344CB8AC3E}">
        <p14:creationId xmlns:p14="http://schemas.microsoft.com/office/powerpoint/2010/main" val="2800229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4470400" y="3194050"/>
          <a:ext cx="2016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30" name="Equation" r:id="rId3" imgW="203112" imgH="469696" progId="Equation.3">
                  <p:embed/>
                </p:oleObj>
              </mc:Choice>
              <mc:Fallback>
                <p:oleObj name="Equation" r:id="rId3" imgW="203112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3194050"/>
                        <a:ext cx="2016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Altbilgi Yer Tutucusu 3"/>
          <p:cNvSpPr>
            <a:spLocks noGrp="1"/>
          </p:cNvSpPr>
          <p:nvPr>
            <p:ph type="ftr" sz="quarter" idx="12"/>
          </p:nvPr>
        </p:nvSpPr>
        <p:spPr>
          <a:xfrm>
            <a:off x="1331640" y="5805264"/>
            <a:ext cx="7162800" cy="228600"/>
          </a:xfrm>
        </p:spPr>
        <p:txBody>
          <a:bodyPr/>
          <a:lstStyle/>
          <a:p>
            <a:pPr algn="r"/>
            <a:r>
              <a:rPr lang="nb-NO" dirty="0"/>
              <a:t>Week II – Regular Sets, etc </a:t>
            </a:r>
            <a:endParaRPr lang="tr-TR" dirty="0"/>
          </a:p>
        </p:txBody>
      </p:sp>
      <p:sp>
        <p:nvSpPr>
          <p:cNvPr id="15" name="Slayt Numarası Yer Tutucusu 4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/>
          <a:lstStyle/>
          <a:p>
            <a:r>
              <a:rPr lang="en-US" dirty="0"/>
              <a:t>1</a:t>
            </a:r>
            <a:r>
              <a:rPr lang="tr-TR" dirty="0"/>
              <a:t>8</a:t>
            </a:r>
          </a:p>
        </p:txBody>
      </p:sp>
      <p:sp>
        <p:nvSpPr>
          <p:cNvPr id="16" name="Başlık 1"/>
          <p:cNvSpPr txBox="1">
            <a:spLocks/>
          </p:cNvSpPr>
          <p:nvPr/>
        </p:nvSpPr>
        <p:spPr>
          <a:xfrm>
            <a:off x="1187624" y="332656"/>
            <a:ext cx="7239000" cy="5040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7200" b="1" kern="1200">
                <a:ln w="1270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BLM2502 Theory of Computation</a:t>
            </a:r>
          </a:p>
        </p:txBody>
      </p:sp>
      <p:sp>
        <p:nvSpPr>
          <p:cNvPr id="17" name="İçerik Yer Tutucusu 2"/>
          <p:cNvSpPr>
            <a:spLocks noGrp="1"/>
          </p:cNvSpPr>
          <p:nvPr>
            <p:ph idx="1"/>
          </p:nvPr>
        </p:nvSpPr>
        <p:spPr>
          <a:xfrm>
            <a:off x="1115616" y="980728"/>
            <a:ext cx="7571184" cy="5472608"/>
          </a:xfrm>
        </p:spPr>
        <p:txBody>
          <a:bodyPr>
            <a:noAutofit/>
          </a:bodyPr>
          <a:lstStyle/>
          <a:p>
            <a:r>
              <a:rPr lang="tr-TR" altLang="tr-TR" dirty="0" err="1"/>
              <a:t>The</a:t>
            </a:r>
            <a:r>
              <a:rPr lang="tr-TR" altLang="tr-TR" dirty="0"/>
              <a:t> * </a:t>
            </a:r>
            <a:r>
              <a:rPr lang="tr-TR" altLang="tr-TR" dirty="0" err="1"/>
              <a:t>operation</a:t>
            </a:r>
            <a:r>
              <a:rPr lang="tr-TR" altLang="tr-TR" dirty="0"/>
              <a:t>:</a:t>
            </a:r>
          </a:p>
          <a:p>
            <a:pPr marL="457200" lvl="1" indent="0">
              <a:buNone/>
            </a:pPr>
            <a:r>
              <a:rPr lang="tr-TR" altLang="tr-TR" sz="2000" dirty="0" err="1"/>
              <a:t>The</a:t>
            </a:r>
            <a:r>
              <a:rPr lang="tr-TR" altLang="tr-TR" sz="2000" dirty="0"/>
              <a:t> set of </a:t>
            </a:r>
            <a:r>
              <a:rPr lang="tr-TR" altLang="tr-TR" sz="2000" dirty="0" err="1"/>
              <a:t>all</a:t>
            </a:r>
            <a:r>
              <a:rPr lang="tr-TR" altLang="tr-TR" sz="2000" dirty="0"/>
              <a:t> </a:t>
            </a:r>
            <a:r>
              <a:rPr lang="tr-TR" altLang="tr-TR" sz="2000" dirty="0" err="1"/>
              <a:t>possible</a:t>
            </a:r>
            <a:r>
              <a:rPr lang="tr-TR" altLang="tr-TR" sz="2000" dirty="0"/>
              <a:t> </a:t>
            </a:r>
            <a:r>
              <a:rPr lang="tr-TR" altLang="tr-TR" sz="2000" dirty="0" err="1"/>
              <a:t>strings</a:t>
            </a:r>
            <a:r>
              <a:rPr lang="tr-TR" altLang="tr-TR" sz="2000" dirty="0"/>
              <a:t> </a:t>
            </a:r>
            <a:r>
              <a:rPr lang="tr-TR" altLang="tr-TR" sz="2000" dirty="0" err="1"/>
              <a:t>from</a:t>
            </a:r>
            <a:r>
              <a:rPr lang="tr-TR" altLang="tr-TR" sz="2000" dirty="0"/>
              <a:t> </a:t>
            </a:r>
            <a:r>
              <a:rPr lang="tr-TR" altLang="tr-TR" sz="2000" dirty="0" err="1"/>
              <a:t>the</a:t>
            </a:r>
            <a:r>
              <a:rPr lang="tr-TR" altLang="tr-TR" sz="2000" dirty="0"/>
              <a:t> </a:t>
            </a:r>
            <a:r>
              <a:rPr lang="tr-TR" altLang="tr-TR" sz="2000" dirty="0" err="1"/>
              <a:t>alphabet</a:t>
            </a:r>
            <a:r>
              <a:rPr lang="tr-TR" altLang="tr-TR" sz="2000" dirty="0"/>
              <a:t> </a:t>
            </a:r>
          </a:p>
          <a:p>
            <a:pPr marL="457200" lvl="1" indent="0">
              <a:buNone/>
            </a:pPr>
            <a:r>
              <a:rPr lang="en-US" sz="2000" dirty="0">
                <a:latin typeface="Symbol" panose="05050102010706020507" pitchFamily="18" charset="2"/>
              </a:rPr>
              <a:t>S</a:t>
            </a:r>
            <a:r>
              <a:rPr lang="tr-TR" sz="2000" dirty="0"/>
              <a:t> = {a ,b}</a:t>
            </a:r>
          </a:p>
          <a:p>
            <a:pPr marL="457200" lvl="1" indent="0">
              <a:buNone/>
            </a:pPr>
            <a:r>
              <a:rPr lang="tr-TR" sz="2000" dirty="0">
                <a:latin typeface="Symbol" panose="05050102010706020507" pitchFamily="18" charset="2"/>
              </a:rPr>
              <a:t>S</a:t>
            </a:r>
            <a:r>
              <a:rPr lang="tr-TR" sz="2000" dirty="0"/>
              <a:t>* = {</a:t>
            </a:r>
            <a:r>
              <a:rPr lang="en-US" sz="2000" dirty="0">
                <a:latin typeface="Symbol" panose="05050102010706020507" pitchFamily="18" charset="2"/>
              </a:rPr>
              <a:t>e</a:t>
            </a:r>
            <a:r>
              <a:rPr lang="en-US" sz="2000" dirty="0">
                <a:latin typeface="+mj-lt"/>
              </a:rPr>
              <a:t> </a:t>
            </a:r>
            <a:r>
              <a:rPr lang="tr-TR" sz="2000" dirty="0">
                <a:latin typeface="+mj-lt"/>
              </a:rPr>
              <a:t>, a, b, aa, ab, </a:t>
            </a:r>
            <a:r>
              <a:rPr lang="tr-TR" sz="2000" dirty="0" err="1">
                <a:latin typeface="+mj-lt"/>
              </a:rPr>
              <a:t>ba</a:t>
            </a:r>
            <a:r>
              <a:rPr lang="tr-TR" sz="2000" dirty="0">
                <a:latin typeface="+mj-lt"/>
              </a:rPr>
              <a:t>, </a:t>
            </a:r>
            <a:r>
              <a:rPr lang="tr-TR" sz="2000" dirty="0" err="1">
                <a:latin typeface="+mj-lt"/>
              </a:rPr>
              <a:t>bb</a:t>
            </a:r>
            <a:r>
              <a:rPr lang="tr-TR" sz="2000" dirty="0">
                <a:latin typeface="+mj-lt"/>
              </a:rPr>
              <a:t>, </a:t>
            </a:r>
            <a:r>
              <a:rPr lang="tr-TR" sz="2000" dirty="0" err="1">
                <a:latin typeface="+mj-lt"/>
              </a:rPr>
              <a:t>aaa</a:t>
            </a:r>
            <a:r>
              <a:rPr lang="tr-TR" sz="2000" dirty="0">
                <a:latin typeface="+mj-lt"/>
              </a:rPr>
              <a:t>, </a:t>
            </a:r>
            <a:r>
              <a:rPr lang="tr-TR" sz="2000" dirty="0" err="1">
                <a:latin typeface="+mj-lt"/>
              </a:rPr>
              <a:t>aab</a:t>
            </a:r>
            <a:r>
              <a:rPr lang="tr-TR" sz="2000" dirty="0">
                <a:latin typeface="+mj-lt"/>
              </a:rPr>
              <a:t>, … }</a:t>
            </a:r>
          </a:p>
          <a:p>
            <a:pPr marL="457200" lvl="1" indent="0">
              <a:buNone/>
            </a:pPr>
            <a:r>
              <a:rPr lang="tr-TR" sz="2000" dirty="0"/>
              <a:t> </a:t>
            </a:r>
          </a:p>
          <a:p>
            <a:r>
              <a:rPr lang="tr-TR" altLang="tr-TR" dirty="0" err="1"/>
              <a:t>The</a:t>
            </a:r>
            <a:r>
              <a:rPr lang="tr-TR" altLang="tr-TR" dirty="0"/>
              <a:t> + </a:t>
            </a:r>
            <a:r>
              <a:rPr lang="tr-TR" altLang="tr-TR" dirty="0" err="1"/>
              <a:t>operation</a:t>
            </a:r>
            <a:r>
              <a:rPr lang="tr-TR" altLang="tr-TR" dirty="0"/>
              <a:t>:</a:t>
            </a:r>
          </a:p>
          <a:p>
            <a:pPr marL="457200" lvl="1" indent="0">
              <a:buNone/>
            </a:pPr>
            <a:r>
              <a:rPr lang="tr-TR" altLang="tr-TR" sz="2000" dirty="0" err="1"/>
              <a:t>The</a:t>
            </a:r>
            <a:r>
              <a:rPr lang="tr-TR" altLang="tr-TR" sz="2000" dirty="0"/>
              <a:t> set of </a:t>
            </a:r>
            <a:r>
              <a:rPr lang="tr-TR" altLang="tr-TR" sz="2000" dirty="0" err="1"/>
              <a:t>all</a:t>
            </a:r>
            <a:r>
              <a:rPr lang="tr-TR" altLang="tr-TR" sz="2000" dirty="0"/>
              <a:t> </a:t>
            </a:r>
            <a:r>
              <a:rPr lang="tr-TR" altLang="tr-TR" sz="2000" dirty="0" err="1"/>
              <a:t>possible</a:t>
            </a:r>
            <a:r>
              <a:rPr lang="tr-TR" altLang="tr-TR" sz="2000" dirty="0"/>
              <a:t> </a:t>
            </a:r>
            <a:r>
              <a:rPr lang="tr-TR" altLang="tr-TR" sz="2000" dirty="0" err="1"/>
              <a:t>strings</a:t>
            </a:r>
            <a:r>
              <a:rPr lang="tr-TR" altLang="tr-TR" sz="2000" dirty="0"/>
              <a:t> </a:t>
            </a:r>
            <a:r>
              <a:rPr lang="tr-TR" altLang="tr-TR" sz="2000" dirty="0" err="1"/>
              <a:t>from</a:t>
            </a:r>
            <a:r>
              <a:rPr lang="tr-TR" altLang="tr-TR" sz="2000" dirty="0"/>
              <a:t> </a:t>
            </a:r>
            <a:r>
              <a:rPr lang="tr-TR" altLang="tr-TR" sz="2000" dirty="0" err="1"/>
              <a:t>the</a:t>
            </a:r>
            <a:r>
              <a:rPr lang="tr-TR" altLang="tr-TR" sz="2000" dirty="0"/>
              <a:t> </a:t>
            </a:r>
            <a:r>
              <a:rPr lang="tr-TR" altLang="tr-TR" sz="2000" dirty="0" err="1"/>
              <a:t>alphabet</a:t>
            </a:r>
            <a:r>
              <a:rPr lang="tr-TR" altLang="tr-TR" sz="2000" dirty="0"/>
              <a:t> </a:t>
            </a:r>
            <a:r>
              <a:rPr lang="tr-TR" altLang="tr-TR" sz="2000" dirty="0" err="1"/>
              <a:t>excluding</a:t>
            </a:r>
            <a:r>
              <a:rPr lang="tr-TR" altLang="tr-TR" sz="2000" dirty="0"/>
              <a:t> </a:t>
            </a:r>
            <a:r>
              <a:rPr lang="en-US" sz="2000" dirty="0">
                <a:latin typeface="Symbol" panose="05050102010706020507" pitchFamily="18" charset="2"/>
              </a:rPr>
              <a:t>e</a:t>
            </a:r>
            <a:endParaRPr lang="tr-TR" altLang="tr-TR" sz="2000" dirty="0"/>
          </a:p>
          <a:p>
            <a:pPr marL="457200" lvl="1" indent="0">
              <a:buNone/>
            </a:pPr>
            <a:r>
              <a:rPr lang="en-US" sz="2000" dirty="0">
                <a:latin typeface="Symbol" panose="05050102010706020507" pitchFamily="18" charset="2"/>
              </a:rPr>
              <a:t>S</a:t>
            </a:r>
            <a:r>
              <a:rPr lang="tr-TR" sz="2000" dirty="0"/>
              <a:t> = {a ,b}</a:t>
            </a:r>
          </a:p>
          <a:p>
            <a:pPr marL="457200" lvl="1" indent="0">
              <a:buNone/>
            </a:pPr>
            <a:r>
              <a:rPr lang="tr-TR" sz="2000" dirty="0">
                <a:latin typeface="Symbol" panose="05050102010706020507" pitchFamily="18" charset="2"/>
              </a:rPr>
              <a:t>S</a:t>
            </a:r>
            <a:r>
              <a:rPr lang="tr-TR" sz="2000" baseline="30000" dirty="0"/>
              <a:t>+</a:t>
            </a:r>
            <a:r>
              <a:rPr lang="tr-TR" sz="2000" dirty="0"/>
              <a:t> = </a:t>
            </a:r>
            <a:r>
              <a:rPr lang="tr-TR" sz="2000" dirty="0">
                <a:latin typeface="Symbol" panose="05050102010706020507" pitchFamily="18" charset="2"/>
              </a:rPr>
              <a:t>S</a:t>
            </a:r>
            <a:r>
              <a:rPr lang="tr-TR" sz="2000" dirty="0"/>
              <a:t>* - {</a:t>
            </a:r>
            <a:r>
              <a:rPr lang="en-US" sz="2000" dirty="0">
                <a:latin typeface="Symbol" panose="05050102010706020507" pitchFamily="18" charset="2"/>
              </a:rPr>
              <a:t>e</a:t>
            </a:r>
            <a:r>
              <a:rPr lang="en-US" sz="2000" dirty="0"/>
              <a:t> </a:t>
            </a:r>
            <a:r>
              <a:rPr lang="tr-TR" sz="2000" dirty="0"/>
              <a:t>} ={a, b, aa, ab, </a:t>
            </a:r>
            <a:r>
              <a:rPr lang="tr-TR" sz="2000" dirty="0" err="1"/>
              <a:t>ba</a:t>
            </a:r>
            <a:r>
              <a:rPr lang="tr-TR" sz="2000" dirty="0"/>
              <a:t>, </a:t>
            </a:r>
            <a:r>
              <a:rPr lang="tr-TR" sz="2000" dirty="0" err="1"/>
              <a:t>bb</a:t>
            </a:r>
            <a:r>
              <a:rPr lang="tr-TR" sz="2000" dirty="0"/>
              <a:t>, </a:t>
            </a:r>
            <a:r>
              <a:rPr lang="tr-TR" sz="2000" dirty="0" err="1"/>
              <a:t>aaa</a:t>
            </a:r>
            <a:r>
              <a:rPr lang="tr-TR" sz="2000" dirty="0"/>
              <a:t>, </a:t>
            </a:r>
            <a:r>
              <a:rPr lang="tr-TR" sz="2000" dirty="0" err="1"/>
              <a:t>aab</a:t>
            </a:r>
            <a:r>
              <a:rPr lang="tr-TR" sz="2000" dirty="0"/>
              <a:t>, … }</a:t>
            </a:r>
          </a:p>
          <a:p>
            <a:pPr marL="457200" lvl="1" indent="0">
              <a:buNone/>
            </a:pPr>
            <a:r>
              <a:rPr lang="tr-TR" sz="2000" dirty="0"/>
              <a:t> </a:t>
            </a:r>
          </a:p>
          <a:p>
            <a:pPr lvl="1"/>
            <a:endParaRPr lang="en-US" altLang="tr-TR" dirty="0"/>
          </a:p>
          <a:p>
            <a:pPr lvl="1"/>
            <a:endParaRPr lang="en-US" altLang="tr-TR" dirty="0"/>
          </a:p>
        </p:txBody>
      </p:sp>
    </p:spTree>
    <p:extLst>
      <p:ext uri="{BB962C8B-B14F-4D97-AF65-F5344CB8AC3E}">
        <p14:creationId xmlns:p14="http://schemas.microsoft.com/office/powerpoint/2010/main" val="2358690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4470400" y="3194050"/>
          <a:ext cx="2016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79" name="Equation" r:id="rId3" imgW="203112" imgH="469696" progId="Equation.3">
                  <p:embed/>
                </p:oleObj>
              </mc:Choice>
              <mc:Fallback>
                <p:oleObj name="Equation" r:id="rId3" imgW="203112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3194050"/>
                        <a:ext cx="2016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Altbilgi Yer Tutucusu 3"/>
          <p:cNvSpPr>
            <a:spLocks noGrp="1"/>
          </p:cNvSpPr>
          <p:nvPr>
            <p:ph type="ftr" sz="quarter" idx="12"/>
          </p:nvPr>
        </p:nvSpPr>
        <p:spPr>
          <a:xfrm>
            <a:off x="1331640" y="5805264"/>
            <a:ext cx="7162800" cy="228600"/>
          </a:xfrm>
        </p:spPr>
        <p:txBody>
          <a:bodyPr/>
          <a:lstStyle/>
          <a:p>
            <a:pPr algn="r"/>
            <a:r>
              <a:rPr lang="nb-NO" dirty="0"/>
              <a:t>Week II – Regular Sets, etc </a:t>
            </a:r>
            <a:endParaRPr lang="tr-TR" dirty="0"/>
          </a:p>
        </p:txBody>
      </p:sp>
      <p:sp>
        <p:nvSpPr>
          <p:cNvPr id="15" name="Slayt Numarası Yer Tutucusu 4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/>
          <a:lstStyle/>
          <a:p>
            <a:r>
              <a:rPr lang="tr-TR" dirty="0"/>
              <a:t>18</a:t>
            </a:r>
          </a:p>
        </p:txBody>
      </p:sp>
      <p:sp>
        <p:nvSpPr>
          <p:cNvPr id="16" name="Başlık 1"/>
          <p:cNvSpPr txBox="1">
            <a:spLocks/>
          </p:cNvSpPr>
          <p:nvPr/>
        </p:nvSpPr>
        <p:spPr>
          <a:xfrm>
            <a:off x="1187624" y="332656"/>
            <a:ext cx="7239000" cy="5040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7200" b="1" kern="1200">
                <a:ln w="1270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BLM2502 Theory of Computation</a:t>
            </a:r>
          </a:p>
        </p:txBody>
      </p:sp>
      <p:sp>
        <p:nvSpPr>
          <p:cNvPr id="17" name="İçerik Yer Tutucusu 2"/>
          <p:cNvSpPr>
            <a:spLocks noGrp="1"/>
          </p:cNvSpPr>
          <p:nvPr>
            <p:ph idx="1"/>
          </p:nvPr>
        </p:nvSpPr>
        <p:spPr>
          <a:xfrm>
            <a:off x="1115616" y="980728"/>
            <a:ext cx="7571184" cy="5472608"/>
          </a:xfrm>
        </p:spPr>
        <p:txBody>
          <a:bodyPr>
            <a:noAutofit/>
          </a:bodyPr>
          <a:lstStyle/>
          <a:p>
            <a:r>
              <a:rPr lang="tr-TR" altLang="tr-TR" dirty="0"/>
              <a:t>Language:</a:t>
            </a:r>
          </a:p>
          <a:p>
            <a:pPr marL="457200" lvl="1" indent="0">
              <a:buNone/>
            </a:pPr>
            <a:r>
              <a:rPr lang="tr-TR" altLang="tr-TR" sz="2000" dirty="0"/>
              <a:t>A Language </a:t>
            </a:r>
            <a:r>
              <a:rPr lang="tr-TR" altLang="tr-TR" sz="2000" dirty="0" err="1"/>
              <a:t>over</a:t>
            </a:r>
            <a:r>
              <a:rPr lang="tr-TR" altLang="tr-TR" sz="2000" dirty="0"/>
              <a:t> an </a:t>
            </a:r>
            <a:r>
              <a:rPr lang="tr-TR" altLang="tr-TR" sz="2000" dirty="0" err="1"/>
              <a:t>alphabet</a:t>
            </a:r>
            <a:r>
              <a:rPr lang="tr-TR" altLang="tr-TR" sz="2000" dirty="0"/>
              <a:t> </a:t>
            </a:r>
            <a:r>
              <a:rPr lang="en-US" sz="2000" dirty="0">
                <a:latin typeface="Symbol" panose="05050102010706020507" pitchFamily="18" charset="2"/>
              </a:rPr>
              <a:t>S</a:t>
            </a:r>
            <a:r>
              <a:rPr lang="tr-TR" sz="2000" dirty="0"/>
              <a:t> = {a ,b}</a:t>
            </a:r>
          </a:p>
          <a:p>
            <a:pPr marL="457200" lvl="1" indent="0">
              <a:buNone/>
            </a:pPr>
            <a:r>
              <a:rPr lang="tr-TR" sz="2000" dirty="0"/>
              <a:t>	is a </a:t>
            </a:r>
            <a:r>
              <a:rPr lang="tr-TR" sz="2000" dirty="0" err="1"/>
              <a:t>subset</a:t>
            </a:r>
            <a:r>
              <a:rPr lang="tr-TR" sz="2000" dirty="0"/>
              <a:t> of </a:t>
            </a:r>
            <a:r>
              <a:rPr lang="tr-TR" sz="2000" dirty="0">
                <a:latin typeface="Symbol" panose="05050102010706020507" pitchFamily="18" charset="2"/>
              </a:rPr>
              <a:t>S</a:t>
            </a:r>
            <a:r>
              <a:rPr lang="tr-TR" sz="2000" dirty="0"/>
              <a:t>* = {</a:t>
            </a:r>
            <a:r>
              <a:rPr lang="en-US" sz="2000" dirty="0">
                <a:latin typeface="Symbol" panose="05050102010706020507" pitchFamily="18" charset="2"/>
              </a:rPr>
              <a:t>e</a:t>
            </a:r>
            <a:r>
              <a:rPr lang="en-US" sz="2000" dirty="0">
                <a:latin typeface="+mj-lt"/>
              </a:rPr>
              <a:t> </a:t>
            </a:r>
            <a:r>
              <a:rPr lang="tr-TR" sz="2000" dirty="0">
                <a:latin typeface="+mj-lt"/>
              </a:rPr>
              <a:t>, a, b, aa, ab, </a:t>
            </a:r>
            <a:r>
              <a:rPr lang="tr-TR" sz="2000" dirty="0" err="1">
                <a:latin typeface="+mj-lt"/>
              </a:rPr>
              <a:t>ba</a:t>
            </a:r>
            <a:r>
              <a:rPr lang="tr-TR" sz="2000" dirty="0">
                <a:latin typeface="+mj-lt"/>
              </a:rPr>
              <a:t>, </a:t>
            </a:r>
            <a:r>
              <a:rPr lang="tr-TR" sz="2000" dirty="0" err="1">
                <a:latin typeface="+mj-lt"/>
              </a:rPr>
              <a:t>bb</a:t>
            </a:r>
            <a:r>
              <a:rPr lang="tr-TR" sz="2000" dirty="0">
                <a:latin typeface="+mj-lt"/>
              </a:rPr>
              <a:t>, </a:t>
            </a:r>
            <a:r>
              <a:rPr lang="tr-TR" sz="2000" dirty="0" err="1">
                <a:latin typeface="+mj-lt"/>
              </a:rPr>
              <a:t>aaa</a:t>
            </a:r>
            <a:r>
              <a:rPr lang="tr-TR" sz="2000" dirty="0">
                <a:latin typeface="+mj-lt"/>
              </a:rPr>
              <a:t>, </a:t>
            </a:r>
            <a:r>
              <a:rPr lang="tr-TR" sz="2000" dirty="0" err="1">
                <a:latin typeface="+mj-lt"/>
              </a:rPr>
              <a:t>aab</a:t>
            </a:r>
            <a:r>
              <a:rPr lang="tr-TR" sz="2000" dirty="0">
                <a:latin typeface="+mj-lt"/>
              </a:rPr>
              <a:t>, … }</a:t>
            </a:r>
          </a:p>
          <a:p>
            <a:pPr marL="457200" lvl="1" indent="0">
              <a:buNone/>
            </a:pPr>
            <a:r>
              <a:rPr lang="tr-TR" sz="2000" dirty="0" err="1">
                <a:latin typeface="+mj-lt"/>
              </a:rPr>
              <a:t>Examples</a:t>
            </a:r>
            <a:r>
              <a:rPr lang="tr-TR" sz="2000" dirty="0">
                <a:latin typeface="+mj-lt"/>
              </a:rPr>
              <a:t>:</a:t>
            </a:r>
          </a:p>
          <a:p>
            <a:pPr marL="457200" lvl="1" indent="0">
              <a:buNone/>
            </a:pPr>
            <a:r>
              <a:rPr lang="tr-TR" sz="2000" dirty="0">
                <a:latin typeface="+mj-lt"/>
              </a:rPr>
              <a:t>	L</a:t>
            </a:r>
            <a:r>
              <a:rPr lang="tr-TR" sz="2000" baseline="-25000" dirty="0">
                <a:latin typeface="+mj-lt"/>
              </a:rPr>
              <a:t>1</a:t>
            </a:r>
            <a:r>
              <a:rPr lang="tr-TR" sz="2000" dirty="0">
                <a:latin typeface="+mj-lt"/>
              </a:rPr>
              <a:t> = {</a:t>
            </a:r>
            <a:r>
              <a:rPr lang="en-US" sz="2000" dirty="0">
                <a:latin typeface="Symbol" panose="05050102010706020507" pitchFamily="18" charset="2"/>
              </a:rPr>
              <a:t>e</a:t>
            </a:r>
            <a:r>
              <a:rPr lang="tr-TR" sz="2000" dirty="0">
                <a:latin typeface="+mj-lt"/>
              </a:rPr>
              <a:t>}</a:t>
            </a:r>
            <a:r>
              <a:rPr lang="tr-TR" sz="2000" dirty="0"/>
              <a:t> </a:t>
            </a:r>
          </a:p>
          <a:p>
            <a:pPr marL="457200" lvl="1" indent="0">
              <a:buNone/>
            </a:pPr>
            <a:r>
              <a:rPr lang="tr-TR" sz="2000" dirty="0"/>
              <a:t>	L</a:t>
            </a:r>
            <a:r>
              <a:rPr lang="tr-TR" sz="2000" baseline="-25000" dirty="0"/>
              <a:t>2</a:t>
            </a:r>
            <a:r>
              <a:rPr lang="tr-TR" sz="2000" dirty="0"/>
              <a:t> = {</a:t>
            </a:r>
            <a:r>
              <a:rPr lang="tr-TR" sz="2000" dirty="0">
                <a:latin typeface="+mj-lt"/>
              </a:rPr>
              <a:t>a, b, aa, ab, </a:t>
            </a:r>
            <a:r>
              <a:rPr lang="tr-TR" sz="2000" dirty="0" err="1">
                <a:latin typeface="+mj-lt"/>
              </a:rPr>
              <a:t>ba</a:t>
            </a:r>
            <a:r>
              <a:rPr lang="tr-TR" sz="2000" dirty="0">
                <a:latin typeface="+mj-lt"/>
              </a:rPr>
              <a:t>, </a:t>
            </a:r>
            <a:r>
              <a:rPr lang="tr-TR" sz="2000" dirty="0" err="1">
                <a:latin typeface="+mj-lt"/>
              </a:rPr>
              <a:t>bb</a:t>
            </a:r>
            <a:r>
              <a:rPr lang="tr-TR" sz="2000" dirty="0">
                <a:latin typeface="+mj-lt"/>
              </a:rPr>
              <a:t>} </a:t>
            </a:r>
          </a:p>
          <a:p>
            <a:pPr marL="457200" lvl="1" indent="0">
              <a:buNone/>
            </a:pPr>
            <a:r>
              <a:rPr lang="tr-TR" sz="2000" dirty="0"/>
              <a:t>	L</a:t>
            </a:r>
            <a:r>
              <a:rPr lang="tr-TR" sz="2000" baseline="-25000" dirty="0"/>
              <a:t>3</a:t>
            </a:r>
            <a:r>
              <a:rPr lang="tr-TR" sz="2000" dirty="0"/>
              <a:t> = {</a:t>
            </a:r>
            <a:r>
              <a:rPr lang="en-US" sz="2000" dirty="0">
                <a:latin typeface="Symbol" panose="05050102010706020507" pitchFamily="18" charset="2"/>
              </a:rPr>
              <a:t>e</a:t>
            </a:r>
            <a:r>
              <a:rPr lang="en-US" sz="2000" dirty="0"/>
              <a:t> </a:t>
            </a:r>
            <a:r>
              <a:rPr lang="tr-TR" sz="2000" dirty="0"/>
              <a:t>, a, aa, </a:t>
            </a:r>
            <a:r>
              <a:rPr lang="tr-TR" sz="2000" dirty="0" err="1"/>
              <a:t>aaa</a:t>
            </a:r>
            <a:r>
              <a:rPr lang="tr-TR" sz="2000" dirty="0"/>
              <a:t>, </a:t>
            </a:r>
            <a:r>
              <a:rPr lang="tr-TR" sz="2000" dirty="0" err="1"/>
              <a:t>aaaa</a:t>
            </a:r>
            <a:r>
              <a:rPr lang="tr-TR" sz="2000" dirty="0"/>
              <a:t>, … } </a:t>
            </a:r>
          </a:p>
          <a:p>
            <a:pPr marL="457200" lvl="1" indent="0">
              <a:buNone/>
            </a:pPr>
            <a:r>
              <a:rPr lang="tr-TR" sz="2000" dirty="0"/>
              <a:t>	L</a:t>
            </a:r>
            <a:r>
              <a:rPr lang="tr-TR" sz="2000" baseline="-25000" dirty="0"/>
              <a:t>4</a:t>
            </a:r>
            <a:r>
              <a:rPr lang="tr-TR" sz="2000" dirty="0"/>
              <a:t> = {</a:t>
            </a:r>
            <a:r>
              <a:rPr lang="tr-TR" sz="2000" dirty="0" err="1"/>
              <a:t>a</a:t>
            </a:r>
            <a:r>
              <a:rPr lang="tr-TR" sz="2000" baseline="30000" dirty="0" err="1"/>
              <a:t>n</a:t>
            </a:r>
            <a:r>
              <a:rPr lang="tr-TR" sz="2000" dirty="0" err="1"/>
              <a:t>b</a:t>
            </a:r>
            <a:r>
              <a:rPr lang="tr-TR" sz="2000" baseline="30000" dirty="0" err="1"/>
              <a:t>n</a:t>
            </a:r>
            <a:r>
              <a:rPr lang="tr-TR" sz="2000" dirty="0"/>
              <a:t>, n</a:t>
            </a:r>
            <a:r>
              <a:rPr lang="tr-TR" sz="2000" dirty="0">
                <a:latin typeface="Symbol" panose="05050102010706020507" pitchFamily="18" charset="2"/>
              </a:rPr>
              <a:t>³</a:t>
            </a:r>
            <a:r>
              <a:rPr lang="tr-TR" sz="2000" dirty="0"/>
              <a:t>0} = {</a:t>
            </a:r>
            <a:r>
              <a:rPr lang="en-US" sz="2000" dirty="0">
                <a:latin typeface="Symbol" panose="05050102010706020507" pitchFamily="18" charset="2"/>
              </a:rPr>
              <a:t>e</a:t>
            </a:r>
            <a:r>
              <a:rPr lang="en-US" sz="2000" dirty="0"/>
              <a:t> </a:t>
            </a:r>
            <a:r>
              <a:rPr lang="tr-TR" sz="2000" dirty="0"/>
              <a:t>, ab, </a:t>
            </a:r>
            <a:r>
              <a:rPr lang="tr-TR" sz="2000" dirty="0" err="1"/>
              <a:t>aabb</a:t>
            </a:r>
            <a:r>
              <a:rPr lang="tr-TR" sz="2000" dirty="0"/>
              <a:t>, </a:t>
            </a:r>
            <a:r>
              <a:rPr lang="tr-TR" sz="2000" dirty="0" err="1"/>
              <a:t>aaabbbb</a:t>
            </a:r>
            <a:r>
              <a:rPr lang="tr-TR" sz="2000" dirty="0"/>
              <a:t>, … } </a:t>
            </a:r>
          </a:p>
          <a:p>
            <a:pPr marL="457200" lvl="1" indent="0">
              <a:buNone/>
            </a:pPr>
            <a:r>
              <a:rPr lang="en-US" sz="2000" dirty="0">
                <a:latin typeface="Symbol" panose="05050102010706020507" pitchFamily="18" charset="2"/>
              </a:rPr>
              <a:t>S</a:t>
            </a:r>
            <a:r>
              <a:rPr lang="tr-TR" sz="2000" dirty="0"/>
              <a:t> = {0, 1, 2, 3, 4, 5, 6, 7, 8, 9}</a:t>
            </a:r>
          </a:p>
          <a:p>
            <a:pPr marL="457200" lvl="1" indent="0">
              <a:buNone/>
            </a:pPr>
            <a:r>
              <a:rPr lang="tr-TR" sz="2000" dirty="0"/>
              <a:t>PRIME_NUMBERS = {x | x </a:t>
            </a:r>
            <a:r>
              <a:rPr lang="tr-TR" sz="2000" dirty="0">
                <a:latin typeface="Symbol" panose="05050102010706020507" pitchFamily="18" charset="2"/>
              </a:rPr>
              <a:t>Î S</a:t>
            </a:r>
            <a:r>
              <a:rPr lang="tr-TR" sz="2000" dirty="0"/>
              <a:t>* </a:t>
            </a:r>
            <a:r>
              <a:rPr lang="tr-TR" sz="2000" dirty="0" err="1"/>
              <a:t>and</a:t>
            </a:r>
            <a:r>
              <a:rPr lang="tr-TR" sz="2000" dirty="0"/>
              <a:t> x is prime }</a:t>
            </a:r>
          </a:p>
          <a:p>
            <a:pPr marL="457200" lvl="1" indent="0">
              <a:buNone/>
              <a:tabLst>
                <a:tab pos="2333625" algn="l"/>
              </a:tabLst>
            </a:pPr>
            <a:r>
              <a:rPr lang="tr-TR" sz="2000" dirty="0"/>
              <a:t>	= {2, 3, 5, 7, 11, …}</a:t>
            </a:r>
          </a:p>
          <a:p>
            <a:pPr marL="457200" lvl="1" indent="0" defTabSz="854075">
              <a:buNone/>
              <a:tabLst>
                <a:tab pos="2333625" algn="l"/>
              </a:tabLst>
            </a:pPr>
            <a:r>
              <a:rPr lang="tr-TR" sz="2000" dirty="0"/>
              <a:t>EVEN_NUMBERS = {x | x </a:t>
            </a:r>
            <a:r>
              <a:rPr lang="tr-TR" sz="2000" dirty="0">
                <a:latin typeface="Symbol" panose="05050102010706020507" pitchFamily="18" charset="2"/>
              </a:rPr>
              <a:t>Î S</a:t>
            </a:r>
            <a:r>
              <a:rPr lang="tr-TR" sz="2000" dirty="0"/>
              <a:t>* </a:t>
            </a:r>
            <a:r>
              <a:rPr lang="tr-TR" sz="2000" dirty="0" err="1"/>
              <a:t>and</a:t>
            </a:r>
            <a:r>
              <a:rPr lang="tr-TR" sz="2000" dirty="0"/>
              <a:t> x is </a:t>
            </a:r>
            <a:r>
              <a:rPr lang="tr-TR" sz="2000" dirty="0" err="1"/>
              <a:t>even</a:t>
            </a:r>
            <a:r>
              <a:rPr lang="tr-TR" sz="2000" dirty="0"/>
              <a:t>} 	= {0, 2, 4, …}</a:t>
            </a:r>
          </a:p>
          <a:p>
            <a:pPr marL="457200" lvl="1" indent="0" defTabSz="854075">
              <a:buNone/>
              <a:tabLst>
                <a:tab pos="2333625" algn="l"/>
              </a:tabLst>
            </a:pPr>
            <a:r>
              <a:rPr lang="tr-TR" sz="2000" dirty="0"/>
              <a:t>ODD_NUMBERS = {x | x </a:t>
            </a:r>
            <a:r>
              <a:rPr lang="tr-TR" sz="2000" dirty="0">
                <a:latin typeface="Symbol" panose="05050102010706020507" pitchFamily="18" charset="2"/>
              </a:rPr>
              <a:t>Î S</a:t>
            </a:r>
            <a:r>
              <a:rPr lang="tr-TR" sz="2000" dirty="0"/>
              <a:t>* </a:t>
            </a:r>
            <a:r>
              <a:rPr lang="tr-TR" sz="2000" dirty="0" err="1"/>
              <a:t>and</a:t>
            </a:r>
            <a:r>
              <a:rPr lang="tr-TR" sz="2000" dirty="0"/>
              <a:t> x is </a:t>
            </a:r>
            <a:r>
              <a:rPr lang="tr-TR" sz="2000" dirty="0" err="1"/>
              <a:t>odd</a:t>
            </a:r>
            <a:r>
              <a:rPr lang="tr-TR" sz="2000" dirty="0"/>
              <a:t>}	= {1, 3, 5, …}</a:t>
            </a:r>
          </a:p>
          <a:p>
            <a:pPr marL="457200" lvl="1" indent="0">
              <a:buNone/>
            </a:pP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027492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4470400" y="3194050"/>
          <a:ext cx="2016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02" name="Equation" r:id="rId3" imgW="203112" imgH="469696" progId="Equation.3">
                  <p:embed/>
                </p:oleObj>
              </mc:Choice>
              <mc:Fallback>
                <p:oleObj name="Equation" r:id="rId3" imgW="203112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3194050"/>
                        <a:ext cx="2016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Altbilgi Yer Tutucusu 3"/>
          <p:cNvSpPr>
            <a:spLocks noGrp="1"/>
          </p:cNvSpPr>
          <p:nvPr>
            <p:ph type="ftr" sz="quarter" idx="12"/>
          </p:nvPr>
        </p:nvSpPr>
        <p:spPr>
          <a:xfrm>
            <a:off x="1331640" y="5805264"/>
            <a:ext cx="7162800" cy="228600"/>
          </a:xfrm>
        </p:spPr>
        <p:txBody>
          <a:bodyPr/>
          <a:lstStyle/>
          <a:p>
            <a:pPr algn="r"/>
            <a:r>
              <a:rPr lang="nb-NO" dirty="0"/>
              <a:t>Week II – Regular Sets, etc </a:t>
            </a:r>
            <a:endParaRPr lang="tr-TR" dirty="0"/>
          </a:p>
        </p:txBody>
      </p:sp>
      <p:sp>
        <p:nvSpPr>
          <p:cNvPr id="15" name="Slayt Numarası Yer Tutucusu 4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/>
          <a:lstStyle/>
          <a:p>
            <a:r>
              <a:rPr lang="tr-TR" dirty="0"/>
              <a:t>19</a:t>
            </a:r>
          </a:p>
        </p:txBody>
      </p:sp>
      <p:sp>
        <p:nvSpPr>
          <p:cNvPr id="16" name="Başlık 1"/>
          <p:cNvSpPr txBox="1">
            <a:spLocks/>
          </p:cNvSpPr>
          <p:nvPr/>
        </p:nvSpPr>
        <p:spPr>
          <a:xfrm>
            <a:off x="1187624" y="332656"/>
            <a:ext cx="7239000" cy="5040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7200" b="1" kern="1200">
                <a:ln w="1270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BLM2502 Theory of Computation</a:t>
            </a:r>
          </a:p>
        </p:txBody>
      </p:sp>
      <p:sp>
        <p:nvSpPr>
          <p:cNvPr id="17" name="İçerik Yer Tutucusu 2"/>
          <p:cNvSpPr>
            <a:spLocks noGrp="1"/>
          </p:cNvSpPr>
          <p:nvPr>
            <p:ph idx="1"/>
          </p:nvPr>
        </p:nvSpPr>
        <p:spPr>
          <a:xfrm>
            <a:off x="1115616" y="980728"/>
            <a:ext cx="7571184" cy="5472608"/>
          </a:xfrm>
        </p:spPr>
        <p:txBody>
          <a:bodyPr>
            <a:noAutofit/>
          </a:bodyPr>
          <a:lstStyle/>
          <a:p>
            <a:r>
              <a:rPr lang="tr-TR" altLang="tr-TR" dirty="0" err="1"/>
              <a:t>Unary</a:t>
            </a:r>
            <a:r>
              <a:rPr lang="tr-TR" altLang="tr-TR" dirty="0"/>
              <a:t> </a:t>
            </a:r>
            <a:r>
              <a:rPr lang="tr-TR" altLang="tr-TR" dirty="0" err="1"/>
              <a:t>Addition</a:t>
            </a:r>
            <a:endParaRPr lang="tr-TR" altLang="tr-TR" dirty="0"/>
          </a:p>
          <a:p>
            <a:pPr marL="0" lvl="1" indent="0">
              <a:buNone/>
            </a:pPr>
            <a:r>
              <a:rPr lang="tr-TR" sz="2000" dirty="0"/>
              <a:t>	</a:t>
            </a:r>
            <a:r>
              <a:rPr lang="tr-TR" sz="2000" dirty="0" err="1"/>
              <a:t>Alphabet</a:t>
            </a:r>
            <a:r>
              <a:rPr lang="tr-TR" sz="2000" dirty="0"/>
              <a:t> </a:t>
            </a:r>
            <a:r>
              <a:rPr lang="en-US" sz="2000" dirty="0">
                <a:latin typeface="Symbol" panose="05050102010706020507" pitchFamily="18" charset="2"/>
              </a:rPr>
              <a:t>S</a:t>
            </a:r>
            <a:r>
              <a:rPr lang="tr-TR" sz="2000" dirty="0"/>
              <a:t> = {1, +, =}</a:t>
            </a:r>
          </a:p>
          <a:p>
            <a:pPr marL="457200" lvl="1" indent="0">
              <a:buNone/>
            </a:pPr>
            <a:r>
              <a:rPr lang="tr-TR" sz="2000" dirty="0"/>
              <a:t>	ADDITION =  {x + y = z: x = 1</a:t>
            </a:r>
            <a:r>
              <a:rPr lang="tr-TR" sz="2000" baseline="30000" dirty="0"/>
              <a:t>m</a:t>
            </a:r>
            <a:r>
              <a:rPr lang="tr-TR" sz="2000" dirty="0"/>
              <a:t>, y=1</a:t>
            </a:r>
            <a:r>
              <a:rPr lang="tr-TR" sz="2000" baseline="30000" dirty="0"/>
              <a:t>n</a:t>
            </a:r>
            <a:r>
              <a:rPr lang="tr-TR" sz="2000" dirty="0"/>
              <a:t>, z = 1</a:t>
            </a:r>
            <a:r>
              <a:rPr lang="tr-TR" sz="2000" baseline="30000" dirty="0"/>
              <a:t>k</a:t>
            </a:r>
            <a:r>
              <a:rPr lang="tr-TR" sz="2000" dirty="0"/>
              <a:t>; k = m + n}</a:t>
            </a:r>
          </a:p>
          <a:p>
            <a:pPr marL="457200" lvl="1" indent="0">
              <a:buNone/>
            </a:pPr>
            <a:r>
              <a:rPr lang="tr-TR" sz="2000" dirty="0"/>
              <a:t>		111 + 11 = 11111 </a:t>
            </a:r>
            <a:r>
              <a:rPr lang="tr-TR" sz="2000" dirty="0">
                <a:latin typeface="Symbol" panose="05050102010706020507" pitchFamily="18" charset="2"/>
              </a:rPr>
              <a:t>Î </a:t>
            </a:r>
            <a:r>
              <a:rPr lang="tr-TR" sz="2000" dirty="0"/>
              <a:t>ADDITION</a:t>
            </a:r>
          </a:p>
          <a:p>
            <a:pPr marL="457200" lvl="1" indent="0">
              <a:buNone/>
            </a:pPr>
            <a:r>
              <a:rPr lang="tr-TR" sz="2000" dirty="0"/>
              <a:t>		111 + 111 = 1111 </a:t>
            </a:r>
            <a:r>
              <a:rPr lang="tr-TR" sz="2000" dirty="0">
                <a:latin typeface="Symbol" panose="05050102010706020507" pitchFamily="18" charset="2"/>
              </a:rPr>
              <a:t>Ï </a:t>
            </a:r>
            <a:r>
              <a:rPr lang="tr-TR" sz="2000" dirty="0"/>
              <a:t>ADDITION</a:t>
            </a:r>
          </a:p>
          <a:p>
            <a:r>
              <a:rPr lang="tr-TR" altLang="tr-TR" dirty="0" err="1"/>
              <a:t>Squaring</a:t>
            </a:r>
            <a:endParaRPr lang="tr-TR" altLang="tr-TR" dirty="0"/>
          </a:p>
          <a:p>
            <a:pPr marL="0" lvl="1" indent="0">
              <a:buNone/>
            </a:pPr>
            <a:r>
              <a:rPr lang="tr-TR" sz="2000" dirty="0"/>
              <a:t>	</a:t>
            </a:r>
            <a:r>
              <a:rPr lang="tr-TR" sz="2000" dirty="0" err="1"/>
              <a:t>Alphabet</a:t>
            </a:r>
            <a:r>
              <a:rPr lang="tr-TR" sz="2000" dirty="0"/>
              <a:t> </a:t>
            </a:r>
            <a:r>
              <a:rPr lang="en-US" sz="2000" dirty="0">
                <a:latin typeface="Symbol" panose="05050102010706020507" pitchFamily="18" charset="2"/>
              </a:rPr>
              <a:t>S</a:t>
            </a:r>
            <a:r>
              <a:rPr lang="tr-TR" sz="2000" dirty="0"/>
              <a:t> = {1, #}</a:t>
            </a:r>
          </a:p>
          <a:p>
            <a:pPr marL="457200" lvl="1" indent="0">
              <a:buNone/>
            </a:pPr>
            <a:r>
              <a:rPr lang="tr-TR" sz="2000" dirty="0"/>
              <a:t>	SQUARES=  {x # y : x = 1</a:t>
            </a:r>
            <a:r>
              <a:rPr lang="tr-TR" sz="2000" baseline="30000" dirty="0"/>
              <a:t>m</a:t>
            </a:r>
            <a:r>
              <a:rPr lang="tr-TR" sz="2000" dirty="0"/>
              <a:t>, y=1</a:t>
            </a:r>
            <a:r>
              <a:rPr lang="tr-TR" sz="2000" baseline="30000" dirty="0"/>
              <a:t>n</a:t>
            </a:r>
            <a:r>
              <a:rPr lang="tr-TR" sz="2000" dirty="0"/>
              <a:t>, n = m</a:t>
            </a:r>
            <a:r>
              <a:rPr lang="tr-TR" sz="2000" baseline="30000" dirty="0"/>
              <a:t>2</a:t>
            </a:r>
            <a:r>
              <a:rPr lang="tr-TR" sz="2000" dirty="0"/>
              <a:t>}</a:t>
            </a:r>
          </a:p>
          <a:p>
            <a:pPr marL="457200" lvl="1" indent="0">
              <a:buNone/>
            </a:pPr>
            <a:r>
              <a:rPr lang="tr-TR" sz="2000" dirty="0"/>
              <a:t>		111 # 111111111 </a:t>
            </a:r>
            <a:r>
              <a:rPr lang="tr-TR" sz="2000" dirty="0">
                <a:latin typeface="Symbol" panose="05050102010706020507" pitchFamily="18" charset="2"/>
              </a:rPr>
              <a:t>Î </a:t>
            </a:r>
            <a:r>
              <a:rPr lang="tr-TR" sz="2000" dirty="0"/>
              <a:t>SQUARES</a:t>
            </a:r>
          </a:p>
          <a:p>
            <a:pPr marL="457200" lvl="1" indent="0">
              <a:buNone/>
            </a:pPr>
            <a:r>
              <a:rPr lang="tr-TR" sz="2000" dirty="0"/>
              <a:t>		1111 # 11111111 </a:t>
            </a:r>
            <a:r>
              <a:rPr lang="tr-TR" sz="2000" dirty="0">
                <a:latin typeface="Symbol" panose="05050102010706020507" pitchFamily="18" charset="2"/>
              </a:rPr>
              <a:t>Ï </a:t>
            </a:r>
            <a:r>
              <a:rPr lang="tr-TR" sz="2000" dirty="0"/>
              <a:t>SQUARES</a:t>
            </a:r>
          </a:p>
          <a:p>
            <a:pPr marL="457200" lvl="1" indent="0">
              <a:buNone/>
            </a:pP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342718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187624" y="332656"/>
            <a:ext cx="7239000" cy="504056"/>
          </a:xfrm>
        </p:spPr>
        <p:txBody>
          <a:bodyPr/>
          <a:lstStyle/>
          <a:p>
            <a:r>
              <a:rPr lang="tr-TR" sz="4000" dirty="0"/>
              <a:t>BLM2502 </a:t>
            </a:r>
            <a:r>
              <a:rPr lang="tr-TR" sz="4000" dirty="0" err="1"/>
              <a:t>Theory</a:t>
            </a:r>
            <a:r>
              <a:rPr lang="tr-TR" sz="4000" dirty="0"/>
              <a:t> of </a:t>
            </a:r>
            <a:r>
              <a:rPr lang="tr-TR" sz="4000" dirty="0" err="1"/>
              <a:t>Computation</a:t>
            </a:r>
            <a:endParaRPr lang="tr-TR" sz="40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15616" y="980728"/>
            <a:ext cx="7467600" cy="4896544"/>
          </a:xfrm>
        </p:spPr>
        <p:txBody>
          <a:bodyPr>
            <a:normAutofit fontScale="47500" lnSpcReduction="20000"/>
          </a:bodyPr>
          <a:lstStyle/>
          <a:p>
            <a:r>
              <a:rPr lang="en-US" sz="3300" b="1" dirty="0"/>
              <a:t>Course Outline</a:t>
            </a:r>
          </a:p>
          <a:p>
            <a:r>
              <a:rPr lang="en-US" sz="3300" dirty="0"/>
              <a:t>Week 		Content</a:t>
            </a:r>
          </a:p>
          <a:p>
            <a:pPr>
              <a:tabLst>
                <a:tab pos="1069975" algn="l"/>
                <a:tab pos="1079500" algn="l"/>
              </a:tabLst>
            </a:pPr>
            <a:r>
              <a:rPr lang="en-US" sz="3400" dirty="0"/>
              <a:t>1		Introduction to  Course </a:t>
            </a:r>
          </a:p>
          <a:p>
            <a:pPr>
              <a:tabLst>
                <a:tab pos="1069975" algn="l"/>
                <a:tab pos="1079500" algn="l"/>
              </a:tabLst>
            </a:pPr>
            <a:r>
              <a:rPr lang="en-US" sz="3400" dirty="0"/>
              <a:t>2		Computability Theory, Complexity Theory, Automata Theory</a:t>
            </a:r>
            <a:r>
              <a:rPr lang="tr-TR" sz="3400" dirty="0"/>
              <a:t>, </a:t>
            </a:r>
            <a:r>
              <a:rPr lang="en-US" sz="3400" dirty="0"/>
              <a:t>Set </a:t>
            </a:r>
            <a:r>
              <a:rPr lang="tr-TR" sz="3400" dirty="0"/>
              <a:t>	</a:t>
            </a:r>
            <a:r>
              <a:rPr lang="en-US" sz="3400" dirty="0"/>
              <a:t>Theory, Relations</a:t>
            </a:r>
            <a:r>
              <a:rPr lang="tr-TR" sz="3400" dirty="0"/>
              <a:t>, </a:t>
            </a:r>
            <a:r>
              <a:rPr lang="en-US" sz="3400" dirty="0"/>
              <a:t>Proofs, Pigeonhole Principle</a:t>
            </a:r>
            <a:r>
              <a:rPr lang="tr-TR" sz="3400" dirty="0"/>
              <a:t> </a:t>
            </a:r>
            <a:endParaRPr lang="en-US" sz="3400" dirty="0"/>
          </a:p>
          <a:p>
            <a:pPr>
              <a:tabLst>
                <a:tab pos="1069975" algn="l"/>
                <a:tab pos="1079500" algn="l"/>
              </a:tabLst>
            </a:pPr>
            <a:r>
              <a:rPr lang="tr-TR" sz="3800" b="1" dirty="0"/>
              <a:t>3</a:t>
            </a:r>
            <a:r>
              <a:rPr lang="en-US" sz="3800" b="1" dirty="0"/>
              <a:t>		Regular </a:t>
            </a:r>
            <a:r>
              <a:rPr lang="tr-TR" sz="3800" b="1" dirty="0"/>
              <a:t>Languages</a:t>
            </a:r>
          </a:p>
          <a:p>
            <a:pPr>
              <a:tabLst>
                <a:tab pos="1069975" algn="l"/>
                <a:tab pos="1079500" algn="l"/>
              </a:tabLst>
            </a:pPr>
            <a:r>
              <a:rPr lang="tr-TR" sz="3800" dirty="0"/>
              <a:t>4</a:t>
            </a:r>
            <a:r>
              <a:rPr lang="en-US" sz="3800" b="1" dirty="0"/>
              <a:t>		Finite Automata</a:t>
            </a:r>
            <a:r>
              <a:rPr lang="en-US" sz="3300" b="1" dirty="0"/>
              <a:t>	</a:t>
            </a:r>
          </a:p>
          <a:p>
            <a:pPr>
              <a:tabLst>
                <a:tab pos="1069975" algn="l"/>
                <a:tab pos="1079500" algn="l"/>
              </a:tabLst>
            </a:pPr>
            <a:r>
              <a:rPr lang="tr-TR" sz="3300" dirty="0"/>
              <a:t>5</a:t>
            </a:r>
            <a:r>
              <a:rPr lang="en-US" sz="3300" dirty="0"/>
              <a:t>		Deterministic and Nondeterministic Finite Automata</a:t>
            </a:r>
          </a:p>
          <a:p>
            <a:pPr>
              <a:tabLst>
                <a:tab pos="1069975" algn="l"/>
                <a:tab pos="1079500" algn="l"/>
              </a:tabLst>
            </a:pPr>
            <a:r>
              <a:rPr lang="tr-TR" sz="3300" dirty="0"/>
              <a:t>6		</a:t>
            </a:r>
            <a:r>
              <a:rPr lang="en-US" sz="3300" dirty="0"/>
              <a:t>Epsilon Transition, Equivalence of Automata</a:t>
            </a:r>
            <a:endParaRPr lang="tr-TR" sz="3300" dirty="0"/>
          </a:p>
          <a:p>
            <a:pPr>
              <a:tabLst>
                <a:tab pos="1069975" algn="l"/>
                <a:tab pos="1079500" algn="l"/>
              </a:tabLst>
            </a:pPr>
            <a:r>
              <a:rPr lang="tr-TR" sz="3300" dirty="0"/>
              <a:t>7	</a:t>
            </a:r>
            <a:r>
              <a:rPr lang="en-US" sz="3300" dirty="0"/>
              <a:t>Pumping Theorem </a:t>
            </a:r>
          </a:p>
          <a:p>
            <a:pPr>
              <a:tabLst>
                <a:tab pos="1069975" algn="l"/>
                <a:tab pos="1079500" algn="l"/>
              </a:tabLst>
            </a:pPr>
            <a:r>
              <a:rPr lang="en-US" sz="3300" dirty="0"/>
              <a:t>	</a:t>
            </a:r>
          </a:p>
          <a:p>
            <a:pPr>
              <a:tabLst>
                <a:tab pos="1069975" algn="l"/>
                <a:tab pos="1079500" algn="l"/>
              </a:tabLst>
            </a:pPr>
            <a:r>
              <a:rPr lang="en-US" sz="3300" dirty="0"/>
              <a:t>9	Context Free Grammar</a:t>
            </a:r>
            <a:r>
              <a:rPr lang="tr-TR" sz="3300" dirty="0"/>
              <a:t>s</a:t>
            </a:r>
          </a:p>
          <a:p>
            <a:pPr>
              <a:tabLst>
                <a:tab pos="1069975" algn="l"/>
                <a:tab pos="1079500" algn="l"/>
              </a:tabLst>
            </a:pPr>
            <a:r>
              <a:rPr lang="en-US" sz="3300" dirty="0"/>
              <a:t>10		Parse Tree, Ambiguity, </a:t>
            </a:r>
          </a:p>
          <a:p>
            <a:pPr>
              <a:tabLst>
                <a:tab pos="1069975" algn="l"/>
                <a:tab pos="1079500" algn="l"/>
              </a:tabLst>
            </a:pPr>
            <a:r>
              <a:rPr lang="en-US" sz="3300" dirty="0"/>
              <a:t>11		Pumping Theorem</a:t>
            </a:r>
          </a:p>
          <a:p>
            <a:pPr>
              <a:tabLst>
                <a:tab pos="1069975" algn="l"/>
                <a:tab pos="1079500" algn="l"/>
              </a:tabLst>
            </a:pPr>
            <a:r>
              <a:rPr lang="en-US" sz="3300" dirty="0"/>
              <a:t>1</a:t>
            </a:r>
            <a:r>
              <a:rPr lang="tr-TR" sz="3300" dirty="0"/>
              <a:t>3</a:t>
            </a:r>
            <a:r>
              <a:rPr lang="en-US" sz="3300" dirty="0"/>
              <a:t>		Turing Machines, Recognition and Computation, Church-Turing Hypothesis</a:t>
            </a:r>
            <a:endParaRPr lang="en-US" sz="3300" dirty="0">
              <a:solidFill>
                <a:srgbClr val="FF0000"/>
              </a:solidFill>
            </a:endParaRPr>
          </a:p>
          <a:p>
            <a:pPr>
              <a:tabLst>
                <a:tab pos="1069975" algn="l"/>
                <a:tab pos="1079500" algn="l"/>
              </a:tabLst>
            </a:pPr>
            <a:r>
              <a:rPr lang="en-US" sz="3300" dirty="0"/>
              <a:t>14		Turing Machines, Recognition and Computation, Church-Turing Hypothesis</a:t>
            </a:r>
          </a:p>
          <a:p>
            <a:pPr>
              <a:tabLst>
                <a:tab pos="1069975" algn="l"/>
                <a:tab pos="1079500" algn="l"/>
              </a:tabLst>
            </a:pPr>
            <a:r>
              <a:rPr lang="en-US" sz="3300" dirty="0"/>
              <a:t>15</a:t>
            </a:r>
            <a:r>
              <a:rPr lang="tr-TR" sz="3300" dirty="0"/>
              <a:t>		</a:t>
            </a:r>
            <a:r>
              <a:rPr lang="en-US" sz="3300" dirty="0"/>
              <a:t>Review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2"/>
          </p:nvPr>
        </p:nvSpPr>
        <p:spPr>
          <a:xfrm>
            <a:off x="1331640" y="5805264"/>
            <a:ext cx="7162800" cy="228600"/>
          </a:xfrm>
        </p:spPr>
        <p:txBody>
          <a:bodyPr/>
          <a:lstStyle/>
          <a:p>
            <a:pPr algn="r"/>
            <a:r>
              <a:rPr lang="tr-TR" dirty="0" err="1"/>
              <a:t>Week</a:t>
            </a:r>
            <a:r>
              <a:rPr lang="tr-TR" dirty="0"/>
              <a:t> I - </a:t>
            </a:r>
            <a:r>
              <a:rPr lang="tr-TR" dirty="0" err="1"/>
              <a:t>Introduction</a:t>
            </a:r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C3C0A5-FCFC-4DD2-8080-FD61FAFEF6A5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4569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4470400" y="3194050"/>
          <a:ext cx="2016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28" name="Equation" r:id="rId3" imgW="203112" imgH="469696" progId="Equation.3">
                  <p:embed/>
                </p:oleObj>
              </mc:Choice>
              <mc:Fallback>
                <p:oleObj name="Equation" r:id="rId3" imgW="203112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3194050"/>
                        <a:ext cx="2016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Altbilgi Yer Tutucusu 3"/>
          <p:cNvSpPr>
            <a:spLocks noGrp="1"/>
          </p:cNvSpPr>
          <p:nvPr>
            <p:ph type="ftr" sz="quarter" idx="12"/>
          </p:nvPr>
        </p:nvSpPr>
        <p:spPr>
          <a:xfrm>
            <a:off x="1331640" y="5805264"/>
            <a:ext cx="7162800" cy="228600"/>
          </a:xfrm>
        </p:spPr>
        <p:txBody>
          <a:bodyPr/>
          <a:lstStyle/>
          <a:p>
            <a:pPr algn="r"/>
            <a:r>
              <a:rPr lang="nb-NO" dirty="0"/>
              <a:t>Week II – Regular Sets, etc </a:t>
            </a:r>
            <a:endParaRPr lang="tr-TR" dirty="0"/>
          </a:p>
        </p:txBody>
      </p:sp>
      <p:sp>
        <p:nvSpPr>
          <p:cNvPr id="15" name="Slayt Numarası Yer Tutucusu 4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/>
          <a:lstStyle/>
          <a:p>
            <a:r>
              <a:rPr lang="tr-TR" dirty="0"/>
              <a:t>20</a:t>
            </a:r>
          </a:p>
        </p:txBody>
      </p:sp>
      <p:sp>
        <p:nvSpPr>
          <p:cNvPr id="16" name="Başlık 1"/>
          <p:cNvSpPr txBox="1">
            <a:spLocks/>
          </p:cNvSpPr>
          <p:nvPr/>
        </p:nvSpPr>
        <p:spPr>
          <a:xfrm>
            <a:off x="1187624" y="332656"/>
            <a:ext cx="7239000" cy="5040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7200" b="1" kern="1200">
                <a:ln w="1270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BLM2502 Theory of Computation</a:t>
            </a:r>
          </a:p>
        </p:txBody>
      </p:sp>
      <p:sp>
        <p:nvSpPr>
          <p:cNvPr id="17" name="İçerik Yer Tutucusu 2"/>
          <p:cNvSpPr>
            <a:spLocks noGrp="1"/>
          </p:cNvSpPr>
          <p:nvPr>
            <p:ph idx="1"/>
          </p:nvPr>
        </p:nvSpPr>
        <p:spPr>
          <a:xfrm>
            <a:off x="1115616" y="980728"/>
            <a:ext cx="7571184" cy="5472608"/>
          </a:xfrm>
        </p:spPr>
        <p:txBody>
          <a:bodyPr>
            <a:noAutofit/>
          </a:bodyPr>
          <a:lstStyle/>
          <a:p>
            <a:r>
              <a:rPr lang="tr-TR" altLang="tr-TR" dirty="0"/>
              <a:t>Operations On </a:t>
            </a:r>
            <a:r>
              <a:rPr lang="tr-TR" altLang="tr-TR" dirty="0" err="1"/>
              <a:t>Languages</a:t>
            </a:r>
            <a:endParaRPr lang="tr-TR" altLang="tr-TR" dirty="0"/>
          </a:p>
          <a:p>
            <a:pPr marL="457200" lvl="1" indent="0">
              <a:buNone/>
            </a:pPr>
            <a:r>
              <a:rPr lang="tr-TR" altLang="tr-TR" sz="2000" dirty="0"/>
              <a:t>Set Operations: </a:t>
            </a:r>
            <a:r>
              <a:rPr lang="tr-TR" altLang="tr-TR" sz="2000" dirty="0" err="1"/>
              <a:t>Regular</a:t>
            </a:r>
            <a:r>
              <a:rPr lang="tr-TR" altLang="tr-TR" sz="2000" dirty="0"/>
              <a:t> </a:t>
            </a:r>
            <a:r>
              <a:rPr lang="tr-TR" altLang="tr-TR" sz="2000" dirty="0" err="1"/>
              <a:t>sets</a:t>
            </a:r>
            <a:r>
              <a:rPr lang="tr-TR" altLang="tr-TR" sz="2000" dirty="0"/>
              <a:t> </a:t>
            </a:r>
            <a:r>
              <a:rPr lang="tr-TR" altLang="tr-TR" sz="2000" dirty="0" err="1"/>
              <a:t>are</a:t>
            </a:r>
            <a:r>
              <a:rPr lang="tr-TR" altLang="tr-TR" sz="2000" dirty="0"/>
              <a:t> </a:t>
            </a:r>
            <a:r>
              <a:rPr lang="tr-TR" altLang="tr-TR" sz="2000" dirty="0" err="1"/>
              <a:t>closed</a:t>
            </a:r>
            <a:r>
              <a:rPr lang="tr-TR" altLang="tr-TR" sz="2000" dirty="0"/>
              <a:t> </a:t>
            </a:r>
            <a:r>
              <a:rPr lang="tr-TR" altLang="tr-TR" sz="2000" dirty="0" err="1"/>
              <a:t>under</a:t>
            </a:r>
            <a:r>
              <a:rPr lang="tr-TR" altLang="tr-TR" sz="2000" dirty="0"/>
              <a:t> </a:t>
            </a:r>
            <a:r>
              <a:rPr lang="tr-TR" altLang="tr-TR" sz="2000" dirty="0" err="1"/>
              <a:t>union</a:t>
            </a:r>
            <a:r>
              <a:rPr lang="tr-TR" altLang="tr-TR" sz="2000" dirty="0"/>
              <a:t>, </a:t>
            </a:r>
            <a:r>
              <a:rPr lang="tr-TR" altLang="tr-TR" sz="2000" dirty="0" err="1"/>
              <a:t>intersection</a:t>
            </a:r>
            <a:r>
              <a:rPr lang="tr-TR" altLang="tr-TR" sz="2000" dirty="0"/>
              <a:t> </a:t>
            </a:r>
            <a:r>
              <a:rPr lang="tr-TR" altLang="tr-TR" sz="2000" dirty="0" err="1"/>
              <a:t>negation</a:t>
            </a:r>
            <a:r>
              <a:rPr lang="tr-TR" altLang="tr-TR" sz="2000" dirty="0"/>
              <a:t> </a:t>
            </a:r>
            <a:r>
              <a:rPr lang="tr-TR" altLang="tr-TR" sz="2000" dirty="0" err="1"/>
              <a:t>and</a:t>
            </a:r>
            <a:r>
              <a:rPr lang="tr-TR" altLang="tr-TR" sz="2000" dirty="0"/>
              <a:t> </a:t>
            </a:r>
            <a:r>
              <a:rPr lang="tr-TR" altLang="tr-TR" sz="2000" dirty="0" err="1"/>
              <a:t>complement</a:t>
            </a:r>
            <a:r>
              <a:rPr lang="tr-TR" altLang="tr-TR" sz="2000" dirty="0"/>
              <a:t>.  </a:t>
            </a:r>
          </a:p>
          <a:p>
            <a:pPr marL="857250" lvl="2" indent="0">
              <a:buNone/>
            </a:pPr>
            <a:r>
              <a:rPr lang="tr-TR" altLang="tr-TR" sz="2000" dirty="0"/>
              <a:t>A = {a, ab, </a:t>
            </a:r>
            <a:r>
              <a:rPr lang="tr-TR" altLang="tr-TR" sz="2000" dirty="0" err="1"/>
              <a:t>aaaa</a:t>
            </a:r>
            <a:r>
              <a:rPr lang="tr-TR" altLang="tr-TR" sz="2000" dirty="0"/>
              <a:t>} </a:t>
            </a:r>
          </a:p>
          <a:p>
            <a:pPr marL="857250" lvl="2" indent="0">
              <a:buNone/>
            </a:pPr>
            <a:r>
              <a:rPr lang="tr-TR" altLang="tr-TR" sz="2000" dirty="0"/>
              <a:t>B = {ab, </a:t>
            </a:r>
            <a:r>
              <a:rPr lang="tr-TR" altLang="tr-TR" sz="2000" dirty="0" err="1"/>
              <a:t>bb</a:t>
            </a:r>
            <a:r>
              <a:rPr lang="tr-TR" altLang="tr-TR" sz="2000" dirty="0"/>
              <a:t>} 	</a:t>
            </a:r>
          </a:p>
          <a:p>
            <a:pPr marL="857250" lvl="2" indent="0">
              <a:buNone/>
            </a:pPr>
            <a:r>
              <a:rPr lang="tr-TR" altLang="tr-TR" sz="2000" dirty="0"/>
              <a:t>A </a:t>
            </a:r>
            <a:r>
              <a:rPr lang="tr-TR" sz="2000" dirty="0">
                <a:latin typeface="Symbol" panose="05050102010706020507" pitchFamily="18" charset="2"/>
              </a:rPr>
              <a:t>È</a:t>
            </a:r>
            <a:r>
              <a:rPr lang="tr-TR" sz="2000" dirty="0"/>
              <a:t> </a:t>
            </a:r>
            <a:r>
              <a:rPr lang="tr-TR" altLang="tr-TR" sz="2000" dirty="0"/>
              <a:t>B = {a, ab, </a:t>
            </a:r>
            <a:r>
              <a:rPr lang="tr-TR" altLang="tr-TR" sz="2000" dirty="0" err="1"/>
              <a:t>bb</a:t>
            </a:r>
            <a:r>
              <a:rPr lang="tr-TR" altLang="tr-TR" sz="2000" dirty="0"/>
              <a:t>, </a:t>
            </a:r>
            <a:r>
              <a:rPr lang="tr-TR" altLang="tr-TR" sz="2000" dirty="0" err="1"/>
              <a:t>aaaa</a:t>
            </a:r>
            <a:r>
              <a:rPr lang="tr-TR" altLang="tr-TR" sz="2000" dirty="0"/>
              <a:t>}</a:t>
            </a:r>
          </a:p>
          <a:p>
            <a:pPr marL="857250" lvl="2" indent="0">
              <a:buNone/>
            </a:pPr>
            <a:r>
              <a:rPr lang="tr-TR" altLang="tr-TR" sz="2000" dirty="0"/>
              <a:t>A </a:t>
            </a:r>
            <a:r>
              <a:rPr lang="tr-TR" altLang="tr-TR" sz="2000" dirty="0">
                <a:latin typeface="Symbol" panose="05050102010706020507" pitchFamily="18" charset="2"/>
              </a:rPr>
              <a:t>Ç</a:t>
            </a:r>
            <a:r>
              <a:rPr lang="tr-TR" sz="2000" dirty="0"/>
              <a:t> </a:t>
            </a:r>
            <a:r>
              <a:rPr lang="tr-TR" altLang="tr-TR" sz="2000" dirty="0"/>
              <a:t>B = {ab}</a:t>
            </a:r>
          </a:p>
          <a:p>
            <a:pPr marL="857250" lvl="2" indent="0">
              <a:buNone/>
            </a:pPr>
            <a:r>
              <a:rPr lang="tr-TR" altLang="tr-TR" sz="2000" dirty="0"/>
              <a:t>A  </a:t>
            </a:r>
            <a:r>
              <a:rPr lang="tr-TR" sz="2000" dirty="0"/>
              <a:t>-  </a:t>
            </a:r>
            <a:r>
              <a:rPr lang="tr-TR" altLang="tr-TR" sz="2000" dirty="0"/>
              <a:t>B = {a, </a:t>
            </a:r>
            <a:r>
              <a:rPr lang="tr-TR" altLang="tr-TR" sz="2000" dirty="0" err="1"/>
              <a:t>bb</a:t>
            </a:r>
            <a:r>
              <a:rPr lang="tr-TR" altLang="tr-TR" sz="2000" dirty="0"/>
              <a:t>, </a:t>
            </a:r>
            <a:r>
              <a:rPr lang="tr-TR" altLang="tr-TR" sz="2000" dirty="0" err="1"/>
              <a:t>aaaa</a:t>
            </a:r>
            <a:r>
              <a:rPr lang="tr-TR" altLang="tr-TR" sz="2000" dirty="0"/>
              <a:t>}</a:t>
            </a:r>
          </a:p>
          <a:p>
            <a:pPr marL="857250" lvl="2" indent="0">
              <a:buNone/>
            </a:pPr>
            <a:r>
              <a:rPr lang="tr-TR" altLang="tr-TR" sz="2000" dirty="0"/>
              <a:t>Ā = Σ* – A = {͞</a:t>
            </a:r>
            <a:r>
              <a:rPr lang="tr-TR" altLang="tr-TR" sz="2000" dirty="0" err="1"/>
              <a:t>a,͞ab</a:t>
            </a:r>
            <a:r>
              <a:rPr lang="tr-TR" altLang="tr-TR" sz="2000" dirty="0"/>
              <a:t>͞,͞ ͞</a:t>
            </a:r>
            <a:r>
              <a:rPr lang="tr-TR" altLang="tr-TR" sz="2000" dirty="0" err="1"/>
              <a:t>a͞aa͞a</a:t>
            </a:r>
            <a:r>
              <a:rPr lang="tr-TR" altLang="tr-TR" sz="2000" dirty="0"/>
              <a:t>͞}  = {ε, aa, </a:t>
            </a:r>
            <a:r>
              <a:rPr lang="tr-TR" altLang="tr-TR" sz="2000" dirty="0" err="1"/>
              <a:t>ba</a:t>
            </a:r>
            <a:r>
              <a:rPr lang="tr-TR" altLang="tr-TR" sz="2000" dirty="0"/>
              <a:t>, </a:t>
            </a:r>
            <a:r>
              <a:rPr lang="tr-TR" altLang="tr-TR" sz="2000" dirty="0" err="1"/>
              <a:t>bb</a:t>
            </a:r>
            <a:r>
              <a:rPr lang="tr-TR" altLang="tr-TR" sz="2000" dirty="0"/>
              <a:t>, aba, …}</a:t>
            </a:r>
          </a:p>
          <a:p>
            <a:pPr marL="531813" lvl="2" indent="0">
              <a:buNone/>
              <a:tabLst>
                <a:tab pos="450850" algn="l"/>
              </a:tabLst>
            </a:pPr>
            <a:r>
              <a:rPr lang="tr-TR" altLang="tr-TR" sz="2000" dirty="0" err="1"/>
              <a:t>Note</a:t>
            </a:r>
            <a:r>
              <a:rPr lang="tr-TR" altLang="tr-TR" sz="2000" dirty="0"/>
              <a:t> </a:t>
            </a:r>
            <a:r>
              <a:rPr lang="tr-TR" altLang="tr-TR" sz="2000" dirty="0" err="1"/>
              <a:t>that</a:t>
            </a:r>
            <a:r>
              <a:rPr lang="tr-TR" altLang="tr-TR" sz="2000" dirty="0"/>
              <a:t> : </a:t>
            </a:r>
          </a:p>
          <a:p>
            <a:pPr marL="531813" lvl="2" indent="0">
              <a:buNone/>
              <a:tabLst>
                <a:tab pos="450850" algn="l"/>
              </a:tabLst>
            </a:pPr>
            <a:r>
              <a:rPr lang="tr-TR" altLang="tr-TR" sz="2000" dirty="0"/>
              <a:t>	Ø = {} ≠ {ε}</a:t>
            </a:r>
          </a:p>
          <a:p>
            <a:pPr marL="531813" lvl="2" indent="0">
              <a:buNone/>
              <a:tabLst>
                <a:tab pos="450850" algn="l"/>
              </a:tabLst>
            </a:pPr>
            <a:r>
              <a:rPr lang="tr-TR" altLang="tr-TR" sz="2000" dirty="0"/>
              <a:t>	|Ø| = |{}| = 0 ≠ |{ε}|</a:t>
            </a:r>
          </a:p>
          <a:p>
            <a:pPr marL="531813" lvl="2" indent="0">
              <a:buNone/>
              <a:tabLst>
                <a:tab pos="450850" algn="l"/>
                <a:tab pos="900113" algn="l"/>
                <a:tab pos="2238375" algn="l"/>
              </a:tabLst>
            </a:pPr>
            <a:r>
              <a:rPr lang="tr-TR" altLang="tr-TR" sz="2000" dirty="0"/>
              <a:t>	|{ε}| = 1	* </a:t>
            </a:r>
            <a:r>
              <a:rPr lang="tr-TR" altLang="tr-TR" sz="2000" dirty="0" err="1"/>
              <a:t>This</a:t>
            </a:r>
            <a:r>
              <a:rPr lang="tr-TR" altLang="tr-TR" sz="2000" dirty="0"/>
              <a:t> is set size</a:t>
            </a:r>
          </a:p>
          <a:p>
            <a:pPr marL="531813" lvl="2" indent="0">
              <a:buNone/>
              <a:tabLst>
                <a:tab pos="450850" algn="l"/>
                <a:tab pos="900113" algn="l"/>
                <a:tab pos="2238375" algn="l"/>
              </a:tabLst>
            </a:pPr>
            <a:r>
              <a:rPr lang="tr-TR" altLang="tr-TR" sz="2000" dirty="0"/>
              <a:t>	|ε| = 0	* </a:t>
            </a:r>
            <a:r>
              <a:rPr lang="tr-TR" altLang="tr-TR" sz="2000" dirty="0" err="1"/>
              <a:t>This</a:t>
            </a:r>
            <a:r>
              <a:rPr lang="tr-TR" altLang="tr-TR" sz="2000" dirty="0"/>
              <a:t> is </a:t>
            </a:r>
            <a:r>
              <a:rPr lang="tr-TR" altLang="tr-TR" sz="2000" dirty="0" err="1"/>
              <a:t>string</a:t>
            </a:r>
            <a:r>
              <a:rPr lang="tr-TR" altLang="tr-TR" sz="2000" dirty="0"/>
              <a:t> </a:t>
            </a:r>
            <a:r>
              <a:rPr lang="tr-TR" altLang="tr-TR" sz="2000" dirty="0" err="1"/>
              <a:t>length</a:t>
            </a:r>
            <a:endParaRPr lang="tr-TR" altLang="tr-TR" sz="2000" dirty="0"/>
          </a:p>
          <a:p>
            <a:pPr marL="531813" lvl="2" indent="0">
              <a:buNone/>
              <a:tabLst>
                <a:tab pos="450850" algn="l"/>
                <a:tab pos="900113" algn="l"/>
                <a:tab pos="2238375" algn="l"/>
              </a:tabLst>
            </a:pPr>
            <a:r>
              <a:rPr lang="tr-TR" altLang="tr-TR" sz="2000" dirty="0"/>
              <a:t>		</a:t>
            </a:r>
          </a:p>
          <a:p>
            <a:pPr marL="531813" lvl="2" indent="0">
              <a:buNone/>
              <a:tabLst>
                <a:tab pos="450850" algn="l"/>
              </a:tabLst>
            </a:pPr>
            <a:endParaRPr lang="tr-TR" altLang="tr-TR" sz="2000" dirty="0"/>
          </a:p>
          <a:p>
            <a:pPr marL="857250" lvl="2" indent="0">
              <a:buNone/>
            </a:pPr>
            <a:endParaRPr lang="tr-TR" sz="2000" dirty="0"/>
          </a:p>
          <a:p>
            <a:pPr marL="857250" lvl="2" indent="0">
              <a:buNone/>
            </a:pPr>
            <a:endParaRPr lang="tr-TR" altLang="tr-TR" sz="2000" dirty="0"/>
          </a:p>
          <a:p>
            <a:pPr lvl="1"/>
            <a:endParaRPr lang="tr-TR" altLang="tr-TR" sz="2000" dirty="0"/>
          </a:p>
          <a:p>
            <a:pPr marL="457200" lvl="1" indent="0">
              <a:buNone/>
            </a:pPr>
            <a:endParaRPr lang="tr-TR" sz="2400" dirty="0"/>
          </a:p>
          <a:p>
            <a:pPr marL="457200" lvl="1" indent="0">
              <a:buNone/>
            </a:pP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818374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tr-TR" altLang="tr-TR" sz="4400" dirty="0" err="1"/>
              <a:t>Finite</a:t>
            </a:r>
            <a:r>
              <a:rPr lang="tr-TR" altLang="tr-TR" sz="4400" dirty="0"/>
              <a:t> </a:t>
            </a:r>
            <a:r>
              <a:rPr lang="tr-TR" altLang="tr-TR" sz="4400" dirty="0" err="1"/>
              <a:t>Automata</a:t>
            </a:r>
            <a:endParaRPr lang="en-US" altLang="tr-TR" sz="4400" dirty="0"/>
          </a:p>
        </p:txBody>
      </p:sp>
    </p:spTree>
    <p:extLst>
      <p:ext uri="{BB962C8B-B14F-4D97-AF65-F5344CB8AC3E}">
        <p14:creationId xmlns:p14="http://schemas.microsoft.com/office/powerpoint/2010/main" val="3025640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n-ea"/>
              </a:rPr>
              <a:t> 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1905000" y="3124200"/>
            <a:ext cx="3271838" cy="2359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1676400" y="1981200"/>
            <a:ext cx="3657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2286000" y="1371600"/>
            <a:ext cx="2286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Input Tape</a:t>
            </a: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5791200" y="3886200"/>
            <a:ext cx="3048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5715000" y="4038600"/>
            <a:ext cx="3200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5638800" y="3352800"/>
            <a:ext cx="22860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5791200" y="3429000"/>
            <a:ext cx="1852613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ja-JP" altLang="en-US">
                <a:latin typeface="Arial" pitchFamily="34" charset="0"/>
              </a:rPr>
              <a:t>“</a:t>
            </a:r>
            <a:r>
              <a:rPr lang="en-US" altLang="ja-JP"/>
              <a:t>Accept</a:t>
            </a:r>
            <a:r>
              <a:rPr lang="ja-JP" altLang="en-US">
                <a:latin typeface="Arial" pitchFamily="34" charset="0"/>
              </a:rPr>
              <a:t>”</a:t>
            </a:r>
            <a:endParaRPr lang="en-US" altLang="ja-JP"/>
          </a:p>
          <a:p>
            <a:r>
              <a:rPr lang="en-US" altLang="tr-TR"/>
              <a:t>     or</a:t>
            </a:r>
          </a:p>
          <a:p>
            <a:r>
              <a:rPr lang="ja-JP" altLang="en-US">
                <a:latin typeface="Arial" pitchFamily="34" charset="0"/>
              </a:rPr>
              <a:t>“</a:t>
            </a:r>
            <a:r>
              <a:rPr lang="en-US" altLang="ja-JP"/>
              <a:t>Reject</a:t>
            </a:r>
            <a:r>
              <a:rPr lang="ja-JP" altLang="en-US">
                <a:latin typeface="Arial" pitchFamily="34" charset="0"/>
              </a:rPr>
              <a:t>”</a:t>
            </a:r>
            <a:endParaRPr lang="en-US" altLang="tr-TR"/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2819400" y="2057400"/>
            <a:ext cx="1397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String</a:t>
            </a:r>
          </a:p>
        </p:txBody>
      </p: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2286000" y="3810000"/>
            <a:ext cx="224155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Finite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Automaton</a:t>
            </a:r>
          </a:p>
        </p:txBody>
      </p:sp>
      <p:sp>
        <p:nvSpPr>
          <p:cNvPr id="34830" name="Line 14"/>
          <p:cNvSpPr>
            <a:spLocks noChangeShapeType="1"/>
          </p:cNvSpPr>
          <p:nvPr/>
        </p:nvSpPr>
        <p:spPr bwMode="auto">
          <a:xfrm>
            <a:off x="3500438" y="266858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4831" name="Line 15"/>
          <p:cNvSpPr>
            <a:spLocks noChangeShapeType="1"/>
          </p:cNvSpPr>
          <p:nvPr/>
        </p:nvSpPr>
        <p:spPr bwMode="auto">
          <a:xfrm>
            <a:off x="5181600" y="4267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6019800" y="2819400"/>
            <a:ext cx="15319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Output</a:t>
            </a:r>
          </a:p>
        </p:txBody>
      </p:sp>
      <p:sp>
        <p:nvSpPr>
          <p:cNvPr id="22" name="Başlık 1"/>
          <p:cNvSpPr txBox="1">
            <a:spLocks/>
          </p:cNvSpPr>
          <p:nvPr/>
        </p:nvSpPr>
        <p:spPr>
          <a:xfrm>
            <a:off x="1187624" y="332656"/>
            <a:ext cx="7239000" cy="5040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7200" b="1" kern="1200" baseline="0">
                <a:ln w="1270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BLM2502 Theory of Computation</a:t>
            </a:r>
            <a:endParaRPr lang="en-US" sz="4000" dirty="0"/>
          </a:p>
        </p:txBody>
      </p:sp>
      <p:sp>
        <p:nvSpPr>
          <p:cNvPr id="23" name="Altbilgi Yer Tutucusu 3"/>
          <p:cNvSpPr>
            <a:spLocks noGrp="1"/>
          </p:cNvSpPr>
          <p:nvPr>
            <p:ph type="ftr" sz="quarter" idx="12"/>
          </p:nvPr>
        </p:nvSpPr>
        <p:spPr>
          <a:xfrm>
            <a:off x="1331640" y="5805264"/>
            <a:ext cx="7162800" cy="228600"/>
          </a:xfrm>
        </p:spPr>
        <p:txBody>
          <a:bodyPr/>
          <a:lstStyle/>
          <a:p>
            <a:pPr algn="r"/>
            <a:r>
              <a:rPr lang="nb-NO" dirty="0"/>
              <a:t>Week II – Finite Automata</a:t>
            </a:r>
            <a:endParaRPr lang="tr-TR" dirty="0"/>
          </a:p>
        </p:txBody>
      </p:sp>
      <p:sp>
        <p:nvSpPr>
          <p:cNvPr id="24" name="Slayt Numarası Yer Tutucusu 4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/>
          <a:lstStyle/>
          <a:p>
            <a:fld id="{CEC3C0A5-FCFC-4DD2-8080-FD61FAFEF6A5}" type="slidenum">
              <a:rPr lang="tr-TR" smtClean="0"/>
              <a:t>22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009780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187624" y="332656"/>
            <a:ext cx="7239000" cy="504056"/>
          </a:xfrm>
        </p:spPr>
        <p:txBody>
          <a:bodyPr/>
          <a:lstStyle/>
          <a:p>
            <a:r>
              <a:rPr lang="en-US" sz="4000" dirty="0"/>
              <a:t>BLM2502 Theory of Computation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15616" y="980728"/>
            <a:ext cx="7467600" cy="46805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dirty="0" err="1"/>
              <a:t>Finite</a:t>
            </a:r>
            <a:r>
              <a:rPr lang="tr-TR" dirty="0"/>
              <a:t> </a:t>
            </a:r>
            <a:r>
              <a:rPr lang="tr-TR" dirty="0" err="1"/>
              <a:t>Automata</a:t>
            </a:r>
            <a:endParaRPr lang="en-US" dirty="0"/>
          </a:p>
          <a:p>
            <a:r>
              <a:rPr lang="tr-TR" sz="2400" dirty="0"/>
              <a:t>A </a:t>
            </a:r>
            <a:r>
              <a:rPr lang="tr-TR" sz="2400" dirty="0" err="1"/>
              <a:t>finite</a:t>
            </a:r>
            <a:r>
              <a:rPr lang="tr-TR" sz="2400" dirty="0"/>
              <a:t> </a:t>
            </a:r>
            <a:r>
              <a:rPr lang="tr-TR" sz="2400" dirty="0" err="1"/>
              <a:t>automaton</a:t>
            </a:r>
            <a:r>
              <a:rPr lang="tr-TR" sz="2400" dirty="0"/>
              <a:t> is a 5-tuple:</a:t>
            </a:r>
          </a:p>
          <a:p>
            <a:pPr marL="720725" indent="0">
              <a:buNone/>
            </a:pPr>
            <a:r>
              <a:rPr lang="tr-TR" sz="2400" dirty="0"/>
              <a:t>(Q, </a:t>
            </a:r>
            <a:r>
              <a:rPr lang="tr-TR" sz="2400" dirty="0">
                <a:latin typeface="Symbol" panose="05050102010706020507" pitchFamily="18" charset="2"/>
              </a:rPr>
              <a:t>S, d</a:t>
            </a:r>
            <a:r>
              <a:rPr lang="tr-TR" sz="2400" dirty="0"/>
              <a:t>, q</a:t>
            </a:r>
            <a:r>
              <a:rPr lang="tr-TR" sz="2400" baseline="-25000" dirty="0"/>
              <a:t>0</a:t>
            </a:r>
            <a:r>
              <a:rPr lang="tr-TR" sz="2400" dirty="0"/>
              <a:t>, F) </a:t>
            </a:r>
            <a:r>
              <a:rPr lang="tr-TR" sz="2400" dirty="0" err="1"/>
              <a:t>where</a:t>
            </a:r>
            <a:r>
              <a:rPr lang="tr-TR" sz="2400" dirty="0"/>
              <a:t>;</a:t>
            </a:r>
            <a:endParaRPr lang="tr-TR" sz="2400" b="1" i="1" dirty="0"/>
          </a:p>
          <a:p>
            <a:pPr marL="720725" indent="0">
              <a:buNone/>
            </a:pPr>
            <a:r>
              <a:rPr lang="en-US" sz="2400" dirty="0"/>
              <a:t>1. Q is a finite set called the </a:t>
            </a:r>
            <a:r>
              <a:rPr lang="en-US" sz="2400" b="1" i="1" dirty="0"/>
              <a:t>states,</a:t>
            </a:r>
          </a:p>
          <a:p>
            <a:pPr marL="720725" indent="0">
              <a:buNone/>
            </a:pPr>
            <a:r>
              <a:rPr lang="en-US" sz="2400" dirty="0"/>
              <a:t>2. </a:t>
            </a:r>
            <a:r>
              <a:rPr lang="tr-TR" sz="2400" dirty="0">
                <a:latin typeface="Symbol" panose="05050102010706020507" pitchFamily="18" charset="2"/>
              </a:rPr>
              <a:t>S</a:t>
            </a:r>
            <a:r>
              <a:rPr lang="en-US" sz="2400" dirty="0"/>
              <a:t> is a finite set called the </a:t>
            </a:r>
            <a:r>
              <a:rPr lang="en-US" sz="2400" b="1" i="1" dirty="0"/>
              <a:t>alphabet,</a:t>
            </a:r>
          </a:p>
          <a:p>
            <a:pPr marL="720725" indent="0">
              <a:buNone/>
            </a:pPr>
            <a:r>
              <a:rPr lang="en-US" sz="2400" dirty="0"/>
              <a:t>3. </a:t>
            </a:r>
            <a:r>
              <a:rPr lang="tr-TR" sz="2400" i="1" dirty="0">
                <a:latin typeface="Symbol" panose="05050102010706020507" pitchFamily="18" charset="2"/>
              </a:rPr>
              <a:t>d</a:t>
            </a:r>
            <a:r>
              <a:rPr lang="en-US" sz="2400" i="1" dirty="0"/>
              <a:t>: </a:t>
            </a:r>
            <a:r>
              <a:rPr lang="en-US" sz="2400" dirty="0"/>
              <a:t>Q x </a:t>
            </a:r>
            <a:r>
              <a:rPr lang="tr-TR" sz="2400" dirty="0">
                <a:latin typeface="Symbol" panose="05050102010706020507" pitchFamily="18" charset="2"/>
              </a:rPr>
              <a:t>S</a:t>
            </a:r>
            <a:r>
              <a:rPr lang="tr-TR" sz="2400" dirty="0"/>
              <a:t> </a:t>
            </a:r>
            <a:r>
              <a:rPr lang="tr-TR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Q is the </a:t>
            </a:r>
            <a:r>
              <a:rPr lang="en-US" sz="2400" b="1" i="1" dirty="0"/>
              <a:t>transition function,</a:t>
            </a:r>
          </a:p>
          <a:p>
            <a:pPr marL="720725" indent="0">
              <a:buNone/>
            </a:pPr>
            <a:r>
              <a:rPr lang="en-US" sz="2400" dirty="0"/>
              <a:t>4</a:t>
            </a:r>
            <a:r>
              <a:rPr lang="en-US" sz="2400" b="1" dirty="0"/>
              <a:t>. </a:t>
            </a:r>
            <a:r>
              <a:rPr lang="en-US" sz="2400" dirty="0"/>
              <a:t>q</a:t>
            </a:r>
            <a:r>
              <a:rPr lang="tr-TR" sz="2400" baseline="-25000" dirty="0"/>
              <a:t>0</a:t>
            </a:r>
            <a:r>
              <a:rPr lang="en-US" sz="2400" dirty="0"/>
              <a:t> </a:t>
            </a:r>
            <a:r>
              <a:rPr lang="tr-TR" sz="2400" dirty="0">
                <a:latin typeface="Symbol" panose="05050102010706020507" pitchFamily="18" charset="2"/>
              </a:rPr>
              <a:t>Î</a:t>
            </a:r>
            <a:r>
              <a:rPr lang="en-US" sz="2400" dirty="0"/>
              <a:t> Q is the </a:t>
            </a:r>
            <a:r>
              <a:rPr lang="en-US" sz="2400" b="1" i="1" dirty="0"/>
              <a:t>start state, </a:t>
            </a:r>
            <a:r>
              <a:rPr lang="en-US" sz="2400" dirty="0"/>
              <a:t>and</a:t>
            </a:r>
          </a:p>
          <a:p>
            <a:pPr marL="720725" indent="0">
              <a:buNone/>
            </a:pPr>
            <a:r>
              <a:rPr lang="en-US" sz="2400" i="1" dirty="0"/>
              <a:t>5</a:t>
            </a:r>
            <a:r>
              <a:rPr lang="en-US" sz="2400" b="1" i="1" dirty="0"/>
              <a:t>. </a:t>
            </a:r>
            <a:r>
              <a:rPr lang="en-US" sz="2400" i="1" dirty="0"/>
              <a:t>F </a:t>
            </a:r>
            <a:r>
              <a:rPr lang="tr-TR" sz="2400" dirty="0">
                <a:latin typeface="Symbol" panose="05050102010706020507" pitchFamily="18" charset="2"/>
              </a:rPr>
              <a:t>Í</a:t>
            </a:r>
            <a:r>
              <a:rPr lang="en-US" sz="2400" i="1" dirty="0"/>
              <a:t> Q </a:t>
            </a:r>
            <a:r>
              <a:rPr lang="en-US" sz="2400" dirty="0"/>
              <a:t>is the </a:t>
            </a:r>
            <a:r>
              <a:rPr lang="en-US" sz="2400" b="1" i="1" dirty="0"/>
              <a:t>set </a:t>
            </a:r>
            <a:r>
              <a:rPr lang="en-US" sz="2400" i="1" dirty="0"/>
              <a:t>of </a:t>
            </a:r>
            <a:r>
              <a:rPr lang="en-US" sz="2400" b="1" i="1" dirty="0"/>
              <a:t>accept states.</a:t>
            </a:r>
            <a:endParaRPr lang="en-US" sz="2000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2"/>
          </p:nvPr>
        </p:nvSpPr>
        <p:spPr>
          <a:xfrm>
            <a:off x="1331640" y="5805264"/>
            <a:ext cx="7162800" cy="228600"/>
          </a:xfrm>
        </p:spPr>
        <p:txBody>
          <a:bodyPr/>
          <a:lstStyle/>
          <a:p>
            <a:pPr algn="r"/>
            <a:r>
              <a:rPr lang="nb-NO" dirty="0"/>
              <a:t>Week II – Finite Automata</a:t>
            </a:r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C3C0A5-FCFC-4DD2-8080-FD61FAFEF6A5}" type="slidenum">
              <a:rPr lang="tr-TR" smtClean="0"/>
              <a:t>23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42319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>
                <a:ea typeface="+mn-ea"/>
              </a:rPr>
              <a:t> </a:t>
            </a:r>
          </a:p>
        </p:txBody>
      </p:sp>
      <p:sp>
        <p:nvSpPr>
          <p:cNvPr id="35867" name="Text Box 27"/>
          <p:cNvSpPr txBox="1">
            <a:spLocks noChangeArrowheads="1"/>
          </p:cNvSpPr>
          <p:nvPr/>
        </p:nvSpPr>
        <p:spPr bwMode="auto">
          <a:xfrm>
            <a:off x="1219200" y="4343400"/>
            <a:ext cx="1207382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dirty="0">
                <a:latin typeface="Comic Sans MS" charset="0"/>
                <a:ea typeface="ＭＳ Ｐゴシック" charset="0"/>
              </a:rPr>
              <a:t>start</a:t>
            </a:r>
            <a:endParaRPr lang="en-US" dirty="0">
              <a:latin typeface="Comic Sans MS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omic Sans MS" charset="0"/>
                <a:ea typeface="ＭＳ Ｐゴシック" charset="0"/>
              </a:rPr>
              <a:t>state</a:t>
            </a:r>
          </a:p>
        </p:txBody>
      </p:sp>
      <p:sp>
        <p:nvSpPr>
          <p:cNvPr id="35868" name="Text Box 28"/>
          <p:cNvSpPr txBox="1">
            <a:spLocks noChangeArrowheads="1"/>
          </p:cNvSpPr>
          <p:nvPr/>
        </p:nvSpPr>
        <p:spPr bwMode="auto">
          <a:xfrm>
            <a:off x="6477000" y="4343400"/>
            <a:ext cx="223043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  accepting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  state</a:t>
            </a:r>
          </a:p>
        </p:txBody>
      </p:sp>
      <p:sp>
        <p:nvSpPr>
          <p:cNvPr id="35871" name="Line 31"/>
          <p:cNvSpPr>
            <a:spLocks noChangeShapeType="1"/>
          </p:cNvSpPr>
          <p:nvPr/>
        </p:nvSpPr>
        <p:spPr bwMode="auto">
          <a:xfrm flipV="1">
            <a:off x="3200400" y="41910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5872" name="Line 32"/>
          <p:cNvSpPr>
            <a:spLocks noChangeShapeType="1"/>
          </p:cNvSpPr>
          <p:nvPr/>
        </p:nvSpPr>
        <p:spPr bwMode="auto">
          <a:xfrm flipV="1">
            <a:off x="5105400" y="3962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5873" name="Text Box 33"/>
          <p:cNvSpPr txBox="1">
            <a:spLocks noChangeArrowheads="1"/>
          </p:cNvSpPr>
          <p:nvPr/>
        </p:nvSpPr>
        <p:spPr bwMode="auto">
          <a:xfrm>
            <a:off x="2514600" y="5638800"/>
            <a:ext cx="1196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state</a:t>
            </a:r>
          </a:p>
        </p:txBody>
      </p:sp>
      <p:sp>
        <p:nvSpPr>
          <p:cNvPr id="35874" name="Text Box 34"/>
          <p:cNvSpPr txBox="1">
            <a:spLocks noChangeArrowheads="1"/>
          </p:cNvSpPr>
          <p:nvPr/>
        </p:nvSpPr>
        <p:spPr bwMode="auto">
          <a:xfrm>
            <a:off x="3962400" y="5181600"/>
            <a:ext cx="2038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transition</a:t>
            </a:r>
          </a:p>
        </p:txBody>
      </p:sp>
      <p:sp>
        <p:nvSpPr>
          <p:cNvPr id="35910" name="Oval 70"/>
          <p:cNvSpPr>
            <a:spLocks noChangeArrowheads="1"/>
          </p:cNvSpPr>
          <p:nvPr/>
        </p:nvSpPr>
        <p:spPr bwMode="auto">
          <a:xfrm>
            <a:off x="1600200" y="3581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5911" name="Oval 71"/>
          <p:cNvSpPr>
            <a:spLocks noChangeArrowheads="1"/>
          </p:cNvSpPr>
          <p:nvPr/>
        </p:nvSpPr>
        <p:spPr bwMode="auto">
          <a:xfrm>
            <a:off x="4191000" y="3581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5912" name="Oval 72"/>
          <p:cNvSpPr>
            <a:spLocks noChangeArrowheads="1"/>
          </p:cNvSpPr>
          <p:nvPr/>
        </p:nvSpPr>
        <p:spPr bwMode="auto">
          <a:xfrm>
            <a:off x="5486400" y="3581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5913" name="Oval 73"/>
          <p:cNvSpPr>
            <a:spLocks noChangeArrowheads="1"/>
          </p:cNvSpPr>
          <p:nvPr/>
        </p:nvSpPr>
        <p:spPr bwMode="auto">
          <a:xfrm>
            <a:off x="6858000" y="3581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5914" name="Oval 74"/>
          <p:cNvSpPr>
            <a:spLocks noChangeArrowheads="1"/>
          </p:cNvSpPr>
          <p:nvPr/>
        </p:nvSpPr>
        <p:spPr bwMode="auto">
          <a:xfrm>
            <a:off x="6705600" y="34290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5915" name="Line 75"/>
          <p:cNvSpPr>
            <a:spLocks noChangeShapeType="1"/>
          </p:cNvSpPr>
          <p:nvPr/>
        </p:nvSpPr>
        <p:spPr bwMode="auto">
          <a:xfrm>
            <a:off x="990600" y="3886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5916" name="Line 76"/>
          <p:cNvSpPr>
            <a:spLocks noChangeShapeType="1"/>
          </p:cNvSpPr>
          <p:nvPr/>
        </p:nvSpPr>
        <p:spPr bwMode="auto">
          <a:xfrm>
            <a:off x="3429000" y="3886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5917" name="Line 77"/>
          <p:cNvSpPr>
            <a:spLocks noChangeShapeType="1"/>
          </p:cNvSpPr>
          <p:nvPr/>
        </p:nvSpPr>
        <p:spPr bwMode="auto">
          <a:xfrm>
            <a:off x="4724400" y="3886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5918" name="Line 78"/>
          <p:cNvSpPr>
            <a:spLocks noChangeShapeType="1"/>
          </p:cNvSpPr>
          <p:nvPr/>
        </p:nvSpPr>
        <p:spPr bwMode="auto">
          <a:xfrm>
            <a:off x="6019800" y="3886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7187" name="Object 79"/>
          <p:cNvGraphicFramePr>
            <a:graphicFrameLocks noChangeAspect="1"/>
          </p:cNvGraphicFramePr>
          <p:nvPr/>
        </p:nvGraphicFramePr>
        <p:xfrm>
          <a:off x="1676400" y="35814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765" name="Equation" r:id="rId3" imgW="419100" imgH="469900" progId="Equation.3">
                  <p:embed/>
                </p:oleObj>
              </mc:Choice>
              <mc:Fallback>
                <p:oleObj name="Equation" r:id="rId3" imgW="4191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5814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20" name="Oval 80"/>
          <p:cNvSpPr>
            <a:spLocks noChangeArrowheads="1"/>
          </p:cNvSpPr>
          <p:nvPr/>
        </p:nvSpPr>
        <p:spPr bwMode="auto">
          <a:xfrm>
            <a:off x="2895600" y="3581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7189" name="Object 81"/>
          <p:cNvGraphicFramePr>
            <a:graphicFrameLocks noChangeAspect="1"/>
          </p:cNvGraphicFramePr>
          <p:nvPr/>
        </p:nvGraphicFramePr>
        <p:xfrm>
          <a:off x="3009900" y="35814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766" name="Equation" r:id="rId5" imgW="342751" imgH="469696" progId="Equation.3">
                  <p:embed/>
                </p:oleObj>
              </mc:Choice>
              <mc:Fallback>
                <p:oleObj name="Equation" r:id="rId5" imgW="342751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35814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0" name="Object 82"/>
          <p:cNvGraphicFramePr>
            <a:graphicFrameLocks noChangeAspect="1"/>
          </p:cNvGraphicFramePr>
          <p:nvPr/>
        </p:nvGraphicFramePr>
        <p:xfrm>
          <a:off x="4279900" y="35814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767" name="Equation" r:id="rId7" imgW="393529" imgH="469696" progId="Equation.3">
                  <p:embed/>
                </p:oleObj>
              </mc:Choice>
              <mc:Fallback>
                <p:oleObj name="Equation" r:id="rId7" imgW="393529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9900" y="35814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1" name="Object 83"/>
          <p:cNvGraphicFramePr>
            <a:graphicFrameLocks noChangeAspect="1"/>
          </p:cNvGraphicFramePr>
          <p:nvPr/>
        </p:nvGraphicFramePr>
        <p:xfrm>
          <a:off x="5575300" y="35814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768" name="Equation" r:id="rId9" imgW="393529" imgH="469696" progId="Equation.3">
                  <p:embed/>
                </p:oleObj>
              </mc:Choice>
              <mc:Fallback>
                <p:oleObj name="Equation" r:id="rId9" imgW="393529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300" y="35814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2" name="Object 84"/>
          <p:cNvGraphicFramePr>
            <a:graphicFrameLocks noChangeAspect="1"/>
          </p:cNvGraphicFramePr>
          <p:nvPr/>
        </p:nvGraphicFramePr>
        <p:xfrm>
          <a:off x="6934200" y="35814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769" name="Equation" r:id="rId11" imgW="419100" imgH="469900" progId="Equation.3">
                  <p:embed/>
                </p:oleObj>
              </mc:Choice>
              <mc:Fallback>
                <p:oleObj name="Equation" r:id="rId11" imgW="4191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5814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25" name="Line 85"/>
          <p:cNvSpPr>
            <a:spLocks noChangeShapeType="1"/>
          </p:cNvSpPr>
          <p:nvPr/>
        </p:nvSpPr>
        <p:spPr bwMode="auto">
          <a:xfrm>
            <a:off x="2133600" y="3886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7194" name="Object 86"/>
          <p:cNvGraphicFramePr>
            <a:graphicFrameLocks noChangeAspect="1"/>
          </p:cNvGraphicFramePr>
          <p:nvPr/>
        </p:nvGraphicFramePr>
        <p:xfrm>
          <a:off x="2362200" y="3581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770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581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5" name="Object 87"/>
          <p:cNvGraphicFramePr>
            <a:graphicFrameLocks noChangeAspect="1"/>
          </p:cNvGraphicFramePr>
          <p:nvPr/>
        </p:nvGraphicFramePr>
        <p:xfrm>
          <a:off x="3657600" y="35052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771" name="Equation" r:id="rId15" imgW="279279" imgH="380835" progId="Equation.3">
                  <p:embed/>
                </p:oleObj>
              </mc:Choice>
              <mc:Fallback>
                <p:oleObj name="Equation" r:id="rId15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5052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6" name="Object 88"/>
          <p:cNvGraphicFramePr>
            <a:graphicFrameLocks noChangeAspect="1"/>
          </p:cNvGraphicFramePr>
          <p:nvPr/>
        </p:nvGraphicFramePr>
        <p:xfrm>
          <a:off x="4953000" y="35052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772"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5052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7" name="Object 89"/>
          <p:cNvGraphicFramePr>
            <a:graphicFrameLocks noChangeAspect="1"/>
          </p:cNvGraphicFramePr>
          <p:nvPr/>
        </p:nvGraphicFramePr>
        <p:xfrm>
          <a:off x="6248400" y="3581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773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581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30" name="Oval 90"/>
          <p:cNvSpPr>
            <a:spLocks noChangeArrowheads="1"/>
          </p:cNvSpPr>
          <p:nvPr/>
        </p:nvSpPr>
        <p:spPr bwMode="auto">
          <a:xfrm>
            <a:off x="6261100" y="22987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7199" name="Object 91"/>
          <p:cNvGraphicFramePr>
            <a:graphicFrameLocks noChangeAspect="1"/>
          </p:cNvGraphicFramePr>
          <p:nvPr/>
        </p:nvGraphicFramePr>
        <p:xfrm>
          <a:off x="6337300" y="22987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774" name="Equation" r:id="rId19" imgW="406224" imgH="469696" progId="Equation.3">
                  <p:embed/>
                </p:oleObj>
              </mc:Choice>
              <mc:Fallback>
                <p:oleObj name="Equation" r:id="rId19" imgW="406224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300" y="22987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0" name="Object 92"/>
          <p:cNvGraphicFramePr>
            <a:graphicFrameLocks noChangeAspect="1"/>
          </p:cNvGraphicFramePr>
          <p:nvPr/>
        </p:nvGraphicFramePr>
        <p:xfrm>
          <a:off x="3200400" y="3124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775"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124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1" name="Object 93"/>
          <p:cNvGraphicFramePr>
            <a:graphicFrameLocks noChangeAspect="1"/>
          </p:cNvGraphicFramePr>
          <p:nvPr/>
        </p:nvGraphicFramePr>
        <p:xfrm>
          <a:off x="4419600" y="3200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776" name="Equation" r:id="rId22" imgW="266584" imgH="279279" progId="Equation.3">
                  <p:embed/>
                </p:oleObj>
              </mc:Choice>
              <mc:Fallback>
                <p:oleObj name="Equation" r:id="rId22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200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2" name="Object 94"/>
          <p:cNvGraphicFramePr>
            <a:graphicFrameLocks noChangeAspect="1"/>
          </p:cNvGraphicFramePr>
          <p:nvPr/>
        </p:nvGraphicFramePr>
        <p:xfrm>
          <a:off x="5715000" y="31242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777" name="Equation" r:id="rId23" imgW="279279" imgH="380835" progId="Equation.3">
                  <p:embed/>
                </p:oleObj>
              </mc:Choice>
              <mc:Fallback>
                <p:oleObj name="Equation" r:id="rId23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1242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3" name="Object 95"/>
          <p:cNvGraphicFramePr>
            <a:graphicFrameLocks noChangeAspect="1"/>
          </p:cNvGraphicFramePr>
          <p:nvPr/>
        </p:nvGraphicFramePr>
        <p:xfrm>
          <a:off x="1828800" y="30480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778" name="Equation" r:id="rId24" imgW="279279" imgH="380835" progId="Equation.3">
                  <p:embed/>
                </p:oleObj>
              </mc:Choice>
              <mc:Fallback>
                <p:oleObj name="Equation" r:id="rId24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0480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36" name="Freeform 96"/>
          <p:cNvSpPr>
            <a:spLocks/>
          </p:cNvSpPr>
          <p:nvPr/>
        </p:nvSpPr>
        <p:spPr bwMode="auto">
          <a:xfrm>
            <a:off x="6096000" y="1524000"/>
            <a:ext cx="660400" cy="850900"/>
          </a:xfrm>
          <a:custGeom>
            <a:avLst/>
            <a:gdLst>
              <a:gd name="T0" fmla="*/ 241300 w 416"/>
              <a:gd name="T1" fmla="*/ 850900 h 536"/>
              <a:gd name="T2" fmla="*/ 12700 w 416"/>
              <a:gd name="T3" fmla="*/ 317500 h 536"/>
              <a:gd name="T4" fmla="*/ 317500 w 416"/>
              <a:gd name="T5" fmla="*/ 12700 h 536"/>
              <a:gd name="T6" fmla="*/ 622300 w 416"/>
              <a:gd name="T7" fmla="*/ 241300 h 536"/>
              <a:gd name="T8" fmla="*/ 546100 w 416"/>
              <a:gd name="T9" fmla="*/ 774700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7205" name="Object 97"/>
          <p:cNvGraphicFramePr>
            <a:graphicFrameLocks noChangeAspect="1"/>
          </p:cNvGraphicFramePr>
          <p:nvPr/>
        </p:nvGraphicFramePr>
        <p:xfrm>
          <a:off x="6108700" y="10795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779" name="Equation" r:id="rId25" imgW="672808" imgH="444307" progId="Equation.3">
                  <p:embed/>
                </p:oleObj>
              </mc:Choice>
              <mc:Fallback>
                <p:oleObj name="Equation" r:id="rId25" imgW="672808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8700" y="10795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38" name="Line 98"/>
          <p:cNvSpPr>
            <a:spLocks noChangeShapeType="1"/>
          </p:cNvSpPr>
          <p:nvPr/>
        </p:nvSpPr>
        <p:spPr bwMode="auto">
          <a:xfrm flipV="1">
            <a:off x="5867400" y="28194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5939" name="Freeform 99"/>
          <p:cNvSpPr>
            <a:spLocks/>
          </p:cNvSpPr>
          <p:nvPr/>
        </p:nvSpPr>
        <p:spPr bwMode="auto">
          <a:xfrm>
            <a:off x="4572000" y="2667000"/>
            <a:ext cx="1752600" cy="990600"/>
          </a:xfrm>
          <a:custGeom>
            <a:avLst/>
            <a:gdLst>
              <a:gd name="T0" fmla="*/ 0 w 1104"/>
              <a:gd name="T1" fmla="*/ 990600 h 624"/>
              <a:gd name="T2" fmla="*/ 685800 w 1104"/>
              <a:gd name="T3" fmla="*/ 304800 h 624"/>
              <a:gd name="T4" fmla="*/ 1752600 w 1104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5940" name="Freeform 100"/>
          <p:cNvSpPr>
            <a:spLocks/>
          </p:cNvSpPr>
          <p:nvPr/>
        </p:nvSpPr>
        <p:spPr bwMode="auto">
          <a:xfrm>
            <a:off x="3276600" y="2476500"/>
            <a:ext cx="2971800" cy="1181100"/>
          </a:xfrm>
          <a:custGeom>
            <a:avLst/>
            <a:gdLst>
              <a:gd name="T0" fmla="*/ 0 w 1872"/>
              <a:gd name="T1" fmla="*/ 1181100 h 744"/>
              <a:gd name="T2" fmla="*/ 1143000 w 1872"/>
              <a:gd name="T3" fmla="*/ 190500 h 744"/>
              <a:gd name="T4" fmla="*/ 2971800 w 1872"/>
              <a:gd name="T5" fmla="*/ 38100 h 7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5941" name="Freeform 101"/>
          <p:cNvSpPr>
            <a:spLocks/>
          </p:cNvSpPr>
          <p:nvPr/>
        </p:nvSpPr>
        <p:spPr bwMode="auto">
          <a:xfrm>
            <a:off x="1981200" y="1854200"/>
            <a:ext cx="4343400" cy="1803400"/>
          </a:xfrm>
          <a:custGeom>
            <a:avLst/>
            <a:gdLst>
              <a:gd name="T0" fmla="*/ 0 w 2736"/>
              <a:gd name="T1" fmla="*/ 1803400 h 1136"/>
              <a:gd name="T2" fmla="*/ 1143000 w 2736"/>
              <a:gd name="T3" fmla="*/ 203200 h 1136"/>
              <a:gd name="T4" fmla="*/ 4343400 w 2736"/>
              <a:gd name="T5" fmla="*/ 584200 h 11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pSp>
        <p:nvGrpSpPr>
          <p:cNvPr id="7210" name="Group 103"/>
          <p:cNvGrpSpPr>
            <a:grpSpLocks/>
          </p:cNvGrpSpPr>
          <p:nvPr/>
        </p:nvGrpSpPr>
        <p:grpSpPr bwMode="auto">
          <a:xfrm>
            <a:off x="6629400" y="2819400"/>
            <a:ext cx="900113" cy="609600"/>
            <a:chOff x="4224" y="1824"/>
            <a:chExt cx="567" cy="384"/>
          </a:xfrm>
        </p:grpSpPr>
        <p:graphicFrame>
          <p:nvGraphicFramePr>
            <p:cNvPr id="7213" name="Object 104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780" name="Equation" r:id="rId27" imgW="672808" imgH="444307" progId="Equation.3">
                    <p:embed/>
                  </p:oleObj>
                </mc:Choice>
                <mc:Fallback>
                  <p:oleObj name="Equation" r:id="rId27" imgW="672808" imgH="44430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945" name="Line 105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51" name="Başlık 1"/>
          <p:cNvSpPr>
            <a:spLocks noGrp="1"/>
          </p:cNvSpPr>
          <p:nvPr>
            <p:ph type="title"/>
          </p:nvPr>
        </p:nvSpPr>
        <p:spPr>
          <a:xfrm>
            <a:off x="1187624" y="332656"/>
            <a:ext cx="7239000" cy="504056"/>
          </a:xfrm>
        </p:spPr>
        <p:txBody>
          <a:bodyPr/>
          <a:lstStyle/>
          <a:p>
            <a:r>
              <a:rPr lang="en-US" sz="4000" dirty="0"/>
              <a:t>BLM2502 Theory of Computation</a:t>
            </a:r>
          </a:p>
        </p:txBody>
      </p:sp>
      <p:sp>
        <p:nvSpPr>
          <p:cNvPr id="52" name="Altbilgi Yer Tutucusu 3"/>
          <p:cNvSpPr>
            <a:spLocks noGrp="1"/>
          </p:cNvSpPr>
          <p:nvPr>
            <p:ph type="ftr" sz="quarter" idx="12"/>
          </p:nvPr>
        </p:nvSpPr>
        <p:spPr>
          <a:xfrm>
            <a:off x="1331640" y="5805264"/>
            <a:ext cx="7162800" cy="228600"/>
          </a:xfrm>
        </p:spPr>
        <p:txBody>
          <a:bodyPr/>
          <a:lstStyle/>
          <a:p>
            <a:pPr algn="r"/>
            <a:r>
              <a:rPr lang="nb-NO" dirty="0"/>
              <a:t>Week II – Finite Automata</a:t>
            </a:r>
            <a:endParaRPr lang="tr-TR" dirty="0"/>
          </a:p>
        </p:txBody>
      </p:sp>
      <p:sp>
        <p:nvSpPr>
          <p:cNvPr id="53" name="Slayt Numarası Yer Tutucusu 4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/>
          <a:lstStyle/>
          <a:p>
            <a:fld id="{CEC3C0A5-FCFC-4DD2-8080-FD61FAFEF6A5}" type="slidenum">
              <a:rPr lang="tr-TR" smtClean="0"/>
              <a:t>24</a:t>
            </a:fld>
            <a:endParaRPr lang="tr-TR" dirty="0"/>
          </a:p>
        </p:txBody>
      </p:sp>
      <p:sp>
        <p:nvSpPr>
          <p:cNvPr id="3" name="Metin kutusu 2"/>
          <p:cNvSpPr txBox="1"/>
          <p:nvPr/>
        </p:nvSpPr>
        <p:spPr>
          <a:xfrm>
            <a:off x="1219200" y="1079500"/>
            <a:ext cx="306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err="1"/>
              <a:t>Transition</a:t>
            </a:r>
            <a:r>
              <a:rPr lang="tr-TR" sz="2800" dirty="0"/>
              <a:t> </a:t>
            </a:r>
            <a:r>
              <a:rPr lang="tr-TR" sz="2800" dirty="0" err="1"/>
              <a:t>Graph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8374680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>
                <a:ea typeface="+mn-ea"/>
              </a:rPr>
              <a:t> </a:t>
            </a:r>
          </a:p>
        </p:txBody>
      </p:sp>
      <p:sp>
        <p:nvSpPr>
          <p:cNvPr id="52263" name="Rectangle 39"/>
          <p:cNvSpPr>
            <a:spLocks noChangeArrowheads="1"/>
          </p:cNvSpPr>
          <p:nvPr/>
        </p:nvSpPr>
        <p:spPr bwMode="auto">
          <a:xfrm>
            <a:off x="838200" y="1447800"/>
            <a:ext cx="2819400" cy="4267200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2264" name="Line 40"/>
          <p:cNvSpPr>
            <a:spLocks noChangeShapeType="1"/>
          </p:cNvSpPr>
          <p:nvPr/>
        </p:nvSpPr>
        <p:spPr bwMode="auto">
          <a:xfrm>
            <a:off x="1676400" y="1447800"/>
            <a:ext cx="0" cy="42672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2265" name="Line 41"/>
          <p:cNvSpPr>
            <a:spLocks noChangeShapeType="1"/>
          </p:cNvSpPr>
          <p:nvPr/>
        </p:nvSpPr>
        <p:spPr bwMode="auto">
          <a:xfrm>
            <a:off x="2743200" y="14478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2266" name="Line 42"/>
          <p:cNvSpPr>
            <a:spLocks noChangeShapeType="1"/>
          </p:cNvSpPr>
          <p:nvPr/>
        </p:nvSpPr>
        <p:spPr bwMode="auto">
          <a:xfrm flipV="1">
            <a:off x="838200" y="2057400"/>
            <a:ext cx="28194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2267" name="Line 43"/>
          <p:cNvSpPr>
            <a:spLocks noChangeShapeType="1"/>
          </p:cNvSpPr>
          <p:nvPr/>
        </p:nvSpPr>
        <p:spPr bwMode="auto">
          <a:xfrm flipV="1">
            <a:off x="838200" y="26670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2268" name="Line 44"/>
          <p:cNvSpPr>
            <a:spLocks noChangeShapeType="1"/>
          </p:cNvSpPr>
          <p:nvPr/>
        </p:nvSpPr>
        <p:spPr bwMode="auto">
          <a:xfrm flipV="1">
            <a:off x="838200" y="32766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2269" name="Line 45"/>
          <p:cNvSpPr>
            <a:spLocks noChangeShapeType="1"/>
          </p:cNvSpPr>
          <p:nvPr/>
        </p:nvSpPr>
        <p:spPr bwMode="auto">
          <a:xfrm flipV="1">
            <a:off x="838200" y="38862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2270" name="Line 46"/>
          <p:cNvSpPr>
            <a:spLocks noChangeShapeType="1"/>
          </p:cNvSpPr>
          <p:nvPr/>
        </p:nvSpPr>
        <p:spPr bwMode="auto">
          <a:xfrm flipV="1">
            <a:off x="838200" y="44958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4043" name="Object 48"/>
          <p:cNvGraphicFramePr>
            <a:graphicFrameLocks noChangeAspect="1"/>
          </p:cNvGraphicFramePr>
          <p:nvPr/>
        </p:nvGraphicFramePr>
        <p:xfrm>
          <a:off x="1066800" y="1524000"/>
          <a:ext cx="4365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37" name="Equation" r:id="rId3" imgW="279279" imgH="342751" progId="Equation.3">
                  <p:embed/>
                </p:oleObj>
              </mc:Choice>
              <mc:Fallback>
                <p:oleObj name="Equation" r:id="rId3" imgW="279279" imgH="3427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524000"/>
                        <a:ext cx="4365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4" name="Object 49"/>
          <p:cNvGraphicFramePr>
            <a:graphicFrameLocks noChangeAspect="1"/>
          </p:cNvGraphicFramePr>
          <p:nvPr/>
        </p:nvGraphicFramePr>
        <p:xfrm>
          <a:off x="2133600" y="1676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38" name="Equation" r:id="rId5" imgW="266584" imgH="279279" progId="Equation.3">
                  <p:embed/>
                </p:oleObj>
              </mc:Choice>
              <mc:Fallback>
                <p:oleObj name="Equation" r:id="rId5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676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5" name="Object 50"/>
          <p:cNvGraphicFramePr>
            <a:graphicFrameLocks noChangeAspect="1"/>
          </p:cNvGraphicFramePr>
          <p:nvPr/>
        </p:nvGraphicFramePr>
        <p:xfrm>
          <a:off x="3124200" y="16002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39" name="Equation" r:id="rId7" imgW="279279" imgH="380835" progId="Equation.3">
                  <p:embed/>
                </p:oleObj>
              </mc:Choice>
              <mc:Fallback>
                <p:oleObj name="Equation" r:id="rId7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6002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6" name="Object 51"/>
          <p:cNvGraphicFramePr>
            <a:graphicFrameLocks noChangeAspect="1"/>
          </p:cNvGraphicFramePr>
          <p:nvPr/>
        </p:nvGraphicFramePr>
        <p:xfrm>
          <a:off x="1066800" y="21336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0" name="Equation" r:id="rId9" imgW="419100" imgH="469900" progId="Equation.3">
                  <p:embed/>
                </p:oleObj>
              </mc:Choice>
              <mc:Fallback>
                <p:oleObj name="Equation" r:id="rId9" imgW="4191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1336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7" name="Object 52"/>
          <p:cNvGraphicFramePr>
            <a:graphicFrameLocks noChangeAspect="1"/>
          </p:cNvGraphicFramePr>
          <p:nvPr/>
        </p:nvGraphicFramePr>
        <p:xfrm>
          <a:off x="1066800" y="27432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1" name="Equation" r:id="rId11" imgW="342751" imgH="469696" progId="Equation.3">
                  <p:embed/>
                </p:oleObj>
              </mc:Choice>
              <mc:Fallback>
                <p:oleObj name="Equation" r:id="rId11" imgW="342751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7432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8" name="Object 53"/>
          <p:cNvGraphicFramePr>
            <a:graphicFrameLocks noChangeAspect="1"/>
          </p:cNvGraphicFramePr>
          <p:nvPr/>
        </p:nvGraphicFramePr>
        <p:xfrm>
          <a:off x="1066800" y="3352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2" name="Equation" r:id="rId13" imgW="393529" imgH="469696" progId="Equation.3">
                  <p:embed/>
                </p:oleObj>
              </mc:Choice>
              <mc:Fallback>
                <p:oleObj name="Equation" r:id="rId13" imgW="393529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352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9" name="Object 54"/>
          <p:cNvGraphicFramePr>
            <a:graphicFrameLocks noChangeAspect="1"/>
          </p:cNvGraphicFramePr>
          <p:nvPr/>
        </p:nvGraphicFramePr>
        <p:xfrm>
          <a:off x="1066800" y="39624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3" name="Equation" r:id="rId15" imgW="393529" imgH="469696" progId="Equation.3">
                  <p:embed/>
                </p:oleObj>
              </mc:Choice>
              <mc:Fallback>
                <p:oleObj name="Equation" r:id="rId15" imgW="393529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9624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0" name="Object 55"/>
          <p:cNvGraphicFramePr>
            <a:graphicFrameLocks noChangeAspect="1"/>
          </p:cNvGraphicFramePr>
          <p:nvPr/>
        </p:nvGraphicFramePr>
        <p:xfrm>
          <a:off x="1066800" y="45720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4" name="Equation" r:id="rId17" imgW="419100" imgH="469900" progId="Equation.3">
                  <p:embed/>
                </p:oleObj>
              </mc:Choice>
              <mc:Fallback>
                <p:oleObj name="Equation" r:id="rId17" imgW="4191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5720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80" name="Line 56"/>
          <p:cNvSpPr>
            <a:spLocks noChangeShapeType="1"/>
          </p:cNvSpPr>
          <p:nvPr/>
        </p:nvSpPr>
        <p:spPr bwMode="auto">
          <a:xfrm flipV="1">
            <a:off x="838200" y="51054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4052" name="Object 57"/>
          <p:cNvGraphicFramePr>
            <a:graphicFrameLocks noChangeAspect="1"/>
          </p:cNvGraphicFramePr>
          <p:nvPr/>
        </p:nvGraphicFramePr>
        <p:xfrm>
          <a:off x="1066800" y="51816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5" name="Equation" r:id="rId19" imgW="406224" imgH="469696" progId="Equation.3">
                  <p:embed/>
                </p:oleObj>
              </mc:Choice>
              <mc:Fallback>
                <p:oleObj name="Equation" r:id="rId19" imgW="406224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1816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3" name="Object 58"/>
          <p:cNvGraphicFramePr>
            <a:graphicFrameLocks noChangeAspect="1"/>
          </p:cNvGraphicFramePr>
          <p:nvPr/>
        </p:nvGraphicFramePr>
        <p:xfrm>
          <a:off x="2057400" y="21336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6" name="Equation" r:id="rId21" imgW="342751" imgH="469696" progId="Equation.3">
                  <p:embed/>
                </p:oleObj>
              </mc:Choice>
              <mc:Fallback>
                <p:oleObj name="Equation" r:id="rId21" imgW="342751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1336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4" name="Object 59"/>
          <p:cNvGraphicFramePr>
            <a:graphicFrameLocks noChangeAspect="1"/>
          </p:cNvGraphicFramePr>
          <p:nvPr/>
        </p:nvGraphicFramePr>
        <p:xfrm>
          <a:off x="3016250" y="21336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7" name="Equation" r:id="rId22" imgW="406224" imgH="469696" progId="Equation.3">
                  <p:embed/>
                </p:oleObj>
              </mc:Choice>
              <mc:Fallback>
                <p:oleObj name="Equation" r:id="rId22" imgW="406224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0" y="21336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5" name="Object 60"/>
          <p:cNvGraphicFramePr>
            <a:graphicFrameLocks noChangeAspect="1"/>
          </p:cNvGraphicFramePr>
          <p:nvPr/>
        </p:nvGraphicFramePr>
        <p:xfrm>
          <a:off x="2057400" y="27432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8" name="Equation" r:id="rId23" imgW="406224" imgH="469696" progId="Equation.3">
                  <p:embed/>
                </p:oleObj>
              </mc:Choice>
              <mc:Fallback>
                <p:oleObj name="Equation" r:id="rId23" imgW="406224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7432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6" name="Object 61"/>
          <p:cNvGraphicFramePr>
            <a:graphicFrameLocks noChangeAspect="1"/>
          </p:cNvGraphicFramePr>
          <p:nvPr/>
        </p:nvGraphicFramePr>
        <p:xfrm>
          <a:off x="3048000" y="27432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9" name="Equation" r:id="rId24" imgW="393529" imgH="469696" progId="Equation.3">
                  <p:embed/>
                </p:oleObj>
              </mc:Choice>
              <mc:Fallback>
                <p:oleObj name="Equation" r:id="rId24" imgW="393529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7432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7" name="Object 62"/>
          <p:cNvGraphicFramePr>
            <a:graphicFrameLocks noChangeAspect="1"/>
          </p:cNvGraphicFramePr>
          <p:nvPr/>
        </p:nvGraphicFramePr>
        <p:xfrm>
          <a:off x="1981200" y="3276600"/>
          <a:ext cx="419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0" name="Equation" r:id="rId25" imgW="380835" imgH="482391" progId="Equation.3">
                  <p:embed/>
                </p:oleObj>
              </mc:Choice>
              <mc:Fallback>
                <p:oleObj name="Equation" r:id="rId25" imgW="380835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276600"/>
                        <a:ext cx="4191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8" name="Object 63"/>
          <p:cNvGraphicFramePr>
            <a:graphicFrameLocks noChangeAspect="1"/>
          </p:cNvGraphicFramePr>
          <p:nvPr/>
        </p:nvGraphicFramePr>
        <p:xfrm>
          <a:off x="3048000" y="3352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1" name="Equation" r:id="rId27" imgW="393529" imgH="469696" progId="Equation.3">
                  <p:embed/>
                </p:oleObj>
              </mc:Choice>
              <mc:Fallback>
                <p:oleObj name="Equation" r:id="rId27" imgW="393529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352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9" name="Object 64"/>
          <p:cNvGraphicFramePr>
            <a:graphicFrameLocks noChangeAspect="1"/>
          </p:cNvGraphicFramePr>
          <p:nvPr/>
        </p:nvGraphicFramePr>
        <p:xfrm>
          <a:off x="1981200" y="39624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2" name="Equation" r:id="rId28" imgW="419100" imgH="469900" progId="Equation.3">
                  <p:embed/>
                </p:oleObj>
              </mc:Choice>
              <mc:Fallback>
                <p:oleObj name="Equation" r:id="rId28" imgW="4191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9624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60" name="Object 65"/>
          <p:cNvGraphicFramePr>
            <a:graphicFrameLocks noChangeAspect="1"/>
          </p:cNvGraphicFramePr>
          <p:nvPr/>
        </p:nvGraphicFramePr>
        <p:xfrm>
          <a:off x="2971800" y="39624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3" name="Equation" r:id="rId29" imgW="406224" imgH="469696" progId="Equation.3">
                  <p:embed/>
                </p:oleObj>
              </mc:Choice>
              <mc:Fallback>
                <p:oleObj name="Equation" r:id="rId29" imgW="406224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9624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061" name="Group 76"/>
          <p:cNvGrpSpPr>
            <a:grpSpLocks/>
          </p:cNvGrpSpPr>
          <p:nvPr/>
        </p:nvGrpSpPr>
        <p:grpSpPr bwMode="auto">
          <a:xfrm>
            <a:off x="3200400" y="3294986"/>
            <a:ext cx="5638800" cy="2832100"/>
            <a:chOff x="1488" y="1960"/>
            <a:chExt cx="4167" cy="2008"/>
          </a:xfrm>
        </p:grpSpPr>
        <p:sp>
          <p:nvSpPr>
            <p:cNvPr id="52229" name="Oval 5"/>
            <p:cNvSpPr>
              <a:spLocks noChangeArrowheads="1"/>
            </p:cNvSpPr>
            <p:nvPr/>
          </p:nvSpPr>
          <p:spPr bwMode="auto">
            <a:xfrm>
              <a:off x="1872" y="3536"/>
              <a:ext cx="337" cy="33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2230" name="Oval 6"/>
            <p:cNvSpPr>
              <a:spLocks noChangeArrowheads="1"/>
            </p:cNvSpPr>
            <p:nvPr/>
          </p:nvSpPr>
          <p:spPr bwMode="auto">
            <a:xfrm>
              <a:off x="3503" y="3536"/>
              <a:ext cx="337" cy="33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2231" name="Oval 7"/>
            <p:cNvSpPr>
              <a:spLocks noChangeArrowheads="1"/>
            </p:cNvSpPr>
            <p:nvPr/>
          </p:nvSpPr>
          <p:spPr bwMode="auto">
            <a:xfrm>
              <a:off x="4320" y="3536"/>
              <a:ext cx="336" cy="33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2232" name="Oval 8"/>
            <p:cNvSpPr>
              <a:spLocks noChangeArrowheads="1"/>
            </p:cNvSpPr>
            <p:nvPr/>
          </p:nvSpPr>
          <p:spPr bwMode="auto">
            <a:xfrm>
              <a:off x="5185" y="3536"/>
              <a:ext cx="336" cy="33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2233" name="Line 9"/>
            <p:cNvSpPr>
              <a:spLocks noChangeShapeType="1"/>
            </p:cNvSpPr>
            <p:nvPr/>
          </p:nvSpPr>
          <p:spPr bwMode="auto">
            <a:xfrm>
              <a:off x="1488" y="374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2234" name="Line 10"/>
            <p:cNvSpPr>
              <a:spLocks noChangeShapeType="1"/>
            </p:cNvSpPr>
            <p:nvPr/>
          </p:nvSpPr>
          <p:spPr bwMode="auto">
            <a:xfrm>
              <a:off x="3024" y="372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2235" name="Line 11"/>
            <p:cNvSpPr>
              <a:spLocks noChangeShapeType="1"/>
            </p:cNvSpPr>
            <p:nvPr/>
          </p:nvSpPr>
          <p:spPr bwMode="auto">
            <a:xfrm>
              <a:off x="3840" y="372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2236" name="Line 12"/>
            <p:cNvSpPr>
              <a:spLocks noChangeShapeType="1"/>
            </p:cNvSpPr>
            <p:nvPr/>
          </p:nvSpPr>
          <p:spPr bwMode="auto">
            <a:xfrm>
              <a:off x="4655" y="3728"/>
              <a:ext cx="4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aphicFrame>
          <p:nvGraphicFramePr>
            <p:cNvPr id="44080" name="Object 13"/>
            <p:cNvGraphicFramePr>
              <a:graphicFrameLocks noChangeAspect="1"/>
            </p:cNvGraphicFramePr>
            <p:nvPr/>
          </p:nvGraphicFramePr>
          <p:xfrm>
            <a:off x="1920" y="3536"/>
            <a:ext cx="26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54" name="Equation" r:id="rId30" imgW="419100" imgH="469900" progId="Equation.3">
                    <p:embed/>
                  </p:oleObj>
                </mc:Choice>
                <mc:Fallback>
                  <p:oleObj name="Equation" r:id="rId30" imgW="419100" imgH="469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3536"/>
                          <a:ext cx="26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38" name="Oval 14"/>
            <p:cNvSpPr>
              <a:spLocks noChangeArrowheads="1"/>
            </p:cNvSpPr>
            <p:nvPr/>
          </p:nvSpPr>
          <p:spPr bwMode="auto">
            <a:xfrm>
              <a:off x="2688" y="3536"/>
              <a:ext cx="336" cy="33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aphicFrame>
          <p:nvGraphicFramePr>
            <p:cNvPr id="44082" name="Object 15"/>
            <p:cNvGraphicFramePr>
              <a:graphicFrameLocks noChangeAspect="1"/>
            </p:cNvGraphicFramePr>
            <p:nvPr/>
          </p:nvGraphicFramePr>
          <p:xfrm>
            <a:off x="2760" y="3536"/>
            <a:ext cx="215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55" name="Equation" r:id="rId31" imgW="342751" imgH="469696" progId="Equation.3">
                    <p:embed/>
                  </p:oleObj>
                </mc:Choice>
                <mc:Fallback>
                  <p:oleObj name="Equation" r:id="rId31" imgW="342751" imgH="46969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0" y="3536"/>
                          <a:ext cx="215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83" name="Object 16"/>
            <p:cNvGraphicFramePr>
              <a:graphicFrameLocks noChangeAspect="1"/>
            </p:cNvGraphicFramePr>
            <p:nvPr/>
          </p:nvGraphicFramePr>
          <p:xfrm>
            <a:off x="3560" y="3536"/>
            <a:ext cx="247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56" name="Equation" r:id="rId32" imgW="393529" imgH="469696" progId="Equation.3">
                    <p:embed/>
                  </p:oleObj>
                </mc:Choice>
                <mc:Fallback>
                  <p:oleObj name="Equation" r:id="rId32" imgW="393529" imgH="46969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0" y="3536"/>
                          <a:ext cx="247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84" name="Object 17"/>
            <p:cNvGraphicFramePr>
              <a:graphicFrameLocks noChangeAspect="1"/>
            </p:cNvGraphicFramePr>
            <p:nvPr/>
          </p:nvGraphicFramePr>
          <p:xfrm>
            <a:off x="4376" y="3536"/>
            <a:ext cx="247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57" name="Equation" r:id="rId33" imgW="393529" imgH="469696" progId="Equation.3">
                    <p:embed/>
                  </p:oleObj>
                </mc:Choice>
                <mc:Fallback>
                  <p:oleObj name="Equation" r:id="rId33" imgW="393529" imgH="46969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6" y="3536"/>
                          <a:ext cx="247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85" name="Object 18"/>
            <p:cNvGraphicFramePr>
              <a:graphicFrameLocks noChangeAspect="1"/>
            </p:cNvGraphicFramePr>
            <p:nvPr/>
          </p:nvGraphicFramePr>
          <p:xfrm>
            <a:off x="5232" y="3536"/>
            <a:ext cx="26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58" name="Equation" r:id="rId34" imgW="419100" imgH="469900" progId="Equation.3">
                    <p:embed/>
                  </p:oleObj>
                </mc:Choice>
                <mc:Fallback>
                  <p:oleObj name="Equation" r:id="rId34" imgW="419100" imgH="469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3536"/>
                          <a:ext cx="26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43" name="Line 19"/>
            <p:cNvSpPr>
              <a:spLocks noChangeShapeType="1"/>
            </p:cNvSpPr>
            <p:nvPr/>
          </p:nvSpPr>
          <p:spPr bwMode="auto">
            <a:xfrm>
              <a:off x="2208" y="372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aphicFrame>
          <p:nvGraphicFramePr>
            <p:cNvPr id="44087" name="Object 20"/>
            <p:cNvGraphicFramePr>
              <a:graphicFrameLocks noChangeAspect="1"/>
            </p:cNvGraphicFramePr>
            <p:nvPr/>
          </p:nvGraphicFramePr>
          <p:xfrm>
            <a:off x="2352" y="3536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59" name="Equation" r:id="rId35" imgW="266584" imgH="279279" progId="Equation.3">
                    <p:embed/>
                  </p:oleObj>
                </mc:Choice>
                <mc:Fallback>
                  <p:oleObj name="Equation" r:id="rId35" imgW="266584" imgH="2792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3536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88" name="Object 21"/>
            <p:cNvGraphicFramePr>
              <a:graphicFrameLocks noChangeAspect="1"/>
            </p:cNvGraphicFramePr>
            <p:nvPr/>
          </p:nvGraphicFramePr>
          <p:xfrm>
            <a:off x="3168" y="3488"/>
            <a:ext cx="17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60" name="Equation" r:id="rId36" imgW="279279" imgH="380835" progId="Equation.3">
                    <p:embed/>
                  </p:oleObj>
                </mc:Choice>
                <mc:Fallback>
                  <p:oleObj name="Equation" r:id="rId36" imgW="279279" imgH="38083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3488"/>
                          <a:ext cx="17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89" name="Object 22"/>
            <p:cNvGraphicFramePr>
              <a:graphicFrameLocks noChangeAspect="1"/>
            </p:cNvGraphicFramePr>
            <p:nvPr/>
          </p:nvGraphicFramePr>
          <p:xfrm>
            <a:off x="3984" y="3488"/>
            <a:ext cx="17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61" name="Equation" r:id="rId37" imgW="279279" imgH="380835" progId="Equation.3">
                    <p:embed/>
                  </p:oleObj>
                </mc:Choice>
                <mc:Fallback>
                  <p:oleObj name="Equation" r:id="rId37" imgW="279279" imgH="38083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3488"/>
                          <a:ext cx="17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90" name="Object 23"/>
            <p:cNvGraphicFramePr>
              <a:graphicFrameLocks noChangeAspect="1"/>
            </p:cNvGraphicFramePr>
            <p:nvPr/>
          </p:nvGraphicFramePr>
          <p:xfrm>
            <a:off x="4800" y="3536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62" name="Equation" r:id="rId38" imgW="266584" imgH="279279" progId="Equation.3">
                    <p:embed/>
                  </p:oleObj>
                </mc:Choice>
                <mc:Fallback>
                  <p:oleObj name="Equation" r:id="rId38" imgW="266584" imgH="2792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3536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48" name="Oval 24"/>
            <p:cNvSpPr>
              <a:spLocks noChangeArrowheads="1"/>
            </p:cNvSpPr>
            <p:nvPr/>
          </p:nvSpPr>
          <p:spPr bwMode="auto">
            <a:xfrm>
              <a:off x="4808" y="2728"/>
              <a:ext cx="336" cy="33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aphicFrame>
          <p:nvGraphicFramePr>
            <p:cNvPr id="44092" name="Object 25"/>
            <p:cNvGraphicFramePr>
              <a:graphicFrameLocks noChangeAspect="1"/>
            </p:cNvGraphicFramePr>
            <p:nvPr/>
          </p:nvGraphicFramePr>
          <p:xfrm>
            <a:off x="4856" y="2728"/>
            <a:ext cx="255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63" name="Equation" r:id="rId39" imgW="406224" imgH="469696" progId="Equation.3">
                    <p:embed/>
                  </p:oleObj>
                </mc:Choice>
                <mc:Fallback>
                  <p:oleObj name="Equation" r:id="rId39" imgW="406224" imgH="46969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6" y="2728"/>
                          <a:ext cx="255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93" name="Object 26"/>
            <p:cNvGraphicFramePr>
              <a:graphicFrameLocks noChangeAspect="1"/>
            </p:cNvGraphicFramePr>
            <p:nvPr/>
          </p:nvGraphicFramePr>
          <p:xfrm>
            <a:off x="2880" y="3248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64" name="Equation" r:id="rId40" imgW="266584" imgH="279279" progId="Equation.3">
                    <p:embed/>
                  </p:oleObj>
                </mc:Choice>
                <mc:Fallback>
                  <p:oleObj name="Equation" r:id="rId40" imgW="266584" imgH="2792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3248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94" name="Object 27"/>
            <p:cNvGraphicFramePr>
              <a:graphicFrameLocks noChangeAspect="1"/>
            </p:cNvGraphicFramePr>
            <p:nvPr/>
          </p:nvGraphicFramePr>
          <p:xfrm>
            <a:off x="3648" y="3296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65" name="Equation" r:id="rId41" imgW="266584" imgH="279279" progId="Equation.3">
                    <p:embed/>
                  </p:oleObj>
                </mc:Choice>
                <mc:Fallback>
                  <p:oleObj name="Equation" r:id="rId41" imgW="266584" imgH="2792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3296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95" name="Object 28"/>
            <p:cNvGraphicFramePr>
              <a:graphicFrameLocks noChangeAspect="1"/>
            </p:cNvGraphicFramePr>
            <p:nvPr/>
          </p:nvGraphicFramePr>
          <p:xfrm>
            <a:off x="4464" y="3248"/>
            <a:ext cx="17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66" name="Equation" r:id="rId42" imgW="279279" imgH="380835" progId="Equation.3">
                    <p:embed/>
                  </p:oleObj>
                </mc:Choice>
                <mc:Fallback>
                  <p:oleObj name="Equation" r:id="rId42" imgW="279279" imgH="38083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3248"/>
                          <a:ext cx="17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96" name="Object 29"/>
            <p:cNvGraphicFramePr>
              <a:graphicFrameLocks noChangeAspect="1"/>
            </p:cNvGraphicFramePr>
            <p:nvPr/>
          </p:nvGraphicFramePr>
          <p:xfrm>
            <a:off x="2016" y="3200"/>
            <a:ext cx="17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67" name="Equation" r:id="rId43" imgW="279279" imgH="380835" progId="Equation.3">
                    <p:embed/>
                  </p:oleObj>
                </mc:Choice>
                <mc:Fallback>
                  <p:oleObj name="Equation" r:id="rId43" imgW="279279" imgH="38083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3200"/>
                          <a:ext cx="17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54" name="Freeform 30"/>
            <p:cNvSpPr>
              <a:spLocks/>
            </p:cNvSpPr>
            <p:nvPr/>
          </p:nvSpPr>
          <p:spPr bwMode="auto">
            <a:xfrm>
              <a:off x="4704" y="2240"/>
              <a:ext cx="416" cy="536"/>
            </a:xfrm>
            <a:custGeom>
              <a:avLst/>
              <a:gdLst>
                <a:gd name="T0" fmla="*/ 152 w 416"/>
                <a:gd name="T1" fmla="*/ 536 h 536"/>
                <a:gd name="T2" fmla="*/ 8 w 416"/>
                <a:gd name="T3" fmla="*/ 200 h 536"/>
                <a:gd name="T4" fmla="*/ 200 w 416"/>
                <a:gd name="T5" fmla="*/ 8 h 536"/>
                <a:gd name="T6" fmla="*/ 392 w 416"/>
                <a:gd name="T7" fmla="*/ 152 h 536"/>
                <a:gd name="T8" fmla="*/ 344 w 416"/>
                <a:gd name="T9" fmla="*/ 488 h 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6" h="536">
                  <a:moveTo>
                    <a:pt x="152" y="536"/>
                  </a:moveTo>
                  <a:cubicBezTo>
                    <a:pt x="76" y="412"/>
                    <a:pt x="0" y="288"/>
                    <a:pt x="8" y="200"/>
                  </a:cubicBezTo>
                  <a:cubicBezTo>
                    <a:pt x="16" y="112"/>
                    <a:pt x="136" y="16"/>
                    <a:pt x="200" y="8"/>
                  </a:cubicBezTo>
                  <a:cubicBezTo>
                    <a:pt x="264" y="0"/>
                    <a:pt x="368" y="72"/>
                    <a:pt x="392" y="152"/>
                  </a:cubicBezTo>
                  <a:cubicBezTo>
                    <a:pt x="416" y="232"/>
                    <a:pt x="380" y="360"/>
                    <a:pt x="344" y="48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graphicFrame>
          <p:nvGraphicFramePr>
            <p:cNvPr id="44098" name="Object 31"/>
            <p:cNvGraphicFramePr>
              <a:graphicFrameLocks noChangeAspect="1"/>
            </p:cNvGraphicFramePr>
            <p:nvPr/>
          </p:nvGraphicFramePr>
          <p:xfrm>
            <a:off x="4712" y="1960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68" name="Equation" r:id="rId44" imgW="672808" imgH="444307" progId="Equation.3">
                    <p:embed/>
                  </p:oleObj>
                </mc:Choice>
                <mc:Fallback>
                  <p:oleObj name="Equation" r:id="rId44" imgW="672808" imgH="44430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2" y="1960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56" name="Line 32"/>
            <p:cNvSpPr>
              <a:spLocks noChangeShapeType="1"/>
            </p:cNvSpPr>
            <p:nvPr/>
          </p:nvSpPr>
          <p:spPr bwMode="auto">
            <a:xfrm flipV="1">
              <a:off x="4560" y="3056"/>
              <a:ext cx="336" cy="4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2257" name="Freeform 33"/>
            <p:cNvSpPr>
              <a:spLocks/>
            </p:cNvSpPr>
            <p:nvPr/>
          </p:nvSpPr>
          <p:spPr bwMode="auto">
            <a:xfrm>
              <a:off x="3744" y="2960"/>
              <a:ext cx="1104" cy="624"/>
            </a:xfrm>
            <a:custGeom>
              <a:avLst/>
              <a:gdLst>
                <a:gd name="T0" fmla="*/ 0 w 1104"/>
                <a:gd name="T1" fmla="*/ 624 h 624"/>
                <a:gd name="T2" fmla="*/ 432 w 1104"/>
                <a:gd name="T3" fmla="*/ 192 h 624"/>
                <a:gd name="T4" fmla="*/ 1104 w 1104"/>
                <a:gd name="T5" fmla="*/ 0 h 6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04" h="624">
                  <a:moveTo>
                    <a:pt x="0" y="624"/>
                  </a:moveTo>
                  <a:cubicBezTo>
                    <a:pt x="124" y="460"/>
                    <a:pt x="248" y="296"/>
                    <a:pt x="432" y="192"/>
                  </a:cubicBezTo>
                  <a:cubicBezTo>
                    <a:pt x="616" y="88"/>
                    <a:pt x="860" y="44"/>
                    <a:pt x="1104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2258" name="Freeform 34"/>
            <p:cNvSpPr>
              <a:spLocks/>
            </p:cNvSpPr>
            <p:nvPr/>
          </p:nvSpPr>
          <p:spPr bwMode="auto">
            <a:xfrm>
              <a:off x="2928" y="2840"/>
              <a:ext cx="1872" cy="744"/>
            </a:xfrm>
            <a:custGeom>
              <a:avLst/>
              <a:gdLst>
                <a:gd name="T0" fmla="*/ 0 w 1872"/>
                <a:gd name="T1" fmla="*/ 744 h 744"/>
                <a:gd name="T2" fmla="*/ 720 w 1872"/>
                <a:gd name="T3" fmla="*/ 120 h 744"/>
                <a:gd name="T4" fmla="*/ 1872 w 1872"/>
                <a:gd name="T5" fmla="*/ 24 h 7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72" h="744">
                  <a:moveTo>
                    <a:pt x="0" y="744"/>
                  </a:moveTo>
                  <a:cubicBezTo>
                    <a:pt x="204" y="492"/>
                    <a:pt x="408" y="240"/>
                    <a:pt x="720" y="120"/>
                  </a:cubicBezTo>
                  <a:cubicBezTo>
                    <a:pt x="1032" y="0"/>
                    <a:pt x="1452" y="12"/>
                    <a:pt x="1872" y="2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2259" name="Freeform 35"/>
            <p:cNvSpPr>
              <a:spLocks/>
            </p:cNvSpPr>
            <p:nvPr/>
          </p:nvSpPr>
          <p:spPr bwMode="auto">
            <a:xfrm>
              <a:off x="2112" y="2448"/>
              <a:ext cx="2736" cy="1136"/>
            </a:xfrm>
            <a:custGeom>
              <a:avLst/>
              <a:gdLst>
                <a:gd name="T0" fmla="*/ 0 w 2736"/>
                <a:gd name="T1" fmla="*/ 1136 h 1136"/>
                <a:gd name="T2" fmla="*/ 720 w 2736"/>
                <a:gd name="T3" fmla="*/ 128 h 1136"/>
                <a:gd name="T4" fmla="*/ 2736 w 2736"/>
                <a:gd name="T5" fmla="*/ 368 h 11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736" h="1136">
                  <a:moveTo>
                    <a:pt x="0" y="1136"/>
                  </a:moveTo>
                  <a:cubicBezTo>
                    <a:pt x="132" y="696"/>
                    <a:pt x="264" y="256"/>
                    <a:pt x="720" y="128"/>
                  </a:cubicBezTo>
                  <a:cubicBezTo>
                    <a:pt x="1176" y="0"/>
                    <a:pt x="1956" y="184"/>
                    <a:pt x="2736" y="36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2271" name="Oval 47"/>
            <p:cNvSpPr>
              <a:spLocks noChangeArrowheads="1"/>
            </p:cNvSpPr>
            <p:nvPr/>
          </p:nvSpPr>
          <p:spPr bwMode="auto">
            <a:xfrm>
              <a:off x="5088" y="3440"/>
              <a:ext cx="528" cy="5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44104" name="Group 66"/>
            <p:cNvGrpSpPr>
              <a:grpSpLocks/>
            </p:cNvGrpSpPr>
            <p:nvPr/>
          </p:nvGrpSpPr>
          <p:grpSpPr bwMode="auto">
            <a:xfrm>
              <a:off x="5088" y="3072"/>
              <a:ext cx="567" cy="384"/>
              <a:chOff x="4224" y="1824"/>
              <a:chExt cx="567" cy="384"/>
            </a:xfrm>
          </p:grpSpPr>
          <p:graphicFrame>
            <p:nvGraphicFramePr>
              <p:cNvPr id="44105" name="Object 67"/>
              <p:cNvGraphicFramePr>
                <a:graphicFrameLocks noChangeAspect="1"/>
              </p:cNvGraphicFramePr>
              <p:nvPr/>
            </p:nvGraphicFramePr>
            <p:xfrm>
              <a:off x="4368" y="1824"/>
              <a:ext cx="423" cy="2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369" name="Equation" r:id="rId46" imgW="672808" imgH="444307" progId="Equation.3">
                      <p:embed/>
                    </p:oleObj>
                  </mc:Choice>
                  <mc:Fallback>
                    <p:oleObj name="Equation" r:id="rId46" imgW="672808" imgH="44430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8" y="1824"/>
                            <a:ext cx="423" cy="2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2292" name="Line 68"/>
              <p:cNvSpPr>
                <a:spLocks noChangeShapeType="1"/>
              </p:cNvSpPr>
              <p:nvPr/>
            </p:nvSpPr>
            <p:spPr bwMode="auto">
              <a:xfrm flipH="1" flipV="1">
                <a:off x="4224" y="1824"/>
                <a:ext cx="192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graphicFrame>
        <p:nvGraphicFramePr>
          <p:cNvPr id="44062" name="Object 69"/>
          <p:cNvGraphicFramePr>
            <a:graphicFrameLocks noChangeAspect="1"/>
          </p:cNvGraphicFramePr>
          <p:nvPr/>
        </p:nvGraphicFramePr>
        <p:xfrm>
          <a:off x="2971800" y="51816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0" name="Equation" r:id="rId47" imgW="406224" imgH="469696" progId="Equation.3">
                  <p:embed/>
                </p:oleObj>
              </mc:Choice>
              <mc:Fallback>
                <p:oleObj name="Equation" r:id="rId47" imgW="406224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1816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63" name="Object 70"/>
          <p:cNvGraphicFramePr>
            <a:graphicFrameLocks noChangeAspect="1"/>
          </p:cNvGraphicFramePr>
          <p:nvPr/>
        </p:nvGraphicFramePr>
        <p:xfrm>
          <a:off x="1981200" y="51816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1" name="Equation" r:id="rId48" imgW="406224" imgH="469696" progId="Equation.3">
                  <p:embed/>
                </p:oleObj>
              </mc:Choice>
              <mc:Fallback>
                <p:oleObj name="Equation" r:id="rId48" imgW="406224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1816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64" name="Object 71"/>
          <p:cNvGraphicFramePr>
            <a:graphicFrameLocks noChangeAspect="1"/>
          </p:cNvGraphicFramePr>
          <p:nvPr/>
        </p:nvGraphicFramePr>
        <p:xfrm>
          <a:off x="2971800" y="45720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2" name="Equation" r:id="rId49" imgW="406224" imgH="469696" progId="Equation.3">
                  <p:embed/>
                </p:oleObj>
              </mc:Choice>
              <mc:Fallback>
                <p:oleObj name="Equation" r:id="rId49" imgW="406224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5720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65" name="Object 72"/>
          <p:cNvGraphicFramePr>
            <a:graphicFrameLocks noChangeAspect="1"/>
          </p:cNvGraphicFramePr>
          <p:nvPr/>
        </p:nvGraphicFramePr>
        <p:xfrm>
          <a:off x="1981200" y="45720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3" name="Equation" r:id="rId50" imgW="406224" imgH="469696" progId="Equation.3">
                  <p:embed/>
                </p:oleObj>
              </mc:Choice>
              <mc:Fallback>
                <p:oleObj name="Equation" r:id="rId50" imgW="406224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5720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98" name="Text Box 74"/>
          <p:cNvSpPr txBox="1">
            <a:spLocks noChangeArrowheads="1"/>
          </p:cNvSpPr>
          <p:nvPr/>
        </p:nvSpPr>
        <p:spPr bwMode="auto">
          <a:xfrm>
            <a:off x="1229465" y="5791199"/>
            <a:ext cx="19527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omic Sans MS" charset="0"/>
                <a:ea typeface="ＭＳ Ｐゴシック" charset="0"/>
              </a:rPr>
              <a:t>Transition Table</a:t>
            </a:r>
          </a:p>
        </p:txBody>
      </p:sp>
      <p:sp>
        <p:nvSpPr>
          <p:cNvPr id="52301" name="Text Box 77"/>
          <p:cNvSpPr txBox="1">
            <a:spLocks noChangeArrowheads="1"/>
          </p:cNvSpPr>
          <p:nvPr/>
        </p:nvSpPr>
        <p:spPr bwMode="auto">
          <a:xfrm rot="16200000">
            <a:off x="-423069" y="3377119"/>
            <a:ext cx="18526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tx2"/>
                </a:solidFill>
                <a:latin typeface="Comic Sans MS" charset="0"/>
                <a:ea typeface="ＭＳ Ｐゴシック" charset="0"/>
              </a:rPr>
              <a:t>states</a:t>
            </a:r>
          </a:p>
        </p:txBody>
      </p:sp>
      <p:sp>
        <p:nvSpPr>
          <p:cNvPr id="52302" name="Text Box 78"/>
          <p:cNvSpPr txBox="1">
            <a:spLocks noChangeArrowheads="1"/>
          </p:cNvSpPr>
          <p:nvPr/>
        </p:nvSpPr>
        <p:spPr bwMode="auto">
          <a:xfrm>
            <a:off x="1916919" y="859820"/>
            <a:ext cx="15007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tx2"/>
                </a:solidFill>
                <a:latin typeface="Comic Sans MS" charset="0"/>
                <a:ea typeface="ＭＳ Ｐゴシック" charset="0"/>
              </a:rPr>
              <a:t>symbols</a:t>
            </a:r>
            <a:endParaRPr lang="en-US" sz="3600" dirty="0">
              <a:solidFill>
                <a:schemeClr val="tx2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79" name="Başlık 1"/>
          <p:cNvSpPr>
            <a:spLocks noGrp="1"/>
          </p:cNvSpPr>
          <p:nvPr>
            <p:ph type="title"/>
          </p:nvPr>
        </p:nvSpPr>
        <p:spPr>
          <a:xfrm>
            <a:off x="1187624" y="332656"/>
            <a:ext cx="7239000" cy="504056"/>
          </a:xfrm>
        </p:spPr>
        <p:txBody>
          <a:bodyPr/>
          <a:lstStyle/>
          <a:p>
            <a:r>
              <a:rPr lang="en-US" sz="4000" dirty="0"/>
              <a:t>BLM2502 Theory of Computation</a:t>
            </a:r>
          </a:p>
        </p:txBody>
      </p:sp>
      <p:sp>
        <p:nvSpPr>
          <p:cNvPr id="81" name="Slayt Numarası Yer Tutucusu 4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/>
          <a:lstStyle/>
          <a:p>
            <a:fld id="{CEC3C0A5-FCFC-4DD2-8080-FD61FAFEF6A5}" type="slidenum">
              <a:rPr lang="tr-TR" smtClean="0"/>
              <a:t>25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542219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187624" y="332656"/>
            <a:ext cx="7239000" cy="504056"/>
          </a:xfrm>
        </p:spPr>
        <p:txBody>
          <a:bodyPr/>
          <a:lstStyle/>
          <a:p>
            <a:r>
              <a:rPr lang="en-US" sz="4000" dirty="0"/>
              <a:t>BLM2502 Theory of Computation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15616" y="980728"/>
            <a:ext cx="7467600" cy="468052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tr-TR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Dikdörtgen 5"/>
          <p:cNvSpPr/>
          <p:nvPr/>
        </p:nvSpPr>
        <p:spPr>
          <a:xfrm>
            <a:off x="1331640" y="1196752"/>
            <a:ext cx="7128792" cy="437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»"/>
            </a:pPr>
            <a:r>
              <a:rPr lang="en-US" sz="2400" dirty="0">
                <a:solidFill>
                  <a:schemeClr val="tx2"/>
                </a:solidFill>
              </a:rPr>
              <a:t>You can think of the transition function  as being the “program” of the</a:t>
            </a:r>
            <a:r>
              <a:rPr lang="tr-TR" sz="2400" dirty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finite automaton </a:t>
            </a:r>
            <a:r>
              <a:rPr lang="tr-TR" sz="2400" dirty="0">
                <a:solidFill>
                  <a:schemeClr val="tx2"/>
                </a:solidFill>
              </a:rPr>
              <a:t>M</a:t>
            </a:r>
            <a:r>
              <a:rPr lang="en-US" sz="2400" dirty="0">
                <a:solidFill>
                  <a:schemeClr val="tx2"/>
                </a:solidFill>
              </a:rPr>
              <a:t>. This function tells us what M can do</a:t>
            </a:r>
            <a:r>
              <a:rPr lang="tr-TR" sz="2400" dirty="0">
                <a:solidFill>
                  <a:schemeClr val="tx2"/>
                </a:solidFill>
              </a:rPr>
              <a:t> in “</a:t>
            </a:r>
            <a:r>
              <a:rPr lang="tr-TR" sz="2400" dirty="0" err="1">
                <a:solidFill>
                  <a:schemeClr val="tx2"/>
                </a:solidFill>
              </a:rPr>
              <a:t>one</a:t>
            </a:r>
            <a:r>
              <a:rPr lang="tr-TR" sz="2400" dirty="0">
                <a:solidFill>
                  <a:schemeClr val="tx2"/>
                </a:solidFill>
              </a:rPr>
              <a:t> step”: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»"/>
            </a:pPr>
            <a:r>
              <a:rPr lang="en-US" sz="2400" dirty="0"/>
              <a:t>Let r be a state of Q and let a be a symbol of the alphabet</a:t>
            </a:r>
            <a:r>
              <a:rPr lang="tr-TR" sz="2400" dirty="0"/>
              <a:t> </a:t>
            </a:r>
            <a:r>
              <a:rPr lang="tr-TR" sz="2400" dirty="0">
                <a:latin typeface="Symbol" pitchFamily="18" charset="2"/>
              </a:rPr>
              <a:t>S</a:t>
            </a:r>
            <a:r>
              <a:rPr lang="en-US" sz="2400" dirty="0"/>
              <a:t>. If</a:t>
            </a:r>
            <a:r>
              <a:rPr lang="tr-TR" sz="2400" dirty="0"/>
              <a:t> </a:t>
            </a:r>
            <a:r>
              <a:rPr lang="en-US" sz="2400" dirty="0"/>
              <a:t>the finite automaton M is in state r and reads the symbol a, then it</a:t>
            </a:r>
            <a:r>
              <a:rPr lang="tr-TR" sz="2400" dirty="0"/>
              <a:t> </a:t>
            </a:r>
            <a:r>
              <a:rPr lang="en-US" sz="2400" dirty="0"/>
              <a:t>switches from state r to state </a:t>
            </a:r>
            <a:r>
              <a:rPr lang="tr-TR" sz="2400" dirty="0">
                <a:latin typeface="Symbol" pitchFamily="18" charset="2"/>
              </a:rPr>
              <a:t>d</a:t>
            </a:r>
            <a:r>
              <a:rPr lang="en-US" sz="2400" dirty="0"/>
              <a:t>(r, a). (In fact, </a:t>
            </a:r>
            <a:r>
              <a:rPr lang="tr-TR" sz="2400" dirty="0">
                <a:latin typeface="Symbol" pitchFamily="18" charset="2"/>
              </a:rPr>
              <a:t>d</a:t>
            </a:r>
            <a:r>
              <a:rPr lang="en-US" sz="2400" dirty="0"/>
              <a:t>(r, a) may be equal to</a:t>
            </a:r>
            <a:r>
              <a:rPr lang="tr-TR" sz="2400" dirty="0"/>
              <a:t> r.)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»"/>
            </a:pPr>
            <a:r>
              <a:rPr lang="tr-TR" sz="2400" dirty="0" err="1">
                <a:solidFill>
                  <a:schemeClr val="tx2"/>
                </a:solidFill>
              </a:rPr>
              <a:t>Example</a:t>
            </a:r>
            <a:r>
              <a:rPr lang="tr-TR" sz="2400" dirty="0">
                <a:solidFill>
                  <a:schemeClr val="tx2"/>
                </a:solidFill>
              </a:rPr>
              <a:t>: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»"/>
            </a:pPr>
            <a:r>
              <a:rPr lang="en-US" sz="2400" dirty="0"/>
              <a:t>A = {w : w is a binary string containing an odd number of 1s}.</a:t>
            </a:r>
            <a:endParaRPr lang="tr-TR" sz="2400" dirty="0">
              <a:solidFill>
                <a:schemeClr val="tx2"/>
              </a:solidFill>
            </a:endParaRPr>
          </a:p>
        </p:txBody>
      </p:sp>
      <p:sp>
        <p:nvSpPr>
          <p:cNvPr id="8" name="Altbilgi Yer Tutucusu 3"/>
          <p:cNvSpPr>
            <a:spLocks noGrp="1"/>
          </p:cNvSpPr>
          <p:nvPr>
            <p:ph type="ftr" sz="quarter" idx="12"/>
          </p:nvPr>
        </p:nvSpPr>
        <p:spPr>
          <a:xfrm>
            <a:off x="1331640" y="5805264"/>
            <a:ext cx="7162800" cy="228600"/>
          </a:xfrm>
        </p:spPr>
        <p:txBody>
          <a:bodyPr/>
          <a:lstStyle/>
          <a:p>
            <a:pPr algn="r"/>
            <a:r>
              <a:rPr lang="nb-NO" dirty="0"/>
              <a:t>Week II – Finite Automata</a:t>
            </a:r>
            <a:endParaRPr lang="tr-TR" dirty="0"/>
          </a:p>
        </p:txBody>
      </p:sp>
      <p:sp>
        <p:nvSpPr>
          <p:cNvPr id="9" name="Slayt Numarası Yer Tutucusu 4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/>
          <a:lstStyle/>
          <a:p>
            <a:fld id="{CEC3C0A5-FCFC-4DD2-8080-FD61FAFEF6A5}" type="slidenum">
              <a:rPr lang="tr-TR" smtClean="0"/>
              <a:t>26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76334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187624" y="332656"/>
            <a:ext cx="7239000" cy="504056"/>
          </a:xfrm>
        </p:spPr>
        <p:txBody>
          <a:bodyPr/>
          <a:lstStyle/>
          <a:p>
            <a:r>
              <a:rPr lang="en-US" sz="4000" dirty="0"/>
              <a:t>BLM2502 Theory of Computation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15616" y="980728"/>
            <a:ext cx="7467600" cy="468052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tr-TR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Dikdörtgen 5"/>
          <p:cNvSpPr/>
          <p:nvPr/>
        </p:nvSpPr>
        <p:spPr>
          <a:xfrm>
            <a:off x="1331640" y="1196752"/>
            <a:ext cx="7128792" cy="356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/>
              <a:t>Design: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»"/>
            </a:pPr>
            <a:r>
              <a:rPr lang="en-US" sz="2400" dirty="0">
                <a:solidFill>
                  <a:schemeClr val="tx2"/>
                </a:solidFill>
              </a:rPr>
              <a:t>The finite automaton reads the</a:t>
            </a:r>
            <a:r>
              <a:rPr lang="tr-TR" sz="2400" dirty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input string w from left to right and keeps track of the number of 1s it has</a:t>
            </a:r>
            <a:r>
              <a:rPr lang="tr-TR" sz="2400" dirty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seen. After having read the entire string w, it checks whether</a:t>
            </a:r>
            <a:r>
              <a:rPr lang="tr-TR" sz="2400" dirty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this number</a:t>
            </a:r>
            <a:r>
              <a:rPr lang="tr-TR" sz="2400" dirty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is odd (in which case w is accepted) or</a:t>
            </a:r>
            <a:r>
              <a:rPr lang="tr-TR" sz="2400" dirty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even (in which case w is rejected).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»"/>
            </a:pPr>
            <a:r>
              <a:rPr lang="en-US" sz="2400" dirty="0">
                <a:solidFill>
                  <a:schemeClr val="tx2"/>
                </a:solidFill>
              </a:rPr>
              <a:t>Using this approach, the finite automaton needs a state for every integer</a:t>
            </a:r>
            <a:r>
              <a:rPr lang="tr-TR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i</a:t>
            </a:r>
            <a:r>
              <a:rPr lang="tr-TR" sz="2400" dirty="0">
                <a:solidFill>
                  <a:schemeClr val="tx2"/>
                </a:solidFill>
              </a:rPr>
              <a:t> </a:t>
            </a:r>
            <a:r>
              <a:rPr lang="tr-TR" sz="2400" dirty="0">
                <a:solidFill>
                  <a:schemeClr val="tx2"/>
                </a:solidFill>
                <a:latin typeface="Symbol" pitchFamily="18" charset="2"/>
              </a:rPr>
              <a:t>³</a:t>
            </a:r>
            <a:r>
              <a:rPr lang="tr-TR" sz="2400" dirty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 0, indicating that the number of 1s read so far is equal to </a:t>
            </a:r>
            <a:r>
              <a:rPr lang="en-US" sz="2400" dirty="0" err="1">
                <a:solidFill>
                  <a:schemeClr val="tx2"/>
                </a:solidFill>
              </a:rPr>
              <a:t>i</a:t>
            </a:r>
            <a:r>
              <a:rPr lang="en-US" sz="2400" dirty="0">
                <a:solidFill>
                  <a:schemeClr val="tx2"/>
                </a:solidFill>
              </a:rPr>
              <a:t>.</a:t>
            </a:r>
            <a:endParaRPr lang="tr-TR" sz="2400" dirty="0">
              <a:solidFill>
                <a:schemeClr val="tx2"/>
              </a:solidFill>
            </a:endParaRPr>
          </a:p>
        </p:txBody>
      </p:sp>
      <p:sp>
        <p:nvSpPr>
          <p:cNvPr id="8" name="Altbilgi Yer Tutucusu 3"/>
          <p:cNvSpPr>
            <a:spLocks noGrp="1"/>
          </p:cNvSpPr>
          <p:nvPr>
            <p:ph type="ftr" sz="quarter" idx="12"/>
          </p:nvPr>
        </p:nvSpPr>
        <p:spPr>
          <a:xfrm>
            <a:off x="1331640" y="5805264"/>
            <a:ext cx="7162800" cy="228600"/>
          </a:xfrm>
        </p:spPr>
        <p:txBody>
          <a:bodyPr/>
          <a:lstStyle/>
          <a:p>
            <a:pPr algn="r"/>
            <a:r>
              <a:rPr lang="nb-NO" dirty="0"/>
              <a:t>Week II – Finite Automata</a:t>
            </a:r>
            <a:endParaRPr lang="tr-TR" dirty="0"/>
          </a:p>
        </p:txBody>
      </p:sp>
      <p:sp>
        <p:nvSpPr>
          <p:cNvPr id="9" name="Slayt Numarası Yer Tutucusu 4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/>
          <a:lstStyle/>
          <a:p>
            <a:fld id="{CEC3C0A5-FCFC-4DD2-8080-FD61FAFEF6A5}" type="slidenum">
              <a:rPr lang="tr-TR" smtClean="0"/>
              <a:t>27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278633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187624" y="332656"/>
            <a:ext cx="7239000" cy="504056"/>
          </a:xfrm>
        </p:spPr>
        <p:txBody>
          <a:bodyPr/>
          <a:lstStyle/>
          <a:p>
            <a:r>
              <a:rPr lang="en-US" sz="4000" dirty="0"/>
              <a:t>BLM2502 Theory of Computation</a:t>
            </a:r>
          </a:p>
        </p:txBody>
      </p:sp>
      <p:sp>
        <p:nvSpPr>
          <p:cNvPr id="7" name="İçerik Yer Tutucusu 6"/>
          <p:cNvSpPr>
            <a:spLocks noGrp="1"/>
          </p:cNvSpPr>
          <p:nvPr>
            <p:ph idx="1"/>
          </p:nvPr>
        </p:nvSpPr>
        <p:spPr>
          <a:xfrm>
            <a:off x="1187624" y="1124744"/>
            <a:ext cx="7467600" cy="4419600"/>
          </a:xfrm>
        </p:spPr>
        <p:txBody>
          <a:bodyPr/>
          <a:lstStyle/>
          <a:p>
            <a:r>
              <a:rPr lang="tr-TR" sz="2400" dirty="0"/>
              <a:t>Design – </a:t>
            </a:r>
            <a:r>
              <a:rPr lang="tr-TR" sz="2400" dirty="0" err="1"/>
              <a:t>Continued</a:t>
            </a:r>
            <a:endParaRPr lang="tr-TR" sz="2400" dirty="0"/>
          </a:p>
          <a:p>
            <a:r>
              <a:rPr lang="tr-TR" sz="2000" dirty="0"/>
              <a:t>However, this design is not feasible since FA have finite number of states.</a:t>
            </a:r>
          </a:p>
          <a:p>
            <a:r>
              <a:rPr lang="tr-TR" sz="2000" dirty="0"/>
              <a:t>???</a:t>
            </a:r>
          </a:p>
          <a:p>
            <a:r>
              <a:rPr lang="en-US" sz="2000" dirty="0"/>
              <a:t>A better, and correct approach, is to keep track of whether the number</a:t>
            </a:r>
            <a:r>
              <a:rPr lang="tr-TR" sz="2000" dirty="0"/>
              <a:t> </a:t>
            </a:r>
            <a:r>
              <a:rPr lang="en-US" sz="2000" dirty="0"/>
              <a:t>of 1s read so far is even or odd.</a:t>
            </a:r>
            <a:endParaRPr lang="tr-TR" sz="2000" dirty="0"/>
          </a:p>
          <a:p>
            <a:pPr marL="457200" lvl="1" indent="0">
              <a:buNone/>
            </a:pPr>
            <a:endParaRPr lang="tr-T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573016"/>
            <a:ext cx="36861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Altbilgi Yer Tutucusu 3"/>
          <p:cNvSpPr>
            <a:spLocks noGrp="1"/>
          </p:cNvSpPr>
          <p:nvPr>
            <p:ph type="ftr" sz="quarter" idx="12"/>
          </p:nvPr>
        </p:nvSpPr>
        <p:spPr>
          <a:xfrm>
            <a:off x="1331640" y="5805264"/>
            <a:ext cx="7162800" cy="228600"/>
          </a:xfrm>
        </p:spPr>
        <p:txBody>
          <a:bodyPr/>
          <a:lstStyle/>
          <a:p>
            <a:pPr algn="r"/>
            <a:r>
              <a:rPr lang="nb-NO" dirty="0"/>
              <a:t>Week II – Finite Automata</a:t>
            </a:r>
            <a:endParaRPr lang="tr-TR" dirty="0"/>
          </a:p>
        </p:txBody>
      </p:sp>
      <p:sp>
        <p:nvSpPr>
          <p:cNvPr id="10" name="Slayt Numarası Yer Tutucusu 4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/>
          <a:lstStyle/>
          <a:p>
            <a:fld id="{CEC3C0A5-FCFC-4DD2-8080-FD61FAFEF6A5}" type="slidenum">
              <a:rPr lang="tr-TR" smtClean="0"/>
              <a:t>28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512555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187624" y="332656"/>
            <a:ext cx="7239000" cy="504056"/>
          </a:xfrm>
        </p:spPr>
        <p:txBody>
          <a:bodyPr/>
          <a:lstStyle/>
          <a:p>
            <a:r>
              <a:rPr lang="en-US" sz="4000" dirty="0"/>
              <a:t>BLM2502 Theory of Computation</a:t>
            </a:r>
          </a:p>
        </p:txBody>
      </p:sp>
      <p:sp>
        <p:nvSpPr>
          <p:cNvPr id="7" name="İçerik Yer Tutucusu 6"/>
          <p:cNvSpPr>
            <a:spLocks noGrp="1"/>
          </p:cNvSpPr>
          <p:nvPr>
            <p:ph idx="1"/>
          </p:nvPr>
        </p:nvSpPr>
        <p:spPr>
          <a:xfrm>
            <a:off x="1187624" y="1124744"/>
            <a:ext cx="7467600" cy="4419600"/>
          </a:xfrm>
        </p:spPr>
        <p:txBody>
          <a:bodyPr>
            <a:normAutofit lnSpcReduction="10000"/>
          </a:bodyPr>
          <a:lstStyle/>
          <a:p>
            <a:pPr marL="720725" indent="0">
              <a:buNone/>
            </a:pPr>
            <a:r>
              <a:rPr lang="tr-TR" sz="2400" dirty="0"/>
              <a:t>M = (Q, </a:t>
            </a:r>
            <a:r>
              <a:rPr lang="tr-TR" sz="2400" dirty="0">
                <a:latin typeface="Symbol" panose="05050102010706020507" pitchFamily="18" charset="2"/>
              </a:rPr>
              <a:t>S, d</a:t>
            </a:r>
            <a:r>
              <a:rPr lang="tr-TR" sz="2400" dirty="0"/>
              <a:t>, q</a:t>
            </a:r>
            <a:r>
              <a:rPr lang="tr-TR" sz="2400" baseline="-25000" dirty="0"/>
              <a:t>0</a:t>
            </a:r>
            <a:r>
              <a:rPr lang="tr-TR" sz="2400" dirty="0"/>
              <a:t>, F)</a:t>
            </a:r>
            <a:endParaRPr lang="tr-TR" sz="2400" b="1" i="1" dirty="0"/>
          </a:p>
          <a:p>
            <a:pPr marL="720725" indent="0">
              <a:buNone/>
            </a:pPr>
            <a:r>
              <a:rPr lang="en-US" sz="2400" dirty="0"/>
              <a:t>Q </a:t>
            </a:r>
            <a:r>
              <a:rPr lang="tr-TR" sz="2400" dirty="0"/>
              <a:t>= {q</a:t>
            </a:r>
            <a:r>
              <a:rPr lang="tr-TR" sz="2400" baseline="-25000" dirty="0"/>
              <a:t>0</a:t>
            </a:r>
            <a:r>
              <a:rPr lang="tr-TR" sz="2400" dirty="0"/>
              <a:t>, q</a:t>
            </a:r>
            <a:r>
              <a:rPr lang="tr-TR" sz="2400" baseline="-25000" dirty="0"/>
              <a:t>1</a:t>
            </a:r>
            <a:r>
              <a:rPr lang="tr-TR" sz="2400" dirty="0"/>
              <a:t>}</a:t>
            </a:r>
            <a:endParaRPr lang="en-US" sz="2400" b="1" i="1" dirty="0"/>
          </a:p>
          <a:p>
            <a:pPr marL="720725" indent="0">
              <a:buNone/>
            </a:pPr>
            <a:r>
              <a:rPr lang="tr-TR" sz="2400" dirty="0">
                <a:latin typeface="Symbol" panose="05050102010706020507" pitchFamily="18" charset="2"/>
              </a:rPr>
              <a:t>S</a:t>
            </a:r>
            <a:r>
              <a:rPr lang="en-US" sz="2400" dirty="0"/>
              <a:t> </a:t>
            </a:r>
            <a:r>
              <a:rPr lang="tr-TR" sz="2400" dirty="0"/>
              <a:t>= {0, 1}  (</a:t>
            </a:r>
            <a:r>
              <a:rPr lang="tr-TR" sz="2400" dirty="0" err="1">
                <a:solidFill>
                  <a:srgbClr val="FF0000"/>
                </a:solidFill>
              </a:rPr>
              <a:t>trivial</a:t>
            </a:r>
            <a:r>
              <a:rPr lang="tr-TR" sz="2400" dirty="0">
                <a:solidFill>
                  <a:srgbClr val="FF0000"/>
                </a:solidFill>
              </a:rPr>
              <a:t> </a:t>
            </a:r>
            <a:r>
              <a:rPr lang="tr-TR" sz="2400" dirty="0" err="1">
                <a:solidFill>
                  <a:srgbClr val="FF0000"/>
                </a:solidFill>
              </a:rPr>
              <a:t>from</a:t>
            </a:r>
            <a:r>
              <a:rPr lang="tr-TR" sz="2400" dirty="0">
                <a:solidFill>
                  <a:srgbClr val="FF0000"/>
                </a:solidFill>
              </a:rPr>
              <a:t> </a:t>
            </a:r>
            <a:r>
              <a:rPr lang="tr-TR" sz="2400" dirty="0" err="1">
                <a:solidFill>
                  <a:srgbClr val="FF0000"/>
                </a:solidFill>
              </a:rPr>
              <a:t>the</a:t>
            </a:r>
            <a:r>
              <a:rPr lang="tr-TR" sz="2400" dirty="0">
                <a:solidFill>
                  <a:srgbClr val="FF0000"/>
                </a:solidFill>
              </a:rPr>
              <a:t> problem</a:t>
            </a:r>
            <a:r>
              <a:rPr lang="tr-TR" sz="2400" dirty="0"/>
              <a:t>)</a:t>
            </a:r>
            <a:endParaRPr lang="en-US" sz="2400" b="1" i="1" dirty="0"/>
          </a:p>
          <a:p>
            <a:pPr marL="720725" indent="0">
              <a:buNone/>
            </a:pPr>
            <a:r>
              <a:rPr lang="en-US" sz="2400" dirty="0"/>
              <a:t>q</a:t>
            </a:r>
            <a:r>
              <a:rPr lang="tr-TR" sz="2400" baseline="-25000" dirty="0"/>
              <a:t>0</a:t>
            </a:r>
            <a:r>
              <a:rPr lang="en-US" sz="2400" dirty="0"/>
              <a:t> </a:t>
            </a:r>
            <a:r>
              <a:rPr lang="tr-TR" sz="2400" dirty="0">
                <a:latin typeface="Symbol" panose="05050102010706020507" pitchFamily="18" charset="2"/>
              </a:rPr>
              <a:t>Î</a:t>
            </a:r>
            <a:r>
              <a:rPr lang="en-US" sz="2400" dirty="0"/>
              <a:t> Q</a:t>
            </a:r>
          </a:p>
          <a:p>
            <a:pPr marL="720725" indent="0">
              <a:buNone/>
            </a:pPr>
            <a:r>
              <a:rPr lang="en-US" sz="2400" i="1" dirty="0"/>
              <a:t>F</a:t>
            </a:r>
            <a:r>
              <a:rPr lang="tr-TR" sz="2400" i="1" dirty="0"/>
              <a:t> = </a:t>
            </a:r>
            <a:r>
              <a:rPr lang="tr-TR" sz="2000" dirty="0"/>
              <a:t>{q</a:t>
            </a:r>
            <a:r>
              <a:rPr lang="tr-TR" sz="2000" baseline="-25000" dirty="0"/>
              <a:t>1</a:t>
            </a:r>
            <a:r>
              <a:rPr lang="tr-TR" sz="2000" dirty="0"/>
              <a:t>}</a:t>
            </a:r>
            <a:endParaRPr lang="en-US" sz="2000" dirty="0"/>
          </a:p>
          <a:p>
            <a:pPr marL="720725" lvl="1" indent="0">
              <a:buNone/>
            </a:pPr>
            <a:r>
              <a:rPr lang="tr-TR" sz="2400" i="1" dirty="0">
                <a:solidFill>
                  <a:schemeClr val="tx2"/>
                </a:solidFill>
                <a:latin typeface="Symbol" pitchFamily="18" charset="2"/>
              </a:rPr>
              <a:t>d</a:t>
            </a:r>
            <a:r>
              <a:rPr lang="en-US" sz="2400" i="1" dirty="0">
                <a:solidFill>
                  <a:schemeClr val="tx2"/>
                </a:solidFill>
                <a:latin typeface="Symbol" pitchFamily="18" charset="2"/>
              </a:rPr>
              <a:t>: </a:t>
            </a:r>
          </a:p>
          <a:p>
            <a:pPr marL="720725" lvl="0" indent="0">
              <a:buNone/>
            </a:pPr>
            <a:r>
              <a:rPr lang="tr-TR" dirty="0"/>
              <a:t>	 </a:t>
            </a:r>
            <a:r>
              <a:rPr lang="tr-TR" sz="2400" dirty="0">
                <a:solidFill>
                  <a:srgbClr val="675D59"/>
                </a:solidFill>
              </a:rPr>
              <a:t>(q</a:t>
            </a:r>
            <a:r>
              <a:rPr lang="tr-TR" sz="2400" baseline="-25000" dirty="0">
                <a:solidFill>
                  <a:srgbClr val="675D59"/>
                </a:solidFill>
              </a:rPr>
              <a:t>0</a:t>
            </a:r>
            <a:r>
              <a:rPr lang="tr-TR" sz="2400" dirty="0">
                <a:solidFill>
                  <a:srgbClr val="675D59"/>
                </a:solidFill>
              </a:rPr>
              <a:t>, 0) </a:t>
            </a:r>
            <a:r>
              <a:rPr lang="tr-TR" sz="2400" dirty="0">
                <a:solidFill>
                  <a:srgbClr val="675D59"/>
                </a:solidFill>
                <a:sym typeface="Wingdings" pitchFamily="2" charset="2"/>
              </a:rPr>
              <a:t> </a:t>
            </a:r>
            <a:r>
              <a:rPr lang="tr-TR" sz="2400" dirty="0">
                <a:solidFill>
                  <a:srgbClr val="675D59"/>
                </a:solidFill>
              </a:rPr>
              <a:t>q</a:t>
            </a:r>
            <a:r>
              <a:rPr lang="tr-TR" sz="2400" baseline="-25000" dirty="0">
                <a:solidFill>
                  <a:srgbClr val="675D59"/>
                </a:solidFill>
              </a:rPr>
              <a:t>0</a:t>
            </a:r>
            <a:endParaRPr lang="en-US" sz="2400" b="1" i="1" dirty="0">
              <a:solidFill>
                <a:srgbClr val="675D59"/>
              </a:solidFill>
            </a:endParaRPr>
          </a:p>
          <a:p>
            <a:pPr marL="720725" lvl="0" indent="0">
              <a:buNone/>
            </a:pPr>
            <a:r>
              <a:rPr lang="tr-TR" dirty="0">
                <a:solidFill>
                  <a:srgbClr val="675D59"/>
                </a:solidFill>
              </a:rPr>
              <a:t>	 </a:t>
            </a:r>
            <a:r>
              <a:rPr lang="tr-TR" sz="2400" dirty="0">
                <a:solidFill>
                  <a:srgbClr val="675D59"/>
                </a:solidFill>
              </a:rPr>
              <a:t>(q</a:t>
            </a:r>
            <a:r>
              <a:rPr lang="tr-TR" sz="2400" baseline="-25000" dirty="0">
                <a:solidFill>
                  <a:srgbClr val="675D59"/>
                </a:solidFill>
              </a:rPr>
              <a:t>0</a:t>
            </a:r>
            <a:r>
              <a:rPr lang="tr-TR" sz="2400" dirty="0">
                <a:solidFill>
                  <a:srgbClr val="675D59"/>
                </a:solidFill>
              </a:rPr>
              <a:t>, 1) </a:t>
            </a:r>
            <a:r>
              <a:rPr lang="tr-TR" sz="2400" dirty="0">
                <a:solidFill>
                  <a:srgbClr val="675D59"/>
                </a:solidFill>
                <a:sym typeface="Wingdings" pitchFamily="2" charset="2"/>
              </a:rPr>
              <a:t> </a:t>
            </a:r>
            <a:r>
              <a:rPr lang="tr-TR" sz="2400" dirty="0">
                <a:solidFill>
                  <a:srgbClr val="675D59"/>
                </a:solidFill>
              </a:rPr>
              <a:t>q</a:t>
            </a:r>
            <a:r>
              <a:rPr lang="tr-TR" sz="2400" baseline="-25000" dirty="0">
                <a:solidFill>
                  <a:srgbClr val="675D59"/>
                </a:solidFill>
              </a:rPr>
              <a:t>1</a:t>
            </a:r>
            <a:endParaRPr lang="en-US" sz="2400" b="1" i="1" dirty="0">
              <a:solidFill>
                <a:srgbClr val="675D59"/>
              </a:solidFill>
            </a:endParaRPr>
          </a:p>
          <a:p>
            <a:pPr marL="720725" lvl="0" indent="0">
              <a:buNone/>
            </a:pPr>
            <a:r>
              <a:rPr lang="tr-TR" dirty="0">
                <a:solidFill>
                  <a:srgbClr val="675D59"/>
                </a:solidFill>
              </a:rPr>
              <a:t>	 </a:t>
            </a:r>
            <a:r>
              <a:rPr lang="tr-TR" sz="2400" dirty="0">
                <a:solidFill>
                  <a:srgbClr val="675D59"/>
                </a:solidFill>
              </a:rPr>
              <a:t>(q</a:t>
            </a:r>
            <a:r>
              <a:rPr lang="tr-TR" sz="2400" baseline="-25000" dirty="0">
                <a:solidFill>
                  <a:srgbClr val="675D59"/>
                </a:solidFill>
              </a:rPr>
              <a:t>1</a:t>
            </a:r>
            <a:r>
              <a:rPr lang="tr-TR" sz="2400" dirty="0">
                <a:solidFill>
                  <a:srgbClr val="675D59"/>
                </a:solidFill>
              </a:rPr>
              <a:t>, 0) </a:t>
            </a:r>
            <a:r>
              <a:rPr lang="tr-TR" sz="2400" dirty="0">
                <a:solidFill>
                  <a:srgbClr val="675D59"/>
                </a:solidFill>
                <a:sym typeface="Wingdings" pitchFamily="2" charset="2"/>
              </a:rPr>
              <a:t> </a:t>
            </a:r>
            <a:r>
              <a:rPr lang="tr-TR" sz="2400" dirty="0">
                <a:solidFill>
                  <a:srgbClr val="675D59"/>
                </a:solidFill>
              </a:rPr>
              <a:t>q</a:t>
            </a:r>
            <a:r>
              <a:rPr lang="tr-TR" sz="2400" baseline="-25000" dirty="0">
                <a:solidFill>
                  <a:srgbClr val="675D59"/>
                </a:solidFill>
              </a:rPr>
              <a:t>1</a:t>
            </a:r>
            <a:endParaRPr lang="en-US" sz="2400" b="1" i="1" dirty="0">
              <a:solidFill>
                <a:srgbClr val="675D59"/>
              </a:solidFill>
            </a:endParaRPr>
          </a:p>
          <a:p>
            <a:pPr marL="720725" lvl="0" indent="0">
              <a:buNone/>
            </a:pPr>
            <a:r>
              <a:rPr lang="tr-TR" dirty="0">
                <a:solidFill>
                  <a:srgbClr val="675D59"/>
                </a:solidFill>
              </a:rPr>
              <a:t>	 </a:t>
            </a:r>
            <a:r>
              <a:rPr lang="tr-TR" sz="2400" dirty="0">
                <a:solidFill>
                  <a:srgbClr val="675D59"/>
                </a:solidFill>
              </a:rPr>
              <a:t>(q</a:t>
            </a:r>
            <a:r>
              <a:rPr lang="tr-TR" sz="2400" baseline="-25000" dirty="0">
                <a:solidFill>
                  <a:srgbClr val="675D59"/>
                </a:solidFill>
              </a:rPr>
              <a:t>1</a:t>
            </a:r>
            <a:r>
              <a:rPr lang="tr-TR" sz="2400" dirty="0">
                <a:solidFill>
                  <a:srgbClr val="675D59"/>
                </a:solidFill>
              </a:rPr>
              <a:t>, 1) </a:t>
            </a:r>
            <a:r>
              <a:rPr lang="tr-TR" sz="2400" dirty="0">
                <a:solidFill>
                  <a:srgbClr val="675D59"/>
                </a:solidFill>
                <a:sym typeface="Wingdings" pitchFamily="2" charset="2"/>
              </a:rPr>
              <a:t> </a:t>
            </a:r>
            <a:r>
              <a:rPr lang="tr-TR" sz="2400" dirty="0">
                <a:solidFill>
                  <a:srgbClr val="675D59"/>
                </a:solidFill>
              </a:rPr>
              <a:t>q</a:t>
            </a:r>
            <a:r>
              <a:rPr lang="tr-TR" sz="2400" baseline="-25000" dirty="0">
                <a:solidFill>
                  <a:srgbClr val="675D59"/>
                </a:solidFill>
              </a:rPr>
              <a:t>0</a:t>
            </a:r>
            <a:endParaRPr lang="en-US" sz="2400" b="1" i="1" dirty="0">
              <a:solidFill>
                <a:srgbClr val="675D59"/>
              </a:solidFill>
            </a:endParaRPr>
          </a:p>
          <a:p>
            <a:pPr marL="457200" lvl="1" indent="0">
              <a:buNone/>
            </a:pPr>
            <a:endParaRPr lang="tr-TR" dirty="0"/>
          </a:p>
        </p:txBody>
      </p:sp>
      <p:graphicFrame>
        <p:nvGraphicFramePr>
          <p:cNvPr id="3" name="Tablo 2"/>
          <p:cNvGraphicFramePr>
            <a:graphicFrameLocks noGrp="1"/>
          </p:cNvGraphicFramePr>
          <p:nvPr/>
        </p:nvGraphicFramePr>
        <p:xfrm>
          <a:off x="5724128" y="3789040"/>
          <a:ext cx="252028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2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i="1" dirty="0">
                          <a:solidFill>
                            <a:schemeClr val="tx2"/>
                          </a:solidFill>
                          <a:latin typeface="Symbol" pitchFamily="18" charset="2"/>
                        </a:rPr>
                        <a:t>d</a:t>
                      </a:r>
                      <a:r>
                        <a:rPr lang="en-US" sz="2000" i="1" dirty="0">
                          <a:solidFill>
                            <a:schemeClr val="tx2"/>
                          </a:solidFill>
                          <a:latin typeface="Symbol" pitchFamily="18" charset="2"/>
                        </a:rPr>
                        <a:t>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0" lang="tr-T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75D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tr-TR" sz="2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675D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75D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tr-TR" sz="2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675D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75D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tr-TR" sz="2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675D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tr-T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5B6B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0" lang="tr-T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75D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tr-TR" sz="2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675D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75D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tr-TR" sz="2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675D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tr-T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5B6B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tr-T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75D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tr-TR" sz="2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675D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Altbilgi Yer Tutucusu 3"/>
          <p:cNvSpPr>
            <a:spLocks noGrp="1"/>
          </p:cNvSpPr>
          <p:nvPr>
            <p:ph type="ftr" sz="quarter" idx="12"/>
          </p:nvPr>
        </p:nvSpPr>
        <p:spPr>
          <a:xfrm>
            <a:off x="1331640" y="5805264"/>
            <a:ext cx="7162800" cy="228600"/>
          </a:xfrm>
        </p:spPr>
        <p:txBody>
          <a:bodyPr/>
          <a:lstStyle/>
          <a:p>
            <a:pPr algn="r"/>
            <a:r>
              <a:rPr lang="nb-NO" dirty="0"/>
              <a:t>Week II – Finite Automata</a:t>
            </a:r>
            <a:endParaRPr lang="tr-TR" dirty="0"/>
          </a:p>
        </p:txBody>
      </p:sp>
      <p:sp>
        <p:nvSpPr>
          <p:cNvPr id="10" name="Slayt Numarası Yer Tutucusu 4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/>
          <a:lstStyle/>
          <a:p>
            <a:fld id="{CEC3C0A5-FCFC-4DD2-8080-FD61FAFEF6A5}" type="slidenum">
              <a:rPr lang="tr-TR" smtClean="0"/>
              <a:t>29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25052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tr-TR" altLang="tr-TR" sz="4400" dirty="0" err="1"/>
              <a:t>Regular</a:t>
            </a:r>
            <a:r>
              <a:rPr lang="tr-TR" altLang="tr-TR" sz="4400" dirty="0"/>
              <a:t> </a:t>
            </a:r>
            <a:r>
              <a:rPr lang="tr-TR" altLang="tr-TR" sz="4400" dirty="0" err="1"/>
              <a:t>Expressions</a:t>
            </a:r>
            <a:endParaRPr lang="en-US" altLang="tr-TR" sz="4400" dirty="0"/>
          </a:p>
        </p:txBody>
      </p:sp>
    </p:spTree>
    <p:extLst>
      <p:ext uri="{BB962C8B-B14F-4D97-AF65-F5344CB8AC3E}">
        <p14:creationId xmlns:p14="http://schemas.microsoft.com/office/powerpoint/2010/main" val="31073459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3324" y="857250"/>
            <a:ext cx="7467600" cy="4419600"/>
          </a:xfrm>
        </p:spPr>
        <p:txBody>
          <a:bodyPr/>
          <a:lstStyle/>
          <a:p>
            <a:pPr>
              <a:defRPr/>
            </a:pPr>
            <a:r>
              <a:rPr lang="tr-TR" dirty="0">
                <a:ea typeface="+mn-ea"/>
              </a:rPr>
              <a:t>DFA - </a:t>
            </a:r>
            <a:r>
              <a:rPr lang="tr-TR" dirty="0" err="1">
                <a:ea typeface="+mn-ea"/>
              </a:rPr>
              <a:t>Deterministic</a:t>
            </a:r>
            <a:r>
              <a:rPr lang="tr-TR" dirty="0">
                <a:ea typeface="+mn-ea"/>
              </a:rPr>
              <a:t> </a:t>
            </a:r>
            <a:r>
              <a:rPr lang="tr-TR" dirty="0" err="1">
                <a:ea typeface="+mn-ea"/>
              </a:rPr>
              <a:t>Finite</a:t>
            </a:r>
            <a:r>
              <a:rPr lang="tr-TR" dirty="0">
                <a:ea typeface="+mn-ea"/>
              </a:rPr>
              <a:t> </a:t>
            </a:r>
            <a:r>
              <a:rPr lang="tr-TR" dirty="0" err="1">
                <a:ea typeface="+mn-ea"/>
              </a:rPr>
              <a:t>Automata</a:t>
            </a:r>
            <a:r>
              <a:rPr lang="en-US" dirty="0">
                <a:ea typeface="+mn-ea"/>
              </a:rPr>
              <a:t> </a:t>
            </a:r>
            <a:endParaRPr lang="tr-TR" dirty="0">
              <a:ea typeface="+mn-ea"/>
            </a:endParaRPr>
          </a:p>
          <a:p>
            <a:pPr marL="0" indent="0">
              <a:buNone/>
              <a:defRPr/>
            </a:pPr>
            <a:r>
              <a:rPr lang="en-US" sz="1800" dirty="0">
                <a:latin typeface="Comic Sans MS" charset="0"/>
                <a:ea typeface="ＭＳ Ｐゴシック" charset="0"/>
              </a:rPr>
              <a:t>For every state, there is a transition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Comic Sans MS" charset="0"/>
                <a:ea typeface="ＭＳ Ｐゴシック" charset="0"/>
              </a:rPr>
              <a:t>for every symbol in the alphabet</a:t>
            </a:r>
          </a:p>
          <a:p>
            <a:pPr>
              <a:defRPr/>
            </a:pPr>
            <a:endParaRPr lang="en-US" dirty="0">
              <a:ea typeface="+mn-ea"/>
            </a:endParaRPr>
          </a:p>
        </p:txBody>
      </p:sp>
      <p:sp>
        <p:nvSpPr>
          <p:cNvPr id="139274" name="Oval 10"/>
          <p:cNvSpPr>
            <a:spLocks noChangeArrowheads="1"/>
          </p:cNvSpPr>
          <p:nvPr/>
        </p:nvSpPr>
        <p:spPr bwMode="auto">
          <a:xfrm>
            <a:off x="1600200" y="3581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39275" name="Oval 11"/>
          <p:cNvSpPr>
            <a:spLocks noChangeArrowheads="1"/>
          </p:cNvSpPr>
          <p:nvPr/>
        </p:nvSpPr>
        <p:spPr bwMode="auto">
          <a:xfrm>
            <a:off x="4191000" y="3581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39276" name="Oval 12"/>
          <p:cNvSpPr>
            <a:spLocks noChangeArrowheads="1"/>
          </p:cNvSpPr>
          <p:nvPr/>
        </p:nvSpPr>
        <p:spPr bwMode="auto">
          <a:xfrm>
            <a:off x="5486400" y="3581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39277" name="Oval 13"/>
          <p:cNvSpPr>
            <a:spLocks noChangeArrowheads="1"/>
          </p:cNvSpPr>
          <p:nvPr/>
        </p:nvSpPr>
        <p:spPr bwMode="auto">
          <a:xfrm>
            <a:off x="6858000" y="3581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39278" name="Oval 14"/>
          <p:cNvSpPr>
            <a:spLocks noChangeArrowheads="1"/>
          </p:cNvSpPr>
          <p:nvPr/>
        </p:nvSpPr>
        <p:spPr bwMode="auto">
          <a:xfrm>
            <a:off x="6705600" y="34290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39279" name="Line 15"/>
          <p:cNvSpPr>
            <a:spLocks noChangeShapeType="1"/>
          </p:cNvSpPr>
          <p:nvPr/>
        </p:nvSpPr>
        <p:spPr bwMode="auto">
          <a:xfrm>
            <a:off x="990600" y="3886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39280" name="Line 16"/>
          <p:cNvSpPr>
            <a:spLocks noChangeShapeType="1"/>
          </p:cNvSpPr>
          <p:nvPr/>
        </p:nvSpPr>
        <p:spPr bwMode="auto">
          <a:xfrm>
            <a:off x="3429000" y="3886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39281" name="Line 17"/>
          <p:cNvSpPr>
            <a:spLocks noChangeShapeType="1"/>
          </p:cNvSpPr>
          <p:nvPr/>
        </p:nvSpPr>
        <p:spPr bwMode="auto">
          <a:xfrm>
            <a:off x="4724400" y="3886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39282" name="Line 18"/>
          <p:cNvSpPr>
            <a:spLocks noChangeShapeType="1"/>
          </p:cNvSpPr>
          <p:nvPr/>
        </p:nvSpPr>
        <p:spPr bwMode="auto">
          <a:xfrm>
            <a:off x="6019800" y="3886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8204" name="Object 19"/>
          <p:cNvGraphicFramePr>
            <a:graphicFrameLocks noChangeAspect="1"/>
          </p:cNvGraphicFramePr>
          <p:nvPr/>
        </p:nvGraphicFramePr>
        <p:xfrm>
          <a:off x="1676400" y="35814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13" name="Equation" r:id="rId3" imgW="419100" imgH="469900" progId="Equation.3">
                  <p:embed/>
                </p:oleObj>
              </mc:Choice>
              <mc:Fallback>
                <p:oleObj name="Equation" r:id="rId3" imgW="4191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5814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84" name="Oval 20"/>
          <p:cNvSpPr>
            <a:spLocks noChangeArrowheads="1"/>
          </p:cNvSpPr>
          <p:nvPr/>
        </p:nvSpPr>
        <p:spPr bwMode="auto">
          <a:xfrm>
            <a:off x="2895600" y="3581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8206" name="Object 21"/>
          <p:cNvGraphicFramePr>
            <a:graphicFrameLocks noChangeAspect="1"/>
          </p:cNvGraphicFramePr>
          <p:nvPr/>
        </p:nvGraphicFramePr>
        <p:xfrm>
          <a:off x="3009900" y="35814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14" name="Equation" r:id="rId5" imgW="342751" imgH="469696" progId="Equation.3">
                  <p:embed/>
                </p:oleObj>
              </mc:Choice>
              <mc:Fallback>
                <p:oleObj name="Equation" r:id="rId5" imgW="342751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35814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7" name="Object 22"/>
          <p:cNvGraphicFramePr>
            <a:graphicFrameLocks noChangeAspect="1"/>
          </p:cNvGraphicFramePr>
          <p:nvPr/>
        </p:nvGraphicFramePr>
        <p:xfrm>
          <a:off x="4279900" y="35814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15" name="Equation" r:id="rId7" imgW="393529" imgH="469696" progId="Equation.3">
                  <p:embed/>
                </p:oleObj>
              </mc:Choice>
              <mc:Fallback>
                <p:oleObj name="Equation" r:id="rId7" imgW="393529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9900" y="35814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8" name="Object 23"/>
          <p:cNvGraphicFramePr>
            <a:graphicFrameLocks noChangeAspect="1"/>
          </p:cNvGraphicFramePr>
          <p:nvPr/>
        </p:nvGraphicFramePr>
        <p:xfrm>
          <a:off x="5575300" y="35814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16" name="Equation" r:id="rId9" imgW="393529" imgH="469696" progId="Equation.3">
                  <p:embed/>
                </p:oleObj>
              </mc:Choice>
              <mc:Fallback>
                <p:oleObj name="Equation" r:id="rId9" imgW="393529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300" y="35814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9" name="Object 24"/>
          <p:cNvGraphicFramePr>
            <a:graphicFrameLocks noChangeAspect="1"/>
          </p:cNvGraphicFramePr>
          <p:nvPr/>
        </p:nvGraphicFramePr>
        <p:xfrm>
          <a:off x="6934200" y="35814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17" name="Equation" r:id="rId11" imgW="419100" imgH="469900" progId="Equation.3">
                  <p:embed/>
                </p:oleObj>
              </mc:Choice>
              <mc:Fallback>
                <p:oleObj name="Equation" r:id="rId11" imgW="4191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5814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89" name="Line 25"/>
          <p:cNvSpPr>
            <a:spLocks noChangeShapeType="1"/>
          </p:cNvSpPr>
          <p:nvPr/>
        </p:nvSpPr>
        <p:spPr bwMode="auto">
          <a:xfrm>
            <a:off x="2133600" y="3886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8211" name="Object 26"/>
          <p:cNvGraphicFramePr>
            <a:graphicFrameLocks noChangeAspect="1"/>
          </p:cNvGraphicFramePr>
          <p:nvPr/>
        </p:nvGraphicFramePr>
        <p:xfrm>
          <a:off x="2362200" y="3581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18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581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2" name="Object 27"/>
          <p:cNvGraphicFramePr>
            <a:graphicFrameLocks noChangeAspect="1"/>
          </p:cNvGraphicFramePr>
          <p:nvPr/>
        </p:nvGraphicFramePr>
        <p:xfrm>
          <a:off x="3657600" y="35052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19" name="Equation" r:id="rId15" imgW="279279" imgH="380835" progId="Equation.3">
                  <p:embed/>
                </p:oleObj>
              </mc:Choice>
              <mc:Fallback>
                <p:oleObj name="Equation" r:id="rId15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5052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3" name="Object 28"/>
          <p:cNvGraphicFramePr>
            <a:graphicFrameLocks noChangeAspect="1"/>
          </p:cNvGraphicFramePr>
          <p:nvPr/>
        </p:nvGraphicFramePr>
        <p:xfrm>
          <a:off x="4953000" y="35052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20"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5052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4" name="Object 29"/>
          <p:cNvGraphicFramePr>
            <a:graphicFrameLocks noChangeAspect="1"/>
          </p:cNvGraphicFramePr>
          <p:nvPr/>
        </p:nvGraphicFramePr>
        <p:xfrm>
          <a:off x="6248400" y="3581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21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581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94" name="Oval 30"/>
          <p:cNvSpPr>
            <a:spLocks noChangeArrowheads="1"/>
          </p:cNvSpPr>
          <p:nvPr/>
        </p:nvSpPr>
        <p:spPr bwMode="auto">
          <a:xfrm>
            <a:off x="6261100" y="22987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8216" name="Object 31"/>
          <p:cNvGraphicFramePr>
            <a:graphicFrameLocks noChangeAspect="1"/>
          </p:cNvGraphicFramePr>
          <p:nvPr/>
        </p:nvGraphicFramePr>
        <p:xfrm>
          <a:off x="6337300" y="22987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22" name="Equation" r:id="rId19" imgW="406224" imgH="469696" progId="Equation.3">
                  <p:embed/>
                </p:oleObj>
              </mc:Choice>
              <mc:Fallback>
                <p:oleObj name="Equation" r:id="rId19" imgW="406224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300" y="22987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7" name="Object 32"/>
          <p:cNvGraphicFramePr>
            <a:graphicFrameLocks noChangeAspect="1"/>
          </p:cNvGraphicFramePr>
          <p:nvPr/>
        </p:nvGraphicFramePr>
        <p:xfrm>
          <a:off x="3200400" y="3124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23"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124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8" name="Object 33"/>
          <p:cNvGraphicFramePr>
            <a:graphicFrameLocks noChangeAspect="1"/>
          </p:cNvGraphicFramePr>
          <p:nvPr/>
        </p:nvGraphicFramePr>
        <p:xfrm>
          <a:off x="4419600" y="3200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24" name="Equation" r:id="rId22" imgW="266584" imgH="279279" progId="Equation.3">
                  <p:embed/>
                </p:oleObj>
              </mc:Choice>
              <mc:Fallback>
                <p:oleObj name="Equation" r:id="rId22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200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9" name="Object 34"/>
          <p:cNvGraphicFramePr>
            <a:graphicFrameLocks noChangeAspect="1"/>
          </p:cNvGraphicFramePr>
          <p:nvPr/>
        </p:nvGraphicFramePr>
        <p:xfrm>
          <a:off x="5715000" y="31242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25" name="Equation" r:id="rId23" imgW="279279" imgH="380835" progId="Equation.3">
                  <p:embed/>
                </p:oleObj>
              </mc:Choice>
              <mc:Fallback>
                <p:oleObj name="Equation" r:id="rId23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1242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0" name="Object 35"/>
          <p:cNvGraphicFramePr>
            <a:graphicFrameLocks noChangeAspect="1"/>
          </p:cNvGraphicFramePr>
          <p:nvPr/>
        </p:nvGraphicFramePr>
        <p:xfrm>
          <a:off x="1828800" y="30480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26" name="Equation" r:id="rId24" imgW="279279" imgH="380835" progId="Equation.3">
                  <p:embed/>
                </p:oleObj>
              </mc:Choice>
              <mc:Fallback>
                <p:oleObj name="Equation" r:id="rId24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0480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300" name="Freeform 36"/>
          <p:cNvSpPr>
            <a:spLocks/>
          </p:cNvSpPr>
          <p:nvPr/>
        </p:nvSpPr>
        <p:spPr bwMode="auto">
          <a:xfrm>
            <a:off x="6096000" y="1524000"/>
            <a:ext cx="660400" cy="850900"/>
          </a:xfrm>
          <a:custGeom>
            <a:avLst/>
            <a:gdLst>
              <a:gd name="T0" fmla="*/ 241300 w 416"/>
              <a:gd name="T1" fmla="*/ 850900 h 536"/>
              <a:gd name="T2" fmla="*/ 12700 w 416"/>
              <a:gd name="T3" fmla="*/ 317500 h 536"/>
              <a:gd name="T4" fmla="*/ 317500 w 416"/>
              <a:gd name="T5" fmla="*/ 12700 h 536"/>
              <a:gd name="T6" fmla="*/ 622300 w 416"/>
              <a:gd name="T7" fmla="*/ 241300 h 536"/>
              <a:gd name="T8" fmla="*/ 546100 w 416"/>
              <a:gd name="T9" fmla="*/ 774700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8222" name="Object 37"/>
          <p:cNvGraphicFramePr>
            <a:graphicFrameLocks noChangeAspect="1"/>
          </p:cNvGraphicFramePr>
          <p:nvPr/>
        </p:nvGraphicFramePr>
        <p:xfrm>
          <a:off x="6681787" y="1585914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27" name="Equation" r:id="rId25" imgW="672808" imgH="444307" progId="Equation.3">
                  <p:embed/>
                </p:oleObj>
              </mc:Choice>
              <mc:Fallback>
                <p:oleObj name="Equation" r:id="rId25" imgW="672808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1787" y="1585914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302" name="Line 38"/>
          <p:cNvSpPr>
            <a:spLocks noChangeShapeType="1"/>
          </p:cNvSpPr>
          <p:nvPr/>
        </p:nvSpPr>
        <p:spPr bwMode="auto">
          <a:xfrm flipV="1">
            <a:off x="5867400" y="28194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39303" name="Freeform 39"/>
          <p:cNvSpPr>
            <a:spLocks/>
          </p:cNvSpPr>
          <p:nvPr/>
        </p:nvSpPr>
        <p:spPr bwMode="auto">
          <a:xfrm>
            <a:off x="4572000" y="2667000"/>
            <a:ext cx="1752600" cy="990600"/>
          </a:xfrm>
          <a:custGeom>
            <a:avLst/>
            <a:gdLst>
              <a:gd name="T0" fmla="*/ 0 w 1104"/>
              <a:gd name="T1" fmla="*/ 990600 h 624"/>
              <a:gd name="T2" fmla="*/ 685800 w 1104"/>
              <a:gd name="T3" fmla="*/ 304800 h 624"/>
              <a:gd name="T4" fmla="*/ 1752600 w 1104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39304" name="Freeform 40"/>
          <p:cNvSpPr>
            <a:spLocks/>
          </p:cNvSpPr>
          <p:nvPr/>
        </p:nvSpPr>
        <p:spPr bwMode="auto">
          <a:xfrm>
            <a:off x="3276600" y="2476500"/>
            <a:ext cx="2971800" cy="1181100"/>
          </a:xfrm>
          <a:custGeom>
            <a:avLst/>
            <a:gdLst>
              <a:gd name="T0" fmla="*/ 0 w 1872"/>
              <a:gd name="T1" fmla="*/ 1181100 h 744"/>
              <a:gd name="T2" fmla="*/ 1143000 w 1872"/>
              <a:gd name="T3" fmla="*/ 190500 h 744"/>
              <a:gd name="T4" fmla="*/ 2971800 w 1872"/>
              <a:gd name="T5" fmla="*/ 38100 h 7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39305" name="Freeform 41"/>
          <p:cNvSpPr>
            <a:spLocks/>
          </p:cNvSpPr>
          <p:nvPr/>
        </p:nvSpPr>
        <p:spPr bwMode="auto">
          <a:xfrm>
            <a:off x="1981200" y="1854200"/>
            <a:ext cx="4343400" cy="1803400"/>
          </a:xfrm>
          <a:custGeom>
            <a:avLst/>
            <a:gdLst>
              <a:gd name="T0" fmla="*/ 0 w 2736"/>
              <a:gd name="T1" fmla="*/ 1803400 h 1136"/>
              <a:gd name="T2" fmla="*/ 1143000 w 2736"/>
              <a:gd name="T3" fmla="*/ 203200 h 1136"/>
              <a:gd name="T4" fmla="*/ 4343400 w 2736"/>
              <a:gd name="T5" fmla="*/ 584200 h 11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pSp>
        <p:nvGrpSpPr>
          <p:cNvPr id="8227" name="Group 42"/>
          <p:cNvGrpSpPr>
            <a:grpSpLocks/>
          </p:cNvGrpSpPr>
          <p:nvPr/>
        </p:nvGrpSpPr>
        <p:grpSpPr bwMode="auto">
          <a:xfrm>
            <a:off x="6629400" y="2819400"/>
            <a:ext cx="900113" cy="609600"/>
            <a:chOff x="4224" y="1824"/>
            <a:chExt cx="567" cy="384"/>
          </a:xfrm>
        </p:grpSpPr>
        <p:graphicFrame>
          <p:nvGraphicFramePr>
            <p:cNvPr id="8235" name="Object 43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828" name="Equation" r:id="rId27" imgW="672808" imgH="444307" progId="Equation.3">
                    <p:embed/>
                  </p:oleObj>
                </mc:Choice>
                <mc:Fallback>
                  <p:oleObj name="Equation" r:id="rId27" imgW="672808" imgH="44430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9308" name="Line 44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139311" name="Text Box 47"/>
          <p:cNvSpPr txBox="1">
            <a:spLocks noChangeArrowheads="1"/>
          </p:cNvSpPr>
          <p:nvPr/>
        </p:nvSpPr>
        <p:spPr bwMode="auto">
          <a:xfrm>
            <a:off x="1981200" y="4722622"/>
            <a:ext cx="28905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Comic Sans MS" charset="0"/>
                <a:ea typeface="ＭＳ Ｐゴシック" charset="0"/>
              </a:rPr>
              <a:t>Alphabet</a:t>
            </a:r>
            <a:r>
              <a:rPr lang="tr-TR" sz="2400" dirty="0">
                <a:latin typeface="Comic Sans MS" charset="0"/>
                <a:ea typeface="ＭＳ Ｐゴシック" charset="0"/>
              </a:rPr>
              <a:t> Σ = {a, b}</a:t>
            </a:r>
            <a:endParaRPr lang="en-US" sz="2400" dirty="0">
              <a:latin typeface="Comic Sans MS" charset="0"/>
              <a:ea typeface="ＭＳ Ｐゴシック" charset="0"/>
            </a:endParaRPr>
          </a:p>
        </p:txBody>
      </p:sp>
      <p:sp>
        <p:nvSpPr>
          <p:cNvPr id="139313" name="Oval 49"/>
          <p:cNvSpPr>
            <a:spLocks noChangeArrowheads="1"/>
          </p:cNvSpPr>
          <p:nvPr/>
        </p:nvSpPr>
        <p:spPr bwMode="auto">
          <a:xfrm>
            <a:off x="2286000" y="3352800"/>
            <a:ext cx="457200" cy="762000"/>
          </a:xfrm>
          <a:prstGeom prst="ellips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39314" name="Oval 50"/>
          <p:cNvSpPr>
            <a:spLocks noChangeArrowheads="1"/>
          </p:cNvSpPr>
          <p:nvPr/>
        </p:nvSpPr>
        <p:spPr bwMode="auto">
          <a:xfrm>
            <a:off x="1600200" y="2895600"/>
            <a:ext cx="685800" cy="685800"/>
          </a:xfrm>
          <a:prstGeom prst="ellips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9" name="Başlık 1"/>
          <p:cNvSpPr>
            <a:spLocks noGrp="1"/>
          </p:cNvSpPr>
          <p:nvPr>
            <p:ph type="title"/>
          </p:nvPr>
        </p:nvSpPr>
        <p:spPr>
          <a:xfrm>
            <a:off x="1187624" y="332656"/>
            <a:ext cx="7239000" cy="504056"/>
          </a:xfrm>
        </p:spPr>
        <p:txBody>
          <a:bodyPr/>
          <a:lstStyle/>
          <a:p>
            <a:r>
              <a:rPr lang="en-US" sz="4000" dirty="0"/>
              <a:t>BLM2502 Theory of Computation</a:t>
            </a:r>
          </a:p>
        </p:txBody>
      </p:sp>
      <p:sp>
        <p:nvSpPr>
          <p:cNvPr id="50" name="Altbilgi Yer Tutucusu 3"/>
          <p:cNvSpPr>
            <a:spLocks noGrp="1"/>
          </p:cNvSpPr>
          <p:nvPr>
            <p:ph type="ftr" sz="quarter" idx="12"/>
          </p:nvPr>
        </p:nvSpPr>
        <p:spPr>
          <a:xfrm>
            <a:off x="1331640" y="5805264"/>
            <a:ext cx="7162800" cy="228600"/>
          </a:xfrm>
        </p:spPr>
        <p:txBody>
          <a:bodyPr/>
          <a:lstStyle/>
          <a:p>
            <a:pPr algn="r"/>
            <a:r>
              <a:rPr lang="nb-NO" dirty="0"/>
              <a:t>Week II – Finite Automata</a:t>
            </a:r>
            <a:endParaRPr lang="tr-TR" dirty="0"/>
          </a:p>
        </p:txBody>
      </p:sp>
      <p:sp>
        <p:nvSpPr>
          <p:cNvPr id="51" name="Slayt Numarası Yer Tutucusu 4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/>
          <a:lstStyle/>
          <a:p>
            <a:fld id="{CEC3C0A5-FCFC-4DD2-8080-FD61FAFEF6A5}" type="slidenum">
              <a:rPr lang="tr-TR" smtClean="0"/>
              <a:t>30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18207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2010" y="787385"/>
            <a:ext cx="7467600" cy="44196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>
                <a:ea typeface="+mn-ea"/>
              </a:rPr>
              <a:t> </a:t>
            </a:r>
          </a:p>
        </p:txBody>
      </p:sp>
      <p:sp>
        <p:nvSpPr>
          <p:cNvPr id="36869" name="Oval 5"/>
          <p:cNvSpPr>
            <a:spLocks noChangeArrowheads="1"/>
          </p:cNvSpPr>
          <p:nvPr/>
        </p:nvSpPr>
        <p:spPr bwMode="auto">
          <a:xfrm>
            <a:off x="1443038" y="4879975"/>
            <a:ext cx="530225" cy="530225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6870" name="Oval 6"/>
          <p:cNvSpPr>
            <a:spLocks noChangeArrowheads="1"/>
          </p:cNvSpPr>
          <p:nvPr/>
        </p:nvSpPr>
        <p:spPr bwMode="auto">
          <a:xfrm>
            <a:off x="4038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6871" name="Oval 7"/>
          <p:cNvSpPr>
            <a:spLocks noChangeArrowheads="1"/>
          </p:cNvSpPr>
          <p:nvPr/>
        </p:nvSpPr>
        <p:spPr bwMode="auto">
          <a:xfrm>
            <a:off x="5334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6872" name="Oval 8"/>
          <p:cNvSpPr>
            <a:spLocks noChangeArrowheads="1"/>
          </p:cNvSpPr>
          <p:nvPr/>
        </p:nvSpPr>
        <p:spPr bwMode="auto">
          <a:xfrm>
            <a:off x="6705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6873" name="Oval 9"/>
          <p:cNvSpPr>
            <a:spLocks noChangeArrowheads="1"/>
          </p:cNvSpPr>
          <p:nvPr/>
        </p:nvSpPr>
        <p:spPr bwMode="auto">
          <a:xfrm>
            <a:off x="6553200" y="4724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838200" y="51816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3276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6876" name="Line 12"/>
          <p:cNvSpPr>
            <a:spLocks noChangeShapeType="1"/>
          </p:cNvSpPr>
          <p:nvPr/>
        </p:nvSpPr>
        <p:spPr bwMode="auto">
          <a:xfrm>
            <a:off x="4572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>
            <a:off x="5867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6879" name="Oval 15"/>
          <p:cNvSpPr>
            <a:spLocks noChangeArrowheads="1"/>
          </p:cNvSpPr>
          <p:nvPr/>
        </p:nvSpPr>
        <p:spPr bwMode="auto">
          <a:xfrm>
            <a:off x="27432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9230" name="Object 16"/>
          <p:cNvGraphicFramePr>
            <a:graphicFrameLocks noChangeAspect="1"/>
          </p:cNvGraphicFramePr>
          <p:nvPr/>
        </p:nvGraphicFramePr>
        <p:xfrm>
          <a:off x="2857500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49" name="Equation" r:id="rId3" imgW="342751" imgH="469696" progId="Equation.3">
                  <p:embed/>
                </p:oleObj>
              </mc:Choice>
              <mc:Fallback>
                <p:oleObj name="Equation" r:id="rId3" imgW="342751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1" name="Object 17"/>
          <p:cNvGraphicFramePr>
            <a:graphicFrameLocks noChangeAspect="1"/>
          </p:cNvGraphicFramePr>
          <p:nvPr/>
        </p:nvGraphicFramePr>
        <p:xfrm>
          <a:off x="41275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50" name="Equation" r:id="rId5" imgW="393529" imgH="469696" progId="Equation.3">
                  <p:embed/>
                </p:oleObj>
              </mc:Choice>
              <mc:Fallback>
                <p:oleObj name="Equation" r:id="rId5" imgW="393529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2" name="Object 18"/>
          <p:cNvGraphicFramePr>
            <a:graphicFrameLocks noChangeAspect="1"/>
          </p:cNvGraphicFramePr>
          <p:nvPr/>
        </p:nvGraphicFramePr>
        <p:xfrm>
          <a:off x="54229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51" name="Equation" r:id="rId7" imgW="393529" imgH="469696" progId="Equation.3">
                  <p:embed/>
                </p:oleObj>
              </mc:Choice>
              <mc:Fallback>
                <p:oleObj name="Equation" r:id="rId7" imgW="393529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3" name="Object 19"/>
          <p:cNvGraphicFramePr>
            <a:graphicFrameLocks noChangeAspect="1"/>
          </p:cNvGraphicFramePr>
          <p:nvPr/>
        </p:nvGraphicFramePr>
        <p:xfrm>
          <a:off x="6781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52" name="Equation" r:id="rId9" imgW="419100" imgH="469900" progId="Equation.3">
                  <p:embed/>
                </p:oleObj>
              </mc:Choice>
              <mc:Fallback>
                <p:oleObj name="Equation" r:id="rId9" imgW="4191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4" name="Line 20"/>
          <p:cNvSpPr>
            <a:spLocks noChangeShapeType="1"/>
          </p:cNvSpPr>
          <p:nvPr/>
        </p:nvSpPr>
        <p:spPr bwMode="auto">
          <a:xfrm>
            <a:off x="1981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9235" name="Object 21"/>
          <p:cNvGraphicFramePr>
            <a:graphicFrameLocks noChangeAspect="1"/>
          </p:cNvGraphicFramePr>
          <p:nvPr/>
        </p:nvGraphicFramePr>
        <p:xfrm>
          <a:off x="22098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53" name="Equation" r:id="rId11" imgW="266584" imgH="279279" progId="Equation.3">
                  <p:embed/>
                </p:oleObj>
              </mc:Choice>
              <mc:Fallback>
                <p:oleObj name="Equation" r:id="rId11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6" name="Object 22"/>
          <p:cNvGraphicFramePr>
            <a:graphicFrameLocks noChangeAspect="1"/>
          </p:cNvGraphicFramePr>
          <p:nvPr/>
        </p:nvGraphicFramePr>
        <p:xfrm>
          <a:off x="3505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54" name="Equation" r:id="rId13" imgW="279279" imgH="380835" progId="Equation.3">
                  <p:embed/>
                </p:oleObj>
              </mc:Choice>
              <mc:Fallback>
                <p:oleObj name="Equation" r:id="rId13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7" name="Object 23"/>
          <p:cNvGraphicFramePr>
            <a:graphicFrameLocks noChangeAspect="1"/>
          </p:cNvGraphicFramePr>
          <p:nvPr/>
        </p:nvGraphicFramePr>
        <p:xfrm>
          <a:off x="4800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55" name="Equation" r:id="rId15" imgW="279279" imgH="380835" progId="Equation.3">
                  <p:embed/>
                </p:oleObj>
              </mc:Choice>
              <mc:Fallback>
                <p:oleObj name="Equation" r:id="rId15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8" name="Object 24"/>
          <p:cNvGraphicFramePr>
            <a:graphicFrameLocks noChangeAspect="1"/>
          </p:cNvGraphicFramePr>
          <p:nvPr/>
        </p:nvGraphicFramePr>
        <p:xfrm>
          <a:off x="60960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56" name="Equation" r:id="rId16" imgW="266584" imgH="279279" progId="Equation.3">
                  <p:embed/>
                </p:oleObj>
              </mc:Choice>
              <mc:Fallback>
                <p:oleObj name="Equation" r:id="rId16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95" name="Oval 31"/>
          <p:cNvSpPr>
            <a:spLocks noChangeArrowheads="1"/>
          </p:cNvSpPr>
          <p:nvPr/>
        </p:nvSpPr>
        <p:spPr bwMode="auto">
          <a:xfrm>
            <a:off x="6108700" y="3594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9240" name="Object 32"/>
          <p:cNvGraphicFramePr>
            <a:graphicFrameLocks noChangeAspect="1"/>
          </p:cNvGraphicFramePr>
          <p:nvPr/>
        </p:nvGraphicFramePr>
        <p:xfrm>
          <a:off x="6184900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57" name="Equation" r:id="rId17" imgW="406224" imgH="469696" progId="Equation.3">
                  <p:embed/>
                </p:oleObj>
              </mc:Choice>
              <mc:Fallback>
                <p:oleObj name="Equation" r:id="rId17" imgW="406224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1" name="Object 33"/>
          <p:cNvGraphicFramePr>
            <a:graphicFrameLocks noChangeAspect="1"/>
          </p:cNvGraphicFramePr>
          <p:nvPr/>
        </p:nvGraphicFramePr>
        <p:xfrm>
          <a:off x="3048000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58" name="Equation" r:id="rId19" imgW="266584" imgH="279279" progId="Equation.3">
                  <p:embed/>
                </p:oleObj>
              </mc:Choice>
              <mc:Fallback>
                <p:oleObj name="Equation" r:id="rId19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2" name="Object 34"/>
          <p:cNvGraphicFramePr>
            <a:graphicFrameLocks noChangeAspect="1"/>
          </p:cNvGraphicFramePr>
          <p:nvPr/>
        </p:nvGraphicFramePr>
        <p:xfrm>
          <a:off x="42672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59" name="Equation" r:id="rId20" imgW="266584" imgH="279279" progId="Equation.3">
                  <p:embed/>
                </p:oleObj>
              </mc:Choice>
              <mc:Fallback>
                <p:oleObj name="Equation" r:id="rId20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3" name="Object 35"/>
          <p:cNvGraphicFramePr>
            <a:graphicFrameLocks noChangeAspect="1"/>
          </p:cNvGraphicFramePr>
          <p:nvPr/>
        </p:nvGraphicFramePr>
        <p:xfrm>
          <a:off x="5562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60" name="Equation" r:id="rId21" imgW="279279" imgH="380835" progId="Equation.3">
                  <p:embed/>
                </p:oleObj>
              </mc:Choice>
              <mc:Fallback>
                <p:oleObj name="Equation" r:id="rId21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4" name="Object 36"/>
          <p:cNvGraphicFramePr>
            <a:graphicFrameLocks noChangeAspect="1"/>
          </p:cNvGraphicFramePr>
          <p:nvPr/>
        </p:nvGraphicFramePr>
        <p:xfrm>
          <a:off x="1676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61" name="Equation" r:id="rId22" imgW="279279" imgH="380835" progId="Equation.3">
                  <p:embed/>
                </p:oleObj>
              </mc:Choice>
              <mc:Fallback>
                <p:oleObj name="Equation" r:id="rId22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01" name="Freeform 37"/>
          <p:cNvSpPr>
            <a:spLocks/>
          </p:cNvSpPr>
          <p:nvPr/>
        </p:nvSpPr>
        <p:spPr bwMode="auto">
          <a:xfrm>
            <a:off x="5943600" y="2819400"/>
            <a:ext cx="660400" cy="850900"/>
          </a:xfrm>
          <a:custGeom>
            <a:avLst/>
            <a:gdLst>
              <a:gd name="T0" fmla="*/ 241300 w 416"/>
              <a:gd name="T1" fmla="*/ 850900 h 536"/>
              <a:gd name="T2" fmla="*/ 12700 w 416"/>
              <a:gd name="T3" fmla="*/ 317500 h 536"/>
              <a:gd name="T4" fmla="*/ 317500 w 416"/>
              <a:gd name="T5" fmla="*/ 12700 h 536"/>
              <a:gd name="T6" fmla="*/ 622300 w 416"/>
              <a:gd name="T7" fmla="*/ 241300 h 536"/>
              <a:gd name="T8" fmla="*/ 546100 w 416"/>
              <a:gd name="T9" fmla="*/ 774700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9246" name="Object 38"/>
          <p:cNvGraphicFramePr>
            <a:graphicFrameLocks noChangeAspect="1"/>
          </p:cNvGraphicFramePr>
          <p:nvPr/>
        </p:nvGraphicFramePr>
        <p:xfrm>
          <a:off x="5956300" y="23749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62" name="Equation" r:id="rId23" imgW="672808" imgH="444307" progId="Equation.3">
                  <p:embed/>
                </p:oleObj>
              </mc:Choice>
              <mc:Fallback>
                <p:oleObj name="Equation" r:id="rId23" imgW="672808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3749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03" name="Line 39"/>
          <p:cNvSpPr>
            <a:spLocks noChangeShapeType="1"/>
          </p:cNvSpPr>
          <p:nvPr/>
        </p:nvSpPr>
        <p:spPr bwMode="auto">
          <a:xfrm flipV="1">
            <a:off x="5764010" y="412115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6904" name="Freeform 40"/>
          <p:cNvSpPr>
            <a:spLocks/>
          </p:cNvSpPr>
          <p:nvPr/>
        </p:nvSpPr>
        <p:spPr bwMode="auto">
          <a:xfrm>
            <a:off x="4419600" y="3962400"/>
            <a:ext cx="1752600" cy="990600"/>
          </a:xfrm>
          <a:custGeom>
            <a:avLst/>
            <a:gdLst>
              <a:gd name="T0" fmla="*/ 0 w 1104"/>
              <a:gd name="T1" fmla="*/ 990600 h 624"/>
              <a:gd name="T2" fmla="*/ 685800 w 1104"/>
              <a:gd name="T3" fmla="*/ 304800 h 624"/>
              <a:gd name="T4" fmla="*/ 1752600 w 1104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6905" name="Freeform 41"/>
          <p:cNvSpPr>
            <a:spLocks/>
          </p:cNvSpPr>
          <p:nvPr/>
        </p:nvSpPr>
        <p:spPr bwMode="auto">
          <a:xfrm>
            <a:off x="3124200" y="3771900"/>
            <a:ext cx="2971800" cy="1181100"/>
          </a:xfrm>
          <a:custGeom>
            <a:avLst/>
            <a:gdLst>
              <a:gd name="T0" fmla="*/ 0 w 1872"/>
              <a:gd name="T1" fmla="*/ 1181100 h 744"/>
              <a:gd name="T2" fmla="*/ 1143000 w 1872"/>
              <a:gd name="T3" fmla="*/ 190500 h 744"/>
              <a:gd name="T4" fmla="*/ 2971800 w 1872"/>
              <a:gd name="T5" fmla="*/ 38100 h 7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6906" name="Freeform 42"/>
          <p:cNvSpPr>
            <a:spLocks/>
          </p:cNvSpPr>
          <p:nvPr/>
        </p:nvSpPr>
        <p:spPr bwMode="auto">
          <a:xfrm>
            <a:off x="1828800" y="3149600"/>
            <a:ext cx="4343400" cy="1803400"/>
          </a:xfrm>
          <a:custGeom>
            <a:avLst/>
            <a:gdLst>
              <a:gd name="T0" fmla="*/ 0 w 2736"/>
              <a:gd name="T1" fmla="*/ 1803400 h 1136"/>
              <a:gd name="T2" fmla="*/ 1143000 w 2736"/>
              <a:gd name="T3" fmla="*/ 203200 h 1136"/>
              <a:gd name="T4" fmla="*/ 4343400 w 2736"/>
              <a:gd name="T5" fmla="*/ 584200 h 11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6908" name="Rectangle 44"/>
          <p:cNvSpPr>
            <a:spLocks noChangeArrowheads="1"/>
          </p:cNvSpPr>
          <p:nvPr/>
        </p:nvSpPr>
        <p:spPr bwMode="auto">
          <a:xfrm>
            <a:off x="952500" y="18415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6910" name="Text Box 46"/>
          <p:cNvSpPr txBox="1">
            <a:spLocks noChangeArrowheads="1"/>
          </p:cNvSpPr>
          <p:nvPr/>
        </p:nvSpPr>
        <p:spPr bwMode="auto">
          <a:xfrm>
            <a:off x="1028700" y="2527300"/>
            <a:ext cx="2574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Input String</a:t>
            </a:r>
          </a:p>
        </p:txBody>
      </p:sp>
      <p:sp>
        <p:nvSpPr>
          <p:cNvPr id="36911" name="Line 47"/>
          <p:cNvSpPr>
            <a:spLocks noChangeShapeType="1"/>
          </p:cNvSpPr>
          <p:nvPr/>
        </p:nvSpPr>
        <p:spPr bwMode="auto">
          <a:xfrm>
            <a:off x="1485900" y="18415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6912" name="Line 48"/>
          <p:cNvSpPr>
            <a:spLocks noChangeShapeType="1"/>
          </p:cNvSpPr>
          <p:nvPr/>
        </p:nvSpPr>
        <p:spPr bwMode="auto">
          <a:xfrm>
            <a:off x="2019300" y="18415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6913" name="Line 49"/>
          <p:cNvSpPr>
            <a:spLocks noChangeShapeType="1"/>
          </p:cNvSpPr>
          <p:nvPr/>
        </p:nvSpPr>
        <p:spPr bwMode="auto">
          <a:xfrm>
            <a:off x="2552700" y="18415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6914" name="Line 50"/>
          <p:cNvSpPr>
            <a:spLocks noChangeShapeType="1"/>
          </p:cNvSpPr>
          <p:nvPr/>
        </p:nvSpPr>
        <p:spPr bwMode="auto">
          <a:xfrm>
            <a:off x="3086100" y="18415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9257" name="Object 52"/>
          <p:cNvGraphicFramePr>
            <a:graphicFrameLocks noChangeAspect="1"/>
          </p:cNvGraphicFramePr>
          <p:nvPr/>
        </p:nvGraphicFramePr>
        <p:xfrm>
          <a:off x="1104900" y="19939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63" name="Equation" r:id="rId25" imgW="266584" imgH="279279" progId="Equation.3">
                  <p:embed/>
                </p:oleObj>
              </mc:Choice>
              <mc:Fallback>
                <p:oleObj name="Equation" r:id="rId25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19939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8" name="Object 53"/>
          <p:cNvGraphicFramePr>
            <a:graphicFrameLocks noChangeAspect="1"/>
          </p:cNvGraphicFramePr>
          <p:nvPr/>
        </p:nvGraphicFramePr>
        <p:xfrm>
          <a:off x="1638300" y="19177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64" name="Equation" r:id="rId26" imgW="279279" imgH="380835" progId="Equation.3">
                  <p:embed/>
                </p:oleObj>
              </mc:Choice>
              <mc:Fallback>
                <p:oleObj name="Equation" r:id="rId26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19177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9" name="Object 54"/>
          <p:cNvGraphicFramePr>
            <a:graphicFrameLocks noChangeAspect="1"/>
          </p:cNvGraphicFramePr>
          <p:nvPr/>
        </p:nvGraphicFramePr>
        <p:xfrm>
          <a:off x="2171700" y="19177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65" name="Equation" r:id="rId27" imgW="279279" imgH="380835" progId="Equation.3">
                  <p:embed/>
                </p:oleObj>
              </mc:Choice>
              <mc:Fallback>
                <p:oleObj name="Equation" r:id="rId27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19177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60" name="Object 55"/>
          <p:cNvGraphicFramePr>
            <a:graphicFrameLocks noChangeAspect="1"/>
          </p:cNvGraphicFramePr>
          <p:nvPr/>
        </p:nvGraphicFramePr>
        <p:xfrm>
          <a:off x="2705100" y="19939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66" name="Equation" r:id="rId28" imgW="266584" imgH="279279" progId="Equation.3">
                  <p:embed/>
                </p:oleObj>
              </mc:Choice>
              <mc:Fallback>
                <p:oleObj name="Equation" r:id="rId28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00" y="19939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20" name="Line 56"/>
          <p:cNvSpPr>
            <a:spLocks noChangeShapeType="1"/>
          </p:cNvSpPr>
          <p:nvPr/>
        </p:nvSpPr>
        <p:spPr bwMode="auto">
          <a:xfrm>
            <a:off x="1371600" y="5562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6924" name="Line 60"/>
          <p:cNvSpPr>
            <a:spLocks noChangeShapeType="1"/>
          </p:cNvSpPr>
          <p:nvPr/>
        </p:nvSpPr>
        <p:spPr bwMode="auto">
          <a:xfrm>
            <a:off x="1024151" y="1422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9263" name="Group 63"/>
          <p:cNvGrpSpPr>
            <a:grpSpLocks/>
          </p:cNvGrpSpPr>
          <p:nvPr/>
        </p:nvGrpSpPr>
        <p:grpSpPr bwMode="auto">
          <a:xfrm>
            <a:off x="6477000" y="4114800"/>
            <a:ext cx="900113" cy="609600"/>
            <a:chOff x="4224" y="1824"/>
            <a:chExt cx="567" cy="384"/>
          </a:xfrm>
        </p:grpSpPr>
        <p:graphicFrame>
          <p:nvGraphicFramePr>
            <p:cNvPr id="9270" name="Object 64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967" name="Equation" r:id="rId29" imgW="672808" imgH="444307" progId="Equation.3">
                    <p:embed/>
                  </p:oleObj>
                </mc:Choice>
                <mc:Fallback>
                  <p:oleObj name="Equation" r:id="rId29" imgW="672808" imgH="44430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29" name="Line 65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aphicFrame>
        <p:nvGraphicFramePr>
          <p:cNvPr id="9264" name="Object 68"/>
          <p:cNvGraphicFramePr>
            <a:graphicFrameLocks noChangeAspect="1"/>
          </p:cNvGraphicFramePr>
          <p:nvPr/>
        </p:nvGraphicFramePr>
        <p:xfrm>
          <a:off x="1524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68" name="Equation" r:id="rId30" imgW="419100" imgH="469900" progId="Equation.3">
                  <p:embed/>
                </p:oleObj>
              </mc:Choice>
              <mc:Fallback>
                <p:oleObj name="Equation" r:id="rId30" imgW="4191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33" name="Text Box 69"/>
          <p:cNvSpPr txBox="1">
            <a:spLocks noChangeArrowheads="1"/>
          </p:cNvSpPr>
          <p:nvPr/>
        </p:nvSpPr>
        <p:spPr bwMode="auto">
          <a:xfrm>
            <a:off x="734218" y="5610224"/>
            <a:ext cx="26468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dirty="0" err="1">
                <a:latin typeface="Comic Sans MS" charset="0"/>
                <a:ea typeface="ＭＳ Ｐゴシック" charset="0"/>
              </a:rPr>
              <a:t>Starting</a:t>
            </a:r>
            <a:r>
              <a:rPr lang="tr-TR" dirty="0">
                <a:latin typeface="Comic Sans MS" charset="0"/>
                <a:ea typeface="ＭＳ Ｐゴシック" charset="0"/>
              </a:rPr>
              <a:t> (</a:t>
            </a:r>
            <a:r>
              <a:rPr lang="en-US" dirty="0">
                <a:latin typeface="Comic Sans MS" charset="0"/>
                <a:ea typeface="ＭＳ Ｐゴシック" charset="0"/>
              </a:rPr>
              <a:t>Initial</a:t>
            </a:r>
            <a:r>
              <a:rPr lang="tr-TR" dirty="0">
                <a:latin typeface="Comic Sans MS" charset="0"/>
                <a:ea typeface="ＭＳ Ｐゴシック" charset="0"/>
              </a:rPr>
              <a:t>)</a:t>
            </a:r>
            <a:r>
              <a:rPr lang="en-US" dirty="0">
                <a:latin typeface="Comic Sans MS" charset="0"/>
                <a:ea typeface="ＭＳ Ｐゴシック" charset="0"/>
              </a:rPr>
              <a:t> state</a:t>
            </a:r>
          </a:p>
        </p:txBody>
      </p:sp>
      <p:sp>
        <p:nvSpPr>
          <p:cNvPr id="36934" name="Text Box 70"/>
          <p:cNvSpPr txBox="1">
            <a:spLocks noChangeArrowheads="1"/>
          </p:cNvSpPr>
          <p:nvPr/>
        </p:nvSpPr>
        <p:spPr bwMode="auto">
          <a:xfrm>
            <a:off x="3314700" y="1384300"/>
            <a:ext cx="2286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Input Tape</a:t>
            </a:r>
          </a:p>
        </p:txBody>
      </p:sp>
      <p:sp>
        <p:nvSpPr>
          <p:cNvPr id="36935" name="Text Box 71"/>
          <p:cNvSpPr txBox="1">
            <a:spLocks noChangeArrowheads="1"/>
          </p:cNvSpPr>
          <p:nvPr/>
        </p:nvSpPr>
        <p:spPr bwMode="auto">
          <a:xfrm>
            <a:off x="899449" y="1132681"/>
            <a:ext cx="10874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head</a:t>
            </a:r>
          </a:p>
        </p:txBody>
      </p:sp>
      <p:sp>
        <p:nvSpPr>
          <p:cNvPr id="60" name="Başlık 1"/>
          <p:cNvSpPr>
            <a:spLocks noGrp="1"/>
          </p:cNvSpPr>
          <p:nvPr>
            <p:ph type="title"/>
          </p:nvPr>
        </p:nvSpPr>
        <p:spPr>
          <a:xfrm>
            <a:off x="1187624" y="332656"/>
            <a:ext cx="7239000" cy="504056"/>
          </a:xfrm>
        </p:spPr>
        <p:txBody>
          <a:bodyPr/>
          <a:lstStyle/>
          <a:p>
            <a:r>
              <a:rPr lang="en-US" sz="4000" dirty="0"/>
              <a:t>BLM2502 Theory of Computation</a:t>
            </a:r>
          </a:p>
        </p:txBody>
      </p:sp>
      <p:sp>
        <p:nvSpPr>
          <p:cNvPr id="61" name="Altbilgi Yer Tutucusu 3"/>
          <p:cNvSpPr>
            <a:spLocks noGrp="1"/>
          </p:cNvSpPr>
          <p:nvPr>
            <p:ph type="ftr" sz="quarter" idx="12"/>
          </p:nvPr>
        </p:nvSpPr>
        <p:spPr>
          <a:xfrm>
            <a:off x="1331640" y="5805264"/>
            <a:ext cx="7162800" cy="228600"/>
          </a:xfrm>
        </p:spPr>
        <p:txBody>
          <a:bodyPr/>
          <a:lstStyle/>
          <a:p>
            <a:pPr algn="r"/>
            <a:r>
              <a:rPr lang="nb-NO" dirty="0"/>
              <a:t>Week II – Finite Automata</a:t>
            </a:r>
            <a:endParaRPr lang="tr-TR" dirty="0"/>
          </a:p>
        </p:txBody>
      </p:sp>
      <p:sp>
        <p:nvSpPr>
          <p:cNvPr id="62" name="Slayt Numarası Yer Tutucusu 4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/>
          <a:lstStyle/>
          <a:p>
            <a:fld id="{CEC3C0A5-FCFC-4DD2-8080-FD61FAFEF6A5}" type="slidenum">
              <a:rPr lang="tr-TR" smtClean="0"/>
              <a:t>31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314122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>
                <a:ea typeface="+mn-ea"/>
              </a:rPr>
              <a:t> </a:t>
            </a:r>
          </a:p>
        </p:txBody>
      </p:sp>
      <p:sp>
        <p:nvSpPr>
          <p:cNvPr id="37892" name="Oval 4"/>
          <p:cNvSpPr>
            <a:spLocks noChangeArrowheads="1"/>
          </p:cNvSpPr>
          <p:nvPr/>
        </p:nvSpPr>
        <p:spPr bwMode="auto">
          <a:xfrm>
            <a:off x="14478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7893" name="Oval 5"/>
          <p:cNvSpPr>
            <a:spLocks noChangeArrowheads="1"/>
          </p:cNvSpPr>
          <p:nvPr/>
        </p:nvSpPr>
        <p:spPr bwMode="auto">
          <a:xfrm>
            <a:off x="4038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7894" name="Oval 6"/>
          <p:cNvSpPr>
            <a:spLocks noChangeArrowheads="1"/>
          </p:cNvSpPr>
          <p:nvPr/>
        </p:nvSpPr>
        <p:spPr bwMode="auto">
          <a:xfrm>
            <a:off x="5334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7895" name="Oval 7"/>
          <p:cNvSpPr>
            <a:spLocks noChangeArrowheads="1"/>
          </p:cNvSpPr>
          <p:nvPr/>
        </p:nvSpPr>
        <p:spPr bwMode="auto">
          <a:xfrm>
            <a:off x="6705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7896" name="Oval 8"/>
          <p:cNvSpPr>
            <a:spLocks noChangeArrowheads="1"/>
          </p:cNvSpPr>
          <p:nvPr/>
        </p:nvSpPr>
        <p:spPr bwMode="auto">
          <a:xfrm>
            <a:off x="6553200" y="4724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7897" name="Line 9"/>
          <p:cNvSpPr>
            <a:spLocks noChangeShapeType="1"/>
          </p:cNvSpPr>
          <p:nvPr/>
        </p:nvSpPr>
        <p:spPr bwMode="auto">
          <a:xfrm>
            <a:off x="8382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7898" name="Line 10"/>
          <p:cNvSpPr>
            <a:spLocks noChangeShapeType="1"/>
          </p:cNvSpPr>
          <p:nvPr/>
        </p:nvSpPr>
        <p:spPr bwMode="auto">
          <a:xfrm>
            <a:off x="3276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7899" name="Line 11"/>
          <p:cNvSpPr>
            <a:spLocks noChangeShapeType="1"/>
          </p:cNvSpPr>
          <p:nvPr/>
        </p:nvSpPr>
        <p:spPr bwMode="auto">
          <a:xfrm>
            <a:off x="4572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7900" name="Line 12"/>
          <p:cNvSpPr>
            <a:spLocks noChangeShapeType="1"/>
          </p:cNvSpPr>
          <p:nvPr/>
        </p:nvSpPr>
        <p:spPr bwMode="auto">
          <a:xfrm>
            <a:off x="5867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0253" name="Object 13"/>
          <p:cNvGraphicFramePr>
            <a:graphicFrameLocks noChangeAspect="1"/>
          </p:cNvGraphicFramePr>
          <p:nvPr/>
        </p:nvGraphicFramePr>
        <p:xfrm>
          <a:off x="1524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73" name="Equation" r:id="rId3" imgW="419100" imgH="469900" progId="Equation.3">
                  <p:embed/>
                </p:oleObj>
              </mc:Choice>
              <mc:Fallback>
                <p:oleObj name="Equation" r:id="rId3" imgW="4191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2" name="Oval 14"/>
          <p:cNvSpPr>
            <a:spLocks noChangeArrowheads="1"/>
          </p:cNvSpPr>
          <p:nvPr/>
        </p:nvSpPr>
        <p:spPr bwMode="auto">
          <a:xfrm>
            <a:off x="2743200" y="48768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0255" name="Object 15"/>
          <p:cNvGraphicFramePr>
            <a:graphicFrameLocks noChangeAspect="1"/>
          </p:cNvGraphicFramePr>
          <p:nvPr/>
        </p:nvGraphicFramePr>
        <p:xfrm>
          <a:off x="2857500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74" name="Equation" r:id="rId5" imgW="342751" imgH="469696" progId="Equation.3">
                  <p:embed/>
                </p:oleObj>
              </mc:Choice>
              <mc:Fallback>
                <p:oleObj name="Equation" r:id="rId5" imgW="342751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6" name="Object 16"/>
          <p:cNvGraphicFramePr>
            <a:graphicFrameLocks noChangeAspect="1"/>
          </p:cNvGraphicFramePr>
          <p:nvPr/>
        </p:nvGraphicFramePr>
        <p:xfrm>
          <a:off x="41275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75" name="Equation" r:id="rId7" imgW="393529" imgH="469696" progId="Equation.3">
                  <p:embed/>
                </p:oleObj>
              </mc:Choice>
              <mc:Fallback>
                <p:oleObj name="Equation" r:id="rId7" imgW="393529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7" name="Object 17"/>
          <p:cNvGraphicFramePr>
            <a:graphicFrameLocks noChangeAspect="1"/>
          </p:cNvGraphicFramePr>
          <p:nvPr/>
        </p:nvGraphicFramePr>
        <p:xfrm>
          <a:off x="54229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76" name="Equation" r:id="rId9" imgW="393529" imgH="469696" progId="Equation.3">
                  <p:embed/>
                </p:oleObj>
              </mc:Choice>
              <mc:Fallback>
                <p:oleObj name="Equation" r:id="rId9" imgW="393529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8" name="Object 18"/>
          <p:cNvGraphicFramePr>
            <a:graphicFrameLocks noChangeAspect="1"/>
          </p:cNvGraphicFramePr>
          <p:nvPr/>
        </p:nvGraphicFramePr>
        <p:xfrm>
          <a:off x="6781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77" name="Equation" r:id="rId11" imgW="419100" imgH="469900" progId="Equation.3">
                  <p:embed/>
                </p:oleObj>
              </mc:Choice>
              <mc:Fallback>
                <p:oleObj name="Equation" r:id="rId11" imgW="4191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7" name="Line 19"/>
          <p:cNvSpPr>
            <a:spLocks noChangeShapeType="1"/>
          </p:cNvSpPr>
          <p:nvPr/>
        </p:nvSpPr>
        <p:spPr bwMode="auto">
          <a:xfrm>
            <a:off x="1981200" y="51816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0260" name="Object 20"/>
          <p:cNvGraphicFramePr>
            <a:graphicFrameLocks noChangeAspect="1"/>
          </p:cNvGraphicFramePr>
          <p:nvPr/>
        </p:nvGraphicFramePr>
        <p:xfrm>
          <a:off x="22098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78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1" name="Object 21"/>
          <p:cNvGraphicFramePr>
            <a:graphicFrameLocks noChangeAspect="1"/>
          </p:cNvGraphicFramePr>
          <p:nvPr/>
        </p:nvGraphicFramePr>
        <p:xfrm>
          <a:off x="3505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79" name="Equation" r:id="rId15" imgW="279279" imgH="380835" progId="Equation.3">
                  <p:embed/>
                </p:oleObj>
              </mc:Choice>
              <mc:Fallback>
                <p:oleObj name="Equation" r:id="rId15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2" name="Object 22"/>
          <p:cNvGraphicFramePr>
            <a:graphicFrameLocks noChangeAspect="1"/>
          </p:cNvGraphicFramePr>
          <p:nvPr/>
        </p:nvGraphicFramePr>
        <p:xfrm>
          <a:off x="4800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80"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3" name="Object 23"/>
          <p:cNvGraphicFramePr>
            <a:graphicFrameLocks noChangeAspect="1"/>
          </p:cNvGraphicFramePr>
          <p:nvPr/>
        </p:nvGraphicFramePr>
        <p:xfrm>
          <a:off x="60960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81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3" name="Oval 25"/>
          <p:cNvSpPr>
            <a:spLocks noChangeArrowheads="1"/>
          </p:cNvSpPr>
          <p:nvPr/>
        </p:nvSpPr>
        <p:spPr bwMode="auto">
          <a:xfrm>
            <a:off x="6108700" y="3594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0265" name="Object 26"/>
          <p:cNvGraphicFramePr>
            <a:graphicFrameLocks noChangeAspect="1"/>
          </p:cNvGraphicFramePr>
          <p:nvPr/>
        </p:nvGraphicFramePr>
        <p:xfrm>
          <a:off x="6184900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82" name="Equation" r:id="rId19" imgW="406224" imgH="469696" progId="Equation.3">
                  <p:embed/>
                </p:oleObj>
              </mc:Choice>
              <mc:Fallback>
                <p:oleObj name="Equation" r:id="rId19" imgW="406224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6" name="Object 27"/>
          <p:cNvGraphicFramePr>
            <a:graphicFrameLocks noChangeAspect="1"/>
          </p:cNvGraphicFramePr>
          <p:nvPr/>
        </p:nvGraphicFramePr>
        <p:xfrm>
          <a:off x="3048000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83"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7" name="Object 28"/>
          <p:cNvGraphicFramePr>
            <a:graphicFrameLocks noChangeAspect="1"/>
          </p:cNvGraphicFramePr>
          <p:nvPr/>
        </p:nvGraphicFramePr>
        <p:xfrm>
          <a:off x="42672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84" name="Equation" r:id="rId22" imgW="266584" imgH="279279" progId="Equation.3">
                  <p:embed/>
                </p:oleObj>
              </mc:Choice>
              <mc:Fallback>
                <p:oleObj name="Equation" r:id="rId22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8" name="Object 29"/>
          <p:cNvGraphicFramePr>
            <a:graphicFrameLocks noChangeAspect="1"/>
          </p:cNvGraphicFramePr>
          <p:nvPr/>
        </p:nvGraphicFramePr>
        <p:xfrm>
          <a:off x="5562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85" name="Equation" r:id="rId23" imgW="279279" imgH="380835" progId="Equation.3">
                  <p:embed/>
                </p:oleObj>
              </mc:Choice>
              <mc:Fallback>
                <p:oleObj name="Equation" r:id="rId23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9" name="Object 30"/>
          <p:cNvGraphicFramePr>
            <a:graphicFrameLocks noChangeAspect="1"/>
          </p:cNvGraphicFramePr>
          <p:nvPr/>
        </p:nvGraphicFramePr>
        <p:xfrm>
          <a:off x="1676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86" name="Equation" r:id="rId24" imgW="279279" imgH="380835" progId="Equation.3">
                  <p:embed/>
                </p:oleObj>
              </mc:Choice>
              <mc:Fallback>
                <p:oleObj name="Equation" r:id="rId24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9" name="Freeform 31"/>
          <p:cNvSpPr>
            <a:spLocks/>
          </p:cNvSpPr>
          <p:nvPr/>
        </p:nvSpPr>
        <p:spPr bwMode="auto">
          <a:xfrm>
            <a:off x="5943600" y="2819400"/>
            <a:ext cx="660400" cy="850900"/>
          </a:xfrm>
          <a:custGeom>
            <a:avLst/>
            <a:gdLst>
              <a:gd name="T0" fmla="*/ 241300 w 416"/>
              <a:gd name="T1" fmla="*/ 850900 h 536"/>
              <a:gd name="T2" fmla="*/ 12700 w 416"/>
              <a:gd name="T3" fmla="*/ 317500 h 536"/>
              <a:gd name="T4" fmla="*/ 317500 w 416"/>
              <a:gd name="T5" fmla="*/ 12700 h 536"/>
              <a:gd name="T6" fmla="*/ 622300 w 416"/>
              <a:gd name="T7" fmla="*/ 241300 h 536"/>
              <a:gd name="T8" fmla="*/ 546100 w 416"/>
              <a:gd name="T9" fmla="*/ 774700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10271" name="Object 32"/>
          <p:cNvGraphicFramePr>
            <a:graphicFrameLocks noChangeAspect="1"/>
          </p:cNvGraphicFramePr>
          <p:nvPr/>
        </p:nvGraphicFramePr>
        <p:xfrm>
          <a:off x="5956300" y="23749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87" name="Equation" r:id="rId25" imgW="672808" imgH="444307" progId="Equation.3">
                  <p:embed/>
                </p:oleObj>
              </mc:Choice>
              <mc:Fallback>
                <p:oleObj name="Equation" r:id="rId25" imgW="672808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3749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21" name="Line 33"/>
          <p:cNvSpPr>
            <a:spLocks noChangeShapeType="1"/>
          </p:cNvSpPr>
          <p:nvPr/>
        </p:nvSpPr>
        <p:spPr bwMode="auto">
          <a:xfrm flipV="1">
            <a:off x="5715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7922" name="Freeform 34"/>
          <p:cNvSpPr>
            <a:spLocks/>
          </p:cNvSpPr>
          <p:nvPr/>
        </p:nvSpPr>
        <p:spPr bwMode="auto">
          <a:xfrm>
            <a:off x="4419600" y="3962400"/>
            <a:ext cx="1752600" cy="990600"/>
          </a:xfrm>
          <a:custGeom>
            <a:avLst/>
            <a:gdLst>
              <a:gd name="T0" fmla="*/ 0 w 1104"/>
              <a:gd name="T1" fmla="*/ 990600 h 624"/>
              <a:gd name="T2" fmla="*/ 685800 w 1104"/>
              <a:gd name="T3" fmla="*/ 304800 h 624"/>
              <a:gd name="T4" fmla="*/ 1752600 w 1104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7923" name="Freeform 35"/>
          <p:cNvSpPr>
            <a:spLocks/>
          </p:cNvSpPr>
          <p:nvPr/>
        </p:nvSpPr>
        <p:spPr bwMode="auto">
          <a:xfrm>
            <a:off x="3124200" y="3771900"/>
            <a:ext cx="2971800" cy="1181100"/>
          </a:xfrm>
          <a:custGeom>
            <a:avLst/>
            <a:gdLst>
              <a:gd name="T0" fmla="*/ 0 w 1872"/>
              <a:gd name="T1" fmla="*/ 1181100 h 744"/>
              <a:gd name="T2" fmla="*/ 1143000 w 1872"/>
              <a:gd name="T3" fmla="*/ 190500 h 744"/>
              <a:gd name="T4" fmla="*/ 2971800 w 1872"/>
              <a:gd name="T5" fmla="*/ 38100 h 7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7924" name="Freeform 36"/>
          <p:cNvSpPr>
            <a:spLocks/>
          </p:cNvSpPr>
          <p:nvPr/>
        </p:nvSpPr>
        <p:spPr bwMode="auto">
          <a:xfrm>
            <a:off x="1828800" y="3149600"/>
            <a:ext cx="4343400" cy="1803400"/>
          </a:xfrm>
          <a:custGeom>
            <a:avLst/>
            <a:gdLst>
              <a:gd name="T0" fmla="*/ 0 w 2736"/>
              <a:gd name="T1" fmla="*/ 1803400 h 1136"/>
              <a:gd name="T2" fmla="*/ 1143000 w 2736"/>
              <a:gd name="T3" fmla="*/ 203200 h 1136"/>
              <a:gd name="T4" fmla="*/ 4343400 w 2736"/>
              <a:gd name="T5" fmla="*/ 584200 h 11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7926" name="Rectangle 38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7928" name="Line 40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7929" name="Line 41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7930" name="Line 42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7931" name="Line 43"/>
          <p:cNvSpPr>
            <a:spLocks noChangeShapeType="1"/>
          </p:cNvSpPr>
          <p:nvPr/>
        </p:nvSpPr>
        <p:spPr bwMode="auto">
          <a:xfrm>
            <a:off x="2819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0281" name="Object 44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88" name="Equation" r:id="rId27" imgW="266584" imgH="279279" progId="Equation.3">
                  <p:embed/>
                </p:oleObj>
              </mc:Choice>
              <mc:Fallback>
                <p:oleObj name="Equation" r:id="rId27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2" name="Object 45"/>
          <p:cNvGraphicFramePr>
            <a:graphicFrameLocks noChangeAspect="1"/>
          </p:cNvGraphicFramePr>
          <p:nvPr/>
        </p:nvGraphicFramePr>
        <p:xfrm>
          <a:off x="13716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89" name="Equation" r:id="rId28" imgW="279279" imgH="380835" progId="Equation.3">
                  <p:embed/>
                </p:oleObj>
              </mc:Choice>
              <mc:Fallback>
                <p:oleObj name="Equation" r:id="rId28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3" name="Object 46"/>
          <p:cNvGraphicFramePr>
            <a:graphicFrameLocks noChangeAspect="1"/>
          </p:cNvGraphicFramePr>
          <p:nvPr/>
        </p:nvGraphicFramePr>
        <p:xfrm>
          <a:off x="1905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90" name="Equation" r:id="rId29" imgW="279279" imgH="380835" progId="Equation.3">
                  <p:embed/>
                </p:oleObj>
              </mc:Choice>
              <mc:Fallback>
                <p:oleObj name="Equation" r:id="rId29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4" name="Object 47"/>
          <p:cNvGraphicFramePr>
            <a:graphicFrameLocks noChangeAspect="1"/>
          </p:cNvGraphicFramePr>
          <p:nvPr/>
        </p:nvGraphicFramePr>
        <p:xfrm>
          <a:off x="24384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91" name="Equation" r:id="rId30" imgW="266584" imgH="279279" progId="Equation.3">
                  <p:embed/>
                </p:oleObj>
              </mc:Choice>
              <mc:Fallback>
                <p:oleObj name="Equation" r:id="rId30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36" name="Line 48"/>
          <p:cNvSpPr>
            <a:spLocks noChangeShapeType="1"/>
          </p:cNvSpPr>
          <p:nvPr/>
        </p:nvSpPr>
        <p:spPr bwMode="auto">
          <a:xfrm>
            <a:off x="2667000" y="5562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7939" name="Line 51"/>
          <p:cNvSpPr>
            <a:spLocks noChangeShapeType="1"/>
          </p:cNvSpPr>
          <p:nvPr/>
        </p:nvSpPr>
        <p:spPr bwMode="auto">
          <a:xfrm>
            <a:off x="990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10287" name="Group 55"/>
          <p:cNvGrpSpPr>
            <a:grpSpLocks/>
          </p:cNvGrpSpPr>
          <p:nvPr/>
        </p:nvGrpSpPr>
        <p:grpSpPr bwMode="auto">
          <a:xfrm>
            <a:off x="6553200" y="4114800"/>
            <a:ext cx="900113" cy="609600"/>
            <a:chOff x="4224" y="1824"/>
            <a:chExt cx="567" cy="384"/>
          </a:xfrm>
        </p:grpSpPr>
        <p:graphicFrame>
          <p:nvGraphicFramePr>
            <p:cNvPr id="10290" name="Object 56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992" name="Equation" r:id="rId31" imgW="672808" imgH="444307" progId="Equation.3">
                    <p:embed/>
                  </p:oleObj>
                </mc:Choice>
                <mc:Fallback>
                  <p:oleObj name="Equation" r:id="rId31" imgW="672808" imgH="44430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45" name="Line 57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56" name="Başlık 1"/>
          <p:cNvSpPr txBox="1">
            <a:spLocks/>
          </p:cNvSpPr>
          <p:nvPr/>
        </p:nvSpPr>
        <p:spPr>
          <a:xfrm>
            <a:off x="1187624" y="332656"/>
            <a:ext cx="7239000" cy="5040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7200" b="1" kern="1200" baseline="0">
                <a:ln w="1270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BLM2502 Theory of Computation</a:t>
            </a:r>
            <a:endParaRPr lang="en-US" sz="4000" dirty="0"/>
          </a:p>
        </p:txBody>
      </p:sp>
      <p:sp>
        <p:nvSpPr>
          <p:cNvPr id="57" name="Altbilgi Yer Tutucusu 3"/>
          <p:cNvSpPr>
            <a:spLocks noGrp="1"/>
          </p:cNvSpPr>
          <p:nvPr>
            <p:ph type="ftr" sz="quarter" idx="12"/>
          </p:nvPr>
        </p:nvSpPr>
        <p:spPr>
          <a:xfrm>
            <a:off x="1331640" y="5805264"/>
            <a:ext cx="7162800" cy="228600"/>
          </a:xfrm>
        </p:spPr>
        <p:txBody>
          <a:bodyPr/>
          <a:lstStyle/>
          <a:p>
            <a:pPr algn="r"/>
            <a:r>
              <a:rPr lang="nb-NO" dirty="0"/>
              <a:t>Week II – Finite Automata</a:t>
            </a:r>
            <a:endParaRPr lang="tr-TR" dirty="0"/>
          </a:p>
        </p:txBody>
      </p:sp>
      <p:sp>
        <p:nvSpPr>
          <p:cNvPr id="58" name="Slayt Numarası Yer Tutucusu 4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/>
          <a:lstStyle/>
          <a:p>
            <a:fld id="{CEC3C0A5-FCFC-4DD2-8080-FD61FAFEF6A5}" type="slidenum">
              <a:rPr lang="tr-TR" smtClean="0"/>
              <a:t>32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496473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>
                <a:ea typeface="+mn-ea"/>
              </a:rPr>
              <a:t> </a:t>
            </a:r>
          </a:p>
        </p:txBody>
      </p:sp>
      <p:sp>
        <p:nvSpPr>
          <p:cNvPr id="38916" name="Oval 4"/>
          <p:cNvSpPr>
            <a:spLocks noChangeArrowheads="1"/>
          </p:cNvSpPr>
          <p:nvPr/>
        </p:nvSpPr>
        <p:spPr bwMode="auto">
          <a:xfrm>
            <a:off x="14478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8917" name="Oval 5"/>
          <p:cNvSpPr>
            <a:spLocks noChangeArrowheads="1"/>
          </p:cNvSpPr>
          <p:nvPr/>
        </p:nvSpPr>
        <p:spPr bwMode="auto">
          <a:xfrm>
            <a:off x="4038600" y="48768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8918" name="Oval 6"/>
          <p:cNvSpPr>
            <a:spLocks noChangeArrowheads="1"/>
          </p:cNvSpPr>
          <p:nvPr/>
        </p:nvSpPr>
        <p:spPr bwMode="auto">
          <a:xfrm>
            <a:off x="5334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8919" name="Oval 7"/>
          <p:cNvSpPr>
            <a:spLocks noChangeArrowheads="1"/>
          </p:cNvSpPr>
          <p:nvPr/>
        </p:nvSpPr>
        <p:spPr bwMode="auto">
          <a:xfrm>
            <a:off x="6705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8920" name="Oval 8"/>
          <p:cNvSpPr>
            <a:spLocks noChangeArrowheads="1"/>
          </p:cNvSpPr>
          <p:nvPr/>
        </p:nvSpPr>
        <p:spPr bwMode="auto">
          <a:xfrm>
            <a:off x="6553200" y="4724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8921" name="Line 9"/>
          <p:cNvSpPr>
            <a:spLocks noChangeShapeType="1"/>
          </p:cNvSpPr>
          <p:nvPr/>
        </p:nvSpPr>
        <p:spPr bwMode="auto">
          <a:xfrm>
            <a:off x="8382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8922" name="Line 10"/>
          <p:cNvSpPr>
            <a:spLocks noChangeShapeType="1"/>
          </p:cNvSpPr>
          <p:nvPr/>
        </p:nvSpPr>
        <p:spPr bwMode="auto">
          <a:xfrm>
            <a:off x="3276600" y="51816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8923" name="Line 11"/>
          <p:cNvSpPr>
            <a:spLocks noChangeShapeType="1"/>
          </p:cNvSpPr>
          <p:nvPr/>
        </p:nvSpPr>
        <p:spPr bwMode="auto">
          <a:xfrm>
            <a:off x="4572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8924" name="Line 12"/>
          <p:cNvSpPr>
            <a:spLocks noChangeShapeType="1"/>
          </p:cNvSpPr>
          <p:nvPr/>
        </p:nvSpPr>
        <p:spPr bwMode="auto">
          <a:xfrm>
            <a:off x="5867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1277" name="Object 13"/>
          <p:cNvGraphicFramePr>
            <a:graphicFrameLocks noChangeAspect="1"/>
          </p:cNvGraphicFramePr>
          <p:nvPr/>
        </p:nvGraphicFramePr>
        <p:xfrm>
          <a:off x="1524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997" name="Equation" r:id="rId3" imgW="419100" imgH="469900" progId="Equation.3">
                  <p:embed/>
                </p:oleObj>
              </mc:Choice>
              <mc:Fallback>
                <p:oleObj name="Equation" r:id="rId3" imgW="4191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6" name="Oval 14"/>
          <p:cNvSpPr>
            <a:spLocks noChangeArrowheads="1"/>
          </p:cNvSpPr>
          <p:nvPr/>
        </p:nvSpPr>
        <p:spPr bwMode="auto">
          <a:xfrm>
            <a:off x="27432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1279" name="Object 15"/>
          <p:cNvGraphicFramePr>
            <a:graphicFrameLocks noChangeAspect="1"/>
          </p:cNvGraphicFramePr>
          <p:nvPr/>
        </p:nvGraphicFramePr>
        <p:xfrm>
          <a:off x="2857500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998" name="Equation" r:id="rId5" imgW="342751" imgH="469696" progId="Equation.3">
                  <p:embed/>
                </p:oleObj>
              </mc:Choice>
              <mc:Fallback>
                <p:oleObj name="Equation" r:id="rId5" imgW="342751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0" name="Object 16"/>
          <p:cNvGraphicFramePr>
            <a:graphicFrameLocks noChangeAspect="1"/>
          </p:cNvGraphicFramePr>
          <p:nvPr/>
        </p:nvGraphicFramePr>
        <p:xfrm>
          <a:off x="41275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999" name="Equation" r:id="rId7" imgW="393529" imgH="469696" progId="Equation.3">
                  <p:embed/>
                </p:oleObj>
              </mc:Choice>
              <mc:Fallback>
                <p:oleObj name="Equation" r:id="rId7" imgW="393529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1" name="Object 17"/>
          <p:cNvGraphicFramePr>
            <a:graphicFrameLocks noChangeAspect="1"/>
          </p:cNvGraphicFramePr>
          <p:nvPr/>
        </p:nvGraphicFramePr>
        <p:xfrm>
          <a:off x="54229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000" name="Equation" r:id="rId9" imgW="393529" imgH="469696" progId="Equation.3">
                  <p:embed/>
                </p:oleObj>
              </mc:Choice>
              <mc:Fallback>
                <p:oleObj name="Equation" r:id="rId9" imgW="393529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2" name="Object 18"/>
          <p:cNvGraphicFramePr>
            <a:graphicFrameLocks noChangeAspect="1"/>
          </p:cNvGraphicFramePr>
          <p:nvPr/>
        </p:nvGraphicFramePr>
        <p:xfrm>
          <a:off x="6781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001" name="Equation" r:id="rId11" imgW="419100" imgH="469900" progId="Equation.3">
                  <p:embed/>
                </p:oleObj>
              </mc:Choice>
              <mc:Fallback>
                <p:oleObj name="Equation" r:id="rId11" imgW="4191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1" name="Line 19"/>
          <p:cNvSpPr>
            <a:spLocks noChangeShapeType="1"/>
          </p:cNvSpPr>
          <p:nvPr/>
        </p:nvSpPr>
        <p:spPr bwMode="auto">
          <a:xfrm>
            <a:off x="1981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1284" name="Object 20"/>
          <p:cNvGraphicFramePr>
            <a:graphicFrameLocks noChangeAspect="1"/>
          </p:cNvGraphicFramePr>
          <p:nvPr/>
        </p:nvGraphicFramePr>
        <p:xfrm>
          <a:off x="22098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002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5" name="Object 21"/>
          <p:cNvGraphicFramePr>
            <a:graphicFrameLocks noChangeAspect="1"/>
          </p:cNvGraphicFramePr>
          <p:nvPr/>
        </p:nvGraphicFramePr>
        <p:xfrm>
          <a:off x="3505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003" name="Equation" r:id="rId15" imgW="279279" imgH="380835" progId="Equation.3">
                  <p:embed/>
                </p:oleObj>
              </mc:Choice>
              <mc:Fallback>
                <p:oleObj name="Equation" r:id="rId15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6" name="Object 22"/>
          <p:cNvGraphicFramePr>
            <a:graphicFrameLocks noChangeAspect="1"/>
          </p:cNvGraphicFramePr>
          <p:nvPr/>
        </p:nvGraphicFramePr>
        <p:xfrm>
          <a:off x="4800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004"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7" name="Object 23"/>
          <p:cNvGraphicFramePr>
            <a:graphicFrameLocks noChangeAspect="1"/>
          </p:cNvGraphicFramePr>
          <p:nvPr/>
        </p:nvGraphicFramePr>
        <p:xfrm>
          <a:off x="60960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005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7" name="Oval 25"/>
          <p:cNvSpPr>
            <a:spLocks noChangeArrowheads="1"/>
          </p:cNvSpPr>
          <p:nvPr/>
        </p:nvSpPr>
        <p:spPr bwMode="auto">
          <a:xfrm>
            <a:off x="6108700" y="3594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1289" name="Object 26"/>
          <p:cNvGraphicFramePr>
            <a:graphicFrameLocks noChangeAspect="1"/>
          </p:cNvGraphicFramePr>
          <p:nvPr/>
        </p:nvGraphicFramePr>
        <p:xfrm>
          <a:off x="6184900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006" name="Equation" r:id="rId19" imgW="406224" imgH="469696" progId="Equation.3">
                  <p:embed/>
                </p:oleObj>
              </mc:Choice>
              <mc:Fallback>
                <p:oleObj name="Equation" r:id="rId19" imgW="406224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0" name="Object 27"/>
          <p:cNvGraphicFramePr>
            <a:graphicFrameLocks noChangeAspect="1"/>
          </p:cNvGraphicFramePr>
          <p:nvPr/>
        </p:nvGraphicFramePr>
        <p:xfrm>
          <a:off x="3048000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007"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1" name="Object 28"/>
          <p:cNvGraphicFramePr>
            <a:graphicFrameLocks noChangeAspect="1"/>
          </p:cNvGraphicFramePr>
          <p:nvPr/>
        </p:nvGraphicFramePr>
        <p:xfrm>
          <a:off x="42672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008" name="Equation" r:id="rId22" imgW="266584" imgH="279279" progId="Equation.3">
                  <p:embed/>
                </p:oleObj>
              </mc:Choice>
              <mc:Fallback>
                <p:oleObj name="Equation" r:id="rId22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2" name="Object 29"/>
          <p:cNvGraphicFramePr>
            <a:graphicFrameLocks noChangeAspect="1"/>
          </p:cNvGraphicFramePr>
          <p:nvPr/>
        </p:nvGraphicFramePr>
        <p:xfrm>
          <a:off x="5562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009" name="Equation" r:id="rId23" imgW="279279" imgH="380835" progId="Equation.3">
                  <p:embed/>
                </p:oleObj>
              </mc:Choice>
              <mc:Fallback>
                <p:oleObj name="Equation" r:id="rId23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3" name="Object 30"/>
          <p:cNvGraphicFramePr>
            <a:graphicFrameLocks noChangeAspect="1"/>
          </p:cNvGraphicFramePr>
          <p:nvPr/>
        </p:nvGraphicFramePr>
        <p:xfrm>
          <a:off x="1676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010" name="Equation" r:id="rId24" imgW="279279" imgH="380835" progId="Equation.3">
                  <p:embed/>
                </p:oleObj>
              </mc:Choice>
              <mc:Fallback>
                <p:oleObj name="Equation" r:id="rId24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43" name="Freeform 31"/>
          <p:cNvSpPr>
            <a:spLocks/>
          </p:cNvSpPr>
          <p:nvPr/>
        </p:nvSpPr>
        <p:spPr bwMode="auto">
          <a:xfrm>
            <a:off x="5943600" y="2819400"/>
            <a:ext cx="660400" cy="850900"/>
          </a:xfrm>
          <a:custGeom>
            <a:avLst/>
            <a:gdLst>
              <a:gd name="T0" fmla="*/ 241300 w 416"/>
              <a:gd name="T1" fmla="*/ 850900 h 536"/>
              <a:gd name="T2" fmla="*/ 12700 w 416"/>
              <a:gd name="T3" fmla="*/ 317500 h 536"/>
              <a:gd name="T4" fmla="*/ 317500 w 416"/>
              <a:gd name="T5" fmla="*/ 12700 h 536"/>
              <a:gd name="T6" fmla="*/ 622300 w 416"/>
              <a:gd name="T7" fmla="*/ 241300 h 536"/>
              <a:gd name="T8" fmla="*/ 546100 w 416"/>
              <a:gd name="T9" fmla="*/ 774700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11295" name="Object 32"/>
          <p:cNvGraphicFramePr>
            <a:graphicFrameLocks noChangeAspect="1"/>
          </p:cNvGraphicFramePr>
          <p:nvPr/>
        </p:nvGraphicFramePr>
        <p:xfrm>
          <a:off x="5956300" y="23749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011" name="Equation" r:id="rId25" imgW="672808" imgH="444307" progId="Equation.3">
                  <p:embed/>
                </p:oleObj>
              </mc:Choice>
              <mc:Fallback>
                <p:oleObj name="Equation" r:id="rId25" imgW="672808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3749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45" name="Line 33"/>
          <p:cNvSpPr>
            <a:spLocks noChangeShapeType="1"/>
          </p:cNvSpPr>
          <p:nvPr/>
        </p:nvSpPr>
        <p:spPr bwMode="auto">
          <a:xfrm flipV="1">
            <a:off x="5715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8946" name="Freeform 34"/>
          <p:cNvSpPr>
            <a:spLocks/>
          </p:cNvSpPr>
          <p:nvPr/>
        </p:nvSpPr>
        <p:spPr bwMode="auto">
          <a:xfrm>
            <a:off x="4419600" y="3962400"/>
            <a:ext cx="1752600" cy="990600"/>
          </a:xfrm>
          <a:custGeom>
            <a:avLst/>
            <a:gdLst>
              <a:gd name="T0" fmla="*/ 0 w 1104"/>
              <a:gd name="T1" fmla="*/ 990600 h 624"/>
              <a:gd name="T2" fmla="*/ 685800 w 1104"/>
              <a:gd name="T3" fmla="*/ 304800 h 624"/>
              <a:gd name="T4" fmla="*/ 1752600 w 1104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8947" name="Freeform 35"/>
          <p:cNvSpPr>
            <a:spLocks/>
          </p:cNvSpPr>
          <p:nvPr/>
        </p:nvSpPr>
        <p:spPr bwMode="auto">
          <a:xfrm>
            <a:off x="3124200" y="3771900"/>
            <a:ext cx="2971800" cy="1181100"/>
          </a:xfrm>
          <a:custGeom>
            <a:avLst/>
            <a:gdLst>
              <a:gd name="T0" fmla="*/ 0 w 1872"/>
              <a:gd name="T1" fmla="*/ 1181100 h 744"/>
              <a:gd name="T2" fmla="*/ 1143000 w 1872"/>
              <a:gd name="T3" fmla="*/ 190500 h 744"/>
              <a:gd name="T4" fmla="*/ 2971800 w 1872"/>
              <a:gd name="T5" fmla="*/ 38100 h 7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8948" name="Freeform 36"/>
          <p:cNvSpPr>
            <a:spLocks/>
          </p:cNvSpPr>
          <p:nvPr/>
        </p:nvSpPr>
        <p:spPr bwMode="auto">
          <a:xfrm>
            <a:off x="1828800" y="3149600"/>
            <a:ext cx="4343400" cy="1803400"/>
          </a:xfrm>
          <a:custGeom>
            <a:avLst/>
            <a:gdLst>
              <a:gd name="T0" fmla="*/ 0 w 2736"/>
              <a:gd name="T1" fmla="*/ 1803400 h 1136"/>
              <a:gd name="T2" fmla="*/ 1143000 w 2736"/>
              <a:gd name="T3" fmla="*/ 203200 h 1136"/>
              <a:gd name="T4" fmla="*/ 4343400 w 2736"/>
              <a:gd name="T5" fmla="*/ 584200 h 11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8950" name="Rectangle 38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8951" name="Line 39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8952" name="Line 40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8953" name="Line 41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8954" name="Line 42"/>
          <p:cNvSpPr>
            <a:spLocks noChangeShapeType="1"/>
          </p:cNvSpPr>
          <p:nvPr/>
        </p:nvSpPr>
        <p:spPr bwMode="auto">
          <a:xfrm>
            <a:off x="2819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1305" name="Object 43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012" name="Equation" r:id="rId27" imgW="266584" imgH="279279" progId="Equation.3">
                  <p:embed/>
                </p:oleObj>
              </mc:Choice>
              <mc:Fallback>
                <p:oleObj name="Equation" r:id="rId27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6" name="Object 44"/>
          <p:cNvGraphicFramePr>
            <a:graphicFrameLocks noChangeAspect="1"/>
          </p:cNvGraphicFramePr>
          <p:nvPr/>
        </p:nvGraphicFramePr>
        <p:xfrm>
          <a:off x="13716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013" name="Equation" r:id="rId28" imgW="279279" imgH="380835" progId="Equation.3">
                  <p:embed/>
                </p:oleObj>
              </mc:Choice>
              <mc:Fallback>
                <p:oleObj name="Equation" r:id="rId28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7" name="Object 45"/>
          <p:cNvGraphicFramePr>
            <a:graphicFrameLocks noChangeAspect="1"/>
          </p:cNvGraphicFramePr>
          <p:nvPr/>
        </p:nvGraphicFramePr>
        <p:xfrm>
          <a:off x="1905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014" name="Equation" r:id="rId29" imgW="279279" imgH="380835" progId="Equation.3">
                  <p:embed/>
                </p:oleObj>
              </mc:Choice>
              <mc:Fallback>
                <p:oleObj name="Equation" r:id="rId29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8" name="Object 46"/>
          <p:cNvGraphicFramePr>
            <a:graphicFrameLocks noChangeAspect="1"/>
          </p:cNvGraphicFramePr>
          <p:nvPr/>
        </p:nvGraphicFramePr>
        <p:xfrm>
          <a:off x="24384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015" name="Equation" r:id="rId30" imgW="266584" imgH="279279" progId="Equation.3">
                  <p:embed/>
                </p:oleObj>
              </mc:Choice>
              <mc:Fallback>
                <p:oleObj name="Equation" r:id="rId30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59" name="Line 47"/>
          <p:cNvSpPr>
            <a:spLocks noChangeShapeType="1"/>
          </p:cNvSpPr>
          <p:nvPr/>
        </p:nvSpPr>
        <p:spPr bwMode="auto">
          <a:xfrm>
            <a:off x="3962400" y="5562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8962" name="Line 50"/>
          <p:cNvSpPr>
            <a:spLocks noChangeShapeType="1"/>
          </p:cNvSpPr>
          <p:nvPr/>
        </p:nvSpPr>
        <p:spPr bwMode="auto">
          <a:xfrm>
            <a:off x="15240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11311" name="Group 54"/>
          <p:cNvGrpSpPr>
            <a:grpSpLocks/>
          </p:cNvGrpSpPr>
          <p:nvPr/>
        </p:nvGrpSpPr>
        <p:grpSpPr bwMode="auto">
          <a:xfrm>
            <a:off x="6553200" y="4114800"/>
            <a:ext cx="900113" cy="609600"/>
            <a:chOff x="4224" y="1824"/>
            <a:chExt cx="567" cy="384"/>
          </a:xfrm>
        </p:grpSpPr>
        <p:graphicFrame>
          <p:nvGraphicFramePr>
            <p:cNvPr id="11314" name="Object 55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016" name="Equation" r:id="rId31" imgW="672808" imgH="444307" progId="Equation.3">
                    <p:embed/>
                  </p:oleObj>
                </mc:Choice>
                <mc:Fallback>
                  <p:oleObj name="Equation" r:id="rId31" imgW="672808" imgH="44430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68" name="Line 56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56" name="Başlık 1"/>
          <p:cNvSpPr txBox="1">
            <a:spLocks/>
          </p:cNvSpPr>
          <p:nvPr/>
        </p:nvSpPr>
        <p:spPr>
          <a:xfrm>
            <a:off x="1187624" y="332656"/>
            <a:ext cx="7239000" cy="5040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7200" b="1" kern="1200" baseline="0">
                <a:ln w="1270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BLM2502 Theory of Computation</a:t>
            </a:r>
            <a:endParaRPr lang="en-US" sz="4000" dirty="0"/>
          </a:p>
        </p:txBody>
      </p:sp>
      <p:sp>
        <p:nvSpPr>
          <p:cNvPr id="57" name="Altbilgi Yer Tutucusu 3"/>
          <p:cNvSpPr>
            <a:spLocks noGrp="1"/>
          </p:cNvSpPr>
          <p:nvPr>
            <p:ph type="ftr" sz="quarter" idx="12"/>
          </p:nvPr>
        </p:nvSpPr>
        <p:spPr>
          <a:xfrm>
            <a:off x="1331640" y="5805264"/>
            <a:ext cx="7162800" cy="228600"/>
          </a:xfrm>
        </p:spPr>
        <p:txBody>
          <a:bodyPr/>
          <a:lstStyle/>
          <a:p>
            <a:pPr algn="r"/>
            <a:r>
              <a:rPr lang="nb-NO" dirty="0"/>
              <a:t>Week II – Finite Automata</a:t>
            </a:r>
            <a:endParaRPr lang="tr-TR" dirty="0"/>
          </a:p>
        </p:txBody>
      </p:sp>
      <p:sp>
        <p:nvSpPr>
          <p:cNvPr id="58" name="Slayt Numarası Yer Tutucusu 4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/>
          <a:lstStyle/>
          <a:p>
            <a:fld id="{CEC3C0A5-FCFC-4DD2-8080-FD61FAFEF6A5}" type="slidenum">
              <a:rPr lang="tr-TR" smtClean="0"/>
              <a:t>33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99576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>
                <a:ea typeface="+mn-ea"/>
              </a:rPr>
              <a:t> </a:t>
            </a:r>
          </a:p>
        </p:txBody>
      </p:sp>
      <p:sp>
        <p:nvSpPr>
          <p:cNvPr id="39940" name="Oval 4"/>
          <p:cNvSpPr>
            <a:spLocks noChangeArrowheads="1"/>
          </p:cNvSpPr>
          <p:nvPr/>
        </p:nvSpPr>
        <p:spPr bwMode="auto">
          <a:xfrm>
            <a:off x="14478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9941" name="Oval 5"/>
          <p:cNvSpPr>
            <a:spLocks noChangeArrowheads="1"/>
          </p:cNvSpPr>
          <p:nvPr/>
        </p:nvSpPr>
        <p:spPr bwMode="auto">
          <a:xfrm>
            <a:off x="4038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9942" name="Oval 6"/>
          <p:cNvSpPr>
            <a:spLocks noChangeArrowheads="1"/>
          </p:cNvSpPr>
          <p:nvPr/>
        </p:nvSpPr>
        <p:spPr bwMode="auto">
          <a:xfrm>
            <a:off x="5334000" y="48768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9943" name="Oval 7"/>
          <p:cNvSpPr>
            <a:spLocks noChangeArrowheads="1"/>
          </p:cNvSpPr>
          <p:nvPr/>
        </p:nvSpPr>
        <p:spPr bwMode="auto">
          <a:xfrm>
            <a:off x="6705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9944" name="Oval 8"/>
          <p:cNvSpPr>
            <a:spLocks noChangeArrowheads="1"/>
          </p:cNvSpPr>
          <p:nvPr/>
        </p:nvSpPr>
        <p:spPr bwMode="auto">
          <a:xfrm>
            <a:off x="6553200" y="4724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9945" name="Line 9"/>
          <p:cNvSpPr>
            <a:spLocks noChangeShapeType="1"/>
          </p:cNvSpPr>
          <p:nvPr/>
        </p:nvSpPr>
        <p:spPr bwMode="auto">
          <a:xfrm>
            <a:off x="8382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9946" name="Line 10"/>
          <p:cNvSpPr>
            <a:spLocks noChangeShapeType="1"/>
          </p:cNvSpPr>
          <p:nvPr/>
        </p:nvSpPr>
        <p:spPr bwMode="auto">
          <a:xfrm>
            <a:off x="3276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9947" name="Line 11"/>
          <p:cNvSpPr>
            <a:spLocks noChangeShapeType="1"/>
          </p:cNvSpPr>
          <p:nvPr/>
        </p:nvSpPr>
        <p:spPr bwMode="auto">
          <a:xfrm>
            <a:off x="4572000" y="51816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>
            <a:off x="5867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2301" name="Object 13"/>
          <p:cNvGraphicFramePr>
            <a:graphicFrameLocks noChangeAspect="1"/>
          </p:cNvGraphicFramePr>
          <p:nvPr/>
        </p:nvGraphicFramePr>
        <p:xfrm>
          <a:off x="1524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021" name="Equation" r:id="rId3" imgW="419100" imgH="469900" progId="Equation.3">
                  <p:embed/>
                </p:oleObj>
              </mc:Choice>
              <mc:Fallback>
                <p:oleObj name="Equation" r:id="rId3" imgW="4191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0" name="Oval 14"/>
          <p:cNvSpPr>
            <a:spLocks noChangeArrowheads="1"/>
          </p:cNvSpPr>
          <p:nvPr/>
        </p:nvSpPr>
        <p:spPr bwMode="auto">
          <a:xfrm>
            <a:off x="27432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2303" name="Object 15"/>
          <p:cNvGraphicFramePr>
            <a:graphicFrameLocks noChangeAspect="1"/>
          </p:cNvGraphicFramePr>
          <p:nvPr/>
        </p:nvGraphicFramePr>
        <p:xfrm>
          <a:off x="2857500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022" name="Equation" r:id="rId5" imgW="342751" imgH="469696" progId="Equation.3">
                  <p:embed/>
                </p:oleObj>
              </mc:Choice>
              <mc:Fallback>
                <p:oleObj name="Equation" r:id="rId5" imgW="342751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4" name="Object 16"/>
          <p:cNvGraphicFramePr>
            <a:graphicFrameLocks noChangeAspect="1"/>
          </p:cNvGraphicFramePr>
          <p:nvPr/>
        </p:nvGraphicFramePr>
        <p:xfrm>
          <a:off x="41275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023" name="Equation" r:id="rId7" imgW="393529" imgH="469696" progId="Equation.3">
                  <p:embed/>
                </p:oleObj>
              </mc:Choice>
              <mc:Fallback>
                <p:oleObj name="Equation" r:id="rId7" imgW="393529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5" name="Object 17"/>
          <p:cNvGraphicFramePr>
            <a:graphicFrameLocks noChangeAspect="1"/>
          </p:cNvGraphicFramePr>
          <p:nvPr/>
        </p:nvGraphicFramePr>
        <p:xfrm>
          <a:off x="54229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024" name="Equation" r:id="rId9" imgW="393529" imgH="469696" progId="Equation.3">
                  <p:embed/>
                </p:oleObj>
              </mc:Choice>
              <mc:Fallback>
                <p:oleObj name="Equation" r:id="rId9" imgW="393529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6" name="Object 18"/>
          <p:cNvGraphicFramePr>
            <a:graphicFrameLocks noChangeAspect="1"/>
          </p:cNvGraphicFramePr>
          <p:nvPr/>
        </p:nvGraphicFramePr>
        <p:xfrm>
          <a:off x="6781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025" name="Equation" r:id="rId11" imgW="419100" imgH="469900" progId="Equation.3">
                  <p:embed/>
                </p:oleObj>
              </mc:Choice>
              <mc:Fallback>
                <p:oleObj name="Equation" r:id="rId11" imgW="4191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5" name="Line 19"/>
          <p:cNvSpPr>
            <a:spLocks noChangeShapeType="1"/>
          </p:cNvSpPr>
          <p:nvPr/>
        </p:nvSpPr>
        <p:spPr bwMode="auto">
          <a:xfrm>
            <a:off x="1981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2308" name="Object 20"/>
          <p:cNvGraphicFramePr>
            <a:graphicFrameLocks noChangeAspect="1"/>
          </p:cNvGraphicFramePr>
          <p:nvPr/>
        </p:nvGraphicFramePr>
        <p:xfrm>
          <a:off x="22098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026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9" name="Object 21"/>
          <p:cNvGraphicFramePr>
            <a:graphicFrameLocks noChangeAspect="1"/>
          </p:cNvGraphicFramePr>
          <p:nvPr/>
        </p:nvGraphicFramePr>
        <p:xfrm>
          <a:off x="3505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027" name="Equation" r:id="rId15" imgW="279279" imgH="380835" progId="Equation.3">
                  <p:embed/>
                </p:oleObj>
              </mc:Choice>
              <mc:Fallback>
                <p:oleObj name="Equation" r:id="rId15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0" name="Object 22"/>
          <p:cNvGraphicFramePr>
            <a:graphicFrameLocks noChangeAspect="1"/>
          </p:cNvGraphicFramePr>
          <p:nvPr/>
        </p:nvGraphicFramePr>
        <p:xfrm>
          <a:off x="4800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028"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1" name="Object 23"/>
          <p:cNvGraphicFramePr>
            <a:graphicFrameLocks noChangeAspect="1"/>
          </p:cNvGraphicFramePr>
          <p:nvPr/>
        </p:nvGraphicFramePr>
        <p:xfrm>
          <a:off x="60960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029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1" name="Oval 25"/>
          <p:cNvSpPr>
            <a:spLocks noChangeArrowheads="1"/>
          </p:cNvSpPr>
          <p:nvPr/>
        </p:nvSpPr>
        <p:spPr bwMode="auto">
          <a:xfrm>
            <a:off x="6108700" y="3594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2313" name="Object 26"/>
          <p:cNvGraphicFramePr>
            <a:graphicFrameLocks noChangeAspect="1"/>
          </p:cNvGraphicFramePr>
          <p:nvPr/>
        </p:nvGraphicFramePr>
        <p:xfrm>
          <a:off x="6184900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030" name="Equation" r:id="rId19" imgW="406224" imgH="469696" progId="Equation.3">
                  <p:embed/>
                </p:oleObj>
              </mc:Choice>
              <mc:Fallback>
                <p:oleObj name="Equation" r:id="rId19" imgW="406224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4" name="Object 27"/>
          <p:cNvGraphicFramePr>
            <a:graphicFrameLocks noChangeAspect="1"/>
          </p:cNvGraphicFramePr>
          <p:nvPr/>
        </p:nvGraphicFramePr>
        <p:xfrm>
          <a:off x="3048000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031"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5" name="Object 28"/>
          <p:cNvGraphicFramePr>
            <a:graphicFrameLocks noChangeAspect="1"/>
          </p:cNvGraphicFramePr>
          <p:nvPr/>
        </p:nvGraphicFramePr>
        <p:xfrm>
          <a:off x="42672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032" name="Equation" r:id="rId22" imgW="266584" imgH="279279" progId="Equation.3">
                  <p:embed/>
                </p:oleObj>
              </mc:Choice>
              <mc:Fallback>
                <p:oleObj name="Equation" r:id="rId22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6" name="Object 29"/>
          <p:cNvGraphicFramePr>
            <a:graphicFrameLocks noChangeAspect="1"/>
          </p:cNvGraphicFramePr>
          <p:nvPr/>
        </p:nvGraphicFramePr>
        <p:xfrm>
          <a:off x="5562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033" name="Equation" r:id="rId23" imgW="279279" imgH="380835" progId="Equation.3">
                  <p:embed/>
                </p:oleObj>
              </mc:Choice>
              <mc:Fallback>
                <p:oleObj name="Equation" r:id="rId23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7" name="Object 30"/>
          <p:cNvGraphicFramePr>
            <a:graphicFrameLocks noChangeAspect="1"/>
          </p:cNvGraphicFramePr>
          <p:nvPr/>
        </p:nvGraphicFramePr>
        <p:xfrm>
          <a:off x="1676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034" name="Equation" r:id="rId24" imgW="279279" imgH="380835" progId="Equation.3">
                  <p:embed/>
                </p:oleObj>
              </mc:Choice>
              <mc:Fallback>
                <p:oleObj name="Equation" r:id="rId24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7" name="Freeform 31"/>
          <p:cNvSpPr>
            <a:spLocks/>
          </p:cNvSpPr>
          <p:nvPr/>
        </p:nvSpPr>
        <p:spPr bwMode="auto">
          <a:xfrm>
            <a:off x="5943600" y="2819400"/>
            <a:ext cx="660400" cy="850900"/>
          </a:xfrm>
          <a:custGeom>
            <a:avLst/>
            <a:gdLst>
              <a:gd name="T0" fmla="*/ 241300 w 416"/>
              <a:gd name="T1" fmla="*/ 850900 h 536"/>
              <a:gd name="T2" fmla="*/ 12700 w 416"/>
              <a:gd name="T3" fmla="*/ 317500 h 536"/>
              <a:gd name="T4" fmla="*/ 317500 w 416"/>
              <a:gd name="T5" fmla="*/ 12700 h 536"/>
              <a:gd name="T6" fmla="*/ 622300 w 416"/>
              <a:gd name="T7" fmla="*/ 241300 h 536"/>
              <a:gd name="T8" fmla="*/ 546100 w 416"/>
              <a:gd name="T9" fmla="*/ 774700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12319" name="Object 32"/>
          <p:cNvGraphicFramePr>
            <a:graphicFrameLocks noChangeAspect="1"/>
          </p:cNvGraphicFramePr>
          <p:nvPr/>
        </p:nvGraphicFramePr>
        <p:xfrm>
          <a:off x="5956300" y="23749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035" name="Equation" r:id="rId25" imgW="672808" imgH="444307" progId="Equation.3">
                  <p:embed/>
                </p:oleObj>
              </mc:Choice>
              <mc:Fallback>
                <p:oleObj name="Equation" r:id="rId25" imgW="672808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3749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9" name="Line 33"/>
          <p:cNvSpPr>
            <a:spLocks noChangeShapeType="1"/>
          </p:cNvSpPr>
          <p:nvPr/>
        </p:nvSpPr>
        <p:spPr bwMode="auto">
          <a:xfrm flipV="1">
            <a:off x="5715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9970" name="Freeform 34"/>
          <p:cNvSpPr>
            <a:spLocks/>
          </p:cNvSpPr>
          <p:nvPr/>
        </p:nvSpPr>
        <p:spPr bwMode="auto">
          <a:xfrm>
            <a:off x="4419600" y="3962400"/>
            <a:ext cx="1752600" cy="990600"/>
          </a:xfrm>
          <a:custGeom>
            <a:avLst/>
            <a:gdLst>
              <a:gd name="T0" fmla="*/ 0 w 1104"/>
              <a:gd name="T1" fmla="*/ 990600 h 624"/>
              <a:gd name="T2" fmla="*/ 685800 w 1104"/>
              <a:gd name="T3" fmla="*/ 304800 h 624"/>
              <a:gd name="T4" fmla="*/ 1752600 w 1104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9971" name="Freeform 35"/>
          <p:cNvSpPr>
            <a:spLocks/>
          </p:cNvSpPr>
          <p:nvPr/>
        </p:nvSpPr>
        <p:spPr bwMode="auto">
          <a:xfrm>
            <a:off x="3124200" y="3771900"/>
            <a:ext cx="2971800" cy="1181100"/>
          </a:xfrm>
          <a:custGeom>
            <a:avLst/>
            <a:gdLst>
              <a:gd name="T0" fmla="*/ 0 w 1872"/>
              <a:gd name="T1" fmla="*/ 1181100 h 744"/>
              <a:gd name="T2" fmla="*/ 1143000 w 1872"/>
              <a:gd name="T3" fmla="*/ 190500 h 744"/>
              <a:gd name="T4" fmla="*/ 2971800 w 1872"/>
              <a:gd name="T5" fmla="*/ 38100 h 7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9972" name="Freeform 36"/>
          <p:cNvSpPr>
            <a:spLocks/>
          </p:cNvSpPr>
          <p:nvPr/>
        </p:nvSpPr>
        <p:spPr bwMode="auto">
          <a:xfrm>
            <a:off x="1828800" y="3149600"/>
            <a:ext cx="4343400" cy="1803400"/>
          </a:xfrm>
          <a:custGeom>
            <a:avLst/>
            <a:gdLst>
              <a:gd name="T0" fmla="*/ 0 w 2736"/>
              <a:gd name="T1" fmla="*/ 1803400 h 1136"/>
              <a:gd name="T2" fmla="*/ 1143000 w 2736"/>
              <a:gd name="T3" fmla="*/ 203200 h 1136"/>
              <a:gd name="T4" fmla="*/ 4343400 w 2736"/>
              <a:gd name="T5" fmla="*/ 584200 h 11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9974" name="Rectangle 38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9975" name="Line 39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9976" name="Line 40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9977" name="Line 41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9978" name="Line 42"/>
          <p:cNvSpPr>
            <a:spLocks noChangeShapeType="1"/>
          </p:cNvSpPr>
          <p:nvPr/>
        </p:nvSpPr>
        <p:spPr bwMode="auto">
          <a:xfrm>
            <a:off x="2819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2329" name="Object 43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036" name="Equation" r:id="rId27" imgW="266584" imgH="279279" progId="Equation.3">
                  <p:embed/>
                </p:oleObj>
              </mc:Choice>
              <mc:Fallback>
                <p:oleObj name="Equation" r:id="rId27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30" name="Object 44"/>
          <p:cNvGraphicFramePr>
            <a:graphicFrameLocks noChangeAspect="1"/>
          </p:cNvGraphicFramePr>
          <p:nvPr/>
        </p:nvGraphicFramePr>
        <p:xfrm>
          <a:off x="13716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037" name="Equation" r:id="rId28" imgW="279279" imgH="380835" progId="Equation.3">
                  <p:embed/>
                </p:oleObj>
              </mc:Choice>
              <mc:Fallback>
                <p:oleObj name="Equation" r:id="rId28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31" name="Object 45"/>
          <p:cNvGraphicFramePr>
            <a:graphicFrameLocks noChangeAspect="1"/>
          </p:cNvGraphicFramePr>
          <p:nvPr/>
        </p:nvGraphicFramePr>
        <p:xfrm>
          <a:off x="1905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038" name="Equation" r:id="rId29" imgW="279279" imgH="380835" progId="Equation.3">
                  <p:embed/>
                </p:oleObj>
              </mc:Choice>
              <mc:Fallback>
                <p:oleObj name="Equation" r:id="rId29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32" name="Object 46"/>
          <p:cNvGraphicFramePr>
            <a:graphicFrameLocks noChangeAspect="1"/>
          </p:cNvGraphicFramePr>
          <p:nvPr/>
        </p:nvGraphicFramePr>
        <p:xfrm>
          <a:off x="24384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039" name="Equation" r:id="rId30" imgW="266584" imgH="279279" progId="Equation.3">
                  <p:embed/>
                </p:oleObj>
              </mc:Choice>
              <mc:Fallback>
                <p:oleObj name="Equation" r:id="rId30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83" name="Line 47"/>
          <p:cNvSpPr>
            <a:spLocks noChangeShapeType="1"/>
          </p:cNvSpPr>
          <p:nvPr/>
        </p:nvSpPr>
        <p:spPr bwMode="auto">
          <a:xfrm>
            <a:off x="5257800" y="5562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9986" name="Line 50"/>
          <p:cNvSpPr>
            <a:spLocks noChangeShapeType="1"/>
          </p:cNvSpPr>
          <p:nvPr/>
        </p:nvSpPr>
        <p:spPr bwMode="auto">
          <a:xfrm>
            <a:off x="2057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12335" name="Group 54"/>
          <p:cNvGrpSpPr>
            <a:grpSpLocks/>
          </p:cNvGrpSpPr>
          <p:nvPr/>
        </p:nvGrpSpPr>
        <p:grpSpPr bwMode="auto">
          <a:xfrm>
            <a:off x="6553200" y="4114800"/>
            <a:ext cx="900113" cy="609600"/>
            <a:chOff x="4224" y="1824"/>
            <a:chExt cx="567" cy="384"/>
          </a:xfrm>
        </p:grpSpPr>
        <p:graphicFrame>
          <p:nvGraphicFramePr>
            <p:cNvPr id="12338" name="Object 55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040" name="Equation" r:id="rId31" imgW="672808" imgH="444307" progId="Equation.3">
                    <p:embed/>
                  </p:oleObj>
                </mc:Choice>
                <mc:Fallback>
                  <p:oleObj name="Equation" r:id="rId31" imgW="672808" imgH="44430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92" name="Line 56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56" name="Başlık 1"/>
          <p:cNvSpPr txBox="1">
            <a:spLocks/>
          </p:cNvSpPr>
          <p:nvPr/>
        </p:nvSpPr>
        <p:spPr>
          <a:xfrm>
            <a:off x="1187624" y="332656"/>
            <a:ext cx="7239000" cy="5040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7200" b="1" kern="1200" baseline="0">
                <a:ln w="1270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BLM2502 Theory of Computation</a:t>
            </a:r>
          </a:p>
        </p:txBody>
      </p:sp>
      <p:sp>
        <p:nvSpPr>
          <p:cNvPr id="57" name="Altbilgi Yer Tutucusu 3"/>
          <p:cNvSpPr>
            <a:spLocks noGrp="1"/>
          </p:cNvSpPr>
          <p:nvPr>
            <p:ph type="ftr" sz="quarter" idx="12"/>
          </p:nvPr>
        </p:nvSpPr>
        <p:spPr>
          <a:xfrm>
            <a:off x="1331640" y="5805264"/>
            <a:ext cx="7162800" cy="228600"/>
          </a:xfrm>
        </p:spPr>
        <p:txBody>
          <a:bodyPr/>
          <a:lstStyle/>
          <a:p>
            <a:pPr algn="r"/>
            <a:r>
              <a:rPr lang="nb-NO" dirty="0"/>
              <a:t>Week II – Finite Automata</a:t>
            </a:r>
            <a:endParaRPr lang="tr-TR" dirty="0"/>
          </a:p>
        </p:txBody>
      </p:sp>
      <p:sp>
        <p:nvSpPr>
          <p:cNvPr id="58" name="Slayt Numarası Yer Tutucusu 4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/>
          <a:lstStyle/>
          <a:p>
            <a:fld id="{CEC3C0A5-FCFC-4DD2-8080-FD61FAFEF6A5}" type="slidenum">
              <a:rPr lang="tr-TR" smtClean="0"/>
              <a:t>34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945157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Oval 2"/>
          <p:cNvSpPr>
            <a:spLocks noChangeArrowheads="1"/>
          </p:cNvSpPr>
          <p:nvPr/>
        </p:nvSpPr>
        <p:spPr bwMode="auto">
          <a:xfrm>
            <a:off x="14478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779" name="Oval 3"/>
          <p:cNvSpPr>
            <a:spLocks noChangeArrowheads="1"/>
          </p:cNvSpPr>
          <p:nvPr/>
        </p:nvSpPr>
        <p:spPr bwMode="auto">
          <a:xfrm>
            <a:off x="4038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780" name="Oval 4"/>
          <p:cNvSpPr>
            <a:spLocks noChangeArrowheads="1"/>
          </p:cNvSpPr>
          <p:nvPr/>
        </p:nvSpPr>
        <p:spPr bwMode="auto">
          <a:xfrm>
            <a:off x="5334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781" name="Oval 5"/>
          <p:cNvSpPr>
            <a:spLocks noChangeArrowheads="1"/>
          </p:cNvSpPr>
          <p:nvPr/>
        </p:nvSpPr>
        <p:spPr bwMode="auto">
          <a:xfrm>
            <a:off x="6705600" y="48768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782" name="Oval 6"/>
          <p:cNvSpPr>
            <a:spLocks noChangeArrowheads="1"/>
          </p:cNvSpPr>
          <p:nvPr/>
        </p:nvSpPr>
        <p:spPr bwMode="auto">
          <a:xfrm>
            <a:off x="6553200" y="4724400"/>
            <a:ext cx="838200" cy="838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783" name="Line 7"/>
          <p:cNvSpPr>
            <a:spLocks noChangeShapeType="1"/>
          </p:cNvSpPr>
          <p:nvPr/>
        </p:nvSpPr>
        <p:spPr bwMode="auto">
          <a:xfrm>
            <a:off x="8382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784" name="Line 8"/>
          <p:cNvSpPr>
            <a:spLocks noChangeShapeType="1"/>
          </p:cNvSpPr>
          <p:nvPr/>
        </p:nvSpPr>
        <p:spPr bwMode="auto">
          <a:xfrm>
            <a:off x="3276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785" name="Line 9"/>
          <p:cNvSpPr>
            <a:spLocks noChangeShapeType="1"/>
          </p:cNvSpPr>
          <p:nvPr/>
        </p:nvSpPr>
        <p:spPr bwMode="auto">
          <a:xfrm>
            <a:off x="4572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786" name="Line 10"/>
          <p:cNvSpPr>
            <a:spLocks noChangeShapeType="1"/>
          </p:cNvSpPr>
          <p:nvPr/>
        </p:nvSpPr>
        <p:spPr bwMode="auto">
          <a:xfrm>
            <a:off x="5867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3323" name="Object 11"/>
          <p:cNvGraphicFramePr>
            <a:graphicFrameLocks noChangeAspect="1"/>
          </p:cNvGraphicFramePr>
          <p:nvPr/>
        </p:nvGraphicFramePr>
        <p:xfrm>
          <a:off x="1524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45" name="Equation" r:id="rId3" imgW="419100" imgH="469900" progId="Equation.3">
                  <p:embed/>
                </p:oleObj>
              </mc:Choice>
              <mc:Fallback>
                <p:oleObj name="Equation" r:id="rId3" imgW="4191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8" name="Oval 12"/>
          <p:cNvSpPr>
            <a:spLocks noChangeArrowheads="1"/>
          </p:cNvSpPr>
          <p:nvPr/>
        </p:nvSpPr>
        <p:spPr bwMode="auto">
          <a:xfrm>
            <a:off x="27432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3325" name="Object 13"/>
          <p:cNvGraphicFramePr>
            <a:graphicFrameLocks noChangeAspect="1"/>
          </p:cNvGraphicFramePr>
          <p:nvPr/>
        </p:nvGraphicFramePr>
        <p:xfrm>
          <a:off x="2857500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46" name="Equation" r:id="rId5" imgW="342751" imgH="469696" progId="Equation.3">
                  <p:embed/>
                </p:oleObj>
              </mc:Choice>
              <mc:Fallback>
                <p:oleObj name="Equation" r:id="rId5" imgW="342751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6" name="Object 14"/>
          <p:cNvGraphicFramePr>
            <a:graphicFrameLocks noChangeAspect="1"/>
          </p:cNvGraphicFramePr>
          <p:nvPr/>
        </p:nvGraphicFramePr>
        <p:xfrm>
          <a:off x="41275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47" name="Equation" r:id="rId7" imgW="393529" imgH="469696" progId="Equation.3">
                  <p:embed/>
                </p:oleObj>
              </mc:Choice>
              <mc:Fallback>
                <p:oleObj name="Equation" r:id="rId7" imgW="393529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7" name="Object 15"/>
          <p:cNvGraphicFramePr>
            <a:graphicFrameLocks noChangeAspect="1"/>
          </p:cNvGraphicFramePr>
          <p:nvPr/>
        </p:nvGraphicFramePr>
        <p:xfrm>
          <a:off x="54229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48" name="Equation" r:id="rId9" imgW="393529" imgH="469696" progId="Equation.3">
                  <p:embed/>
                </p:oleObj>
              </mc:Choice>
              <mc:Fallback>
                <p:oleObj name="Equation" r:id="rId9" imgW="393529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8" name="Object 16"/>
          <p:cNvGraphicFramePr>
            <a:graphicFrameLocks noChangeAspect="1"/>
          </p:cNvGraphicFramePr>
          <p:nvPr/>
        </p:nvGraphicFramePr>
        <p:xfrm>
          <a:off x="6781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49" name="Equation" r:id="rId11" imgW="419100" imgH="469900" progId="Equation.3">
                  <p:embed/>
                </p:oleObj>
              </mc:Choice>
              <mc:Fallback>
                <p:oleObj name="Equation" r:id="rId11" imgW="4191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93" name="Line 17"/>
          <p:cNvSpPr>
            <a:spLocks noChangeShapeType="1"/>
          </p:cNvSpPr>
          <p:nvPr/>
        </p:nvSpPr>
        <p:spPr bwMode="auto">
          <a:xfrm>
            <a:off x="1981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3330" name="Object 18"/>
          <p:cNvGraphicFramePr>
            <a:graphicFrameLocks noChangeAspect="1"/>
          </p:cNvGraphicFramePr>
          <p:nvPr/>
        </p:nvGraphicFramePr>
        <p:xfrm>
          <a:off x="22098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50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1" name="Object 19"/>
          <p:cNvGraphicFramePr>
            <a:graphicFrameLocks noChangeAspect="1"/>
          </p:cNvGraphicFramePr>
          <p:nvPr/>
        </p:nvGraphicFramePr>
        <p:xfrm>
          <a:off x="3505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51" name="Equation" r:id="rId15" imgW="279279" imgH="380835" progId="Equation.3">
                  <p:embed/>
                </p:oleObj>
              </mc:Choice>
              <mc:Fallback>
                <p:oleObj name="Equation" r:id="rId15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2" name="Object 20"/>
          <p:cNvGraphicFramePr>
            <a:graphicFrameLocks noChangeAspect="1"/>
          </p:cNvGraphicFramePr>
          <p:nvPr/>
        </p:nvGraphicFramePr>
        <p:xfrm>
          <a:off x="4800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52"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3" name="Object 21"/>
          <p:cNvGraphicFramePr>
            <a:graphicFrameLocks noChangeAspect="1"/>
          </p:cNvGraphicFramePr>
          <p:nvPr/>
        </p:nvGraphicFramePr>
        <p:xfrm>
          <a:off x="60960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53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98" name="Text Box 22"/>
          <p:cNvSpPr txBox="1">
            <a:spLocks noChangeArrowheads="1"/>
          </p:cNvSpPr>
          <p:nvPr/>
        </p:nvSpPr>
        <p:spPr bwMode="auto">
          <a:xfrm>
            <a:off x="6324600" y="5867400"/>
            <a:ext cx="1443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accept</a:t>
            </a:r>
          </a:p>
        </p:txBody>
      </p:sp>
      <p:sp>
        <p:nvSpPr>
          <p:cNvPr id="75799" name="Oval 23"/>
          <p:cNvSpPr>
            <a:spLocks noChangeArrowheads="1"/>
          </p:cNvSpPr>
          <p:nvPr/>
        </p:nvSpPr>
        <p:spPr bwMode="auto">
          <a:xfrm>
            <a:off x="6108700" y="3594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3336" name="Object 24"/>
          <p:cNvGraphicFramePr>
            <a:graphicFrameLocks noChangeAspect="1"/>
          </p:cNvGraphicFramePr>
          <p:nvPr/>
        </p:nvGraphicFramePr>
        <p:xfrm>
          <a:off x="6184900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54" name="Equation" r:id="rId19" imgW="406224" imgH="469696" progId="Equation.3">
                  <p:embed/>
                </p:oleObj>
              </mc:Choice>
              <mc:Fallback>
                <p:oleObj name="Equation" r:id="rId19" imgW="406224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7" name="Object 25"/>
          <p:cNvGraphicFramePr>
            <a:graphicFrameLocks noChangeAspect="1"/>
          </p:cNvGraphicFramePr>
          <p:nvPr/>
        </p:nvGraphicFramePr>
        <p:xfrm>
          <a:off x="3048000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55"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8" name="Object 26"/>
          <p:cNvGraphicFramePr>
            <a:graphicFrameLocks noChangeAspect="1"/>
          </p:cNvGraphicFramePr>
          <p:nvPr/>
        </p:nvGraphicFramePr>
        <p:xfrm>
          <a:off x="42672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56" name="Equation" r:id="rId22" imgW="266584" imgH="279279" progId="Equation.3">
                  <p:embed/>
                </p:oleObj>
              </mc:Choice>
              <mc:Fallback>
                <p:oleObj name="Equation" r:id="rId22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9" name="Object 27"/>
          <p:cNvGraphicFramePr>
            <a:graphicFrameLocks noChangeAspect="1"/>
          </p:cNvGraphicFramePr>
          <p:nvPr/>
        </p:nvGraphicFramePr>
        <p:xfrm>
          <a:off x="5562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57" name="Equation" r:id="rId23" imgW="279279" imgH="380835" progId="Equation.3">
                  <p:embed/>
                </p:oleObj>
              </mc:Choice>
              <mc:Fallback>
                <p:oleObj name="Equation" r:id="rId23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0" name="Object 28"/>
          <p:cNvGraphicFramePr>
            <a:graphicFrameLocks noChangeAspect="1"/>
          </p:cNvGraphicFramePr>
          <p:nvPr/>
        </p:nvGraphicFramePr>
        <p:xfrm>
          <a:off x="1676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58" name="Equation" r:id="rId24" imgW="279279" imgH="380835" progId="Equation.3">
                  <p:embed/>
                </p:oleObj>
              </mc:Choice>
              <mc:Fallback>
                <p:oleObj name="Equation" r:id="rId24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05" name="Freeform 29"/>
          <p:cNvSpPr>
            <a:spLocks/>
          </p:cNvSpPr>
          <p:nvPr/>
        </p:nvSpPr>
        <p:spPr bwMode="auto">
          <a:xfrm>
            <a:off x="5943600" y="2819400"/>
            <a:ext cx="660400" cy="850900"/>
          </a:xfrm>
          <a:custGeom>
            <a:avLst/>
            <a:gdLst>
              <a:gd name="T0" fmla="*/ 241300 w 416"/>
              <a:gd name="T1" fmla="*/ 850900 h 536"/>
              <a:gd name="T2" fmla="*/ 12700 w 416"/>
              <a:gd name="T3" fmla="*/ 317500 h 536"/>
              <a:gd name="T4" fmla="*/ 317500 w 416"/>
              <a:gd name="T5" fmla="*/ 12700 h 536"/>
              <a:gd name="T6" fmla="*/ 622300 w 416"/>
              <a:gd name="T7" fmla="*/ 241300 h 536"/>
              <a:gd name="T8" fmla="*/ 546100 w 416"/>
              <a:gd name="T9" fmla="*/ 774700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13342" name="Object 30"/>
          <p:cNvGraphicFramePr>
            <a:graphicFrameLocks noChangeAspect="1"/>
          </p:cNvGraphicFramePr>
          <p:nvPr/>
        </p:nvGraphicFramePr>
        <p:xfrm>
          <a:off x="5956300" y="23749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59" name="Equation" r:id="rId25" imgW="672808" imgH="444307" progId="Equation.3">
                  <p:embed/>
                </p:oleObj>
              </mc:Choice>
              <mc:Fallback>
                <p:oleObj name="Equation" r:id="rId25" imgW="672808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3749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07" name="Line 31"/>
          <p:cNvSpPr>
            <a:spLocks noChangeShapeType="1"/>
          </p:cNvSpPr>
          <p:nvPr/>
        </p:nvSpPr>
        <p:spPr bwMode="auto">
          <a:xfrm flipV="1">
            <a:off x="5715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808" name="Freeform 32"/>
          <p:cNvSpPr>
            <a:spLocks/>
          </p:cNvSpPr>
          <p:nvPr/>
        </p:nvSpPr>
        <p:spPr bwMode="auto">
          <a:xfrm>
            <a:off x="4419600" y="3962400"/>
            <a:ext cx="1752600" cy="990600"/>
          </a:xfrm>
          <a:custGeom>
            <a:avLst/>
            <a:gdLst>
              <a:gd name="T0" fmla="*/ 0 w 1104"/>
              <a:gd name="T1" fmla="*/ 990600 h 624"/>
              <a:gd name="T2" fmla="*/ 685800 w 1104"/>
              <a:gd name="T3" fmla="*/ 304800 h 624"/>
              <a:gd name="T4" fmla="*/ 1752600 w 1104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75809" name="Freeform 33"/>
          <p:cNvSpPr>
            <a:spLocks/>
          </p:cNvSpPr>
          <p:nvPr/>
        </p:nvSpPr>
        <p:spPr bwMode="auto">
          <a:xfrm>
            <a:off x="3124200" y="3771900"/>
            <a:ext cx="2971800" cy="1181100"/>
          </a:xfrm>
          <a:custGeom>
            <a:avLst/>
            <a:gdLst>
              <a:gd name="T0" fmla="*/ 0 w 1872"/>
              <a:gd name="T1" fmla="*/ 1181100 h 744"/>
              <a:gd name="T2" fmla="*/ 1143000 w 1872"/>
              <a:gd name="T3" fmla="*/ 190500 h 744"/>
              <a:gd name="T4" fmla="*/ 2971800 w 1872"/>
              <a:gd name="T5" fmla="*/ 38100 h 7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75810" name="Freeform 34"/>
          <p:cNvSpPr>
            <a:spLocks/>
          </p:cNvSpPr>
          <p:nvPr/>
        </p:nvSpPr>
        <p:spPr bwMode="auto">
          <a:xfrm>
            <a:off x="1828800" y="3149600"/>
            <a:ext cx="4343400" cy="1803400"/>
          </a:xfrm>
          <a:custGeom>
            <a:avLst/>
            <a:gdLst>
              <a:gd name="T0" fmla="*/ 0 w 2736"/>
              <a:gd name="T1" fmla="*/ 1803400 h 1136"/>
              <a:gd name="T2" fmla="*/ 1143000 w 2736"/>
              <a:gd name="T3" fmla="*/ 203200 h 1136"/>
              <a:gd name="T4" fmla="*/ 4343400 w 2736"/>
              <a:gd name="T5" fmla="*/ 584200 h 11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75811" name="Rectangle 35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812" name="Line 36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813" name="Line 37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814" name="Line 38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815" name="Line 39"/>
          <p:cNvSpPr>
            <a:spLocks noChangeShapeType="1"/>
          </p:cNvSpPr>
          <p:nvPr/>
        </p:nvSpPr>
        <p:spPr bwMode="auto">
          <a:xfrm>
            <a:off x="28194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3352" name="Object 40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60" name="Equation" r:id="rId27" imgW="266584" imgH="279279" progId="Equation.3">
                  <p:embed/>
                </p:oleObj>
              </mc:Choice>
              <mc:Fallback>
                <p:oleObj name="Equation" r:id="rId27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53" name="Object 41"/>
          <p:cNvGraphicFramePr>
            <a:graphicFrameLocks noChangeAspect="1"/>
          </p:cNvGraphicFramePr>
          <p:nvPr/>
        </p:nvGraphicFramePr>
        <p:xfrm>
          <a:off x="13716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61" name="Equation" r:id="rId28" imgW="279279" imgH="380835" progId="Equation.3">
                  <p:embed/>
                </p:oleObj>
              </mc:Choice>
              <mc:Fallback>
                <p:oleObj name="Equation" r:id="rId28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54" name="Object 42"/>
          <p:cNvGraphicFramePr>
            <a:graphicFrameLocks noChangeAspect="1"/>
          </p:cNvGraphicFramePr>
          <p:nvPr/>
        </p:nvGraphicFramePr>
        <p:xfrm>
          <a:off x="1905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62" name="Equation" r:id="rId29" imgW="279279" imgH="380835" progId="Equation.3">
                  <p:embed/>
                </p:oleObj>
              </mc:Choice>
              <mc:Fallback>
                <p:oleObj name="Equation" r:id="rId29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55" name="Object 43"/>
          <p:cNvGraphicFramePr>
            <a:graphicFrameLocks noChangeAspect="1"/>
          </p:cNvGraphicFramePr>
          <p:nvPr/>
        </p:nvGraphicFramePr>
        <p:xfrm>
          <a:off x="24384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63" name="Equation" r:id="rId30" imgW="266584" imgH="279279" progId="Equation.3">
                  <p:embed/>
                </p:oleObj>
              </mc:Choice>
              <mc:Fallback>
                <p:oleObj name="Equation" r:id="rId30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20" name="Line 44"/>
          <p:cNvSpPr>
            <a:spLocks noChangeShapeType="1"/>
          </p:cNvSpPr>
          <p:nvPr/>
        </p:nvSpPr>
        <p:spPr bwMode="auto">
          <a:xfrm>
            <a:off x="6629400" y="56388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5821" name="Line 45"/>
          <p:cNvSpPr>
            <a:spLocks noChangeShapeType="1"/>
          </p:cNvSpPr>
          <p:nvPr/>
        </p:nvSpPr>
        <p:spPr bwMode="auto">
          <a:xfrm>
            <a:off x="25908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13358" name="Group 46"/>
          <p:cNvGrpSpPr>
            <a:grpSpLocks/>
          </p:cNvGrpSpPr>
          <p:nvPr/>
        </p:nvGrpSpPr>
        <p:grpSpPr bwMode="auto">
          <a:xfrm>
            <a:off x="6553200" y="4114800"/>
            <a:ext cx="900113" cy="609600"/>
            <a:chOff x="4224" y="1824"/>
            <a:chExt cx="567" cy="384"/>
          </a:xfrm>
        </p:grpSpPr>
        <p:graphicFrame>
          <p:nvGraphicFramePr>
            <p:cNvPr id="13362" name="Object 47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064" name="Equation" r:id="rId31" imgW="672808" imgH="444307" progId="Equation.3">
                    <p:embed/>
                  </p:oleObj>
                </mc:Choice>
                <mc:Fallback>
                  <p:oleObj name="Equation" r:id="rId31" imgW="672808" imgH="44430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824" name="Line 48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75825" name="Text Box 49"/>
          <p:cNvSpPr txBox="1">
            <a:spLocks noChangeArrowheads="1"/>
          </p:cNvSpPr>
          <p:nvPr/>
        </p:nvSpPr>
        <p:spPr bwMode="auto">
          <a:xfrm>
            <a:off x="2603500" y="842962"/>
            <a:ext cx="3048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Comic Sans MS" charset="0"/>
                <a:ea typeface="ＭＳ Ｐゴシック" charset="0"/>
              </a:rPr>
              <a:t>Input finished</a:t>
            </a:r>
          </a:p>
        </p:txBody>
      </p:sp>
      <p:sp>
        <p:nvSpPr>
          <p:cNvPr id="57" name="Altbilgi Yer Tutucusu 3"/>
          <p:cNvSpPr>
            <a:spLocks noGrp="1"/>
          </p:cNvSpPr>
          <p:nvPr>
            <p:ph type="ftr" sz="quarter" idx="12"/>
          </p:nvPr>
        </p:nvSpPr>
        <p:spPr>
          <a:xfrm>
            <a:off x="1331640" y="5805264"/>
            <a:ext cx="7162800" cy="228600"/>
          </a:xfrm>
        </p:spPr>
        <p:txBody>
          <a:bodyPr/>
          <a:lstStyle/>
          <a:p>
            <a:pPr algn="r"/>
            <a:r>
              <a:rPr lang="nb-NO" dirty="0"/>
              <a:t>Week II – Finite Automata</a:t>
            </a:r>
            <a:endParaRPr lang="tr-TR" dirty="0"/>
          </a:p>
        </p:txBody>
      </p:sp>
      <p:sp>
        <p:nvSpPr>
          <p:cNvPr id="58" name="Slayt Numarası Yer Tutucusu 4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/>
          <a:lstStyle/>
          <a:p>
            <a:fld id="{CEC3C0A5-FCFC-4DD2-8080-FD61FAFEF6A5}" type="slidenum">
              <a:rPr lang="tr-TR" smtClean="0"/>
              <a:t>35</a:t>
            </a:fld>
            <a:endParaRPr lang="tr-TR" dirty="0"/>
          </a:p>
        </p:txBody>
      </p:sp>
      <p:sp>
        <p:nvSpPr>
          <p:cNvPr id="53" name="Başlık 1"/>
          <p:cNvSpPr txBox="1">
            <a:spLocks/>
          </p:cNvSpPr>
          <p:nvPr/>
        </p:nvSpPr>
        <p:spPr>
          <a:xfrm>
            <a:off x="1187624" y="332656"/>
            <a:ext cx="7239000" cy="5040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7200" b="1" kern="1200" baseline="0">
                <a:ln w="1270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BLM2502 Theory of Computation</a:t>
            </a:r>
          </a:p>
        </p:txBody>
      </p:sp>
    </p:spTree>
    <p:extLst>
      <p:ext uri="{BB962C8B-B14F-4D97-AF65-F5344CB8AC3E}">
        <p14:creationId xmlns:p14="http://schemas.microsoft.com/office/powerpoint/2010/main" val="12304161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>
                <a:ea typeface="+mn-ea"/>
              </a:rPr>
              <a:t> </a:t>
            </a:r>
          </a:p>
        </p:txBody>
      </p:sp>
      <p:sp>
        <p:nvSpPr>
          <p:cNvPr id="41988" name="Oval 4"/>
          <p:cNvSpPr>
            <a:spLocks noChangeArrowheads="1"/>
          </p:cNvSpPr>
          <p:nvPr/>
        </p:nvSpPr>
        <p:spPr bwMode="auto">
          <a:xfrm>
            <a:off x="1447800" y="48768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1989" name="Oval 5"/>
          <p:cNvSpPr>
            <a:spLocks noChangeArrowheads="1"/>
          </p:cNvSpPr>
          <p:nvPr/>
        </p:nvSpPr>
        <p:spPr bwMode="auto">
          <a:xfrm>
            <a:off x="4038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1990" name="Oval 6"/>
          <p:cNvSpPr>
            <a:spLocks noChangeArrowheads="1"/>
          </p:cNvSpPr>
          <p:nvPr/>
        </p:nvSpPr>
        <p:spPr bwMode="auto">
          <a:xfrm>
            <a:off x="5334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1991" name="Oval 7"/>
          <p:cNvSpPr>
            <a:spLocks noChangeArrowheads="1"/>
          </p:cNvSpPr>
          <p:nvPr/>
        </p:nvSpPr>
        <p:spPr bwMode="auto">
          <a:xfrm>
            <a:off x="6705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1992" name="Oval 8"/>
          <p:cNvSpPr>
            <a:spLocks noChangeArrowheads="1"/>
          </p:cNvSpPr>
          <p:nvPr/>
        </p:nvSpPr>
        <p:spPr bwMode="auto">
          <a:xfrm>
            <a:off x="6553200" y="4724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1993" name="Line 9"/>
          <p:cNvSpPr>
            <a:spLocks noChangeShapeType="1"/>
          </p:cNvSpPr>
          <p:nvPr/>
        </p:nvSpPr>
        <p:spPr bwMode="auto">
          <a:xfrm>
            <a:off x="838200" y="51816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1994" name="Line 10"/>
          <p:cNvSpPr>
            <a:spLocks noChangeShapeType="1"/>
          </p:cNvSpPr>
          <p:nvPr/>
        </p:nvSpPr>
        <p:spPr bwMode="auto">
          <a:xfrm>
            <a:off x="3276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1995" name="Line 11"/>
          <p:cNvSpPr>
            <a:spLocks noChangeShapeType="1"/>
          </p:cNvSpPr>
          <p:nvPr/>
        </p:nvSpPr>
        <p:spPr bwMode="auto">
          <a:xfrm>
            <a:off x="4572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1996" name="Line 12"/>
          <p:cNvSpPr>
            <a:spLocks noChangeShapeType="1"/>
          </p:cNvSpPr>
          <p:nvPr/>
        </p:nvSpPr>
        <p:spPr bwMode="auto">
          <a:xfrm>
            <a:off x="5867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1998" name="Oval 14"/>
          <p:cNvSpPr>
            <a:spLocks noChangeArrowheads="1"/>
          </p:cNvSpPr>
          <p:nvPr/>
        </p:nvSpPr>
        <p:spPr bwMode="auto">
          <a:xfrm>
            <a:off x="27432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4349" name="Object 15"/>
          <p:cNvGraphicFramePr>
            <a:graphicFrameLocks noChangeAspect="1"/>
          </p:cNvGraphicFramePr>
          <p:nvPr/>
        </p:nvGraphicFramePr>
        <p:xfrm>
          <a:off x="2857500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041" name="Equation" r:id="rId3" imgW="342751" imgH="469696" progId="Equation.3">
                  <p:embed/>
                </p:oleObj>
              </mc:Choice>
              <mc:Fallback>
                <p:oleObj name="Equation" r:id="rId3" imgW="342751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0" name="Object 16"/>
          <p:cNvGraphicFramePr>
            <a:graphicFrameLocks noChangeAspect="1"/>
          </p:cNvGraphicFramePr>
          <p:nvPr/>
        </p:nvGraphicFramePr>
        <p:xfrm>
          <a:off x="41275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042" name="Equation" r:id="rId5" imgW="393529" imgH="469696" progId="Equation.3">
                  <p:embed/>
                </p:oleObj>
              </mc:Choice>
              <mc:Fallback>
                <p:oleObj name="Equation" r:id="rId5" imgW="393529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1" name="Object 17"/>
          <p:cNvGraphicFramePr>
            <a:graphicFrameLocks noChangeAspect="1"/>
          </p:cNvGraphicFramePr>
          <p:nvPr/>
        </p:nvGraphicFramePr>
        <p:xfrm>
          <a:off x="54229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043" name="Equation" r:id="rId7" imgW="393529" imgH="469696" progId="Equation.3">
                  <p:embed/>
                </p:oleObj>
              </mc:Choice>
              <mc:Fallback>
                <p:oleObj name="Equation" r:id="rId7" imgW="393529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2" name="Object 18"/>
          <p:cNvGraphicFramePr>
            <a:graphicFrameLocks noChangeAspect="1"/>
          </p:cNvGraphicFramePr>
          <p:nvPr/>
        </p:nvGraphicFramePr>
        <p:xfrm>
          <a:off x="6781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044" name="Equation" r:id="rId9" imgW="419100" imgH="469900" progId="Equation.3">
                  <p:embed/>
                </p:oleObj>
              </mc:Choice>
              <mc:Fallback>
                <p:oleObj name="Equation" r:id="rId9" imgW="4191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3" name="Line 19"/>
          <p:cNvSpPr>
            <a:spLocks noChangeShapeType="1"/>
          </p:cNvSpPr>
          <p:nvPr/>
        </p:nvSpPr>
        <p:spPr bwMode="auto">
          <a:xfrm>
            <a:off x="1981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4354" name="Object 20"/>
          <p:cNvGraphicFramePr>
            <a:graphicFrameLocks noChangeAspect="1"/>
          </p:cNvGraphicFramePr>
          <p:nvPr/>
        </p:nvGraphicFramePr>
        <p:xfrm>
          <a:off x="22098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045" name="Equation" r:id="rId11" imgW="266584" imgH="279279" progId="Equation.3">
                  <p:embed/>
                </p:oleObj>
              </mc:Choice>
              <mc:Fallback>
                <p:oleObj name="Equation" r:id="rId11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5" name="Object 21"/>
          <p:cNvGraphicFramePr>
            <a:graphicFrameLocks noChangeAspect="1"/>
          </p:cNvGraphicFramePr>
          <p:nvPr/>
        </p:nvGraphicFramePr>
        <p:xfrm>
          <a:off x="3505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046" name="Equation" r:id="rId13" imgW="279279" imgH="380835" progId="Equation.3">
                  <p:embed/>
                </p:oleObj>
              </mc:Choice>
              <mc:Fallback>
                <p:oleObj name="Equation" r:id="rId13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6" name="Object 22"/>
          <p:cNvGraphicFramePr>
            <a:graphicFrameLocks noChangeAspect="1"/>
          </p:cNvGraphicFramePr>
          <p:nvPr/>
        </p:nvGraphicFramePr>
        <p:xfrm>
          <a:off x="4800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047" name="Equation" r:id="rId15" imgW="279279" imgH="380835" progId="Equation.3">
                  <p:embed/>
                </p:oleObj>
              </mc:Choice>
              <mc:Fallback>
                <p:oleObj name="Equation" r:id="rId15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7" name="Object 23"/>
          <p:cNvGraphicFramePr>
            <a:graphicFrameLocks noChangeAspect="1"/>
          </p:cNvGraphicFramePr>
          <p:nvPr/>
        </p:nvGraphicFramePr>
        <p:xfrm>
          <a:off x="60960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048" name="Equation" r:id="rId16" imgW="266584" imgH="279279" progId="Equation.3">
                  <p:embed/>
                </p:oleObj>
              </mc:Choice>
              <mc:Fallback>
                <p:oleObj name="Equation" r:id="rId16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9" name="Oval 25"/>
          <p:cNvSpPr>
            <a:spLocks noChangeArrowheads="1"/>
          </p:cNvSpPr>
          <p:nvPr/>
        </p:nvSpPr>
        <p:spPr bwMode="auto">
          <a:xfrm>
            <a:off x="6108700" y="3594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4359" name="Object 26"/>
          <p:cNvGraphicFramePr>
            <a:graphicFrameLocks noChangeAspect="1"/>
          </p:cNvGraphicFramePr>
          <p:nvPr/>
        </p:nvGraphicFramePr>
        <p:xfrm>
          <a:off x="6184900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049" name="Equation" r:id="rId17" imgW="406224" imgH="469696" progId="Equation.3">
                  <p:embed/>
                </p:oleObj>
              </mc:Choice>
              <mc:Fallback>
                <p:oleObj name="Equation" r:id="rId17" imgW="406224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0" name="Object 27"/>
          <p:cNvGraphicFramePr>
            <a:graphicFrameLocks noChangeAspect="1"/>
          </p:cNvGraphicFramePr>
          <p:nvPr/>
        </p:nvGraphicFramePr>
        <p:xfrm>
          <a:off x="3048000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050" name="Equation" r:id="rId19" imgW="266584" imgH="279279" progId="Equation.3">
                  <p:embed/>
                </p:oleObj>
              </mc:Choice>
              <mc:Fallback>
                <p:oleObj name="Equation" r:id="rId19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1" name="Object 28"/>
          <p:cNvGraphicFramePr>
            <a:graphicFrameLocks noChangeAspect="1"/>
          </p:cNvGraphicFramePr>
          <p:nvPr/>
        </p:nvGraphicFramePr>
        <p:xfrm>
          <a:off x="42672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051" name="Equation" r:id="rId20" imgW="266584" imgH="279279" progId="Equation.3">
                  <p:embed/>
                </p:oleObj>
              </mc:Choice>
              <mc:Fallback>
                <p:oleObj name="Equation" r:id="rId20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2" name="Object 29"/>
          <p:cNvGraphicFramePr>
            <a:graphicFrameLocks noChangeAspect="1"/>
          </p:cNvGraphicFramePr>
          <p:nvPr/>
        </p:nvGraphicFramePr>
        <p:xfrm>
          <a:off x="5562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052" name="Equation" r:id="rId21" imgW="279279" imgH="380835" progId="Equation.3">
                  <p:embed/>
                </p:oleObj>
              </mc:Choice>
              <mc:Fallback>
                <p:oleObj name="Equation" r:id="rId21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3" name="Object 30"/>
          <p:cNvGraphicFramePr>
            <a:graphicFrameLocks noChangeAspect="1"/>
          </p:cNvGraphicFramePr>
          <p:nvPr/>
        </p:nvGraphicFramePr>
        <p:xfrm>
          <a:off x="1676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053" name="Equation" r:id="rId22" imgW="279279" imgH="380835" progId="Equation.3">
                  <p:embed/>
                </p:oleObj>
              </mc:Choice>
              <mc:Fallback>
                <p:oleObj name="Equation" r:id="rId22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15" name="Freeform 31"/>
          <p:cNvSpPr>
            <a:spLocks/>
          </p:cNvSpPr>
          <p:nvPr/>
        </p:nvSpPr>
        <p:spPr bwMode="auto">
          <a:xfrm>
            <a:off x="5943600" y="2819400"/>
            <a:ext cx="660400" cy="850900"/>
          </a:xfrm>
          <a:custGeom>
            <a:avLst/>
            <a:gdLst>
              <a:gd name="T0" fmla="*/ 241300 w 416"/>
              <a:gd name="T1" fmla="*/ 850900 h 536"/>
              <a:gd name="T2" fmla="*/ 12700 w 416"/>
              <a:gd name="T3" fmla="*/ 317500 h 536"/>
              <a:gd name="T4" fmla="*/ 317500 w 416"/>
              <a:gd name="T5" fmla="*/ 12700 h 536"/>
              <a:gd name="T6" fmla="*/ 622300 w 416"/>
              <a:gd name="T7" fmla="*/ 241300 h 536"/>
              <a:gd name="T8" fmla="*/ 546100 w 416"/>
              <a:gd name="T9" fmla="*/ 774700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14365" name="Object 32"/>
          <p:cNvGraphicFramePr>
            <a:graphicFrameLocks noChangeAspect="1"/>
          </p:cNvGraphicFramePr>
          <p:nvPr/>
        </p:nvGraphicFramePr>
        <p:xfrm>
          <a:off x="5956300" y="23749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054" name="Equation" r:id="rId23" imgW="672808" imgH="444307" progId="Equation.3">
                  <p:embed/>
                </p:oleObj>
              </mc:Choice>
              <mc:Fallback>
                <p:oleObj name="Equation" r:id="rId23" imgW="672808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3749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17" name="Line 33"/>
          <p:cNvSpPr>
            <a:spLocks noChangeShapeType="1"/>
          </p:cNvSpPr>
          <p:nvPr/>
        </p:nvSpPr>
        <p:spPr bwMode="auto">
          <a:xfrm flipV="1">
            <a:off x="5715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2018" name="Freeform 34"/>
          <p:cNvSpPr>
            <a:spLocks/>
          </p:cNvSpPr>
          <p:nvPr/>
        </p:nvSpPr>
        <p:spPr bwMode="auto">
          <a:xfrm>
            <a:off x="4419600" y="3962400"/>
            <a:ext cx="1752600" cy="990600"/>
          </a:xfrm>
          <a:custGeom>
            <a:avLst/>
            <a:gdLst>
              <a:gd name="T0" fmla="*/ 0 w 1104"/>
              <a:gd name="T1" fmla="*/ 990600 h 624"/>
              <a:gd name="T2" fmla="*/ 685800 w 1104"/>
              <a:gd name="T3" fmla="*/ 304800 h 624"/>
              <a:gd name="T4" fmla="*/ 1752600 w 1104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019" name="Freeform 35"/>
          <p:cNvSpPr>
            <a:spLocks/>
          </p:cNvSpPr>
          <p:nvPr/>
        </p:nvSpPr>
        <p:spPr bwMode="auto">
          <a:xfrm>
            <a:off x="3124200" y="3771900"/>
            <a:ext cx="2971800" cy="1181100"/>
          </a:xfrm>
          <a:custGeom>
            <a:avLst/>
            <a:gdLst>
              <a:gd name="T0" fmla="*/ 0 w 1872"/>
              <a:gd name="T1" fmla="*/ 1181100 h 744"/>
              <a:gd name="T2" fmla="*/ 1143000 w 1872"/>
              <a:gd name="T3" fmla="*/ 190500 h 744"/>
              <a:gd name="T4" fmla="*/ 2971800 w 1872"/>
              <a:gd name="T5" fmla="*/ 38100 h 7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020" name="Freeform 36"/>
          <p:cNvSpPr>
            <a:spLocks/>
          </p:cNvSpPr>
          <p:nvPr/>
        </p:nvSpPr>
        <p:spPr bwMode="auto">
          <a:xfrm>
            <a:off x="1828800" y="3149600"/>
            <a:ext cx="4343400" cy="1803400"/>
          </a:xfrm>
          <a:custGeom>
            <a:avLst/>
            <a:gdLst>
              <a:gd name="T0" fmla="*/ 0 w 2736"/>
              <a:gd name="T1" fmla="*/ 1803400 h 1136"/>
              <a:gd name="T2" fmla="*/ 1143000 w 2736"/>
              <a:gd name="T3" fmla="*/ 203200 h 1136"/>
              <a:gd name="T4" fmla="*/ 4343400 w 2736"/>
              <a:gd name="T5" fmla="*/ 584200 h 11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2022" name="Rectangle 38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2023" name="Line 39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2024" name="Line 40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2025" name="Line 41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4374" name="Object 43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055" name="Equation" r:id="rId25" imgW="266584" imgH="279279" progId="Equation.3">
                  <p:embed/>
                </p:oleObj>
              </mc:Choice>
              <mc:Fallback>
                <p:oleObj name="Equation" r:id="rId25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5" name="Object 44"/>
          <p:cNvGraphicFramePr>
            <a:graphicFrameLocks noChangeAspect="1"/>
          </p:cNvGraphicFramePr>
          <p:nvPr/>
        </p:nvGraphicFramePr>
        <p:xfrm>
          <a:off x="13716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056" name="Equation" r:id="rId26" imgW="279279" imgH="380835" progId="Equation.3">
                  <p:embed/>
                </p:oleObj>
              </mc:Choice>
              <mc:Fallback>
                <p:oleObj name="Equation" r:id="rId26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6" name="Object 45"/>
          <p:cNvGraphicFramePr>
            <a:graphicFrameLocks noChangeAspect="1"/>
          </p:cNvGraphicFramePr>
          <p:nvPr/>
        </p:nvGraphicFramePr>
        <p:xfrm>
          <a:off x="1911350" y="1498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057" name="Equation" r:id="rId27" imgW="266584" imgH="279279" progId="Equation.3">
                  <p:embed/>
                </p:oleObj>
              </mc:Choice>
              <mc:Fallback>
                <p:oleObj name="Equation" r:id="rId27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350" y="1498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31" name="Line 47"/>
          <p:cNvSpPr>
            <a:spLocks noChangeShapeType="1"/>
          </p:cNvSpPr>
          <p:nvPr/>
        </p:nvSpPr>
        <p:spPr bwMode="auto">
          <a:xfrm>
            <a:off x="1371600" y="5562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2034" name="Line 50"/>
          <p:cNvSpPr>
            <a:spLocks noChangeShapeType="1"/>
          </p:cNvSpPr>
          <p:nvPr/>
        </p:nvSpPr>
        <p:spPr bwMode="auto">
          <a:xfrm>
            <a:off x="776785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14379" name="Group 51"/>
          <p:cNvGrpSpPr>
            <a:grpSpLocks/>
          </p:cNvGrpSpPr>
          <p:nvPr/>
        </p:nvGrpSpPr>
        <p:grpSpPr bwMode="auto">
          <a:xfrm>
            <a:off x="6553200" y="4114800"/>
            <a:ext cx="900113" cy="609600"/>
            <a:chOff x="4224" y="1824"/>
            <a:chExt cx="567" cy="384"/>
          </a:xfrm>
        </p:grpSpPr>
        <p:graphicFrame>
          <p:nvGraphicFramePr>
            <p:cNvPr id="14385" name="Object 52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058" name="Equation" r:id="rId28" imgW="672808" imgH="444307" progId="Equation.3">
                    <p:embed/>
                  </p:oleObj>
                </mc:Choice>
                <mc:Fallback>
                  <p:oleObj name="Equation" r:id="rId28" imgW="672808" imgH="44430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37" name="Line 53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aphicFrame>
        <p:nvGraphicFramePr>
          <p:cNvPr id="14380" name="Object 55"/>
          <p:cNvGraphicFramePr>
            <a:graphicFrameLocks noChangeAspect="1"/>
          </p:cNvGraphicFramePr>
          <p:nvPr/>
        </p:nvGraphicFramePr>
        <p:xfrm>
          <a:off x="1524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059" name="Equation" r:id="rId29" imgW="419100" imgH="469900" progId="Equation.3">
                  <p:embed/>
                </p:oleObj>
              </mc:Choice>
              <mc:Fallback>
                <p:oleObj name="Equation" r:id="rId29" imgW="4191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41" name="Text Box 57"/>
          <p:cNvSpPr txBox="1">
            <a:spLocks noChangeArrowheads="1"/>
          </p:cNvSpPr>
          <p:nvPr/>
        </p:nvSpPr>
        <p:spPr bwMode="auto">
          <a:xfrm>
            <a:off x="2982118" y="5540635"/>
            <a:ext cx="3405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omic Sans MS" charset="0"/>
                <a:ea typeface="ＭＳ Ｐゴシック" charset="0"/>
              </a:rPr>
              <a:t>A Rejection Case</a:t>
            </a:r>
          </a:p>
        </p:txBody>
      </p:sp>
      <p:sp>
        <p:nvSpPr>
          <p:cNvPr id="42042" name="Text Box 58"/>
          <p:cNvSpPr txBox="1">
            <a:spLocks noChangeArrowheads="1"/>
          </p:cNvSpPr>
          <p:nvPr/>
        </p:nvSpPr>
        <p:spPr bwMode="auto">
          <a:xfrm>
            <a:off x="762000" y="2057400"/>
            <a:ext cx="2574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Input String</a:t>
            </a:r>
          </a:p>
        </p:txBody>
      </p:sp>
      <p:sp>
        <p:nvSpPr>
          <p:cNvPr id="55" name="Başlık 1"/>
          <p:cNvSpPr>
            <a:spLocks noGrp="1"/>
          </p:cNvSpPr>
          <p:nvPr>
            <p:ph type="title"/>
          </p:nvPr>
        </p:nvSpPr>
        <p:spPr>
          <a:xfrm>
            <a:off x="1187624" y="332656"/>
            <a:ext cx="7239000" cy="504056"/>
          </a:xfrm>
        </p:spPr>
        <p:txBody>
          <a:bodyPr/>
          <a:lstStyle/>
          <a:p>
            <a:r>
              <a:rPr lang="en-US" sz="4000" dirty="0"/>
              <a:t>BLM2502 Theory of Computation</a:t>
            </a:r>
          </a:p>
        </p:txBody>
      </p:sp>
      <p:sp>
        <p:nvSpPr>
          <p:cNvPr id="56" name="Altbilgi Yer Tutucusu 3"/>
          <p:cNvSpPr>
            <a:spLocks noGrp="1"/>
          </p:cNvSpPr>
          <p:nvPr>
            <p:ph type="ftr" sz="quarter" idx="12"/>
          </p:nvPr>
        </p:nvSpPr>
        <p:spPr>
          <a:xfrm>
            <a:off x="1331640" y="5805264"/>
            <a:ext cx="7162800" cy="228600"/>
          </a:xfrm>
        </p:spPr>
        <p:txBody>
          <a:bodyPr/>
          <a:lstStyle/>
          <a:p>
            <a:pPr algn="r"/>
            <a:r>
              <a:rPr lang="nb-NO" dirty="0"/>
              <a:t>Week II – Finite Automata</a:t>
            </a:r>
            <a:endParaRPr lang="tr-TR" dirty="0"/>
          </a:p>
        </p:txBody>
      </p:sp>
      <p:sp>
        <p:nvSpPr>
          <p:cNvPr id="57" name="Slayt Numarası Yer Tutucusu 4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/>
          <a:lstStyle/>
          <a:p>
            <a:fld id="{CEC3C0A5-FCFC-4DD2-8080-FD61FAFEF6A5}" type="slidenum">
              <a:rPr lang="tr-TR" smtClean="0"/>
              <a:t>36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536504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>
                <a:ea typeface="+mn-ea"/>
              </a:rPr>
              <a:t> </a:t>
            </a:r>
          </a:p>
        </p:txBody>
      </p:sp>
      <p:sp>
        <p:nvSpPr>
          <p:cNvPr id="43012" name="Oval 4"/>
          <p:cNvSpPr>
            <a:spLocks noChangeArrowheads="1"/>
          </p:cNvSpPr>
          <p:nvPr/>
        </p:nvSpPr>
        <p:spPr bwMode="auto">
          <a:xfrm>
            <a:off x="14478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3013" name="Oval 5"/>
          <p:cNvSpPr>
            <a:spLocks noChangeArrowheads="1"/>
          </p:cNvSpPr>
          <p:nvPr/>
        </p:nvSpPr>
        <p:spPr bwMode="auto">
          <a:xfrm>
            <a:off x="4038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3014" name="Oval 6"/>
          <p:cNvSpPr>
            <a:spLocks noChangeArrowheads="1"/>
          </p:cNvSpPr>
          <p:nvPr/>
        </p:nvSpPr>
        <p:spPr bwMode="auto">
          <a:xfrm>
            <a:off x="5334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3015" name="Oval 7"/>
          <p:cNvSpPr>
            <a:spLocks noChangeArrowheads="1"/>
          </p:cNvSpPr>
          <p:nvPr/>
        </p:nvSpPr>
        <p:spPr bwMode="auto">
          <a:xfrm>
            <a:off x="6705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3016" name="Oval 8"/>
          <p:cNvSpPr>
            <a:spLocks noChangeArrowheads="1"/>
          </p:cNvSpPr>
          <p:nvPr/>
        </p:nvSpPr>
        <p:spPr bwMode="auto">
          <a:xfrm>
            <a:off x="6553200" y="4724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>
            <a:off x="8382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>
            <a:off x="3276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>
            <a:off x="4572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3020" name="Line 12"/>
          <p:cNvSpPr>
            <a:spLocks noChangeShapeType="1"/>
          </p:cNvSpPr>
          <p:nvPr/>
        </p:nvSpPr>
        <p:spPr bwMode="auto">
          <a:xfrm>
            <a:off x="5867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5373" name="Object 13"/>
          <p:cNvGraphicFramePr>
            <a:graphicFrameLocks noChangeAspect="1"/>
          </p:cNvGraphicFramePr>
          <p:nvPr/>
        </p:nvGraphicFramePr>
        <p:xfrm>
          <a:off x="1524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065" name="Equation" r:id="rId3" imgW="419100" imgH="469900" progId="Equation.3">
                  <p:embed/>
                </p:oleObj>
              </mc:Choice>
              <mc:Fallback>
                <p:oleObj name="Equation" r:id="rId3" imgW="4191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2" name="Oval 14"/>
          <p:cNvSpPr>
            <a:spLocks noChangeArrowheads="1"/>
          </p:cNvSpPr>
          <p:nvPr/>
        </p:nvSpPr>
        <p:spPr bwMode="auto">
          <a:xfrm>
            <a:off x="2743200" y="48768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5375" name="Object 15"/>
          <p:cNvGraphicFramePr>
            <a:graphicFrameLocks noChangeAspect="1"/>
          </p:cNvGraphicFramePr>
          <p:nvPr/>
        </p:nvGraphicFramePr>
        <p:xfrm>
          <a:off x="2857500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066" name="Equation" r:id="rId5" imgW="342751" imgH="469696" progId="Equation.3">
                  <p:embed/>
                </p:oleObj>
              </mc:Choice>
              <mc:Fallback>
                <p:oleObj name="Equation" r:id="rId5" imgW="342751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6" name="Object 16"/>
          <p:cNvGraphicFramePr>
            <a:graphicFrameLocks noChangeAspect="1"/>
          </p:cNvGraphicFramePr>
          <p:nvPr/>
        </p:nvGraphicFramePr>
        <p:xfrm>
          <a:off x="41275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067" name="Equation" r:id="rId7" imgW="393529" imgH="469696" progId="Equation.3">
                  <p:embed/>
                </p:oleObj>
              </mc:Choice>
              <mc:Fallback>
                <p:oleObj name="Equation" r:id="rId7" imgW="393529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7" name="Object 17"/>
          <p:cNvGraphicFramePr>
            <a:graphicFrameLocks noChangeAspect="1"/>
          </p:cNvGraphicFramePr>
          <p:nvPr/>
        </p:nvGraphicFramePr>
        <p:xfrm>
          <a:off x="54229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068" name="Equation" r:id="rId9" imgW="393529" imgH="469696" progId="Equation.3">
                  <p:embed/>
                </p:oleObj>
              </mc:Choice>
              <mc:Fallback>
                <p:oleObj name="Equation" r:id="rId9" imgW="393529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8" name="Object 18"/>
          <p:cNvGraphicFramePr>
            <a:graphicFrameLocks noChangeAspect="1"/>
          </p:cNvGraphicFramePr>
          <p:nvPr/>
        </p:nvGraphicFramePr>
        <p:xfrm>
          <a:off x="6781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069" name="Equation" r:id="rId11" imgW="419100" imgH="469900" progId="Equation.3">
                  <p:embed/>
                </p:oleObj>
              </mc:Choice>
              <mc:Fallback>
                <p:oleObj name="Equation" r:id="rId11" imgW="4191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7" name="Line 19"/>
          <p:cNvSpPr>
            <a:spLocks noChangeShapeType="1"/>
          </p:cNvSpPr>
          <p:nvPr/>
        </p:nvSpPr>
        <p:spPr bwMode="auto">
          <a:xfrm>
            <a:off x="1981200" y="51816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5380" name="Object 20"/>
          <p:cNvGraphicFramePr>
            <a:graphicFrameLocks noChangeAspect="1"/>
          </p:cNvGraphicFramePr>
          <p:nvPr/>
        </p:nvGraphicFramePr>
        <p:xfrm>
          <a:off x="22098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070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1" name="Object 21"/>
          <p:cNvGraphicFramePr>
            <a:graphicFrameLocks noChangeAspect="1"/>
          </p:cNvGraphicFramePr>
          <p:nvPr/>
        </p:nvGraphicFramePr>
        <p:xfrm>
          <a:off x="3505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071" name="Equation" r:id="rId15" imgW="279279" imgH="380835" progId="Equation.3">
                  <p:embed/>
                </p:oleObj>
              </mc:Choice>
              <mc:Fallback>
                <p:oleObj name="Equation" r:id="rId15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2" name="Object 22"/>
          <p:cNvGraphicFramePr>
            <a:graphicFrameLocks noChangeAspect="1"/>
          </p:cNvGraphicFramePr>
          <p:nvPr/>
        </p:nvGraphicFramePr>
        <p:xfrm>
          <a:off x="4800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072"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3" name="Object 23"/>
          <p:cNvGraphicFramePr>
            <a:graphicFrameLocks noChangeAspect="1"/>
          </p:cNvGraphicFramePr>
          <p:nvPr/>
        </p:nvGraphicFramePr>
        <p:xfrm>
          <a:off x="60960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073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3" name="Oval 25"/>
          <p:cNvSpPr>
            <a:spLocks noChangeArrowheads="1"/>
          </p:cNvSpPr>
          <p:nvPr/>
        </p:nvSpPr>
        <p:spPr bwMode="auto">
          <a:xfrm>
            <a:off x="6108700" y="3594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5385" name="Object 26"/>
          <p:cNvGraphicFramePr>
            <a:graphicFrameLocks noChangeAspect="1"/>
          </p:cNvGraphicFramePr>
          <p:nvPr/>
        </p:nvGraphicFramePr>
        <p:xfrm>
          <a:off x="6184900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074" name="Equation" r:id="rId19" imgW="406224" imgH="469696" progId="Equation.3">
                  <p:embed/>
                </p:oleObj>
              </mc:Choice>
              <mc:Fallback>
                <p:oleObj name="Equation" r:id="rId19" imgW="406224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6" name="Object 27"/>
          <p:cNvGraphicFramePr>
            <a:graphicFrameLocks noChangeAspect="1"/>
          </p:cNvGraphicFramePr>
          <p:nvPr/>
        </p:nvGraphicFramePr>
        <p:xfrm>
          <a:off x="3048000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075"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7" name="Object 28"/>
          <p:cNvGraphicFramePr>
            <a:graphicFrameLocks noChangeAspect="1"/>
          </p:cNvGraphicFramePr>
          <p:nvPr/>
        </p:nvGraphicFramePr>
        <p:xfrm>
          <a:off x="42672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076" name="Equation" r:id="rId22" imgW="266584" imgH="279279" progId="Equation.3">
                  <p:embed/>
                </p:oleObj>
              </mc:Choice>
              <mc:Fallback>
                <p:oleObj name="Equation" r:id="rId22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8" name="Object 29"/>
          <p:cNvGraphicFramePr>
            <a:graphicFrameLocks noChangeAspect="1"/>
          </p:cNvGraphicFramePr>
          <p:nvPr/>
        </p:nvGraphicFramePr>
        <p:xfrm>
          <a:off x="5562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077" name="Equation" r:id="rId23" imgW="279279" imgH="380835" progId="Equation.3">
                  <p:embed/>
                </p:oleObj>
              </mc:Choice>
              <mc:Fallback>
                <p:oleObj name="Equation" r:id="rId23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9" name="Object 30"/>
          <p:cNvGraphicFramePr>
            <a:graphicFrameLocks noChangeAspect="1"/>
          </p:cNvGraphicFramePr>
          <p:nvPr/>
        </p:nvGraphicFramePr>
        <p:xfrm>
          <a:off x="1676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078" name="Equation" r:id="rId24" imgW="279279" imgH="380835" progId="Equation.3">
                  <p:embed/>
                </p:oleObj>
              </mc:Choice>
              <mc:Fallback>
                <p:oleObj name="Equation" r:id="rId24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9" name="Freeform 31"/>
          <p:cNvSpPr>
            <a:spLocks/>
          </p:cNvSpPr>
          <p:nvPr/>
        </p:nvSpPr>
        <p:spPr bwMode="auto">
          <a:xfrm>
            <a:off x="5943600" y="2819400"/>
            <a:ext cx="660400" cy="850900"/>
          </a:xfrm>
          <a:custGeom>
            <a:avLst/>
            <a:gdLst>
              <a:gd name="T0" fmla="*/ 241300 w 416"/>
              <a:gd name="T1" fmla="*/ 850900 h 536"/>
              <a:gd name="T2" fmla="*/ 12700 w 416"/>
              <a:gd name="T3" fmla="*/ 317500 h 536"/>
              <a:gd name="T4" fmla="*/ 317500 w 416"/>
              <a:gd name="T5" fmla="*/ 12700 h 536"/>
              <a:gd name="T6" fmla="*/ 622300 w 416"/>
              <a:gd name="T7" fmla="*/ 241300 h 536"/>
              <a:gd name="T8" fmla="*/ 546100 w 416"/>
              <a:gd name="T9" fmla="*/ 774700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15391" name="Object 32"/>
          <p:cNvGraphicFramePr>
            <a:graphicFrameLocks noChangeAspect="1"/>
          </p:cNvGraphicFramePr>
          <p:nvPr/>
        </p:nvGraphicFramePr>
        <p:xfrm>
          <a:off x="5956300" y="23749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079" name="Equation" r:id="rId25" imgW="672808" imgH="444307" progId="Equation.3">
                  <p:embed/>
                </p:oleObj>
              </mc:Choice>
              <mc:Fallback>
                <p:oleObj name="Equation" r:id="rId25" imgW="672808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3749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41" name="Line 33"/>
          <p:cNvSpPr>
            <a:spLocks noChangeShapeType="1"/>
          </p:cNvSpPr>
          <p:nvPr/>
        </p:nvSpPr>
        <p:spPr bwMode="auto">
          <a:xfrm flipV="1">
            <a:off x="5715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3042" name="Freeform 34"/>
          <p:cNvSpPr>
            <a:spLocks/>
          </p:cNvSpPr>
          <p:nvPr/>
        </p:nvSpPr>
        <p:spPr bwMode="auto">
          <a:xfrm>
            <a:off x="4419600" y="3962400"/>
            <a:ext cx="1752600" cy="990600"/>
          </a:xfrm>
          <a:custGeom>
            <a:avLst/>
            <a:gdLst>
              <a:gd name="T0" fmla="*/ 0 w 1104"/>
              <a:gd name="T1" fmla="*/ 990600 h 624"/>
              <a:gd name="T2" fmla="*/ 685800 w 1104"/>
              <a:gd name="T3" fmla="*/ 304800 h 624"/>
              <a:gd name="T4" fmla="*/ 1752600 w 1104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3043" name="Freeform 35"/>
          <p:cNvSpPr>
            <a:spLocks/>
          </p:cNvSpPr>
          <p:nvPr/>
        </p:nvSpPr>
        <p:spPr bwMode="auto">
          <a:xfrm>
            <a:off x="3124200" y="3771900"/>
            <a:ext cx="2971800" cy="1181100"/>
          </a:xfrm>
          <a:custGeom>
            <a:avLst/>
            <a:gdLst>
              <a:gd name="T0" fmla="*/ 0 w 1872"/>
              <a:gd name="T1" fmla="*/ 1181100 h 744"/>
              <a:gd name="T2" fmla="*/ 1143000 w 1872"/>
              <a:gd name="T3" fmla="*/ 190500 h 744"/>
              <a:gd name="T4" fmla="*/ 2971800 w 1872"/>
              <a:gd name="T5" fmla="*/ 38100 h 7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3044" name="Freeform 36"/>
          <p:cNvSpPr>
            <a:spLocks/>
          </p:cNvSpPr>
          <p:nvPr/>
        </p:nvSpPr>
        <p:spPr bwMode="auto">
          <a:xfrm>
            <a:off x="1828800" y="3149600"/>
            <a:ext cx="4343400" cy="1803400"/>
          </a:xfrm>
          <a:custGeom>
            <a:avLst/>
            <a:gdLst>
              <a:gd name="T0" fmla="*/ 0 w 2736"/>
              <a:gd name="T1" fmla="*/ 1803400 h 1136"/>
              <a:gd name="T2" fmla="*/ 1143000 w 2736"/>
              <a:gd name="T3" fmla="*/ 203200 h 1136"/>
              <a:gd name="T4" fmla="*/ 4343400 w 2736"/>
              <a:gd name="T5" fmla="*/ 584200 h 11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3046" name="Rectangle 38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3047" name="Line 39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3048" name="Line 40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3049" name="Line 41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5400" name="Object 42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080" name="Equation" r:id="rId27" imgW="266584" imgH="279279" progId="Equation.3">
                  <p:embed/>
                </p:oleObj>
              </mc:Choice>
              <mc:Fallback>
                <p:oleObj name="Equation" r:id="rId27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01" name="Object 43"/>
          <p:cNvGraphicFramePr>
            <a:graphicFrameLocks noChangeAspect="1"/>
          </p:cNvGraphicFramePr>
          <p:nvPr/>
        </p:nvGraphicFramePr>
        <p:xfrm>
          <a:off x="13716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081" name="Equation" r:id="rId28" imgW="279279" imgH="380835" progId="Equation.3">
                  <p:embed/>
                </p:oleObj>
              </mc:Choice>
              <mc:Fallback>
                <p:oleObj name="Equation" r:id="rId28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02" name="Object 44"/>
          <p:cNvGraphicFramePr>
            <a:graphicFrameLocks noChangeAspect="1"/>
          </p:cNvGraphicFramePr>
          <p:nvPr/>
        </p:nvGraphicFramePr>
        <p:xfrm>
          <a:off x="1911350" y="1498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082" name="Equation" r:id="rId29" imgW="266584" imgH="279279" progId="Equation.3">
                  <p:embed/>
                </p:oleObj>
              </mc:Choice>
              <mc:Fallback>
                <p:oleObj name="Equation" r:id="rId29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350" y="1498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53" name="Line 45"/>
          <p:cNvSpPr>
            <a:spLocks noChangeShapeType="1"/>
          </p:cNvSpPr>
          <p:nvPr/>
        </p:nvSpPr>
        <p:spPr bwMode="auto">
          <a:xfrm>
            <a:off x="2667000" y="5562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3056" name="Line 48"/>
          <p:cNvSpPr>
            <a:spLocks noChangeShapeType="1"/>
          </p:cNvSpPr>
          <p:nvPr/>
        </p:nvSpPr>
        <p:spPr bwMode="auto">
          <a:xfrm>
            <a:off x="990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15405" name="Group 49"/>
          <p:cNvGrpSpPr>
            <a:grpSpLocks/>
          </p:cNvGrpSpPr>
          <p:nvPr/>
        </p:nvGrpSpPr>
        <p:grpSpPr bwMode="auto">
          <a:xfrm>
            <a:off x="6553200" y="4114800"/>
            <a:ext cx="900113" cy="609600"/>
            <a:chOff x="4224" y="1824"/>
            <a:chExt cx="567" cy="384"/>
          </a:xfrm>
        </p:grpSpPr>
        <p:graphicFrame>
          <p:nvGraphicFramePr>
            <p:cNvPr id="15408" name="Object 50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083" name="Equation" r:id="rId30" imgW="672808" imgH="444307" progId="Equation.3">
                    <p:embed/>
                  </p:oleObj>
                </mc:Choice>
                <mc:Fallback>
                  <p:oleObj name="Equation" r:id="rId30" imgW="672808" imgH="44430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59" name="Line 51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54" name="Başlık 1"/>
          <p:cNvSpPr txBox="1">
            <a:spLocks/>
          </p:cNvSpPr>
          <p:nvPr/>
        </p:nvSpPr>
        <p:spPr>
          <a:xfrm>
            <a:off x="1187624" y="332656"/>
            <a:ext cx="7239000" cy="5040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7200" b="1" kern="1200" baseline="0">
                <a:ln w="1270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BLM2502 Theory of Computation</a:t>
            </a:r>
            <a:endParaRPr lang="en-US" sz="4000" dirty="0"/>
          </a:p>
        </p:txBody>
      </p:sp>
      <p:sp>
        <p:nvSpPr>
          <p:cNvPr id="55" name="Altbilgi Yer Tutucusu 3"/>
          <p:cNvSpPr>
            <a:spLocks noGrp="1"/>
          </p:cNvSpPr>
          <p:nvPr>
            <p:ph type="ftr" sz="quarter" idx="12"/>
          </p:nvPr>
        </p:nvSpPr>
        <p:spPr>
          <a:xfrm>
            <a:off x="1331640" y="5805264"/>
            <a:ext cx="7162800" cy="228600"/>
          </a:xfrm>
        </p:spPr>
        <p:txBody>
          <a:bodyPr/>
          <a:lstStyle/>
          <a:p>
            <a:pPr algn="r"/>
            <a:r>
              <a:rPr lang="nb-NO" dirty="0"/>
              <a:t>Week II – Finite Automata</a:t>
            </a:r>
            <a:endParaRPr lang="tr-TR" dirty="0"/>
          </a:p>
        </p:txBody>
      </p:sp>
      <p:sp>
        <p:nvSpPr>
          <p:cNvPr id="56" name="Slayt Numarası Yer Tutucusu 4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/>
          <a:lstStyle/>
          <a:p>
            <a:fld id="{CEC3C0A5-FCFC-4DD2-8080-FD61FAFEF6A5}" type="slidenum">
              <a:rPr lang="tr-TR" smtClean="0"/>
              <a:t>37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687339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>
                <a:ea typeface="+mn-ea"/>
              </a:rPr>
              <a:t> </a:t>
            </a:r>
          </a:p>
        </p:txBody>
      </p:sp>
      <p:sp>
        <p:nvSpPr>
          <p:cNvPr id="44036" name="Oval 4"/>
          <p:cNvSpPr>
            <a:spLocks noChangeArrowheads="1"/>
          </p:cNvSpPr>
          <p:nvPr/>
        </p:nvSpPr>
        <p:spPr bwMode="auto">
          <a:xfrm>
            <a:off x="14478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4037" name="Oval 5"/>
          <p:cNvSpPr>
            <a:spLocks noChangeArrowheads="1"/>
          </p:cNvSpPr>
          <p:nvPr/>
        </p:nvSpPr>
        <p:spPr bwMode="auto">
          <a:xfrm>
            <a:off x="4038600" y="48768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4038" name="Oval 6"/>
          <p:cNvSpPr>
            <a:spLocks noChangeArrowheads="1"/>
          </p:cNvSpPr>
          <p:nvPr/>
        </p:nvSpPr>
        <p:spPr bwMode="auto">
          <a:xfrm>
            <a:off x="5334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4039" name="Oval 7"/>
          <p:cNvSpPr>
            <a:spLocks noChangeArrowheads="1"/>
          </p:cNvSpPr>
          <p:nvPr/>
        </p:nvSpPr>
        <p:spPr bwMode="auto">
          <a:xfrm>
            <a:off x="6705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4040" name="Oval 8"/>
          <p:cNvSpPr>
            <a:spLocks noChangeArrowheads="1"/>
          </p:cNvSpPr>
          <p:nvPr/>
        </p:nvSpPr>
        <p:spPr bwMode="auto">
          <a:xfrm>
            <a:off x="6553200" y="4724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4041" name="Line 9"/>
          <p:cNvSpPr>
            <a:spLocks noChangeShapeType="1"/>
          </p:cNvSpPr>
          <p:nvPr/>
        </p:nvSpPr>
        <p:spPr bwMode="auto">
          <a:xfrm>
            <a:off x="8382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>
            <a:off x="3276600" y="51816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4043" name="Line 11"/>
          <p:cNvSpPr>
            <a:spLocks noChangeShapeType="1"/>
          </p:cNvSpPr>
          <p:nvPr/>
        </p:nvSpPr>
        <p:spPr bwMode="auto">
          <a:xfrm>
            <a:off x="4572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4044" name="Line 12"/>
          <p:cNvSpPr>
            <a:spLocks noChangeShapeType="1"/>
          </p:cNvSpPr>
          <p:nvPr/>
        </p:nvSpPr>
        <p:spPr bwMode="auto">
          <a:xfrm>
            <a:off x="5867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6397" name="Object 13"/>
          <p:cNvGraphicFramePr>
            <a:graphicFrameLocks noChangeAspect="1"/>
          </p:cNvGraphicFramePr>
          <p:nvPr/>
        </p:nvGraphicFramePr>
        <p:xfrm>
          <a:off x="1524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089" name="Equation" r:id="rId3" imgW="419100" imgH="469900" progId="Equation.3">
                  <p:embed/>
                </p:oleObj>
              </mc:Choice>
              <mc:Fallback>
                <p:oleObj name="Equation" r:id="rId3" imgW="4191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6" name="Oval 14"/>
          <p:cNvSpPr>
            <a:spLocks noChangeArrowheads="1"/>
          </p:cNvSpPr>
          <p:nvPr/>
        </p:nvSpPr>
        <p:spPr bwMode="auto">
          <a:xfrm>
            <a:off x="27432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6399" name="Object 15"/>
          <p:cNvGraphicFramePr>
            <a:graphicFrameLocks noChangeAspect="1"/>
          </p:cNvGraphicFramePr>
          <p:nvPr/>
        </p:nvGraphicFramePr>
        <p:xfrm>
          <a:off x="2857500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090" name="Equation" r:id="rId5" imgW="342751" imgH="469696" progId="Equation.3">
                  <p:embed/>
                </p:oleObj>
              </mc:Choice>
              <mc:Fallback>
                <p:oleObj name="Equation" r:id="rId5" imgW="342751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0" name="Object 16"/>
          <p:cNvGraphicFramePr>
            <a:graphicFrameLocks noChangeAspect="1"/>
          </p:cNvGraphicFramePr>
          <p:nvPr/>
        </p:nvGraphicFramePr>
        <p:xfrm>
          <a:off x="41275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091" name="Equation" r:id="rId7" imgW="393529" imgH="469696" progId="Equation.3">
                  <p:embed/>
                </p:oleObj>
              </mc:Choice>
              <mc:Fallback>
                <p:oleObj name="Equation" r:id="rId7" imgW="393529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1" name="Object 17"/>
          <p:cNvGraphicFramePr>
            <a:graphicFrameLocks noChangeAspect="1"/>
          </p:cNvGraphicFramePr>
          <p:nvPr/>
        </p:nvGraphicFramePr>
        <p:xfrm>
          <a:off x="54229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092" name="Equation" r:id="rId9" imgW="393529" imgH="469696" progId="Equation.3">
                  <p:embed/>
                </p:oleObj>
              </mc:Choice>
              <mc:Fallback>
                <p:oleObj name="Equation" r:id="rId9" imgW="393529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2" name="Object 18"/>
          <p:cNvGraphicFramePr>
            <a:graphicFrameLocks noChangeAspect="1"/>
          </p:cNvGraphicFramePr>
          <p:nvPr/>
        </p:nvGraphicFramePr>
        <p:xfrm>
          <a:off x="6781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093" name="Equation" r:id="rId11" imgW="419100" imgH="469900" progId="Equation.3">
                  <p:embed/>
                </p:oleObj>
              </mc:Choice>
              <mc:Fallback>
                <p:oleObj name="Equation" r:id="rId11" imgW="4191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51" name="Line 19"/>
          <p:cNvSpPr>
            <a:spLocks noChangeShapeType="1"/>
          </p:cNvSpPr>
          <p:nvPr/>
        </p:nvSpPr>
        <p:spPr bwMode="auto">
          <a:xfrm>
            <a:off x="1981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6404" name="Object 20"/>
          <p:cNvGraphicFramePr>
            <a:graphicFrameLocks noChangeAspect="1"/>
          </p:cNvGraphicFramePr>
          <p:nvPr/>
        </p:nvGraphicFramePr>
        <p:xfrm>
          <a:off x="22098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094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5" name="Object 21"/>
          <p:cNvGraphicFramePr>
            <a:graphicFrameLocks noChangeAspect="1"/>
          </p:cNvGraphicFramePr>
          <p:nvPr/>
        </p:nvGraphicFramePr>
        <p:xfrm>
          <a:off x="3505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095" name="Equation" r:id="rId15" imgW="279279" imgH="380835" progId="Equation.3">
                  <p:embed/>
                </p:oleObj>
              </mc:Choice>
              <mc:Fallback>
                <p:oleObj name="Equation" r:id="rId15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6" name="Object 22"/>
          <p:cNvGraphicFramePr>
            <a:graphicFrameLocks noChangeAspect="1"/>
          </p:cNvGraphicFramePr>
          <p:nvPr/>
        </p:nvGraphicFramePr>
        <p:xfrm>
          <a:off x="4800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096"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7" name="Object 23"/>
          <p:cNvGraphicFramePr>
            <a:graphicFrameLocks noChangeAspect="1"/>
          </p:cNvGraphicFramePr>
          <p:nvPr/>
        </p:nvGraphicFramePr>
        <p:xfrm>
          <a:off x="60960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097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57" name="Oval 25"/>
          <p:cNvSpPr>
            <a:spLocks noChangeArrowheads="1"/>
          </p:cNvSpPr>
          <p:nvPr/>
        </p:nvSpPr>
        <p:spPr bwMode="auto">
          <a:xfrm>
            <a:off x="6108700" y="3594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6409" name="Object 26"/>
          <p:cNvGraphicFramePr>
            <a:graphicFrameLocks noChangeAspect="1"/>
          </p:cNvGraphicFramePr>
          <p:nvPr/>
        </p:nvGraphicFramePr>
        <p:xfrm>
          <a:off x="6184900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098" name="Equation" r:id="rId19" imgW="406224" imgH="469696" progId="Equation.3">
                  <p:embed/>
                </p:oleObj>
              </mc:Choice>
              <mc:Fallback>
                <p:oleObj name="Equation" r:id="rId19" imgW="406224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0" name="Object 27"/>
          <p:cNvGraphicFramePr>
            <a:graphicFrameLocks noChangeAspect="1"/>
          </p:cNvGraphicFramePr>
          <p:nvPr/>
        </p:nvGraphicFramePr>
        <p:xfrm>
          <a:off x="3048000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099"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1" name="Object 28"/>
          <p:cNvGraphicFramePr>
            <a:graphicFrameLocks noChangeAspect="1"/>
          </p:cNvGraphicFramePr>
          <p:nvPr/>
        </p:nvGraphicFramePr>
        <p:xfrm>
          <a:off x="42672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100" name="Equation" r:id="rId22" imgW="266584" imgH="279279" progId="Equation.3">
                  <p:embed/>
                </p:oleObj>
              </mc:Choice>
              <mc:Fallback>
                <p:oleObj name="Equation" r:id="rId22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2" name="Object 29"/>
          <p:cNvGraphicFramePr>
            <a:graphicFrameLocks noChangeAspect="1"/>
          </p:cNvGraphicFramePr>
          <p:nvPr/>
        </p:nvGraphicFramePr>
        <p:xfrm>
          <a:off x="5562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101" name="Equation" r:id="rId23" imgW="279279" imgH="380835" progId="Equation.3">
                  <p:embed/>
                </p:oleObj>
              </mc:Choice>
              <mc:Fallback>
                <p:oleObj name="Equation" r:id="rId23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3" name="Object 30"/>
          <p:cNvGraphicFramePr>
            <a:graphicFrameLocks noChangeAspect="1"/>
          </p:cNvGraphicFramePr>
          <p:nvPr/>
        </p:nvGraphicFramePr>
        <p:xfrm>
          <a:off x="1676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102" name="Equation" r:id="rId24" imgW="279279" imgH="380835" progId="Equation.3">
                  <p:embed/>
                </p:oleObj>
              </mc:Choice>
              <mc:Fallback>
                <p:oleObj name="Equation" r:id="rId24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63" name="Freeform 31"/>
          <p:cNvSpPr>
            <a:spLocks/>
          </p:cNvSpPr>
          <p:nvPr/>
        </p:nvSpPr>
        <p:spPr bwMode="auto">
          <a:xfrm>
            <a:off x="5943600" y="2819400"/>
            <a:ext cx="660400" cy="850900"/>
          </a:xfrm>
          <a:custGeom>
            <a:avLst/>
            <a:gdLst>
              <a:gd name="T0" fmla="*/ 241300 w 416"/>
              <a:gd name="T1" fmla="*/ 850900 h 536"/>
              <a:gd name="T2" fmla="*/ 12700 w 416"/>
              <a:gd name="T3" fmla="*/ 317500 h 536"/>
              <a:gd name="T4" fmla="*/ 317500 w 416"/>
              <a:gd name="T5" fmla="*/ 12700 h 536"/>
              <a:gd name="T6" fmla="*/ 622300 w 416"/>
              <a:gd name="T7" fmla="*/ 241300 h 536"/>
              <a:gd name="T8" fmla="*/ 546100 w 416"/>
              <a:gd name="T9" fmla="*/ 774700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16415" name="Object 32"/>
          <p:cNvGraphicFramePr>
            <a:graphicFrameLocks noChangeAspect="1"/>
          </p:cNvGraphicFramePr>
          <p:nvPr/>
        </p:nvGraphicFramePr>
        <p:xfrm>
          <a:off x="5956300" y="23749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103" name="Equation" r:id="rId25" imgW="672808" imgH="444307" progId="Equation.3">
                  <p:embed/>
                </p:oleObj>
              </mc:Choice>
              <mc:Fallback>
                <p:oleObj name="Equation" r:id="rId25" imgW="672808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3749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65" name="Line 33"/>
          <p:cNvSpPr>
            <a:spLocks noChangeShapeType="1"/>
          </p:cNvSpPr>
          <p:nvPr/>
        </p:nvSpPr>
        <p:spPr bwMode="auto">
          <a:xfrm flipV="1">
            <a:off x="5715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4066" name="Freeform 34"/>
          <p:cNvSpPr>
            <a:spLocks/>
          </p:cNvSpPr>
          <p:nvPr/>
        </p:nvSpPr>
        <p:spPr bwMode="auto">
          <a:xfrm>
            <a:off x="4419600" y="3962400"/>
            <a:ext cx="1752600" cy="990600"/>
          </a:xfrm>
          <a:custGeom>
            <a:avLst/>
            <a:gdLst>
              <a:gd name="T0" fmla="*/ 0 w 1104"/>
              <a:gd name="T1" fmla="*/ 990600 h 624"/>
              <a:gd name="T2" fmla="*/ 685800 w 1104"/>
              <a:gd name="T3" fmla="*/ 304800 h 624"/>
              <a:gd name="T4" fmla="*/ 1752600 w 1104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4067" name="Freeform 35"/>
          <p:cNvSpPr>
            <a:spLocks/>
          </p:cNvSpPr>
          <p:nvPr/>
        </p:nvSpPr>
        <p:spPr bwMode="auto">
          <a:xfrm>
            <a:off x="3124200" y="3771900"/>
            <a:ext cx="2971800" cy="1181100"/>
          </a:xfrm>
          <a:custGeom>
            <a:avLst/>
            <a:gdLst>
              <a:gd name="T0" fmla="*/ 0 w 1872"/>
              <a:gd name="T1" fmla="*/ 1181100 h 744"/>
              <a:gd name="T2" fmla="*/ 1143000 w 1872"/>
              <a:gd name="T3" fmla="*/ 190500 h 744"/>
              <a:gd name="T4" fmla="*/ 2971800 w 1872"/>
              <a:gd name="T5" fmla="*/ 38100 h 7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4068" name="Freeform 36"/>
          <p:cNvSpPr>
            <a:spLocks/>
          </p:cNvSpPr>
          <p:nvPr/>
        </p:nvSpPr>
        <p:spPr bwMode="auto">
          <a:xfrm>
            <a:off x="1828800" y="3149600"/>
            <a:ext cx="4343400" cy="1803400"/>
          </a:xfrm>
          <a:custGeom>
            <a:avLst/>
            <a:gdLst>
              <a:gd name="T0" fmla="*/ 0 w 2736"/>
              <a:gd name="T1" fmla="*/ 1803400 h 1136"/>
              <a:gd name="T2" fmla="*/ 1143000 w 2736"/>
              <a:gd name="T3" fmla="*/ 203200 h 1136"/>
              <a:gd name="T4" fmla="*/ 4343400 w 2736"/>
              <a:gd name="T5" fmla="*/ 584200 h 11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4070" name="Rectangle 38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4071" name="Line 39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4072" name="Line 40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4073" name="Line 41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6424" name="Object 42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104" name="Equation" r:id="rId27" imgW="266584" imgH="279279" progId="Equation.3">
                  <p:embed/>
                </p:oleObj>
              </mc:Choice>
              <mc:Fallback>
                <p:oleObj name="Equation" r:id="rId27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5" name="Object 43"/>
          <p:cNvGraphicFramePr>
            <a:graphicFrameLocks noChangeAspect="1"/>
          </p:cNvGraphicFramePr>
          <p:nvPr/>
        </p:nvGraphicFramePr>
        <p:xfrm>
          <a:off x="13716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105" name="Equation" r:id="rId28" imgW="279279" imgH="380835" progId="Equation.3">
                  <p:embed/>
                </p:oleObj>
              </mc:Choice>
              <mc:Fallback>
                <p:oleObj name="Equation" r:id="rId28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6" name="Object 44"/>
          <p:cNvGraphicFramePr>
            <a:graphicFrameLocks noChangeAspect="1"/>
          </p:cNvGraphicFramePr>
          <p:nvPr/>
        </p:nvGraphicFramePr>
        <p:xfrm>
          <a:off x="1911350" y="1498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106" name="Equation" r:id="rId29" imgW="266584" imgH="279279" progId="Equation.3">
                  <p:embed/>
                </p:oleObj>
              </mc:Choice>
              <mc:Fallback>
                <p:oleObj name="Equation" r:id="rId29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350" y="1498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77" name="Line 45"/>
          <p:cNvSpPr>
            <a:spLocks noChangeShapeType="1"/>
          </p:cNvSpPr>
          <p:nvPr/>
        </p:nvSpPr>
        <p:spPr bwMode="auto">
          <a:xfrm>
            <a:off x="3962400" y="5562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4080" name="Line 48"/>
          <p:cNvSpPr>
            <a:spLocks noChangeShapeType="1"/>
          </p:cNvSpPr>
          <p:nvPr/>
        </p:nvSpPr>
        <p:spPr bwMode="auto">
          <a:xfrm>
            <a:off x="15240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16429" name="Group 49"/>
          <p:cNvGrpSpPr>
            <a:grpSpLocks/>
          </p:cNvGrpSpPr>
          <p:nvPr/>
        </p:nvGrpSpPr>
        <p:grpSpPr bwMode="auto">
          <a:xfrm>
            <a:off x="6553200" y="4114800"/>
            <a:ext cx="900113" cy="609600"/>
            <a:chOff x="4224" y="1824"/>
            <a:chExt cx="567" cy="384"/>
          </a:xfrm>
        </p:grpSpPr>
        <p:graphicFrame>
          <p:nvGraphicFramePr>
            <p:cNvPr id="16432" name="Object 50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107" name="Equation" r:id="rId30" imgW="672808" imgH="444307" progId="Equation.3">
                    <p:embed/>
                  </p:oleObj>
                </mc:Choice>
                <mc:Fallback>
                  <p:oleObj name="Equation" r:id="rId30" imgW="672808" imgH="44430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83" name="Line 51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54" name="Başlık 1"/>
          <p:cNvSpPr txBox="1">
            <a:spLocks/>
          </p:cNvSpPr>
          <p:nvPr/>
        </p:nvSpPr>
        <p:spPr>
          <a:xfrm>
            <a:off x="1187624" y="332656"/>
            <a:ext cx="7239000" cy="5040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7200" b="1" kern="1200" baseline="0">
                <a:ln w="1270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BLM2502 Theory of Computation</a:t>
            </a:r>
            <a:endParaRPr lang="en-US" sz="4000" dirty="0"/>
          </a:p>
        </p:txBody>
      </p:sp>
      <p:sp>
        <p:nvSpPr>
          <p:cNvPr id="55" name="Altbilgi Yer Tutucusu 3"/>
          <p:cNvSpPr>
            <a:spLocks noGrp="1"/>
          </p:cNvSpPr>
          <p:nvPr>
            <p:ph type="ftr" sz="quarter" idx="12"/>
          </p:nvPr>
        </p:nvSpPr>
        <p:spPr>
          <a:xfrm>
            <a:off x="1331640" y="5805264"/>
            <a:ext cx="7162800" cy="228600"/>
          </a:xfrm>
        </p:spPr>
        <p:txBody>
          <a:bodyPr/>
          <a:lstStyle/>
          <a:p>
            <a:pPr algn="r"/>
            <a:r>
              <a:rPr lang="nb-NO" dirty="0"/>
              <a:t>Week II – Finite Automata</a:t>
            </a:r>
            <a:endParaRPr lang="tr-TR" dirty="0"/>
          </a:p>
        </p:txBody>
      </p:sp>
      <p:sp>
        <p:nvSpPr>
          <p:cNvPr id="56" name="Slayt Numarası Yer Tutucusu 4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/>
          <a:lstStyle/>
          <a:p>
            <a:fld id="{CEC3C0A5-FCFC-4DD2-8080-FD61FAFEF6A5}" type="slidenum">
              <a:rPr lang="tr-TR" smtClean="0"/>
              <a:t>38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687198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Oval 2051"/>
          <p:cNvSpPr>
            <a:spLocks noChangeArrowheads="1"/>
          </p:cNvSpPr>
          <p:nvPr/>
        </p:nvSpPr>
        <p:spPr bwMode="auto">
          <a:xfrm>
            <a:off x="14478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6804" name="Oval 2052"/>
          <p:cNvSpPr>
            <a:spLocks noChangeArrowheads="1"/>
          </p:cNvSpPr>
          <p:nvPr/>
        </p:nvSpPr>
        <p:spPr bwMode="auto">
          <a:xfrm>
            <a:off x="4038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6805" name="Oval 2053"/>
          <p:cNvSpPr>
            <a:spLocks noChangeArrowheads="1"/>
          </p:cNvSpPr>
          <p:nvPr/>
        </p:nvSpPr>
        <p:spPr bwMode="auto">
          <a:xfrm>
            <a:off x="5334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6806" name="Oval 2054"/>
          <p:cNvSpPr>
            <a:spLocks noChangeArrowheads="1"/>
          </p:cNvSpPr>
          <p:nvPr/>
        </p:nvSpPr>
        <p:spPr bwMode="auto">
          <a:xfrm>
            <a:off x="6705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6807" name="Oval 2055"/>
          <p:cNvSpPr>
            <a:spLocks noChangeArrowheads="1"/>
          </p:cNvSpPr>
          <p:nvPr/>
        </p:nvSpPr>
        <p:spPr bwMode="auto">
          <a:xfrm>
            <a:off x="6553200" y="4724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6808" name="Line 2056"/>
          <p:cNvSpPr>
            <a:spLocks noChangeShapeType="1"/>
          </p:cNvSpPr>
          <p:nvPr/>
        </p:nvSpPr>
        <p:spPr bwMode="auto">
          <a:xfrm>
            <a:off x="8382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6809" name="Line 2057"/>
          <p:cNvSpPr>
            <a:spLocks noChangeShapeType="1"/>
          </p:cNvSpPr>
          <p:nvPr/>
        </p:nvSpPr>
        <p:spPr bwMode="auto">
          <a:xfrm>
            <a:off x="3276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6810" name="Line 2058"/>
          <p:cNvSpPr>
            <a:spLocks noChangeShapeType="1"/>
          </p:cNvSpPr>
          <p:nvPr/>
        </p:nvSpPr>
        <p:spPr bwMode="auto">
          <a:xfrm>
            <a:off x="4572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6811" name="Line 2059"/>
          <p:cNvSpPr>
            <a:spLocks noChangeShapeType="1"/>
          </p:cNvSpPr>
          <p:nvPr/>
        </p:nvSpPr>
        <p:spPr bwMode="auto">
          <a:xfrm>
            <a:off x="5867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7419" name="Object 2060"/>
          <p:cNvGraphicFramePr>
            <a:graphicFrameLocks noChangeAspect="1"/>
          </p:cNvGraphicFramePr>
          <p:nvPr/>
        </p:nvGraphicFramePr>
        <p:xfrm>
          <a:off x="1524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113" name="Equation" r:id="rId3" imgW="419100" imgH="469900" progId="Equation.3">
                  <p:embed/>
                </p:oleObj>
              </mc:Choice>
              <mc:Fallback>
                <p:oleObj name="Equation" r:id="rId3" imgW="4191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3" name="Oval 2061"/>
          <p:cNvSpPr>
            <a:spLocks noChangeArrowheads="1"/>
          </p:cNvSpPr>
          <p:nvPr/>
        </p:nvSpPr>
        <p:spPr bwMode="auto">
          <a:xfrm>
            <a:off x="27432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7421" name="Object 2062"/>
          <p:cNvGraphicFramePr>
            <a:graphicFrameLocks noChangeAspect="1"/>
          </p:cNvGraphicFramePr>
          <p:nvPr/>
        </p:nvGraphicFramePr>
        <p:xfrm>
          <a:off x="2857500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114" name="Equation" r:id="rId5" imgW="342751" imgH="469696" progId="Equation.3">
                  <p:embed/>
                </p:oleObj>
              </mc:Choice>
              <mc:Fallback>
                <p:oleObj name="Equation" r:id="rId5" imgW="342751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2" name="Object 2063"/>
          <p:cNvGraphicFramePr>
            <a:graphicFrameLocks noChangeAspect="1"/>
          </p:cNvGraphicFramePr>
          <p:nvPr/>
        </p:nvGraphicFramePr>
        <p:xfrm>
          <a:off x="41275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115" name="Equation" r:id="rId7" imgW="393529" imgH="469696" progId="Equation.3">
                  <p:embed/>
                </p:oleObj>
              </mc:Choice>
              <mc:Fallback>
                <p:oleObj name="Equation" r:id="rId7" imgW="393529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3" name="Object 2064"/>
          <p:cNvGraphicFramePr>
            <a:graphicFrameLocks noChangeAspect="1"/>
          </p:cNvGraphicFramePr>
          <p:nvPr/>
        </p:nvGraphicFramePr>
        <p:xfrm>
          <a:off x="54229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116" name="Equation" r:id="rId9" imgW="393529" imgH="469696" progId="Equation.3">
                  <p:embed/>
                </p:oleObj>
              </mc:Choice>
              <mc:Fallback>
                <p:oleObj name="Equation" r:id="rId9" imgW="393529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4" name="Object 2065"/>
          <p:cNvGraphicFramePr>
            <a:graphicFrameLocks noChangeAspect="1"/>
          </p:cNvGraphicFramePr>
          <p:nvPr/>
        </p:nvGraphicFramePr>
        <p:xfrm>
          <a:off x="6781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117" name="Equation" r:id="rId11" imgW="419100" imgH="469900" progId="Equation.3">
                  <p:embed/>
                </p:oleObj>
              </mc:Choice>
              <mc:Fallback>
                <p:oleObj name="Equation" r:id="rId11" imgW="4191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8" name="Line 2066"/>
          <p:cNvSpPr>
            <a:spLocks noChangeShapeType="1"/>
          </p:cNvSpPr>
          <p:nvPr/>
        </p:nvSpPr>
        <p:spPr bwMode="auto">
          <a:xfrm>
            <a:off x="1981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7426" name="Object 2067"/>
          <p:cNvGraphicFramePr>
            <a:graphicFrameLocks noChangeAspect="1"/>
          </p:cNvGraphicFramePr>
          <p:nvPr/>
        </p:nvGraphicFramePr>
        <p:xfrm>
          <a:off x="22098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118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7" name="Object 2068"/>
          <p:cNvGraphicFramePr>
            <a:graphicFrameLocks noChangeAspect="1"/>
          </p:cNvGraphicFramePr>
          <p:nvPr/>
        </p:nvGraphicFramePr>
        <p:xfrm>
          <a:off x="3505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119" name="Equation" r:id="rId15" imgW="279279" imgH="380835" progId="Equation.3">
                  <p:embed/>
                </p:oleObj>
              </mc:Choice>
              <mc:Fallback>
                <p:oleObj name="Equation" r:id="rId15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8" name="Object 2069"/>
          <p:cNvGraphicFramePr>
            <a:graphicFrameLocks noChangeAspect="1"/>
          </p:cNvGraphicFramePr>
          <p:nvPr/>
        </p:nvGraphicFramePr>
        <p:xfrm>
          <a:off x="4800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120"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9" name="Object 2070"/>
          <p:cNvGraphicFramePr>
            <a:graphicFrameLocks noChangeAspect="1"/>
          </p:cNvGraphicFramePr>
          <p:nvPr/>
        </p:nvGraphicFramePr>
        <p:xfrm>
          <a:off x="60960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121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23" name="Oval 2071"/>
          <p:cNvSpPr>
            <a:spLocks noChangeArrowheads="1"/>
          </p:cNvSpPr>
          <p:nvPr/>
        </p:nvSpPr>
        <p:spPr bwMode="auto">
          <a:xfrm>
            <a:off x="6108700" y="35941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7431" name="Object 2072"/>
          <p:cNvGraphicFramePr>
            <a:graphicFrameLocks noChangeAspect="1"/>
          </p:cNvGraphicFramePr>
          <p:nvPr/>
        </p:nvGraphicFramePr>
        <p:xfrm>
          <a:off x="6184900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122" name="Equation" r:id="rId19" imgW="406224" imgH="469696" progId="Equation.3">
                  <p:embed/>
                </p:oleObj>
              </mc:Choice>
              <mc:Fallback>
                <p:oleObj name="Equation" r:id="rId19" imgW="406224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2" name="Object 2073"/>
          <p:cNvGraphicFramePr>
            <a:graphicFrameLocks noChangeAspect="1"/>
          </p:cNvGraphicFramePr>
          <p:nvPr/>
        </p:nvGraphicFramePr>
        <p:xfrm>
          <a:off x="3048000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123"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3" name="Object 2074"/>
          <p:cNvGraphicFramePr>
            <a:graphicFrameLocks noChangeAspect="1"/>
          </p:cNvGraphicFramePr>
          <p:nvPr/>
        </p:nvGraphicFramePr>
        <p:xfrm>
          <a:off x="42672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124" name="Equation" r:id="rId22" imgW="266584" imgH="279279" progId="Equation.3">
                  <p:embed/>
                </p:oleObj>
              </mc:Choice>
              <mc:Fallback>
                <p:oleObj name="Equation" r:id="rId22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4" name="Object 2075"/>
          <p:cNvGraphicFramePr>
            <a:graphicFrameLocks noChangeAspect="1"/>
          </p:cNvGraphicFramePr>
          <p:nvPr/>
        </p:nvGraphicFramePr>
        <p:xfrm>
          <a:off x="5562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125" name="Equation" r:id="rId23" imgW="279279" imgH="380835" progId="Equation.3">
                  <p:embed/>
                </p:oleObj>
              </mc:Choice>
              <mc:Fallback>
                <p:oleObj name="Equation" r:id="rId23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5" name="Object 2076"/>
          <p:cNvGraphicFramePr>
            <a:graphicFrameLocks noChangeAspect="1"/>
          </p:cNvGraphicFramePr>
          <p:nvPr/>
        </p:nvGraphicFramePr>
        <p:xfrm>
          <a:off x="1676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126" name="Equation" r:id="rId24" imgW="279279" imgH="380835" progId="Equation.3">
                  <p:embed/>
                </p:oleObj>
              </mc:Choice>
              <mc:Fallback>
                <p:oleObj name="Equation" r:id="rId24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29" name="Freeform 2077"/>
          <p:cNvSpPr>
            <a:spLocks/>
          </p:cNvSpPr>
          <p:nvPr/>
        </p:nvSpPr>
        <p:spPr bwMode="auto">
          <a:xfrm>
            <a:off x="5943600" y="2819400"/>
            <a:ext cx="660400" cy="850900"/>
          </a:xfrm>
          <a:custGeom>
            <a:avLst/>
            <a:gdLst>
              <a:gd name="T0" fmla="*/ 241300 w 416"/>
              <a:gd name="T1" fmla="*/ 850900 h 536"/>
              <a:gd name="T2" fmla="*/ 12700 w 416"/>
              <a:gd name="T3" fmla="*/ 317500 h 536"/>
              <a:gd name="T4" fmla="*/ 317500 w 416"/>
              <a:gd name="T5" fmla="*/ 12700 h 536"/>
              <a:gd name="T6" fmla="*/ 622300 w 416"/>
              <a:gd name="T7" fmla="*/ 241300 h 536"/>
              <a:gd name="T8" fmla="*/ 546100 w 416"/>
              <a:gd name="T9" fmla="*/ 774700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17437" name="Object 2078"/>
          <p:cNvGraphicFramePr>
            <a:graphicFrameLocks noChangeAspect="1"/>
          </p:cNvGraphicFramePr>
          <p:nvPr/>
        </p:nvGraphicFramePr>
        <p:xfrm>
          <a:off x="5956300" y="23749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127" name="Equation" r:id="rId25" imgW="672808" imgH="444307" progId="Equation.3">
                  <p:embed/>
                </p:oleObj>
              </mc:Choice>
              <mc:Fallback>
                <p:oleObj name="Equation" r:id="rId25" imgW="672808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3749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31" name="Line 2079"/>
          <p:cNvSpPr>
            <a:spLocks noChangeShapeType="1"/>
          </p:cNvSpPr>
          <p:nvPr/>
        </p:nvSpPr>
        <p:spPr bwMode="auto">
          <a:xfrm flipV="1">
            <a:off x="5715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6832" name="Freeform 2080"/>
          <p:cNvSpPr>
            <a:spLocks/>
          </p:cNvSpPr>
          <p:nvPr/>
        </p:nvSpPr>
        <p:spPr bwMode="auto">
          <a:xfrm>
            <a:off x="4419600" y="3962400"/>
            <a:ext cx="1752600" cy="990600"/>
          </a:xfrm>
          <a:custGeom>
            <a:avLst/>
            <a:gdLst>
              <a:gd name="T0" fmla="*/ 0 w 1104"/>
              <a:gd name="T1" fmla="*/ 990600 h 624"/>
              <a:gd name="T2" fmla="*/ 685800 w 1104"/>
              <a:gd name="T3" fmla="*/ 304800 h 624"/>
              <a:gd name="T4" fmla="*/ 1752600 w 1104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76833" name="Freeform 2081"/>
          <p:cNvSpPr>
            <a:spLocks/>
          </p:cNvSpPr>
          <p:nvPr/>
        </p:nvSpPr>
        <p:spPr bwMode="auto">
          <a:xfrm>
            <a:off x="3124200" y="3771900"/>
            <a:ext cx="2971800" cy="1181100"/>
          </a:xfrm>
          <a:custGeom>
            <a:avLst/>
            <a:gdLst>
              <a:gd name="T0" fmla="*/ 0 w 1872"/>
              <a:gd name="T1" fmla="*/ 1181100 h 744"/>
              <a:gd name="T2" fmla="*/ 1143000 w 1872"/>
              <a:gd name="T3" fmla="*/ 190500 h 744"/>
              <a:gd name="T4" fmla="*/ 2971800 w 1872"/>
              <a:gd name="T5" fmla="*/ 38100 h 7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76834" name="Freeform 2082"/>
          <p:cNvSpPr>
            <a:spLocks/>
          </p:cNvSpPr>
          <p:nvPr/>
        </p:nvSpPr>
        <p:spPr bwMode="auto">
          <a:xfrm>
            <a:off x="1828800" y="3149600"/>
            <a:ext cx="4343400" cy="1803400"/>
          </a:xfrm>
          <a:custGeom>
            <a:avLst/>
            <a:gdLst>
              <a:gd name="T0" fmla="*/ 0 w 2736"/>
              <a:gd name="T1" fmla="*/ 1803400 h 1136"/>
              <a:gd name="T2" fmla="*/ 1143000 w 2736"/>
              <a:gd name="T3" fmla="*/ 203200 h 1136"/>
              <a:gd name="T4" fmla="*/ 4343400 w 2736"/>
              <a:gd name="T5" fmla="*/ 584200 h 11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76835" name="Text Box 2083"/>
          <p:cNvSpPr txBox="1">
            <a:spLocks noChangeArrowheads="1"/>
          </p:cNvSpPr>
          <p:nvPr/>
        </p:nvSpPr>
        <p:spPr bwMode="auto">
          <a:xfrm>
            <a:off x="6781800" y="3124200"/>
            <a:ext cx="1389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reject</a:t>
            </a:r>
          </a:p>
        </p:txBody>
      </p:sp>
      <p:sp>
        <p:nvSpPr>
          <p:cNvPr id="76836" name="Rectangle 2084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6837" name="Line 2085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6838" name="Line 2086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6839" name="Line 2087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7447" name="Object 2088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128" name="Equation" r:id="rId27" imgW="266584" imgH="279279" progId="Equation.3">
                  <p:embed/>
                </p:oleObj>
              </mc:Choice>
              <mc:Fallback>
                <p:oleObj name="Equation" r:id="rId27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8" name="Object 2089"/>
          <p:cNvGraphicFramePr>
            <a:graphicFrameLocks noChangeAspect="1"/>
          </p:cNvGraphicFramePr>
          <p:nvPr/>
        </p:nvGraphicFramePr>
        <p:xfrm>
          <a:off x="13716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129" name="Equation" r:id="rId28" imgW="279279" imgH="380835" progId="Equation.3">
                  <p:embed/>
                </p:oleObj>
              </mc:Choice>
              <mc:Fallback>
                <p:oleObj name="Equation" r:id="rId28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9" name="Object 2090"/>
          <p:cNvGraphicFramePr>
            <a:graphicFrameLocks noChangeAspect="1"/>
          </p:cNvGraphicFramePr>
          <p:nvPr/>
        </p:nvGraphicFramePr>
        <p:xfrm>
          <a:off x="1911350" y="1498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130" name="Equation" r:id="rId29" imgW="266584" imgH="279279" progId="Equation.3">
                  <p:embed/>
                </p:oleObj>
              </mc:Choice>
              <mc:Fallback>
                <p:oleObj name="Equation" r:id="rId29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350" y="1498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43" name="Line 2091"/>
          <p:cNvSpPr>
            <a:spLocks noChangeShapeType="1"/>
          </p:cNvSpPr>
          <p:nvPr/>
        </p:nvSpPr>
        <p:spPr bwMode="auto">
          <a:xfrm>
            <a:off x="6019800" y="43434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6844" name="Line 2092"/>
          <p:cNvSpPr>
            <a:spLocks noChangeShapeType="1"/>
          </p:cNvSpPr>
          <p:nvPr/>
        </p:nvSpPr>
        <p:spPr bwMode="auto">
          <a:xfrm>
            <a:off x="2057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17452" name="Group 2093"/>
          <p:cNvGrpSpPr>
            <a:grpSpLocks/>
          </p:cNvGrpSpPr>
          <p:nvPr/>
        </p:nvGrpSpPr>
        <p:grpSpPr bwMode="auto">
          <a:xfrm>
            <a:off x="6553200" y="4114800"/>
            <a:ext cx="900113" cy="609600"/>
            <a:chOff x="4224" y="1824"/>
            <a:chExt cx="567" cy="384"/>
          </a:xfrm>
        </p:grpSpPr>
        <p:graphicFrame>
          <p:nvGraphicFramePr>
            <p:cNvPr id="17456" name="Object 2094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131" name="Equation" r:id="rId30" imgW="672808" imgH="444307" progId="Equation.3">
                    <p:embed/>
                  </p:oleObj>
                </mc:Choice>
                <mc:Fallback>
                  <p:oleObj name="Equation" r:id="rId30" imgW="672808" imgH="44430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847" name="Line 2095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76848" name="Text Box 2096"/>
          <p:cNvSpPr txBox="1">
            <a:spLocks noChangeArrowheads="1"/>
          </p:cNvSpPr>
          <p:nvPr/>
        </p:nvSpPr>
        <p:spPr bwMode="auto">
          <a:xfrm>
            <a:off x="2274627" y="1004215"/>
            <a:ext cx="3048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Comic Sans MS" charset="0"/>
                <a:ea typeface="ＭＳ Ｐゴシック" charset="0"/>
              </a:rPr>
              <a:t>Input finished</a:t>
            </a:r>
          </a:p>
        </p:txBody>
      </p:sp>
      <p:sp>
        <p:nvSpPr>
          <p:cNvPr id="54" name="Başlık 1"/>
          <p:cNvSpPr txBox="1">
            <a:spLocks/>
          </p:cNvSpPr>
          <p:nvPr/>
        </p:nvSpPr>
        <p:spPr>
          <a:xfrm>
            <a:off x="1187624" y="332656"/>
            <a:ext cx="7239000" cy="5040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7200" b="1" kern="1200">
                <a:ln w="1270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BLM2502 Theory of Computation</a:t>
            </a:r>
            <a:endParaRPr lang="en-US" sz="4000" dirty="0"/>
          </a:p>
        </p:txBody>
      </p:sp>
      <p:sp>
        <p:nvSpPr>
          <p:cNvPr id="55" name="Altbilgi Yer Tutucusu 3"/>
          <p:cNvSpPr>
            <a:spLocks noGrp="1"/>
          </p:cNvSpPr>
          <p:nvPr>
            <p:ph type="ftr" sz="quarter" idx="12"/>
          </p:nvPr>
        </p:nvSpPr>
        <p:spPr>
          <a:xfrm>
            <a:off x="1331640" y="5805264"/>
            <a:ext cx="7162800" cy="228600"/>
          </a:xfrm>
        </p:spPr>
        <p:txBody>
          <a:bodyPr/>
          <a:lstStyle/>
          <a:p>
            <a:pPr algn="r"/>
            <a:r>
              <a:rPr lang="nb-NO" dirty="0"/>
              <a:t>Week II – Finite Automata</a:t>
            </a:r>
            <a:endParaRPr lang="tr-TR" dirty="0"/>
          </a:p>
        </p:txBody>
      </p:sp>
      <p:sp>
        <p:nvSpPr>
          <p:cNvPr id="56" name="Slayt Numarası Yer Tutucusu 4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/>
          <a:lstStyle/>
          <a:p>
            <a:fld id="{CEC3C0A5-FCFC-4DD2-8080-FD61FAFEF6A5}" type="slidenum">
              <a:rPr lang="tr-TR" smtClean="0"/>
              <a:t>39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5621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187624" y="332656"/>
            <a:ext cx="7239000" cy="504056"/>
          </a:xfrm>
        </p:spPr>
        <p:txBody>
          <a:bodyPr/>
          <a:lstStyle/>
          <a:p>
            <a:r>
              <a:rPr lang="en-US" sz="4000" dirty="0"/>
              <a:t>BLM2502 Theory of Computation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15616" y="980728"/>
            <a:ext cx="7467600" cy="46805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Regular Expressions</a:t>
            </a:r>
          </a:p>
          <a:p>
            <a:r>
              <a:rPr lang="tr-TR" sz="2400" dirty="0" err="1"/>
              <a:t>Keywords</a:t>
            </a:r>
            <a:r>
              <a:rPr lang="tr-TR" sz="2400" dirty="0"/>
              <a:t> / </a:t>
            </a:r>
            <a:r>
              <a:rPr lang="tr-TR" sz="2400" dirty="0" err="1"/>
              <a:t>Definitions</a:t>
            </a:r>
            <a:r>
              <a:rPr lang="tr-TR" sz="2400" dirty="0"/>
              <a:t>: </a:t>
            </a:r>
          </a:p>
          <a:p>
            <a:pPr lvl="1"/>
            <a:r>
              <a:rPr lang="tr-TR" sz="2000" i="1" dirty="0" err="1">
                <a:solidFill>
                  <a:srgbClr val="FF0000"/>
                </a:solidFill>
              </a:rPr>
              <a:t>Alphabet</a:t>
            </a:r>
            <a:r>
              <a:rPr lang="tr-TR" sz="2000" dirty="0">
                <a:solidFill>
                  <a:srgbClr val="FF0000"/>
                </a:solidFill>
              </a:rPr>
              <a:t>:</a:t>
            </a:r>
            <a:r>
              <a:rPr lang="tr-TR" sz="2000" dirty="0"/>
              <a:t> A </a:t>
            </a:r>
            <a:r>
              <a:rPr lang="tr-TR" sz="2000" dirty="0" err="1"/>
              <a:t>finite</a:t>
            </a:r>
            <a:r>
              <a:rPr lang="tr-TR" sz="2000" dirty="0"/>
              <a:t> </a:t>
            </a:r>
            <a:r>
              <a:rPr lang="tr-TR" sz="2000" dirty="0" err="1"/>
              <a:t>nonempty</a:t>
            </a:r>
            <a:r>
              <a:rPr lang="tr-TR" sz="2000" dirty="0"/>
              <a:t> set of </a:t>
            </a:r>
            <a:r>
              <a:rPr lang="tr-TR" sz="2000" dirty="0" err="1"/>
              <a:t>symbols</a:t>
            </a:r>
            <a:r>
              <a:rPr lang="tr-TR" sz="2000" dirty="0"/>
              <a:t>. </a:t>
            </a:r>
            <a:r>
              <a:rPr lang="en-US" sz="2000" dirty="0"/>
              <a:t>The members</a:t>
            </a:r>
            <a:r>
              <a:rPr lang="tr-TR" sz="2000" dirty="0"/>
              <a:t> </a:t>
            </a:r>
            <a:r>
              <a:rPr lang="en-US" sz="2000" dirty="0"/>
              <a:t>of the alphabet are the </a:t>
            </a:r>
            <a:r>
              <a:rPr lang="en-US" sz="2000" i="1" dirty="0">
                <a:solidFill>
                  <a:srgbClr val="FF0000"/>
                </a:solidFill>
              </a:rPr>
              <a:t>symbols</a:t>
            </a:r>
            <a:r>
              <a:rPr lang="en-US" sz="2000" i="1" dirty="0"/>
              <a:t> </a:t>
            </a:r>
            <a:r>
              <a:rPr lang="en-US" sz="2000" dirty="0"/>
              <a:t>of the alphabet. We generally use capital Greek</a:t>
            </a:r>
            <a:r>
              <a:rPr lang="tr-TR" sz="2000" dirty="0"/>
              <a:t> </a:t>
            </a:r>
            <a:r>
              <a:rPr lang="en-US" sz="2000" dirty="0"/>
              <a:t>letters </a:t>
            </a:r>
            <a:r>
              <a:rPr lang="tr-TR" sz="2000" dirty="0">
                <a:latin typeface="Symbol" panose="05050102010706020507" pitchFamily="18" charset="2"/>
              </a:rPr>
              <a:t>S</a:t>
            </a:r>
            <a:r>
              <a:rPr lang="en-US" sz="2000" dirty="0"/>
              <a:t> and </a:t>
            </a:r>
            <a:r>
              <a:rPr lang="tr-TR" sz="2000" dirty="0">
                <a:latin typeface="Symbol" panose="05050102010706020507" pitchFamily="18" charset="2"/>
              </a:rPr>
              <a:t>G</a:t>
            </a:r>
            <a:r>
              <a:rPr lang="en-US" sz="2000" dirty="0"/>
              <a:t> to designate alphabets</a:t>
            </a:r>
            <a:r>
              <a:rPr lang="tr-TR" sz="2000" dirty="0"/>
              <a:t>. </a:t>
            </a:r>
            <a:r>
              <a:rPr lang="en-US" sz="2000" dirty="0"/>
              <a:t>The following are a few examples of alphabets.</a:t>
            </a:r>
          </a:p>
          <a:p>
            <a:pPr marL="1073150" indent="0">
              <a:buNone/>
              <a:tabLst>
                <a:tab pos="1336675" algn="l"/>
              </a:tabLst>
            </a:pPr>
            <a:r>
              <a:rPr lang="tr-TR" sz="2000" dirty="0">
                <a:latin typeface="Symbol" panose="05050102010706020507" pitchFamily="18" charset="2"/>
              </a:rPr>
              <a:t>S</a:t>
            </a:r>
            <a:r>
              <a:rPr lang="tr-TR" sz="2000" baseline="-25000" dirty="0"/>
              <a:t>1</a:t>
            </a:r>
            <a:r>
              <a:rPr lang="tr-TR" sz="2000" dirty="0"/>
              <a:t> = {0,1}</a:t>
            </a:r>
          </a:p>
          <a:p>
            <a:pPr marL="1073150" indent="0">
              <a:buNone/>
              <a:tabLst>
                <a:tab pos="1336675" algn="l"/>
              </a:tabLst>
            </a:pPr>
            <a:r>
              <a:rPr lang="tr-TR" sz="2000" dirty="0">
                <a:latin typeface="Symbol" panose="05050102010706020507" pitchFamily="18" charset="2"/>
              </a:rPr>
              <a:t>S</a:t>
            </a:r>
            <a:r>
              <a:rPr lang="tr-TR" sz="2000" baseline="-25000" dirty="0"/>
              <a:t>2</a:t>
            </a:r>
            <a:r>
              <a:rPr lang="tr-TR" sz="2000" dirty="0"/>
              <a:t> = {</a:t>
            </a:r>
            <a:r>
              <a:rPr lang="tr-TR" sz="2000" dirty="0" err="1"/>
              <a:t>a,b,c,d,e,f,g.h,i,j,k,l,m,n,o,p,q,r,s,t,u,v,w,x,y,z</a:t>
            </a:r>
            <a:r>
              <a:rPr lang="tr-TR" sz="2000" dirty="0"/>
              <a:t>}</a:t>
            </a:r>
          </a:p>
          <a:p>
            <a:pPr marL="1073150" indent="0">
              <a:buNone/>
              <a:tabLst>
                <a:tab pos="1336675" algn="l"/>
              </a:tabLst>
            </a:pPr>
            <a:r>
              <a:rPr lang="tr-TR" sz="2000" dirty="0">
                <a:latin typeface="Symbol" panose="05050102010706020507" pitchFamily="18" charset="2"/>
              </a:rPr>
              <a:t>G</a:t>
            </a:r>
            <a:r>
              <a:rPr lang="tr-TR" sz="2000" dirty="0"/>
              <a:t> = {0, 1, x, y, z}</a:t>
            </a:r>
          </a:p>
          <a:p>
            <a:pPr lvl="1"/>
            <a:r>
              <a:rPr lang="en-US" sz="2000" dirty="0"/>
              <a:t>A </a:t>
            </a:r>
            <a:r>
              <a:rPr lang="en-US" sz="2000" dirty="0">
                <a:solidFill>
                  <a:srgbClr val="FF0000"/>
                </a:solidFill>
              </a:rPr>
              <a:t>string</a:t>
            </a:r>
            <a:r>
              <a:rPr lang="en-US" sz="2000" dirty="0"/>
              <a:t> over an alphabet is a finite sequence of symbols from that alphabet,</a:t>
            </a:r>
            <a:r>
              <a:rPr lang="tr-TR" sz="2000" dirty="0"/>
              <a:t> </a:t>
            </a:r>
            <a:r>
              <a:rPr lang="en-US" sz="2000" dirty="0"/>
              <a:t>usually written next to one another and not separated by commas. If </a:t>
            </a:r>
            <a:r>
              <a:rPr lang="tr-TR" sz="2000" dirty="0">
                <a:latin typeface="Symbol" panose="05050102010706020507" pitchFamily="18" charset="2"/>
              </a:rPr>
              <a:t>S</a:t>
            </a:r>
            <a:r>
              <a:rPr lang="tr-TR" sz="2000" baseline="-25000" dirty="0"/>
              <a:t>1</a:t>
            </a:r>
            <a:r>
              <a:rPr lang="en-US" sz="2000" dirty="0"/>
              <a:t> = {0,1},</a:t>
            </a:r>
            <a:r>
              <a:rPr lang="tr-TR" sz="2000" dirty="0"/>
              <a:t> </a:t>
            </a:r>
            <a:r>
              <a:rPr lang="en-US" sz="2000" dirty="0"/>
              <a:t>then 01</a:t>
            </a:r>
            <a:r>
              <a:rPr lang="tr-TR" sz="2000" dirty="0"/>
              <a:t>1</a:t>
            </a:r>
            <a:r>
              <a:rPr lang="en-US" sz="2000" dirty="0"/>
              <a:t>01 is a string over </a:t>
            </a:r>
            <a:r>
              <a:rPr lang="tr-TR" sz="2000" dirty="0">
                <a:latin typeface="Symbol" panose="05050102010706020507" pitchFamily="18" charset="2"/>
              </a:rPr>
              <a:t>S</a:t>
            </a:r>
            <a:r>
              <a:rPr lang="tr-TR" sz="2000" baseline="-25000" dirty="0"/>
              <a:t>1</a:t>
            </a:r>
            <a:r>
              <a:rPr lang="en-US" sz="2000" dirty="0"/>
              <a:t>. If </a:t>
            </a:r>
            <a:r>
              <a:rPr lang="tr-TR" sz="2000" dirty="0">
                <a:latin typeface="Symbol" panose="05050102010706020507" pitchFamily="18" charset="2"/>
              </a:rPr>
              <a:t>S</a:t>
            </a:r>
            <a:r>
              <a:rPr lang="tr-TR" sz="2000" baseline="-25000" dirty="0"/>
              <a:t>2</a:t>
            </a:r>
            <a:r>
              <a:rPr lang="en-US" sz="2000" dirty="0"/>
              <a:t> = {a, b, c, . . , z}, then abracadabra is a</a:t>
            </a:r>
            <a:r>
              <a:rPr lang="tr-TR" sz="2000" dirty="0"/>
              <a:t> </a:t>
            </a:r>
            <a:r>
              <a:rPr lang="en-US" sz="2000" dirty="0"/>
              <a:t>string over </a:t>
            </a:r>
            <a:r>
              <a:rPr lang="tr-TR" sz="2000" dirty="0">
                <a:latin typeface="Symbol" panose="05050102010706020507" pitchFamily="18" charset="2"/>
              </a:rPr>
              <a:t>S</a:t>
            </a:r>
            <a:r>
              <a:rPr lang="tr-TR" sz="2000" baseline="-25000" dirty="0"/>
              <a:t>2</a:t>
            </a:r>
            <a:r>
              <a:rPr lang="en-US" sz="2000" dirty="0"/>
              <a:t>. </a:t>
            </a:r>
            <a:endParaRPr lang="tr-TR" sz="20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2"/>
          </p:nvPr>
        </p:nvSpPr>
        <p:spPr>
          <a:xfrm>
            <a:off x="1331640" y="5805264"/>
            <a:ext cx="7162800" cy="228600"/>
          </a:xfrm>
        </p:spPr>
        <p:txBody>
          <a:bodyPr/>
          <a:lstStyle/>
          <a:p>
            <a:pPr algn="r"/>
            <a:r>
              <a:rPr lang="nb-NO" dirty="0"/>
              <a:t>Week II – Regular Sets, etc </a:t>
            </a:r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C3C0A5-FCFC-4DD2-8080-FD61FAFEF6A5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90697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>
                <a:ea typeface="+mn-ea"/>
              </a:rPr>
              <a:t> </a:t>
            </a:r>
          </a:p>
        </p:txBody>
      </p:sp>
      <p:sp>
        <p:nvSpPr>
          <p:cNvPr id="94212" name="Oval 4"/>
          <p:cNvSpPr>
            <a:spLocks noChangeArrowheads="1"/>
          </p:cNvSpPr>
          <p:nvPr/>
        </p:nvSpPr>
        <p:spPr bwMode="auto">
          <a:xfrm>
            <a:off x="1447800" y="48768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4213" name="Oval 5"/>
          <p:cNvSpPr>
            <a:spLocks noChangeArrowheads="1"/>
          </p:cNvSpPr>
          <p:nvPr/>
        </p:nvSpPr>
        <p:spPr bwMode="auto">
          <a:xfrm>
            <a:off x="4038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4214" name="Oval 6"/>
          <p:cNvSpPr>
            <a:spLocks noChangeArrowheads="1"/>
          </p:cNvSpPr>
          <p:nvPr/>
        </p:nvSpPr>
        <p:spPr bwMode="auto">
          <a:xfrm>
            <a:off x="53340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4215" name="Oval 7"/>
          <p:cNvSpPr>
            <a:spLocks noChangeArrowheads="1"/>
          </p:cNvSpPr>
          <p:nvPr/>
        </p:nvSpPr>
        <p:spPr bwMode="auto">
          <a:xfrm>
            <a:off x="67056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4216" name="Oval 8"/>
          <p:cNvSpPr>
            <a:spLocks noChangeArrowheads="1"/>
          </p:cNvSpPr>
          <p:nvPr/>
        </p:nvSpPr>
        <p:spPr bwMode="auto">
          <a:xfrm>
            <a:off x="6553200" y="4724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4217" name="Line 9"/>
          <p:cNvSpPr>
            <a:spLocks noChangeShapeType="1"/>
          </p:cNvSpPr>
          <p:nvPr/>
        </p:nvSpPr>
        <p:spPr bwMode="auto">
          <a:xfrm>
            <a:off x="838200" y="51816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4218" name="Line 10"/>
          <p:cNvSpPr>
            <a:spLocks noChangeShapeType="1"/>
          </p:cNvSpPr>
          <p:nvPr/>
        </p:nvSpPr>
        <p:spPr bwMode="auto">
          <a:xfrm>
            <a:off x="32766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4219" name="Line 11"/>
          <p:cNvSpPr>
            <a:spLocks noChangeShapeType="1"/>
          </p:cNvSpPr>
          <p:nvPr/>
        </p:nvSpPr>
        <p:spPr bwMode="auto">
          <a:xfrm>
            <a:off x="45720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4220" name="Line 12"/>
          <p:cNvSpPr>
            <a:spLocks noChangeShapeType="1"/>
          </p:cNvSpPr>
          <p:nvPr/>
        </p:nvSpPr>
        <p:spPr bwMode="auto">
          <a:xfrm>
            <a:off x="58674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4221" name="Oval 13"/>
          <p:cNvSpPr>
            <a:spLocks noChangeArrowheads="1"/>
          </p:cNvSpPr>
          <p:nvPr/>
        </p:nvSpPr>
        <p:spPr bwMode="auto">
          <a:xfrm>
            <a:off x="2743200" y="487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8445" name="Object 14"/>
          <p:cNvGraphicFramePr>
            <a:graphicFrameLocks noChangeAspect="1"/>
          </p:cNvGraphicFramePr>
          <p:nvPr/>
        </p:nvGraphicFramePr>
        <p:xfrm>
          <a:off x="2857500" y="4876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53" name="Equation" r:id="rId3" imgW="342751" imgH="469696" progId="Equation.3">
                  <p:embed/>
                </p:oleObj>
              </mc:Choice>
              <mc:Fallback>
                <p:oleObj name="Equation" r:id="rId3" imgW="342751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876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6" name="Object 15"/>
          <p:cNvGraphicFramePr>
            <a:graphicFrameLocks noChangeAspect="1"/>
          </p:cNvGraphicFramePr>
          <p:nvPr/>
        </p:nvGraphicFramePr>
        <p:xfrm>
          <a:off x="41275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54" name="Equation" r:id="rId5" imgW="393529" imgH="469696" progId="Equation.3">
                  <p:embed/>
                </p:oleObj>
              </mc:Choice>
              <mc:Fallback>
                <p:oleObj name="Equation" r:id="rId5" imgW="393529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7" name="Object 16"/>
          <p:cNvGraphicFramePr>
            <a:graphicFrameLocks noChangeAspect="1"/>
          </p:cNvGraphicFramePr>
          <p:nvPr/>
        </p:nvGraphicFramePr>
        <p:xfrm>
          <a:off x="5422900" y="4876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55" name="Equation" r:id="rId7" imgW="393529" imgH="469696" progId="Equation.3">
                  <p:embed/>
                </p:oleObj>
              </mc:Choice>
              <mc:Fallback>
                <p:oleObj name="Equation" r:id="rId7" imgW="393529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876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8" name="Object 17"/>
          <p:cNvGraphicFramePr>
            <a:graphicFrameLocks noChangeAspect="1"/>
          </p:cNvGraphicFramePr>
          <p:nvPr/>
        </p:nvGraphicFramePr>
        <p:xfrm>
          <a:off x="67818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56" name="Equation" r:id="rId9" imgW="419100" imgH="469900" progId="Equation.3">
                  <p:embed/>
                </p:oleObj>
              </mc:Choice>
              <mc:Fallback>
                <p:oleObj name="Equation" r:id="rId9" imgW="4191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26" name="Line 18"/>
          <p:cNvSpPr>
            <a:spLocks noChangeShapeType="1"/>
          </p:cNvSpPr>
          <p:nvPr/>
        </p:nvSpPr>
        <p:spPr bwMode="auto">
          <a:xfrm>
            <a:off x="1981200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8450" name="Object 19"/>
          <p:cNvGraphicFramePr>
            <a:graphicFrameLocks noChangeAspect="1"/>
          </p:cNvGraphicFramePr>
          <p:nvPr/>
        </p:nvGraphicFramePr>
        <p:xfrm>
          <a:off x="22098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57" name="Equation" r:id="rId11" imgW="266584" imgH="279279" progId="Equation.3">
                  <p:embed/>
                </p:oleObj>
              </mc:Choice>
              <mc:Fallback>
                <p:oleObj name="Equation" r:id="rId11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1" name="Object 20"/>
          <p:cNvGraphicFramePr>
            <a:graphicFrameLocks noChangeAspect="1"/>
          </p:cNvGraphicFramePr>
          <p:nvPr/>
        </p:nvGraphicFramePr>
        <p:xfrm>
          <a:off x="35052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58" name="Equation" r:id="rId13" imgW="279279" imgH="380835" progId="Equation.3">
                  <p:embed/>
                </p:oleObj>
              </mc:Choice>
              <mc:Fallback>
                <p:oleObj name="Equation" r:id="rId13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2" name="Object 21"/>
          <p:cNvGraphicFramePr>
            <a:graphicFrameLocks noChangeAspect="1"/>
          </p:cNvGraphicFramePr>
          <p:nvPr/>
        </p:nvGraphicFramePr>
        <p:xfrm>
          <a:off x="4800600" y="4800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59" name="Equation" r:id="rId15" imgW="279279" imgH="380835" progId="Equation.3">
                  <p:embed/>
                </p:oleObj>
              </mc:Choice>
              <mc:Fallback>
                <p:oleObj name="Equation" r:id="rId15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800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3" name="Object 22"/>
          <p:cNvGraphicFramePr>
            <a:graphicFrameLocks noChangeAspect="1"/>
          </p:cNvGraphicFramePr>
          <p:nvPr/>
        </p:nvGraphicFramePr>
        <p:xfrm>
          <a:off x="60960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60" name="Equation" r:id="rId16" imgW="266584" imgH="279279" progId="Equation.3">
                  <p:embed/>
                </p:oleObj>
              </mc:Choice>
              <mc:Fallback>
                <p:oleObj name="Equation" r:id="rId16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31" name="Oval 23"/>
          <p:cNvSpPr>
            <a:spLocks noChangeArrowheads="1"/>
          </p:cNvSpPr>
          <p:nvPr/>
        </p:nvSpPr>
        <p:spPr bwMode="auto">
          <a:xfrm>
            <a:off x="6108700" y="3594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8455" name="Object 24"/>
          <p:cNvGraphicFramePr>
            <a:graphicFrameLocks noChangeAspect="1"/>
          </p:cNvGraphicFramePr>
          <p:nvPr/>
        </p:nvGraphicFramePr>
        <p:xfrm>
          <a:off x="6184900" y="3594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61" name="Equation" r:id="rId17" imgW="406224" imgH="469696" progId="Equation.3">
                  <p:embed/>
                </p:oleObj>
              </mc:Choice>
              <mc:Fallback>
                <p:oleObj name="Equation" r:id="rId17" imgW="406224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594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6" name="Object 25"/>
          <p:cNvGraphicFramePr>
            <a:graphicFrameLocks noChangeAspect="1"/>
          </p:cNvGraphicFramePr>
          <p:nvPr/>
        </p:nvGraphicFramePr>
        <p:xfrm>
          <a:off x="3048000" y="441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62" name="Equation" r:id="rId19" imgW="266584" imgH="279279" progId="Equation.3">
                  <p:embed/>
                </p:oleObj>
              </mc:Choice>
              <mc:Fallback>
                <p:oleObj name="Equation" r:id="rId19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19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7" name="Object 26"/>
          <p:cNvGraphicFramePr>
            <a:graphicFrameLocks noChangeAspect="1"/>
          </p:cNvGraphicFramePr>
          <p:nvPr/>
        </p:nvGraphicFramePr>
        <p:xfrm>
          <a:off x="42672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63" name="Equation" r:id="rId20" imgW="266584" imgH="279279" progId="Equation.3">
                  <p:embed/>
                </p:oleObj>
              </mc:Choice>
              <mc:Fallback>
                <p:oleObj name="Equation" r:id="rId20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8" name="Object 27"/>
          <p:cNvGraphicFramePr>
            <a:graphicFrameLocks noChangeAspect="1"/>
          </p:cNvGraphicFramePr>
          <p:nvPr/>
        </p:nvGraphicFramePr>
        <p:xfrm>
          <a:off x="55626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64" name="Equation" r:id="rId21" imgW="279279" imgH="380835" progId="Equation.3">
                  <p:embed/>
                </p:oleObj>
              </mc:Choice>
              <mc:Fallback>
                <p:oleObj name="Equation" r:id="rId21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9" name="Object 28"/>
          <p:cNvGraphicFramePr>
            <a:graphicFrameLocks noChangeAspect="1"/>
          </p:cNvGraphicFramePr>
          <p:nvPr/>
        </p:nvGraphicFramePr>
        <p:xfrm>
          <a:off x="16764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65" name="Equation" r:id="rId22" imgW="279279" imgH="380835" progId="Equation.3">
                  <p:embed/>
                </p:oleObj>
              </mc:Choice>
              <mc:Fallback>
                <p:oleObj name="Equation" r:id="rId22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37" name="Freeform 29"/>
          <p:cNvSpPr>
            <a:spLocks/>
          </p:cNvSpPr>
          <p:nvPr/>
        </p:nvSpPr>
        <p:spPr bwMode="auto">
          <a:xfrm>
            <a:off x="5943600" y="2819400"/>
            <a:ext cx="660400" cy="850900"/>
          </a:xfrm>
          <a:custGeom>
            <a:avLst/>
            <a:gdLst>
              <a:gd name="T0" fmla="*/ 241300 w 416"/>
              <a:gd name="T1" fmla="*/ 850900 h 536"/>
              <a:gd name="T2" fmla="*/ 12700 w 416"/>
              <a:gd name="T3" fmla="*/ 317500 h 536"/>
              <a:gd name="T4" fmla="*/ 317500 w 416"/>
              <a:gd name="T5" fmla="*/ 12700 h 536"/>
              <a:gd name="T6" fmla="*/ 622300 w 416"/>
              <a:gd name="T7" fmla="*/ 241300 h 536"/>
              <a:gd name="T8" fmla="*/ 546100 w 416"/>
              <a:gd name="T9" fmla="*/ 774700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18461" name="Object 30"/>
          <p:cNvGraphicFramePr>
            <a:graphicFrameLocks noChangeAspect="1"/>
          </p:cNvGraphicFramePr>
          <p:nvPr/>
        </p:nvGraphicFramePr>
        <p:xfrm>
          <a:off x="5956300" y="23749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66" name="Equation" r:id="rId23" imgW="672808" imgH="444307" progId="Equation.3">
                  <p:embed/>
                </p:oleObj>
              </mc:Choice>
              <mc:Fallback>
                <p:oleObj name="Equation" r:id="rId23" imgW="672808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3749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39" name="Line 31"/>
          <p:cNvSpPr>
            <a:spLocks noChangeShapeType="1"/>
          </p:cNvSpPr>
          <p:nvPr/>
        </p:nvSpPr>
        <p:spPr bwMode="auto">
          <a:xfrm flipV="1">
            <a:off x="5715000" y="4114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4240" name="Freeform 32"/>
          <p:cNvSpPr>
            <a:spLocks/>
          </p:cNvSpPr>
          <p:nvPr/>
        </p:nvSpPr>
        <p:spPr bwMode="auto">
          <a:xfrm>
            <a:off x="4419600" y="3962400"/>
            <a:ext cx="1752600" cy="990600"/>
          </a:xfrm>
          <a:custGeom>
            <a:avLst/>
            <a:gdLst>
              <a:gd name="T0" fmla="*/ 0 w 1104"/>
              <a:gd name="T1" fmla="*/ 990600 h 624"/>
              <a:gd name="T2" fmla="*/ 685800 w 1104"/>
              <a:gd name="T3" fmla="*/ 304800 h 624"/>
              <a:gd name="T4" fmla="*/ 1752600 w 1104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94241" name="Freeform 33"/>
          <p:cNvSpPr>
            <a:spLocks/>
          </p:cNvSpPr>
          <p:nvPr/>
        </p:nvSpPr>
        <p:spPr bwMode="auto">
          <a:xfrm>
            <a:off x="3124200" y="3771900"/>
            <a:ext cx="2971800" cy="1181100"/>
          </a:xfrm>
          <a:custGeom>
            <a:avLst/>
            <a:gdLst>
              <a:gd name="T0" fmla="*/ 0 w 1872"/>
              <a:gd name="T1" fmla="*/ 1181100 h 744"/>
              <a:gd name="T2" fmla="*/ 1143000 w 1872"/>
              <a:gd name="T3" fmla="*/ 190500 h 744"/>
              <a:gd name="T4" fmla="*/ 2971800 w 1872"/>
              <a:gd name="T5" fmla="*/ 38100 h 7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94242" name="Freeform 34"/>
          <p:cNvSpPr>
            <a:spLocks/>
          </p:cNvSpPr>
          <p:nvPr/>
        </p:nvSpPr>
        <p:spPr bwMode="auto">
          <a:xfrm>
            <a:off x="1828800" y="3149600"/>
            <a:ext cx="4343400" cy="1803400"/>
          </a:xfrm>
          <a:custGeom>
            <a:avLst/>
            <a:gdLst>
              <a:gd name="T0" fmla="*/ 0 w 2736"/>
              <a:gd name="T1" fmla="*/ 1803400 h 1136"/>
              <a:gd name="T2" fmla="*/ 1143000 w 2736"/>
              <a:gd name="T3" fmla="*/ 203200 h 1136"/>
              <a:gd name="T4" fmla="*/ 4343400 w 2736"/>
              <a:gd name="T5" fmla="*/ 584200 h 11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94243" name="Rectangle 35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4250" name="Line 42"/>
          <p:cNvSpPr>
            <a:spLocks noChangeShapeType="1"/>
          </p:cNvSpPr>
          <p:nvPr/>
        </p:nvSpPr>
        <p:spPr bwMode="auto">
          <a:xfrm>
            <a:off x="1371600" y="5562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94251" name="Line 43"/>
          <p:cNvSpPr>
            <a:spLocks noChangeShapeType="1"/>
          </p:cNvSpPr>
          <p:nvPr/>
        </p:nvSpPr>
        <p:spPr bwMode="auto">
          <a:xfrm>
            <a:off x="533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18469" name="Group 44"/>
          <p:cNvGrpSpPr>
            <a:grpSpLocks/>
          </p:cNvGrpSpPr>
          <p:nvPr/>
        </p:nvGrpSpPr>
        <p:grpSpPr bwMode="auto">
          <a:xfrm>
            <a:off x="6553200" y="4114800"/>
            <a:ext cx="900113" cy="609600"/>
            <a:chOff x="4224" y="1824"/>
            <a:chExt cx="567" cy="384"/>
          </a:xfrm>
        </p:grpSpPr>
        <p:graphicFrame>
          <p:nvGraphicFramePr>
            <p:cNvPr id="18478" name="Object 45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067" name="Equation" r:id="rId25" imgW="672808" imgH="444307" progId="Equation.3">
                    <p:embed/>
                  </p:oleObj>
                </mc:Choice>
                <mc:Fallback>
                  <p:oleObj name="Equation" r:id="rId25" imgW="672808" imgH="44430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254" name="Line 46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aphicFrame>
        <p:nvGraphicFramePr>
          <p:cNvPr id="18470" name="Object 47"/>
          <p:cNvGraphicFramePr>
            <a:graphicFrameLocks noChangeAspect="1"/>
          </p:cNvGraphicFramePr>
          <p:nvPr/>
        </p:nvGraphicFramePr>
        <p:xfrm>
          <a:off x="1524000" y="4876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68" name="Equation" r:id="rId26" imgW="419100" imgH="469900" progId="Equation.3">
                  <p:embed/>
                </p:oleObj>
              </mc:Choice>
              <mc:Fallback>
                <p:oleObj name="Equation" r:id="rId26" imgW="4191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76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58" name="Text Box 50"/>
          <p:cNvSpPr txBox="1">
            <a:spLocks noChangeArrowheads="1"/>
          </p:cNvSpPr>
          <p:nvPr/>
        </p:nvSpPr>
        <p:spPr bwMode="auto">
          <a:xfrm>
            <a:off x="2502692" y="5745162"/>
            <a:ext cx="4676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omic Sans MS" charset="0"/>
                <a:ea typeface="ＭＳ Ｐゴシック" charset="0"/>
              </a:rPr>
              <a:t>Another Rejection Case</a:t>
            </a:r>
          </a:p>
        </p:txBody>
      </p:sp>
      <p:sp>
        <p:nvSpPr>
          <p:cNvPr id="94260" name="Text Box 52"/>
          <p:cNvSpPr txBox="1">
            <a:spLocks noChangeArrowheads="1"/>
          </p:cNvSpPr>
          <p:nvPr/>
        </p:nvSpPr>
        <p:spPr bwMode="auto">
          <a:xfrm>
            <a:off x="543718" y="1029481"/>
            <a:ext cx="28241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omic Sans MS" charset="0"/>
                <a:ea typeface="ＭＳ Ｐゴシック" charset="0"/>
              </a:rPr>
              <a:t>Tape is empty</a:t>
            </a:r>
          </a:p>
        </p:txBody>
      </p:sp>
      <p:sp>
        <p:nvSpPr>
          <p:cNvPr id="94261" name="Text Box 53"/>
          <p:cNvSpPr txBox="1">
            <a:spLocks noChangeArrowheads="1"/>
          </p:cNvSpPr>
          <p:nvPr/>
        </p:nvSpPr>
        <p:spPr bwMode="auto">
          <a:xfrm>
            <a:off x="990600" y="5715000"/>
            <a:ext cx="1389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reject</a:t>
            </a:r>
          </a:p>
        </p:txBody>
      </p:sp>
      <p:sp>
        <p:nvSpPr>
          <p:cNvPr id="94262" name="Text Box 54"/>
          <p:cNvSpPr txBox="1">
            <a:spLocks noChangeArrowheads="1"/>
          </p:cNvSpPr>
          <p:nvPr/>
        </p:nvSpPr>
        <p:spPr bwMode="auto">
          <a:xfrm>
            <a:off x="533400" y="2057400"/>
            <a:ext cx="2943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Input Finished</a:t>
            </a:r>
          </a:p>
        </p:txBody>
      </p:sp>
      <p:sp>
        <p:nvSpPr>
          <p:cNvPr id="53" name="Başlık 1"/>
          <p:cNvSpPr>
            <a:spLocks noGrp="1"/>
          </p:cNvSpPr>
          <p:nvPr>
            <p:ph type="title"/>
          </p:nvPr>
        </p:nvSpPr>
        <p:spPr>
          <a:xfrm>
            <a:off x="1187624" y="332656"/>
            <a:ext cx="7239000" cy="504056"/>
          </a:xfrm>
        </p:spPr>
        <p:txBody>
          <a:bodyPr/>
          <a:lstStyle/>
          <a:p>
            <a:r>
              <a:rPr lang="en-US" sz="4000" dirty="0"/>
              <a:t>BLM2502 Theory of Computation</a:t>
            </a:r>
          </a:p>
        </p:txBody>
      </p:sp>
      <p:sp>
        <p:nvSpPr>
          <p:cNvPr id="55" name="Altbilgi Yer Tutucusu 3"/>
          <p:cNvSpPr>
            <a:spLocks noGrp="1"/>
          </p:cNvSpPr>
          <p:nvPr>
            <p:ph type="ftr" sz="quarter" idx="12"/>
          </p:nvPr>
        </p:nvSpPr>
        <p:spPr>
          <a:xfrm>
            <a:off x="1331640" y="5805264"/>
            <a:ext cx="7162800" cy="228600"/>
          </a:xfrm>
        </p:spPr>
        <p:txBody>
          <a:bodyPr/>
          <a:lstStyle/>
          <a:p>
            <a:pPr algn="r"/>
            <a:r>
              <a:rPr lang="nb-NO" dirty="0"/>
              <a:t>Week II – Finite Automata</a:t>
            </a:r>
            <a:endParaRPr lang="tr-TR" dirty="0"/>
          </a:p>
        </p:txBody>
      </p:sp>
      <p:sp>
        <p:nvSpPr>
          <p:cNvPr id="56" name="Slayt Numarası Yer Tutucusu 4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/>
          <a:lstStyle/>
          <a:p>
            <a:fld id="{CEC3C0A5-FCFC-4DD2-8080-FD61FAFEF6A5}" type="slidenum">
              <a:rPr lang="tr-TR" smtClean="0"/>
              <a:t>40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965782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>
                <a:ea typeface="+mn-ea"/>
              </a:rPr>
              <a:t> </a:t>
            </a:r>
          </a:p>
        </p:txBody>
      </p:sp>
      <p:sp>
        <p:nvSpPr>
          <p:cNvPr id="140331" name="Text Box 43"/>
          <p:cNvSpPr txBox="1">
            <a:spLocks noChangeArrowheads="1"/>
          </p:cNvSpPr>
          <p:nvPr/>
        </p:nvSpPr>
        <p:spPr bwMode="auto">
          <a:xfrm>
            <a:off x="1379537" y="1912869"/>
            <a:ext cx="256512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Comic Sans MS" charset="0"/>
                <a:ea typeface="ＭＳ Ｐゴシック" charset="0"/>
              </a:rPr>
              <a:t>Language Accepted:</a:t>
            </a:r>
          </a:p>
        </p:txBody>
      </p:sp>
      <p:graphicFrame>
        <p:nvGraphicFramePr>
          <p:cNvPr id="19460" name="Object 44"/>
          <p:cNvGraphicFramePr>
            <a:graphicFrameLocks noChangeAspect="1"/>
          </p:cNvGraphicFramePr>
          <p:nvPr/>
        </p:nvGraphicFramePr>
        <p:xfrm>
          <a:off x="2139950" y="2352675"/>
          <a:ext cx="227965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05" name="Equation" r:id="rId3" imgW="748975" imgH="215806" progId="Equation.3">
                  <p:embed/>
                </p:oleObj>
              </mc:Choice>
              <mc:Fallback>
                <p:oleObj name="Equation" r:id="rId3" imgW="748975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50" y="2352675"/>
                        <a:ext cx="227965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333" name="Oval 45"/>
          <p:cNvSpPr>
            <a:spLocks noChangeArrowheads="1"/>
          </p:cNvSpPr>
          <p:nvPr/>
        </p:nvSpPr>
        <p:spPr bwMode="auto">
          <a:xfrm>
            <a:off x="1447800" y="5003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0334" name="Oval 46"/>
          <p:cNvSpPr>
            <a:spLocks noChangeArrowheads="1"/>
          </p:cNvSpPr>
          <p:nvPr/>
        </p:nvSpPr>
        <p:spPr bwMode="auto">
          <a:xfrm>
            <a:off x="4038600" y="5003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0335" name="Oval 47"/>
          <p:cNvSpPr>
            <a:spLocks noChangeArrowheads="1"/>
          </p:cNvSpPr>
          <p:nvPr/>
        </p:nvSpPr>
        <p:spPr bwMode="auto">
          <a:xfrm>
            <a:off x="5334000" y="5003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0336" name="Oval 48"/>
          <p:cNvSpPr>
            <a:spLocks noChangeArrowheads="1"/>
          </p:cNvSpPr>
          <p:nvPr/>
        </p:nvSpPr>
        <p:spPr bwMode="auto">
          <a:xfrm>
            <a:off x="6705600" y="5003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0337" name="Oval 49"/>
          <p:cNvSpPr>
            <a:spLocks noChangeArrowheads="1"/>
          </p:cNvSpPr>
          <p:nvPr/>
        </p:nvSpPr>
        <p:spPr bwMode="auto">
          <a:xfrm>
            <a:off x="6553200" y="48514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0338" name="Line 50"/>
          <p:cNvSpPr>
            <a:spLocks noChangeShapeType="1"/>
          </p:cNvSpPr>
          <p:nvPr/>
        </p:nvSpPr>
        <p:spPr bwMode="auto">
          <a:xfrm>
            <a:off x="838200" y="5308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0339" name="Line 51"/>
          <p:cNvSpPr>
            <a:spLocks noChangeShapeType="1"/>
          </p:cNvSpPr>
          <p:nvPr/>
        </p:nvSpPr>
        <p:spPr bwMode="auto">
          <a:xfrm>
            <a:off x="3276600" y="5308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0340" name="Line 52"/>
          <p:cNvSpPr>
            <a:spLocks noChangeShapeType="1"/>
          </p:cNvSpPr>
          <p:nvPr/>
        </p:nvSpPr>
        <p:spPr bwMode="auto">
          <a:xfrm>
            <a:off x="4572000" y="5308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0341" name="Line 53"/>
          <p:cNvSpPr>
            <a:spLocks noChangeShapeType="1"/>
          </p:cNvSpPr>
          <p:nvPr/>
        </p:nvSpPr>
        <p:spPr bwMode="auto">
          <a:xfrm>
            <a:off x="5867400" y="5308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9470" name="Object 54"/>
          <p:cNvGraphicFramePr>
            <a:graphicFrameLocks noChangeAspect="1"/>
          </p:cNvGraphicFramePr>
          <p:nvPr/>
        </p:nvGraphicFramePr>
        <p:xfrm>
          <a:off x="1524000" y="5003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06" name="Equation" r:id="rId5" imgW="419100" imgH="469900" progId="Equation.3">
                  <p:embed/>
                </p:oleObj>
              </mc:Choice>
              <mc:Fallback>
                <p:oleObj name="Equation" r:id="rId5" imgW="4191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003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343" name="Oval 55"/>
          <p:cNvSpPr>
            <a:spLocks noChangeArrowheads="1"/>
          </p:cNvSpPr>
          <p:nvPr/>
        </p:nvSpPr>
        <p:spPr bwMode="auto">
          <a:xfrm>
            <a:off x="2743200" y="5003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9472" name="Object 56"/>
          <p:cNvGraphicFramePr>
            <a:graphicFrameLocks noChangeAspect="1"/>
          </p:cNvGraphicFramePr>
          <p:nvPr/>
        </p:nvGraphicFramePr>
        <p:xfrm>
          <a:off x="2857500" y="5003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07" name="Equation" r:id="rId7" imgW="342751" imgH="469696" progId="Equation.3">
                  <p:embed/>
                </p:oleObj>
              </mc:Choice>
              <mc:Fallback>
                <p:oleObj name="Equation" r:id="rId7" imgW="342751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5003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3" name="Object 57"/>
          <p:cNvGraphicFramePr>
            <a:graphicFrameLocks noChangeAspect="1"/>
          </p:cNvGraphicFramePr>
          <p:nvPr/>
        </p:nvGraphicFramePr>
        <p:xfrm>
          <a:off x="4127500" y="5003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08" name="Equation" r:id="rId9" imgW="393529" imgH="469696" progId="Equation.3">
                  <p:embed/>
                </p:oleObj>
              </mc:Choice>
              <mc:Fallback>
                <p:oleObj name="Equation" r:id="rId9" imgW="393529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5003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4" name="Object 58"/>
          <p:cNvGraphicFramePr>
            <a:graphicFrameLocks noChangeAspect="1"/>
          </p:cNvGraphicFramePr>
          <p:nvPr/>
        </p:nvGraphicFramePr>
        <p:xfrm>
          <a:off x="5422900" y="5003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09" name="Equation" r:id="rId11" imgW="393529" imgH="469696" progId="Equation.3">
                  <p:embed/>
                </p:oleObj>
              </mc:Choice>
              <mc:Fallback>
                <p:oleObj name="Equation" r:id="rId11" imgW="393529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5003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5" name="Object 59"/>
          <p:cNvGraphicFramePr>
            <a:graphicFrameLocks noChangeAspect="1"/>
          </p:cNvGraphicFramePr>
          <p:nvPr/>
        </p:nvGraphicFramePr>
        <p:xfrm>
          <a:off x="6781800" y="5003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10" name="Equation" r:id="rId13" imgW="419100" imgH="469900" progId="Equation.3">
                  <p:embed/>
                </p:oleObj>
              </mc:Choice>
              <mc:Fallback>
                <p:oleObj name="Equation" r:id="rId13" imgW="4191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5003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348" name="Line 60"/>
          <p:cNvSpPr>
            <a:spLocks noChangeShapeType="1"/>
          </p:cNvSpPr>
          <p:nvPr/>
        </p:nvSpPr>
        <p:spPr bwMode="auto">
          <a:xfrm>
            <a:off x="1981200" y="5308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9477" name="Object 61"/>
          <p:cNvGraphicFramePr>
            <a:graphicFrameLocks noChangeAspect="1"/>
          </p:cNvGraphicFramePr>
          <p:nvPr/>
        </p:nvGraphicFramePr>
        <p:xfrm>
          <a:off x="2209800" y="5003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11"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003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8" name="Object 62"/>
          <p:cNvGraphicFramePr>
            <a:graphicFrameLocks noChangeAspect="1"/>
          </p:cNvGraphicFramePr>
          <p:nvPr/>
        </p:nvGraphicFramePr>
        <p:xfrm>
          <a:off x="3505200" y="4927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12"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927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9" name="Object 63"/>
          <p:cNvGraphicFramePr>
            <a:graphicFrameLocks noChangeAspect="1"/>
          </p:cNvGraphicFramePr>
          <p:nvPr/>
        </p:nvGraphicFramePr>
        <p:xfrm>
          <a:off x="4800600" y="4927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13" name="Equation" r:id="rId19" imgW="279279" imgH="380835" progId="Equation.3">
                  <p:embed/>
                </p:oleObj>
              </mc:Choice>
              <mc:Fallback>
                <p:oleObj name="Equation" r:id="rId19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927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0" name="Object 64"/>
          <p:cNvGraphicFramePr>
            <a:graphicFrameLocks noChangeAspect="1"/>
          </p:cNvGraphicFramePr>
          <p:nvPr/>
        </p:nvGraphicFramePr>
        <p:xfrm>
          <a:off x="6096000" y="5003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14" name="Equation" r:id="rId20" imgW="266584" imgH="279279" progId="Equation.3">
                  <p:embed/>
                </p:oleObj>
              </mc:Choice>
              <mc:Fallback>
                <p:oleObj name="Equation" r:id="rId20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003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353" name="Oval 65"/>
          <p:cNvSpPr>
            <a:spLocks noChangeArrowheads="1"/>
          </p:cNvSpPr>
          <p:nvPr/>
        </p:nvSpPr>
        <p:spPr bwMode="auto">
          <a:xfrm>
            <a:off x="6108700" y="3721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19482" name="Object 66"/>
          <p:cNvGraphicFramePr>
            <a:graphicFrameLocks noChangeAspect="1"/>
          </p:cNvGraphicFramePr>
          <p:nvPr/>
        </p:nvGraphicFramePr>
        <p:xfrm>
          <a:off x="6184900" y="37211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15" name="Equation" r:id="rId21" imgW="406224" imgH="469696" progId="Equation.3">
                  <p:embed/>
                </p:oleObj>
              </mc:Choice>
              <mc:Fallback>
                <p:oleObj name="Equation" r:id="rId21" imgW="406224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7211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3" name="Object 67"/>
          <p:cNvGraphicFramePr>
            <a:graphicFrameLocks noChangeAspect="1"/>
          </p:cNvGraphicFramePr>
          <p:nvPr/>
        </p:nvGraphicFramePr>
        <p:xfrm>
          <a:off x="3048000" y="4546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16" name="Equation" r:id="rId23" imgW="266584" imgH="279279" progId="Equation.3">
                  <p:embed/>
                </p:oleObj>
              </mc:Choice>
              <mc:Fallback>
                <p:oleObj name="Equation" r:id="rId23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546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4" name="Object 68"/>
          <p:cNvGraphicFramePr>
            <a:graphicFrameLocks noChangeAspect="1"/>
          </p:cNvGraphicFramePr>
          <p:nvPr/>
        </p:nvGraphicFramePr>
        <p:xfrm>
          <a:off x="4267200" y="4622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17" name="Equation" r:id="rId24" imgW="266584" imgH="279279" progId="Equation.3">
                  <p:embed/>
                </p:oleObj>
              </mc:Choice>
              <mc:Fallback>
                <p:oleObj name="Equation" r:id="rId24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622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5" name="Object 69"/>
          <p:cNvGraphicFramePr>
            <a:graphicFrameLocks noChangeAspect="1"/>
          </p:cNvGraphicFramePr>
          <p:nvPr/>
        </p:nvGraphicFramePr>
        <p:xfrm>
          <a:off x="5562600" y="4546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18" name="Equation" r:id="rId25" imgW="279279" imgH="380835" progId="Equation.3">
                  <p:embed/>
                </p:oleObj>
              </mc:Choice>
              <mc:Fallback>
                <p:oleObj name="Equation" r:id="rId25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546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6" name="Object 70"/>
          <p:cNvGraphicFramePr>
            <a:graphicFrameLocks noChangeAspect="1"/>
          </p:cNvGraphicFramePr>
          <p:nvPr/>
        </p:nvGraphicFramePr>
        <p:xfrm>
          <a:off x="1676400" y="4470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19" name="Equation" r:id="rId26" imgW="279279" imgH="380835" progId="Equation.3">
                  <p:embed/>
                </p:oleObj>
              </mc:Choice>
              <mc:Fallback>
                <p:oleObj name="Equation" r:id="rId26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470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359" name="Freeform 71"/>
          <p:cNvSpPr>
            <a:spLocks/>
          </p:cNvSpPr>
          <p:nvPr/>
        </p:nvSpPr>
        <p:spPr bwMode="auto">
          <a:xfrm>
            <a:off x="5943600" y="2946400"/>
            <a:ext cx="660400" cy="850900"/>
          </a:xfrm>
          <a:custGeom>
            <a:avLst/>
            <a:gdLst>
              <a:gd name="T0" fmla="*/ 241300 w 416"/>
              <a:gd name="T1" fmla="*/ 850900 h 536"/>
              <a:gd name="T2" fmla="*/ 12700 w 416"/>
              <a:gd name="T3" fmla="*/ 317500 h 536"/>
              <a:gd name="T4" fmla="*/ 317500 w 416"/>
              <a:gd name="T5" fmla="*/ 12700 h 536"/>
              <a:gd name="T6" fmla="*/ 622300 w 416"/>
              <a:gd name="T7" fmla="*/ 241300 h 536"/>
              <a:gd name="T8" fmla="*/ 546100 w 416"/>
              <a:gd name="T9" fmla="*/ 774700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19488" name="Object 72"/>
          <p:cNvGraphicFramePr>
            <a:graphicFrameLocks noChangeAspect="1"/>
          </p:cNvGraphicFramePr>
          <p:nvPr/>
        </p:nvGraphicFramePr>
        <p:xfrm>
          <a:off x="5956300" y="25019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20" name="Equation" r:id="rId27" imgW="672808" imgH="444307" progId="Equation.3">
                  <p:embed/>
                </p:oleObj>
              </mc:Choice>
              <mc:Fallback>
                <p:oleObj name="Equation" r:id="rId27" imgW="672808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5019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361" name="Line 73"/>
          <p:cNvSpPr>
            <a:spLocks noChangeShapeType="1"/>
          </p:cNvSpPr>
          <p:nvPr/>
        </p:nvSpPr>
        <p:spPr bwMode="auto">
          <a:xfrm flipV="1">
            <a:off x="5715000" y="4241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0362" name="Freeform 74"/>
          <p:cNvSpPr>
            <a:spLocks/>
          </p:cNvSpPr>
          <p:nvPr/>
        </p:nvSpPr>
        <p:spPr bwMode="auto">
          <a:xfrm>
            <a:off x="4419600" y="4089400"/>
            <a:ext cx="1752600" cy="990600"/>
          </a:xfrm>
          <a:custGeom>
            <a:avLst/>
            <a:gdLst>
              <a:gd name="T0" fmla="*/ 0 w 1104"/>
              <a:gd name="T1" fmla="*/ 990600 h 624"/>
              <a:gd name="T2" fmla="*/ 685800 w 1104"/>
              <a:gd name="T3" fmla="*/ 304800 h 624"/>
              <a:gd name="T4" fmla="*/ 1752600 w 1104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40363" name="Freeform 75"/>
          <p:cNvSpPr>
            <a:spLocks/>
          </p:cNvSpPr>
          <p:nvPr/>
        </p:nvSpPr>
        <p:spPr bwMode="auto">
          <a:xfrm>
            <a:off x="3124200" y="3898900"/>
            <a:ext cx="2971800" cy="1181100"/>
          </a:xfrm>
          <a:custGeom>
            <a:avLst/>
            <a:gdLst>
              <a:gd name="T0" fmla="*/ 0 w 1872"/>
              <a:gd name="T1" fmla="*/ 1181100 h 744"/>
              <a:gd name="T2" fmla="*/ 1143000 w 1872"/>
              <a:gd name="T3" fmla="*/ 190500 h 744"/>
              <a:gd name="T4" fmla="*/ 2971800 w 1872"/>
              <a:gd name="T5" fmla="*/ 38100 h 7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40364" name="Freeform 76"/>
          <p:cNvSpPr>
            <a:spLocks/>
          </p:cNvSpPr>
          <p:nvPr/>
        </p:nvSpPr>
        <p:spPr bwMode="auto">
          <a:xfrm>
            <a:off x="1828800" y="3276600"/>
            <a:ext cx="4343400" cy="1803400"/>
          </a:xfrm>
          <a:custGeom>
            <a:avLst/>
            <a:gdLst>
              <a:gd name="T0" fmla="*/ 0 w 2736"/>
              <a:gd name="T1" fmla="*/ 1803400 h 1136"/>
              <a:gd name="T2" fmla="*/ 1143000 w 2736"/>
              <a:gd name="T3" fmla="*/ 203200 h 1136"/>
              <a:gd name="T4" fmla="*/ 4343400 w 2736"/>
              <a:gd name="T5" fmla="*/ 584200 h 11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pSp>
        <p:nvGrpSpPr>
          <p:cNvPr id="19493" name="Group 77"/>
          <p:cNvGrpSpPr>
            <a:grpSpLocks/>
          </p:cNvGrpSpPr>
          <p:nvPr/>
        </p:nvGrpSpPr>
        <p:grpSpPr bwMode="auto">
          <a:xfrm>
            <a:off x="6477000" y="4241800"/>
            <a:ext cx="900113" cy="609600"/>
            <a:chOff x="4224" y="1824"/>
            <a:chExt cx="567" cy="384"/>
          </a:xfrm>
        </p:grpSpPr>
        <p:graphicFrame>
          <p:nvGraphicFramePr>
            <p:cNvPr id="19496" name="Object 78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121" name="Equation" r:id="rId29" imgW="672808" imgH="444307" progId="Equation.3">
                    <p:embed/>
                  </p:oleObj>
                </mc:Choice>
                <mc:Fallback>
                  <p:oleObj name="Equation" r:id="rId29" imgW="672808" imgH="44430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0367" name="Line 79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46" name="Başlık 1"/>
          <p:cNvSpPr>
            <a:spLocks noGrp="1"/>
          </p:cNvSpPr>
          <p:nvPr>
            <p:ph type="title"/>
          </p:nvPr>
        </p:nvSpPr>
        <p:spPr>
          <a:xfrm>
            <a:off x="1187624" y="332656"/>
            <a:ext cx="7239000" cy="504056"/>
          </a:xfrm>
        </p:spPr>
        <p:txBody>
          <a:bodyPr/>
          <a:lstStyle/>
          <a:p>
            <a:r>
              <a:rPr lang="en-US" sz="4000" dirty="0"/>
              <a:t>BLM2502 Theory of Computation</a:t>
            </a:r>
          </a:p>
        </p:txBody>
      </p:sp>
      <p:sp>
        <p:nvSpPr>
          <p:cNvPr id="47" name="Altbilgi Yer Tutucusu 3"/>
          <p:cNvSpPr>
            <a:spLocks noGrp="1"/>
          </p:cNvSpPr>
          <p:nvPr>
            <p:ph type="ftr" sz="quarter" idx="12"/>
          </p:nvPr>
        </p:nvSpPr>
        <p:spPr>
          <a:xfrm>
            <a:off x="1331640" y="5805264"/>
            <a:ext cx="7162800" cy="228600"/>
          </a:xfrm>
        </p:spPr>
        <p:txBody>
          <a:bodyPr/>
          <a:lstStyle/>
          <a:p>
            <a:pPr algn="r"/>
            <a:r>
              <a:rPr lang="nb-NO" dirty="0"/>
              <a:t>Week II – Finite Automata</a:t>
            </a:r>
            <a:endParaRPr lang="tr-TR" dirty="0"/>
          </a:p>
        </p:txBody>
      </p:sp>
      <p:sp>
        <p:nvSpPr>
          <p:cNvPr id="48" name="Slayt Numarası Yer Tutucusu 4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/>
          <a:lstStyle/>
          <a:p>
            <a:fld id="{CEC3C0A5-FCFC-4DD2-8080-FD61FAFEF6A5}" type="slidenum">
              <a:rPr lang="tr-TR" smtClean="0"/>
              <a:t>41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232444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3" name="Text Box 5"/>
          <p:cNvSpPr txBox="1">
            <a:spLocks noChangeArrowheads="1"/>
          </p:cNvSpPr>
          <p:nvPr/>
        </p:nvSpPr>
        <p:spPr bwMode="auto">
          <a:xfrm>
            <a:off x="640022" y="1484004"/>
            <a:ext cx="3759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To accept a string:</a:t>
            </a:r>
          </a:p>
        </p:txBody>
      </p:sp>
      <p:sp>
        <p:nvSpPr>
          <p:cNvPr id="155654" name="Text Box 6"/>
          <p:cNvSpPr txBox="1">
            <a:spLocks noChangeArrowheads="1"/>
          </p:cNvSpPr>
          <p:nvPr/>
        </p:nvSpPr>
        <p:spPr bwMode="auto">
          <a:xfrm>
            <a:off x="1146175" y="2260600"/>
            <a:ext cx="370325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Comic Sans MS" charset="0"/>
                <a:ea typeface="ＭＳ Ｐゴシック" charset="0"/>
              </a:rPr>
              <a:t>all the input string is scanned </a:t>
            </a:r>
          </a:p>
          <a:p>
            <a:pPr>
              <a:defRPr/>
            </a:pPr>
            <a:r>
              <a:rPr lang="en-US" dirty="0">
                <a:latin typeface="Comic Sans MS" charset="0"/>
                <a:ea typeface="ＭＳ Ｐゴシック" charset="0"/>
              </a:rPr>
              <a:t>and </a:t>
            </a:r>
            <a:endParaRPr lang="tr-TR" dirty="0">
              <a:latin typeface="Comic Sans MS" charset="0"/>
              <a:ea typeface="ＭＳ Ｐゴシック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Comic Sans MS" charset="0"/>
                <a:ea typeface="ＭＳ Ｐゴシック" charset="0"/>
              </a:rPr>
              <a:t>the last state is accepting</a:t>
            </a:r>
          </a:p>
        </p:txBody>
      </p:sp>
      <p:sp>
        <p:nvSpPr>
          <p:cNvPr id="155655" name="Text Box 7"/>
          <p:cNvSpPr txBox="1">
            <a:spLocks noChangeArrowheads="1"/>
          </p:cNvSpPr>
          <p:nvPr/>
        </p:nvSpPr>
        <p:spPr bwMode="auto">
          <a:xfrm>
            <a:off x="609600" y="3886200"/>
            <a:ext cx="3705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To reject a string:</a:t>
            </a:r>
          </a:p>
        </p:txBody>
      </p:sp>
      <p:sp>
        <p:nvSpPr>
          <p:cNvPr id="155656" name="Text Box 8"/>
          <p:cNvSpPr txBox="1">
            <a:spLocks noChangeArrowheads="1"/>
          </p:cNvSpPr>
          <p:nvPr/>
        </p:nvSpPr>
        <p:spPr bwMode="auto">
          <a:xfrm>
            <a:off x="1371600" y="4648200"/>
            <a:ext cx="375134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Comic Sans MS" charset="0"/>
                <a:ea typeface="ＭＳ Ｐゴシック" charset="0"/>
              </a:rPr>
              <a:t>all the input string is scanned </a:t>
            </a:r>
          </a:p>
          <a:p>
            <a:pPr>
              <a:defRPr/>
            </a:pPr>
            <a:r>
              <a:rPr lang="en-US" dirty="0">
                <a:latin typeface="Comic Sans MS" charset="0"/>
                <a:ea typeface="ＭＳ Ｐゴシック" charset="0"/>
              </a:rPr>
              <a:t>and </a:t>
            </a:r>
            <a:endParaRPr lang="tr-TR" dirty="0">
              <a:latin typeface="Comic Sans MS" charset="0"/>
              <a:ea typeface="ＭＳ Ｐゴシック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Comic Sans MS" charset="0"/>
                <a:ea typeface="ＭＳ Ｐゴシック" charset="0"/>
              </a:rPr>
              <a:t>the last state is non-accepting</a:t>
            </a:r>
          </a:p>
        </p:txBody>
      </p:sp>
      <p:sp>
        <p:nvSpPr>
          <p:cNvPr id="11" name="Başlık 1"/>
          <p:cNvSpPr txBox="1">
            <a:spLocks/>
          </p:cNvSpPr>
          <p:nvPr/>
        </p:nvSpPr>
        <p:spPr>
          <a:xfrm>
            <a:off x="1187624" y="332656"/>
            <a:ext cx="7239000" cy="5040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7200" b="1" kern="1200">
                <a:ln w="1270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BLM2502 Theory of Computation</a:t>
            </a:r>
            <a:endParaRPr lang="en-US" sz="4000" dirty="0"/>
          </a:p>
        </p:txBody>
      </p:sp>
      <p:sp>
        <p:nvSpPr>
          <p:cNvPr id="12" name="Altbilgi Yer Tutucusu 3"/>
          <p:cNvSpPr>
            <a:spLocks noGrp="1"/>
          </p:cNvSpPr>
          <p:nvPr>
            <p:ph type="ftr" sz="quarter" idx="12"/>
          </p:nvPr>
        </p:nvSpPr>
        <p:spPr>
          <a:xfrm>
            <a:off x="1331640" y="5805264"/>
            <a:ext cx="7162800" cy="228600"/>
          </a:xfrm>
        </p:spPr>
        <p:txBody>
          <a:bodyPr/>
          <a:lstStyle/>
          <a:p>
            <a:pPr algn="r"/>
            <a:r>
              <a:rPr lang="nb-NO" dirty="0"/>
              <a:t>Week II – Finite Automata</a:t>
            </a:r>
            <a:endParaRPr lang="tr-TR" dirty="0"/>
          </a:p>
        </p:txBody>
      </p:sp>
      <p:sp>
        <p:nvSpPr>
          <p:cNvPr id="13" name="Slayt Numarası Yer Tutucusu 4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/>
          <a:lstStyle/>
          <a:p>
            <a:fld id="{CEC3C0A5-FCFC-4DD2-8080-FD61FAFEF6A5}" type="slidenum">
              <a:rPr lang="tr-TR" smtClean="0"/>
              <a:t>42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368036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Oval 3"/>
          <p:cNvSpPr>
            <a:spLocks noChangeArrowheads="1"/>
          </p:cNvSpPr>
          <p:nvPr/>
        </p:nvSpPr>
        <p:spPr bwMode="auto">
          <a:xfrm>
            <a:off x="1828800" y="47879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6436" name="Oval 4"/>
          <p:cNvSpPr>
            <a:spLocks noChangeArrowheads="1"/>
          </p:cNvSpPr>
          <p:nvPr/>
        </p:nvSpPr>
        <p:spPr bwMode="auto">
          <a:xfrm>
            <a:off x="4419600" y="47879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6437" name="Oval 5"/>
          <p:cNvSpPr>
            <a:spLocks noChangeArrowheads="1"/>
          </p:cNvSpPr>
          <p:nvPr/>
        </p:nvSpPr>
        <p:spPr bwMode="auto">
          <a:xfrm>
            <a:off x="5715000" y="47879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6438" name="Oval 6"/>
          <p:cNvSpPr>
            <a:spLocks noChangeArrowheads="1"/>
          </p:cNvSpPr>
          <p:nvPr/>
        </p:nvSpPr>
        <p:spPr bwMode="auto">
          <a:xfrm>
            <a:off x="7086600" y="47879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6439" name="Oval 7"/>
          <p:cNvSpPr>
            <a:spLocks noChangeArrowheads="1"/>
          </p:cNvSpPr>
          <p:nvPr/>
        </p:nvSpPr>
        <p:spPr bwMode="auto">
          <a:xfrm>
            <a:off x="6934200" y="46355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6440" name="Line 8"/>
          <p:cNvSpPr>
            <a:spLocks noChangeShapeType="1"/>
          </p:cNvSpPr>
          <p:nvPr/>
        </p:nvSpPr>
        <p:spPr bwMode="auto">
          <a:xfrm flipV="1">
            <a:off x="1219200" y="5105400"/>
            <a:ext cx="4572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6441" name="Line 9"/>
          <p:cNvSpPr>
            <a:spLocks noChangeShapeType="1"/>
          </p:cNvSpPr>
          <p:nvPr/>
        </p:nvSpPr>
        <p:spPr bwMode="auto">
          <a:xfrm>
            <a:off x="3657600" y="5092700"/>
            <a:ext cx="6096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6442" name="Line 10"/>
          <p:cNvSpPr>
            <a:spLocks noChangeShapeType="1"/>
          </p:cNvSpPr>
          <p:nvPr/>
        </p:nvSpPr>
        <p:spPr bwMode="auto">
          <a:xfrm flipV="1">
            <a:off x="5105400" y="5092700"/>
            <a:ext cx="6096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6443" name="Line 11"/>
          <p:cNvSpPr>
            <a:spLocks noChangeShapeType="1"/>
          </p:cNvSpPr>
          <p:nvPr/>
        </p:nvSpPr>
        <p:spPr bwMode="auto">
          <a:xfrm>
            <a:off x="6248400" y="50927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21516" name="Object 12"/>
          <p:cNvGraphicFramePr>
            <a:graphicFrameLocks noChangeAspect="1"/>
          </p:cNvGraphicFramePr>
          <p:nvPr/>
        </p:nvGraphicFramePr>
        <p:xfrm>
          <a:off x="1905000" y="47879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01" name="Equation" r:id="rId3" imgW="419100" imgH="469900" progId="Equation.3">
                  <p:embed/>
                </p:oleObj>
              </mc:Choice>
              <mc:Fallback>
                <p:oleObj name="Equation" r:id="rId3" imgW="4191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7879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45" name="Oval 13"/>
          <p:cNvSpPr>
            <a:spLocks noChangeArrowheads="1"/>
          </p:cNvSpPr>
          <p:nvPr/>
        </p:nvSpPr>
        <p:spPr bwMode="auto">
          <a:xfrm>
            <a:off x="3124200" y="47879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21518" name="Object 14"/>
          <p:cNvGraphicFramePr>
            <a:graphicFrameLocks noChangeAspect="1"/>
          </p:cNvGraphicFramePr>
          <p:nvPr/>
        </p:nvGraphicFramePr>
        <p:xfrm>
          <a:off x="3238500" y="47879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02" name="Equation" r:id="rId5" imgW="342751" imgH="469696" progId="Equation.3">
                  <p:embed/>
                </p:oleObj>
              </mc:Choice>
              <mc:Fallback>
                <p:oleObj name="Equation" r:id="rId5" imgW="342751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47879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9" name="Object 15"/>
          <p:cNvGraphicFramePr>
            <a:graphicFrameLocks noChangeAspect="1"/>
          </p:cNvGraphicFramePr>
          <p:nvPr/>
        </p:nvGraphicFramePr>
        <p:xfrm>
          <a:off x="4508500" y="47879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03" name="Equation" r:id="rId7" imgW="393529" imgH="469696" progId="Equation.3">
                  <p:embed/>
                </p:oleObj>
              </mc:Choice>
              <mc:Fallback>
                <p:oleObj name="Equation" r:id="rId7" imgW="393529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47879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0" name="Object 16"/>
          <p:cNvGraphicFramePr>
            <a:graphicFrameLocks noChangeAspect="1"/>
          </p:cNvGraphicFramePr>
          <p:nvPr/>
        </p:nvGraphicFramePr>
        <p:xfrm>
          <a:off x="5803900" y="47879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04" name="Equation" r:id="rId9" imgW="393529" imgH="469696" progId="Equation.3">
                  <p:embed/>
                </p:oleObj>
              </mc:Choice>
              <mc:Fallback>
                <p:oleObj name="Equation" r:id="rId9" imgW="393529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0" y="47879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1" name="Object 17"/>
          <p:cNvGraphicFramePr>
            <a:graphicFrameLocks noChangeAspect="1"/>
          </p:cNvGraphicFramePr>
          <p:nvPr/>
        </p:nvGraphicFramePr>
        <p:xfrm>
          <a:off x="7162800" y="47879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05" name="Equation" r:id="rId11" imgW="419100" imgH="469900" progId="Equation.3">
                  <p:embed/>
                </p:oleObj>
              </mc:Choice>
              <mc:Fallback>
                <p:oleObj name="Equation" r:id="rId11" imgW="4191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47879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50" name="Line 18"/>
          <p:cNvSpPr>
            <a:spLocks noChangeShapeType="1"/>
          </p:cNvSpPr>
          <p:nvPr/>
        </p:nvSpPr>
        <p:spPr bwMode="auto">
          <a:xfrm flipV="1">
            <a:off x="2514600" y="5105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21523" name="Object 19"/>
          <p:cNvGraphicFramePr>
            <a:graphicFrameLocks noChangeAspect="1"/>
          </p:cNvGraphicFramePr>
          <p:nvPr/>
        </p:nvGraphicFramePr>
        <p:xfrm>
          <a:off x="2590800" y="47879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06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7879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4" name="Object 20"/>
          <p:cNvGraphicFramePr>
            <a:graphicFrameLocks noChangeAspect="1"/>
          </p:cNvGraphicFramePr>
          <p:nvPr/>
        </p:nvGraphicFramePr>
        <p:xfrm>
          <a:off x="3886200" y="47117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07" name="Equation" r:id="rId15" imgW="279279" imgH="380835" progId="Equation.3">
                  <p:embed/>
                </p:oleObj>
              </mc:Choice>
              <mc:Fallback>
                <p:oleObj name="Equation" r:id="rId15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7117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5" name="Object 21"/>
          <p:cNvGraphicFramePr>
            <a:graphicFrameLocks noChangeAspect="1"/>
          </p:cNvGraphicFramePr>
          <p:nvPr/>
        </p:nvGraphicFramePr>
        <p:xfrm>
          <a:off x="5181600" y="47117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08"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7117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6" name="Object 22"/>
          <p:cNvGraphicFramePr>
            <a:graphicFrameLocks noChangeAspect="1"/>
          </p:cNvGraphicFramePr>
          <p:nvPr/>
        </p:nvGraphicFramePr>
        <p:xfrm>
          <a:off x="6477000" y="47879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09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7879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55" name="Oval 23"/>
          <p:cNvSpPr>
            <a:spLocks noChangeArrowheads="1"/>
          </p:cNvSpPr>
          <p:nvPr/>
        </p:nvSpPr>
        <p:spPr bwMode="auto">
          <a:xfrm>
            <a:off x="6489700" y="3505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21528" name="Object 24"/>
          <p:cNvGraphicFramePr>
            <a:graphicFrameLocks noChangeAspect="1"/>
          </p:cNvGraphicFramePr>
          <p:nvPr/>
        </p:nvGraphicFramePr>
        <p:xfrm>
          <a:off x="6565900" y="35052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10" name="Equation" r:id="rId19" imgW="406224" imgH="469696" progId="Equation.3">
                  <p:embed/>
                </p:oleObj>
              </mc:Choice>
              <mc:Fallback>
                <p:oleObj name="Equation" r:id="rId19" imgW="406224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5900" y="35052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9" name="Object 25"/>
          <p:cNvGraphicFramePr>
            <a:graphicFrameLocks noChangeAspect="1"/>
          </p:cNvGraphicFramePr>
          <p:nvPr/>
        </p:nvGraphicFramePr>
        <p:xfrm>
          <a:off x="3429000" y="43307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11"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3307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0" name="Object 26"/>
          <p:cNvGraphicFramePr>
            <a:graphicFrameLocks noChangeAspect="1"/>
          </p:cNvGraphicFramePr>
          <p:nvPr/>
        </p:nvGraphicFramePr>
        <p:xfrm>
          <a:off x="48768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12" name="Equation" r:id="rId22" imgW="266584" imgH="279279" progId="Equation.3">
                  <p:embed/>
                </p:oleObj>
              </mc:Choice>
              <mc:Fallback>
                <p:oleObj name="Equation" r:id="rId22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1" name="Object 27"/>
          <p:cNvGraphicFramePr>
            <a:graphicFrameLocks noChangeAspect="1"/>
          </p:cNvGraphicFramePr>
          <p:nvPr/>
        </p:nvGraphicFramePr>
        <p:xfrm>
          <a:off x="5943600" y="43307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13" name="Equation" r:id="rId23" imgW="279279" imgH="380835" progId="Equation.3">
                  <p:embed/>
                </p:oleObj>
              </mc:Choice>
              <mc:Fallback>
                <p:oleObj name="Equation" r:id="rId23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3307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2" name="Object 28"/>
          <p:cNvGraphicFramePr>
            <a:graphicFrameLocks noChangeAspect="1"/>
          </p:cNvGraphicFramePr>
          <p:nvPr/>
        </p:nvGraphicFramePr>
        <p:xfrm>
          <a:off x="2133600" y="41910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14" name="Equation" r:id="rId24" imgW="279279" imgH="380835" progId="Equation.3">
                  <p:embed/>
                </p:oleObj>
              </mc:Choice>
              <mc:Fallback>
                <p:oleObj name="Equation" r:id="rId24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1910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61" name="Freeform 29"/>
          <p:cNvSpPr>
            <a:spLocks/>
          </p:cNvSpPr>
          <p:nvPr/>
        </p:nvSpPr>
        <p:spPr bwMode="auto">
          <a:xfrm>
            <a:off x="6324600" y="2730500"/>
            <a:ext cx="660400" cy="850900"/>
          </a:xfrm>
          <a:custGeom>
            <a:avLst/>
            <a:gdLst>
              <a:gd name="T0" fmla="*/ 241300 w 416"/>
              <a:gd name="T1" fmla="*/ 850900 h 536"/>
              <a:gd name="T2" fmla="*/ 12700 w 416"/>
              <a:gd name="T3" fmla="*/ 317500 h 536"/>
              <a:gd name="T4" fmla="*/ 317500 w 416"/>
              <a:gd name="T5" fmla="*/ 12700 h 536"/>
              <a:gd name="T6" fmla="*/ 622300 w 416"/>
              <a:gd name="T7" fmla="*/ 241300 h 536"/>
              <a:gd name="T8" fmla="*/ 546100 w 416"/>
              <a:gd name="T9" fmla="*/ 774700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21534" name="Object 30"/>
          <p:cNvGraphicFramePr>
            <a:graphicFrameLocks noChangeAspect="1"/>
          </p:cNvGraphicFramePr>
          <p:nvPr/>
        </p:nvGraphicFramePr>
        <p:xfrm>
          <a:off x="6337300" y="22860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15" name="Equation" r:id="rId25" imgW="672808" imgH="444307" progId="Equation.3">
                  <p:embed/>
                </p:oleObj>
              </mc:Choice>
              <mc:Fallback>
                <p:oleObj name="Equation" r:id="rId25" imgW="672808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300" y="22860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63" name="Line 31"/>
          <p:cNvSpPr>
            <a:spLocks noChangeShapeType="1"/>
          </p:cNvSpPr>
          <p:nvPr/>
        </p:nvSpPr>
        <p:spPr bwMode="auto">
          <a:xfrm flipV="1">
            <a:off x="6096000" y="40259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6464" name="Freeform 32"/>
          <p:cNvSpPr>
            <a:spLocks/>
          </p:cNvSpPr>
          <p:nvPr/>
        </p:nvSpPr>
        <p:spPr bwMode="auto">
          <a:xfrm>
            <a:off x="4876800" y="3873500"/>
            <a:ext cx="1676400" cy="850900"/>
          </a:xfrm>
          <a:custGeom>
            <a:avLst/>
            <a:gdLst>
              <a:gd name="T0" fmla="*/ 0 w 1104"/>
              <a:gd name="T1" fmla="*/ 850900 h 624"/>
              <a:gd name="T2" fmla="*/ 655983 w 1104"/>
              <a:gd name="T3" fmla="*/ 261815 h 624"/>
              <a:gd name="T4" fmla="*/ 1676400 w 1104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46465" name="Freeform 33"/>
          <p:cNvSpPr>
            <a:spLocks/>
          </p:cNvSpPr>
          <p:nvPr/>
        </p:nvSpPr>
        <p:spPr bwMode="auto">
          <a:xfrm>
            <a:off x="3505200" y="3683000"/>
            <a:ext cx="2971800" cy="1181100"/>
          </a:xfrm>
          <a:custGeom>
            <a:avLst/>
            <a:gdLst>
              <a:gd name="T0" fmla="*/ 0 w 1872"/>
              <a:gd name="T1" fmla="*/ 1181100 h 744"/>
              <a:gd name="T2" fmla="*/ 1143000 w 1872"/>
              <a:gd name="T3" fmla="*/ 190500 h 744"/>
              <a:gd name="T4" fmla="*/ 2971800 w 1872"/>
              <a:gd name="T5" fmla="*/ 38100 h 7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46466" name="Freeform 34"/>
          <p:cNvSpPr>
            <a:spLocks/>
          </p:cNvSpPr>
          <p:nvPr/>
        </p:nvSpPr>
        <p:spPr bwMode="auto">
          <a:xfrm>
            <a:off x="2286000" y="3124200"/>
            <a:ext cx="4267200" cy="1587500"/>
          </a:xfrm>
          <a:custGeom>
            <a:avLst/>
            <a:gdLst>
              <a:gd name="T0" fmla="*/ 0 w 2736"/>
              <a:gd name="T1" fmla="*/ 1587500 h 1136"/>
              <a:gd name="T2" fmla="*/ 1122947 w 2736"/>
              <a:gd name="T3" fmla="*/ 178873 h 1136"/>
              <a:gd name="T4" fmla="*/ 4267200 w 2736"/>
              <a:gd name="T5" fmla="*/ 514261 h 11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pSp>
        <p:nvGrpSpPr>
          <p:cNvPr id="21539" name="Group 35"/>
          <p:cNvGrpSpPr>
            <a:grpSpLocks/>
          </p:cNvGrpSpPr>
          <p:nvPr/>
        </p:nvGrpSpPr>
        <p:grpSpPr bwMode="auto">
          <a:xfrm>
            <a:off x="6934200" y="4051300"/>
            <a:ext cx="900113" cy="609600"/>
            <a:chOff x="4224" y="1824"/>
            <a:chExt cx="567" cy="384"/>
          </a:xfrm>
        </p:grpSpPr>
        <p:graphicFrame>
          <p:nvGraphicFramePr>
            <p:cNvPr id="21549" name="Object 36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116" name="Equation" r:id="rId27" imgW="672808" imgH="444307" progId="Equation.3">
                    <p:embed/>
                  </p:oleObj>
                </mc:Choice>
                <mc:Fallback>
                  <p:oleObj name="Equation" r:id="rId27" imgW="672808" imgH="44430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6469" name="Line 37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146473" name="Text Box 41"/>
          <p:cNvSpPr txBox="1">
            <a:spLocks noChangeArrowheads="1"/>
          </p:cNvSpPr>
          <p:nvPr/>
        </p:nvSpPr>
        <p:spPr bwMode="auto">
          <a:xfrm>
            <a:off x="6781800" y="5486400"/>
            <a:ext cx="153193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Accept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state</a:t>
            </a:r>
          </a:p>
        </p:txBody>
      </p:sp>
      <p:sp>
        <p:nvSpPr>
          <p:cNvPr id="146474" name="Oval 42"/>
          <p:cNvSpPr>
            <a:spLocks noChangeArrowheads="1"/>
          </p:cNvSpPr>
          <p:nvPr/>
        </p:nvSpPr>
        <p:spPr bwMode="auto">
          <a:xfrm>
            <a:off x="1676400" y="46482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6475" name="Oval 43"/>
          <p:cNvSpPr>
            <a:spLocks noChangeArrowheads="1"/>
          </p:cNvSpPr>
          <p:nvPr/>
        </p:nvSpPr>
        <p:spPr bwMode="auto">
          <a:xfrm>
            <a:off x="4267200" y="46482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6476" name="Text Box 44"/>
          <p:cNvSpPr txBox="1">
            <a:spLocks noChangeArrowheads="1"/>
          </p:cNvSpPr>
          <p:nvPr/>
        </p:nvSpPr>
        <p:spPr bwMode="auto">
          <a:xfrm>
            <a:off x="4114800" y="5486400"/>
            <a:ext cx="153193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Accept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state</a:t>
            </a:r>
          </a:p>
        </p:txBody>
      </p:sp>
      <p:sp>
        <p:nvSpPr>
          <p:cNvPr id="146477" name="Text Box 45"/>
          <p:cNvSpPr txBox="1">
            <a:spLocks noChangeArrowheads="1"/>
          </p:cNvSpPr>
          <p:nvPr/>
        </p:nvSpPr>
        <p:spPr bwMode="auto">
          <a:xfrm>
            <a:off x="1371600" y="5486400"/>
            <a:ext cx="153193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Accept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state</a:t>
            </a:r>
          </a:p>
        </p:txBody>
      </p:sp>
      <p:sp>
        <p:nvSpPr>
          <p:cNvPr id="146478" name="Rectangle 46"/>
          <p:cNvSpPr>
            <a:spLocks noGrp="1" noChangeArrowheads="1"/>
          </p:cNvSpPr>
          <p:nvPr>
            <p:ph type="body" idx="1"/>
          </p:nvPr>
        </p:nvSpPr>
        <p:spPr>
          <a:xfrm>
            <a:off x="1219200" y="838200"/>
            <a:ext cx="7467600" cy="1306513"/>
          </a:xfrm>
        </p:spPr>
        <p:txBody>
          <a:bodyPr/>
          <a:lstStyle/>
          <a:p>
            <a:pPr marL="0" indent="0">
              <a:buNone/>
              <a:defRPr/>
            </a:pPr>
            <a:endParaRPr lang="tr-TR" dirty="0">
              <a:ea typeface="+mn-ea"/>
            </a:endParaRPr>
          </a:p>
          <a:p>
            <a:pPr marL="0" indent="0">
              <a:buNone/>
              <a:defRPr/>
            </a:pPr>
            <a:r>
              <a:rPr lang="en-US" dirty="0">
                <a:ea typeface="+mn-ea"/>
              </a:rPr>
              <a:t> </a:t>
            </a:r>
          </a:p>
        </p:txBody>
      </p:sp>
      <p:sp>
        <p:nvSpPr>
          <p:cNvPr id="51" name="Başlık 1"/>
          <p:cNvSpPr txBox="1">
            <a:spLocks/>
          </p:cNvSpPr>
          <p:nvPr/>
        </p:nvSpPr>
        <p:spPr>
          <a:xfrm>
            <a:off x="1187624" y="332656"/>
            <a:ext cx="7239000" cy="5040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7200" b="1" kern="1200" baseline="0">
                <a:ln w="1270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BLM2502 Theory of Computation</a:t>
            </a:r>
            <a:endParaRPr lang="en-US" sz="4000" dirty="0"/>
          </a:p>
        </p:txBody>
      </p:sp>
      <p:sp>
        <p:nvSpPr>
          <p:cNvPr id="3" name="Metin kutusu 2"/>
          <p:cNvSpPr txBox="1"/>
          <p:nvPr/>
        </p:nvSpPr>
        <p:spPr>
          <a:xfrm>
            <a:off x="1259680" y="1484412"/>
            <a:ext cx="2157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L = {ε, ab, </a:t>
            </a:r>
            <a:r>
              <a:rPr lang="tr-TR" sz="2400" dirty="0" err="1"/>
              <a:t>abba</a:t>
            </a:r>
            <a:r>
              <a:rPr lang="tr-TR" sz="2400" dirty="0"/>
              <a:t>}</a:t>
            </a:r>
          </a:p>
        </p:txBody>
      </p:sp>
      <p:sp>
        <p:nvSpPr>
          <p:cNvPr id="52" name="Altbilgi Yer Tutucusu 3"/>
          <p:cNvSpPr>
            <a:spLocks noGrp="1"/>
          </p:cNvSpPr>
          <p:nvPr>
            <p:ph type="ftr" sz="quarter" idx="12"/>
          </p:nvPr>
        </p:nvSpPr>
        <p:spPr>
          <a:xfrm>
            <a:off x="1331640" y="5805264"/>
            <a:ext cx="7162800" cy="228600"/>
          </a:xfrm>
        </p:spPr>
        <p:txBody>
          <a:bodyPr/>
          <a:lstStyle/>
          <a:p>
            <a:pPr algn="r"/>
            <a:r>
              <a:rPr lang="nb-NO" dirty="0"/>
              <a:t>Week II – Finite Automata</a:t>
            </a:r>
            <a:endParaRPr lang="tr-TR" dirty="0"/>
          </a:p>
        </p:txBody>
      </p:sp>
      <p:sp>
        <p:nvSpPr>
          <p:cNvPr id="53" name="Slayt Numarası Yer Tutucusu 4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/>
          <a:lstStyle/>
          <a:p>
            <a:fld id="{CEC3C0A5-FCFC-4DD2-8080-FD61FAFEF6A5}" type="slidenum">
              <a:rPr lang="tr-TR" smtClean="0"/>
              <a:t>43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445424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7461" name="Line 5"/>
          <p:cNvSpPr>
            <a:spLocks noChangeShapeType="1"/>
          </p:cNvSpPr>
          <p:nvPr/>
        </p:nvSpPr>
        <p:spPr bwMode="auto">
          <a:xfrm>
            <a:off x="533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7463" name="Text Box 7"/>
          <p:cNvSpPr txBox="1">
            <a:spLocks noChangeArrowheads="1"/>
          </p:cNvSpPr>
          <p:nvPr/>
        </p:nvSpPr>
        <p:spPr bwMode="auto">
          <a:xfrm>
            <a:off x="817562" y="1048299"/>
            <a:ext cx="24209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Empty Tape</a:t>
            </a:r>
          </a:p>
        </p:txBody>
      </p:sp>
      <p:sp>
        <p:nvSpPr>
          <p:cNvPr id="147464" name="Oval 8"/>
          <p:cNvSpPr>
            <a:spLocks noChangeArrowheads="1"/>
          </p:cNvSpPr>
          <p:nvPr/>
        </p:nvSpPr>
        <p:spPr bwMode="auto">
          <a:xfrm>
            <a:off x="1828800" y="47879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7465" name="Oval 9"/>
          <p:cNvSpPr>
            <a:spLocks noChangeArrowheads="1"/>
          </p:cNvSpPr>
          <p:nvPr/>
        </p:nvSpPr>
        <p:spPr bwMode="auto">
          <a:xfrm>
            <a:off x="4419600" y="47879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7466" name="Oval 10"/>
          <p:cNvSpPr>
            <a:spLocks noChangeArrowheads="1"/>
          </p:cNvSpPr>
          <p:nvPr/>
        </p:nvSpPr>
        <p:spPr bwMode="auto">
          <a:xfrm>
            <a:off x="5715000" y="47879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7467" name="Oval 11"/>
          <p:cNvSpPr>
            <a:spLocks noChangeArrowheads="1"/>
          </p:cNvSpPr>
          <p:nvPr/>
        </p:nvSpPr>
        <p:spPr bwMode="auto">
          <a:xfrm>
            <a:off x="7086600" y="47879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7468" name="Oval 12"/>
          <p:cNvSpPr>
            <a:spLocks noChangeArrowheads="1"/>
          </p:cNvSpPr>
          <p:nvPr/>
        </p:nvSpPr>
        <p:spPr bwMode="auto">
          <a:xfrm>
            <a:off x="6934200" y="46355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7469" name="Line 13"/>
          <p:cNvSpPr>
            <a:spLocks noChangeShapeType="1"/>
          </p:cNvSpPr>
          <p:nvPr/>
        </p:nvSpPr>
        <p:spPr bwMode="auto">
          <a:xfrm flipV="1">
            <a:off x="1219200" y="5105400"/>
            <a:ext cx="4572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7470" name="Line 14"/>
          <p:cNvSpPr>
            <a:spLocks noChangeShapeType="1"/>
          </p:cNvSpPr>
          <p:nvPr/>
        </p:nvSpPr>
        <p:spPr bwMode="auto">
          <a:xfrm>
            <a:off x="3657600" y="5092700"/>
            <a:ext cx="6096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7471" name="Line 15"/>
          <p:cNvSpPr>
            <a:spLocks noChangeShapeType="1"/>
          </p:cNvSpPr>
          <p:nvPr/>
        </p:nvSpPr>
        <p:spPr bwMode="auto">
          <a:xfrm flipV="1">
            <a:off x="5105400" y="5092700"/>
            <a:ext cx="6096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7472" name="Line 16"/>
          <p:cNvSpPr>
            <a:spLocks noChangeShapeType="1"/>
          </p:cNvSpPr>
          <p:nvPr/>
        </p:nvSpPr>
        <p:spPr bwMode="auto">
          <a:xfrm>
            <a:off x="6248400" y="50927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22543" name="Object 17"/>
          <p:cNvGraphicFramePr>
            <a:graphicFrameLocks noChangeAspect="1"/>
          </p:cNvGraphicFramePr>
          <p:nvPr/>
        </p:nvGraphicFramePr>
        <p:xfrm>
          <a:off x="1905000" y="47879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125" name="Equation" r:id="rId3" imgW="419100" imgH="469900" progId="Equation.3">
                  <p:embed/>
                </p:oleObj>
              </mc:Choice>
              <mc:Fallback>
                <p:oleObj name="Equation" r:id="rId3" imgW="4191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7879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74" name="Oval 18"/>
          <p:cNvSpPr>
            <a:spLocks noChangeArrowheads="1"/>
          </p:cNvSpPr>
          <p:nvPr/>
        </p:nvSpPr>
        <p:spPr bwMode="auto">
          <a:xfrm>
            <a:off x="3124200" y="47879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22545" name="Object 19"/>
          <p:cNvGraphicFramePr>
            <a:graphicFrameLocks noChangeAspect="1"/>
          </p:cNvGraphicFramePr>
          <p:nvPr/>
        </p:nvGraphicFramePr>
        <p:xfrm>
          <a:off x="3238500" y="47879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126" name="Equation" r:id="rId5" imgW="342751" imgH="469696" progId="Equation.3">
                  <p:embed/>
                </p:oleObj>
              </mc:Choice>
              <mc:Fallback>
                <p:oleObj name="Equation" r:id="rId5" imgW="342751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47879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6" name="Object 20"/>
          <p:cNvGraphicFramePr>
            <a:graphicFrameLocks noChangeAspect="1"/>
          </p:cNvGraphicFramePr>
          <p:nvPr/>
        </p:nvGraphicFramePr>
        <p:xfrm>
          <a:off x="4508500" y="47879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127" name="Equation" r:id="rId7" imgW="393529" imgH="469696" progId="Equation.3">
                  <p:embed/>
                </p:oleObj>
              </mc:Choice>
              <mc:Fallback>
                <p:oleObj name="Equation" r:id="rId7" imgW="393529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47879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7" name="Object 21"/>
          <p:cNvGraphicFramePr>
            <a:graphicFrameLocks noChangeAspect="1"/>
          </p:cNvGraphicFramePr>
          <p:nvPr/>
        </p:nvGraphicFramePr>
        <p:xfrm>
          <a:off x="5803900" y="47879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128" name="Equation" r:id="rId9" imgW="393529" imgH="469696" progId="Equation.3">
                  <p:embed/>
                </p:oleObj>
              </mc:Choice>
              <mc:Fallback>
                <p:oleObj name="Equation" r:id="rId9" imgW="393529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0" y="47879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8" name="Object 22"/>
          <p:cNvGraphicFramePr>
            <a:graphicFrameLocks noChangeAspect="1"/>
          </p:cNvGraphicFramePr>
          <p:nvPr/>
        </p:nvGraphicFramePr>
        <p:xfrm>
          <a:off x="7162800" y="47879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129" name="Equation" r:id="rId11" imgW="419100" imgH="469900" progId="Equation.3">
                  <p:embed/>
                </p:oleObj>
              </mc:Choice>
              <mc:Fallback>
                <p:oleObj name="Equation" r:id="rId11" imgW="4191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47879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79" name="Line 23"/>
          <p:cNvSpPr>
            <a:spLocks noChangeShapeType="1"/>
          </p:cNvSpPr>
          <p:nvPr/>
        </p:nvSpPr>
        <p:spPr bwMode="auto">
          <a:xfrm flipV="1">
            <a:off x="2514600" y="5105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22550" name="Object 24"/>
          <p:cNvGraphicFramePr>
            <a:graphicFrameLocks noChangeAspect="1"/>
          </p:cNvGraphicFramePr>
          <p:nvPr/>
        </p:nvGraphicFramePr>
        <p:xfrm>
          <a:off x="2590800" y="47879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130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7879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1" name="Object 25"/>
          <p:cNvGraphicFramePr>
            <a:graphicFrameLocks noChangeAspect="1"/>
          </p:cNvGraphicFramePr>
          <p:nvPr/>
        </p:nvGraphicFramePr>
        <p:xfrm>
          <a:off x="3886200" y="47117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131" name="Equation" r:id="rId15" imgW="279279" imgH="380835" progId="Equation.3">
                  <p:embed/>
                </p:oleObj>
              </mc:Choice>
              <mc:Fallback>
                <p:oleObj name="Equation" r:id="rId15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7117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2" name="Object 26"/>
          <p:cNvGraphicFramePr>
            <a:graphicFrameLocks noChangeAspect="1"/>
          </p:cNvGraphicFramePr>
          <p:nvPr/>
        </p:nvGraphicFramePr>
        <p:xfrm>
          <a:off x="5181600" y="47117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132"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7117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3" name="Object 27"/>
          <p:cNvGraphicFramePr>
            <a:graphicFrameLocks noChangeAspect="1"/>
          </p:cNvGraphicFramePr>
          <p:nvPr/>
        </p:nvGraphicFramePr>
        <p:xfrm>
          <a:off x="6477000" y="47879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133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7879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84" name="Oval 28"/>
          <p:cNvSpPr>
            <a:spLocks noChangeArrowheads="1"/>
          </p:cNvSpPr>
          <p:nvPr/>
        </p:nvSpPr>
        <p:spPr bwMode="auto">
          <a:xfrm>
            <a:off x="6489700" y="3505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22555" name="Object 29"/>
          <p:cNvGraphicFramePr>
            <a:graphicFrameLocks noChangeAspect="1"/>
          </p:cNvGraphicFramePr>
          <p:nvPr/>
        </p:nvGraphicFramePr>
        <p:xfrm>
          <a:off x="6565900" y="35052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134" name="Equation" r:id="rId19" imgW="406224" imgH="469696" progId="Equation.3">
                  <p:embed/>
                </p:oleObj>
              </mc:Choice>
              <mc:Fallback>
                <p:oleObj name="Equation" r:id="rId19" imgW="406224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5900" y="35052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6" name="Object 30"/>
          <p:cNvGraphicFramePr>
            <a:graphicFrameLocks noChangeAspect="1"/>
          </p:cNvGraphicFramePr>
          <p:nvPr/>
        </p:nvGraphicFramePr>
        <p:xfrm>
          <a:off x="3429000" y="43307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135"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3307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7" name="Object 31"/>
          <p:cNvGraphicFramePr>
            <a:graphicFrameLocks noChangeAspect="1"/>
          </p:cNvGraphicFramePr>
          <p:nvPr/>
        </p:nvGraphicFramePr>
        <p:xfrm>
          <a:off x="48768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136" name="Equation" r:id="rId22" imgW="266584" imgH="279279" progId="Equation.3">
                  <p:embed/>
                </p:oleObj>
              </mc:Choice>
              <mc:Fallback>
                <p:oleObj name="Equation" r:id="rId22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8" name="Object 32"/>
          <p:cNvGraphicFramePr>
            <a:graphicFrameLocks noChangeAspect="1"/>
          </p:cNvGraphicFramePr>
          <p:nvPr/>
        </p:nvGraphicFramePr>
        <p:xfrm>
          <a:off x="5943600" y="43307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137" name="Equation" r:id="rId23" imgW="279279" imgH="380835" progId="Equation.3">
                  <p:embed/>
                </p:oleObj>
              </mc:Choice>
              <mc:Fallback>
                <p:oleObj name="Equation" r:id="rId23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3307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9" name="Object 33"/>
          <p:cNvGraphicFramePr>
            <a:graphicFrameLocks noChangeAspect="1"/>
          </p:cNvGraphicFramePr>
          <p:nvPr/>
        </p:nvGraphicFramePr>
        <p:xfrm>
          <a:off x="2133600" y="41910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138" name="Equation" r:id="rId24" imgW="279279" imgH="380835" progId="Equation.3">
                  <p:embed/>
                </p:oleObj>
              </mc:Choice>
              <mc:Fallback>
                <p:oleObj name="Equation" r:id="rId24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1910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90" name="Freeform 34"/>
          <p:cNvSpPr>
            <a:spLocks/>
          </p:cNvSpPr>
          <p:nvPr/>
        </p:nvSpPr>
        <p:spPr bwMode="auto">
          <a:xfrm>
            <a:off x="6324600" y="2730500"/>
            <a:ext cx="660400" cy="850900"/>
          </a:xfrm>
          <a:custGeom>
            <a:avLst/>
            <a:gdLst>
              <a:gd name="T0" fmla="*/ 241300 w 416"/>
              <a:gd name="T1" fmla="*/ 850900 h 536"/>
              <a:gd name="T2" fmla="*/ 12700 w 416"/>
              <a:gd name="T3" fmla="*/ 317500 h 536"/>
              <a:gd name="T4" fmla="*/ 317500 w 416"/>
              <a:gd name="T5" fmla="*/ 12700 h 536"/>
              <a:gd name="T6" fmla="*/ 622300 w 416"/>
              <a:gd name="T7" fmla="*/ 241300 h 536"/>
              <a:gd name="T8" fmla="*/ 546100 w 416"/>
              <a:gd name="T9" fmla="*/ 774700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22561" name="Object 35"/>
          <p:cNvGraphicFramePr>
            <a:graphicFrameLocks noChangeAspect="1"/>
          </p:cNvGraphicFramePr>
          <p:nvPr/>
        </p:nvGraphicFramePr>
        <p:xfrm>
          <a:off x="6337300" y="22860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139" name="Equation" r:id="rId25" imgW="672808" imgH="444307" progId="Equation.3">
                  <p:embed/>
                </p:oleObj>
              </mc:Choice>
              <mc:Fallback>
                <p:oleObj name="Equation" r:id="rId25" imgW="672808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300" y="22860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92" name="Line 36"/>
          <p:cNvSpPr>
            <a:spLocks noChangeShapeType="1"/>
          </p:cNvSpPr>
          <p:nvPr/>
        </p:nvSpPr>
        <p:spPr bwMode="auto">
          <a:xfrm flipV="1">
            <a:off x="6096000" y="40259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7493" name="Freeform 37"/>
          <p:cNvSpPr>
            <a:spLocks/>
          </p:cNvSpPr>
          <p:nvPr/>
        </p:nvSpPr>
        <p:spPr bwMode="auto">
          <a:xfrm>
            <a:off x="4876800" y="3873500"/>
            <a:ext cx="1676400" cy="850900"/>
          </a:xfrm>
          <a:custGeom>
            <a:avLst/>
            <a:gdLst>
              <a:gd name="T0" fmla="*/ 0 w 1104"/>
              <a:gd name="T1" fmla="*/ 850900 h 624"/>
              <a:gd name="T2" fmla="*/ 655983 w 1104"/>
              <a:gd name="T3" fmla="*/ 261815 h 624"/>
              <a:gd name="T4" fmla="*/ 1676400 w 1104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47494" name="Freeform 38"/>
          <p:cNvSpPr>
            <a:spLocks/>
          </p:cNvSpPr>
          <p:nvPr/>
        </p:nvSpPr>
        <p:spPr bwMode="auto">
          <a:xfrm>
            <a:off x="3505200" y="3683000"/>
            <a:ext cx="2971800" cy="1181100"/>
          </a:xfrm>
          <a:custGeom>
            <a:avLst/>
            <a:gdLst>
              <a:gd name="T0" fmla="*/ 0 w 1872"/>
              <a:gd name="T1" fmla="*/ 1181100 h 744"/>
              <a:gd name="T2" fmla="*/ 1143000 w 1872"/>
              <a:gd name="T3" fmla="*/ 190500 h 744"/>
              <a:gd name="T4" fmla="*/ 2971800 w 1872"/>
              <a:gd name="T5" fmla="*/ 38100 h 7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47495" name="Freeform 39"/>
          <p:cNvSpPr>
            <a:spLocks/>
          </p:cNvSpPr>
          <p:nvPr/>
        </p:nvSpPr>
        <p:spPr bwMode="auto">
          <a:xfrm>
            <a:off x="2286000" y="3124200"/>
            <a:ext cx="4267200" cy="1587500"/>
          </a:xfrm>
          <a:custGeom>
            <a:avLst/>
            <a:gdLst>
              <a:gd name="T0" fmla="*/ 0 w 2736"/>
              <a:gd name="T1" fmla="*/ 1587500 h 1136"/>
              <a:gd name="T2" fmla="*/ 1122947 w 2736"/>
              <a:gd name="T3" fmla="*/ 178873 h 1136"/>
              <a:gd name="T4" fmla="*/ 4267200 w 2736"/>
              <a:gd name="T5" fmla="*/ 514261 h 11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pSp>
        <p:nvGrpSpPr>
          <p:cNvPr id="22566" name="Group 40"/>
          <p:cNvGrpSpPr>
            <a:grpSpLocks/>
          </p:cNvGrpSpPr>
          <p:nvPr/>
        </p:nvGrpSpPr>
        <p:grpSpPr bwMode="auto">
          <a:xfrm>
            <a:off x="6934200" y="4051300"/>
            <a:ext cx="900113" cy="609600"/>
            <a:chOff x="4224" y="1824"/>
            <a:chExt cx="567" cy="384"/>
          </a:xfrm>
        </p:grpSpPr>
        <p:graphicFrame>
          <p:nvGraphicFramePr>
            <p:cNvPr id="22574" name="Object 41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140" name="Equation" r:id="rId27" imgW="672808" imgH="444307" progId="Equation.3">
                    <p:embed/>
                  </p:oleObj>
                </mc:Choice>
                <mc:Fallback>
                  <p:oleObj name="Equation" r:id="rId27" imgW="672808" imgH="44430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7498" name="Line 42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147499" name="Oval 43"/>
          <p:cNvSpPr>
            <a:spLocks noChangeArrowheads="1"/>
          </p:cNvSpPr>
          <p:nvPr/>
        </p:nvSpPr>
        <p:spPr bwMode="auto">
          <a:xfrm>
            <a:off x="1676400" y="4648200"/>
            <a:ext cx="838200" cy="838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7500" name="Oval 44"/>
          <p:cNvSpPr>
            <a:spLocks noChangeArrowheads="1"/>
          </p:cNvSpPr>
          <p:nvPr/>
        </p:nvSpPr>
        <p:spPr bwMode="auto">
          <a:xfrm>
            <a:off x="4267200" y="46482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7501" name="Line 45"/>
          <p:cNvSpPr>
            <a:spLocks noChangeShapeType="1"/>
          </p:cNvSpPr>
          <p:nvPr/>
        </p:nvSpPr>
        <p:spPr bwMode="auto">
          <a:xfrm>
            <a:off x="1752600" y="56388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7502" name="Text Box 46"/>
          <p:cNvSpPr txBox="1">
            <a:spLocks noChangeArrowheads="1"/>
          </p:cNvSpPr>
          <p:nvPr/>
        </p:nvSpPr>
        <p:spPr bwMode="auto">
          <a:xfrm>
            <a:off x="1371600" y="5715000"/>
            <a:ext cx="1443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accept</a:t>
            </a:r>
          </a:p>
        </p:txBody>
      </p:sp>
      <p:sp>
        <p:nvSpPr>
          <p:cNvPr id="147503" name="Text Box 47"/>
          <p:cNvSpPr txBox="1">
            <a:spLocks noChangeArrowheads="1"/>
          </p:cNvSpPr>
          <p:nvPr/>
        </p:nvSpPr>
        <p:spPr bwMode="auto">
          <a:xfrm>
            <a:off x="762000" y="2057400"/>
            <a:ext cx="2943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Input Finished</a:t>
            </a:r>
          </a:p>
        </p:txBody>
      </p:sp>
      <p:sp>
        <p:nvSpPr>
          <p:cNvPr id="52" name="Başlık 1"/>
          <p:cNvSpPr txBox="1">
            <a:spLocks/>
          </p:cNvSpPr>
          <p:nvPr/>
        </p:nvSpPr>
        <p:spPr>
          <a:xfrm>
            <a:off x="1187624" y="332656"/>
            <a:ext cx="7239000" cy="5040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7200" b="1" kern="1200">
                <a:ln w="1270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BLM2502 Theory of Computation</a:t>
            </a:r>
          </a:p>
        </p:txBody>
      </p:sp>
      <p:sp>
        <p:nvSpPr>
          <p:cNvPr id="53" name="Altbilgi Yer Tutucusu 3"/>
          <p:cNvSpPr>
            <a:spLocks noGrp="1"/>
          </p:cNvSpPr>
          <p:nvPr>
            <p:ph type="ftr" sz="quarter" idx="12"/>
          </p:nvPr>
        </p:nvSpPr>
        <p:spPr>
          <a:xfrm>
            <a:off x="1331640" y="5805264"/>
            <a:ext cx="7162800" cy="228600"/>
          </a:xfrm>
        </p:spPr>
        <p:txBody>
          <a:bodyPr/>
          <a:lstStyle/>
          <a:p>
            <a:pPr algn="r"/>
            <a:r>
              <a:rPr lang="nb-NO" dirty="0"/>
              <a:t>Week II – Finite Automata</a:t>
            </a:r>
            <a:endParaRPr lang="tr-TR" dirty="0"/>
          </a:p>
        </p:txBody>
      </p:sp>
      <p:sp>
        <p:nvSpPr>
          <p:cNvPr id="54" name="Slayt Numarası Yer Tutucusu 4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/>
          <a:lstStyle/>
          <a:p>
            <a:fld id="{CEC3C0A5-FCFC-4DD2-8080-FD61FAFEF6A5}" type="slidenum">
              <a:rPr lang="tr-TR" smtClean="0"/>
              <a:t>44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255835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20" name="Oval 28"/>
          <p:cNvSpPr>
            <a:spLocks noChangeArrowheads="1"/>
          </p:cNvSpPr>
          <p:nvPr/>
        </p:nvSpPr>
        <p:spPr bwMode="auto">
          <a:xfrm>
            <a:off x="12192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36221" name="Oval 29"/>
          <p:cNvSpPr>
            <a:spLocks noChangeArrowheads="1"/>
          </p:cNvSpPr>
          <p:nvPr/>
        </p:nvSpPr>
        <p:spPr bwMode="auto">
          <a:xfrm>
            <a:off x="44196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36222" name="Oval 30"/>
          <p:cNvSpPr>
            <a:spLocks noChangeArrowheads="1"/>
          </p:cNvSpPr>
          <p:nvPr/>
        </p:nvSpPr>
        <p:spPr bwMode="auto">
          <a:xfrm>
            <a:off x="73914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36223" name="Line 31"/>
          <p:cNvSpPr>
            <a:spLocks noChangeShapeType="1"/>
          </p:cNvSpPr>
          <p:nvPr/>
        </p:nvSpPr>
        <p:spPr bwMode="auto">
          <a:xfrm>
            <a:off x="6096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36224" name="Oval 32"/>
          <p:cNvSpPr>
            <a:spLocks noChangeArrowheads="1"/>
          </p:cNvSpPr>
          <p:nvPr/>
        </p:nvSpPr>
        <p:spPr bwMode="auto">
          <a:xfrm>
            <a:off x="4191000" y="41910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36225" name="Line 33"/>
          <p:cNvSpPr>
            <a:spLocks noChangeShapeType="1"/>
          </p:cNvSpPr>
          <p:nvPr/>
        </p:nvSpPr>
        <p:spPr bwMode="auto">
          <a:xfrm>
            <a:off x="1905000" y="4800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36226" name="Line 34"/>
          <p:cNvSpPr>
            <a:spLocks noChangeShapeType="1"/>
          </p:cNvSpPr>
          <p:nvPr/>
        </p:nvSpPr>
        <p:spPr bwMode="auto">
          <a:xfrm>
            <a:off x="5334000" y="4800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36227" name="Freeform 35"/>
          <p:cNvSpPr>
            <a:spLocks/>
          </p:cNvSpPr>
          <p:nvPr/>
        </p:nvSpPr>
        <p:spPr bwMode="auto">
          <a:xfrm>
            <a:off x="1117600" y="3416300"/>
            <a:ext cx="812800" cy="1079500"/>
          </a:xfrm>
          <a:custGeom>
            <a:avLst/>
            <a:gdLst>
              <a:gd name="T0" fmla="*/ 254000 w 512"/>
              <a:gd name="T1" fmla="*/ 1079500 h 680"/>
              <a:gd name="T2" fmla="*/ 25400 w 512"/>
              <a:gd name="T3" fmla="*/ 317500 h 680"/>
              <a:gd name="T4" fmla="*/ 406400 w 512"/>
              <a:gd name="T5" fmla="*/ 12700 h 680"/>
              <a:gd name="T6" fmla="*/ 787400 w 512"/>
              <a:gd name="T7" fmla="*/ 241300 h 680"/>
              <a:gd name="T8" fmla="*/ 558800 w 512"/>
              <a:gd name="T9" fmla="*/ 1003300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36228" name="Freeform 36"/>
          <p:cNvSpPr>
            <a:spLocks/>
          </p:cNvSpPr>
          <p:nvPr/>
        </p:nvSpPr>
        <p:spPr bwMode="auto">
          <a:xfrm>
            <a:off x="7239000" y="3429000"/>
            <a:ext cx="812800" cy="1079500"/>
          </a:xfrm>
          <a:custGeom>
            <a:avLst/>
            <a:gdLst>
              <a:gd name="T0" fmla="*/ 254000 w 512"/>
              <a:gd name="T1" fmla="*/ 1079500 h 680"/>
              <a:gd name="T2" fmla="*/ 25400 w 512"/>
              <a:gd name="T3" fmla="*/ 317500 h 680"/>
              <a:gd name="T4" fmla="*/ 406400 w 512"/>
              <a:gd name="T5" fmla="*/ 12700 h 680"/>
              <a:gd name="T6" fmla="*/ 787400 w 512"/>
              <a:gd name="T7" fmla="*/ 241300 h 680"/>
              <a:gd name="T8" fmla="*/ 558800 w 512"/>
              <a:gd name="T9" fmla="*/ 1003300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23564" name="Object 37"/>
          <p:cNvGraphicFramePr>
            <a:graphicFrameLocks noChangeAspect="1"/>
          </p:cNvGraphicFramePr>
          <p:nvPr/>
        </p:nvGraphicFramePr>
        <p:xfrm>
          <a:off x="1371600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97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5" name="Object 38"/>
          <p:cNvGraphicFramePr>
            <a:graphicFrameLocks noChangeAspect="1"/>
          </p:cNvGraphicFramePr>
          <p:nvPr/>
        </p:nvGraphicFramePr>
        <p:xfrm>
          <a:off x="27432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98" name="Equation" r:id="rId5" imgW="279279" imgH="380835" progId="Equation.3">
                  <p:embed/>
                </p:oleObj>
              </mc:Choice>
              <mc:Fallback>
                <p:oleObj name="Equation" r:id="rId5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6" name="Object 39"/>
          <p:cNvGraphicFramePr>
            <a:graphicFrameLocks noChangeAspect="1"/>
          </p:cNvGraphicFramePr>
          <p:nvPr/>
        </p:nvGraphicFramePr>
        <p:xfrm>
          <a:off x="5867400" y="42672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99" name="Equation" r:id="rId7" imgW="672808" imgH="444307" progId="Equation.3">
                  <p:embed/>
                </p:oleObj>
              </mc:Choice>
              <mc:Fallback>
                <p:oleObj name="Equation" r:id="rId7" imgW="672808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2672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7" name="Object 40"/>
          <p:cNvGraphicFramePr>
            <a:graphicFrameLocks noChangeAspect="1"/>
          </p:cNvGraphicFramePr>
          <p:nvPr/>
        </p:nvGraphicFramePr>
        <p:xfrm>
          <a:off x="7315200" y="28956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00" name="Equation" r:id="rId9" imgW="672808" imgH="444307" progId="Equation.3">
                  <p:embed/>
                </p:oleObj>
              </mc:Choice>
              <mc:Fallback>
                <p:oleObj name="Equation" r:id="rId9" imgW="672808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8956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8" name="Object 41"/>
          <p:cNvGraphicFramePr>
            <a:graphicFrameLocks noChangeAspect="1"/>
          </p:cNvGraphicFramePr>
          <p:nvPr/>
        </p:nvGraphicFramePr>
        <p:xfrm>
          <a:off x="1371600" y="4495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01" name="Equation" r:id="rId10" imgW="419100" imgH="469900" progId="Equation.3">
                  <p:embed/>
                </p:oleObj>
              </mc:Choice>
              <mc:Fallback>
                <p:oleObj name="Equation" r:id="rId10" imgW="4191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95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9" name="Object 42"/>
          <p:cNvGraphicFramePr>
            <a:graphicFrameLocks noChangeAspect="1"/>
          </p:cNvGraphicFramePr>
          <p:nvPr/>
        </p:nvGraphicFramePr>
        <p:xfrm>
          <a:off x="4610100" y="4495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02" name="Equation" r:id="rId12" imgW="342751" imgH="469696" progId="Equation.3">
                  <p:embed/>
                </p:oleObj>
              </mc:Choice>
              <mc:Fallback>
                <p:oleObj name="Equation" r:id="rId12" imgW="342751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4495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0" name="Object 43"/>
          <p:cNvGraphicFramePr>
            <a:graphicFrameLocks noChangeAspect="1"/>
          </p:cNvGraphicFramePr>
          <p:nvPr/>
        </p:nvGraphicFramePr>
        <p:xfrm>
          <a:off x="7480300" y="4495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03" name="Equation" r:id="rId14" imgW="393529" imgH="469696" progId="Equation.3">
                  <p:embed/>
                </p:oleObj>
              </mc:Choice>
              <mc:Fallback>
                <p:oleObj name="Equation" r:id="rId14" imgW="393529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4495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36" name="Text Box 44"/>
          <p:cNvSpPr txBox="1">
            <a:spLocks noChangeArrowheads="1"/>
          </p:cNvSpPr>
          <p:nvPr/>
        </p:nvSpPr>
        <p:spPr bwMode="auto">
          <a:xfrm>
            <a:off x="4114800" y="5334000"/>
            <a:ext cx="165417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Accept 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state</a:t>
            </a:r>
          </a:p>
        </p:txBody>
      </p:sp>
      <p:sp>
        <p:nvSpPr>
          <p:cNvPr id="136237" name="Text Box 45"/>
          <p:cNvSpPr txBox="1">
            <a:spLocks noChangeArrowheads="1"/>
          </p:cNvSpPr>
          <p:nvPr/>
        </p:nvSpPr>
        <p:spPr bwMode="auto">
          <a:xfrm>
            <a:off x="6781800" y="5257800"/>
            <a:ext cx="2132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trap state</a:t>
            </a:r>
          </a:p>
        </p:txBody>
      </p:sp>
      <p:sp>
        <p:nvSpPr>
          <p:cNvPr id="27" name="Başlık 1"/>
          <p:cNvSpPr txBox="1">
            <a:spLocks/>
          </p:cNvSpPr>
          <p:nvPr/>
        </p:nvSpPr>
        <p:spPr>
          <a:xfrm>
            <a:off x="1187624" y="332656"/>
            <a:ext cx="7239000" cy="5040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7200" b="1" kern="1200">
                <a:ln w="1270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BLM2502 Theory of Computation</a:t>
            </a:r>
            <a:endParaRPr lang="en-US" sz="4000" dirty="0"/>
          </a:p>
        </p:txBody>
      </p:sp>
      <p:sp>
        <p:nvSpPr>
          <p:cNvPr id="28" name="Altbilgi Yer Tutucusu 3"/>
          <p:cNvSpPr>
            <a:spLocks noGrp="1"/>
          </p:cNvSpPr>
          <p:nvPr>
            <p:ph type="ftr" sz="quarter" idx="12"/>
          </p:nvPr>
        </p:nvSpPr>
        <p:spPr>
          <a:xfrm>
            <a:off x="1331640" y="5805264"/>
            <a:ext cx="7162800" cy="228600"/>
          </a:xfrm>
        </p:spPr>
        <p:txBody>
          <a:bodyPr/>
          <a:lstStyle/>
          <a:p>
            <a:pPr algn="r"/>
            <a:r>
              <a:rPr lang="nb-NO" dirty="0"/>
              <a:t>Week II – Finite Automata</a:t>
            </a:r>
            <a:endParaRPr lang="tr-TR" dirty="0"/>
          </a:p>
        </p:txBody>
      </p:sp>
      <p:sp>
        <p:nvSpPr>
          <p:cNvPr id="29" name="Slayt Numarası Yer Tutucusu 4"/>
          <p:cNvSpPr txBox="1">
            <a:spLocks/>
          </p:cNvSpPr>
          <p:nvPr/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r-T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C3C0A5-FCFC-4DD2-8080-FD61FAFEF6A5}" type="slidenum">
              <a:rPr lang="tr-TR" smtClean="0"/>
              <a:pPr/>
              <a:t>45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716288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Oval 3"/>
          <p:cNvSpPr>
            <a:spLocks noChangeArrowheads="1"/>
          </p:cNvSpPr>
          <p:nvPr/>
        </p:nvSpPr>
        <p:spPr bwMode="auto">
          <a:xfrm>
            <a:off x="1219200" y="44196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3364" name="Oval 4"/>
          <p:cNvSpPr>
            <a:spLocks noChangeArrowheads="1"/>
          </p:cNvSpPr>
          <p:nvPr/>
        </p:nvSpPr>
        <p:spPr bwMode="auto">
          <a:xfrm>
            <a:off x="44196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3365" name="Oval 5"/>
          <p:cNvSpPr>
            <a:spLocks noChangeArrowheads="1"/>
          </p:cNvSpPr>
          <p:nvPr/>
        </p:nvSpPr>
        <p:spPr bwMode="auto">
          <a:xfrm>
            <a:off x="73914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3366" name="Line 6"/>
          <p:cNvSpPr>
            <a:spLocks noChangeShapeType="1"/>
          </p:cNvSpPr>
          <p:nvPr/>
        </p:nvSpPr>
        <p:spPr bwMode="auto">
          <a:xfrm>
            <a:off x="609600" y="48006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3367" name="Oval 7"/>
          <p:cNvSpPr>
            <a:spLocks noChangeArrowheads="1"/>
          </p:cNvSpPr>
          <p:nvPr/>
        </p:nvSpPr>
        <p:spPr bwMode="auto">
          <a:xfrm>
            <a:off x="4191000" y="41910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3368" name="Line 8"/>
          <p:cNvSpPr>
            <a:spLocks noChangeShapeType="1"/>
          </p:cNvSpPr>
          <p:nvPr/>
        </p:nvSpPr>
        <p:spPr bwMode="auto">
          <a:xfrm>
            <a:off x="1905000" y="4800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3369" name="Line 9"/>
          <p:cNvSpPr>
            <a:spLocks noChangeShapeType="1"/>
          </p:cNvSpPr>
          <p:nvPr/>
        </p:nvSpPr>
        <p:spPr bwMode="auto">
          <a:xfrm>
            <a:off x="5334000" y="4800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3370" name="Freeform 10"/>
          <p:cNvSpPr>
            <a:spLocks/>
          </p:cNvSpPr>
          <p:nvPr/>
        </p:nvSpPr>
        <p:spPr bwMode="auto">
          <a:xfrm>
            <a:off x="1117600" y="3416300"/>
            <a:ext cx="812800" cy="1079500"/>
          </a:xfrm>
          <a:custGeom>
            <a:avLst/>
            <a:gdLst>
              <a:gd name="T0" fmla="*/ 254000 w 512"/>
              <a:gd name="T1" fmla="*/ 1079500 h 680"/>
              <a:gd name="T2" fmla="*/ 25400 w 512"/>
              <a:gd name="T3" fmla="*/ 317500 h 680"/>
              <a:gd name="T4" fmla="*/ 406400 w 512"/>
              <a:gd name="T5" fmla="*/ 12700 h 680"/>
              <a:gd name="T6" fmla="*/ 787400 w 512"/>
              <a:gd name="T7" fmla="*/ 241300 h 680"/>
              <a:gd name="T8" fmla="*/ 558800 w 512"/>
              <a:gd name="T9" fmla="*/ 1003300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43371" name="Freeform 11"/>
          <p:cNvSpPr>
            <a:spLocks/>
          </p:cNvSpPr>
          <p:nvPr/>
        </p:nvSpPr>
        <p:spPr bwMode="auto">
          <a:xfrm>
            <a:off x="7239000" y="3429000"/>
            <a:ext cx="812800" cy="1079500"/>
          </a:xfrm>
          <a:custGeom>
            <a:avLst/>
            <a:gdLst>
              <a:gd name="T0" fmla="*/ 254000 w 512"/>
              <a:gd name="T1" fmla="*/ 1079500 h 680"/>
              <a:gd name="T2" fmla="*/ 25400 w 512"/>
              <a:gd name="T3" fmla="*/ 317500 h 680"/>
              <a:gd name="T4" fmla="*/ 406400 w 512"/>
              <a:gd name="T5" fmla="*/ 12700 h 680"/>
              <a:gd name="T6" fmla="*/ 787400 w 512"/>
              <a:gd name="T7" fmla="*/ 241300 h 680"/>
              <a:gd name="T8" fmla="*/ 558800 w 512"/>
              <a:gd name="T9" fmla="*/ 1003300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24587" name="Object 12"/>
          <p:cNvGraphicFramePr>
            <a:graphicFrameLocks noChangeAspect="1"/>
          </p:cNvGraphicFramePr>
          <p:nvPr/>
        </p:nvGraphicFramePr>
        <p:xfrm>
          <a:off x="1371600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005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8" name="Object 13"/>
          <p:cNvGraphicFramePr>
            <a:graphicFrameLocks noChangeAspect="1"/>
          </p:cNvGraphicFramePr>
          <p:nvPr/>
        </p:nvGraphicFramePr>
        <p:xfrm>
          <a:off x="27432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006" name="Equation" r:id="rId5" imgW="279279" imgH="380835" progId="Equation.3">
                  <p:embed/>
                </p:oleObj>
              </mc:Choice>
              <mc:Fallback>
                <p:oleObj name="Equation" r:id="rId5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9" name="Object 14"/>
          <p:cNvGraphicFramePr>
            <a:graphicFrameLocks noChangeAspect="1"/>
          </p:cNvGraphicFramePr>
          <p:nvPr/>
        </p:nvGraphicFramePr>
        <p:xfrm>
          <a:off x="5867400" y="42672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007" name="Equation" r:id="rId7" imgW="672808" imgH="444307" progId="Equation.3">
                  <p:embed/>
                </p:oleObj>
              </mc:Choice>
              <mc:Fallback>
                <p:oleObj name="Equation" r:id="rId7" imgW="672808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2672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0" name="Object 15"/>
          <p:cNvGraphicFramePr>
            <a:graphicFrameLocks noChangeAspect="1"/>
          </p:cNvGraphicFramePr>
          <p:nvPr/>
        </p:nvGraphicFramePr>
        <p:xfrm>
          <a:off x="7315200" y="28956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008" name="Equation" r:id="rId9" imgW="672808" imgH="444307" progId="Equation.3">
                  <p:embed/>
                </p:oleObj>
              </mc:Choice>
              <mc:Fallback>
                <p:oleObj name="Equation" r:id="rId9" imgW="672808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8956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1" name="Object 16"/>
          <p:cNvGraphicFramePr>
            <a:graphicFrameLocks noChangeAspect="1"/>
          </p:cNvGraphicFramePr>
          <p:nvPr/>
        </p:nvGraphicFramePr>
        <p:xfrm>
          <a:off x="1371600" y="4495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009" name="Equation" r:id="rId10" imgW="419100" imgH="469900" progId="Equation.3">
                  <p:embed/>
                </p:oleObj>
              </mc:Choice>
              <mc:Fallback>
                <p:oleObj name="Equation" r:id="rId10" imgW="4191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95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2" name="Object 17"/>
          <p:cNvGraphicFramePr>
            <a:graphicFrameLocks noChangeAspect="1"/>
          </p:cNvGraphicFramePr>
          <p:nvPr/>
        </p:nvGraphicFramePr>
        <p:xfrm>
          <a:off x="4610100" y="4495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010" name="Equation" r:id="rId12" imgW="342751" imgH="469696" progId="Equation.3">
                  <p:embed/>
                </p:oleObj>
              </mc:Choice>
              <mc:Fallback>
                <p:oleObj name="Equation" r:id="rId12" imgW="342751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4495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3" name="Object 18"/>
          <p:cNvGraphicFramePr>
            <a:graphicFrameLocks noChangeAspect="1"/>
          </p:cNvGraphicFramePr>
          <p:nvPr/>
        </p:nvGraphicFramePr>
        <p:xfrm>
          <a:off x="7480300" y="4495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011" name="Equation" r:id="rId14" imgW="393529" imgH="469696" progId="Equation.3">
                  <p:embed/>
                </p:oleObj>
              </mc:Choice>
              <mc:Fallback>
                <p:oleObj name="Equation" r:id="rId14" imgW="393529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4495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79" name="Rectangle 19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3380" name="Line 20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3381" name="Line 21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3382" name="Line 22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24598" name="Object 23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012" name="Equation" r:id="rId16" imgW="266584" imgH="279279" progId="Equation.3">
                  <p:embed/>
                </p:oleObj>
              </mc:Choice>
              <mc:Fallback>
                <p:oleObj name="Equation" r:id="rId16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9" name="Object 24"/>
          <p:cNvGraphicFramePr>
            <a:graphicFrameLocks noChangeAspect="1"/>
          </p:cNvGraphicFramePr>
          <p:nvPr/>
        </p:nvGraphicFramePr>
        <p:xfrm>
          <a:off x="18288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013"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25"/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014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86" name="Line 26"/>
          <p:cNvSpPr>
            <a:spLocks noChangeShapeType="1"/>
          </p:cNvSpPr>
          <p:nvPr/>
        </p:nvSpPr>
        <p:spPr bwMode="auto">
          <a:xfrm>
            <a:off x="609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3387" name="Line 27"/>
          <p:cNvSpPr>
            <a:spLocks noChangeShapeType="1"/>
          </p:cNvSpPr>
          <p:nvPr/>
        </p:nvSpPr>
        <p:spPr bwMode="auto">
          <a:xfrm>
            <a:off x="1143000" y="53340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3389" name="Text Box 29"/>
          <p:cNvSpPr txBox="1">
            <a:spLocks noChangeArrowheads="1"/>
          </p:cNvSpPr>
          <p:nvPr/>
        </p:nvSpPr>
        <p:spPr bwMode="auto">
          <a:xfrm>
            <a:off x="762000" y="2057400"/>
            <a:ext cx="2574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Input String</a:t>
            </a:r>
          </a:p>
        </p:txBody>
      </p:sp>
      <p:sp>
        <p:nvSpPr>
          <p:cNvPr id="34" name="Başlık 1"/>
          <p:cNvSpPr>
            <a:spLocks noGrp="1"/>
          </p:cNvSpPr>
          <p:nvPr>
            <p:ph type="title"/>
          </p:nvPr>
        </p:nvSpPr>
        <p:spPr>
          <a:xfrm>
            <a:off x="1187624" y="332656"/>
            <a:ext cx="7239000" cy="504056"/>
          </a:xfrm>
        </p:spPr>
        <p:txBody>
          <a:bodyPr/>
          <a:lstStyle/>
          <a:p>
            <a:r>
              <a:rPr lang="en-US" sz="4000" dirty="0"/>
              <a:t>BLM2502 Theory of Computation</a:t>
            </a:r>
          </a:p>
        </p:txBody>
      </p:sp>
      <p:sp>
        <p:nvSpPr>
          <p:cNvPr id="35" name="Altbilgi Yer Tutucusu 3"/>
          <p:cNvSpPr>
            <a:spLocks noGrp="1"/>
          </p:cNvSpPr>
          <p:nvPr>
            <p:ph type="ftr" sz="quarter" idx="12"/>
          </p:nvPr>
        </p:nvSpPr>
        <p:spPr>
          <a:xfrm>
            <a:off x="1331640" y="5805264"/>
            <a:ext cx="7162800" cy="228600"/>
          </a:xfrm>
        </p:spPr>
        <p:txBody>
          <a:bodyPr/>
          <a:lstStyle/>
          <a:p>
            <a:pPr algn="r"/>
            <a:r>
              <a:rPr lang="nb-NO" dirty="0"/>
              <a:t>Week II – Finite Automata</a:t>
            </a:r>
            <a:endParaRPr lang="tr-TR" dirty="0"/>
          </a:p>
        </p:txBody>
      </p:sp>
      <p:sp>
        <p:nvSpPr>
          <p:cNvPr id="36" name="Slayt Numarası Yer Tutucusu 4"/>
          <p:cNvSpPr txBox="1">
            <a:spLocks/>
          </p:cNvSpPr>
          <p:nvPr/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r-T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C3C0A5-FCFC-4DD2-8080-FD61FAFEF6A5}" type="slidenum">
              <a:rPr lang="tr-TR" smtClean="0"/>
              <a:pPr/>
              <a:t>46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797020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Oval 2"/>
          <p:cNvSpPr>
            <a:spLocks noChangeArrowheads="1"/>
          </p:cNvSpPr>
          <p:nvPr/>
        </p:nvSpPr>
        <p:spPr bwMode="auto">
          <a:xfrm>
            <a:off x="1219200" y="44196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2707" name="Oval 3"/>
          <p:cNvSpPr>
            <a:spLocks noChangeArrowheads="1"/>
          </p:cNvSpPr>
          <p:nvPr/>
        </p:nvSpPr>
        <p:spPr bwMode="auto">
          <a:xfrm>
            <a:off x="44196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2708" name="Oval 4"/>
          <p:cNvSpPr>
            <a:spLocks noChangeArrowheads="1"/>
          </p:cNvSpPr>
          <p:nvPr/>
        </p:nvSpPr>
        <p:spPr bwMode="auto">
          <a:xfrm>
            <a:off x="73914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2709" name="Line 5"/>
          <p:cNvSpPr>
            <a:spLocks noChangeShapeType="1"/>
          </p:cNvSpPr>
          <p:nvPr/>
        </p:nvSpPr>
        <p:spPr bwMode="auto">
          <a:xfrm>
            <a:off x="6096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2710" name="Oval 6"/>
          <p:cNvSpPr>
            <a:spLocks noChangeArrowheads="1"/>
          </p:cNvSpPr>
          <p:nvPr/>
        </p:nvSpPr>
        <p:spPr bwMode="auto">
          <a:xfrm>
            <a:off x="4191000" y="41910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2711" name="Line 7"/>
          <p:cNvSpPr>
            <a:spLocks noChangeShapeType="1"/>
          </p:cNvSpPr>
          <p:nvPr/>
        </p:nvSpPr>
        <p:spPr bwMode="auto">
          <a:xfrm>
            <a:off x="1905000" y="4800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2712" name="Line 8"/>
          <p:cNvSpPr>
            <a:spLocks noChangeShapeType="1"/>
          </p:cNvSpPr>
          <p:nvPr/>
        </p:nvSpPr>
        <p:spPr bwMode="auto">
          <a:xfrm>
            <a:off x="5334000" y="4800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2713" name="Freeform 9"/>
          <p:cNvSpPr>
            <a:spLocks/>
          </p:cNvSpPr>
          <p:nvPr/>
        </p:nvSpPr>
        <p:spPr bwMode="auto">
          <a:xfrm>
            <a:off x="1117600" y="3416300"/>
            <a:ext cx="812800" cy="1079500"/>
          </a:xfrm>
          <a:custGeom>
            <a:avLst/>
            <a:gdLst>
              <a:gd name="T0" fmla="*/ 254000 w 512"/>
              <a:gd name="T1" fmla="*/ 1079500 h 680"/>
              <a:gd name="T2" fmla="*/ 25400 w 512"/>
              <a:gd name="T3" fmla="*/ 317500 h 680"/>
              <a:gd name="T4" fmla="*/ 406400 w 512"/>
              <a:gd name="T5" fmla="*/ 12700 h 680"/>
              <a:gd name="T6" fmla="*/ 787400 w 512"/>
              <a:gd name="T7" fmla="*/ 241300 h 680"/>
              <a:gd name="T8" fmla="*/ 558800 w 512"/>
              <a:gd name="T9" fmla="*/ 1003300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72714" name="Freeform 10"/>
          <p:cNvSpPr>
            <a:spLocks/>
          </p:cNvSpPr>
          <p:nvPr/>
        </p:nvSpPr>
        <p:spPr bwMode="auto">
          <a:xfrm>
            <a:off x="7239000" y="3429000"/>
            <a:ext cx="812800" cy="1079500"/>
          </a:xfrm>
          <a:custGeom>
            <a:avLst/>
            <a:gdLst>
              <a:gd name="T0" fmla="*/ 254000 w 512"/>
              <a:gd name="T1" fmla="*/ 1079500 h 680"/>
              <a:gd name="T2" fmla="*/ 25400 w 512"/>
              <a:gd name="T3" fmla="*/ 317500 h 680"/>
              <a:gd name="T4" fmla="*/ 406400 w 512"/>
              <a:gd name="T5" fmla="*/ 12700 h 680"/>
              <a:gd name="T6" fmla="*/ 787400 w 512"/>
              <a:gd name="T7" fmla="*/ 241300 h 680"/>
              <a:gd name="T8" fmla="*/ 558800 w 512"/>
              <a:gd name="T9" fmla="*/ 1003300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25611" name="Object 11"/>
          <p:cNvGraphicFramePr>
            <a:graphicFrameLocks noChangeAspect="1"/>
          </p:cNvGraphicFramePr>
          <p:nvPr/>
        </p:nvGraphicFramePr>
        <p:xfrm>
          <a:off x="1371600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029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2" name="Object 12"/>
          <p:cNvGraphicFramePr>
            <a:graphicFrameLocks noChangeAspect="1"/>
          </p:cNvGraphicFramePr>
          <p:nvPr/>
        </p:nvGraphicFramePr>
        <p:xfrm>
          <a:off x="27432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030" name="Equation" r:id="rId5" imgW="279279" imgH="380835" progId="Equation.3">
                  <p:embed/>
                </p:oleObj>
              </mc:Choice>
              <mc:Fallback>
                <p:oleObj name="Equation" r:id="rId5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3" name="Object 13"/>
          <p:cNvGraphicFramePr>
            <a:graphicFrameLocks noChangeAspect="1"/>
          </p:cNvGraphicFramePr>
          <p:nvPr/>
        </p:nvGraphicFramePr>
        <p:xfrm>
          <a:off x="5867400" y="42672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031" name="Equation" r:id="rId7" imgW="672808" imgH="444307" progId="Equation.3">
                  <p:embed/>
                </p:oleObj>
              </mc:Choice>
              <mc:Fallback>
                <p:oleObj name="Equation" r:id="rId7" imgW="672808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2672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4" name="Object 14"/>
          <p:cNvGraphicFramePr>
            <a:graphicFrameLocks noChangeAspect="1"/>
          </p:cNvGraphicFramePr>
          <p:nvPr/>
        </p:nvGraphicFramePr>
        <p:xfrm>
          <a:off x="7315200" y="28956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032" name="Equation" r:id="rId9" imgW="672808" imgH="444307" progId="Equation.3">
                  <p:embed/>
                </p:oleObj>
              </mc:Choice>
              <mc:Fallback>
                <p:oleObj name="Equation" r:id="rId9" imgW="672808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8956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5" name="Object 15"/>
          <p:cNvGraphicFramePr>
            <a:graphicFrameLocks noChangeAspect="1"/>
          </p:cNvGraphicFramePr>
          <p:nvPr/>
        </p:nvGraphicFramePr>
        <p:xfrm>
          <a:off x="1371600" y="4495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033" name="Equation" r:id="rId10" imgW="419100" imgH="469900" progId="Equation.3">
                  <p:embed/>
                </p:oleObj>
              </mc:Choice>
              <mc:Fallback>
                <p:oleObj name="Equation" r:id="rId10" imgW="4191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95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6" name="Object 16"/>
          <p:cNvGraphicFramePr>
            <a:graphicFrameLocks noChangeAspect="1"/>
          </p:cNvGraphicFramePr>
          <p:nvPr/>
        </p:nvGraphicFramePr>
        <p:xfrm>
          <a:off x="4610100" y="4495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034" name="Equation" r:id="rId12" imgW="342751" imgH="469696" progId="Equation.3">
                  <p:embed/>
                </p:oleObj>
              </mc:Choice>
              <mc:Fallback>
                <p:oleObj name="Equation" r:id="rId12" imgW="342751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4495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7" name="Object 17"/>
          <p:cNvGraphicFramePr>
            <a:graphicFrameLocks noChangeAspect="1"/>
          </p:cNvGraphicFramePr>
          <p:nvPr/>
        </p:nvGraphicFramePr>
        <p:xfrm>
          <a:off x="7480300" y="4495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035" name="Equation" r:id="rId14" imgW="393529" imgH="469696" progId="Equation.3">
                  <p:embed/>
                </p:oleObj>
              </mc:Choice>
              <mc:Fallback>
                <p:oleObj name="Equation" r:id="rId14" imgW="393529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4495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22" name="Rectangle 18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2723" name="Line 19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2724" name="Line 20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2725" name="Line 21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25622" name="Object 22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036" name="Equation" r:id="rId16" imgW="266584" imgH="279279" progId="Equation.3">
                  <p:embed/>
                </p:oleObj>
              </mc:Choice>
              <mc:Fallback>
                <p:oleObj name="Equation" r:id="rId16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3" name="Object 23"/>
          <p:cNvGraphicFramePr>
            <a:graphicFrameLocks noChangeAspect="1"/>
          </p:cNvGraphicFramePr>
          <p:nvPr/>
        </p:nvGraphicFramePr>
        <p:xfrm>
          <a:off x="18288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037"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4" name="Object 24"/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038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29" name="Line 25"/>
          <p:cNvSpPr>
            <a:spLocks noChangeShapeType="1"/>
          </p:cNvSpPr>
          <p:nvPr/>
        </p:nvSpPr>
        <p:spPr bwMode="auto">
          <a:xfrm>
            <a:off x="990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2730" name="Line 26"/>
          <p:cNvSpPr>
            <a:spLocks noChangeShapeType="1"/>
          </p:cNvSpPr>
          <p:nvPr/>
        </p:nvSpPr>
        <p:spPr bwMode="auto">
          <a:xfrm>
            <a:off x="1143000" y="53340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3" name="Başlık 1"/>
          <p:cNvSpPr txBox="1">
            <a:spLocks/>
          </p:cNvSpPr>
          <p:nvPr/>
        </p:nvSpPr>
        <p:spPr>
          <a:xfrm>
            <a:off x="1187624" y="332656"/>
            <a:ext cx="7239000" cy="5040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7200" b="1" kern="1200">
                <a:ln w="1270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BLM2502 Theory of Computation</a:t>
            </a:r>
            <a:endParaRPr lang="en-US" sz="4000" dirty="0"/>
          </a:p>
        </p:txBody>
      </p:sp>
      <p:sp>
        <p:nvSpPr>
          <p:cNvPr id="34" name="Altbilgi Yer Tutucusu 3"/>
          <p:cNvSpPr>
            <a:spLocks noGrp="1"/>
          </p:cNvSpPr>
          <p:nvPr>
            <p:ph type="ftr" sz="quarter" idx="12"/>
          </p:nvPr>
        </p:nvSpPr>
        <p:spPr>
          <a:xfrm>
            <a:off x="1331640" y="5805264"/>
            <a:ext cx="7162800" cy="228600"/>
          </a:xfrm>
        </p:spPr>
        <p:txBody>
          <a:bodyPr/>
          <a:lstStyle/>
          <a:p>
            <a:pPr algn="r"/>
            <a:r>
              <a:rPr lang="nb-NO" dirty="0"/>
              <a:t>Week II – Finite Automata</a:t>
            </a:r>
            <a:endParaRPr lang="tr-TR" dirty="0"/>
          </a:p>
        </p:txBody>
      </p:sp>
      <p:sp>
        <p:nvSpPr>
          <p:cNvPr id="35" name="Slayt Numarası Yer Tutucusu 4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/>
          <a:lstStyle/>
          <a:p>
            <a:fld id="{CEC3C0A5-FCFC-4DD2-8080-FD61FAFEF6A5}" type="slidenum">
              <a:rPr lang="tr-TR" smtClean="0"/>
              <a:t>47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014006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Oval 2"/>
          <p:cNvSpPr>
            <a:spLocks noChangeArrowheads="1"/>
          </p:cNvSpPr>
          <p:nvPr/>
        </p:nvSpPr>
        <p:spPr bwMode="auto">
          <a:xfrm>
            <a:off x="1219200" y="44196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3731" name="Oval 3"/>
          <p:cNvSpPr>
            <a:spLocks noChangeArrowheads="1"/>
          </p:cNvSpPr>
          <p:nvPr/>
        </p:nvSpPr>
        <p:spPr bwMode="auto">
          <a:xfrm>
            <a:off x="44196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3732" name="Oval 4"/>
          <p:cNvSpPr>
            <a:spLocks noChangeArrowheads="1"/>
          </p:cNvSpPr>
          <p:nvPr/>
        </p:nvSpPr>
        <p:spPr bwMode="auto">
          <a:xfrm>
            <a:off x="73914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3733" name="Line 5"/>
          <p:cNvSpPr>
            <a:spLocks noChangeShapeType="1"/>
          </p:cNvSpPr>
          <p:nvPr/>
        </p:nvSpPr>
        <p:spPr bwMode="auto">
          <a:xfrm>
            <a:off x="6096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3734" name="Oval 6"/>
          <p:cNvSpPr>
            <a:spLocks noChangeArrowheads="1"/>
          </p:cNvSpPr>
          <p:nvPr/>
        </p:nvSpPr>
        <p:spPr bwMode="auto">
          <a:xfrm>
            <a:off x="4191000" y="41910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3735" name="Line 7"/>
          <p:cNvSpPr>
            <a:spLocks noChangeShapeType="1"/>
          </p:cNvSpPr>
          <p:nvPr/>
        </p:nvSpPr>
        <p:spPr bwMode="auto">
          <a:xfrm>
            <a:off x="1905000" y="4800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3736" name="Line 8"/>
          <p:cNvSpPr>
            <a:spLocks noChangeShapeType="1"/>
          </p:cNvSpPr>
          <p:nvPr/>
        </p:nvSpPr>
        <p:spPr bwMode="auto">
          <a:xfrm>
            <a:off x="5334000" y="4800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3737" name="Freeform 9"/>
          <p:cNvSpPr>
            <a:spLocks/>
          </p:cNvSpPr>
          <p:nvPr/>
        </p:nvSpPr>
        <p:spPr bwMode="auto">
          <a:xfrm>
            <a:off x="1117600" y="3416300"/>
            <a:ext cx="812800" cy="1079500"/>
          </a:xfrm>
          <a:custGeom>
            <a:avLst/>
            <a:gdLst>
              <a:gd name="T0" fmla="*/ 254000 w 512"/>
              <a:gd name="T1" fmla="*/ 1079500 h 680"/>
              <a:gd name="T2" fmla="*/ 25400 w 512"/>
              <a:gd name="T3" fmla="*/ 317500 h 680"/>
              <a:gd name="T4" fmla="*/ 406400 w 512"/>
              <a:gd name="T5" fmla="*/ 12700 h 680"/>
              <a:gd name="T6" fmla="*/ 787400 w 512"/>
              <a:gd name="T7" fmla="*/ 241300 h 680"/>
              <a:gd name="T8" fmla="*/ 558800 w 512"/>
              <a:gd name="T9" fmla="*/ 1003300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73738" name="Freeform 10"/>
          <p:cNvSpPr>
            <a:spLocks/>
          </p:cNvSpPr>
          <p:nvPr/>
        </p:nvSpPr>
        <p:spPr bwMode="auto">
          <a:xfrm>
            <a:off x="7239000" y="3429000"/>
            <a:ext cx="812800" cy="1079500"/>
          </a:xfrm>
          <a:custGeom>
            <a:avLst/>
            <a:gdLst>
              <a:gd name="T0" fmla="*/ 254000 w 512"/>
              <a:gd name="T1" fmla="*/ 1079500 h 680"/>
              <a:gd name="T2" fmla="*/ 25400 w 512"/>
              <a:gd name="T3" fmla="*/ 317500 h 680"/>
              <a:gd name="T4" fmla="*/ 406400 w 512"/>
              <a:gd name="T5" fmla="*/ 12700 h 680"/>
              <a:gd name="T6" fmla="*/ 787400 w 512"/>
              <a:gd name="T7" fmla="*/ 241300 h 680"/>
              <a:gd name="T8" fmla="*/ 558800 w 512"/>
              <a:gd name="T9" fmla="*/ 1003300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26635" name="Object 11"/>
          <p:cNvGraphicFramePr>
            <a:graphicFrameLocks noChangeAspect="1"/>
          </p:cNvGraphicFramePr>
          <p:nvPr/>
        </p:nvGraphicFramePr>
        <p:xfrm>
          <a:off x="1371600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053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6" name="Object 12"/>
          <p:cNvGraphicFramePr>
            <a:graphicFrameLocks noChangeAspect="1"/>
          </p:cNvGraphicFramePr>
          <p:nvPr/>
        </p:nvGraphicFramePr>
        <p:xfrm>
          <a:off x="27432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054" name="Equation" r:id="rId5" imgW="279279" imgH="380835" progId="Equation.3">
                  <p:embed/>
                </p:oleObj>
              </mc:Choice>
              <mc:Fallback>
                <p:oleObj name="Equation" r:id="rId5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7" name="Object 13"/>
          <p:cNvGraphicFramePr>
            <a:graphicFrameLocks noChangeAspect="1"/>
          </p:cNvGraphicFramePr>
          <p:nvPr/>
        </p:nvGraphicFramePr>
        <p:xfrm>
          <a:off x="5867400" y="42672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055" name="Equation" r:id="rId7" imgW="672808" imgH="444307" progId="Equation.3">
                  <p:embed/>
                </p:oleObj>
              </mc:Choice>
              <mc:Fallback>
                <p:oleObj name="Equation" r:id="rId7" imgW="672808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2672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8" name="Object 14"/>
          <p:cNvGraphicFramePr>
            <a:graphicFrameLocks noChangeAspect="1"/>
          </p:cNvGraphicFramePr>
          <p:nvPr/>
        </p:nvGraphicFramePr>
        <p:xfrm>
          <a:off x="7315200" y="28956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056" name="Equation" r:id="rId9" imgW="672808" imgH="444307" progId="Equation.3">
                  <p:embed/>
                </p:oleObj>
              </mc:Choice>
              <mc:Fallback>
                <p:oleObj name="Equation" r:id="rId9" imgW="672808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8956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9" name="Object 15"/>
          <p:cNvGraphicFramePr>
            <a:graphicFrameLocks noChangeAspect="1"/>
          </p:cNvGraphicFramePr>
          <p:nvPr/>
        </p:nvGraphicFramePr>
        <p:xfrm>
          <a:off x="1371600" y="4495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057" name="Equation" r:id="rId10" imgW="419100" imgH="469900" progId="Equation.3">
                  <p:embed/>
                </p:oleObj>
              </mc:Choice>
              <mc:Fallback>
                <p:oleObj name="Equation" r:id="rId10" imgW="4191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95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0" name="Object 16"/>
          <p:cNvGraphicFramePr>
            <a:graphicFrameLocks noChangeAspect="1"/>
          </p:cNvGraphicFramePr>
          <p:nvPr/>
        </p:nvGraphicFramePr>
        <p:xfrm>
          <a:off x="4610100" y="4495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058" name="Equation" r:id="rId12" imgW="342751" imgH="469696" progId="Equation.3">
                  <p:embed/>
                </p:oleObj>
              </mc:Choice>
              <mc:Fallback>
                <p:oleObj name="Equation" r:id="rId12" imgW="342751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4495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1" name="Object 17"/>
          <p:cNvGraphicFramePr>
            <a:graphicFrameLocks noChangeAspect="1"/>
          </p:cNvGraphicFramePr>
          <p:nvPr/>
        </p:nvGraphicFramePr>
        <p:xfrm>
          <a:off x="7480300" y="4495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059" name="Equation" r:id="rId14" imgW="393529" imgH="469696" progId="Equation.3">
                  <p:embed/>
                </p:oleObj>
              </mc:Choice>
              <mc:Fallback>
                <p:oleObj name="Equation" r:id="rId14" imgW="393529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4495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46" name="Rectangle 18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3747" name="Line 19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3748" name="Line 20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3749" name="Line 21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26646" name="Object 22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060" name="Equation" r:id="rId16" imgW="266584" imgH="279279" progId="Equation.3">
                  <p:embed/>
                </p:oleObj>
              </mc:Choice>
              <mc:Fallback>
                <p:oleObj name="Equation" r:id="rId16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7" name="Object 23"/>
          <p:cNvGraphicFramePr>
            <a:graphicFrameLocks noChangeAspect="1"/>
          </p:cNvGraphicFramePr>
          <p:nvPr/>
        </p:nvGraphicFramePr>
        <p:xfrm>
          <a:off x="18288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061"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8" name="Object 24"/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062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53" name="Line 25"/>
          <p:cNvSpPr>
            <a:spLocks noChangeShapeType="1"/>
          </p:cNvSpPr>
          <p:nvPr/>
        </p:nvSpPr>
        <p:spPr bwMode="auto">
          <a:xfrm>
            <a:off x="15240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3754" name="Line 26"/>
          <p:cNvSpPr>
            <a:spLocks noChangeShapeType="1"/>
          </p:cNvSpPr>
          <p:nvPr/>
        </p:nvSpPr>
        <p:spPr bwMode="auto">
          <a:xfrm>
            <a:off x="1143000" y="53340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3" name="Başlık 1"/>
          <p:cNvSpPr txBox="1">
            <a:spLocks/>
          </p:cNvSpPr>
          <p:nvPr/>
        </p:nvSpPr>
        <p:spPr>
          <a:xfrm>
            <a:off x="1187624" y="332656"/>
            <a:ext cx="7239000" cy="5040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7200" b="1" kern="1200">
                <a:ln w="1270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BLM2502 Theory of Computation</a:t>
            </a:r>
            <a:endParaRPr lang="en-US" sz="4000" dirty="0"/>
          </a:p>
        </p:txBody>
      </p:sp>
      <p:sp>
        <p:nvSpPr>
          <p:cNvPr id="34" name="Altbilgi Yer Tutucusu 3"/>
          <p:cNvSpPr>
            <a:spLocks noGrp="1"/>
          </p:cNvSpPr>
          <p:nvPr>
            <p:ph type="ftr" sz="quarter" idx="12"/>
          </p:nvPr>
        </p:nvSpPr>
        <p:spPr>
          <a:xfrm>
            <a:off x="1331640" y="5805264"/>
            <a:ext cx="7162800" cy="228600"/>
          </a:xfrm>
        </p:spPr>
        <p:txBody>
          <a:bodyPr/>
          <a:lstStyle/>
          <a:p>
            <a:pPr algn="r"/>
            <a:r>
              <a:rPr lang="nb-NO" dirty="0"/>
              <a:t>Week II – Finite Automata</a:t>
            </a:r>
            <a:endParaRPr lang="tr-TR" dirty="0"/>
          </a:p>
        </p:txBody>
      </p:sp>
      <p:sp>
        <p:nvSpPr>
          <p:cNvPr id="35" name="Slayt Numarası Yer Tutucusu 4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/>
          <a:lstStyle/>
          <a:p>
            <a:fld id="{CEC3C0A5-FCFC-4DD2-8080-FD61FAFEF6A5}" type="slidenum">
              <a:rPr lang="tr-TR" smtClean="0"/>
              <a:t>48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251326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Oval 2"/>
          <p:cNvSpPr>
            <a:spLocks noChangeArrowheads="1"/>
          </p:cNvSpPr>
          <p:nvPr/>
        </p:nvSpPr>
        <p:spPr bwMode="auto">
          <a:xfrm>
            <a:off x="12192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7827" name="Oval 3"/>
          <p:cNvSpPr>
            <a:spLocks noChangeArrowheads="1"/>
          </p:cNvSpPr>
          <p:nvPr/>
        </p:nvSpPr>
        <p:spPr bwMode="auto">
          <a:xfrm>
            <a:off x="4419600" y="44196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7828" name="Oval 4"/>
          <p:cNvSpPr>
            <a:spLocks noChangeArrowheads="1"/>
          </p:cNvSpPr>
          <p:nvPr/>
        </p:nvSpPr>
        <p:spPr bwMode="auto">
          <a:xfrm>
            <a:off x="73914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7829" name="Line 5"/>
          <p:cNvSpPr>
            <a:spLocks noChangeShapeType="1"/>
          </p:cNvSpPr>
          <p:nvPr/>
        </p:nvSpPr>
        <p:spPr bwMode="auto">
          <a:xfrm>
            <a:off x="6096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7830" name="Oval 6"/>
          <p:cNvSpPr>
            <a:spLocks noChangeArrowheads="1"/>
          </p:cNvSpPr>
          <p:nvPr/>
        </p:nvSpPr>
        <p:spPr bwMode="auto">
          <a:xfrm>
            <a:off x="4191000" y="4191000"/>
            <a:ext cx="1143000" cy="1143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1905000" y="4800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7832" name="Line 8"/>
          <p:cNvSpPr>
            <a:spLocks noChangeShapeType="1"/>
          </p:cNvSpPr>
          <p:nvPr/>
        </p:nvSpPr>
        <p:spPr bwMode="auto">
          <a:xfrm>
            <a:off x="5334000" y="4800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7833" name="Freeform 9"/>
          <p:cNvSpPr>
            <a:spLocks/>
          </p:cNvSpPr>
          <p:nvPr/>
        </p:nvSpPr>
        <p:spPr bwMode="auto">
          <a:xfrm>
            <a:off x="1117600" y="3416300"/>
            <a:ext cx="812800" cy="1079500"/>
          </a:xfrm>
          <a:custGeom>
            <a:avLst/>
            <a:gdLst>
              <a:gd name="T0" fmla="*/ 254000 w 512"/>
              <a:gd name="T1" fmla="*/ 1079500 h 680"/>
              <a:gd name="T2" fmla="*/ 25400 w 512"/>
              <a:gd name="T3" fmla="*/ 317500 h 680"/>
              <a:gd name="T4" fmla="*/ 406400 w 512"/>
              <a:gd name="T5" fmla="*/ 12700 h 680"/>
              <a:gd name="T6" fmla="*/ 787400 w 512"/>
              <a:gd name="T7" fmla="*/ 241300 h 680"/>
              <a:gd name="T8" fmla="*/ 558800 w 512"/>
              <a:gd name="T9" fmla="*/ 1003300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77834" name="Freeform 10"/>
          <p:cNvSpPr>
            <a:spLocks/>
          </p:cNvSpPr>
          <p:nvPr/>
        </p:nvSpPr>
        <p:spPr bwMode="auto">
          <a:xfrm>
            <a:off x="7239000" y="3429000"/>
            <a:ext cx="812800" cy="1079500"/>
          </a:xfrm>
          <a:custGeom>
            <a:avLst/>
            <a:gdLst>
              <a:gd name="T0" fmla="*/ 254000 w 512"/>
              <a:gd name="T1" fmla="*/ 1079500 h 680"/>
              <a:gd name="T2" fmla="*/ 25400 w 512"/>
              <a:gd name="T3" fmla="*/ 317500 h 680"/>
              <a:gd name="T4" fmla="*/ 406400 w 512"/>
              <a:gd name="T5" fmla="*/ 12700 h 680"/>
              <a:gd name="T6" fmla="*/ 787400 w 512"/>
              <a:gd name="T7" fmla="*/ 241300 h 680"/>
              <a:gd name="T8" fmla="*/ 558800 w 512"/>
              <a:gd name="T9" fmla="*/ 1003300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27659" name="Object 11"/>
          <p:cNvGraphicFramePr>
            <a:graphicFrameLocks noChangeAspect="1"/>
          </p:cNvGraphicFramePr>
          <p:nvPr/>
        </p:nvGraphicFramePr>
        <p:xfrm>
          <a:off x="1371600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77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0" name="Object 12"/>
          <p:cNvGraphicFramePr>
            <a:graphicFrameLocks noChangeAspect="1"/>
          </p:cNvGraphicFramePr>
          <p:nvPr/>
        </p:nvGraphicFramePr>
        <p:xfrm>
          <a:off x="27432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78" name="Equation" r:id="rId5" imgW="279279" imgH="380835" progId="Equation.3">
                  <p:embed/>
                </p:oleObj>
              </mc:Choice>
              <mc:Fallback>
                <p:oleObj name="Equation" r:id="rId5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1" name="Object 13"/>
          <p:cNvGraphicFramePr>
            <a:graphicFrameLocks noChangeAspect="1"/>
          </p:cNvGraphicFramePr>
          <p:nvPr/>
        </p:nvGraphicFramePr>
        <p:xfrm>
          <a:off x="5867400" y="42672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79" name="Equation" r:id="rId7" imgW="672808" imgH="444307" progId="Equation.3">
                  <p:embed/>
                </p:oleObj>
              </mc:Choice>
              <mc:Fallback>
                <p:oleObj name="Equation" r:id="rId7" imgW="672808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2672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2" name="Object 14"/>
          <p:cNvGraphicFramePr>
            <a:graphicFrameLocks noChangeAspect="1"/>
          </p:cNvGraphicFramePr>
          <p:nvPr/>
        </p:nvGraphicFramePr>
        <p:xfrm>
          <a:off x="7315200" y="28956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80" name="Equation" r:id="rId9" imgW="672808" imgH="444307" progId="Equation.3">
                  <p:embed/>
                </p:oleObj>
              </mc:Choice>
              <mc:Fallback>
                <p:oleObj name="Equation" r:id="rId9" imgW="672808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8956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3" name="Object 15"/>
          <p:cNvGraphicFramePr>
            <a:graphicFrameLocks noChangeAspect="1"/>
          </p:cNvGraphicFramePr>
          <p:nvPr/>
        </p:nvGraphicFramePr>
        <p:xfrm>
          <a:off x="1371600" y="4495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81" name="Equation" r:id="rId10" imgW="419100" imgH="469900" progId="Equation.3">
                  <p:embed/>
                </p:oleObj>
              </mc:Choice>
              <mc:Fallback>
                <p:oleObj name="Equation" r:id="rId10" imgW="4191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95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4" name="Object 16"/>
          <p:cNvGraphicFramePr>
            <a:graphicFrameLocks noChangeAspect="1"/>
          </p:cNvGraphicFramePr>
          <p:nvPr/>
        </p:nvGraphicFramePr>
        <p:xfrm>
          <a:off x="4610100" y="4495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82" name="Equation" r:id="rId12" imgW="342751" imgH="469696" progId="Equation.3">
                  <p:embed/>
                </p:oleObj>
              </mc:Choice>
              <mc:Fallback>
                <p:oleObj name="Equation" r:id="rId12" imgW="342751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4495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5" name="Object 17"/>
          <p:cNvGraphicFramePr>
            <a:graphicFrameLocks noChangeAspect="1"/>
          </p:cNvGraphicFramePr>
          <p:nvPr/>
        </p:nvGraphicFramePr>
        <p:xfrm>
          <a:off x="7480300" y="4495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83" name="Equation" r:id="rId14" imgW="393529" imgH="469696" progId="Equation.3">
                  <p:embed/>
                </p:oleObj>
              </mc:Choice>
              <mc:Fallback>
                <p:oleObj name="Equation" r:id="rId14" imgW="393529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4495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42" name="Rectangle 18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7843" name="Line 19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7844" name="Line 20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7845" name="Line 21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27670" name="Object 22"/>
          <p:cNvGraphicFramePr>
            <a:graphicFrameLocks noChangeAspect="1"/>
          </p:cNvGraphicFramePr>
          <p:nvPr/>
        </p:nvGraphicFramePr>
        <p:xfrm>
          <a:off x="8382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84" name="Equation" r:id="rId16" imgW="266584" imgH="279279" progId="Equation.3">
                  <p:embed/>
                </p:oleObj>
              </mc:Choice>
              <mc:Fallback>
                <p:oleObj name="Equation" r:id="rId16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1" name="Object 23"/>
          <p:cNvGraphicFramePr>
            <a:graphicFrameLocks noChangeAspect="1"/>
          </p:cNvGraphicFramePr>
          <p:nvPr/>
        </p:nvGraphicFramePr>
        <p:xfrm>
          <a:off x="18288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85"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2" name="Object 24"/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86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49" name="Line 25"/>
          <p:cNvSpPr>
            <a:spLocks noChangeShapeType="1"/>
          </p:cNvSpPr>
          <p:nvPr/>
        </p:nvSpPr>
        <p:spPr bwMode="auto">
          <a:xfrm>
            <a:off x="2057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7850" name="Line 26"/>
          <p:cNvSpPr>
            <a:spLocks noChangeShapeType="1"/>
          </p:cNvSpPr>
          <p:nvPr/>
        </p:nvSpPr>
        <p:spPr bwMode="auto">
          <a:xfrm>
            <a:off x="4343400" y="55626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7851" name="Text Box 27"/>
          <p:cNvSpPr txBox="1">
            <a:spLocks noChangeArrowheads="1"/>
          </p:cNvSpPr>
          <p:nvPr/>
        </p:nvSpPr>
        <p:spPr bwMode="auto">
          <a:xfrm>
            <a:off x="4038600" y="3276600"/>
            <a:ext cx="1443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accept</a:t>
            </a:r>
          </a:p>
        </p:txBody>
      </p:sp>
      <p:sp>
        <p:nvSpPr>
          <p:cNvPr id="77852" name="Text Box 28"/>
          <p:cNvSpPr txBox="1">
            <a:spLocks noChangeArrowheads="1"/>
          </p:cNvSpPr>
          <p:nvPr/>
        </p:nvSpPr>
        <p:spPr bwMode="auto">
          <a:xfrm>
            <a:off x="2145425" y="1004193"/>
            <a:ext cx="3048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Comic Sans MS" charset="0"/>
                <a:ea typeface="ＭＳ Ｐゴシック" charset="0"/>
              </a:rPr>
              <a:t>Input finished</a:t>
            </a:r>
          </a:p>
        </p:txBody>
      </p:sp>
      <p:sp>
        <p:nvSpPr>
          <p:cNvPr id="36" name="Başlık 1"/>
          <p:cNvSpPr txBox="1">
            <a:spLocks/>
          </p:cNvSpPr>
          <p:nvPr/>
        </p:nvSpPr>
        <p:spPr>
          <a:xfrm>
            <a:off x="1187624" y="332656"/>
            <a:ext cx="7239000" cy="5040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7200" b="1" kern="1200">
                <a:ln w="1270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BLM2502 Theory of Computation</a:t>
            </a:r>
            <a:endParaRPr lang="en-US" sz="4000" dirty="0"/>
          </a:p>
        </p:txBody>
      </p:sp>
      <p:sp>
        <p:nvSpPr>
          <p:cNvPr id="37" name="Altbilgi Yer Tutucusu 3"/>
          <p:cNvSpPr>
            <a:spLocks noGrp="1"/>
          </p:cNvSpPr>
          <p:nvPr>
            <p:ph type="ftr" sz="quarter" idx="12"/>
          </p:nvPr>
        </p:nvSpPr>
        <p:spPr>
          <a:xfrm>
            <a:off x="1331640" y="5805264"/>
            <a:ext cx="7162800" cy="228600"/>
          </a:xfrm>
        </p:spPr>
        <p:txBody>
          <a:bodyPr/>
          <a:lstStyle/>
          <a:p>
            <a:pPr algn="r"/>
            <a:r>
              <a:rPr lang="nb-NO" dirty="0"/>
              <a:t>Week II – Finite Automata</a:t>
            </a:r>
            <a:endParaRPr lang="tr-TR" dirty="0"/>
          </a:p>
        </p:txBody>
      </p:sp>
      <p:sp>
        <p:nvSpPr>
          <p:cNvPr id="38" name="Slayt Numarası Yer Tutucusu 4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/>
          <a:lstStyle/>
          <a:p>
            <a:fld id="{CEC3C0A5-FCFC-4DD2-8080-FD61FAFEF6A5}" type="slidenum">
              <a:rPr lang="tr-TR" smtClean="0"/>
              <a:t>49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6586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187624" y="332656"/>
            <a:ext cx="7239000" cy="504056"/>
          </a:xfrm>
        </p:spPr>
        <p:txBody>
          <a:bodyPr/>
          <a:lstStyle/>
          <a:p>
            <a:r>
              <a:rPr lang="en-US" sz="4000" dirty="0"/>
              <a:t>BLM2502 Theory of Computation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15616" y="980728"/>
            <a:ext cx="7467600" cy="46805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Regular Expressions</a:t>
            </a:r>
          </a:p>
          <a:p>
            <a:r>
              <a:rPr lang="tr-TR" sz="2400" dirty="0" err="1"/>
              <a:t>Keywords</a:t>
            </a:r>
            <a:r>
              <a:rPr lang="tr-TR" sz="2400" dirty="0"/>
              <a:t> / </a:t>
            </a:r>
            <a:r>
              <a:rPr lang="tr-TR" sz="2400" dirty="0" err="1"/>
              <a:t>Definitions</a:t>
            </a:r>
            <a:r>
              <a:rPr lang="tr-TR" sz="2400" dirty="0"/>
              <a:t>: </a:t>
            </a:r>
          </a:p>
          <a:p>
            <a:pPr lvl="1"/>
            <a:r>
              <a:rPr lang="en-US" sz="2000" dirty="0"/>
              <a:t>If w is a string over </a:t>
            </a:r>
            <a:r>
              <a:rPr lang="tr-TR" sz="2000" dirty="0">
                <a:latin typeface="Symbol" panose="05050102010706020507" pitchFamily="18" charset="2"/>
              </a:rPr>
              <a:t>S</a:t>
            </a:r>
            <a:r>
              <a:rPr lang="en-US" sz="2000" dirty="0"/>
              <a:t>, the </a:t>
            </a:r>
            <a:r>
              <a:rPr lang="en-US" sz="2000" i="1" dirty="0">
                <a:solidFill>
                  <a:srgbClr val="FF0000"/>
                </a:solidFill>
              </a:rPr>
              <a:t>length</a:t>
            </a:r>
            <a:r>
              <a:rPr lang="en-US" sz="2000" i="1" dirty="0"/>
              <a:t> </a:t>
            </a:r>
            <a:r>
              <a:rPr lang="en-US" sz="2000" dirty="0"/>
              <a:t>of w, written </a:t>
            </a:r>
            <a:r>
              <a:rPr lang="en-US" sz="2000" dirty="0" err="1"/>
              <a:t>Iwl</a:t>
            </a:r>
            <a:r>
              <a:rPr lang="en-US" sz="2000" dirty="0"/>
              <a:t>, is the number</a:t>
            </a:r>
            <a:r>
              <a:rPr lang="tr-TR" sz="2000" dirty="0"/>
              <a:t> </a:t>
            </a:r>
            <a:r>
              <a:rPr lang="en-US" sz="2000" dirty="0"/>
              <a:t>of symbols that it contains. The string of length zero is called the </a:t>
            </a:r>
            <a:r>
              <a:rPr lang="en-US" sz="2000" i="1" dirty="0">
                <a:solidFill>
                  <a:srgbClr val="FF0000"/>
                </a:solidFill>
              </a:rPr>
              <a:t>empty string</a:t>
            </a:r>
            <a:r>
              <a:rPr lang="tr-TR" sz="2000" i="1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and is written</a:t>
            </a:r>
            <a:r>
              <a:rPr lang="tr-TR" sz="2000" dirty="0"/>
              <a:t> as</a:t>
            </a:r>
            <a:r>
              <a:rPr lang="en-US" sz="2000" dirty="0"/>
              <a:t> </a:t>
            </a:r>
            <a:r>
              <a:rPr lang="en-US" sz="2000" dirty="0">
                <a:latin typeface="Symbol" panose="05050102010706020507" pitchFamily="18" charset="2"/>
              </a:rPr>
              <a:t>e</a:t>
            </a:r>
            <a:r>
              <a:rPr lang="tr-TR" sz="2000" dirty="0"/>
              <a:t> (</a:t>
            </a:r>
            <a:r>
              <a:rPr lang="tr-TR" sz="2000" dirty="0" err="1"/>
              <a:t>or</a:t>
            </a:r>
            <a:r>
              <a:rPr lang="tr-TR" sz="2000" dirty="0"/>
              <a:t> </a:t>
            </a:r>
            <a:r>
              <a:rPr lang="tr-TR" sz="2000" dirty="0">
                <a:latin typeface="Symbol" panose="05050102010706020507" pitchFamily="18" charset="2"/>
              </a:rPr>
              <a:t>l</a:t>
            </a:r>
            <a:r>
              <a:rPr lang="tr-TR" sz="2000" dirty="0"/>
              <a:t>). </a:t>
            </a:r>
            <a:r>
              <a:rPr lang="en-US" sz="2000" dirty="0"/>
              <a:t> The empty string plays the role </a:t>
            </a:r>
            <a:r>
              <a:rPr lang="tr-TR" sz="2000" dirty="0" err="1"/>
              <a:t>similiar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en-US" sz="2000" dirty="0"/>
              <a:t>0 in a number system.</a:t>
            </a:r>
            <a:endParaRPr lang="tr-TR" sz="2000" dirty="0"/>
          </a:p>
          <a:p>
            <a:pPr lvl="1"/>
            <a:r>
              <a:rPr lang="tr-TR" sz="2000" dirty="0" err="1">
                <a:solidFill>
                  <a:schemeClr val="tx1"/>
                </a:solidFill>
              </a:rPr>
              <a:t>If</a:t>
            </a:r>
            <a:r>
              <a:rPr lang="tr-TR" sz="2000" dirty="0">
                <a:solidFill>
                  <a:schemeClr val="tx1"/>
                </a:solidFill>
              </a:rPr>
              <a:t> w </a:t>
            </a:r>
            <a:r>
              <a:rPr lang="en-US" sz="2000" dirty="0">
                <a:solidFill>
                  <a:schemeClr val="tx1"/>
                </a:solidFill>
              </a:rPr>
              <a:t>has length n, we can write </a:t>
            </a:r>
            <a:endParaRPr lang="tr-TR" sz="2000" dirty="0">
              <a:solidFill>
                <a:schemeClr val="tx1"/>
              </a:solidFill>
            </a:endParaRPr>
          </a:p>
          <a:p>
            <a:pPr marL="914400" lvl="2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w = w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r>
              <a:rPr lang="tr-TR" sz="2000" dirty="0">
                <a:solidFill>
                  <a:schemeClr val="tx1"/>
                </a:solidFill>
              </a:rPr>
              <a:t>w</a:t>
            </a:r>
            <a:r>
              <a:rPr lang="tr-TR" sz="2000" baseline="-25000" dirty="0">
                <a:solidFill>
                  <a:schemeClr val="tx1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 ... w</a:t>
            </a:r>
            <a:r>
              <a:rPr lang="tr-TR" sz="2000" baseline="-25000" dirty="0">
                <a:solidFill>
                  <a:schemeClr val="tx1"/>
                </a:solidFill>
              </a:rPr>
              <a:t>n</a:t>
            </a:r>
            <a:r>
              <a:rPr lang="en-US" sz="2000" dirty="0">
                <a:solidFill>
                  <a:schemeClr val="tx1"/>
                </a:solidFill>
              </a:rPr>
              <a:t> where each </a:t>
            </a:r>
            <a:r>
              <a:rPr lang="en-US" sz="2000" dirty="0" err="1">
                <a:solidFill>
                  <a:schemeClr val="tx1"/>
                </a:solidFill>
              </a:rPr>
              <a:t>w</a:t>
            </a:r>
            <a:r>
              <a:rPr lang="en-US" sz="2000" baseline="-25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tr-TR" sz="2000" dirty="0">
                <a:latin typeface="Symbol" panose="05050102010706020507" pitchFamily="18" charset="2"/>
              </a:rPr>
              <a:t>Î </a:t>
            </a:r>
            <a:r>
              <a:rPr lang="tr-TR" sz="2000" dirty="0">
                <a:solidFill>
                  <a:schemeClr val="tx1"/>
                </a:solidFill>
                <a:latin typeface="Symbol" panose="05050102010706020507" pitchFamily="18" charset="2"/>
              </a:rPr>
              <a:t>S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  <a:endParaRPr lang="tr-TR" sz="2000" dirty="0">
              <a:solidFill>
                <a:schemeClr val="tx1"/>
              </a:solidFill>
            </a:endParaRPr>
          </a:p>
          <a:p>
            <a:pPr marL="914400" lvl="2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The reverse</a:t>
            </a:r>
            <a:r>
              <a:rPr lang="tr-TR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of w, written </a:t>
            </a:r>
            <a:r>
              <a:rPr lang="tr-TR" sz="2000" dirty="0">
                <a:solidFill>
                  <a:schemeClr val="tx1"/>
                </a:solidFill>
              </a:rPr>
              <a:t>as </a:t>
            </a:r>
            <a:r>
              <a:rPr lang="en-US" sz="2000" dirty="0">
                <a:solidFill>
                  <a:schemeClr val="tx1"/>
                </a:solidFill>
              </a:rPr>
              <a:t>w</a:t>
            </a:r>
            <a:r>
              <a:rPr lang="tr-TR" sz="2000" baseline="30000" dirty="0">
                <a:solidFill>
                  <a:schemeClr val="tx1"/>
                </a:solidFill>
              </a:rPr>
              <a:t>R</a:t>
            </a:r>
            <a:r>
              <a:rPr lang="en-US" sz="2000" dirty="0">
                <a:solidFill>
                  <a:schemeClr val="tx1"/>
                </a:solidFill>
              </a:rPr>
              <a:t>, is the string obtained by writing w in the opposite order (i.e.,</a:t>
            </a:r>
            <a:r>
              <a:rPr lang="tr-TR" sz="2000" dirty="0">
                <a:solidFill>
                  <a:schemeClr val="tx1"/>
                </a:solidFill>
              </a:rPr>
              <a:t> </a:t>
            </a:r>
            <a:r>
              <a:rPr lang="tr-TR" sz="2000" dirty="0" err="1">
                <a:solidFill>
                  <a:schemeClr val="tx1"/>
                </a:solidFill>
              </a:rPr>
              <a:t>w</a:t>
            </a:r>
            <a:r>
              <a:rPr lang="tr-TR" sz="2000" baseline="-25000" dirty="0" err="1">
                <a:solidFill>
                  <a:schemeClr val="tx1"/>
                </a:solidFill>
              </a:rPr>
              <a:t>n</a:t>
            </a:r>
            <a:r>
              <a:rPr lang="tr-TR" sz="2000" dirty="0" err="1">
                <a:solidFill>
                  <a:schemeClr val="tx1"/>
                </a:solidFill>
              </a:rPr>
              <a:t>w</a:t>
            </a:r>
            <a:r>
              <a:rPr lang="en-US" sz="2000" baseline="-25000" dirty="0">
                <a:solidFill>
                  <a:schemeClr val="tx1"/>
                </a:solidFill>
              </a:rPr>
              <a:t>n -</a:t>
            </a:r>
            <a:r>
              <a:rPr lang="tr-TR" sz="2000" baseline="-25000">
                <a:solidFill>
                  <a:schemeClr val="tx1"/>
                </a:solidFill>
              </a:rPr>
              <a:t> 1</a:t>
            </a:r>
            <a:r>
              <a:rPr lang="en-US" sz="2000" baseline="-2500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... w</a:t>
            </a:r>
            <a:r>
              <a:rPr lang="tr-TR" sz="2000" baseline="-25000" dirty="0">
                <a:solidFill>
                  <a:schemeClr val="tx1"/>
                </a:solidFill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). </a:t>
            </a:r>
            <a:endParaRPr lang="tr-TR" sz="2000" dirty="0">
              <a:solidFill>
                <a:schemeClr val="tx1"/>
              </a:solidFill>
            </a:endParaRPr>
          </a:p>
          <a:p>
            <a:pPr marL="914400" lvl="2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String z is a </a:t>
            </a:r>
            <a:r>
              <a:rPr lang="en-US" sz="2000" i="1" dirty="0">
                <a:solidFill>
                  <a:srgbClr val="FF0000"/>
                </a:solidFill>
              </a:rPr>
              <a:t>substring</a:t>
            </a:r>
            <a:r>
              <a:rPr lang="en-US" sz="2000" dirty="0">
                <a:solidFill>
                  <a:schemeClr val="tx1"/>
                </a:solidFill>
              </a:rPr>
              <a:t> of w if z appears consecutively within w.</a:t>
            </a:r>
            <a:r>
              <a:rPr lang="tr-TR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For example, </a:t>
            </a:r>
            <a:r>
              <a:rPr lang="en-US" sz="2000" i="1" dirty="0">
                <a:solidFill>
                  <a:schemeClr val="tx1"/>
                </a:solidFill>
              </a:rPr>
              <a:t>cad</a:t>
            </a:r>
            <a:r>
              <a:rPr lang="en-US" sz="2000" dirty="0">
                <a:solidFill>
                  <a:schemeClr val="tx1"/>
                </a:solidFill>
              </a:rPr>
              <a:t> is a substring of </a:t>
            </a:r>
            <a:r>
              <a:rPr lang="en-US" sz="2000" i="1" dirty="0">
                <a:solidFill>
                  <a:schemeClr val="tx1"/>
                </a:solidFill>
              </a:rPr>
              <a:t>abracadabra </a:t>
            </a:r>
            <a:endParaRPr lang="tr-TR" sz="2000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2"/>
          </p:nvPr>
        </p:nvSpPr>
        <p:spPr>
          <a:xfrm>
            <a:off x="1331640" y="5805264"/>
            <a:ext cx="7162800" cy="228600"/>
          </a:xfrm>
        </p:spPr>
        <p:txBody>
          <a:bodyPr/>
          <a:lstStyle/>
          <a:p>
            <a:pPr algn="r"/>
            <a:r>
              <a:rPr lang="nb-NO"/>
              <a:t>Week II – Regular Sets, etc </a:t>
            </a:r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C3C0A5-FCFC-4DD2-8080-FD61FAFEF6A5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785364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Oval 3"/>
          <p:cNvSpPr>
            <a:spLocks noChangeArrowheads="1"/>
          </p:cNvSpPr>
          <p:nvPr/>
        </p:nvSpPr>
        <p:spPr bwMode="auto">
          <a:xfrm>
            <a:off x="1219200" y="44196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8852" name="Oval 4"/>
          <p:cNvSpPr>
            <a:spLocks noChangeArrowheads="1"/>
          </p:cNvSpPr>
          <p:nvPr/>
        </p:nvSpPr>
        <p:spPr bwMode="auto">
          <a:xfrm>
            <a:off x="44196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8853" name="Oval 5"/>
          <p:cNvSpPr>
            <a:spLocks noChangeArrowheads="1"/>
          </p:cNvSpPr>
          <p:nvPr/>
        </p:nvSpPr>
        <p:spPr bwMode="auto">
          <a:xfrm>
            <a:off x="73914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8854" name="Line 6"/>
          <p:cNvSpPr>
            <a:spLocks noChangeShapeType="1"/>
          </p:cNvSpPr>
          <p:nvPr/>
        </p:nvSpPr>
        <p:spPr bwMode="auto">
          <a:xfrm>
            <a:off x="609600" y="48006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8855" name="Oval 7"/>
          <p:cNvSpPr>
            <a:spLocks noChangeArrowheads="1"/>
          </p:cNvSpPr>
          <p:nvPr/>
        </p:nvSpPr>
        <p:spPr bwMode="auto">
          <a:xfrm>
            <a:off x="4191000" y="41910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8856" name="Line 8"/>
          <p:cNvSpPr>
            <a:spLocks noChangeShapeType="1"/>
          </p:cNvSpPr>
          <p:nvPr/>
        </p:nvSpPr>
        <p:spPr bwMode="auto">
          <a:xfrm>
            <a:off x="1905000" y="4800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8857" name="Line 9"/>
          <p:cNvSpPr>
            <a:spLocks noChangeShapeType="1"/>
          </p:cNvSpPr>
          <p:nvPr/>
        </p:nvSpPr>
        <p:spPr bwMode="auto">
          <a:xfrm>
            <a:off x="5334000" y="4800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8858" name="Freeform 10"/>
          <p:cNvSpPr>
            <a:spLocks/>
          </p:cNvSpPr>
          <p:nvPr/>
        </p:nvSpPr>
        <p:spPr bwMode="auto">
          <a:xfrm>
            <a:off x="1117600" y="3416300"/>
            <a:ext cx="812800" cy="1079500"/>
          </a:xfrm>
          <a:custGeom>
            <a:avLst/>
            <a:gdLst>
              <a:gd name="T0" fmla="*/ 254000 w 512"/>
              <a:gd name="T1" fmla="*/ 1079500 h 680"/>
              <a:gd name="T2" fmla="*/ 25400 w 512"/>
              <a:gd name="T3" fmla="*/ 317500 h 680"/>
              <a:gd name="T4" fmla="*/ 406400 w 512"/>
              <a:gd name="T5" fmla="*/ 12700 h 680"/>
              <a:gd name="T6" fmla="*/ 787400 w 512"/>
              <a:gd name="T7" fmla="*/ 241300 h 680"/>
              <a:gd name="T8" fmla="*/ 558800 w 512"/>
              <a:gd name="T9" fmla="*/ 1003300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78859" name="Freeform 11"/>
          <p:cNvSpPr>
            <a:spLocks/>
          </p:cNvSpPr>
          <p:nvPr/>
        </p:nvSpPr>
        <p:spPr bwMode="auto">
          <a:xfrm>
            <a:off x="7239000" y="3429000"/>
            <a:ext cx="812800" cy="1079500"/>
          </a:xfrm>
          <a:custGeom>
            <a:avLst/>
            <a:gdLst>
              <a:gd name="T0" fmla="*/ 254000 w 512"/>
              <a:gd name="T1" fmla="*/ 1079500 h 680"/>
              <a:gd name="T2" fmla="*/ 25400 w 512"/>
              <a:gd name="T3" fmla="*/ 317500 h 680"/>
              <a:gd name="T4" fmla="*/ 406400 w 512"/>
              <a:gd name="T5" fmla="*/ 12700 h 680"/>
              <a:gd name="T6" fmla="*/ 787400 w 512"/>
              <a:gd name="T7" fmla="*/ 241300 h 680"/>
              <a:gd name="T8" fmla="*/ 558800 w 512"/>
              <a:gd name="T9" fmla="*/ 1003300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28683" name="Object 12"/>
          <p:cNvGraphicFramePr>
            <a:graphicFrameLocks noChangeAspect="1"/>
          </p:cNvGraphicFramePr>
          <p:nvPr/>
        </p:nvGraphicFramePr>
        <p:xfrm>
          <a:off x="1371600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101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4" name="Object 13"/>
          <p:cNvGraphicFramePr>
            <a:graphicFrameLocks noChangeAspect="1"/>
          </p:cNvGraphicFramePr>
          <p:nvPr/>
        </p:nvGraphicFramePr>
        <p:xfrm>
          <a:off x="27432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102" name="Equation" r:id="rId5" imgW="279279" imgH="380835" progId="Equation.3">
                  <p:embed/>
                </p:oleObj>
              </mc:Choice>
              <mc:Fallback>
                <p:oleObj name="Equation" r:id="rId5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5" name="Object 14"/>
          <p:cNvGraphicFramePr>
            <a:graphicFrameLocks noChangeAspect="1"/>
          </p:cNvGraphicFramePr>
          <p:nvPr/>
        </p:nvGraphicFramePr>
        <p:xfrm>
          <a:off x="5867400" y="42672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103" name="Equation" r:id="rId7" imgW="672808" imgH="444307" progId="Equation.3">
                  <p:embed/>
                </p:oleObj>
              </mc:Choice>
              <mc:Fallback>
                <p:oleObj name="Equation" r:id="rId7" imgW="672808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2672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6" name="Object 15"/>
          <p:cNvGraphicFramePr>
            <a:graphicFrameLocks noChangeAspect="1"/>
          </p:cNvGraphicFramePr>
          <p:nvPr/>
        </p:nvGraphicFramePr>
        <p:xfrm>
          <a:off x="7315200" y="28956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104" name="Equation" r:id="rId9" imgW="672808" imgH="444307" progId="Equation.3">
                  <p:embed/>
                </p:oleObj>
              </mc:Choice>
              <mc:Fallback>
                <p:oleObj name="Equation" r:id="rId9" imgW="672808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8956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7" name="Object 16"/>
          <p:cNvGraphicFramePr>
            <a:graphicFrameLocks noChangeAspect="1"/>
          </p:cNvGraphicFramePr>
          <p:nvPr/>
        </p:nvGraphicFramePr>
        <p:xfrm>
          <a:off x="1371600" y="4495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105" name="Equation" r:id="rId10" imgW="419100" imgH="469900" progId="Equation.3">
                  <p:embed/>
                </p:oleObj>
              </mc:Choice>
              <mc:Fallback>
                <p:oleObj name="Equation" r:id="rId10" imgW="4191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95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8" name="Object 17"/>
          <p:cNvGraphicFramePr>
            <a:graphicFrameLocks noChangeAspect="1"/>
          </p:cNvGraphicFramePr>
          <p:nvPr/>
        </p:nvGraphicFramePr>
        <p:xfrm>
          <a:off x="4610100" y="4495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106" name="Equation" r:id="rId12" imgW="342751" imgH="469696" progId="Equation.3">
                  <p:embed/>
                </p:oleObj>
              </mc:Choice>
              <mc:Fallback>
                <p:oleObj name="Equation" r:id="rId12" imgW="342751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4495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9" name="Object 18"/>
          <p:cNvGraphicFramePr>
            <a:graphicFrameLocks noChangeAspect="1"/>
          </p:cNvGraphicFramePr>
          <p:nvPr/>
        </p:nvGraphicFramePr>
        <p:xfrm>
          <a:off x="7480300" y="4495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107" name="Equation" r:id="rId14" imgW="393529" imgH="469696" progId="Equation.3">
                  <p:embed/>
                </p:oleObj>
              </mc:Choice>
              <mc:Fallback>
                <p:oleObj name="Equation" r:id="rId14" imgW="393529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4495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67" name="Rectangle 19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8868" name="Line 20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8869" name="Line 21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8870" name="Line 22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28694" name="Object 23"/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108" name="Equation" r:id="rId16" imgW="266584" imgH="279279" progId="Equation.3">
                  <p:embed/>
                </p:oleObj>
              </mc:Choice>
              <mc:Fallback>
                <p:oleObj name="Equation" r:id="rId16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5" name="Object 24"/>
          <p:cNvGraphicFramePr>
            <a:graphicFrameLocks noChangeAspect="1"/>
          </p:cNvGraphicFramePr>
          <p:nvPr/>
        </p:nvGraphicFramePr>
        <p:xfrm>
          <a:off x="762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109"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74" name="Line 26"/>
          <p:cNvSpPr>
            <a:spLocks noChangeShapeType="1"/>
          </p:cNvSpPr>
          <p:nvPr/>
        </p:nvSpPr>
        <p:spPr bwMode="auto">
          <a:xfrm>
            <a:off x="6096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8875" name="Line 27"/>
          <p:cNvSpPr>
            <a:spLocks noChangeShapeType="1"/>
          </p:cNvSpPr>
          <p:nvPr/>
        </p:nvSpPr>
        <p:spPr bwMode="auto">
          <a:xfrm>
            <a:off x="1143000" y="53340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28698" name="Object 28"/>
          <p:cNvGraphicFramePr>
            <a:graphicFrameLocks noChangeAspect="1"/>
          </p:cNvGraphicFramePr>
          <p:nvPr/>
        </p:nvGraphicFramePr>
        <p:xfrm>
          <a:off x="1905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110" name="Equation" r:id="rId18" imgW="279279" imgH="380835" progId="Equation.3">
                  <p:embed/>
                </p:oleObj>
              </mc:Choice>
              <mc:Fallback>
                <p:oleObj name="Equation" r:id="rId18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78" name="Text Box 30"/>
          <p:cNvSpPr txBox="1">
            <a:spLocks noChangeArrowheads="1"/>
          </p:cNvSpPr>
          <p:nvPr/>
        </p:nvSpPr>
        <p:spPr bwMode="auto">
          <a:xfrm>
            <a:off x="3450431" y="5387181"/>
            <a:ext cx="33099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omic Sans MS" charset="0"/>
                <a:ea typeface="ＭＳ Ｐゴシック" charset="0"/>
              </a:rPr>
              <a:t>A rejection case</a:t>
            </a:r>
          </a:p>
        </p:txBody>
      </p:sp>
      <p:sp>
        <p:nvSpPr>
          <p:cNvPr id="78879" name="Text Box 31"/>
          <p:cNvSpPr txBox="1">
            <a:spLocks noChangeArrowheads="1"/>
          </p:cNvSpPr>
          <p:nvPr/>
        </p:nvSpPr>
        <p:spPr bwMode="auto">
          <a:xfrm>
            <a:off x="762000" y="2057400"/>
            <a:ext cx="2574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Input String</a:t>
            </a:r>
          </a:p>
        </p:txBody>
      </p:sp>
      <p:sp>
        <p:nvSpPr>
          <p:cNvPr id="36" name="Başlık 1"/>
          <p:cNvSpPr txBox="1">
            <a:spLocks/>
          </p:cNvSpPr>
          <p:nvPr/>
        </p:nvSpPr>
        <p:spPr>
          <a:xfrm>
            <a:off x="1187624" y="332656"/>
            <a:ext cx="7239000" cy="5040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7200" b="1" kern="1200">
                <a:ln w="1270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BLM2502 Theory of Computation</a:t>
            </a:r>
            <a:endParaRPr lang="en-US" sz="4000" dirty="0"/>
          </a:p>
        </p:txBody>
      </p:sp>
      <p:sp>
        <p:nvSpPr>
          <p:cNvPr id="37" name="Altbilgi Yer Tutucusu 3"/>
          <p:cNvSpPr>
            <a:spLocks noGrp="1"/>
          </p:cNvSpPr>
          <p:nvPr>
            <p:ph type="ftr" sz="quarter" idx="12"/>
          </p:nvPr>
        </p:nvSpPr>
        <p:spPr>
          <a:xfrm>
            <a:off x="1331640" y="5805264"/>
            <a:ext cx="7162800" cy="228600"/>
          </a:xfrm>
        </p:spPr>
        <p:txBody>
          <a:bodyPr/>
          <a:lstStyle/>
          <a:p>
            <a:pPr algn="r"/>
            <a:r>
              <a:rPr lang="nb-NO" dirty="0"/>
              <a:t>Week II – Finite Automata</a:t>
            </a:r>
            <a:endParaRPr lang="tr-TR" dirty="0"/>
          </a:p>
        </p:txBody>
      </p:sp>
      <p:sp>
        <p:nvSpPr>
          <p:cNvPr id="38" name="Slayt Numarası Yer Tutucusu 4"/>
          <p:cNvSpPr txBox="1">
            <a:spLocks/>
          </p:cNvSpPr>
          <p:nvPr/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r-T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C3C0A5-FCFC-4DD2-8080-FD61FAFEF6A5}" type="slidenum">
              <a:rPr lang="tr-TR" smtClean="0"/>
              <a:pPr/>
              <a:t>50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478765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Oval 2"/>
          <p:cNvSpPr>
            <a:spLocks noChangeArrowheads="1"/>
          </p:cNvSpPr>
          <p:nvPr/>
        </p:nvSpPr>
        <p:spPr bwMode="auto">
          <a:xfrm>
            <a:off x="12192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875" name="Oval 3"/>
          <p:cNvSpPr>
            <a:spLocks noChangeArrowheads="1"/>
          </p:cNvSpPr>
          <p:nvPr/>
        </p:nvSpPr>
        <p:spPr bwMode="auto">
          <a:xfrm>
            <a:off x="4419600" y="44196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876" name="Oval 4"/>
          <p:cNvSpPr>
            <a:spLocks noChangeArrowheads="1"/>
          </p:cNvSpPr>
          <p:nvPr/>
        </p:nvSpPr>
        <p:spPr bwMode="auto">
          <a:xfrm>
            <a:off x="73914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877" name="Line 5"/>
          <p:cNvSpPr>
            <a:spLocks noChangeShapeType="1"/>
          </p:cNvSpPr>
          <p:nvPr/>
        </p:nvSpPr>
        <p:spPr bwMode="auto">
          <a:xfrm>
            <a:off x="6096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878" name="Oval 6"/>
          <p:cNvSpPr>
            <a:spLocks noChangeArrowheads="1"/>
          </p:cNvSpPr>
          <p:nvPr/>
        </p:nvSpPr>
        <p:spPr bwMode="auto">
          <a:xfrm>
            <a:off x="4191000" y="4191000"/>
            <a:ext cx="1143000" cy="1143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879" name="Line 7"/>
          <p:cNvSpPr>
            <a:spLocks noChangeShapeType="1"/>
          </p:cNvSpPr>
          <p:nvPr/>
        </p:nvSpPr>
        <p:spPr bwMode="auto">
          <a:xfrm>
            <a:off x="1905000" y="4800600"/>
            <a:ext cx="2286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880" name="Line 8"/>
          <p:cNvSpPr>
            <a:spLocks noChangeShapeType="1"/>
          </p:cNvSpPr>
          <p:nvPr/>
        </p:nvSpPr>
        <p:spPr bwMode="auto">
          <a:xfrm>
            <a:off x="5334000" y="4800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881" name="Freeform 9"/>
          <p:cNvSpPr>
            <a:spLocks/>
          </p:cNvSpPr>
          <p:nvPr/>
        </p:nvSpPr>
        <p:spPr bwMode="auto">
          <a:xfrm>
            <a:off x="1117600" y="3416300"/>
            <a:ext cx="812800" cy="1079500"/>
          </a:xfrm>
          <a:custGeom>
            <a:avLst/>
            <a:gdLst>
              <a:gd name="T0" fmla="*/ 254000 w 512"/>
              <a:gd name="T1" fmla="*/ 1079500 h 680"/>
              <a:gd name="T2" fmla="*/ 25400 w 512"/>
              <a:gd name="T3" fmla="*/ 317500 h 680"/>
              <a:gd name="T4" fmla="*/ 406400 w 512"/>
              <a:gd name="T5" fmla="*/ 12700 h 680"/>
              <a:gd name="T6" fmla="*/ 787400 w 512"/>
              <a:gd name="T7" fmla="*/ 241300 h 680"/>
              <a:gd name="T8" fmla="*/ 558800 w 512"/>
              <a:gd name="T9" fmla="*/ 1003300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79882" name="Freeform 10"/>
          <p:cNvSpPr>
            <a:spLocks/>
          </p:cNvSpPr>
          <p:nvPr/>
        </p:nvSpPr>
        <p:spPr bwMode="auto">
          <a:xfrm>
            <a:off x="7239000" y="3429000"/>
            <a:ext cx="812800" cy="1079500"/>
          </a:xfrm>
          <a:custGeom>
            <a:avLst/>
            <a:gdLst>
              <a:gd name="T0" fmla="*/ 254000 w 512"/>
              <a:gd name="T1" fmla="*/ 1079500 h 680"/>
              <a:gd name="T2" fmla="*/ 25400 w 512"/>
              <a:gd name="T3" fmla="*/ 317500 h 680"/>
              <a:gd name="T4" fmla="*/ 406400 w 512"/>
              <a:gd name="T5" fmla="*/ 12700 h 680"/>
              <a:gd name="T6" fmla="*/ 787400 w 512"/>
              <a:gd name="T7" fmla="*/ 241300 h 680"/>
              <a:gd name="T8" fmla="*/ 558800 w 512"/>
              <a:gd name="T9" fmla="*/ 1003300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29707" name="Object 11"/>
          <p:cNvGraphicFramePr>
            <a:graphicFrameLocks noChangeAspect="1"/>
          </p:cNvGraphicFramePr>
          <p:nvPr/>
        </p:nvGraphicFramePr>
        <p:xfrm>
          <a:off x="1371600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25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8" name="Object 12"/>
          <p:cNvGraphicFramePr>
            <a:graphicFrameLocks noChangeAspect="1"/>
          </p:cNvGraphicFramePr>
          <p:nvPr/>
        </p:nvGraphicFramePr>
        <p:xfrm>
          <a:off x="27432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26" name="Equation" r:id="rId5" imgW="279279" imgH="380835" progId="Equation.3">
                  <p:embed/>
                </p:oleObj>
              </mc:Choice>
              <mc:Fallback>
                <p:oleObj name="Equation" r:id="rId5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9" name="Object 13"/>
          <p:cNvGraphicFramePr>
            <a:graphicFrameLocks noChangeAspect="1"/>
          </p:cNvGraphicFramePr>
          <p:nvPr/>
        </p:nvGraphicFramePr>
        <p:xfrm>
          <a:off x="5867400" y="42672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27" name="Equation" r:id="rId7" imgW="672808" imgH="444307" progId="Equation.3">
                  <p:embed/>
                </p:oleObj>
              </mc:Choice>
              <mc:Fallback>
                <p:oleObj name="Equation" r:id="rId7" imgW="672808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2672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0" name="Object 14"/>
          <p:cNvGraphicFramePr>
            <a:graphicFrameLocks noChangeAspect="1"/>
          </p:cNvGraphicFramePr>
          <p:nvPr/>
        </p:nvGraphicFramePr>
        <p:xfrm>
          <a:off x="7315200" y="28956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28" name="Equation" r:id="rId9" imgW="672808" imgH="444307" progId="Equation.3">
                  <p:embed/>
                </p:oleObj>
              </mc:Choice>
              <mc:Fallback>
                <p:oleObj name="Equation" r:id="rId9" imgW="672808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8956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1" name="Object 15"/>
          <p:cNvGraphicFramePr>
            <a:graphicFrameLocks noChangeAspect="1"/>
          </p:cNvGraphicFramePr>
          <p:nvPr/>
        </p:nvGraphicFramePr>
        <p:xfrm>
          <a:off x="1371600" y="4495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29" name="Equation" r:id="rId10" imgW="419100" imgH="469900" progId="Equation.3">
                  <p:embed/>
                </p:oleObj>
              </mc:Choice>
              <mc:Fallback>
                <p:oleObj name="Equation" r:id="rId10" imgW="4191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95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2" name="Object 16"/>
          <p:cNvGraphicFramePr>
            <a:graphicFrameLocks noChangeAspect="1"/>
          </p:cNvGraphicFramePr>
          <p:nvPr/>
        </p:nvGraphicFramePr>
        <p:xfrm>
          <a:off x="4610100" y="4495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30" name="Equation" r:id="rId12" imgW="342751" imgH="469696" progId="Equation.3">
                  <p:embed/>
                </p:oleObj>
              </mc:Choice>
              <mc:Fallback>
                <p:oleObj name="Equation" r:id="rId12" imgW="342751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4495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3" name="Object 17"/>
          <p:cNvGraphicFramePr>
            <a:graphicFrameLocks noChangeAspect="1"/>
          </p:cNvGraphicFramePr>
          <p:nvPr/>
        </p:nvGraphicFramePr>
        <p:xfrm>
          <a:off x="7480300" y="4495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31" name="Equation" r:id="rId14" imgW="393529" imgH="469696" progId="Equation.3">
                  <p:embed/>
                </p:oleObj>
              </mc:Choice>
              <mc:Fallback>
                <p:oleObj name="Equation" r:id="rId14" imgW="393529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4495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90" name="Rectangle 18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891" name="Line 19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892" name="Line 20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893" name="Line 21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29718" name="Object 22"/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32" name="Equation" r:id="rId16" imgW="266584" imgH="279279" progId="Equation.3">
                  <p:embed/>
                </p:oleObj>
              </mc:Choice>
              <mc:Fallback>
                <p:oleObj name="Equation" r:id="rId16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9" name="Object 23"/>
          <p:cNvGraphicFramePr>
            <a:graphicFrameLocks noChangeAspect="1"/>
          </p:cNvGraphicFramePr>
          <p:nvPr/>
        </p:nvGraphicFramePr>
        <p:xfrm>
          <a:off x="762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33"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96" name="Line 24"/>
          <p:cNvSpPr>
            <a:spLocks noChangeShapeType="1"/>
          </p:cNvSpPr>
          <p:nvPr/>
        </p:nvSpPr>
        <p:spPr bwMode="auto">
          <a:xfrm>
            <a:off x="914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79897" name="Line 25"/>
          <p:cNvSpPr>
            <a:spLocks noChangeShapeType="1"/>
          </p:cNvSpPr>
          <p:nvPr/>
        </p:nvSpPr>
        <p:spPr bwMode="auto">
          <a:xfrm>
            <a:off x="4343400" y="55626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29722" name="Object 26"/>
          <p:cNvGraphicFramePr>
            <a:graphicFrameLocks noChangeAspect="1"/>
          </p:cNvGraphicFramePr>
          <p:nvPr/>
        </p:nvGraphicFramePr>
        <p:xfrm>
          <a:off x="1905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34" name="Equation" r:id="rId18" imgW="279279" imgH="380835" progId="Equation.3">
                  <p:embed/>
                </p:oleObj>
              </mc:Choice>
              <mc:Fallback>
                <p:oleObj name="Equation" r:id="rId18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Başlık 1"/>
          <p:cNvSpPr txBox="1">
            <a:spLocks/>
          </p:cNvSpPr>
          <p:nvPr/>
        </p:nvSpPr>
        <p:spPr>
          <a:xfrm>
            <a:off x="1187624" y="332656"/>
            <a:ext cx="7239000" cy="5040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7200" b="1" kern="1200">
                <a:ln w="1270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BLM2502 Theory of Computation</a:t>
            </a:r>
            <a:endParaRPr lang="en-US" sz="4000" dirty="0"/>
          </a:p>
        </p:txBody>
      </p:sp>
      <p:sp>
        <p:nvSpPr>
          <p:cNvPr id="34" name="Altbilgi Yer Tutucusu 3"/>
          <p:cNvSpPr>
            <a:spLocks noGrp="1"/>
          </p:cNvSpPr>
          <p:nvPr>
            <p:ph type="ftr" sz="quarter" idx="12"/>
          </p:nvPr>
        </p:nvSpPr>
        <p:spPr>
          <a:xfrm>
            <a:off x="1331640" y="5805264"/>
            <a:ext cx="7162800" cy="228600"/>
          </a:xfrm>
        </p:spPr>
        <p:txBody>
          <a:bodyPr/>
          <a:lstStyle/>
          <a:p>
            <a:pPr algn="r"/>
            <a:r>
              <a:rPr lang="nb-NO" dirty="0"/>
              <a:t>Week II – Finite Automata</a:t>
            </a:r>
            <a:endParaRPr lang="tr-TR" dirty="0"/>
          </a:p>
        </p:txBody>
      </p:sp>
      <p:sp>
        <p:nvSpPr>
          <p:cNvPr id="35" name="Slayt Numarası Yer Tutucusu 4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/>
          <a:lstStyle/>
          <a:p>
            <a:fld id="{CEC3C0A5-FCFC-4DD2-8080-FD61FAFEF6A5}" type="slidenum">
              <a:rPr lang="tr-TR" smtClean="0"/>
              <a:t>51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923483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Oval 2"/>
          <p:cNvSpPr>
            <a:spLocks noChangeArrowheads="1"/>
          </p:cNvSpPr>
          <p:nvPr/>
        </p:nvSpPr>
        <p:spPr bwMode="auto">
          <a:xfrm>
            <a:off x="12192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899" name="Oval 3"/>
          <p:cNvSpPr>
            <a:spLocks noChangeArrowheads="1"/>
          </p:cNvSpPr>
          <p:nvPr/>
        </p:nvSpPr>
        <p:spPr bwMode="auto">
          <a:xfrm>
            <a:off x="44196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900" name="Oval 4"/>
          <p:cNvSpPr>
            <a:spLocks noChangeArrowheads="1"/>
          </p:cNvSpPr>
          <p:nvPr/>
        </p:nvSpPr>
        <p:spPr bwMode="auto">
          <a:xfrm>
            <a:off x="7391400" y="44196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901" name="Line 5"/>
          <p:cNvSpPr>
            <a:spLocks noChangeShapeType="1"/>
          </p:cNvSpPr>
          <p:nvPr/>
        </p:nvSpPr>
        <p:spPr bwMode="auto">
          <a:xfrm>
            <a:off x="6096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902" name="Oval 6"/>
          <p:cNvSpPr>
            <a:spLocks noChangeArrowheads="1"/>
          </p:cNvSpPr>
          <p:nvPr/>
        </p:nvSpPr>
        <p:spPr bwMode="auto">
          <a:xfrm>
            <a:off x="4191000" y="41910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903" name="Line 7"/>
          <p:cNvSpPr>
            <a:spLocks noChangeShapeType="1"/>
          </p:cNvSpPr>
          <p:nvPr/>
        </p:nvSpPr>
        <p:spPr bwMode="auto">
          <a:xfrm>
            <a:off x="1905000" y="4800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904" name="Line 8"/>
          <p:cNvSpPr>
            <a:spLocks noChangeShapeType="1"/>
          </p:cNvSpPr>
          <p:nvPr/>
        </p:nvSpPr>
        <p:spPr bwMode="auto">
          <a:xfrm>
            <a:off x="5334000" y="4800600"/>
            <a:ext cx="2057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905" name="Freeform 9"/>
          <p:cNvSpPr>
            <a:spLocks/>
          </p:cNvSpPr>
          <p:nvPr/>
        </p:nvSpPr>
        <p:spPr bwMode="auto">
          <a:xfrm>
            <a:off x="1117600" y="3416300"/>
            <a:ext cx="812800" cy="1079500"/>
          </a:xfrm>
          <a:custGeom>
            <a:avLst/>
            <a:gdLst>
              <a:gd name="T0" fmla="*/ 254000 w 512"/>
              <a:gd name="T1" fmla="*/ 1079500 h 680"/>
              <a:gd name="T2" fmla="*/ 25400 w 512"/>
              <a:gd name="T3" fmla="*/ 317500 h 680"/>
              <a:gd name="T4" fmla="*/ 406400 w 512"/>
              <a:gd name="T5" fmla="*/ 12700 h 680"/>
              <a:gd name="T6" fmla="*/ 787400 w 512"/>
              <a:gd name="T7" fmla="*/ 241300 h 680"/>
              <a:gd name="T8" fmla="*/ 558800 w 512"/>
              <a:gd name="T9" fmla="*/ 1003300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80906" name="Freeform 10"/>
          <p:cNvSpPr>
            <a:spLocks/>
          </p:cNvSpPr>
          <p:nvPr/>
        </p:nvSpPr>
        <p:spPr bwMode="auto">
          <a:xfrm>
            <a:off x="7239000" y="3429000"/>
            <a:ext cx="812800" cy="1079500"/>
          </a:xfrm>
          <a:custGeom>
            <a:avLst/>
            <a:gdLst>
              <a:gd name="T0" fmla="*/ 254000 w 512"/>
              <a:gd name="T1" fmla="*/ 1079500 h 680"/>
              <a:gd name="T2" fmla="*/ 25400 w 512"/>
              <a:gd name="T3" fmla="*/ 317500 h 680"/>
              <a:gd name="T4" fmla="*/ 406400 w 512"/>
              <a:gd name="T5" fmla="*/ 12700 h 680"/>
              <a:gd name="T6" fmla="*/ 787400 w 512"/>
              <a:gd name="T7" fmla="*/ 241300 h 680"/>
              <a:gd name="T8" fmla="*/ 558800 w 512"/>
              <a:gd name="T9" fmla="*/ 1003300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30731" name="Object 11"/>
          <p:cNvGraphicFramePr>
            <a:graphicFrameLocks noChangeAspect="1"/>
          </p:cNvGraphicFramePr>
          <p:nvPr/>
        </p:nvGraphicFramePr>
        <p:xfrm>
          <a:off x="1371600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49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2" name="Object 12"/>
          <p:cNvGraphicFramePr>
            <a:graphicFrameLocks noChangeAspect="1"/>
          </p:cNvGraphicFramePr>
          <p:nvPr/>
        </p:nvGraphicFramePr>
        <p:xfrm>
          <a:off x="27432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50" name="Equation" r:id="rId5" imgW="279279" imgH="380835" progId="Equation.3">
                  <p:embed/>
                </p:oleObj>
              </mc:Choice>
              <mc:Fallback>
                <p:oleObj name="Equation" r:id="rId5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3" name="Object 13"/>
          <p:cNvGraphicFramePr>
            <a:graphicFrameLocks noChangeAspect="1"/>
          </p:cNvGraphicFramePr>
          <p:nvPr/>
        </p:nvGraphicFramePr>
        <p:xfrm>
          <a:off x="5867400" y="42672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51" name="Equation" r:id="rId7" imgW="672808" imgH="444307" progId="Equation.3">
                  <p:embed/>
                </p:oleObj>
              </mc:Choice>
              <mc:Fallback>
                <p:oleObj name="Equation" r:id="rId7" imgW="672808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2672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4" name="Object 14"/>
          <p:cNvGraphicFramePr>
            <a:graphicFrameLocks noChangeAspect="1"/>
          </p:cNvGraphicFramePr>
          <p:nvPr/>
        </p:nvGraphicFramePr>
        <p:xfrm>
          <a:off x="7315200" y="28956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52" name="Equation" r:id="rId9" imgW="672808" imgH="444307" progId="Equation.3">
                  <p:embed/>
                </p:oleObj>
              </mc:Choice>
              <mc:Fallback>
                <p:oleObj name="Equation" r:id="rId9" imgW="672808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8956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5" name="Object 15"/>
          <p:cNvGraphicFramePr>
            <a:graphicFrameLocks noChangeAspect="1"/>
          </p:cNvGraphicFramePr>
          <p:nvPr/>
        </p:nvGraphicFramePr>
        <p:xfrm>
          <a:off x="1371600" y="4495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53" name="Equation" r:id="rId10" imgW="419100" imgH="469900" progId="Equation.3">
                  <p:embed/>
                </p:oleObj>
              </mc:Choice>
              <mc:Fallback>
                <p:oleObj name="Equation" r:id="rId10" imgW="4191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95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6" name="Object 16"/>
          <p:cNvGraphicFramePr>
            <a:graphicFrameLocks noChangeAspect="1"/>
          </p:cNvGraphicFramePr>
          <p:nvPr/>
        </p:nvGraphicFramePr>
        <p:xfrm>
          <a:off x="4610100" y="4495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54" name="Equation" r:id="rId12" imgW="342751" imgH="469696" progId="Equation.3">
                  <p:embed/>
                </p:oleObj>
              </mc:Choice>
              <mc:Fallback>
                <p:oleObj name="Equation" r:id="rId12" imgW="342751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4495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7" name="Object 17"/>
          <p:cNvGraphicFramePr>
            <a:graphicFrameLocks noChangeAspect="1"/>
          </p:cNvGraphicFramePr>
          <p:nvPr/>
        </p:nvGraphicFramePr>
        <p:xfrm>
          <a:off x="7480300" y="4495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55" name="Equation" r:id="rId14" imgW="393529" imgH="469696" progId="Equation.3">
                  <p:embed/>
                </p:oleObj>
              </mc:Choice>
              <mc:Fallback>
                <p:oleObj name="Equation" r:id="rId14" imgW="393529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4495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14" name="Rectangle 18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915" name="Line 19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916" name="Line 20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917" name="Line 21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30742" name="Object 22"/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56" name="Equation" r:id="rId16" imgW="266584" imgH="279279" progId="Equation.3">
                  <p:embed/>
                </p:oleObj>
              </mc:Choice>
              <mc:Fallback>
                <p:oleObj name="Equation" r:id="rId16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3" name="Object 23"/>
          <p:cNvGraphicFramePr>
            <a:graphicFrameLocks noChangeAspect="1"/>
          </p:cNvGraphicFramePr>
          <p:nvPr/>
        </p:nvGraphicFramePr>
        <p:xfrm>
          <a:off x="762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57"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20" name="Line 24"/>
          <p:cNvSpPr>
            <a:spLocks noChangeShapeType="1"/>
          </p:cNvSpPr>
          <p:nvPr/>
        </p:nvSpPr>
        <p:spPr bwMode="auto">
          <a:xfrm>
            <a:off x="14478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0921" name="Line 25"/>
          <p:cNvSpPr>
            <a:spLocks noChangeShapeType="1"/>
          </p:cNvSpPr>
          <p:nvPr/>
        </p:nvSpPr>
        <p:spPr bwMode="auto">
          <a:xfrm>
            <a:off x="7315200" y="53340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30746" name="Object 26"/>
          <p:cNvGraphicFramePr>
            <a:graphicFrameLocks noChangeAspect="1"/>
          </p:cNvGraphicFramePr>
          <p:nvPr/>
        </p:nvGraphicFramePr>
        <p:xfrm>
          <a:off x="1905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58" name="Equation" r:id="rId18" imgW="279279" imgH="380835" progId="Equation.3">
                  <p:embed/>
                </p:oleObj>
              </mc:Choice>
              <mc:Fallback>
                <p:oleObj name="Equation" r:id="rId18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Başlık 1"/>
          <p:cNvSpPr txBox="1">
            <a:spLocks/>
          </p:cNvSpPr>
          <p:nvPr/>
        </p:nvSpPr>
        <p:spPr>
          <a:xfrm>
            <a:off x="1187624" y="332656"/>
            <a:ext cx="7239000" cy="5040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7200" b="1" kern="1200">
                <a:ln w="1270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BLM2502 Theory of Computation</a:t>
            </a:r>
            <a:endParaRPr lang="en-US" sz="4000" dirty="0"/>
          </a:p>
        </p:txBody>
      </p:sp>
      <p:sp>
        <p:nvSpPr>
          <p:cNvPr id="34" name="Altbilgi Yer Tutucusu 3"/>
          <p:cNvSpPr>
            <a:spLocks noGrp="1"/>
          </p:cNvSpPr>
          <p:nvPr>
            <p:ph type="ftr" sz="quarter" idx="12"/>
          </p:nvPr>
        </p:nvSpPr>
        <p:spPr>
          <a:xfrm>
            <a:off x="1331640" y="5805264"/>
            <a:ext cx="7162800" cy="228600"/>
          </a:xfrm>
        </p:spPr>
        <p:txBody>
          <a:bodyPr/>
          <a:lstStyle/>
          <a:p>
            <a:pPr algn="r"/>
            <a:r>
              <a:rPr lang="nb-NO" dirty="0"/>
              <a:t>Week II – Finite Automata</a:t>
            </a:r>
            <a:endParaRPr lang="tr-TR" dirty="0"/>
          </a:p>
        </p:txBody>
      </p:sp>
      <p:sp>
        <p:nvSpPr>
          <p:cNvPr id="35" name="Slayt Numarası Yer Tutucusu 4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/>
          <a:lstStyle/>
          <a:p>
            <a:fld id="{CEC3C0A5-FCFC-4DD2-8080-FD61FAFEF6A5}" type="slidenum">
              <a:rPr lang="tr-TR" smtClean="0"/>
              <a:t>52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132105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Oval 2"/>
          <p:cNvSpPr>
            <a:spLocks noChangeArrowheads="1"/>
          </p:cNvSpPr>
          <p:nvPr/>
        </p:nvSpPr>
        <p:spPr bwMode="auto">
          <a:xfrm>
            <a:off x="12192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2947" name="Oval 3"/>
          <p:cNvSpPr>
            <a:spLocks noChangeArrowheads="1"/>
          </p:cNvSpPr>
          <p:nvPr/>
        </p:nvSpPr>
        <p:spPr bwMode="auto">
          <a:xfrm>
            <a:off x="44196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2948" name="Oval 4"/>
          <p:cNvSpPr>
            <a:spLocks noChangeArrowheads="1"/>
          </p:cNvSpPr>
          <p:nvPr/>
        </p:nvSpPr>
        <p:spPr bwMode="auto">
          <a:xfrm>
            <a:off x="7391400" y="4419600"/>
            <a:ext cx="685800" cy="6858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2949" name="Line 5"/>
          <p:cNvSpPr>
            <a:spLocks noChangeShapeType="1"/>
          </p:cNvSpPr>
          <p:nvPr/>
        </p:nvSpPr>
        <p:spPr bwMode="auto">
          <a:xfrm>
            <a:off x="6096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2950" name="Oval 6"/>
          <p:cNvSpPr>
            <a:spLocks noChangeArrowheads="1"/>
          </p:cNvSpPr>
          <p:nvPr/>
        </p:nvSpPr>
        <p:spPr bwMode="auto">
          <a:xfrm>
            <a:off x="4191000" y="41910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2951" name="Line 7"/>
          <p:cNvSpPr>
            <a:spLocks noChangeShapeType="1"/>
          </p:cNvSpPr>
          <p:nvPr/>
        </p:nvSpPr>
        <p:spPr bwMode="auto">
          <a:xfrm>
            <a:off x="1905000" y="4800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2952" name="Line 8"/>
          <p:cNvSpPr>
            <a:spLocks noChangeShapeType="1"/>
          </p:cNvSpPr>
          <p:nvPr/>
        </p:nvSpPr>
        <p:spPr bwMode="auto">
          <a:xfrm>
            <a:off x="5334000" y="4800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2953" name="Freeform 9"/>
          <p:cNvSpPr>
            <a:spLocks/>
          </p:cNvSpPr>
          <p:nvPr/>
        </p:nvSpPr>
        <p:spPr bwMode="auto">
          <a:xfrm>
            <a:off x="1117600" y="3416300"/>
            <a:ext cx="812800" cy="1079500"/>
          </a:xfrm>
          <a:custGeom>
            <a:avLst/>
            <a:gdLst>
              <a:gd name="T0" fmla="*/ 254000 w 512"/>
              <a:gd name="T1" fmla="*/ 1079500 h 680"/>
              <a:gd name="T2" fmla="*/ 25400 w 512"/>
              <a:gd name="T3" fmla="*/ 317500 h 680"/>
              <a:gd name="T4" fmla="*/ 406400 w 512"/>
              <a:gd name="T5" fmla="*/ 12700 h 680"/>
              <a:gd name="T6" fmla="*/ 787400 w 512"/>
              <a:gd name="T7" fmla="*/ 241300 h 680"/>
              <a:gd name="T8" fmla="*/ 558800 w 512"/>
              <a:gd name="T9" fmla="*/ 1003300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82954" name="Freeform 10"/>
          <p:cNvSpPr>
            <a:spLocks/>
          </p:cNvSpPr>
          <p:nvPr/>
        </p:nvSpPr>
        <p:spPr bwMode="auto">
          <a:xfrm>
            <a:off x="7239000" y="3429000"/>
            <a:ext cx="812800" cy="1079500"/>
          </a:xfrm>
          <a:custGeom>
            <a:avLst/>
            <a:gdLst>
              <a:gd name="T0" fmla="*/ 254000 w 512"/>
              <a:gd name="T1" fmla="*/ 1079500 h 680"/>
              <a:gd name="T2" fmla="*/ 25400 w 512"/>
              <a:gd name="T3" fmla="*/ 317500 h 680"/>
              <a:gd name="T4" fmla="*/ 406400 w 512"/>
              <a:gd name="T5" fmla="*/ 12700 h 680"/>
              <a:gd name="T6" fmla="*/ 787400 w 512"/>
              <a:gd name="T7" fmla="*/ 241300 h 680"/>
              <a:gd name="T8" fmla="*/ 558800 w 512"/>
              <a:gd name="T9" fmla="*/ 1003300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31755" name="Object 11"/>
          <p:cNvGraphicFramePr>
            <a:graphicFrameLocks noChangeAspect="1"/>
          </p:cNvGraphicFramePr>
          <p:nvPr/>
        </p:nvGraphicFramePr>
        <p:xfrm>
          <a:off x="1371600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73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6" name="Object 12"/>
          <p:cNvGraphicFramePr>
            <a:graphicFrameLocks noChangeAspect="1"/>
          </p:cNvGraphicFramePr>
          <p:nvPr/>
        </p:nvGraphicFramePr>
        <p:xfrm>
          <a:off x="27432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74" name="Equation" r:id="rId5" imgW="279279" imgH="380835" progId="Equation.3">
                  <p:embed/>
                </p:oleObj>
              </mc:Choice>
              <mc:Fallback>
                <p:oleObj name="Equation" r:id="rId5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7" name="Object 13"/>
          <p:cNvGraphicFramePr>
            <a:graphicFrameLocks noChangeAspect="1"/>
          </p:cNvGraphicFramePr>
          <p:nvPr/>
        </p:nvGraphicFramePr>
        <p:xfrm>
          <a:off x="5867400" y="42672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75" name="Equation" r:id="rId7" imgW="672808" imgH="444307" progId="Equation.3">
                  <p:embed/>
                </p:oleObj>
              </mc:Choice>
              <mc:Fallback>
                <p:oleObj name="Equation" r:id="rId7" imgW="672808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2672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8" name="Object 14"/>
          <p:cNvGraphicFramePr>
            <a:graphicFrameLocks noChangeAspect="1"/>
          </p:cNvGraphicFramePr>
          <p:nvPr/>
        </p:nvGraphicFramePr>
        <p:xfrm>
          <a:off x="7315200" y="28956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76" name="Equation" r:id="rId9" imgW="672808" imgH="444307" progId="Equation.3">
                  <p:embed/>
                </p:oleObj>
              </mc:Choice>
              <mc:Fallback>
                <p:oleObj name="Equation" r:id="rId9" imgW="672808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8956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9" name="Object 15"/>
          <p:cNvGraphicFramePr>
            <a:graphicFrameLocks noChangeAspect="1"/>
          </p:cNvGraphicFramePr>
          <p:nvPr/>
        </p:nvGraphicFramePr>
        <p:xfrm>
          <a:off x="1371600" y="4495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77" name="Equation" r:id="rId10" imgW="419100" imgH="469900" progId="Equation.3">
                  <p:embed/>
                </p:oleObj>
              </mc:Choice>
              <mc:Fallback>
                <p:oleObj name="Equation" r:id="rId10" imgW="4191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95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0" name="Object 16"/>
          <p:cNvGraphicFramePr>
            <a:graphicFrameLocks noChangeAspect="1"/>
          </p:cNvGraphicFramePr>
          <p:nvPr/>
        </p:nvGraphicFramePr>
        <p:xfrm>
          <a:off x="4610100" y="4495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78" name="Equation" r:id="rId12" imgW="342751" imgH="469696" progId="Equation.3">
                  <p:embed/>
                </p:oleObj>
              </mc:Choice>
              <mc:Fallback>
                <p:oleObj name="Equation" r:id="rId12" imgW="342751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4495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1" name="Object 17"/>
          <p:cNvGraphicFramePr>
            <a:graphicFrameLocks noChangeAspect="1"/>
          </p:cNvGraphicFramePr>
          <p:nvPr/>
        </p:nvGraphicFramePr>
        <p:xfrm>
          <a:off x="7480300" y="4495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79" name="Equation" r:id="rId14" imgW="393529" imgH="469696" progId="Equation.3">
                  <p:embed/>
                </p:oleObj>
              </mc:Choice>
              <mc:Fallback>
                <p:oleObj name="Equation" r:id="rId14" imgW="393529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4495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62" name="Rectangle 18"/>
          <p:cNvSpPr>
            <a:spLocks noChangeArrowheads="1"/>
          </p:cNvSpPr>
          <p:nvPr/>
        </p:nvSpPr>
        <p:spPr bwMode="auto">
          <a:xfrm>
            <a:off x="685800" y="1371600"/>
            <a:ext cx="7696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2963" name="Line 19"/>
          <p:cNvSpPr>
            <a:spLocks noChangeShapeType="1"/>
          </p:cNvSpPr>
          <p:nvPr/>
        </p:nvSpPr>
        <p:spPr bwMode="auto">
          <a:xfrm>
            <a:off x="12192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2964" name="Line 20"/>
          <p:cNvSpPr>
            <a:spLocks noChangeShapeType="1"/>
          </p:cNvSpPr>
          <p:nvPr/>
        </p:nvSpPr>
        <p:spPr bwMode="auto">
          <a:xfrm>
            <a:off x="17526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2965" name="Line 21"/>
          <p:cNvSpPr>
            <a:spLocks noChangeShapeType="1"/>
          </p:cNvSpPr>
          <p:nvPr/>
        </p:nvSpPr>
        <p:spPr bwMode="auto">
          <a:xfrm>
            <a:off x="2286000" y="137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31766" name="Object 22"/>
          <p:cNvGraphicFramePr>
            <a:graphicFrameLocks noChangeAspect="1"/>
          </p:cNvGraphicFramePr>
          <p:nvPr/>
        </p:nvGraphicFramePr>
        <p:xfrm>
          <a:off x="13716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80" name="Equation" r:id="rId16" imgW="266584" imgH="279279" progId="Equation.3">
                  <p:embed/>
                </p:oleObj>
              </mc:Choice>
              <mc:Fallback>
                <p:oleObj name="Equation" r:id="rId16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7" name="Object 23"/>
          <p:cNvGraphicFramePr>
            <a:graphicFrameLocks noChangeAspect="1"/>
          </p:cNvGraphicFramePr>
          <p:nvPr/>
        </p:nvGraphicFramePr>
        <p:xfrm>
          <a:off x="762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81"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68" name="Line 24"/>
          <p:cNvSpPr>
            <a:spLocks noChangeShapeType="1"/>
          </p:cNvSpPr>
          <p:nvPr/>
        </p:nvSpPr>
        <p:spPr bwMode="auto">
          <a:xfrm>
            <a:off x="2057400" y="914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2969" name="Line 25"/>
          <p:cNvSpPr>
            <a:spLocks noChangeShapeType="1"/>
          </p:cNvSpPr>
          <p:nvPr/>
        </p:nvSpPr>
        <p:spPr bwMode="auto">
          <a:xfrm>
            <a:off x="7315200" y="53340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31770" name="Object 26"/>
          <p:cNvGraphicFramePr>
            <a:graphicFrameLocks noChangeAspect="1"/>
          </p:cNvGraphicFramePr>
          <p:nvPr/>
        </p:nvGraphicFramePr>
        <p:xfrm>
          <a:off x="1905000" y="14478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82" name="Equation" r:id="rId18" imgW="279279" imgH="380835" progId="Equation.3">
                  <p:embed/>
                </p:oleObj>
              </mc:Choice>
              <mc:Fallback>
                <p:oleObj name="Equation" r:id="rId18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4478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71" name="Text Box 27"/>
          <p:cNvSpPr txBox="1">
            <a:spLocks noChangeArrowheads="1"/>
          </p:cNvSpPr>
          <p:nvPr/>
        </p:nvSpPr>
        <p:spPr bwMode="auto">
          <a:xfrm>
            <a:off x="7162800" y="5486400"/>
            <a:ext cx="1389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reject</a:t>
            </a:r>
          </a:p>
        </p:txBody>
      </p:sp>
      <p:sp>
        <p:nvSpPr>
          <p:cNvPr id="82972" name="Text Box 28"/>
          <p:cNvSpPr txBox="1">
            <a:spLocks noChangeArrowheads="1"/>
          </p:cNvSpPr>
          <p:nvPr/>
        </p:nvSpPr>
        <p:spPr bwMode="auto">
          <a:xfrm>
            <a:off x="2184400" y="997743"/>
            <a:ext cx="3048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Comic Sans MS" charset="0"/>
                <a:ea typeface="ＭＳ Ｐゴシック" charset="0"/>
              </a:rPr>
              <a:t>Input finished</a:t>
            </a:r>
            <a:r>
              <a:rPr lang="tr-TR" dirty="0">
                <a:latin typeface="Comic Sans MS" charset="0"/>
                <a:ea typeface="ＭＳ Ｐゴシック" charset="0"/>
              </a:rPr>
              <a:t> </a:t>
            </a:r>
            <a:endParaRPr lang="en-US" dirty="0">
              <a:latin typeface="Comic Sans MS" charset="0"/>
              <a:ea typeface="ＭＳ Ｐゴシック" charset="0"/>
            </a:endParaRPr>
          </a:p>
        </p:txBody>
      </p:sp>
      <p:sp>
        <p:nvSpPr>
          <p:cNvPr id="35" name="Başlık 1"/>
          <p:cNvSpPr txBox="1">
            <a:spLocks/>
          </p:cNvSpPr>
          <p:nvPr/>
        </p:nvSpPr>
        <p:spPr>
          <a:xfrm>
            <a:off x="1187624" y="332656"/>
            <a:ext cx="7239000" cy="5040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7200" b="1" kern="1200">
                <a:ln w="1270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BLM2502 Theory of Computation</a:t>
            </a:r>
            <a:endParaRPr lang="en-US" sz="4000" dirty="0"/>
          </a:p>
        </p:txBody>
      </p:sp>
      <p:sp>
        <p:nvSpPr>
          <p:cNvPr id="36" name="Altbilgi Yer Tutucusu 3"/>
          <p:cNvSpPr>
            <a:spLocks noGrp="1"/>
          </p:cNvSpPr>
          <p:nvPr>
            <p:ph type="ftr" sz="quarter" idx="12"/>
          </p:nvPr>
        </p:nvSpPr>
        <p:spPr>
          <a:xfrm>
            <a:off x="1331640" y="5805264"/>
            <a:ext cx="7162800" cy="228600"/>
          </a:xfrm>
        </p:spPr>
        <p:txBody>
          <a:bodyPr/>
          <a:lstStyle/>
          <a:p>
            <a:pPr algn="r"/>
            <a:r>
              <a:rPr lang="nb-NO" dirty="0"/>
              <a:t>Week II – Finite Automata</a:t>
            </a:r>
            <a:endParaRPr lang="tr-TR" dirty="0"/>
          </a:p>
        </p:txBody>
      </p:sp>
      <p:sp>
        <p:nvSpPr>
          <p:cNvPr id="37" name="Slayt Numarası Yer Tutucusu 4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/>
          <a:lstStyle/>
          <a:p>
            <a:fld id="{CEC3C0A5-FCFC-4DD2-8080-FD61FAFEF6A5}" type="slidenum">
              <a:rPr lang="tr-TR" smtClean="0"/>
              <a:t>53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279112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65" name="Text Box 29"/>
          <p:cNvSpPr txBox="1">
            <a:spLocks noChangeArrowheads="1"/>
          </p:cNvSpPr>
          <p:nvPr/>
        </p:nvSpPr>
        <p:spPr bwMode="auto">
          <a:xfrm>
            <a:off x="826293" y="976811"/>
            <a:ext cx="39544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Language Accepted:</a:t>
            </a:r>
          </a:p>
        </p:txBody>
      </p:sp>
      <p:graphicFrame>
        <p:nvGraphicFramePr>
          <p:cNvPr id="32771" name="Object 31"/>
          <p:cNvGraphicFramePr>
            <a:graphicFrameLocks noChangeAspect="1"/>
          </p:cNvGraphicFramePr>
          <p:nvPr/>
        </p:nvGraphicFramePr>
        <p:xfrm>
          <a:off x="1790700" y="1355430"/>
          <a:ext cx="38862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41" name="Equation" r:id="rId3" imgW="1143000" imgH="228600" progId="Equation.3">
                  <p:embed/>
                </p:oleObj>
              </mc:Choice>
              <mc:Fallback>
                <p:oleObj name="Equation" r:id="rId3" imgW="1143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1355430"/>
                        <a:ext cx="388620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68" name="Oval 32"/>
          <p:cNvSpPr>
            <a:spLocks noChangeArrowheads="1"/>
          </p:cNvSpPr>
          <p:nvPr/>
        </p:nvSpPr>
        <p:spPr bwMode="auto">
          <a:xfrm>
            <a:off x="12192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2369" name="Oval 33"/>
          <p:cNvSpPr>
            <a:spLocks noChangeArrowheads="1"/>
          </p:cNvSpPr>
          <p:nvPr/>
        </p:nvSpPr>
        <p:spPr bwMode="auto">
          <a:xfrm>
            <a:off x="44196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2370" name="Oval 34"/>
          <p:cNvSpPr>
            <a:spLocks noChangeArrowheads="1"/>
          </p:cNvSpPr>
          <p:nvPr/>
        </p:nvSpPr>
        <p:spPr bwMode="auto">
          <a:xfrm>
            <a:off x="7391400" y="4419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2371" name="Line 35"/>
          <p:cNvSpPr>
            <a:spLocks noChangeShapeType="1"/>
          </p:cNvSpPr>
          <p:nvPr/>
        </p:nvSpPr>
        <p:spPr bwMode="auto">
          <a:xfrm>
            <a:off x="6096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2372" name="Oval 36"/>
          <p:cNvSpPr>
            <a:spLocks noChangeArrowheads="1"/>
          </p:cNvSpPr>
          <p:nvPr/>
        </p:nvSpPr>
        <p:spPr bwMode="auto">
          <a:xfrm>
            <a:off x="4191000" y="41910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2373" name="Line 37"/>
          <p:cNvSpPr>
            <a:spLocks noChangeShapeType="1"/>
          </p:cNvSpPr>
          <p:nvPr/>
        </p:nvSpPr>
        <p:spPr bwMode="auto">
          <a:xfrm>
            <a:off x="1905000" y="4800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2374" name="Line 38"/>
          <p:cNvSpPr>
            <a:spLocks noChangeShapeType="1"/>
          </p:cNvSpPr>
          <p:nvPr/>
        </p:nvSpPr>
        <p:spPr bwMode="auto">
          <a:xfrm>
            <a:off x="5334000" y="4800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2375" name="Freeform 39"/>
          <p:cNvSpPr>
            <a:spLocks/>
          </p:cNvSpPr>
          <p:nvPr/>
        </p:nvSpPr>
        <p:spPr bwMode="auto">
          <a:xfrm>
            <a:off x="1117600" y="3416300"/>
            <a:ext cx="812800" cy="1079500"/>
          </a:xfrm>
          <a:custGeom>
            <a:avLst/>
            <a:gdLst>
              <a:gd name="T0" fmla="*/ 254000 w 512"/>
              <a:gd name="T1" fmla="*/ 1079500 h 680"/>
              <a:gd name="T2" fmla="*/ 25400 w 512"/>
              <a:gd name="T3" fmla="*/ 317500 h 680"/>
              <a:gd name="T4" fmla="*/ 406400 w 512"/>
              <a:gd name="T5" fmla="*/ 12700 h 680"/>
              <a:gd name="T6" fmla="*/ 787400 w 512"/>
              <a:gd name="T7" fmla="*/ 241300 h 680"/>
              <a:gd name="T8" fmla="*/ 558800 w 512"/>
              <a:gd name="T9" fmla="*/ 1003300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42376" name="Freeform 40"/>
          <p:cNvSpPr>
            <a:spLocks/>
          </p:cNvSpPr>
          <p:nvPr/>
        </p:nvSpPr>
        <p:spPr bwMode="auto">
          <a:xfrm>
            <a:off x="7239000" y="3429000"/>
            <a:ext cx="812800" cy="1079500"/>
          </a:xfrm>
          <a:custGeom>
            <a:avLst/>
            <a:gdLst>
              <a:gd name="T0" fmla="*/ 254000 w 512"/>
              <a:gd name="T1" fmla="*/ 1079500 h 680"/>
              <a:gd name="T2" fmla="*/ 25400 w 512"/>
              <a:gd name="T3" fmla="*/ 317500 h 680"/>
              <a:gd name="T4" fmla="*/ 406400 w 512"/>
              <a:gd name="T5" fmla="*/ 12700 h 680"/>
              <a:gd name="T6" fmla="*/ 787400 w 512"/>
              <a:gd name="T7" fmla="*/ 241300 h 680"/>
              <a:gd name="T8" fmla="*/ 558800 w 512"/>
              <a:gd name="T9" fmla="*/ 1003300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32781" name="Object 41"/>
          <p:cNvGraphicFramePr>
            <a:graphicFrameLocks noChangeAspect="1"/>
          </p:cNvGraphicFramePr>
          <p:nvPr/>
        </p:nvGraphicFramePr>
        <p:xfrm>
          <a:off x="1371600" y="3048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42" name="Equation" r:id="rId5" imgW="266584" imgH="279279" progId="Equation.3">
                  <p:embed/>
                </p:oleObj>
              </mc:Choice>
              <mc:Fallback>
                <p:oleObj name="Equation" r:id="rId5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48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2" name="Object 42"/>
          <p:cNvGraphicFramePr>
            <a:graphicFrameLocks noChangeAspect="1"/>
          </p:cNvGraphicFramePr>
          <p:nvPr/>
        </p:nvGraphicFramePr>
        <p:xfrm>
          <a:off x="2743200" y="4343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43" name="Equation" r:id="rId7" imgW="279279" imgH="380835" progId="Equation.3">
                  <p:embed/>
                </p:oleObj>
              </mc:Choice>
              <mc:Fallback>
                <p:oleObj name="Equation" r:id="rId7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343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3" name="Object 43"/>
          <p:cNvGraphicFramePr>
            <a:graphicFrameLocks noChangeAspect="1"/>
          </p:cNvGraphicFramePr>
          <p:nvPr/>
        </p:nvGraphicFramePr>
        <p:xfrm>
          <a:off x="5867400" y="42672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44" name="Equation" r:id="rId9" imgW="672808" imgH="444307" progId="Equation.3">
                  <p:embed/>
                </p:oleObj>
              </mc:Choice>
              <mc:Fallback>
                <p:oleObj name="Equation" r:id="rId9" imgW="672808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2672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4" name="Object 44"/>
          <p:cNvGraphicFramePr>
            <a:graphicFrameLocks noChangeAspect="1"/>
          </p:cNvGraphicFramePr>
          <p:nvPr/>
        </p:nvGraphicFramePr>
        <p:xfrm>
          <a:off x="7315200" y="28956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45" name="Equation" r:id="rId11" imgW="672808" imgH="444307" progId="Equation.3">
                  <p:embed/>
                </p:oleObj>
              </mc:Choice>
              <mc:Fallback>
                <p:oleObj name="Equation" r:id="rId11" imgW="672808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8956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5" name="Object 45"/>
          <p:cNvGraphicFramePr>
            <a:graphicFrameLocks noChangeAspect="1"/>
          </p:cNvGraphicFramePr>
          <p:nvPr/>
        </p:nvGraphicFramePr>
        <p:xfrm>
          <a:off x="1371600" y="4495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46" name="Equation" r:id="rId12" imgW="419100" imgH="469900" progId="Equation.3">
                  <p:embed/>
                </p:oleObj>
              </mc:Choice>
              <mc:Fallback>
                <p:oleObj name="Equation" r:id="rId12" imgW="4191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95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6" name="Object 46"/>
          <p:cNvGraphicFramePr>
            <a:graphicFrameLocks noChangeAspect="1"/>
          </p:cNvGraphicFramePr>
          <p:nvPr/>
        </p:nvGraphicFramePr>
        <p:xfrm>
          <a:off x="4610100" y="44958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47" name="Equation" r:id="rId14" imgW="342751" imgH="469696" progId="Equation.3">
                  <p:embed/>
                </p:oleObj>
              </mc:Choice>
              <mc:Fallback>
                <p:oleObj name="Equation" r:id="rId14" imgW="342751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44958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7" name="Object 47"/>
          <p:cNvGraphicFramePr>
            <a:graphicFrameLocks noChangeAspect="1"/>
          </p:cNvGraphicFramePr>
          <p:nvPr/>
        </p:nvGraphicFramePr>
        <p:xfrm>
          <a:off x="7480300" y="44958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48" name="Equation" r:id="rId16" imgW="393529" imgH="469696" progId="Equation.3">
                  <p:embed/>
                </p:oleObj>
              </mc:Choice>
              <mc:Fallback>
                <p:oleObj name="Equation" r:id="rId16" imgW="393529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44958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Başlık 1"/>
          <p:cNvSpPr>
            <a:spLocks noGrp="1"/>
          </p:cNvSpPr>
          <p:nvPr>
            <p:ph type="title"/>
          </p:nvPr>
        </p:nvSpPr>
        <p:spPr>
          <a:xfrm>
            <a:off x="1187624" y="332656"/>
            <a:ext cx="7239000" cy="504056"/>
          </a:xfrm>
        </p:spPr>
        <p:txBody>
          <a:bodyPr/>
          <a:lstStyle/>
          <a:p>
            <a:r>
              <a:rPr lang="en-US" sz="4000" dirty="0"/>
              <a:t>BLM2502 Theory of Computation</a:t>
            </a:r>
          </a:p>
        </p:txBody>
      </p:sp>
      <p:sp>
        <p:nvSpPr>
          <p:cNvPr id="27" name="Altbilgi Yer Tutucusu 3"/>
          <p:cNvSpPr>
            <a:spLocks noGrp="1"/>
          </p:cNvSpPr>
          <p:nvPr>
            <p:ph type="ftr" sz="quarter" idx="12"/>
          </p:nvPr>
        </p:nvSpPr>
        <p:spPr>
          <a:xfrm>
            <a:off x="1331640" y="5805264"/>
            <a:ext cx="7162800" cy="228600"/>
          </a:xfrm>
        </p:spPr>
        <p:txBody>
          <a:bodyPr/>
          <a:lstStyle/>
          <a:p>
            <a:pPr algn="r"/>
            <a:r>
              <a:rPr lang="nb-NO" dirty="0"/>
              <a:t>Week II – Finite Automata</a:t>
            </a:r>
            <a:endParaRPr lang="tr-TR" dirty="0"/>
          </a:p>
        </p:txBody>
      </p:sp>
      <p:sp>
        <p:nvSpPr>
          <p:cNvPr id="28" name="Slayt Numarası Yer Tutucusu 4"/>
          <p:cNvSpPr txBox="1">
            <a:spLocks/>
          </p:cNvSpPr>
          <p:nvPr/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r-T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C3C0A5-FCFC-4DD2-8080-FD61FAFEF6A5}" type="slidenum">
              <a:rPr lang="tr-TR" smtClean="0"/>
              <a:pPr/>
              <a:t>54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535659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Oval 3"/>
          <p:cNvSpPr>
            <a:spLocks noChangeArrowheads="1"/>
          </p:cNvSpPr>
          <p:nvPr/>
        </p:nvSpPr>
        <p:spPr bwMode="auto">
          <a:xfrm>
            <a:off x="2667000" y="3048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37220" name="Oval 4"/>
          <p:cNvSpPr>
            <a:spLocks noChangeArrowheads="1"/>
          </p:cNvSpPr>
          <p:nvPr/>
        </p:nvSpPr>
        <p:spPr bwMode="auto">
          <a:xfrm>
            <a:off x="5867400" y="3048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37221" name="Line 5"/>
          <p:cNvSpPr>
            <a:spLocks noChangeShapeType="1"/>
          </p:cNvSpPr>
          <p:nvPr/>
        </p:nvSpPr>
        <p:spPr bwMode="auto">
          <a:xfrm>
            <a:off x="1828800" y="3429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37222" name="Oval 6"/>
          <p:cNvSpPr>
            <a:spLocks noChangeArrowheads="1"/>
          </p:cNvSpPr>
          <p:nvPr/>
        </p:nvSpPr>
        <p:spPr bwMode="auto">
          <a:xfrm>
            <a:off x="2438400" y="28194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33799" name="Object 7"/>
          <p:cNvGraphicFramePr>
            <a:graphicFrameLocks noChangeAspect="1"/>
          </p:cNvGraphicFramePr>
          <p:nvPr/>
        </p:nvGraphicFramePr>
        <p:xfrm>
          <a:off x="2819400" y="31242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57" name="Equation" r:id="rId3" imgW="419100" imgH="469900" progId="Equation.3">
                  <p:embed/>
                </p:oleObj>
              </mc:Choice>
              <mc:Fallback>
                <p:oleObj name="Equation" r:id="rId3" imgW="4191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1242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" name="Object 8"/>
          <p:cNvGraphicFramePr>
            <a:graphicFrameLocks noChangeAspect="1"/>
          </p:cNvGraphicFramePr>
          <p:nvPr/>
        </p:nvGraphicFramePr>
        <p:xfrm>
          <a:off x="6057900" y="31242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58" name="Equation" r:id="rId5" imgW="342751" imgH="469696" progId="Equation.3">
                  <p:embed/>
                </p:oleObj>
              </mc:Choice>
              <mc:Fallback>
                <p:oleObj name="Equation" r:id="rId5" imgW="342751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7900" y="31242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25" name="Freeform 9"/>
          <p:cNvSpPr>
            <a:spLocks/>
          </p:cNvSpPr>
          <p:nvPr/>
        </p:nvSpPr>
        <p:spPr bwMode="auto">
          <a:xfrm>
            <a:off x="3429000" y="2425700"/>
            <a:ext cx="2590800" cy="622300"/>
          </a:xfrm>
          <a:custGeom>
            <a:avLst/>
            <a:gdLst>
              <a:gd name="T0" fmla="*/ 0 w 1632"/>
              <a:gd name="T1" fmla="*/ 546100 h 392"/>
              <a:gd name="T2" fmla="*/ 1143000 w 1632"/>
              <a:gd name="T3" fmla="*/ 12700 h 392"/>
              <a:gd name="T4" fmla="*/ 2590800 w 1632"/>
              <a:gd name="T5" fmla="*/ 622300 h 3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32" h="392">
                <a:moveTo>
                  <a:pt x="0" y="344"/>
                </a:moveTo>
                <a:cubicBezTo>
                  <a:pt x="224" y="172"/>
                  <a:pt x="448" y="0"/>
                  <a:pt x="720" y="8"/>
                </a:cubicBezTo>
                <a:cubicBezTo>
                  <a:pt x="992" y="16"/>
                  <a:pt x="1480" y="328"/>
                  <a:pt x="1632" y="3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37226" name="Freeform 10"/>
          <p:cNvSpPr>
            <a:spLocks/>
          </p:cNvSpPr>
          <p:nvPr/>
        </p:nvSpPr>
        <p:spPr bwMode="auto">
          <a:xfrm>
            <a:off x="3429000" y="3657600"/>
            <a:ext cx="2514600" cy="469900"/>
          </a:xfrm>
          <a:custGeom>
            <a:avLst/>
            <a:gdLst>
              <a:gd name="T0" fmla="*/ 2514600 w 1584"/>
              <a:gd name="T1" fmla="*/ 0 h 296"/>
              <a:gd name="T2" fmla="*/ 1295400 w 1584"/>
              <a:gd name="T3" fmla="*/ 457200 h 296"/>
              <a:gd name="T4" fmla="*/ 0 w 1584"/>
              <a:gd name="T5" fmla="*/ 76200 h 2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4" h="296">
                <a:moveTo>
                  <a:pt x="1584" y="0"/>
                </a:moveTo>
                <a:cubicBezTo>
                  <a:pt x="1332" y="140"/>
                  <a:pt x="1080" y="280"/>
                  <a:pt x="816" y="288"/>
                </a:cubicBezTo>
                <a:cubicBezTo>
                  <a:pt x="552" y="296"/>
                  <a:pt x="276" y="172"/>
                  <a:pt x="0" y="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graphicFrame>
        <p:nvGraphicFramePr>
          <p:cNvPr id="33803" name="Object 11"/>
          <p:cNvGraphicFramePr>
            <a:graphicFrameLocks noChangeAspect="1"/>
          </p:cNvGraphicFramePr>
          <p:nvPr/>
        </p:nvGraphicFramePr>
        <p:xfrm>
          <a:off x="4495800" y="1968500"/>
          <a:ext cx="2825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59" name="Equation" r:id="rId7" imgW="101468" imgH="164885" progId="Equation.3">
                  <p:embed/>
                </p:oleObj>
              </mc:Choice>
              <mc:Fallback>
                <p:oleObj name="Equation" r:id="rId7" imgW="101468" imgH="1648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968500"/>
                        <a:ext cx="2825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4" name="Object 12"/>
          <p:cNvGraphicFramePr>
            <a:graphicFrameLocks noChangeAspect="1"/>
          </p:cNvGraphicFramePr>
          <p:nvPr/>
        </p:nvGraphicFramePr>
        <p:xfrm>
          <a:off x="4495800" y="3644900"/>
          <a:ext cx="2825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60" name="Equation" r:id="rId9" imgW="101468" imgH="164885" progId="Equation.3">
                  <p:embed/>
                </p:oleObj>
              </mc:Choice>
              <mc:Fallback>
                <p:oleObj name="Equation" r:id="rId9" imgW="101468" imgH="1648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644900"/>
                        <a:ext cx="2825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30" name="Text Box 14"/>
          <p:cNvSpPr txBox="1">
            <a:spLocks noChangeArrowheads="1"/>
          </p:cNvSpPr>
          <p:nvPr/>
        </p:nvSpPr>
        <p:spPr bwMode="auto">
          <a:xfrm>
            <a:off x="1114424" y="1254768"/>
            <a:ext cx="26035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Comic Sans MS" charset="0"/>
                <a:ea typeface="ＭＳ Ｐゴシック" charset="0"/>
              </a:rPr>
              <a:t>Alphabet:</a:t>
            </a:r>
            <a:r>
              <a:rPr lang="tr-TR" sz="2400" dirty="0">
                <a:latin typeface="Comic Sans MS" charset="0"/>
                <a:ea typeface="ＭＳ Ｐゴシック" charset="0"/>
              </a:rPr>
              <a:t> Σ = {1}</a:t>
            </a:r>
            <a:endParaRPr lang="en-US" sz="2400" dirty="0">
              <a:latin typeface="Comic Sans MS" charset="0"/>
              <a:ea typeface="ＭＳ Ｐゴシック" charset="0"/>
            </a:endParaRPr>
          </a:p>
        </p:txBody>
      </p:sp>
      <p:sp>
        <p:nvSpPr>
          <p:cNvPr id="137231" name="Text Box 15"/>
          <p:cNvSpPr txBox="1">
            <a:spLocks noChangeArrowheads="1"/>
          </p:cNvSpPr>
          <p:nvPr/>
        </p:nvSpPr>
        <p:spPr bwMode="auto">
          <a:xfrm>
            <a:off x="1187624" y="4470848"/>
            <a:ext cx="5240537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Comic Sans MS" charset="0"/>
                <a:ea typeface="ＭＳ Ｐゴシック" charset="0"/>
              </a:rPr>
              <a:t>Language Accepted:</a:t>
            </a:r>
            <a:endParaRPr lang="tr-TR" sz="2000" dirty="0">
              <a:latin typeface="Comic Sans MS" charset="0"/>
              <a:ea typeface="ＭＳ Ｐゴシック" charset="0"/>
            </a:endParaRPr>
          </a:p>
          <a:p>
            <a:pPr>
              <a:tabLst>
                <a:tab pos="723900" algn="l"/>
                <a:tab pos="1609725" algn="l"/>
              </a:tabLst>
              <a:defRPr/>
            </a:pPr>
            <a:r>
              <a:rPr lang="tr-TR" sz="2000" dirty="0">
                <a:latin typeface="Comic Sans MS" charset="0"/>
                <a:ea typeface="ＭＳ Ｐゴシック" charset="0"/>
              </a:rPr>
              <a:t>	EVEN 	= {x: x is in Σ* and x is even}</a:t>
            </a:r>
          </a:p>
          <a:p>
            <a:pPr>
              <a:tabLst>
                <a:tab pos="723900" algn="l"/>
                <a:tab pos="1609725" algn="l"/>
              </a:tabLst>
              <a:defRPr/>
            </a:pPr>
            <a:r>
              <a:rPr lang="tr-TR" sz="2000" dirty="0">
                <a:latin typeface="Comic Sans MS" charset="0"/>
                <a:ea typeface="ＭＳ Ｐゴシック" charset="0"/>
              </a:rPr>
              <a:t>		= {ε, 11, 1111, 111111, … }</a:t>
            </a:r>
          </a:p>
          <a:p>
            <a:pPr>
              <a:defRPr/>
            </a:pPr>
            <a:endParaRPr lang="en-US" dirty="0">
              <a:latin typeface="Comic Sans MS" charset="0"/>
              <a:ea typeface="ＭＳ Ｐゴシック" charset="0"/>
            </a:endParaRPr>
          </a:p>
        </p:txBody>
      </p:sp>
      <p:sp>
        <p:nvSpPr>
          <p:cNvPr id="24" name="Başlık 1"/>
          <p:cNvSpPr>
            <a:spLocks noGrp="1"/>
          </p:cNvSpPr>
          <p:nvPr>
            <p:ph type="title"/>
          </p:nvPr>
        </p:nvSpPr>
        <p:spPr>
          <a:xfrm>
            <a:off x="1187624" y="332656"/>
            <a:ext cx="7239000" cy="504056"/>
          </a:xfrm>
        </p:spPr>
        <p:txBody>
          <a:bodyPr/>
          <a:lstStyle/>
          <a:p>
            <a:r>
              <a:rPr lang="en-US" sz="4000" dirty="0"/>
              <a:t>BLM2502 Theory of Computation</a:t>
            </a:r>
          </a:p>
        </p:txBody>
      </p:sp>
      <p:sp>
        <p:nvSpPr>
          <p:cNvPr id="25" name="Altbilgi Yer Tutucusu 3"/>
          <p:cNvSpPr>
            <a:spLocks noGrp="1"/>
          </p:cNvSpPr>
          <p:nvPr>
            <p:ph type="ftr" sz="quarter" idx="12"/>
          </p:nvPr>
        </p:nvSpPr>
        <p:spPr>
          <a:xfrm>
            <a:off x="1331640" y="5805264"/>
            <a:ext cx="7162800" cy="228600"/>
          </a:xfrm>
        </p:spPr>
        <p:txBody>
          <a:bodyPr/>
          <a:lstStyle/>
          <a:p>
            <a:pPr algn="r"/>
            <a:r>
              <a:rPr lang="nb-NO" dirty="0"/>
              <a:t>Week II – Finite Automata</a:t>
            </a:r>
            <a:endParaRPr lang="tr-TR" dirty="0"/>
          </a:p>
        </p:txBody>
      </p:sp>
      <p:sp>
        <p:nvSpPr>
          <p:cNvPr id="26" name="Slayt Numarası Yer Tutucusu 4"/>
          <p:cNvSpPr txBox="1">
            <a:spLocks/>
          </p:cNvSpPr>
          <p:nvPr/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r-T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C3C0A5-FCFC-4DD2-8080-FD61FAFEF6A5}" type="slidenum">
              <a:rPr lang="tr-TR" smtClean="0"/>
              <a:pPr/>
              <a:t>55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73290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3" name="Object 5"/>
          <p:cNvGraphicFramePr>
            <a:graphicFrameLocks noChangeAspect="1"/>
          </p:cNvGraphicFramePr>
          <p:nvPr/>
        </p:nvGraphicFramePr>
        <p:xfrm>
          <a:off x="2774950" y="3164823"/>
          <a:ext cx="3016250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458" name="Equation" r:id="rId3" imgW="965200" imgH="241300" progId="Equation.3">
                  <p:embed/>
                </p:oleObj>
              </mc:Choice>
              <mc:Fallback>
                <p:oleObj name="Equation" r:id="rId3" imgW="9652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4950" y="3164823"/>
                        <a:ext cx="3016250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02" name="Oval 6"/>
          <p:cNvSpPr>
            <a:spLocks noChangeArrowheads="1"/>
          </p:cNvSpPr>
          <p:nvPr/>
        </p:nvSpPr>
        <p:spPr bwMode="auto">
          <a:xfrm>
            <a:off x="1816100" y="57023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7703" name="Oval 7"/>
          <p:cNvSpPr>
            <a:spLocks noChangeArrowheads="1"/>
          </p:cNvSpPr>
          <p:nvPr/>
        </p:nvSpPr>
        <p:spPr bwMode="auto">
          <a:xfrm>
            <a:off x="4406900" y="57023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7704" name="Oval 8"/>
          <p:cNvSpPr>
            <a:spLocks noChangeArrowheads="1"/>
          </p:cNvSpPr>
          <p:nvPr/>
        </p:nvSpPr>
        <p:spPr bwMode="auto">
          <a:xfrm>
            <a:off x="5702300" y="57023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7705" name="Oval 9"/>
          <p:cNvSpPr>
            <a:spLocks noChangeArrowheads="1"/>
          </p:cNvSpPr>
          <p:nvPr/>
        </p:nvSpPr>
        <p:spPr bwMode="auto">
          <a:xfrm>
            <a:off x="7073900" y="57023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7706" name="Oval 10"/>
          <p:cNvSpPr>
            <a:spLocks noChangeArrowheads="1"/>
          </p:cNvSpPr>
          <p:nvPr/>
        </p:nvSpPr>
        <p:spPr bwMode="auto">
          <a:xfrm>
            <a:off x="6921500" y="55499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7707" name="Line 11"/>
          <p:cNvSpPr>
            <a:spLocks noChangeShapeType="1"/>
          </p:cNvSpPr>
          <p:nvPr/>
        </p:nvSpPr>
        <p:spPr bwMode="auto">
          <a:xfrm>
            <a:off x="1206500" y="60325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7708" name="Line 12"/>
          <p:cNvSpPr>
            <a:spLocks noChangeShapeType="1"/>
          </p:cNvSpPr>
          <p:nvPr/>
        </p:nvSpPr>
        <p:spPr bwMode="auto">
          <a:xfrm>
            <a:off x="3644900" y="60071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7709" name="Line 13"/>
          <p:cNvSpPr>
            <a:spLocks noChangeShapeType="1"/>
          </p:cNvSpPr>
          <p:nvPr/>
        </p:nvSpPr>
        <p:spPr bwMode="auto">
          <a:xfrm>
            <a:off x="4940300" y="60071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7710" name="Line 14"/>
          <p:cNvSpPr>
            <a:spLocks noChangeShapeType="1"/>
          </p:cNvSpPr>
          <p:nvPr/>
        </p:nvSpPr>
        <p:spPr bwMode="auto">
          <a:xfrm>
            <a:off x="6235700" y="60071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7711" name="Oval 15"/>
          <p:cNvSpPr>
            <a:spLocks noChangeArrowheads="1"/>
          </p:cNvSpPr>
          <p:nvPr/>
        </p:nvSpPr>
        <p:spPr bwMode="auto">
          <a:xfrm>
            <a:off x="3111500" y="57023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6094" name="Object 16"/>
          <p:cNvGraphicFramePr>
            <a:graphicFrameLocks noChangeAspect="1"/>
          </p:cNvGraphicFramePr>
          <p:nvPr/>
        </p:nvGraphicFramePr>
        <p:xfrm>
          <a:off x="5791200" y="57023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459" name="Equation" r:id="rId5" imgW="393529" imgH="469696" progId="Equation.3">
                  <p:embed/>
                </p:oleObj>
              </mc:Choice>
              <mc:Fallback>
                <p:oleObj name="Equation" r:id="rId5" imgW="393529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57023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5" name="Object 17"/>
          <p:cNvGraphicFramePr>
            <a:graphicFrameLocks noChangeAspect="1"/>
          </p:cNvGraphicFramePr>
          <p:nvPr/>
        </p:nvGraphicFramePr>
        <p:xfrm>
          <a:off x="7150100" y="57023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460" name="Equation" r:id="rId7" imgW="419100" imgH="469900" progId="Equation.3">
                  <p:embed/>
                </p:oleObj>
              </mc:Choice>
              <mc:Fallback>
                <p:oleObj name="Equation" r:id="rId7" imgW="4191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0100" y="57023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14" name="Line 18"/>
          <p:cNvSpPr>
            <a:spLocks noChangeShapeType="1"/>
          </p:cNvSpPr>
          <p:nvPr/>
        </p:nvSpPr>
        <p:spPr bwMode="auto">
          <a:xfrm>
            <a:off x="2349500" y="60071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6097" name="Object 19"/>
          <p:cNvGraphicFramePr>
            <a:graphicFrameLocks noChangeAspect="1"/>
          </p:cNvGraphicFramePr>
          <p:nvPr/>
        </p:nvGraphicFramePr>
        <p:xfrm>
          <a:off x="2578100" y="57023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461" name="Equation" r:id="rId9" imgW="266584" imgH="279279" progId="Equation.3">
                  <p:embed/>
                </p:oleObj>
              </mc:Choice>
              <mc:Fallback>
                <p:oleObj name="Equation" r:id="rId9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57023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8" name="Object 20"/>
          <p:cNvGraphicFramePr>
            <a:graphicFrameLocks noChangeAspect="1"/>
          </p:cNvGraphicFramePr>
          <p:nvPr/>
        </p:nvGraphicFramePr>
        <p:xfrm>
          <a:off x="3873500" y="56261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462" name="Equation" r:id="rId11" imgW="279279" imgH="380835" progId="Equation.3">
                  <p:embed/>
                </p:oleObj>
              </mc:Choice>
              <mc:Fallback>
                <p:oleObj name="Equation" r:id="rId11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0" y="56261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9" name="Object 21"/>
          <p:cNvGraphicFramePr>
            <a:graphicFrameLocks noChangeAspect="1"/>
          </p:cNvGraphicFramePr>
          <p:nvPr/>
        </p:nvGraphicFramePr>
        <p:xfrm>
          <a:off x="5168900" y="56261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463" name="Equation" r:id="rId13" imgW="279279" imgH="380835" progId="Equation.3">
                  <p:embed/>
                </p:oleObj>
              </mc:Choice>
              <mc:Fallback>
                <p:oleObj name="Equation" r:id="rId13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900" y="56261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0" name="Object 22"/>
          <p:cNvGraphicFramePr>
            <a:graphicFrameLocks noChangeAspect="1"/>
          </p:cNvGraphicFramePr>
          <p:nvPr/>
        </p:nvGraphicFramePr>
        <p:xfrm>
          <a:off x="6464300" y="57023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464" name="Equation" r:id="rId14" imgW="266584" imgH="279279" progId="Equation.3">
                  <p:embed/>
                </p:oleObj>
              </mc:Choice>
              <mc:Fallback>
                <p:oleObj name="Equation" r:id="rId14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4300" y="57023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19" name="Oval 23"/>
          <p:cNvSpPr>
            <a:spLocks noChangeArrowheads="1"/>
          </p:cNvSpPr>
          <p:nvPr/>
        </p:nvSpPr>
        <p:spPr bwMode="auto">
          <a:xfrm>
            <a:off x="6477000" y="4419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6102" name="Object 24"/>
          <p:cNvGraphicFramePr>
            <a:graphicFrameLocks noChangeAspect="1"/>
          </p:cNvGraphicFramePr>
          <p:nvPr/>
        </p:nvGraphicFramePr>
        <p:xfrm>
          <a:off x="6553200" y="44196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465" name="Equation" r:id="rId15" imgW="406224" imgH="469696" progId="Equation.3">
                  <p:embed/>
                </p:oleObj>
              </mc:Choice>
              <mc:Fallback>
                <p:oleObj name="Equation" r:id="rId15" imgW="406224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4196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3" name="Object 25"/>
          <p:cNvGraphicFramePr>
            <a:graphicFrameLocks noChangeAspect="1"/>
          </p:cNvGraphicFramePr>
          <p:nvPr/>
        </p:nvGraphicFramePr>
        <p:xfrm>
          <a:off x="3416300" y="52451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466" name="Equation" r:id="rId17" imgW="266584" imgH="279279" progId="Equation.3">
                  <p:embed/>
                </p:oleObj>
              </mc:Choice>
              <mc:Fallback>
                <p:oleObj name="Equation" r:id="rId17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300" y="52451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4" name="Object 26"/>
          <p:cNvGraphicFramePr>
            <a:graphicFrameLocks noChangeAspect="1"/>
          </p:cNvGraphicFramePr>
          <p:nvPr/>
        </p:nvGraphicFramePr>
        <p:xfrm>
          <a:off x="4635500" y="53213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467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0" y="53213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5" name="Object 27"/>
          <p:cNvGraphicFramePr>
            <a:graphicFrameLocks noChangeAspect="1"/>
          </p:cNvGraphicFramePr>
          <p:nvPr/>
        </p:nvGraphicFramePr>
        <p:xfrm>
          <a:off x="5930900" y="52451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468" name="Equation" r:id="rId19" imgW="279279" imgH="380835" progId="Equation.3">
                  <p:embed/>
                </p:oleObj>
              </mc:Choice>
              <mc:Fallback>
                <p:oleObj name="Equation" r:id="rId19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0900" y="52451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6" name="Object 28"/>
          <p:cNvGraphicFramePr>
            <a:graphicFrameLocks noChangeAspect="1"/>
          </p:cNvGraphicFramePr>
          <p:nvPr/>
        </p:nvGraphicFramePr>
        <p:xfrm>
          <a:off x="2044700" y="51689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469" name="Equation" r:id="rId20" imgW="279279" imgH="380835" progId="Equation.3">
                  <p:embed/>
                </p:oleObj>
              </mc:Choice>
              <mc:Fallback>
                <p:oleObj name="Equation" r:id="rId20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700" y="51689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25" name="Freeform 29"/>
          <p:cNvSpPr>
            <a:spLocks/>
          </p:cNvSpPr>
          <p:nvPr/>
        </p:nvSpPr>
        <p:spPr bwMode="auto">
          <a:xfrm>
            <a:off x="6311900" y="3644900"/>
            <a:ext cx="660400" cy="850900"/>
          </a:xfrm>
          <a:custGeom>
            <a:avLst/>
            <a:gdLst>
              <a:gd name="T0" fmla="*/ 241300 w 416"/>
              <a:gd name="T1" fmla="*/ 850900 h 536"/>
              <a:gd name="T2" fmla="*/ 12700 w 416"/>
              <a:gd name="T3" fmla="*/ 317500 h 536"/>
              <a:gd name="T4" fmla="*/ 317500 w 416"/>
              <a:gd name="T5" fmla="*/ 12700 h 536"/>
              <a:gd name="T6" fmla="*/ 622300 w 416"/>
              <a:gd name="T7" fmla="*/ 241300 h 536"/>
              <a:gd name="T8" fmla="*/ 546100 w 416"/>
              <a:gd name="T9" fmla="*/ 774700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46108" name="Object 30"/>
          <p:cNvGraphicFramePr>
            <a:graphicFrameLocks noChangeAspect="1"/>
          </p:cNvGraphicFramePr>
          <p:nvPr/>
        </p:nvGraphicFramePr>
        <p:xfrm>
          <a:off x="6324600" y="32004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470" name="Equation" r:id="rId21" imgW="672808" imgH="444307" progId="Equation.3">
                  <p:embed/>
                </p:oleObj>
              </mc:Choice>
              <mc:Fallback>
                <p:oleObj name="Equation" r:id="rId21" imgW="672808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2004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27" name="Line 31"/>
          <p:cNvSpPr>
            <a:spLocks noChangeShapeType="1"/>
          </p:cNvSpPr>
          <p:nvPr/>
        </p:nvSpPr>
        <p:spPr bwMode="auto">
          <a:xfrm flipV="1">
            <a:off x="6083300" y="49403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7728" name="Freeform 32"/>
          <p:cNvSpPr>
            <a:spLocks/>
          </p:cNvSpPr>
          <p:nvPr/>
        </p:nvSpPr>
        <p:spPr bwMode="auto">
          <a:xfrm>
            <a:off x="4787900" y="4787900"/>
            <a:ext cx="1752600" cy="990600"/>
          </a:xfrm>
          <a:custGeom>
            <a:avLst/>
            <a:gdLst>
              <a:gd name="T0" fmla="*/ 0 w 1104"/>
              <a:gd name="T1" fmla="*/ 990600 h 624"/>
              <a:gd name="T2" fmla="*/ 685800 w 1104"/>
              <a:gd name="T3" fmla="*/ 304800 h 624"/>
              <a:gd name="T4" fmla="*/ 1752600 w 1104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57729" name="Freeform 33"/>
          <p:cNvSpPr>
            <a:spLocks/>
          </p:cNvSpPr>
          <p:nvPr/>
        </p:nvSpPr>
        <p:spPr bwMode="auto">
          <a:xfrm>
            <a:off x="3492500" y="4597400"/>
            <a:ext cx="2971800" cy="1181100"/>
          </a:xfrm>
          <a:custGeom>
            <a:avLst/>
            <a:gdLst>
              <a:gd name="T0" fmla="*/ 0 w 1872"/>
              <a:gd name="T1" fmla="*/ 1181100 h 744"/>
              <a:gd name="T2" fmla="*/ 1143000 w 1872"/>
              <a:gd name="T3" fmla="*/ 190500 h 744"/>
              <a:gd name="T4" fmla="*/ 2971800 w 1872"/>
              <a:gd name="T5" fmla="*/ 38100 h 7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57730" name="Freeform 34"/>
          <p:cNvSpPr>
            <a:spLocks/>
          </p:cNvSpPr>
          <p:nvPr/>
        </p:nvSpPr>
        <p:spPr bwMode="auto">
          <a:xfrm>
            <a:off x="2197100" y="3975100"/>
            <a:ext cx="4343400" cy="1803400"/>
          </a:xfrm>
          <a:custGeom>
            <a:avLst/>
            <a:gdLst>
              <a:gd name="T0" fmla="*/ 0 w 2736"/>
              <a:gd name="T1" fmla="*/ 1803400 h 1136"/>
              <a:gd name="T2" fmla="*/ 1143000 w 2736"/>
              <a:gd name="T3" fmla="*/ 203200 h 1136"/>
              <a:gd name="T4" fmla="*/ 4343400 w 2736"/>
              <a:gd name="T5" fmla="*/ 584200 h 11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pSp>
        <p:nvGrpSpPr>
          <p:cNvPr id="46113" name="Group 35"/>
          <p:cNvGrpSpPr>
            <a:grpSpLocks/>
          </p:cNvGrpSpPr>
          <p:nvPr/>
        </p:nvGrpSpPr>
        <p:grpSpPr bwMode="auto">
          <a:xfrm>
            <a:off x="6921500" y="4965700"/>
            <a:ext cx="900113" cy="609600"/>
            <a:chOff x="4224" y="1824"/>
            <a:chExt cx="567" cy="384"/>
          </a:xfrm>
        </p:grpSpPr>
        <p:graphicFrame>
          <p:nvGraphicFramePr>
            <p:cNvPr id="46121" name="Object 36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471" name="Equation" r:id="rId23" imgW="672808" imgH="444307" progId="Equation.3">
                    <p:embed/>
                  </p:oleObj>
                </mc:Choice>
                <mc:Fallback>
                  <p:oleObj name="Equation" r:id="rId23" imgW="672808" imgH="44430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7733" name="Line 37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46114" name="Group 38"/>
          <p:cNvGrpSpPr>
            <a:grpSpLocks/>
          </p:cNvGrpSpPr>
          <p:nvPr/>
        </p:nvGrpSpPr>
        <p:grpSpPr bwMode="auto">
          <a:xfrm>
            <a:off x="1892300" y="5702300"/>
            <a:ext cx="2995613" cy="469900"/>
            <a:chOff x="1200" y="3400"/>
            <a:chExt cx="1887" cy="296"/>
          </a:xfrm>
        </p:grpSpPr>
        <p:graphicFrame>
          <p:nvGraphicFramePr>
            <p:cNvPr id="46118" name="Object 39"/>
            <p:cNvGraphicFramePr>
              <a:graphicFrameLocks noChangeAspect="1"/>
            </p:cNvGraphicFramePr>
            <p:nvPr/>
          </p:nvGraphicFramePr>
          <p:xfrm>
            <a:off x="1200" y="3400"/>
            <a:ext cx="26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472" name="Equation" r:id="rId24" imgW="419100" imgH="469900" progId="Equation.3">
                    <p:embed/>
                  </p:oleObj>
                </mc:Choice>
                <mc:Fallback>
                  <p:oleObj name="Equation" r:id="rId24" imgW="419100" imgH="469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3400"/>
                          <a:ext cx="26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19" name="Object 40"/>
            <p:cNvGraphicFramePr>
              <a:graphicFrameLocks noChangeAspect="1"/>
            </p:cNvGraphicFramePr>
            <p:nvPr/>
          </p:nvGraphicFramePr>
          <p:xfrm>
            <a:off x="2040" y="3400"/>
            <a:ext cx="215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473" name="Equation" r:id="rId26" imgW="342751" imgH="469696" progId="Equation.3">
                    <p:embed/>
                  </p:oleObj>
                </mc:Choice>
                <mc:Fallback>
                  <p:oleObj name="Equation" r:id="rId26" imgW="342751" imgH="46969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0" y="3400"/>
                          <a:ext cx="215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20" name="Object 41"/>
            <p:cNvGraphicFramePr>
              <a:graphicFrameLocks noChangeAspect="1"/>
            </p:cNvGraphicFramePr>
            <p:nvPr/>
          </p:nvGraphicFramePr>
          <p:xfrm>
            <a:off x="2840" y="3400"/>
            <a:ext cx="247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474" name="Equation" r:id="rId28" imgW="393529" imgH="469696" progId="Equation.3">
                    <p:embed/>
                  </p:oleObj>
                </mc:Choice>
                <mc:Fallback>
                  <p:oleObj name="Equation" r:id="rId28" imgW="393529" imgH="46969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0" y="3400"/>
                          <a:ext cx="247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7739" name="Text Box 43"/>
          <p:cNvSpPr txBox="1">
            <a:spLocks noChangeArrowheads="1"/>
          </p:cNvSpPr>
          <p:nvPr/>
        </p:nvSpPr>
        <p:spPr bwMode="auto">
          <a:xfrm>
            <a:off x="1692275" y="3374231"/>
            <a:ext cx="187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omic Sans MS" charset="0"/>
                <a:ea typeface="ＭＳ Ｐゴシック" charset="0"/>
              </a:rPr>
              <a:t>Example:</a:t>
            </a:r>
          </a:p>
        </p:txBody>
      </p:sp>
      <p:sp>
        <p:nvSpPr>
          <p:cNvPr id="47" name="Rectangle 3"/>
          <p:cNvSpPr txBox="1">
            <a:spLocks noChangeArrowheads="1"/>
          </p:cNvSpPr>
          <p:nvPr/>
        </p:nvSpPr>
        <p:spPr>
          <a:xfrm>
            <a:off x="1219200" y="838200"/>
            <a:ext cx="7467600" cy="3166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˃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tr-TR" dirty="0" err="1"/>
              <a:t>Extended</a:t>
            </a:r>
            <a:r>
              <a:rPr lang="tr-TR" dirty="0"/>
              <a:t> </a:t>
            </a:r>
            <a:r>
              <a:rPr lang="tr-TR" dirty="0" err="1"/>
              <a:t>Transition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en-US" dirty="0"/>
              <a:t> </a:t>
            </a:r>
            <a:endParaRPr lang="tr-TR" dirty="0"/>
          </a:p>
          <a:p>
            <a:pPr marL="0" indent="0">
              <a:buFont typeface="Arial" pitchFamily="34" charset="0"/>
              <a:buNone/>
              <a:defRPr/>
            </a:pPr>
            <a:r>
              <a:rPr lang="tr-TR" dirty="0"/>
              <a:t>	δ* : Q x Σ* </a:t>
            </a:r>
            <a:r>
              <a:rPr lang="tr-TR" dirty="0">
                <a:sym typeface="Wingdings" panose="05000000000000000000" pitchFamily="2" charset="2"/>
              </a:rPr>
              <a:t> Q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tr-TR" dirty="0">
                <a:sym typeface="Wingdings" panose="05000000000000000000" pitchFamily="2" charset="2"/>
              </a:rPr>
              <a:t>	δ (q, w) q’</a:t>
            </a:r>
          </a:p>
          <a:p>
            <a:pPr lvl="1">
              <a:defRPr/>
            </a:pPr>
            <a:r>
              <a:rPr lang="en-US" sz="2000" dirty="0">
                <a:latin typeface="Comic Sans MS" charset="0"/>
                <a:ea typeface="ＭＳ Ｐゴシック" charset="0"/>
              </a:rPr>
              <a:t>Describes the resulting state after scanning string</a:t>
            </a:r>
            <a:r>
              <a:rPr lang="tr-TR" sz="2000" dirty="0">
                <a:latin typeface="Comic Sans MS" charset="0"/>
                <a:ea typeface="ＭＳ Ｐゴシック" charset="0"/>
              </a:rPr>
              <a:t> </a:t>
            </a:r>
            <a:r>
              <a:rPr lang="tr-TR" sz="2000" b="1" dirty="0">
                <a:latin typeface="Comic Sans MS" charset="0"/>
                <a:ea typeface="ＭＳ Ｐゴシック" charset="0"/>
              </a:rPr>
              <a:t>w</a:t>
            </a:r>
            <a:r>
              <a:rPr lang="tr-TR" sz="2000" dirty="0">
                <a:latin typeface="Comic Sans MS" charset="0"/>
                <a:ea typeface="ＭＳ Ｐゴシック" charset="0"/>
              </a:rPr>
              <a:t> </a:t>
            </a:r>
            <a:r>
              <a:rPr lang="en-US" sz="2000" dirty="0">
                <a:latin typeface="Comic Sans MS" charset="0"/>
                <a:ea typeface="ＭＳ Ｐゴシック" charset="0"/>
              </a:rPr>
              <a:t>from state</a:t>
            </a:r>
            <a:r>
              <a:rPr lang="tr-TR" sz="2000" dirty="0">
                <a:latin typeface="Comic Sans MS" charset="0"/>
                <a:ea typeface="ＭＳ Ｐゴシック" charset="0"/>
              </a:rPr>
              <a:t> </a:t>
            </a:r>
            <a:r>
              <a:rPr lang="tr-TR" sz="2000" b="1" dirty="0">
                <a:latin typeface="Comic Sans MS" charset="0"/>
                <a:ea typeface="ＭＳ Ｐゴシック" charset="0"/>
              </a:rPr>
              <a:t>q</a:t>
            </a:r>
            <a:endParaRPr lang="en-US" sz="2000" b="1" dirty="0">
              <a:latin typeface="Comic Sans MS" charset="0"/>
              <a:ea typeface="ＭＳ Ｐゴシック" charset="0"/>
            </a:endParaRPr>
          </a:p>
          <a:p>
            <a:pPr marL="0" indent="0">
              <a:buFont typeface="Arial" pitchFamily="34" charset="0"/>
              <a:buNone/>
              <a:defRPr/>
            </a:pPr>
            <a:endParaRPr lang="tr-TR" dirty="0">
              <a:sym typeface="Wingdings" panose="05000000000000000000" pitchFamily="2" charset="2"/>
            </a:endParaRPr>
          </a:p>
          <a:p>
            <a:pPr marL="0" indent="0">
              <a:buFont typeface="Arial" pitchFamily="34" charset="0"/>
              <a:buNone/>
              <a:defRPr/>
            </a:pPr>
            <a:endParaRPr lang="en-US" dirty="0"/>
          </a:p>
        </p:txBody>
      </p:sp>
      <p:sp>
        <p:nvSpPr>
          <p:cNvPr id="48" name="Başlık 1"/>
          <p:cNvSpPr txBox="1">
            <a:spLocks/>
          </p:cNvSpPr>
          <p:nvPr/>
        </p:nvSpPr>
        <p:spPr>
          <a:xfrm>
            <a:off x="1187624" y="332656"/>
            <a:ext cx="7239000" cy="5040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7200" b="1" kern="1200" baseline="0">
                <a:ln w="1270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BLM2502 Theory of Computation</a:t>
            </a:r>
          </a:p>
        </p:txBody>
      </p:sp>
      <p:sp>
        <p:nvSpPr>
          <p:cNvPr id="49" name="Altbilgi Yer Tutucusu 3"/>
          <p:cNvSpPr>
            <a:spLocks noGrp="1"/>
          </p:cNvSpPr>
          <p:nvPr>
            <p:ph type="ftr" sz="quarter" idx="12"/>
          </p:nvPr>
        </p:nvSpPr>
        <p:spPr>
          <a:xfrm>
            <a:off x="1331640" y="5805264"/>
            <a:ext cx="7162800" cy="228600"/>
          </a:xfrm>
        </p:spPr>
        <p:txBody>
          <a:bodyPr/>
          <a:lstStyle/>
          <a:p>
            <a:pPr algn="r"/>
            <a:r>
              <a:rPr lang="nb-NO" dirty="0"/>
              <a:t>Week II – Finite Automata</a:t>
            </a:r>
            <a:endParaRPr lang="tr-TR" dirty="0"/>
          </a:p>
        </p:txBody>
      </p:sp>
      <p:sp>
        <p:nvSpPr>
          <p:cNvPr id="50" name="Slayt Numarası Yer Tutucusu 4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/>
          <a:lstStyle/>
          <a:p>
            <a:fld id="{CEC3C0A5-FCFC-4DD2-8080-FD61FAFEF6A5}" type="slidenum">
              <a:rPr lang="tr-TR" smtClean="0"/>
              <a:t>56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141132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1800075" y="2785213"/>
          <a:ext cx="410845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465" name="Equation" r:id="rId3" imgW="1308100" imgH="241300" progId="Equation.3">
                  <p:embed/>
                </p:oleObj>
              </mc:Choice>
              <mc:Fallback>
                <p:oleObj name="Equation" r:id="rId3" imgW="13081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075" y="2785213"/>
                        <a:ext cx="4108450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2" name="Oval 4"/>
          <p:cNvSpPr>
            <a:spLocks noChangeArrowheads="1"/>
          </p:cNvSpPr>
          <p:nvPr/>
        </p:nvSpPr>
        <p:spPr bwMode="auto">
          <a:xfrm>
            <a:off x="1828800" y="53975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9093" name="Oval 5"/>
          <p:cNvSpPr>
            <a:spLocks noChangeArrowheads="1"/>
          </p:cNvSpPr>
          <p:nvPr/>
        </p:nvSpPr>
        <p:spPr bwMode="auto">
          <a:xfrm>
            <a:off x="4419600" y="53975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9094" name="Oval 6"/>
          <p:cNvSpPr>
            <a:spLocks noChangeArrowheads="1"/>
          </p:cNvSpPr>
          <p:nvPr/>
        </p:nvSpPr>
        <p:spPr bwMode="auto">
          <a:xfrm>
            <a:off x="5715000" y="53975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9095" name="Oval 7"/>
          <p:cNvSpPr>
            <a:spLocks noChangeArrowheads="1"/>
          </p:cNvSpPr>
          <p:nvPr/>
        </p:nvSpPr>
        <p:spPr bwMode="auto">
          <a:xfrm>
            <a:off x="7086600" y="5397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9096" name="Oval 8"/>
          <p:cNvSpPr>
            <a:spLocks noChangeArrowheads="1"/>
          </p:cNvSpPr>
          <p:nvPr/>
        </p:nvSpPr>
        <p:spPr bwMode="auto">
          <a:xfrm>
            <a:off x="6934200" y="52451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9097" name="Line 9"/>
          <p:cNvSpPr>
            <a:spLocks noChangeShapeType="1"/>
          </p:cNvSpPr>
          <p:nvPr/>
        </p:nvSpPr>
        <p:spPr bwMode="auto">
          <a:xfrm>
            <a:off x="1219200" y="57277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9098" name="Line 10"/>
          <p:cNvSpPr>
            <a:spLocks noChangeShapeType="1"/>
          </p:cNvSpPr>
          <p:nvPr/>
        </p:nvSpPr>
        <p:spPr bwMode="auto">
          <a:xfrm>
            <a:off x="3657600" y="57023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9099" name="Line 11"/>
          <p:cNvSpPr>
            <a:spLocks noChangeShapeType="1"/>
          </p:cNvSpPr>
          <p:nvPr/>
        </p:nvSpPr>
        <p:spPr bwMode="auto">
          <a:xfrm>
            <a:off x="4953000" y="57023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9100" name="Line 12"/>
          <p:cNvSpPr>
            <a:spLocks noChangeShapeType="1"/>
          </p:cNvSpPr>
          <p:nvPr/>
        </p:nvSpPr>
        <p:spPr bwMode="auto">
          <a:xfrm>
            <a:off x="6248400" y="57023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9102" name="Oval 14"/>
          <p:cNvSpPr>
            <a:spLocks noChangeArrowheads="1"/>
          </p:cNvSpPr>
          <p:nvPr/>
        </p:nvSpPr>
        <p:spPr bwMode="auto">
          <a:xfrm>
            <a:off x="3124200" y="53975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7117" name="Object 15"/>
          <p:cNvGraphicFramePr>
            <a:graphicFrameLocks noChangeAspect="1"/>
          </p:cNvGraphicFramePr>
          <p:nvPr/>
        </p:nvGraphicFramePr>
        <p:xfrm>
          <a:off x="3238500" y="53975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466" name="Equation" r:id="rId5" imgW="342751" imgH="469696" progId="Equation.3">
                  <p:embed/>
                </p:oleObj>
              </mc:Choice>
              <mc:Fallback>
                <p:oleObj name="Equation" r:id="rId5" imgW="342751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53975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8" name="Object 16"/>
          <p:cNvGraphicFramePr>
            <a:graphicFrameLocks noChangeAspect="1"/>
          </p:cNvGraphicFramePr>
          <p:nvPr/>
        </p:nvGraphicFramePr>
        <p:xfrm>
          <a:off x="4508500" y="53975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467" name="Equation" r:id="rId7" imgW="393529" imgH="469696" progId="Equation.3">
                  <p:embed/>
                </p:oleObj>
              </mc:Choice>
              <mc:Fallback>
                <p:oleObj name="Equation" r:id="rId7" imgW="393529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53975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9" name="Object 17"/>
          <p:cNvGraphicFramePr>
            <a:graphicFrameLocks noChangeAspect="1"/>
          </p:cNvGraphicFramePr>
          <p:nvPr/>
        </p:nvGraphicFramePr>
        <p:xfrm>
          <a:off x="5803900" y="53975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468" name="Equation" r:id="rId9" imgW="393529" imgH="469696" progId="Equation.3">
                  <p:embed/>
                </p:oleObj>
              </mc:Choice>
              <mc:Fallback>
                <p:oleObj name="Equation" r:id="rId9" imgW="393529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0" y="53975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0" name="Object 18"/>
          <p:cNvGraphicFramePr>
            <a:graphicFrameLocks noChangeAspect="1"/>
          </p:cNvGraphicFramePr>
          <p:nvPr/>
        </p:nvGraphicFramePr>
        <p:xfrm>
          <a:off x="7162800" y="53975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469" name="Equation" r:id="rId11" imgW="419100" imgH="469900" progId="Equation.3">
                  <p:embed/>
                </p:oleObj>
              </mc:Choice>
              <mc:Fallback>
                <p:oleObj name="Equation" r:id="rId11" imgW="4191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53975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07" name="Line 19"/>
          <p:cNvSpPr>
            <a:spLocks noChangeShapeType="1"/>
          </p:cNvSpPr>
          <p:nvPr/>
        </p:nvSpPr>
        <p:spPr bwMode="auto">
          <a:xfrm>
            <a:off x="2362200" y="57023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7122" name="Object 20"/>
          <p:cNvGraphicFramePr>
            <a:graphicFrameLocks noChangeAspect="1"/>
          </p:cNvGraphicFramePr>
          <p:nvPr/>
        </p:nvGraphicFramePr>
        <p:xfrm>
          <a:off x="2590800" y="53975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470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3975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3" name="Object 21"/>
          <p:cNvGraphicFramePr>
            <a:graphicFrameLocks noChangeAspect="1"/>
          </p:cNvGraphicFramePr>
          <p:nvPr/>
        </p:nvGraphicFramePr>
        <p:xfrm>
          <a:off x="3886200" y="53213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471" name="Equation" r:id="rId15" imgW="279279" imgH="380835" progId="Equation.3">
                  <p:embed/>
                </p:oleObj>
              </mc:Choice>
              <mc:Fallback>
                <p:oleObj name="Equation" r:id="rId15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3213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4" name="Object 22"/>
          <p:cNvGraphicFramePr>
            <a:graphicFrameLocks noChangeAspect="1"/>
          </p:cNvGraphicFramePr>
          <p:nvPr/>
        </p:nvGraphicFramePr>
        <p:xfrm>
          <a:off x="5181600" y="53213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472"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53213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5" name="Object 23"/>
          <p:cNvGraphicFramePr>
            <a:graphicFrameLocks noChangeAspect="1"/>
          </p:cNvGraphicFramePr>
          <p:nvPr/>
        </p:nvGraphicFramePr>
        <p:xfrm>
          <a:off x="6477000" y="53975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473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53975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12" name="Oval 24"/>
          <p:cNvSpPr>
            <a:spLocks noChangeArrowheads="1"/>
          </p:cNvSpPr>
          <p:nvPr/>
        </p:nvSpPr>
        <p:spPr bwMode="auto">
          <a:xfrm>
            <a:off x="6489700" y="41148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7127" name="Object 25"/>
          <p:cNvGraphicFramePr>
            <a:graphicFrameLocks noChangeAspect="1"/>
          </p:cNvGraphicFramePr>
          <p:nvPr/>
        </p:nvGraphicFramePr>
        <p:xfrm>
          <a:off x="6565900" y="41148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474" name="Equation" r:id="rId19" imgW="406224" imgH="469696" progId="Equation.3">
                  <p:embed/>
                </p:oleObj>
              </mc:Choice>
              <mc:Fallback>
                <p:oleObj name="Equation" r:id="rId19" imgW="406224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5900" y="41148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8" name="Object 26"/>
          <p:cNvGraphicFramePr>
            <a:graphicFrameLocks noChangeAspect="1"/>
          </p:cNvGraphicFramePr>
          <p:nvPr/>
        </p:nvGraphicFramePr>
        <p:xfrm>
          <a:off x="3429000" y="49403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475"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9403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9" name="Object 27"/>
          <p:cNvGraphicFramePr>
            <a:graphicFrameLocks noChangeAspect="1"/>
          </p:cNvGraphicFramePr>
          <p:nvPr/>
        </p:nvGraphicFramePr>
        <p:xfrm>
          <a:off x="4648200" y="50165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476" name="Equation" r:id="rId22" imgW="266584" imgH="279279" progId="Equation.3">
                  <p:embed/>
                </p:oleObj>
              </mc:Choice>
              <mc:Fallback>
                <p:oleObj name="Equation" r:id="rId22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0165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30" name="Object 28"/>
          <p:cNvGraphicFramePr>
            <a:graphicFrameLocks noChangeAspect="1"/>
          </p:cNvGraphicFramePr>
          <p:nvPr/>
        </p:nvGraphicFramePr>
        <p:xfrm>
          <a:off x="5943600" y="49403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477" name="Equation" r:id="rId23" imgW="279279" imgH="380835" progId="Equation.3">
                  <p:embed/>
                </p:oleObj>
              </mc:Choice>
              <mc:Fallback>
                <p:oleObj name="Equation" r:id="rId23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9403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31" name="Object 29"/>
          <p:cNvGraphicFramePr>
            <a:graphicFrameLocks noChangeAspect="1"/>
          </p:cNvGraphicFramePr>
          <p:nvPr/>
        </p:nvGraphicFramePr>
        <p:xfrm>
          <a:off x="2057400" y="48641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478" name="Equation" r:id="rId24" imgW="279279" imgH="380835" progId="Equation.3">
                  <p:embed/>
                </p:oleObj>
              </mc:Choice>
              <mc:Fallback>
                <p:oleObj name="Equation" r:id="rId24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8641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18" name="Freeform 30"/>
          <p:cNvSpPr>
            <a:spLocks/>
          </p:cNvSpPr>
          <p:nvPr/>
        </p:nvSpPr>
        <p:spPr bwMode="auto">
          <a:xfrm>
            <a:off x="6324600" y="3340100"/>
            <a:ext cx="660400" cy="850900"/>
          </a:xfrm>
          <a:custGeom>
            <a:avLst/>
            <a:gdLst>
              <a:gd name="T0" fmla="*/ 241300 w 416"/>
              <a:gd name="T1" fmla="*/ 850900 h 536"/>
              <a:gd name="T2" fmla="*/ 12700 w 416"/>
              <a:gd name="T3" fmla="*/ 317500 h 536"/>
              <a:gd name="T4" fmla="*/ 317500 w 416"/>
              <a:gd name="T5" fmla="*/ 12700 h 536"/>
              <a:gd name="T6" fmla="*/ 622300 w 416"/>
              <a:gd name="T7" fmla="*/ 241300 h 536"/>
              <a:gd name="T8" fmla="*/ 546100 w 416"/>
              <a:gd name="T9" fmla="*/ 774700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47133" name="Object 31"/>
          <p:cNvGraphicFramePr>
            <a:graphicFrameLocks noChangeAspect="1"/>
          </p:cNvGraphicFramePr>
          <p:nvPr/>
        </p:nvGraphicFramePr>
        <p:xfrm>
          <a:off x="6337300" y="28956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479" name="Equation" r:id="rId25" imgW="672808" imgH="444307" progId="Equation.3">
                  <p:embed/>
                </p:oleObj>
              </mc:Choice>
              <mc:Fallback>
                <p:oleObj name="Equation" r:id="rId25" imgW="672808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300" y="28956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20" name="Line 32"/>
          <p:cNvSpPr>
            <a:spLocks noChangeShapeType="1"/>
          </p:cNvSpPr>
          <p:nvPr/>
        </p:nvSpPr>
        <p:spPr bwMode="auto">
          <a:xfrm flipV="1">
            <a:off x="6096000" y="4635500"/>
            <a:ext cx="53340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9121" name="Freeform 33"/>
          <p:cNvSpPr>
            <a:spLocks/>
          </p:cNvSpPr>
          <p:nvPr/>
        </p:nvSpPr>
        <p:spPr bwMode="auto">
          <a:xfrm>
            <a:off x="4800600" y="4483100"/>
            <a:ext cx="1752600" cy="990600"/>
          </a:xfrm>
          <a:custGeom>
            <a:avLst/>
            <a:gdLst>
              <a:gd name="T0" fmla="*/ 0 w 1104"/>
              <a:gd name="T1" fmla="*/ 990600 h 624"/>
              <a:gd name="T2" fmla="*/ 685800 w 1104"/>
              <a:gd name="T3" fmla="*/ 304800 h 624"/>
              <a:gd name="T4" fmla="*/ 1752600 w 1104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89122" name="Freeform 34"/>
          <p:cNvSpPr>
            <a:spLocks/>
          </p:cNvSpPr>
          <p:nvPr/>
        </p:nvSpPr>
        <p:spPr bwMode="auto">
          <a:xfrm>
            <a:off x="3505200" y="4292600"/>
            <a:ext cx="2971800" cy="1181100"/>
          </a:xfrm>
          <a:custGeom>
            <a:avLst/>
            <a:gdLst>
              <a:gd name="T0" fmla="*/ 0 w 1872"/>
              <a:gd name="T1" fmla="*/ 1181100 h 744"/>
              <a:gd name="T2" fmla="*/ 1143000 w 1872"/>
              <a:gd name="T3" fmla="*/ 190500 h 744"/>
              <a:gd name="T4" fmla="*/ 2971800 w 1872"/>
              <a:gd name="T5" fmla="*/ 38100 h 7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89123" name="Freeform 35"/>
          <p:cNvSpPr>
            <a:spLocks/>
          </p:cNvSpPr>
          <p:nvPr/>
        </p:nvSpPr>
        <p:spPr bwMode="auto">
          <a:xfrm>
            <a:off x="2209800" y="3670300"/>
            <a:ext cx="4343400" cy="1803400"/>
          </a:xfrm>
          <a:custGeom>
            <a:avLst/>
            <a:gdLst>
              <a:gd name="T0" fmla="*/ 0 w 2736"/>
              <a:gd name="T1" fmla="*/ 1803400 h 1136"/>
              <a:gd name="T2" fmla="*/ 1143000 w 2736"/>
              <a:gd name="T3" fmla="*/ 203200 h 1136"/>
              <a:gd name="T4" fmla="*/ 4343400 w 2736"/>
              <a:gd name="T5" fmla="*/ 584200 h 11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pSp>
        <p:nvGrpSpPr>
          <p:cNvPr id="47138" name="Group 36"/>
          <p:cNvGrpSpPr>
            <a:grpSpLocks/>
          </p:cNvGrpSpPr>
          <p:nvPr/>
        </p:nvGrpSpPr>
        <p:grpSpPr bwMode="auto">
          <a:xfrm>
            <a:off x="6934200" y="4660900"/>
            <a:ext cx="900113" cy="609600"/>
            <a:chOff x="4224" y="1824"/>
            <a:chExt cx="567" cy="384"/>
          </a:xfrm>
        </p:grpSpPr>
        <p:graphicFrame>
          <p:nvGraphicFramePr>
            <p:cNvPr id="47142" name="Object 37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480" name="Equation" r:id="rId27" imgW="672808" imgH="444307" progId="Equation.3">
                    <p:embed/>
                  </p:oleObj>
                </mc:Choice>
                <mc:Fallback>
                  <p:oleObj name="Equation" r:id="rId27" imgW="672808" imgH="44430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126" name="Line 38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aphicFrame>
        <p:nvGraphicFramePr>
          <p:cNvPr id="47139" name="Object 40"/>
          <p:cNvGraphicFramePr>
            <a:graphicFrameLocks noChangeAspect="1"/>
          </p:cNvGraphicFramePr>
          <p:nvPr/>
        </p:nvGraphicFramePr>
        <p:xfrm>
          <a:off x="1905000" y="53975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481" name="Equation" r:id="rId28" imgW="419100" imgH="469900" progId="Equation.3">
                  <p:embed/>
                </p:oleObj>
              </mc:Choice>
              <mc:Fallback>
                <p:oleObj name="Equation" r:id="rId28" imgW="4191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3975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Başlık 1"/>
          <p:cNvSpPr txBox="1">
            <a:spLocks/>
          </p:cNvSpPr>
          <p:nvPr/>
        </p:nvSpPr>
        <p:spPr>
          <a:xfrm>
            <a:off x="1187624" y="332656"/>
            <a:ext cx="7239000" cy="5040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7200" b="1" kern="1200" baseline="0">
                <a:ln w="1270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BLM2502 Theory of Computation</a:t>
            </a:r>
          </a:p>
        </p:txBody>
      </p:sp>
      <p:sp>
        <p:nvSpPr>
          <p:cNvPr id="45" name="Altbilgi Yer Tutucusu 3"/>
          <p:cNvSpPr>
            <a:spLocks noGrp="1"/>
          </p:cNvSpPr>
          <p:nvPr>
            <p:ph type="ftr" sz="quarter" idx="12"/>
          </p:nvPr>
        </p:nvSpPr>
        <p:spPr>
          <a:xfrm>
            <a:off x="1331640" y="5805264"/>
            <a:ext cx="7162800" cy="228600"/>
          </a:xfrm>
        </p:spPr>
        <p:txBody>
          <a:bodyPr/>
          <a:lstStyle/>
          <a:p>
            <a:pPr algn="r"/>
            <a:r>
              <a:rPr lang="nb-NO" dirty="0"/>
              <a:t>Week II – Finite Automata</a:t>
            </a:r>
            <a:endParaRPr lang="tr-TR" dirty="0"/>
          </a:p>
        </p:txBody>
      </p:sp>
      <p:sp>
        <p:nvSpPr>
          <p:cNvPr id="46" name="Slayt Numarası Yer Tutucusu 4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/>
          <a:lstStyle/>
          <a:p>
            <a:fld id="{CEC3C0A5-FCFC-4DD2-8080-FD61FAFEF6A5}" type="slidenum">
              <a:rPr lang="tr-TR" smtClean="0"/>
              <a:t>57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04969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97BC2AF4-3C30-49B9-A5F3-DE5F2A0BCDA8}" type="slidenum">
              <a:rPr lang="en-US" altLang="tr-TR" sz="1400">
                <a:solidFill>
                  <a:schemeClr val="tx1"/>
                </a:solidFill>
                <a:latin typeface="Times New Roman" pitchFamily="18" charset="0"/>
              </a:rPr>
              <a:pPr/>
              <a:t>58</a:t>
            </a:fld>
            <a:endParaRPr lang="en-US" altLang="tr-TR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1600936" y="2427288"/>
          <a:ext cx="3354387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489" name="Equation" r:id="rId3" imgW="1040948" imgH="241195" progId="Equation.3">
                  <p:embed/>
                </p:oleObj>
              </mc:Choice>
              <mc:Fallback>
                <p:oleObj name="Equation" r:id="rId3" imgW="1040948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936" y="2427288"/>
                        <a:ext cx="3354387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68" name="Oval 4"/>
          <p:cNvSpPr>
            <a:spLocks noChangeArrowheads="1"/>
          </p:cNvSpPr>
          <p:nvPr/>
        </p:nvSpPr>
        <p:spPr bwMode="auto">
          <a:xfrm>
            <a:off x="1828800" y="5397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8069" name="Oval 5"/>
          <p:cNvSpPr>
            <a:spLocks noChangeArrowheads="1"/>
          </p:cNvSpPr>
          <p:nvPr/>
        </p:nvSpPr>
        <p:spPr bwMode="auto">
          <a:xfrm>
            <a:off x="4419600" y="53975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8070" name="Oval 6"/>
          <p:cNvSpPr>
            <a:spLocks noChangeArrowheads="1"/>
          </p:cNvSpPr>
          <p:nvPr/>
        </p:nvSpPr>
        <p:spPr bwMode="auto">
          <a:xfrm>
            <a:off x="5715000" y="53975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8071" name="Oval 7"/>
          <p:cNvSpPr>
            <a:spLocks noChangeArrowheads="1"/>
          </p:cNvSpPr>
          <p:nvPr/>
        </p:nvSpPr>
        <p:spPr bwMode="auto">
          <a:xfrm>
            <a:off x="7086600" y="53975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8072" name="Oval 8"/>
          <p:cNvSpPr>
            <a:spLocks noChangeArrowheads="1"/>
          </p:cNvSpPr>
          <p:nvPr/>
        </p:nvSpPr>
        <p:spPr bwMode="auto">
          <a:xfrm>
            <a:off x="6934200" y="5245100"/>
            <a:ext cx="838200" cy="838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8073" name="Line 9"/>
          <p:cNvSpPr>
            <a:spLocks noChangeShapeType="1"/>
          </p:cNvSpPr>
          <p:nvPr/>
        </p:nvSpPr>
        <p:spPr bwMode="auto">
          <a:xfrm>
            <a:off x="1219200" y="57277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>
            <a:off x="3657600" y="57023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8075" name="Line 11"/>
          <p:cNvSpPr>
            <a:spLocks noChangeShapeType="1"/>
          </p:cNvSpPr>
          <p:nvPr/>
        </p:nvSpPr>
        <p:spPr bwMode="auto">
          <a:xfrm>
            <a:off x="4953000" y="57023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8076" name="Line 12"/>
          <p:cNvSpPr>
            <a:spLocks noChangeShapeType="1"/>
          </p:cNvSpPr>
          <p:nvPr/>
        </p:nvSpPr>
        <p:spPr bwMode="auto">
          <a:xfrm>
            <a:off x="6248400" y="5702300"/>
            <a:ext cx="685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8140" name="Object 13"/>
          <p:cNvGraphicFramePr>
            <a:graphicFrameLocks noChangeAspect="1"/>
          </p:cNvGraphicFramePr>
          <p:nvPr/>
        </p:nvGraphicFramePr>
        <p:xfrm>
          <a:off x="1905000" y="53975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490" name="Equation" r:id="rId5" imgW="419100" imgH="469900" progId="Equation.3">
                  <p:embed/>
                </p:oleObj>
              </mc:Choice>
              <mc:Fallback>
                <p:oleObj name="Equation" r:id="rId5" imgW="4191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3975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8" name="Oval 14"/>
          <p:cNvSpPr>
            <a:spLocks noChangeArrowheads="1"/>
          </p:cNvSpPr>
          <p:nvPr/>
        </p:nvSpPr>
        <p:spPr bwMode="auto">
          <a:xfrm>
            <a:off x="3124200" y="5397500"/>
            <a:ext cx="533400" cy="533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8142" name="Object 15"/>
          <p:cNvGraphicFramePr>
            <a:graphicFrameLocks noChangeAspect="1"/>
          </p:cNvGraphicFramePr>
          <p:nvPr/>
        </p:nvGraphicFramePr>
        <p:xfrm>
          <a:off x="3238500" y="53975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491" name="Equation" r:id="rId7" imgW="342751" imgH="469696" progId="Equation.3">
                  <p:embed/>
                </p:oleObj>
              </mc:Choice>
              <mc:Fallback>
                <p:oleObj name="Equation" r:id="rId7" imgW="342751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53975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3" name="Object 16"/>
          <p:cNvGraphicFramePr>
            <a:graphicFrameLocks noChangeAspect="1"/>
          </p:cNvGraphicFramePr>
          <p:nvPr/>
        </p:nvGraphicFramePr>
        <p:xfrm>
          <a:off x="4508500" y="53975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492" name="Equation" r:id="rId9" imgW="393529" imgH="469696" progId="Equation.3">
                  <p:embed/>
                </p:oleObj>
              </mc:Choice>
              <mc:Fallback>
                <p:oleObj name="Equation" r:id="rId9" imgW="393529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53975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4" name="Object 17"/>
          <p:cNvGraphicFramePr>
            <a:graphicFrameLocks noChangeAspect="1"/>
          </p:cNvGraphicFramePr>
          <p:nvPr/>
        </p:nvGraphicFramePr>
        <p:xfrm>
          <a:off x="5803900" y="53975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493" name="Equation" r:id="rId11" imgW="393529" imgH="469696" progId="Equation.3">
                  <p:embed/>
                </p:oleObj>
              </mc:Choice>
              <mc:Fallback>
                <p:oleObj name="Equation" r:id="rId11" imgW="393529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0" y="53975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5" name="Object 18"/>
          <p:cNvGraphicFramePr>
            <a:graphicFrameLocks noChangeAspect="1"/>
          </p:cNvGraphicFramePr>
          <p:nvPr/>
        </p:nvGraphicFramePr>
        <p:xfrm>
          <a:off x="7162800" y="53975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494" name="Equation" r:id="rId13" imgW="419100" imgH="469900" progId="Equation.3">
                  <p:embed/>
                </p:oleObj>
              </mc:Choice>
              <mc:Fallback>
                <p:oleObj name="Equation" r:id="rId13" imgW="4191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53975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83" name="Line 19"/>
          <p:cNvSpPr>
            <a:spLocks noChangeShapeType="1"/>
          </p:cNvSpPr>
          <p:nvPr/>
        </p:nvSpPr>
        <p:spPr bwMode="auto">
          <a:xfrm>
            <a:off x="2362200" y="57023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8147" name="Object 20"/>
          <p:cNvGraphicFramePr>
            <a:graphicFrameLocks noChangeAspect="1"/>
          </p:cNvGraphicFramePr>
          <p:nvPr/>
        </p:nvGraphicFramePr>
        <p:xfrm>
          <a:off x="2590800" y="53975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495"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3975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8" name="Object 21"/>
          <p:cNvGraphicFramePr>
            <a:graphicFrameLocks noChangeAspect="1"/>
          </p:cNvGraphicFramePr>
          <p:nvPr/>
        </p:nvGraphicFramePr>
        <p:xfrm>
          <a:off x="3886200" y="53213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496" name="Equation" r:id="rId17" imgW="279279" imgH="380835" progId="Equation.3">
                  <p:embed/>
                </p:oleObj>
              </mc:Choice>
              <mc:Fallback>
                <p:oleObj name="Equation" r:id="rId17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3213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9" name="Object 22"/>
          <p:cNvGraphicFramePr>
            <a:graphicFrameLocks noChangeAspect="1"/>
          </p:cNvGraphicFramePr>
          <p:nvPr/>
        </p:nvGraphicFramePr>
        <p:xfrm>
          <a:off x="5181600" y="53213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497" name="Equation" r:id="rId19" imgW="279279" imgH="380835" progId="Equation.3">
                  <p:embed/>
                </p:oleObj>
              </mc:Choice>
              <mc:Fallback>
                <p:oleObj name="Equation" r:id="rId19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53213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0" name="Object 23"/>
          <p:cNvGraphicFramePr>
            <a:graphicFrameLocks noChangeAspect="1"/>
          </p:cNvGraphicFramePr>
          <p:nvPr/>
        </p:nvGraphicFramePr>
        <p:xfrm>
          <a:off x="6477000" y="53975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498" name="Equation" r:id="rId20" imgW="266584" imgH="279279" progId="Equation.3">
                  <p:embed/>
                </p:oleObj>
              </mc:Choice>
              <mc:Fallback>
                <p:oleObj name="Equation" r:id="rId20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53975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88" name="Oval 24"/>
          <p:cNvSpPr>
            <a:spLocks noChangeArrowheads="1"/>
          </p:cNvSpPr>
          <p:nvPr/>
        </p:nvSpPr>
        <p:spPr bwMode="auto">
          <a:xfrm>
            <a:off x="6489700" y="4114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48152" name="Object 25"/>
          <p:cNvGraphicFramePr>
            <a:graphicFrameLocks noChangeAspect="1"/>
          </p:cNvGraphicFramePr>
          <p:nvPr/>
        </p:nvGraphicFramePr>
        <p:xfrm>
          <a:off x="6565900" y="4114800"/>
          <a:ext cx="4048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499" name="Equation" r:id="rId21" imgW="406224" imgH="469696" progId="Equation.3">
                  <p:embed/>
                </p:oleObj>
              </mc:Choice>
              <mc:Fallback>
                <p:oleObj name="Equation" r:id="rId21" imgW="406224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5900" y="4114800"/>
                        <a:ext cx="4048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3" name="Object 26"/>
          <p:cNvGraphicFramePr>
            <a:graphicFrameLocks noChangeAspect="1"/>
          </p:cNvGraphicFramePr>
          <p:nvPr/>
        </p:nvGraphicFramePr>
        <p:xfrm>
          <a:off x="3429000" y="49403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500" name="Equation" r:id="rId23" imgW="266584" imgH="279279" progId="Equation.3">
                  <p:embed/>
                </p:oleObj>
              </mc:Choice>
              <mc:Fallback>
                <p:oleObj name="Equation" r:id="rId23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9403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4" name="Object 27"/>
          <p:cNvGraphicFramePr>
            <a:graphicFrameLocks noChangeAspect="1"/>
          </p:cNvGraphicFramePr>
          <p:nvPr/>
        </p:nvGraphicFramePr>
        <p:xfrm>
          <a:off x="4648200" y="50165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501" name="Equation" r:id="rId24" imgW="266584" imgH="279279" progId="Equation.3">
                  <p:embed/>
                </p:oleObj>
              </mc:Choice>
              <mc:Fallback>
                <p:oleObj name="Equation" r:id="rId24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0165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5" name="Object 28"/>
          <p:cNvGraphicFramePr>
            <a:graphicFrameLocks noChangeAspect="1"/>
          </p:cNvGraphicFramePr>
          <p:nvPr/>
        </p:nvGraphicFramePr>
        <p:xfrm>
          <a:off x="5943600" y="49403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502" name="Equation" r:id="rId25" imgW="279279" imgH="380835" progId="Equation.3">
                  <p:embed/>
                </p:oleObj>
              </mc:Choice>
              <mc:Fallback>
                <p:oleObj name="Equation" r:id="rId25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9403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6" name="Object 29"/>
          <p:cNvGraphicFramePr>
            <a:graphicFrameLocks noChangeAspect="1"/>
          </p:cNvGraphicFramePr>
          <p:nvPr/>
        </p:nvGraphicFramePr>
        <p:xfrm>
          <a:off x="2057400" y="48641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503" name="Equation" r:id="rId26" imgW="279279" imgH="380835" progId="Equation.3">
                  <p:embed/>
                </p:oleObj>
              </mc:Choice>
              <mc:Fallback>
                <p:oleObj name="Equation" r:id="rId26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8641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94" name="Freeform 30"/>
          <p:cNvSpPr>
            <a:spLocks/>
          </p:cNvSpPr>
          <p:nvPr/>
        </p:nvSpPr>
        <p:spPr bwMode="auto">
          <a:xfrm>
            <a:off x="6324600" y="3340100"/>
            <a:ext cx="660400" cy="850900"/>
          </a:xfrm>
          <a:custGeom>
            <a:avLst/>
            <a:gdLst>
              <a:gd name="T0" fmla="*/ 241300 w 416"/>
              <a:gd name="T1" fmla="*/ 850900 h 536"/>
              <a:gd name="T2" fmla="*/ 12700 w 416"/>
              <a:gd name="T3" fmla="*/ 317500 h 536"/>
              <a:gd name="T4" fmla="*/ 317500 w 416"/>
              <a:gd name="T5" fmla="*/ 12700 h 536"/>
              <a:gd name="T6" fmla="*/ 622300 w 416"/>
              <a:gd name="T7" fmla="*/ 241300 h 536"/>
              <a:gd name="T8" fmla="*/ 546100 w 416"/>
              <a:gd name="T9" fmla="*/ 774700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536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48158" name="Object 31"/>
          <p:cNvGraphicFramePr>
            <a:graphicFrameLocks noChangeAspect="1"/>
          </p:cNvGraphicFramePr>
          <p:nvPr/>
        </p:nvGraphicFramePr>
        <p:xfrm>
          <a:off x="6337300" y="28956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504" name="Equation" r:id="rId27" imgW="672808" imgH="444307" progId="Equation.3">
                  <p:embed/>
                </p:oleObj>
              </mc:Choice>
              <mc:Fallback>
                <p:oleObj name="Equation" r:id="rId27" imgW="672808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300" y="28956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96" name="Line 32"/>
          <p:cNvSpPr>
            <a:spLocks noChangeShapeType="1"/>
          </p:cNvSpPr>
          <p:nvPr/>
        </p:nvSpPr>
        <p:spPr bwMode="auto">
          <a:xfrm flipV="1">
            <a:off x="6096000" y="46355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88097" name="Freeform 33"/>
          <p:cNvSpPr>
            <a:spLocks/>
          </p:cNvSpPr>
          <p:nvPr/>
        </p:nvSpPr>
        <p:spPr bwMode="auto">
          <a:xfrm>
            <a:off x="4800600" y="4483100"/>
            <a:ext cx="1752600" cy="990600"/>
          </a:xfrm>
          <a:custGeom>
            <a:avLst/>
            <a:gdLst>
              <a:gd name="T0" fmla="*/ 0 w 1104"/>
              <a:gd name="T1" fmla="*/ 990600 h 624"/>
              <a:gd name="T2" fmla="*/ 685800 w 1104"/>
              <a:gd name="T3" fmla="*/ 304800 h 624"/>
              <a:gd name="T4" fmla="*/ 1752600 w 1104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04" h="624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88098" name="Freeform 34"/>
          <p:cNvSpPr>
            <a:spLocks/>
          </p:cNvSpPr>
          <p:nvPr/>
        </p:nvSpPr>
        <p:spPr bwMode="auto">
          <a:xfrm>
            <a:off x="3505200" y="4292600"/>
            <a:ext cx="2971800" cy="1181100"/>
          </a:xfrm>
          <a:custGeom>
            <a:avLst/>
            <a:gdLst>
              <a:gd name="T0" fmla="*/ 0 w 1872"/>
              <a:gd name="T1" fmla="*/ 1181100 h 744"/>
              <a:gd name="T2" fmla="*/ 1143000 w 1872"/>
              <a:gd name="T3" fmla="*/ 190500 h 744"/>
              <a:gd name="T4" fmla="*/ 2971800 w 1872"/>
              <a:gd name="T5" fmla="*/ 38100 h 7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72" h="744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88099" name="Freeform 35"/>
          <p:cNvSpPr>
            <a:spLocks/>
          </p:cNvSpPr>
          <p:nvPr/>
        </p:nvSpPr>
        <p:spPr bwMode="auto">
          <a:xfrm>
            <a:off x="2209800" y="3670300"/>
            <a:ext cx="4343400" cy="1803400"/>
          </a:xfrm>
          <a:custGeom>
            <a:avLst/>
            <a:gdLst>
              <a:gd name="T0" fmla="*/ 0 w 2736"/>
              <a:gd name="T1" fmla="*/ 1803400 h 1136"/>
              <a:gd name="T2" fmla="*/ 1143000 w 2736"/>
              <a:gd name="T3" fmla="*/ 203200 h 1136"/>
              <a:gd name="T4" fmla="*/ 4343400 w 2736"/>
              <a:gd name="T5" fmla="*/ 584200 h 11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36" h="1136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pSp>
        <p:nvGrpSpPr>
          <p:cNvPr id="48163" name="Group 36"/>
          <p:cNvGrpSpPr>
            <a:grpSpLocks/>
          </p:cNvGrpSpPr>
          <p:nvPr/>
        </p:nvGrpSpPr>
        <p:grpSpPr bwMode="auto">
          <a:xfrm>
            <a:off x="6934200" y="4660900"/>
            <a:ext cx="900113" cy="609600"/>
            <a:chOff x="4224" y="1824"/>
            <a:chExt cx="567" cy="384"/>
          </a:xfrm>
        </p:grpSpPr>
        <p:graphicFrame>
          <p:nvGraphicFramePr>
            <p:cNvPr id="48166" name="Object 37"/>
            <p:cNvGraphicFramePr>
              <a:graphicFrameLocks noChangeAspect="1"/>
            </p:cNvGraphicFramePr>
            <p:nvPr/>
          </p:nvGraphicFramePr>
          <p:xfrm>
            <a:off x="4368" y="1824"/>
            <a:ext cx="42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505" name="Equation" r:id="rId29" imgW="672808" imgH="444307" progId="Equation.3">
                    <p:embed/>
                  </p:oleObj>
                </mc:Choice>
                <mc:Fallback>
                  <p:oleObj name="Equation" r:id="rId29" imgW="672808" imgH="44430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42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102" name="Line 38"/>
            <p:cNvSpPr>
              <a:spLocks noChangeShapeType="1"/>
            </p:cNvSpPr>
            <p:nvPr/>
          </p:nvSpPr>
          <p:spPr bwMode="auto">
            <a:xfrm flipH="1" flipV="1">
              <a:off x="4224" y="18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4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553200"/>
            <a:ext cx="4572000" cy="2286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nb-NO" sz="1400">
                <a:solidFill>
                  <a:schemeClr val="tx1"/>
                </a:solidFill>
                <a:latin typeface="Times New Roman" charset="0"/>
              </a:rPr>
              <a:t>Week II – Regular Sets, etc </a:t>
            </a:r>
            <a:endParaRPr lang="en-US" sz="1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4" name="Başlık 1"/>
          <p:cNvSpPr txBox="1">
            <a:spLocks/>
          </p:cNvSpPr>
          <p:nvPr/>
        </p:nvSpPr>
        <p:spPr>
          <a:xfrm>
            <a:off x="1187624" y="332656"/>
            <a:ext cx="7239000" cy="5040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7200" b="1" kern="1200" baseline="0">
                <a:ln w="1270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BLM2502 Theory of Computation</a:t>
            </a:r>
          </a:p>
        </p:txBody>
      </p:sp>
      <p:sp>
        <p:nvSpPr>
          <p:cNvPr id="45" name="Altbilgi Yer Tutucusu 3"/>
          <p:cNvSpPr txBox="1">
            <a:spLocks/>
          </p:cNvSpPr>
          <p:nvPr/>
        </p:nvSpPr>
        <p:spPr>
          <a:xfrm>
            <a:off x="1331640" y="5805264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r-T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nb-NO"/>
              <a:t>Week II – Finite Automata</a:t>
            </a:r>
            <a:endParaRPr lang="tr-TR" dirty="0"/>
          </a:p>
        </p:txBody>
      </p:sp>
      <p:sp>
        <p:nvSpPr>
          <p:cNvPr id="46" name="Slayt Numarası Yer Tutucusu 4"/>
          <p:cNvSpPr txBox="1">
            <a:spLocks/>
          </p:cNvSpPr>
          <p:nvPr/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r-TR"/>
            </a:defPPr>
            <a:lvl1pPr marL="0" algn="l" defTabSz="914400" rtl="0" eaLnBrk="1" latinLnBrk="0" hangingPunct="1">
              <a:defRPr sz="1200" b="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C3C0A5-FCFC-4DD2-8080-FD61FAFEF6A5}" type="slidenum">
              <a:rPr lang="tr-TR" smtClean="0"/>
              <a:pPr/>
              <a:t>58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10408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19" name="Oval 43"/>
          <p:cNvSpPr>
            <a:spLocks noChangeArrowheads="1"/>
          </p:cNvSpPr>
          <p:nvPr/>
        </p:nvSpPr>
        <p:spPr bwMode="auto">
          <a:xfrm>
            <a:off x="1800944" y="4055864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01420" name="Oval 44"/>
          <p:cNvSpPr>
            <a:spLocks noChangeArrowheads="1"/>
          </p:cNvSpPr>
          <p:nvPr/>
        </p:nvSpPr>
        <p:spPr bwMode="auto">
          <a:xfrm>
            <a:off x="7134944" y="4055864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01422" name="Freeform 46"/>
          <p:cNvSpPr>
            <a:spLocks/>
          </p:cNvSpPr>
          <p:nvPr/>
        </p:nvSpPr>
        <p:spPr bwMode="auto">
          <a:xfrm>
            <a:off x="2343869" y="4005064"/>
            <a:ext cx="4867275" cy="606425"/>
          </a:xfrm>
          <a:custGeom>
            <a:avLst/>
            <a:gdLst>
              <a:gd name="T0" fmla="*/ 0 w 2328"/>
              <a:gd name="T1" fmla="*/ 322263 h 382"/>
              <a:gd name="T2" fmla="*/ 135899 w 2328"/>
              <a:gd name="T3" fmla="*/ 115888 h 382"/>
              <a:gd name="T4" fmla="*/ 746399 w 2328"/>
              <a:gd name="T5" fmla="*/ 0 h 382"/>
              <a:gd name="T6" fmla="*/ 915750 w 2328"/>
              <a:gd name="T7" fmla="*/ 12700 h 382"/>
              <a:gd name="T8" fmla="*/ 1137370 w 2328"/>
              <a:gd name="T9" fmla="*/ 155575 h 382"/>
              <a:gd name="T10" fmla="*/ 1373625 w 2328"/>
              <a:gd name="T11" fmla="*/ 334963 h 382"/>
              <a:gd name="T12" fmla="*/ 1747870 w 2328"/>
              <a:gd name="T13" fmla="*/ 541338 h 382"/>
              <a:gd name="T14" fmla="*/ 1798048 w 2328"/>
              <a:gd name="T15" fmla="*/ 579438 h 382"/>
              <a:gd name="T16" fmla="*/ 1900495 w 2328"/>
              <a:gd name="T17" fmla="*/ 606425 h 382"/>
              <a:gd name="T18" fmla="*/ 2189019 w 2328"/>
              <a:gd name="T19" fmla="*/ 592138 h 382"/>
              <a:gd name="T20" fmla="*/ 2324918 w 2328"/>
              <a:gd name="T21" fmla="*/ 503238 h 382"/>
              <a:gd name="T22" fmla="*/ 2630168 w 2328"/>
              <a:gd name="T23" fmla="*/ 322263 h 382"/>
              <a:gd name="T24" fmla="*/ 2730525 w 2328"/>
              <a:gd name="T25" fmla="*/ 284163 h 382"/>
              <a:gd name="T26" fmla="*/ 3410020 w 2328"/>
              <a:gd name="T27" fmla="*/ 155575 h 382"/>
              <a:gd name="T28" fmla="*/ 3698544 w 2328"/>
              <a:gd name="T29" fmla="*/ 168275 h 382"/>
              <a:gd name="T30" fmla="*/ 3798900 w 2328"/>
              <a:gd name="T31" fmla="*/ 231775 h 382"/>
              <a:gd name="T32" fmla="*/ 3951525 w 2328"/>
              <a:gd name="T33" fmla="*/ 296863 h 382"/>
              <a:gd name="T34" fmla="*/ 4087424 w 2328"/>
              <a:gd name="T35" fmla="*/ 373063 h 382"/>
              <a:gd name="T36" fmla="*/ 4273501 w 2328"/>
              <a:gd name="T37" fmla="*/ 450850 h 382"/>
              <a:gd name="T38" fmla="*/ 4580842 w 2328"/>
              <a:gd name="T39" fmla="*/ 438150 h 382"/>
              <a:gd name="T40" fmla="*/ 4697924 w 2328"/>
              <a:gd name="T41" fmla="*/ 412750 h 382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328" h="382">
                <a:moveTo>
                  <a:pt x="0" y="203"/>
                </a:moveTo>
                <a:cubicBezTo>
                  <a:pt x="12" y="167"/>
                  <a:pt x="32" y="95"/>
                  <a:pt x="65" y="73"/>
                </a:cubicBezTo>
                <a:cubicBezTo>
                  <a:pt x="152" y="16"/>
                  <a:pt x="255" y="10"/>
                  <a:pt x="357" y="0"/>
                </a:cubicBezTo>
                <a:cubicBezTo>
                  <a:pt x="384" y="3"/>
                  <a:pt x="412" y="2"/>
                  <a:pt x="438" y="8"/>
                </a:cubicBezTo>
                <a:cubicBezTo>
                  <a:pt x="480" y="18"/>
                  <a:pt x="507" y="73"/>
                  <a:pt x="544" y="98"/>
                </a:cubicBezTo>
                <a:cubicBezTo>
                  <a:pt x="568" y="134"/>
                  <a:pt x="617" y="198"/>
                  <a:pt x="657" y="211"/>
                </a:cubicBezTo>
                <a:cubicBezTo>
                  <a:pt x="690" y="261"/>
                  <a:pt x="778" y="322"/>
                  <a:pt x="836" y="341"/>
                </a:cubicBezTo>
                <a:cubicBezTo>
                  <a:pt x="844" y="349"/>
                  <a:pt x="850" y="359"/>
                  <a:pt x="860" y="365"/>
                </a:cubicBezTo>
                <a:cubicBezTo>
                  <a:pt x="875" y="373"/>
                  <a:pt x="909" y="382"/>
                  <a:pt x="909" y="382"/>
                </a:cubicBezTo>
                <a:cubicBezTo>
                  <a:pt x="955" y="379"/>
                  <a:pt x="1001" y="380"/>
                  <a:pt x="1047" y="373"/>
                </a:cubicBezTo>
                <a:cubicBezTo>
                  <a:pt x="1075" y="369"/>
                  <a:pt x="1092" y="337"/>
                  <a:pt x="1112" y="317"/>
                </a:cubicBezTo>
                <a:cubicBezTo>
                  <a:pt x="1152" y="278"/>
                  <a:pt x="1203" y="221"/>
                  <a:pt x="1258" y="203"/>
                </a:cubicBezTo>
                <a:cubicBezTo>
                  <a:pt x="1322" y="182"/>
                  <a:pt x="1240" y="211"/>
                  <a:pt x="1306" y="179"/>
                </a:cubicBezTo>
                <a:cubicBezTo>
                  <a:pt x="1387" y="139"/>
                  <a:pt x="1541" y="107"/>
                  <a:pt x="1631" y="98"/>
                </a:cubicBezTo>
                <a:cubicBezTo>
                  <a:pt x="1677" y="101"/>
                  <a:pt x="1723" y="99"/>
                  <a:pt x="1769" y="106"/>
                </a:cubicBezTo>
                <a:cubicBezTo>
                  <a:pt x="1784" y="108"/>
                  <a:pt x="1808" y="139"/>
                  <a:pt x="1817" y="146"/>
                </a:cubicBezTo>
                <a:cubicBezTo>
                  <a:pt x="1839" y="164"/>
                  <a:pt x="1864" y="178"/>
                  <a:pt x="1890" y="187"/>
                </a:cubicBezTo>
                <a:cubicBezTo>
                  <a:pt x="1937" y="233"/>
                  <a:pt x="1913" y="221"/>
                  <a:pt x="1955" y="235"/>
                </a:cubicBezTo>
                <a:cubicBezTo>
                  <a:pt x="1984" y="266"/>
                  <a:pt x="2002" y="274"/>
                  <a:pt x="2044" y="284"/>
                </a:cubicBezTo>
                <a:cubicBezTo>
                  <a:pt x="2093" y="281"/>
                  <a:pt x="2142" y="282"/>
                  <a:pt x="2191" y="276"/>
                </a:cubicBezTo>
                <a:cubicBezTo>
                  <a:pt x="2328" y="259"/>
                  <a:pt x="2208" y="260"/>
                  <a:pt x="2247" y="26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graphicFrame>
        <p:nvGraphicFramePr>
          <p:cNvPr id="50182" name="Object 48"/>
          <p:cNvGraphicFramePr>
            <a:graphicFrameLocks noChangeAspect="1"/>
          </p:cNvGraphicFramePr>
          <p:nvPr/>
        </p:nvGraphicFramePr>
        <p:xfrm>
          <a:off x="1953344" y="4132064"/>
          <a:ext cx="241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89" name="Equation" r:id="rId3" imgW="241195" imgH="330057" progId="Equation.3">
                  <p:embed/>
                </p:oleObj>
              </mc:Choice>
              <mc:Fallback>
                <p:oleObj name="Equation" r:id="rId3" imgW="241195" imgH="3300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3344" y="4132064"/>
                        <a:ext cx="2413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3" name="Object 49"/>
          <p:cNvGraphicFramePr>
            <a:graphicFrameLocks noChangeAspect="1"/>
          </p:cNvGraphicFramePr>
          <p:nvPr/>
        </p:nvGraphicFramePr>
        <p:xfrm>
          <a:off x="7242894" y="4074914"/>
          <a:ext cx="33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90" name="Equation" r:id="rId5" imgW="330057" imgH="444307" progId="Equation.3">
                  <p:embed/>
                </p:oleObj>
              </mc:Choice>
              <mc:Fallback>
                <p:oleObj name="Equation" r:id="rId5" imgW="330057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2894" y="4074914"/>
                        <a:ext cx="330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4" name="Object 51"/>
          <p:cNvGraphicFramePr>
            <a:graphicFrameLocks noChangeAspect="1"/>
          </p:cNvGraphicFramePr>
          <p:nvPr/>
        </p:nvGraphicFramePr>
        <p:xfrm>
          <a:off x="4104819" y="4208264"/>
          <a:ext cx="457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91" name="Equation" r:id="rId7" imgW="304536" imgH="253780" progId="Equation.3">
                  <p:embed/>
                </p:oleObj>
              </mc:Choice>
              <mc:Fallback>
                <p:oleObj name="Equation" r:id="rId7" imgW="304536" imgH="253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4819" y="4208264"/>
                        <a:ext cx="457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428" name="Oval 52"/>
          <p:cNvSpPr>
            <a:spLocks noChangeArrowheads="1"/>
          </p:cNvSpPr>
          <p:nvPr/>
        </p:nvSpPr>
        <p:spPr bwMode="auto">
          <a:xfrm>
            <a:off x="1828800" y="2839095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01429" name="Oval 53"/>
          <p:cNvSpPr>
            <a:spLocks noChangeArrowheads="1"/>
          </p:cNvSpPr>
          <p:nvPr/>
        </p:nvSpPr>
        <p:spPr bwMode="auto">
          <a:xfrm>
            <a:off x="7162800" y="2839095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0187" name="Object 55"/>
          <p:cNvGraphicFramePr>
            <a:graphicFrameLocks noChangeAspect="1"/>
          </p:cNvGraphicFramePr>
          <p:nvPr/>
        </p:nvGraphicFramePr>
        <p:xfrm>
          <a:off x="1981200" y="2915295"/>
          <a:ext cx="241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92" name="Equation" r:id="rId9" imgW="241195" imgH="330057" progId="Equation.3">
                  <p:embed/>
                </p:oleObj>
              </mc:Choice>
              <mc:Fallback>
                <p:oleObj name="Equation" r:id="rId9" imgW="241195" imgH="3300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915295"/>
                        <a:ext cx="2413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8" name="Object 56"/>
          <p:cNvGraphicFramePr>
            <a:graphicFrameLocks noChangeAspect="1"/>
          </p:cNvGraphicFramePr>
          <p:nvPr/>
        </p:nvGraphicFramePr>
        <p:xfrm>
          <a:off x="7270750" y="2858145"/>
          <a:ext cx="33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93" name="Equation" r:id="rId10" imgW="330057" imgH="444307" progId="Equation.3">
                  <p:embed/>
                </p:oleObj>
              </mc:Choice>
              <mc:Fallback>
                <p:oleObj name="Equation" r:id="rId10" imgW="330057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750" y="2858145"/>
                        <a:ext cx="330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9" name="Object 57"/>
          <p:cNvGraphicFramePr>
            <a:graphicFrameLocks noChangeAspect="1"/>
          </p:cNvGraphicFramePr>
          <p:nvPr/>
        </p:nvGraphicFramePr>
        <p:xfrm>
          <a:off x="3298008" y="2157573"/>
          <a:ext cx="297180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94" name="Equation" r:id="rId11" imgW="964781" imgH="215806" progId="Equation.3">
                  <p:embed/>
                </p:oleObj>
              </mc:Choice>
              <mc:Fallback>
                <p:oleObj name="Equation" r:id="rId11" imgW="964781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8008" y="2157573"/>
                        <a:ext cx="2971800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434" name="Oval 58"/>
          <p:cNvSpPr>
            <a:spLocks noChangeArrowheads="1"/>
          </p:cNvSpPr>
          <p:nvPr/>
        </p:nvSpPr>
        <p:spPr bwMode="auto">
          <a:xfrm>
            <a:off x="2905125" y="2864495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01436" name="Oval 60"/>
          <p:cNvSpPr>
            <a:spLocks noChangeArrowheads="1"/>
          </p:cNvSpPr>
          <p:nvPr/>
        </p:nvSpPr>
        <p:spPr bwMode="auto">
          <a:xfrm>
            <a:off x="3971925" y="2864495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01438" name="Oval 62"/>
          <p:cNvSpPr>
            <a:spLocks noChangeArrowheads="1"/>
          </p:cNvSpPr>
          <p:nvPr/>
        </p:nvSpPr>
        <p:spPr bwMode="auto">
          <a:xfrm>
            <a:off x="6181725" y="2864495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01440" name="Line 64"/>
          <p:cNvSpPr>
            <a:spLocks noChangeShapeType="1"/>
          </p:cNvSpPr>
          <p:nvPr/>
        </p:nvSpPr>
        <p:spPr bwMode="auto">
          <a:xfrm>
            <a:off x="2371725" y="3093095"/>
            <a:ext cx="53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01441" name="Line 65"/>
          <p:cNvSpPr>
            <a:spLocks noChangeShapeType="1"/>
          </p:cNvSpPr>
          <p:nvPr/>
        </p:nvSpPr>
        <p:spPr bwMode="auto">
          <a:xfrm>
            <a:off x="3438525" y="3093095"/>
            <a:ext cx="53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01442" name="Line 66"/>
          <p:cNvSpPr>
            <a:spLocks noChangeShapeType="1"/>
          </p:cNvSpPr>
          <p:nvPr/>
        </p:nvSpPr>
        <p:spPr bwMode="auto">
          <a:xfrm>
            <a:off x="6715125" y="309309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01443" name="Freeform 67"/>
          <p:cNvSpPr>
            <a:spLocks/>
          </p:cNvSpPr>
          <p:nvPr/>
        </p:nvSpPr>
        <p:spPr bwMode="auto">
          <a:xfrm>
            <a:off x="4503738" y="2821633"/>
            <a:ext cx="1712912" cy="438150"/>
          </a:xfrm>
          <a:custGeom>
            <a:avLst/>
            <a:gdLst>
              <a:gd name="T0" fmla="*/ 0 w 1079"/>
              <a:gd name="T1" fmla="*/ 301625 h 276"/>
              <a:gd name="T2" fmla="*/ 115887 w 1079"/>
              <a:gd name="T3" fmla="*/ 288925 h 276"/>
              <a:gd name="T4" fmla="*/ 166687 w 1079"/>
              <a:gd name="T5" fmla="*/ 211138 h 276"/>
              <a:gd name="T6" fmla="*/ 295275 w 1079"/>
              <a:gd name="T7" fmla="*/ 95250 h 276"/>
              <a:gd name="T8" fmla="*/ 436562 w 1079"/>
              <a:gd name="T9" fmla="*/ 4763 h 276"/>
              <a:gd name="T10" fmla="*/ 682625 w 1079"/>
              <a:gd name="T11" fmla="*/ 57150 h 276"/>
              <a:gd name="T12" fmla="*/ 785812 w 1079"/>
              <a:gd name="T13" fmla="*/ 173038 h 276"/>
              <a:gd name="T14" fmla="*/ 862012 w 1079"/>
              <a:gd name="T15" fmla="*/ 276225 h 276"/>
              <a:gd name="T16" fmla="*/ 939800 w 1079"/>
              <a:gd name="T17" fmla="*/ 379413 h 276"/>
              <a:gd name="T18" fmla="*/ 1017587 w 1079"/>
              <a:gd name="T19" fmla="*/ 430213 h 276"/>
              <a:gd name="T20" fmla="*/ 1184275 w 1079"/>
              <a:gd name="T21" fmla="*/ 404813 h 276"/>
              <a:gd name="T22" fmla="*/ 1338262 w 1079"/>
              <a:gd name="T23" fmla="*/ 236538 h 276"/>
              <a:gd name="T24" fmla="*/ 1441450 w 1079"/>
              <a:gd name="T25" fmla="*/ 120650 h 276"/>
              <a:gd name="T26" fmla="*/ 1570037 w 1079"/>
              <a:gd name="T27" fmla="*/ 133350 h 276"/>
              <a:gd name="T28" fmla="*/ 1647825 w 1079"/>
              <a:gd name="T29" fmla="*/ 160338 h 276"/>
              <a:gd name="T30" fmla="*/ 1685925 w 1079"/>
              <a:gd name="T31" fmla="*/ 173038 h 276"/>
              <a:gd name="T32" fmla="*/ 1712912 w 1079"/>
              <a:gd name="T33" fmla="*/ 198438 h 27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79" h="276">
                <a:moveTo>
                  <a:pt x="0" y="190"/>
                </a:moveTo>
                <a:cubicBezTo>
                  <a:pt x="24" y="187"/>
                  <a:pt x="51" y="194"/>
                  <a:pt x="73" y="182"/>
                </a:cubicBezTo>
                <a:cubicBezTo>
                  <a:pt x="90" y="173"/>
                  <a:pt x="91" y="147"/>
                  <a:pt x="105" y="133"/>
                </a:cubicBezTo>
                <a:cubicBezTo>
                  <a:pt x="132" y="107"/>
                  <a:pt x="155" y="81"/>
                  <a:pt x="186" y="60"/>
                </a:cubicBezTo>
                <a:cubicBezTo>
                  <a:pt x="206" y="30"/>
                  <a:pt x="241" y="14"/>
                  <a:pt x="275" y="3"/>
                </a:cubicBezTo>
                <a:cubicBezTo>
                  <a:pt x="355" y="9"/>
                  <a:pt x="374" y="0"/>
                  <a:pt x="430" y="36"/>
                </a:cubicBezTo>
                <a:cubicBezTo>
                  <a:pt x="466" y="83"/>
                  <a:pt x="445" y="59"/>
                  <a:pt x="495" y="109"/>
                </a:cubicBezTo>
                <a:cubicBezTo>
                  <a:pt x="523" y="137"/>
                  <a:pt x="507" y="149"/>
                  <a:pt x="543" y="174"/>
                </a:cubicBezTo>
                <a:cubicBezTo>
                  <a:pt x="548" y="182"/>
                  <a:pt x="576" y="227"/>
                  <a:pt x="592" y="239"/>
                </a:cubicBezTo>
                <a:cubicBezTo>
                  <a:pt x="608" y="251"/>
                  <a:pt x="641" y="271"/>
                  <a:pt x="641" y="271"/>
                </a:cubicBezTo>
                <a:cubicBezTo>
                  <a:pt x="676" y="268"/>
                  <a:pt x="718" y="276"/>
                  <a:pt x="746" y="255"/>
                </a:cubicBezTo>
                <a:cubicBezTo>
                  <a:pt x="786" y="225"/>
                  <a:pt x="810" y="184"/>
                  <a:pt x="843" y="149"/>
                </a:cubicBezTo>
                <a:cubicBezTo>
                  <a:pt x="854" y="117"/>
                  <a:pt x="876" y="87"/>
                  <a:pt x="908" y="76"/>
                </a:cubicBezTo>
                <a:cubicBezTo>
                  <a:pt x="935" y="79"/>
                  <a:pt x="962" y="79"/>
                  <a:pt x="989" y="84"/>
                </a:cubicBezTo>
                <a:cubicBezTo>
                  <a:pt x="1006" y="87"/>
                  <a:pt x="1022" y="95"/>
                  <a:pt x="1038" y="101"/>
                </a:cubicBezTo>
                <a:cubicBezTo>
                  <a:pt x="1046" y="104"/>
                  <a:pt x="1062" y="109"/>
                  <a:pt x="1062" y="109"/>
                </a:cubicBezTo>
                <a:cubicBezTo>
                  <a:pt x="1068" y="114"/>
                  <a:pt x="1079" y="125"/>
                  <a:pt x="1079" y="125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graphicFrame>
        <p:nvGraphicFramePr>
          <p:cNvPr id="50197" name="Object 68"/>
          <p:cNvGraphicFramePr>
            <a:graphicFrameLocks noChangeAspect="1"/>
          </p:cNvGraphicFramePr>
          <p:nvPr/>
        </p:nvGraphicFramePr>
        <p:xfrm>
          <a:off x="2447925" y="2712095"/>
          <a:ext cx="25558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95" name="Equation" r:id="rId13" imgW="393529" imgH="469696" progId="Equation.3">
                  <p:embed/>
                </p:oleObj>
              </mc:Choice>
              <mc:Fallback>
                <p:oleObj name="Equation" r:id="rId13" imgW="393529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925" y="2712095"/>
                        <a:ext cx="255588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8" name="Object 69"/>
          <p:cNvGraphicFramePr>
            <a:graphicFrameLocks noChangeAspect="1"/>
          </p:cNvGraphicFramePr>
          <p:nvPr/>
        </p:nvGraphicFramePr>
        <p:xfrm>
          <a:off x="3498850" y="2712095"/>
          <a:ext cx="2873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96" name="Equation" r:id="rId15" imgW="444307" imgH="469696" progId="Equation.3">
                  <p:embed/>
                </p:oleObj>
              </mc:Choice>
              <mc:Fallback>
                <p:oleObj name="Equation" r:id="rId15" imgW="444307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8850" y="2712095"/>
                        <a:ext cx="287338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9" name="Object 70"/>
          <p:cNvGraphicFramePr>
            <a:graphicFrameLocks noChangeAspect="1"/>
          </p:cNvGraphicFramePr>
          <p:nvPr/>
        </p:nvGraphicFramePr>
        <p:xfrm>
          <a:off x="6786563" y="2708920"/>
          <a:ext cx="295275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97" name="Equation" r:id="rId17" imgW="457200" imgH="482600" progId="Equation.3">
                  <p:embed/>
                </p:oleObj>
              </mc:Choice>
              <mc:Fallback>
                <p:oleObj name="Equation" r:id="rId17" imgW="4572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6563" y="2708920"/>
                        <a:ext cx="295275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449" name="Text Box 73"/>
          <p:cNvSpPr txBox="1">
            <a:spLocks noChangeArrowheads="1"/>
          </p:cNvSpPr>
          <p:nvPr/>
        </p:nvSpPr>
        <p:spPr bwMode="auto">
          <a:xfrm>
            <a:off x="2722539" y="3382740"/>
            <a:ext cx="41227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latin typeface="Comic Sans MS" charset="0"/>
                <a:ea typeface="ＭＳ Ｐゴシック" charset="0"/>
              </a:rPr>
              <a:t>states may be repeated</a:t>
            </a:r>
          </a:p>
        </p:txBody>
      </p:sp>
      <p:sp>
        <p:nvSpPr>
          <p:cNvPr id="101451" name="Text Box 75"/>
          <p:cNvSpPr txBox="1">
            <a:spLocks noChangeArrowheads="1"/>
          </p:cNvSpPr>
          <p:nvPr/>
        </p:nvSpPr>
        <p:spPr bwMode="auto">
          <a:xfrm>
            <a:off x="1278909" y="1283653"/>
            <a:ext cx="6566221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Comic Sans MS" charset="0"/>
                <a:ea typeface="ＭＳ Ｐゴシック" charset="0"/>
              </a:rPr>
              <a:t>In general:</a:t>
            </a:r>
            <a:endParaRPr lang="tr-TR" sz="2000" dirty="0">
              <a:latin typeface="Comic Sans MS" charset="0"/>
              <a:ea typeface="ＭＳ Ｐゴシック" charset="0"/>
            </a:endParaRPr>
          </a:p>
          <a:p>
            <a:pPr>
              <a:defRPr/>
            </a:pPr>
            <a:r>
              <a:rPr lang="tr-TR" sz="2000" dirty="0">
                <a:latin typeface="Comic Sans MS" charset="0"/>
                <a:ea typeface="ＭＳ Ｐゴシック" charset="0"/>
              </a:rPr>
              <a:t> </a:t>
            </a:r>
            <a:r>
              <a:rPr lang="tr-TR" sz="2000" dirty="0">
                <a:sym typeface="Wingdings" panose="05000000000000000000" pitchFamily="2" charset="2"/>
              </a:rPr>
              <a:t>δ (q, w) q’ </a:t>
            </a:r>
            <a:r>
              <a:rPr lang="en-US" sz="2000" dirty="0">
                <a:latin typeface="Comic Sans MS" charset="0"/>
                <a:ea typeface="ＭＳ Ｐゴシック" charset="0"/>
              </a:rPr>
              <a:t>implies that there is a walk of transitions</a:t>
            </a:r>
          </a:p>
          <a:p>
            <a:pPr>
              <a:defRPr/>
            </a:pPr>
            <a:endParaRPr lang="en-US" dirty="0">
              <a:latin typeface="Comic Sans MS" charset="0"/>
              <a:ea typeface="ＭＳ Ｐゴシック" charset="0"/>
            </a:endParaRPr>
          </a:p>
        </p:txBody>
      </p:sp>
      <p:sp>
        <p:nvSpPr>
          <p:cNvPr id="33" name="Başlık 1"/>
          <p:cNvSpPr txBox="1">
            <a:spLocks/>
          </p:cNvSpPr>
          <p:nvPr/>
        </p:nvSpPr>
        <p:spPr>
          <a:xfrm>
            <a:off x="1257300" y="332656"/>
            <a:ext cx="7239000" cy="5040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7200" b="1" kern="1200" baseline="0">
                <a:ln w="1270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BLM2502 Theory of Computation</a:t>
            </a:r>
          </a:p>
        </p:txBody>
      </p:sp>
      <p:sp>
        <p:nvSpPr>
          <p:cNvPr id="35" name="Altbilgi Yer Tutucusu 3"/>
          <p:cNvSpPr>
            <a:spLocks noGrp="1"/>
          </p:cNvSpPr>
          <p:nvPr>
            <p:ph type="ftr" sz="quarter" idx="12"/>
          </p:nvPr>
        </p:nvSpPr>
        <p:spPr>
          <a:xfrm>
            <a:off x="1331640" y="5805264"/>
            <a:ext cx="7162800" cy="228600"/>
          </a:xfrm>
        </p:spPr>
        <p:txBody>
          <a:bodyPr/>
          <a:lstStyle/>
          <a:p>
            <a:pPr algn="r"/>
            <a:r>
              <a:rPr lang="nb-NO" dirty="0"/>
              <a:t>Week II – Finite Automata</a:t>
            </a:r>
            <a:endParaRPr lang="tr-TR" dirty="0"/>
          </a:p>
        </p:txBody>
      </p:sp>
      <p:sp>
        <p:nvSpPr>
          <p:cNvPr id="36" name="Slayt Numarası Yer Tutucusu 4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/>
          <a:lstStyle/>
          <a:p>
            <a:fld id="{CEC3C0A5-FCFC-4DD2-8080-FD61FAFEF6A5}" type="slidenum">
              <a:rPr lang="tr-TR" smtClean="0"/>
              <a:t>59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39082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187624" y="332656"/>
            <a:ext cx="7239000" cy="504056"/>
          </a:xfrm>
        </p:spPr>
        <p:txBody>
          <a:bodyPr/>
          <a:lstStyle/>
          <a:p>
            <a:r>
              <a:rPr lang="en-US" sz="4000" dirty="0"/>
              <a:t>BLM2502 Theory of Computation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15616" y="980728"/>
            <a:ext cx="7467600" cy="46805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Regular Expressions</a:t>
            </a:r>
          </a:p>
          <a:p>
            <a:r>
              <a:rPr lang="tr-TR" sz="2400" dirty="0" err="1"/>
              <a:t>Keywords</a:t>
            </a:r>
            <a:r>
              <a:rPr lang="tr-TR" sz="2400" dirty="0"/>
              <a:t> / </a:t>
            </a:r>
            <a:r>
              <a:rPr lang="tr-TR" sz="2400" dirty="0" err="1"/>
              <a:t>Definitions</a:t>
            </a:r>
            <a:r>
              <a:rPr lang="tr-TR" sz="2400" dirty="0"/>
              <a:t>: </a:t>
            </a:r>
          </a:p>
          <a:p>
            <a:pPr lvl="1"/>
            <a:r>
              <a:rPr lang="en-US" sz="2000" dirty="0"/>
              <a:t>If we have string </a:t>
            </a:r>
            <a:r>
              <a:rPr lang="tr-TR" sz="2000" dirty="0"/>
              <a:t>x</a:t>
            </a:r>
            <a:r>
              <a:rPr lang="en-US" sz="2000" dirty="0"/>
              <a:t> of length </a:t>
            </a:r>
            <a:r>
              <a:rPr lang="tr-TR" sz="2000" dirty="0"/>
              <a:t>m</a:t>
            </a:r>
            <a:r>
              <a:rPr lang="en-US" sz="2000" dirty="0"/>
              <a:t> and string y of length n, the </a:t>
            </a:r>
            <a:r>
              <a:rPr lang="en-US" sz="2000" i="1" dirty="0">
                <a:solidFill>
                  <a:srgbClr val="FF0000"/>
                </a:solidFill>
              </a:rPr>
              <a:t>concatenation</a:t>
            </a:r>
            <a:r>
              <a:rPr lang="tr-TR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of x and y, written x</a:t>
            </a:r>
            <a:r>
              <a:rPr lang="tr-TR" sz="2000" dirty="0"/>
              <a:t>y</a:t>
            </a:r>
            <a:r>
              <a:rPr lang="en-US" sz="2000" dirty="0"/>
              <a:t>, is the string obtained by appending y to the end of x, as</a:t>
            </a:r>
            <a:r>
              <a:rPr lang="tr-TR" sz="2000" dirty="0"/>
              <a:t> </a:t>
            </a:r>
            <a:r>
              <a:rPr lang="en-US" sz="2000" dirty="0"/>
              <a:t>in x</a:t>
            </a:r>
            <a:r>
              <a:rPr lang="en-US" sz="2000" baseline="-25000" dirty="0"/>
              <a:t>1</a:t>
            </a:r>
            <a:r>
              <a:rPr lang="tr-TR" sz="2000" dirty="0"/>
              <a:t>…</a:t>
            </a:r>
            <a:r>
              <a:rPr lang="en-US" sz="2000" dirty="0"/>
              <a:t>x</a:t>
            </a:r>
            <a:r>
              <a:rPr lang="tr-TR" sz="2000" baseline="-25000" dirty="0"/>
              <a:t>m</a:t>
            </a:r>
            <a:r>
              <a:rPr lang="tr-TR" sz="2000" dirty="0"/>
              <a:t>y</a:t>
            </a:r>
            <a:r>
              <a:rPr lang="tr-TR" sz="2000" baseline="-25000" dirty="0"/>
              <a:t>1</a:t>
            </a:r>
            <a:r>
              <a:rPr lang="en-US" sz="2000" dirty="0"/>
              <a:t> ... y</a:t>
            </a:r>
            <a:r>
              <a:rPr lang="tr-TR" sz="2000" baseline="-25000" dirty="0"/>
              <a:t>n</a:t>
            </a:r>
            <a:r>
              <a:rPr lang="en-US" sz="2000" dirty="0"/>
              <a:t>. To concatenate a string with itself many times we use the</a:t>
            </a:r>
            <a:r>
              <a:rPr lang="tr-TR" sz="2000" dirty="0"/>
              <a:t> </a:t>
            </a:r>
            <a:r>
              <a:rPr lang="en-US" sz="2000" dirty="0"/>
              <a:t>superscript notation</a:t>
            </a:r>
            <a:r>
              <a:rPr lang="tr-TR" sz="2000" dirty="0"/>
              <a:t>:</a:t>
            </a:r>
          </a:p>
          <a:p>
            <a:pPr marL="1073150" lvl="1" indent="0">
              <a:buNone/>
            </a:pPr>
            <a:r>
              <a:rPr lang="tr-TR" sz="2000" dirty="0"/>
              <a:t>x</a:t>
            </a:r>
            <a:r>
              <a:rPr lang="tr-TR" sz="2000" baseline="30000" dirty="0"/>
              <a:t>3</a:t>
            </a:r>
            <a:r>
              <a:rPr lang="tr-TR" sz="2000" dirty="0"/>
              <a:t> = xxx,</a:t>
            </a:r>
          </a:p>
          <a:p>
            <a:pPr marL="1073150" lvl="1" indent="0">
              <a:buNone/>
            </a:pPr>
            <a:r>
              <a:rPr lang="tr-TR" sz="2000" dirty="0" err="1"/>
              <a:t>x</a:t>
            </a:r>
            <a:r>
              <a:rPr lang="tr-TR" sz="2000" baseline="30000" dirty="0" err="1"/>
              <a:t>n</a:t>
            </a:r>
            <a:r>
              <a:rPr lang="tr-TR" sz="2000" dirty="0"/>
              <a:t> = xx….x (n </a:t>
            </a:r>
            <a:r>
              <a:rPr lang="tr-TR" sz="2000" dirty="0" err="1"/>
              <a:t>times</a:t>
            </a:r>
            <a:r>
              <a:rPr lang="tr-TR" sz="2000" dirty="0"/>
              <a:t>)</a:t>
            </a:r>
          </a:p>
          <a:p>
            <a:pPr marL="1073150" lvl="1" indent="0">
              <a:buNone/>
            </a:pP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indicate</a:t>
            </a:r>
            <a:r>
              <a:rPr lang="tr-TR" sz="2000" dirty="0"/>
              <a:t> </a:t>
            </a:r>
            <a:r>
              <a:rPr lang="tr-TR" sz="2000" dirty="0" err="1"/>
              <a:t>all</a:t>
            </a:r>
            <a:r>
              <a:rPr lang="tr-TR" sz="2000" dirty="0"/>
              <a:t> </a:t>
            </a:r>
            <a:r>
              <a:rPr lang="tr-TR" sz="2000" dirty="0" err="1"/>
              <a:t>possible</a:t>
            </a:r>
            <a:r>
              <a:rPr lang="tr-TR" sz="2000" dirty="0"/>
              <a:t> </a:t>
            </a:r>
            <a:r>
              <a:rPr lang="tr-TR" sz="2000" dirty="0" err="1"/>
              <a:t>recurrencies</a:t>
            </a:r>
            <a:r>
              <a:rPr lang="tr-TR" sz="2000" dirty="0"/>
              <a:t>, a </a:t>
            </a:r>
            <a:r>
              <a:rPr lang="tr-TR" sz="2000" dirty="0" err="1"/>
              <a:t>special</a:t>
            </a:r>
            <a:r>
              <a:rPr lang="tr-TR" sz="2000" dirty="0"/>
              <a:t> </a:t>
            </a:r>
            <a:r>
              <a:rPr lang="tr-TR" sz="2000" dirty="0" err="1"/>
              <a:t>superscript</a:t>
            </a:r>
            <a:r>
              <a:rPr lang="tr-TR" sz="2000" dirty="0"/>
              <a:t> (in </a:t>
            </a:r>
            <a:r>
              <a:rPr lang="tr-TR" sz="2000" dirty="0" err="1"/>
              <a:t>fact</a:t>
            </a:r>
            <a:r>
              <a:rPr lang="tr-TR" sz="2000" dirty="0"/>
              <a:t> a </a:t>
            </a:r>
            <a:r>
              <a:rPr lang="tr-TR" sz="2000" dirty="0" err="1"/>
              <a:t>special</a:t>
            </a:r>
            <a:r>
              <a:rPr lang="tr-TR" sz="2000" dirty="0"/>
              <a:t> </a:t>
            </a:r>
            <a:r>
              <a:rPr lang="tr-TR" sz="2000" dirty="0" err="1"/>
              <a:t>operator</a:t>
            </a:r>
            <a:r>
              <a:rPr lang="tr-TR" sz="2000" dirty="0"/>
              <a:t>) is </a:t>
            </a:r>
            <a:r>
              <a:rPr lang="tr-TR" sz="2000" dirty="0" err="1"/>
              <a:t>used</a:t>
            </a:r>
            <a:r>
              <a:rPr lang="tr-TR" sz="2000" dirty="0"/>
              <a:t>: </a:t>
            </a:r>
          </a:p>
          <a:p>
            <a:pPr marL="1073150" lvl="1" indent="0">
              <a:buNone/>
            </a:pPr>
            <a:r>
              <a:rPr lang="tr-TR" sz="2000" dirty="0"/>
              <a:t>	* (</a:t>
            </a:r>
            <a:r>
              <a:rPr lang="tr-TR" sz="2000" dirty="0" err="1">
                <a:solidFill>
                  <a:srgbClr val="FF0000"/>
                </a:solidFill>
              </a:rPr>
              <a:t>kleene</a:t>
            </a:r>
            <a:r>
              <a:rPr lang="tr-TR" sz="2000" dirty="0">
                <a:solidFill>
                  <a:srgbClr val="FF0000"/>
                </a:solidFill>
              </a:rPr>
              <a:t> star</a:t>
            </a:r>
            <a:r>
              <a:rPr lang="tr-TR" sz="2000" dirty="0"/>
              <a:t>)</a:t>
            </a:r>
          </a:p>
          <a:p>
            <a:pPr lvl="1"/>
            <a:r>
              <a:rPr lang="tr-TR" sz="2000" i="1" dirty="0">
                <a:solidFill>
                  <a:srgbClr val="FF0000"/>
                </a:solidFill>
              </a:rPr>
              <a:t>Language</a:t>
            </a:r>
            <a:r>
              <a:rPr lang="tr-TR" sz="2000" dirty="0"/>
              <a:t> : A set of </a:t>
            </a:r>
            <a:r>
              <a:rPr lang="tr-TR" sz="2000" dirty="0" err="1"/>
              <a:t>strings</a:t>
            </a:r>
            <a:r>
              <a:rPr lang="tr-TR" sz="2000" dirty="0"/>
              <a:t> (</a:t>
            </a:r>
            <a:r>
              <a:rPr lang="tr-TR" sz="2000" dirty="0" err="1"/>
              <a:t>finite</a:t>
            </a:r>
            <a:r>
              <a:rPr lang="tr-TR" sz="2000" dirty="0"/>
              <a:t> </a:t>
            </a:r>
            <a:r>
              <a:rPr lang="tr-TR" sz="2000" dirty="0" err="1"/>
              <a:t>or</a:t>
            </a:r>
            <a:r>
              <a:rPr lang="tr-TR" sz="2000" dirty="0"/>
              <a:t> </a:t>
            </a:r>
            <a:r>
              <a:rPr lang="tr-TR" sz="2000" dirty="0" err="1"/>
              <a:t>infinite</a:t>
            </a:r>
            <a:r>
              <a:rPr lang="tr-TR" sz="2000" dirty="0"/>
              <a:t>?) </a:t>
            </a:r>
            <a:r>
              <a:rPr lang="tr-TR" sz="2000" dirty="0" err="1"/>
              <a:t>over</a:t>
            </a:r>
            <a:r>
              <a:rPr lang="tr-TR" sz="2000" dirty="0"/>
              <a:t> an </a:t>
            </a:r>
            <a:r>
              <a:rPr lang="tr-TR" sz="2000" dirty="0" err="1"/>
              <a:t>alphabet</a:t>
            </a:r>
            <a:r>
              <a:rPr lang="tr-TR" sz="2000" dirty="0"/>
              <a:t>. </a:t>
            </a:r>
            <a:r>
              <a:rPr lang="en-US" sz="2000" dirty="0"/>
              <a:t>Languages are used to describe computation problems</a:t>
            </a:r>
            <a:r>
              <a:rPr lang="tr-TR" sz="2000" dirty="0"/>
              <a:t>.</a:t>
            </a:r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2"/>
          </p:nvPr>
        </p:nvSpPr>
        <p:spPr>
          <a:xfrm>
            <a:off x="1331640" y="5805264"/>
            <a:ext cx="7162800" cy="228600"/>
          </a:xfrm>
        </p:spPr>
        <p:txBody>
          <a:bodyPr/>
          <a:lstStyle/>
          <a:p>
            <a:pPr algn="r"/>
            <a:r>
              <a:rPr lang="nb-NO"/>
              <a:t>Week II – Regular Sets, etc </a:t>
            </a:r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C3C0A5-FCFC-4DD2-8080-FD61FAFEF6A5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13969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34" name="Text Box 38"/>
          <p:cNvSpPr txBox="1">
            <a:spLocks noChangeArrowheads="1"/>
          </p:cNvSpPr>
          <p:nvPr/>
        </p:nvSpPr>
        <p:spPr bwMode="auto">
          <a:xfrm>
            <a:off x="1306042" y="1732746"/>
            <a:ext cx="698477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tr-TR" sz="2000" dirty="0" err="1">
                <a:latin typeface="Comic Sans MS" charset="0"/>
                <a:ea typeface="ＭＳ Ｐゴシック" charset="0"/>
              </a:rPr>
              <a:t>The</a:t>
            </a:r>
            <a:r>
              <a:rPr lang="tr-TR" sz="2000" dirty="0">
                <a:latin typeface="Comic Sans MS" charset="0"/>
                <a:ea typeface="ＭＳ Ｐゴシック" charset="0"/>
              </a:rPr>
              <a:t> </a:t>
            </a:r>
            <a:r>
              <a:rPr lang="tr-TR" sz="2000" dirty="0" err="1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language</a:t>
            </a:r>
            <a:r>
              <a:rPr lang="tr-TR" sz="2000" dirty="0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 </a:t>
            </a:r>
            <a:r>
              <a:rPr lang="tr-TR" sz="2000" dirty="0" err="1">
                <a:latin typeface="Comic Sans MS" charset="0"/>
                <a:ea typeface="ＭＳ Ｐゴシック" charset="0"/>
              </a:rPr>
              <a:t>accepted</a:t>
            </a:r>
            <a:r>
              <a:rPr lang="tr-TR" sz="2000" dirty="0">
                <a:latin typeface="Comic Sans MS" charset="0"/>
                <a:ea typeface="ＭＳ Ｐゴシック" charset="0"/>
              </a:rPr>
              <a:t> </a:t>
            </a:r>
            <a:r>
              <a:rPr lang="tr-TR" sz="2000" dirty="0" err="1">
                <a:latin typeface="Comic Sans MS" charset="0"/>
                <a:ea typeface="ＭＳ Ｐゴシック" charset="0"/>
              </a:rPr>
              <a:t>by</a:t>
            </a:r>
            <a:r>
              <a:rPr lang="tr-TR" sz="2000" dirty="0">
                <a:latin typeface="Comic Sans MS" charset="0"/>
                <a:ea typeface="ＭＳ Ｐゴシック" charset="0"/>
              </a:rPr>
              <a:t> an </a:t>
            </a:r>
            <a:r>
              <a:rPr lang="tr-TR" sz="2000" dirty="0" err="1">
                <a:latin typeface="Comic Sans MS" charset="0"/>
                <a:ea typeface="ＭＳ Ｐゴシック" charset="0"/>
              </a:rPr>
              <a:t>automaton</a:t>
            </a:r>
            <a:r>
              <a:rPr lang="tr-TR" sz="2000" dirty="0">
                <a:latin typeface="Comic Sans MS" charset="0"/>
                <a:ea typeface="ＭＳ Ｐゴシック" charset="0"/>
              </a:rPr>
              <a:t> M, is </a:t>
            </a:r>
            <a:r>
              <a:rPr lang="tr-TR" sz="2000" dirty="0" err="1">
                <a:latin typeface="Comic Sans MS" charset="0"/>
                <a:ea typeface="ＭＳ Ｐゴシック" charset="0"/>
              </a:rPr>
              <a:t>denoted</a:t>
            </a:r>
            <a:r>
              <a:rPr lang="tr-TR" sz="2000" dirty="0">
                <a:latin typeface="Comic Sans MS" charset="0"/>
                <a:ea typeface="ＭＳ Ｐゴシック" charset="0"/>
              </a:rPr>
              <a:t> as L(M) </a:t>
            </a:r>
            <a:r>
              <a:rPr lang="tr-TR" sz="2000" dirty="0" err="1">
                <a:latin typeface="Comic Sans MS" charset="0"/>
                <a:ea typeface="ＭＳ Ｐゴシック" charset="0"/>
              </a:rPr>
              <a:t>and</a:t>
            </a:r>
            <a:r>
              <a:rPr lang="tr-TR" sz="2000" dirty="0">
                <a:latin typeface="Comic Sans MS" charset="0"/>
                <a:ea typeface="ＭＳ Ｐゴシック" charset="0"/>
              </a:rPr>
              <a:t> </a:t>
            </a:r>
            <a:r>
              <a:rPr lang="tr-TR" sz="2000" dirty="0" err="1">
                <a:latin typeface="Comic Sans MS" charset="0"/>
                <a:ea typeface="ＭＳ Ｐゴシック" charset="0"/>
              </a:rPr>
              <a:t>contains</a:t>
            </a:r>
            <a:r>
              <a:rPr lang="tr-TR" sz="2000" dirty="0">
                <a:latin typeface="Comic Sans MS" charset="0"/>
                <a:ea typeface="ＭＳ Ｐゴシック" charset="0"/>
              </a:rPr>
              <a:t> </a:t>
            </a:r>
            <a:r>
              <a:rPr lang="tr-TR" sz="2000" dirty="0" err="1">
                <a:latin typeface="Comic Sans MS" charset="0"/>
                <a:ea typeface="ＭＳ Ｐゴシック" charset="0"/>
              </a:rPr>
              <a:t>all</a:t>
            </a:r>
            <a:r>
              <a:rPr lang="tr-TR" sz="2000" dirty="0">
                <a:latin typeface="Comic Sans MS" charset="0"/>
                <a:ea typeface="ＭＳ Ｐゴシック" charset="0"/>
              </a:rPr>
              <a:t> </a:t>
            </a:r>
            <a:r>
              <a:rPr lang="tr-TR" sz="2000" dirty="0" err="1">
                <a:latin typeface="Comic Sans MS" charset="0"/>
                <a:ea typeface="ＭＳ Ｐゴシック" charset="0"/>
              </a:rPr>
              <a:t>the</a:t>
            </a:r>
            <a:r>
              <a:rPr lang="tr-TR" sz="2000" dirty="0">
                <a:latin typeface="Comic Sans MS" charset="0"/>
                <a:ea typeface="ＭＳ Ｐゴシック" charset="0"/>
              </a:rPr>
              <a:t> </a:t>
            </a:r>
            <a:r>
              <a:rPr lang="tr-TR" sz="2000" dirty="0" err="1">
                <a:latin typeface="Comic Sans MS" charset="0"/>
                <a:ea typeface="ＭＳ Ｐゴシック" charset="0"/>
              </a:rPr>
              <a:t>strings</a:t>
            </a:r>
            <a:r>
              <a:rPr lang="tr-TR" sz="2000" dirty="0">
                <a:latin typeface="Comic Sans MS" charset="0"/>
                <a:ea typeface="ＭＳ Ｐゴシック" charset="0"/>
              </a:rPr>
              <a:t> </a:t>
            </a:r>
            <a:r>
              <a:rPr lang="tr-TR" sz="2000" dirty="0" err="1">
                <a:latin typeface="Comic Sans MS" charset="0"/>
                <a:ea typeface="ＭＳ Ｐゴシック" charset="0"/>
              </a:rPr>
              <a:t>accepted</a:t>
            </a:r>
            <a:r>
              <a:rPr lang="tr-TR" sz="2000" dirty="0">
                <a:latin typeface="Comic Sans MS" charset="0"/>
                <a:ea typeface="ＭＳ Ｐゴシック" charset="0"/>
              </a:rPr>
              <a:t> </a:t>
            </a:r>
            <a:r>
              <a:rPr lang="tr-TR" sz="2000" dirty="0" err="1">
                <a:latin typeface="Comic Sans MS" charset="0"/>
                <a:ea typeface="ＭＳ Ｐゴシック" charset="0"/>
              </a:rPr>
              <a:t>by</a:t>
            </a:r>
            <a:r>
              <a:rPr lang="tr-TR" sz="2000" dirty="0">
                <a:latin typeface="Comic Sans MS" charset="0"/>
                <a:ea typeface="ＭＳ Ｐゴシック" charset="0"/>
              </a:rPr>
              <a:t> M</a:t>
            </a:r>
            <a:endParaRPr lang="en-US" sz="2000" dirty="0">
              <a:latin typeface="Comic Sans MS" charset="0"/>
              <a:ea typeface="ＭＳ Ｐゴシック" charset="0"/>
            </a:endParaRPr>
          </a:p>
        </p:txBody>
      </p:sp>
      <p:sp>
        <p:nvSpPr>
          <p:cNvPr id="55335" name="Text Box 39"/>
          <p:cNvSpPr txBox="1">
            <a:spLocks noChangeArrowheads="1"/>
          </p:cNvSpPr>
          <p:nvPr/>
        </p:nvSpPr>
        <p:spPr bwMode="auto">
          <a:xfrm>
            <a:off x="1331640" y="2765970"/>
            <a:ext cx="748474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Comic Sans MS" charset="0"/>
                <a:ea typeface="ＭＳ Ｐゴシック" charset="0"/>
              </a:rPr>
              <a:t>We say that a language</a:t>
            </a:r>
            <a:r>
              <a:rPr lang="tr-TR" sz="2000" dirty="0">
                <a:latin typeface="Comic Sans MS" charset="0"/>
                <a:ea typeface="ＭＳ Ｐゴシック" charset="0"/>
              </a:rPr>
              <a:t> L’ </a:t>
            </a:r>
            <a:r>
              <a:rPr lang="en-US" sz="2000" dirty="0">
                <a:latin typeface="Comic Sans MS" charset="0"/>
                <a:ea typeface="ＭＳ Ｐゴシック" charset="0"/>
              </a:rPr>
              <a:t>is accepted (or recognized)</a:t>
            </a:r>
            <a:r>
              <a:rPr lang="tr-TR" sz="2000" dirty="0">
                <a:latin typeface="Comic Sans MS" charset="0"/>
                <a:ea typeface="ＭＳ Ｐゴシック" charset="0"/>
              </a:rPr>
              <a:t> </a:t>
            </a:r>
            <a:r>
              <a:rPr lang="en-US" sz="2000" dirty="0">
                <a:latin typeface="Comic Sans MS" charset="0"/>
                <a:ea typeface="ＭＳ Ｐゴシック" charset="0"/>
              </a:rPr>
              <a:t>by </a:t>
            </a:r>
            <a:r>
              <a:rPr lang="tr-TR" sz="2000" dirty="0" err="1">
                <a:latin typeface="Comic Sans MS" charset="0"/>
                <a:ea typeface="ＭＳ Ｐゴシック" charset="0"/>
              </a:rPr>
              <a:t>the</a:t>
            </a:r>
            <a:r>
              <a:rPr lang="tr-TR" sz="2000" dirty="0">
                <a:latin typeface="Comic Sans MS" charset="0"/>
                <a:ea typeface="ＭＳ Ｐゴシック" charset="0"/>
              </a:rPr>
              <a:t> </a:t>
            </a:r>
          </a:p>
          <a:p>
            <a:pPr>
              <a:defRPr/>
            </a:pPr>
            <a:r>
              <a:rPr lang="en-US" sz="2000" dirty="0">
                <a:latin typeface="Comic Sans MS" charset="0"/>
                <a:ea typeface="ＭＳ Ｐゴシック" charset="0"/>
              </a:rPr>
              <a:t>DFA</a:t>
            </a:r>
            <a:r>
              <a:rPr lang="tr-TR" sz="2000" dirty="0">
                <a:latin typeface="Comic Sans MS" charset="0"/>
                <a:ea typeface="ＭＳ Ｐゴシック" charset="0"/>
              </a:rPr>
              <a:t> M</a:t>
            </a:r>
            <a:r>
              <a:rPr lang="en-US" sz="2000" dirty="0">
                <a:latin typeface="Comic Sans MS" charset="0"/>
                <a:ea typeface="ＭＳ Ｐゴシック" charset="0"/>
              </a:rPr>
              <a:t> if</a:t>
            </a:r>
            <a:endParaRPr lang="tr-TR" sz="2000" dirty="0">
              <a:latin typeface="Comic Sans MS" charset="0"/>
              <a:ea typeface="ＭＳ Ｐゴシック" charset="0"/>
            </a:endParaRPr>
          </a:p>
          <a:p>
            <a:pPr>
              <a:defRPr/>
            </a:pPr>
            <a:r>
              <a:rPr lang="tr-TR" sz="2000" dirty="0">
                <a:latin typeface="Comic Sans MS" charset="0"/>
                <a:ea typeface="ＭＳ Ｐゴシック" charset="0"/>
              </a:rPr>
              <a:t>	L(M) = L’</a:t>
            </a:r>
            <a:r>
              <a:rPr lang="en-US" sz="2000" dirty="0">
                <a:latin typeface="Comic Sans MS" charset="0"/>
                <a:ea typeface="ＭＳ Ｐゴシック" charset="0"/>
              </a:rPr>
              <a:t> </a:t>
            </a:r>
          </a:p>
        </p:txBody>
      </p:sp>
      <p:sp>
        <p:nvSpPr>
          <p:cNvPr id="18" name="Altbilgi Yer Tutucusu 3"/>
          <p:cNvSpPr>
            <a:spLocks noGrp="1"/>
          </p:cNvSpPr>
          <p:nvPr>
            <p:ph type="ftr" sz="quarter" idx="12"/>
          </p:nvPr>
        </p:nvSpPr>
        <p:spPr>
          <a:xfrm>
            <a:off x="1331640" y="5805264"/>
            <a:ext cx="7162800" cy="228600"/>
          </a:xfrm>
        </p:spPr>
        <p:txBody>
          <a:bodyPr/>
          <a:lstStyle/>
          <a:p>
            <a:pPr algn="r"/>
            <a:r>
              <a:rPr lang="nb-NO" dirty="0"/>
              <a:t>Week II – Finite Automata</a:t>
            </a:r>
            <a:endParaRPr lang="tr-TR" dirty="0"/>
          </a:p>
        </p:txBody>
      </p:sp>
      <p:sp>
        <p:nvSpPr>
          <p:cNvPr id="19" name="Slayt Numarası Yer Tutucusu 4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/>
          <a:lstStyle/>
          <a:p>
            <a:fld id="{CEC3C0A5-FCFC-4DD2-8080-FD61FAFEF6A5}" type="slidenum">
              <a:rPr lang="tr-TR" smtClean="0"/>
              <a:t>60</a:t>
            </a:fld>
            <a:endParaRPr lang="tr-TR" dirty="0"/>
          </a:p>
        </p:txBody>
      </p:sp>
      <p:sp>
        <p:nvSpPr>
          <p:cNvPr id="14" name="Başlık 1"/>
          <p:cNvSpPr txBox="1">
            <a:spLocks/>
          </p:cNvSpPr>
          <p:nvPr/>
        </p:nvSpPr>
        <p:spPr>
          <a:xfrm>
            <a:off x="1187624" y="332656"/>
            <a:ext cx="7239000" cy="5040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7200" b="1" kern="1200" baseline="0">
                <a:ln w="1270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BLM2502 Theory of Computation</a:t>
            </a:r>
          </a:p>
        </p:txBody>
      </p:sp>
      <p:sp>
        <p:nvSpPr>
          <p:cNvPr id="16" name="Text Box 39"/>
          <p:cNvSpPr txBox="1">
            <a:spLocks noChangeArrowheads="1"/>
          </p:cNvSpPr>
          <p:nvPr/>
        </p:nvSpPr>
        <p:spPr bwMode="auto">
          <a:xfrm>
            <a:off x="1381561" y="4106971"/>
            <a:ext cx="649408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sz="2000" dirty="0">
                <a:latin typeface="Comic Sans MS" charset="0"/>
                <a:ea typeface="ＭＳ Ｐゴシック" charset="0"/>
              </a:rPr>
              <a:t>An </a:t>
            </a:r>
            <a:r>
              <a:rPr lang="tr-TR" sz="2000" dirty="0" err="1">
                <a:latin typeface="Comic Sans MS" charset="0"/>
                <a:ea typeface="ＭＳ Ｐゴシック" charset="0"/>
              </a:rPr>
              <a:t>automaton</a:t>
            </a:r>
            <a:r>
              <a:rPr lang="tr-TR" sz="2000" dirty="0">
                <a:latin typeface="Comic Sans MS" charset="0"/>
                <a:ea typeface="ＭＳ Ｐゴシック" charset="0"/>
              </a:rPr>
              <a:t> </a:t>
            </a:r>
            <a:r>
              <a:rPr lang="tr-TR" sz="2000" dirty="0" err="1">
                <a:latin typeface="Comic Sans MS" charset="0"/>
                <a:ea typeface="ＭＳ Ｐゴシック" charset="0"/>
              </a:rPr>
              <a:t>accepts</a:t>
            </a:r>
            <a:r>
              <a:rPr lang="tr-TR" sz="2000" dirty="0">
                <a:latin typeface="Comic Sans MS" charset="0"/>
                <a:ea typeface="ＭＳ Ｐゴシック" charset="0"/>
              </a:rPr>
              <a:t> </a:t>
            </a:r>
            <a:r>
              <a:rPr lang="tr-TR" sz="2000" dirty="0" err="1">
                <a:latin typeface="Comic Sans MS" charset="0"/>
                <a:ea typeface="ＭＳ Ｐゴシック" charset="0"/>
              </a:rPr>
              <a:t>one</a:t>
            </a:r>
            <a:r>
              <a:rPr lang="tr-TR" sz="2000" dirty="0">
                <a:latin typeface="Comic Sans MS" charset="0"/>
                <a:ea typeface="ＭＳ Ｐゴシック" charset="0"/>
              </a:rPr>
              <a:t> </a:t>
            </a:r>
            <a:r>
              <a:rPr lang="tr-TR" sz="2000" dirty="0" err="1">
                <a:latin typeface="Comic Sans MS" charset="0"/>
                <a:ea typeface="ＭＳ Ｐゴシック" charset="0"/>
              </a:rPr>
              <a:t>and</a:t>
            </a:r>
            <a:r>
              <a:rPr lang="tr-TR" sz="2000" dirty="0">
                <a:latin typeface="Comic Sans MS" charset="0"/>
                <a:ea typeface="ＭＳ Ｐゴシック" charset="0"/>
              </a:rPr>
              <a:t> </a:t>
            </a:r>
            <a:r>
              <a:rPr lang="tr-TR" sz="2000" dirty="0" err="1">
                <a:latin typeface="Comic Sans MS" charset="0"/>
                <a:ea typeface="ＭＳ Ｐゴシック" charset="0"/>
              </a:rPr>
              <a:t>only</a:t>
            </a:r>
            <a:r>
              <a:rPr lang="tr-TR" sz="2000" dirty="0">
                <a:latin typeface="Comic Sans MS" charset="0"/>
                <a:ea typeface="ＭＳ Ｐゴシック" charset="0"/>
              </a:rPr>
              <a:t> </a:t>
            </a:r>
            <a:r>
              <a:rPr lang="tr-TR" sz="2000" dirty="0" err="1">
                <a:latin typeface="Comic Sans MS" charset="0"/>
                <a:ea typeface="ＭＳ Ｐゴシック" charset="0"/>
              </a:rPr>
              <a:t>one</a:t>
            </a:r>
            <a:r>
              <a:rPr lang="tr-TR" sz="2000" dirty="0">
                <a:latin typeface="Comic Sans MS" charset="0"/>
                <a:ea typeface="ＭＳ Ｐゴシック" charset="0"/>
              </a:rPr>
              <a:t> </a:t>
            </a:r>
            <a:r>
              <a:rPr lang="tr-TR" sz="2000" dirty="0" err="1">
                <a:latin typeface="Comic Sans MS" charset="0"/>
                <a:ea typeface="ＭＳ Ｐゴシック" charset="0"/>
              </a:rPr>
              <a:t>language</a:t>
            </a:r>
            <a:r>
              <a:rPr lang="tr-TR" sz="2000" dirty="0">
                <a:latin typeface="Comic Sans MS" charset="0"/>
                <a:ea typeface="ＭＳ Ｐゴシック" charset="0"/>
              </a:rPr>
              <a:t>. </a:t>
            </a:r>
          </a:p>
          <a:p>
            <a:pPr>
              <a:defRPr/>
            </a:pPr>
            <a:r>
              <a:rPr lang="tr-TR" sz="2000" dirty="0">
                <a:latin typeface="Comic Sans MS" charset="0"/>
                <a:ea typeface="ＭＳ Ｐゴシック" charset="0"/>
              </a:rPr>
              <a:t>A language can be accepted by a number of automata</a:t>
            </a:r>
            <a:endParaRPr lang="en-US" sz="2000" dirty="0">
              <a:latin typeface="Comic Sans MS" charset="0"/>
              <a:ea typeface="ＭＳ Ｐゴシック" charset="0"/>
            </a:endParaRPr>
          </a:p>
        </p:txBody>
      </p:sp>
      <p:sp>
        <p:nvSpPr>
          <p:cNvPr id="17" name="Text Box 38"/>
          <p:cNvSpPr txBox="1">
            <a:spLocks noChangeArrowheads="1"/>
          </p:cNvSpPr>
          <p:nvPr/>
        </p:nvSpPr>
        <p:spPr bwMode="auto">
          <a:xfrm>
            <a:off x="1305649" y="1054107"/>
            <a:ext cx="69847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tr-TR" sz="2800" dirty="0"/>
              <a:t>Language </a:t>
            </a:r>
            <a:r>
              <a:rPr lang="tr-TR" sz="2800" dirty="0" err="1"/>
              <a:t>Accepted</a:t>
            </a:r>
            <a:r>
              <a:rPr lang="tr-TR" sz="2800" dirty="0"/>
              <a:t> </a:t>
            </a:r>
            <a:r>
              <a:rPr lang="tr-TR" sz="2800" dirty="0" err="1"/>
              <a:t>By</a:t>
            </a:r>
            <a:r>
              <a:rPr lang="tr-TR" sz="2800" dirty="0"/>
              <a:t> DFA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8808005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3440" y="829469"/>
            <a:ext cx="8839200" cy="5486400"/>
          </a:xfrm>
        </p:spPr>
        <p:txBody>
          <a:bodyPr/>
          <a:lstStyle/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r>
              <a:rPr lang="en-US" dirty="0">
                <a:ea typeface="+mn-ea"/>
              </a:rPr>
              <a:t>For a DFA</a:t>
            </a:r>
            <a:r>
              <a:rPr lang="tr-TR" dirty="0">
                <a:ea typeface="+mn-ea"/>
              </a:rPr>
              <a:t> </a:t>
            </a:r>
            <a:r>
              <a:rPr lang="tr-TR" sz="3200" b="1" dirty="0">
                <a:ea typeface="+mn-ea"/>
              </a:rPr>
              <a:t>M</a:t>
            </a:r>
            <a:r>
              <a:rPr lang="tr-TR" sz="3200" dirty="0">
                <a:ea typeface="+mn-ea"/>
              </a:rPr>
              <a:t> </a:t>
            </a:r>
            <a:r>
              <a:rPr lang="tr-TR" dirty="0">
                <a:ea typeface="+mn-ea"/>
              </a:rPr>
              <a:t>= (Q, Σ, δ, q</a:t>
            </a:r>
            <a:r>
              <a:rPr lang="tr-TR" baseline="-25000" dirty="0">
                <a:ea typeface="+mn-ea"/>
              </a:rPr>
              <a:t>0</a:t>
            </a:r>
            <a:r>
              <a:rPr lang="tr-TR" dirty="0">
                <a:ea typeface="+mn-ea"/>
              </a:rPr>
              <a:t>, F)</a:t>
            </a:r>
            <a:endParaRPr lang="en-US" dirty="0">
              <a:ea typeface="+mn-ea"/>
            </a:endParaRPr>
          </a:p>
          <a:p>
            <a:pPr>
              <a:defRPr/>
            </a:pPr>
            <a:r>
              <a:rPr lang="en-US" dirty="0">
                <a:ea typeface="+mn-ea"/>
              </a:rPr>
              <a:t>Language accepted by </a:t>
            </a:r>
            <a:r>
              <a:rPr lang="tr-TR" sz="3200" b="1" dirty="0">
                <a:ea typeface="+mn-ea"/>
              </a:rPr>
              <a:t>M</a:t>
            </a:r>
            <a:r>
              <a:rPr lang="en-US" dirty="0">
                <a:ea typeface="+mn-ea"/>
              </a:rPr>
              <a:t>:</a:t>
            </a:r>
          </a:p>
          <a:p>
            <a:pPr marL="0" indent="0">
              <a:buNone/>
              <a:defRPr/>
            </a:pPr>
            <a:r>
              <a:rPr lang="tr-TR" dirty="0">
                <a:ea typeface="+mn-ea"/>
              </a:rPr>
              <a:t>	L(M) = {w </a:t>
            </a:r>
            <a:r>
              <a:rPr lang="tr-TR" sz="3200" dirty="0">
                <a:ea typeface="+mn-ea"/>
              </a:rPr>
              <a:t>є</a:t>
            </a:r>
            <a:r>
              <a:rPr lang="tr-TR" dirty="0">
                <a:ea typeface="+mn-ea"/>
              </a:rPr>
              <a:t> Σ* : δ*(q</a:t>
            </a:r>
            <a:r>
              <a:rPr lang="tr-TR" baseline="-25000" dirty="0">
                <a:ea typeface="+mn-ea"/>
              </a:rPr>
              <a:t>0</a:t>
            </a:r>
            <a:r>
              <a:rPr lang="tr-TR" dirty="0">
                <a:ea typeface="+mn-ea"/>
              </a:rPr>
              <a:t>,w) </a:t>
            </a:r>
            <a:r>
              <a:rPr lang="tr-TR" sz="3200" dirty="0">
                <a:ea typeface="+mn-ea"/>
              </a:rPr>
              <a:t>є</a:t>
            </a:r>
            <a:r>
              <a:rPr lang="tr-TR" dirty="0">
                <a:ea typeface="+mn-ea"/>
              </a:rPr>
              <a:t> F}</a:t>
            </a:r>
            <a:endParaRPr lang="en-US" dirty="0">
              <a:ea typeface="+mn-ea"/>
            </a:endParaRPr>
          </a:p>
          <a:p>
            <a:pPr marL="0" indent="0">
              <a:buNone/>
              <a:defRPr/>
            </a:pPr>
            <a:r>
              <a:rPr lang="en-US" dirty="0">
                <a:ea typeface="+mn-ea"/>
              </a:rPr>
              <a:t> </a:t>
            </a:r>
          </a:p>
          <a:p>
            <a:pPr>
              <a:defRPr/>
            </a:pPr>
            <a:endParaRPr lang="en-US" dirty="0">
              <a:ea typeface="+mn-ea"/>
            </a:endParaRPr>
          </a:p>
        </p:txBody>
      </p:sp>
      <p:sp>
        <p:nvSpPr>
          <p:cNvPr id="153607" name="Oval 7"/>
          <p:cNvSpPr>
            <a:spLocks noChangeArrowheads="1"/>
          </p:cNvSpPr>
          <p:nvPr/>
        </p:nvSpPr>
        <p:spPr bwMode="auto">
          <a:xfrm>
            <a:off x="1209675" y="3869432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3608" name="Oval 8"/>
          <p:cNvSpPr>
            <a:spLocks noChangeArrowheads="1"/>
          </p:cNvSpPr>
          <p:nvPr/>
        </p:nvSpPr>
        <p:spPr bwMode="auto">
          <a:xfrm>
            <a:off x="6543675" y="3869432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3609" name="Freeform 9"/>
          <p:cNvSpPr>
            <a:spLocks/>
          </p:cNvSpPr>
          <p:nvPr/>
        </p:nvSpPr>
        <p:spPr bwMode="auto">
          <a:xfrm>
            <a:off x="1752600" y="3818632"/>
            <a:ext cx="4867275" cy="606425"/>
          </a:xfrm>
          <a:custGeom>
            <a:avLst/>
            <a:gdLst>
              <a:gd name="T0" fmla="*/ 0 w 2328"/>
              <a:gd name="T1" fmla="*/ 322263 h 382"/>
              <a:gd name="T2" fmla="*/ 135899 w 2328"/>
              <a:gd name="T3" fmla="*/ 115888 h 382"/>
              <a:gd name="T4" fmla="*/ 746399 w 2328"/>
              <a:gd name="T5" fmla="*/ 0 h 382"/>
              <a:gd name="T6" fmla="*/ 915750 w 2328"/>
              <a:gd name="T7" fmla="*/ 12700 h 382"/>
              <a:gd name="T8" fmla="*/ 1137370 w 2328"/>
              <a:gd name="T9" fmla="*/ 155575 h 382"/>
              <a:gd name="T10" fmla="*/ 1373625 w 2328"/>
              <a:gd name="T11" fmla="*/ 334963 h 382"/>
              <a:gd name="T12" fmla="*/ 1747870 w 2328"/>
              <a:gd name="T13" fmla="*/ 541338 h 382"/>
              <a:gd name="T14" fmla="*/ 1798048 w 2328"/>
              <a:gd name="T15" fmla="*/ 579438 h 382"/>
              <a:gd name="T16" fmla="*/ 1900495 w 2328"/>
              <a:gd name="T17" fmla="*/ 606425 h 382"/>
              <a:gd name="T18" fmla="*/ 2189019 w 2328"/>
              <a:gd name="T19" fmla="*/ 592138 h 382"/>
              <a:gd name="T20" fmla="*/ 2324918 w 2328"/>
              <a:gd name="T21" fmla="*/ 503238 h 382"/>
              <a:gd name="T22" fmla="*/ 2630168 w 2328"/>
              <a:gd name="T23" fmla="*/ 322263 h 382"/>
              <a:gd name="T24" fmla="*/ 2730525 w 2328"/>
              <a:gd name="T25" fmla="*/ 284163 h 382"/>
              <a:gd name="T26" fmla="*/ 3410020 w 2328"/>
              <a:gd name="T27" fmla="*/ 155575 h 382"/>
              <a:gd name="T28" fmla="*/ 3698544 w 2328"/>
              <a:gd name="T29" fmla="*/ 168275 h 382"/>
              <a:gd name="T30" fmla="*/ 3798900 w 2328"/>
              <a:gd name="T31" fmla="*/ 231775 h 382"/>
              <a:gd name="T32" fmla="*/ 3951525 w 2328"/>
              <a:gd name="T33" fmla="*/ 296863 h 382"/>
              <a:gd name="T34" fmla="*/ 4087424 w 2328"/>
              <a:gd name="T35" fmla="*/ 373063 h 382"/>
              <a:gd name="T36" fmla="*/ 4273501 w 2328"/>
              <a:gd name="T37" fmla="*/ 450850 h 382"/>
              <a:gd name="T38" fmla="*/ 4580842 w 2328"/>
              <a:gd name="T39" fmla="*/ 438150 h 382"/>
              <a:gd name="T40" fmla="*/ 4697924 w 2328"/>
              <a:gd name="T41" fmla="*/ 412750 h 382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328" h="382">
                <a:moveTo>
                  <a:pt x="0" y="203"/>
                </a:moveTo>
                <a:cubicBezTo>
                  <a:pt x="12" y="167"/>
                  <a:pt x="32" y="95"/>
                  <a:pt x="65" y="73"/>
                </a:cubicBezTo>
                <a:cubicBezTo>
                  <a:pt x="152" y="16"/>
                  <a:pt x="255" y="10"/>
                  <a:pt x="357" y="0"/>
                </a:cubicBezTo>
                <a:cubicBezTo>
                  <a:pt x="384" y="3"/>
                  <a:pt x="412" y="2"/>
                  <a:pt x="438" y="8"/>
                </a:cubicBezTo>
                <a:cubicBezTo>
                  <a:pt x="480" y="18"/>
                  <a:pt x="507" y="73"/>
                  <a:pt x="544" y="98"/>
                </a:cubicBezTo>
                <a:cubicBezTo>
                  <a:pt x="568" y="134"/>
                  <a:pt x="617" y="198"/>
                  <a:pt x="657" y="211"/>
                </a:cubicBezTo>
                <a:cubicBezTo>
                  <a:pt x="690" y="261"/>
                  <a:pt x="778" y="322"/>
                  <a:pt x="836" y="341"/>
                </a:cubicBezTo>
                <a:cubicBezTo>
                  <a:pt x="844" y="349"/>
                  <a:pt x="850" y="359"/>
                  <a:pt x="860" y="365"/>
                </a:cubicBezTo>
                <a:cubicBezTo>
                  <a:pt x="875" y="373"/>
                  <a:pt x="909" y="382"/>
                  <a:pt x="909" y="382"/>
                </a:cubicBezTo>
                <a:cubicBezTo>
                  <a:pt x="955" y="379"/>
                  <a:pt x="1001" y="380"/>
                  <a:pt x="1047" y="373"/>
                </a:cubicBezTo>
                <a:cubicBezTo>
                  <a:pt x="1075" y="369"/>
                  <a:pt x="1092" y="337"/>
                  <a:pt x="1112" y="317"/>
                </a:cubicBezTo>
                <a:cubicBezTo>
                  <a:pt x="1152" y="278"/>
                  <a:pt x="1203" y="221"/>
                  <a:pt x="1258" y="203"/>
                </a:cubicBezTo>
                <a:cubicBezTo>
                  <a:pt x="1322" y="182"/>
                  <a:pt x="1240" y="211"/>
                  <a:pt x="1306" y="179"/>
                </a:cubicBezTo>
                <a:cubicBezTo>
                  <a:pt x="1387" y="139"/>
                  <a:pt x="1541" y="107"/>
                  <a:pt x="1631" y="98"/>
                </a:cubicBezTo>
                <a:cubicBezTo>
                  <a:pt x="1677" y="101"/>
                  <a:pt x="1723" y="99"/>
                  <a:pt x="1769" y="106"/>
                </a:cubicBezTo>
                <a:cubicBezTo>
                  <a:pt x="1784" y="108"/>
                  <a:pt x="1808" y="139"/>
                  <a:pt x="1817" y="146"/>
                </a:cubicBezTo>
                <a:cubicBezTo>
                  <a:pt x="1839" y="164"/>
                  <a:pt x="1864" y="178"/>
                  <a:pt x="1890" y="187"/>
                </a:cubicBezTo>
                <a:cubicBezTo>
                  <a:pt x="1937" y="233"/>
                  <a:pt x="1913" y="221"/>
                  <a:pt x="1955" y="235"/>
                </a:cubicBezTo>
                <a:cubicBezTo>
                  <a:pt x="1984" y="266"/>
                  <a:pt x="2002" y="274"/>
                  <a:pt x="2044" y="284"/>
                </a:cubicBezTo>
                <a:cubicBezTo>
                  <a:pt x="2093" y="281"/>
                  <a:pt x="2142" y="282"/>
                  <a:pt x="2191" y="276"/>
                </a:cubicBezTo>
                <a:cubicBezTo>
                  <a:pt x="2328" y="259"/>
                  <a:pt x="2208" y="260"/>
                  <a:pt x="2247" y="26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graphicFrame>
        <p:nvGraphicFramePr>
          <p:cNvPr id="5223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7226218"/>
              </p:ext>
            </p:extLst>
          </p:nvPr>
        </p:nvGraphicFramePr>
        <p:xfrm>
          <a:off x="1292225" y="3869432"/>
          <a:ext cx="381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0" name="Equation" r:id="rId3" imgW="380835" imgH="482391" progId="Equation.3">
                  <p:embed/>
                </p:oleObj>
              </mc:Choice>
              <mc:Fallback>
                <p:oleObj name="Equation" r:id="rId3" imgW="380835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225" y="3869432"/>
                        <a:ext cx="381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1244415"/>
              </p:ext>
            </p:extLst>
          </p:nvPr>
        </p:nvGraphicFramePr>
        <p:xfrm>
          <a:off x="6651625" y="3888482"/>
          <a:ext cx="33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1" name="Equation" r:id="rId5" imgW="330057" imgH="444307" progId="Equation.3">
                  <p:embed/>
                </p:oleObj>
              </mc:Choice>
              <mc:Fallback>
                <p:oleObj name="Equation" r:id="rId5" imgW="330057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25" y="3888482"/>
                        <a:ext cx="330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4263531"/>
              </p:ext>
            </p:extLst>
          </p:nvPr>
        </p:nvGraphicFramePr>
        <p:xfrm>
          <a:off x="3876675" y="3717032"/>
          <a:ext cx="457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2" name="Equation" r:id="rId7" imgW="304536" imgH="253780" progId="Equation.3">
                  <p:embed/>
                </p:oleObj>
              </mc:Choice>
              <mc:Fallback>
                <p:oleObj name="Equation" r:id="rId7" imgW="304536" imgH="253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6675" y="3717032"/>
                        <a:ext cx="457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13" name="Oval 13"/>
          <p:cNvSpPr>
            <a:spLocks noChangeArrowheads="1"/>
          </p:cNvSpPr>
          <p:nvPr/>
        </p:nvSpPr>
        <p:spPr bwMode="auto">
          <a:xfrm>
            <a:off x="6400800" y="3742432"/>
            <a:ext cx="841375" cy="8350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223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1568436"/>
              </p:ext>
            </p:extLst>
          </p:nvPr>
        </p:nvGraphicFramePr>
        <p:xfrm>
          <a:off x="7696200" y="3894832"/>
          <a:ext cx="1016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3" name="Equation" r:id="rId9" imgW="1015559" imgH="444307" progId="Equation.3">
                  <p:embed/>
                </p:oleObj>
              </mc:Choice>
              <mc:Fallback>
                <p:oleObj name="Equation" r:id="rId9" imgW="1015559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3894832"/>
                        <a:ext cx="1016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ltbilgi Yer Tutucusu 3"/>
          <p:cNvSpPr>
            <a:spLocks noGrp="1"/>
          </p:cNvSpPr>
          <p:nvPr>
            <p:ph type="ftr" sz="quarter" idx="12"/>
          </p:nvPr>
        </p:nvSpPr>
        <p:spPr>
          <a:xfrm>
            <a:off x="1331640" y="5805264"/>
            <a:ext cx="7162800" cy="228600"/>
          </a:xfrm>
        </p:spPr>
        <p:txBody>
          <a:bodyPr/>
          <a:lstStyle/>
          <a:p>
            <a:pPr algn="r"/>
            <a:r>
              <a:rPr lang="nb-NO" dirty="0"/>
              <a:t>Week II – Finite Automata</a:t>
            </a:r>
            <a:endParaRPr lang="tr-TR" dirty="0"/>
          </a:p>
        </p:txBody>
      </p:sp>
      <p:sp>
        <p:nvSpPr>
          <p:cNvPr id="21" name="Slayt Numarası Yer Tutucusu 4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/>
          <a:lstStyle/>
          <a:p>
            <a:fld id="{CEC3C0A5-FCFC-4DD2-8080-FD61FAFEF6A5}" type="slidenum">
              <a:rPr lang="tr-TR" smtClean="0"/>
              <a:t>61</a:t>
            </a:fld>
            <a:endParaRPr lang="tr-TR" dirty="0"/>
          </a:p>
        </p:txBody>
      </p:sp>
      <p:sp>
        <p:nvSpPr>
          <p:cNvPr id="16" name="Başlık 1"/>
          <p:cNvSpPr txBox="1">
            <a:spLocks/>
          </p:cNvSpPr>
          <p:nvPr/>
        </p:nvSpPr>
        <p:spPr>
          <a:xfrm>
            <a:off x="1115616" y="332656"/>
            <a:ext cx="7239000" cy="5040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7200" b="1" kern="1200" baseline="0">
                <a:ln w="1270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BLM2502 Theory of Computation</a:t>
            </a:r>
          </a:p>
        </p:txBody>
      </p:sp>
    </p:spTree>
    <p:extLst>
      <p:ext uri="{BB962C8B-B14F-4D97-AF65-F5344CB8AC3E}">
        <p14:creationId xmlns:p14="http://schemas.microsoft.com/office/powerpoint/2010/main" val="19021306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n-ea"/>
              </a:rPr>
              <a:t>Language rejected by</a:t>
            </a:r>
            <a:r>
              <a:rPr lang="tr-TR" dirty="0">
                <a:ea typeface="+mn-ea"/>
              </a:rPr>
              <a:t> </a:t>
            </a:r>
            <a:r>
              <a:rPr lang="tr-TR" sz="3200" b="1" dirty="0">
                <a:ea typeface="+mn-ea"/>
              </a:rPr>
              <a:t>M </a:t>
            </a:r>
            <a:r>
              <a:rPr lang="en-US" dirty="0">
                <a:ea typeface="+mn-ea"/>
              </a:rPr>
              <a:t>:</a:t>
            </a:r>
          </a:p>
        </p:txBody>
      </p:sp>
      <p:graphicFrame>
        <p:nvGraphicFramePr>
          <p:cNvPr id="53251" name="Object 7"/>
          <p:cNvGraphicFramePr>
            <a:graphicFrameLocks noChangeAspect="1"/>
          </p:cNvGraphicFramePr>
          <p:nvPr/>
        </p:nvGraphicFramePr>
        <p:xfrm>
          <a:off x="1143000" y="1981200"/>
          <a:ext cx="723900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58" name="Equation" r:id="rId3" imgW="2019300" imgH="254000" progId="Equation.3">
                  <p:embed/>
                </p:oleObj>
              </mc:Choice>
              <mc:Fallback>
                <p:oleObj name="Equation" r:id="rId3" imgW="20193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981200"/>
                        <a:ext cx="7239000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2" name="Oval 10"/>
          <p:cNvSpPr>
            <a:spLocks noChangeArrowheads="1"/>
          </p:cNvSpPr>
          <p:nvPr/>
        </p:nvSpPr>
        <p:spPr bwMode="auto">
          <a:xfrm>
            <a:off x="838200" y="3962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9403" name="Oval 11"/>
          <p:cNvSpPr>
            <a:spLocks noChangeArrowheads="1"/>
          </p:cNvSpPr>
          <p:nvPr/>
        </p:nvSpPr>
        <p:spPr bwMode="auto">
          <a:xfrm>
            <a:off x="6172200" y="3962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59404" name="Freeform 12"/>
          <p:cNvSpPr>
            <a:spLocks/>
          </p:cNvSpPr>
          <p:nvPr/>
        </p:nvSpPr>
        <p:spPr bwMode="auto">
          <a:xfrm>
            <a:off x="1381125" y="3911600"/>
            <a:ext cx="4953000" cy="606425"/>
          </a:xfrm>
          <a:custGeom>
            <a:avLst/>
            <a:gdLst>
              <a:gd name="T0" fmla="*/ 0 w 2328"/>
              <a:gd name="T1" fmla="*/ 322263 h 382"/>
              <a:gd name="T2" fmla="*/ 138293 w 2328"/>
              <a:gd name="T3" fmla="*/ 115888 h 382"/>
              <a:gd name="T4" fmla="*/ 759545 w 2328"/>
              <a:gd name="T5" fmla="*/ 0 h 382"/>
              <a:gd name="T6" fmla="*/ 931879 w 2328"/>
              <a:gd name="T7" fmla="*/ 12700 h 382"/>
              <a:gd name="T8" fmla="*/ 1157402 w 2328"/>
              <a:gd name="T9" fmla="*/ 155575 h 382"/>
              <a:gd name="T10" fmla="*/ 1397818 w 2328"/>
              <a:gd name="T11" fmla="*/ 334963 h 382"/>
              <a:gd name="T12" fmla="*/ 1778655 w 2328"/>
              <a:gd name="T13" fmla="*/ 541338 h 382"/>
              <a:gd name="T14" fmla="*/ 1829716 w 2328"/>
              <a:gd name="T15" fmla="*/ 579438 h 382"/>
              <a:gd name="T16" fmla="*/ 1933968 w 2328"/>
              <a:gd name="T17" fmla="*/ 606425 h 382"/>
              <a:gd name="T18" fmla="*/ 2227573 w 2328"/>
              <a:gd name="T19" fmla="*/ 592138 h 382"/>
              <a:gd name="T20" fmla="*/ 2365866 w 2328"/>
              <a:gd name="T21" fmla="*/ 503238 h 382"/>
              <a:gd name="T22" fmla="*/ 2676492 w 2328"/>
              <a:gd name="T23" fmla="*/ 322263 h 382"/>
              <a:gd name="T24" fmla="*/ 2778616 w 2328"/>
              <a:gd name="T25" fmla="*/ 284163 h 382"/>
              <a:gd name="T26" fmla="*/ 3470079 w 2328"/>
              <a:gd name="T27" fmla="*/ 155575 h 382"/>
              <a:gd name="T28" fmla="*/ 3763684 w 2328"/>
              <a:gd name="T29" fmla="*/ 168275 h 382"/>
              <a:gd name="T30" fmla="*/ 3865808 w 2328"/>
              <a:gd name="T31" fmla="*/ 231775 h 382"/>
              <a:gd name="T32" fmla="*/ 4021121 w 2328"/>
              <a:gd name="T33" fmla="*/ 296863 h 382"/>
              <a:gd name="T34" fmla="*/ 4159414 w 2328"/>
              <a:gd name="T35" fmla="*/ 373063 h 382"/>
              <a:gd name="T36" fmla="*/ 4348768 w 2328"/>
              <a:gd name="T37" fmla="*/ 450850 h 382"/>
              <a:gd name="T38" fmla="*/ 4661522 w 2328"/>
              <a:gd name="T39" fmla="*/ 438150 h 382"/>
              <a:gd name="T40" fmla="*/ 4780666 w 2328"/>
              <a:gd name="T41" fmla="*/ 412750 h 382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328" h="382">
                <a:moveTo>
                  <a:pt x="0" y="203"/>
                </a:moveTo>
                <a:cubicBezTo>
                  <a:pt x="12" y="167"/>
                  <a:pt x="32" y="95"/>
                  <a:pt x="65" y="73"/>
                </a:cubicBezTo>
                <a:cubicBezTo>
                  <a:pt x="152" y="16"/>
                  <a:pt x="255" y="10"/>
                  <a:pt x="357" y="0"/>
                </a:cubicBezTo>
                <a:cubicBezTo>
                  <a:pt x="384" y="3"/>
                  <a:pt x="412" y="2"/>
                  <a:pt x="438" y="8"/>
                </a:cubicBezTo>
                <a:cubicBezTo>
                  <a:pt x="480" y="18"/>
                  <a:pt x="507" y="73"/>
                  <a:pt x="544" y="98"/>
                </a:cubicBezTo>
                <a:cubicBezTo>
                  <a:pt x="568" y="134"/>
                  <a:pt x="617" y="198"/>
                  <a:pt x="657" y="211"/>
                </a:cubicBezTo>
                <a:cubicBezTo>
                  <a:pt x="690" y="261"/>
                  <a:pt x="778" y="322"/>
                  <a:pt x="836" y="341"/>
                </a:cubicBezTo>
                <a:cubicBezTo>
                  <a:pt x="844" y="349"/>
                  <a:pt x="850" y="359"/>
                  <a:pt x="860" y="365"/>
                </a:cubicBezTo>
                <a:cubicBezTo>
                  <a:pt x="875" y="373"/>
                  <a:pt x="909" y="382"/>
                  <a:pt x="909" y="382"/>
                </a:cubicBezTo>
                <a:cubicBezTo>
                  <a:pt x="955" y="379"/>
                  <a:pt x="1001" y="380"/>
                  <a:pt x="1047" y="373"/>
                </a:cubicBezTo>
                <a:cubicBezTo>
                  <a:pt x="1075" y="369"/>
                  <a:pt x="1092" y="337"/>
                  <a:pt x="1112" y="317"/>
                </a:cubicBezTo>
                <a:cubicBezTo>
                  <a:pt x="1152" y="278"/>
                  <a:pt x="1203" y="221"/>
                  <a:pt x="1258" y="203"/>
                </a:cubicBezTo>
                <a:cubicBezTo>
                  <a:pt x="1322" y="182"/>
                  <a:pt x="1240" y="211"/>
                  <a:pt x="1306" y="179"/>
                </a:cubicBezTo>
                <a:cubicBezTo>
                  <a:pt x="1387" y="139"/>
                  <a:pt x="1541" y="107"/>
                  <a:pt x="1631" y="98"/>
                </a:cubicBezTo>
                <a:cubicBezTo>
                  <a:pt x="1677" y="101"/>
                  <a:pt x="1723" y="99"/>
                  <a:pt x="1769" y="106"/>
                </a:cubicBezTo>
                <a:cubicBezTo>
                  <a:pt x="1784" y="108"/>
                  <a:pt x="1808" y="139"/>
                  <a:pt x="1817" y="146"/>
                </a:cubicBezTo>
                <a:cubicBezTo>
                  <a:pt x="1839" y="164"/>
                  <a:pt x="1864" y="178"/>
                  <a:pt x="1890" y="187"/>
                </a:cubicBezTo>
                <a:cubicBezTo>
                  <a:pt x="1937" y="233"/>
                  <a:pt x="1913" y="221"/>
                  <a:pt x="1955" y="235"/>
                </a:cubicBezTo>
                <a:cubicBezTo>
                  <a:pt x="1984" y="266"/>
                  <a:pt x="2002" y="274"/>
                  <a:pt x="2044" y="284"/>
                </a:cubicBezTo>
                <a:cubicBezTo>
                  <a:pt x="2093" y="281"/>
                  <a:pt x="2142" y="282"/>
                  <a:pt x="2191" y="276"/>
                </a:cubicBezTo>
                <a:cubicBezTo>
                  <a:pt x="2328" y="259"/>
                  <a:pt x="2208" y="260"/>
                  <a:pt x="2247" y="26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graphicFrame>
        <p:nvGraphicFramePr>
          <p:cNvPr id="53256" name="Object 13"/>
          <p:cNvGraphicFramePr>
            <a:graphicFrameLocks noChangeAspect="1"/>
          </p:cNvGraphicFramePr>
          <p:nvPr/>
        </p:nvGraphicFramePr>
        <p:xfrm>
          <a:off x="920750" y="3962400"/>
          <a:ext cx="381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59" name="Equation" r:id="rId5" imgW="380835" imgH="482391" progId="Equation.3">
                  <p:embed/>
                </p:oleObj>
              </mc:Choice>
              <mc:Fallback>
                <p:oleObj name="Equation" r:id="rId5" imgW="380835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3962400"/>
                        <a:ext cx="381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7" name="Object 14"/>
          <p:cNvGraphicFramePr>
            <a:graphicFrameLocks noChangeAspect="1"/>
          </p:cNvGraphicFramePr>
          <p:nvPr/>
        </p:nvGraphicFramePr>
        <p:xfrm>
          <a:off x="6280150" y="3981450"/>
          <a:ext cx="33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60" name="Equation" r:id="rId7" imgW="330057" imgH="444307" progId="Equation.3">
                  <p:embed/>
                </p:oleObj>
              </mc:Choice>
              <mc:Fallback>
                <p:oleObj name="Equation" r:id="rId7" imgW="330057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0150" y="3981450"/>
                        <a:ext cx="330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8" name="Object 15"/>
          <p:cNvGraphicFramePr>
            <a:graphicFrameLocks noChangeAspect="1"/>
          </p:cNvGraphicFramePr>
          <p:nvPr/>
        </p:nvGraphicFramePr>
        <p:xfrm>
          <a:off x="3505200" y="3810000"/>
          <a:ext cx="457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61" name="Equation" r:id="rId9" imgW="304536" imgH="253780" progId="Equation.3">
                  <p:embed/>
                </p:oleObj>
              </mc:Choice>
              <mc:Fallback>
                <p:oleObj name="Equation" r:id="rId9" imgW="304536" imgH="253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810000"/>
                        <a:ext cx="457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9" name="Object 17"/>
          <p:cNvGraphicFramePr>
            <a:graphicFrameLocks noChangeAspect="1"/>
          </p:cNvGraphicFramePr>
          <p:nvPr/>
        </p:nvGraphicFramePr>
        <p:xfrm>
          <a:off x="7248525" y="3987800"/>
          <a:ext cx="1016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62" name="Equation" r:id="rId11" imgW="1015559" imgH="444307" progId="Equation.3">
                  <p:embed/>
                </p:oleObj>
              </mc:Choice>
              <mc:Fallback>
                <p:oleObj name="Equation" r:id="rId11" imgW="1015559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8525" y="3987800"/>
                        <a:ext cx="1016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Altbilgi Yer Tutucusu 3"/>
          <p:cNvSpPr>
            <a:spLocks noGrp="1"/>
          </p:cNvSpPr>
          <p:nvPr>
            <p:ph type="ftr" sz="quarter" idx="12"/>
          </p:nvPr>
        </p:nvSpPr>
        <p:spPr>
          <a:xfrm>
            <a:off x="1331640" y="5805264"/>
            <a:ext cx="7162800" cy="228600"/>
          </a:xfrm>
        </p:spPr>
        <p:txBody>
          <a:bodyPr/>
          <a:lstStyle/>
          <a:p>
            <a:pPr algn="r"/>
            <a:r>
              <a:rPr lang="nb-NO" dirty="0"/>
              <a:t>Week II – Finite Automata</a:t>
            </a:r>
            <a:endParaRPr lang="tr-TR" dirty="0"/>
          </a:p>
        </p:txBody>
      </p:sp>
      <p:sp>
        <p:nvSpPr>
          <p:cNvPr id="19" name="Slayt Numarası Yer Tutucusu 4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/>
          <a:lstStyle/>
          <a:p>
            <a:fld id="{CEC3C0A5-FCFC-4DD2-8080-FD61FAFEF6A5}" type="slidenum">
              <a:rPr lang="tr-TR" smtClean="0"/>
              <a:t>62</a:t>
            </a:fld>
            <a:endParaRPr lang="tr-TR" dirty="0"/>
          </a:p>
        </p:txBody>
      </p:sp>
      <p:sp>
        <p:nvSpPr>
          <p:cNvPr id="14" name="Başlık 1"/>
          <p:cNvSpPr txBox="1">
            <a:spLocks/>
          </p:cNvSpPr>
          <p:nvPr/>
        </p:nvSpPr>
        <p:spPr>
          <a:xfrm>
            <a:off x="1187624" y="332656"/>
            <a:ext cx="7239000" cy="5040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7200" b="1" kern="1200" baseline="0">
                <a:ln w="1270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BLM2502 Theory of Computation</a:t>
            </a:r>
          </a:p>
        </p:txBody>
      </p:sp>
    </p:spTree>
    <p:extLst>
      <p:ext uri="{BB962C8B-B14F-4D97-AF65-F5344CB8AC3E}">
        <p14:creationId xmlns:p14="http://schemas.microsoft.com/office/powerpoint/2010/main" val="4674922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187624" y="332656"/>
            <a:ext cx="7239000" cy="504056"/>
          </a:xfrm>
        </p:spPr>
        <p:txBody>
          <a:bodyPr/>
          <a:lstStyle/>
          <a:p>
            <a:r>
              <a:rPr lang="en-US" sz="4000" dirty="0"/>
              <a:t>BLM2502 Theory of Computation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15616" y="980728"/>
            <a:ext cx="7467600" cy="46805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tr-TR" sz="34400" dirty="0"/>
              <a:t>?</a:t>
            </a:r>
            <a:endParaRPr lang="en-US" sz="34400" dirty="0"/>
          </a:p>
        </p:txBody>
      </p:sp>
      <p:sp>
        <p:nvSpPr>
          <p:cNvPr id="7" name="Altbilgi Yer Tutucusu 3"/>
          <p:cNvSpPr>
            <a:spLocks noGrp="1"/>
          </p:cNvSpPr>
          <p:nvPr>
            <p:ph type="ftr" sz="quarter" idx="12"/>
          </p:nvPr>
        </p:nvSpPr>
        <p:spPr>
          <a:xfrm>
            <a:off x="1331640" y="5805264"/>
            <a:ext cx="7162800" cy="228600"/>
          </a:xfrm>
        </p:spPr>
        <p:txBody>
          <a:bodyPr/>
          <a:lstStyle/>
          <a:p>
            <a:pPr algn="r"/>
            <a:r>
              <a:rPr lang="nb-NO" dirty="0"/>
              <a:t>Week II – Finite Automata</a:t>
            </a:r>
            <a:endParaRPr lang="tr-TR" dirty="0"/>
          </a:p>
        </p:txBody>
      </p:sp>
      <p:sp>
        <p:nvSpPr>
          <p:cNvPr id="8" name="Slayt Numarası Yer Tutucusu 4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/>
          <a:lstStyle/>
          <a:p>
            <a:fld id="{CEC3C0A5-FCFC-4DD2-8080-FD61FAFEF6A5}" type="slidenum">
              <a:rPr lang="tr-TR" smtClean="0"/>
              <a:t>63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972817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6" name="Oval 4"/>
          <p:cNvSpPr>
            <a:spLocks noChangeArrowheads="1"/>
          </p:cNvSpPr>
          <p:nvPr/>
        </p:nvSpPr>
        <p:spPr bwMode="auto">
          <a:xfrm>
            <a:off x="6248400" y="3581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4275" name="Object 5"/>
          <p:cNvGraphicFramePr>
            <a:graphicFrameLocks noChangeAspect="1"/>
          </p:cNvGraphicFramePr>
          <p:nvPr/>
        </p:nvGraphicFramePr>
        <p:xfrm>
          <a:off x="6400800" y="36576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57" name="Equation" r:id="rId3" imgW="419100" imgH="469900" progId="Equation.3">
                  <p:embed/>
                </p:oleObj>
              </mc:Choice>
              <mc:Fallback>
                <p:oleObj name="Equation" r:id="rId3" imgW="4191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6576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152400" y="1173957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  <a:defRPr/>
            </a:pPr>
            <a:r>
              <a:rPr lang="en-US" sz="3600" dirty="0">
                <a:solidFill>
                  <a:schemeClr val="tx2"/>
                </a:solidFill>
                <a:latin typeface="Comic Sans MS" charset="0"/>
                <a:ea typeface="ＭＳ Ｐゴシック" charset="0"/>
              </a:rPr>
              <a:t>More DFA Examples</a:t>
            </a:r>
          </a:p>
        </p:txBody>
      </p:sp>
      <p:sp>
        <p:nvSpPr>
          <p:cNvPr id="151560" name="Line 8"/>
          <p:cNvSpPr>
            <a:spLocks noChangeShapeType="1"/>
          </p:cNvSpPr>
          <p:nvPr/>
        </p:nvSpPr>
        <p:spPr bwMode="auto">
          <a:xfrm>
            <a:off x="5334000" y="3886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1561" name="Freeform 9"/>
          <p:cNvSpPr>
            <a:spLocks/>
          </p:cNvSpPr>
          <p:nvPr/>
        </p:nvSpPr>
        <p:spPr bwMode="auto">
          <a:xfrm>
            <a:off x="6172200" y="2286000"/>
            <a:ext cx="812800" cy="1079500"/>
          </a:xfrm>
          <a:custGeom>
            <a:avLst/>
            <a:gdLst>
              <a:gd name="T0" fmla="*/ 254000 w 512"/>
              <a:gd name="T1" fmla="*/ 1079500 h 680"/>
              <a:gd name="T2" fmla="*/ 25400 w 512"/>
              <a:gd name="T3" fmla="*/ 317500 h 680"/>
              <a:gd name="T4" fmla="*/ 406400 w 512"/>
              <a:gd name="T5" fmla="*/ 12700 h 680"/>
              <a:gd name="T6" fmla="*/ 787400 w 512"/>
              <a:gd name="T7" fmla="*/ 241300 h 680"/>
              <a:gd name="T8" fmla="*/ 558800 w 512"/>
              <a:gd name="T9" fmla="*/ 1003300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54279" name="Object 10"/>
          <p:cNvGraphicFramePr>
            <a:graphicFrameLocks noChangeAspect="1"/>
          </p:cNvGraphicFramePr>
          <p:nvPr/>
        </p:nvGraphicFramePr>
        <p:xfrm>
          <a:off x="6248400" y="18288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58" name="Equation" r:id="rId5" imgW="672808" imgH="444307" progId="Equation.3">
                  <p:embed/>
                </p:oleObj>
              </mc:Choice>
              <mc:Fallback>
                <p:oleObj name="Equation" r:id="rId5" imgW="672808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8288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63" name="Oval 11"/>
          <p:cNvSpPr>
            <a:spLocks noChangeArrowheads="1"/>
          </p:cNvSpPr>
          <p:nvPr/>
        </p:nvSpPr>
        <p:spPr bwMode="auto">
          <a:xfrm>
            <a:off x="6019800" y="33528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4281" name="Object 12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59" name="Equation" r:id="rId7" imgW="114151" imgH="215619" progId="Equation.3">
                  <p:embed/>
                </p:oleObj>
              </mc:Choice>
              <mc:Fallback>
                <p:oleObj name="Equation" r:id="rId7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602771"/>
              </p:ext>
            </p:extLst>
          </p:nvPr>
        </p:nvGraphicFramePr>
        <p:xfrm>
          <a:off x="3476625" y="1967137"/>
          <a:ext cx="18605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60" name="Equation" r:id="rId9" imgW="672808" imgH="215806" progId="Equation.3">
                  <p:embed/>
                </p:oleObj>
              </mc:Choice>
              <mc:Fallback>
                <p:oleObj name="Equation" r:id="rId9" imgW="672808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625" y="1967137"/>
                        <a:ext cx="186055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3" name="Object 14"/>
          <p:cNvGraphicFramePr>
            <a:graphicFrameLocks noChangeAspect="1"/>
          </p:cNvGraphicFramePr>
          <p:nvPr/>
        </p:nvGraphicFramePr>
        <p:xfrm>
          <a:off x="5638800" y="4800600"/>
          <a:ext cx="2108200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61" name="Equation" r:id="rId11" imgW="711200" imgH="228600" progId="Equation.3">
                  <p:embed/>
                </p:oleObj>
              </mc:Choice>
              <mc:Fallback>
                <p:oleObj name="Equation" r:id="rId11" imgW="711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800600"/>
                        <a:ext cx="2108200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67" name="Oval 15"/>
          <p:cNvSpPr>
            <a:spLocks noChangeArrowheads="1"/>
          </p:cNvSpPr>
          <p:nvPr/>
        </p:nvSpPr>
        <p:spPr bwMode="auto">
          <a:xfrm>
            <a:off x="1905000" y="3657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4285" name="Object 16"/>
          <p:cNvGraphicFramePr>
            <a:graphicFrameLocks noChangeAspect="1"/>
          </p:cNvGraphicFramePr>
          <p:nvPr/>
        </p:nvGraphicFramePr>
        <p:xfrm>
          <a:off x="2057400" y="3733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62" name="Equation" r:id="rId13" imgW="419100" imgH="469900" progId="Equation.3">
                  <p:embed/>
                </p:oleObj>
              </mc:Choice>
              <mc:Fallback>
                <p:oleObj name="Equation" r:id="rId13" imgW="4191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733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69" name="Line 17"/>
          <p:cNvSpPr>
            <a:spLocks noChangeShapeType="1"/>
          </p:cNvSpPr>
          <p:nvPr/>
        </p:nvSpPr>
        <p:spPr bwMode="auto">
          <a:xfrm>
            <a:off x="1219200" y="3962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1570" name="Freeform 18"/>
          <p:cNvSpPr>
            <a:spLocks/>
          </p:cNvSpPr>
          <p:nvPr/>
        </p:nvSpPr>
        <p:spPr bwMode="auto">
          <a:xfrm>
            <a:off x="1828800" y="2590800"/>
            <a:ext cx="812800" cy="1079500"/>
          </a:xfrm>
          <a:custGeom>
            <a:avLst/>
            <a:gdLst>
              <a:gd name="T0" fmla="*/ 254000 w 512"/>
              <a:gd name="T1" fmla="*/ 1079500 h 680"/>
              <a:gd name="T2" fmla="*/ 25400 w 512"/>
              <a:gd name="T3" fmla="*/ 317500 h 680"/>
              <a:gd name="T4" fmla="*/ 406400 w 512"/>
              <a:gd name="T5" fmla="*/ 12700 h 680"/>
              <a:gd name="T6" fmla="*/ 787400 w 512"/>
              <a:gd name="T7" fmla="*/ 241300 h 680"/>
              <a:gd name="T8" fmla="*/ 558800 w 512"/>
              <a:gd name="T9" fmla="*/ 1003300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54288" name="Object 19"/>
          <p:cNvGraphicFramePr>
            <a:graphicFrameLocks noChangeAspect="1"/>
          </p:cNvGraphicFramePr>
          <p:nvPr/>
        </p:nvGraphicFramePr>
        <p:xfrm>
          <a:off x="1905000" y="20574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63" name="Equation" r:id="rId14" imgW="672808" imgH="444307" progId="Equation.3">
                  <p:embed/>
                </p:oleObj>
              </mc:Choice>
              <mc:Fallback>
                <p:oleObj name="Equation" r:id="rId14" imgW="672808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0574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9" name="Object 21"/>
          <p:cNvGraphicFramePr>
            <a:graphicFrameLocks noChangeAspect="1"/>
          </p:cNvGraphicFramePr>
          <p:nvPr/>
        </p:nvGraphicFramePr>
        <p:xfrm>
          <a:off x="1066800" y="4800600"/>
          <a:ext cx="2144713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64" name="Equation" r:id="rId15" imgW="723586" imgH="228501" progId="Equation.3">
                  <p:embed/>
                </p:oleObj>
              </mc:Choice>
              <mc:Fallback>
                <p:oleObj name="Equation" r:id="rId15" imgW="723586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800600"/>
                        <a:ext cx="2144713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74" name="Text Box 22"/>
          <p:cNvSpPr txBox="1">
            <a:spLocks noChangeArrowheads="1"/>
          </p:cNvSpPr>
          <p:nvPr/>
        </p:nvSpPr>
        <p:spPr bwMode="auto">
          <a:xfrm>
            <a:off x="517525" y="5588000"/>
            <a:ext cx="3101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Empty language</a:t>
            </a:r>
          </a:p>
        </p:txBody>
      </p:sp>
      <p:sp>
        <p:nvSpPr>
          <p:cNvPr id="151575" name="Text Box 23"/>
          <p:cNvSpPr txBox="1">
            <a:spLocks noChangeArrowheads="1"/>
          </p:cNvSpPr>
          <p:nvPr/>
        </p:nvSpPr>
        <p:spPr bwMode="auto">
          <a:xfrm>
            <a:off x="5470525" y="5588000"/>
            <a:ext cx="2152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All strings</a:t>
            </a:r>
          </a:p>
        </p:txBody>
      </p:sp>
      <p:sp>
        <p:nvSpPr>
          <p:cNvPr id="26" name="Altbilgi Yer Tutucusu 3"/>
          <p:cNvSpPr>
            <a:spLocks noGrp="1"/>
          </p:cNvSpPr>
          <p:nvPr>
            <p:ph type="ftr" sz="quarter" idx="12"/>
          </p:nvPr>
        </p:nvSpPr>
        <p:spPr>
          <a:xfrm>
            <a:off x="1331640" y="5805264"/>
            <a:ext cx="7162800" cy="228600"/>
          </a:xfrm>
        </p:spPr>
        <p:txBody>
          <a:bodyPr/>
          <a:lstStyle/>
          <a:p>
            <a:pPr algn="r"/>
            <a:r>
              <a:rPr lang="nb-NO" dirty="0"/>
              <a:t>Week II – Finite Automata</a:t>
            </a:r>
            <a:endParaRPr lang="tr-TR" dirty="0"/>
          </a:p>
        </p:txBody>
      </p:sp>
      <p:sp>
        <p:nvSpPr>
          <p:cNvPr id="27" name="Slayt Numarası Yer Tutucusu 4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/>
          <a:lstStyle/>
          <a:p>
            <a:fld id="{CEC3C0A5-FCFC-4DD2-8080-FD61FAFEF6A5}" type="slidenum">
              <a:rPr lang="tr-TR" smtClean="0"/>
              <a:t>64</a:t>
            </a:fld>
            <a:endParaRPr lang="tr-TR" dirty="0"/>
          </a:p>
        </p:txBody>
      </p:sp>
      <p:sp>
        <p:nvSpPr>
          <p:cNvPr id="22" name="Başlık 1"/>
          <p:cNvSpPr txBox="1">
            <a:spLocks/>
          </p:cNvSpPr>
          <p:nvPr/>
        </p:nvSpPr>
        <p:spPr>
          <a:xfrm>
            <a:off x="1187624" y="332656"/>
            <a:ext cx="7239000" cy="5040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7200" b="1" kern="1200">
                <a:ln w="1270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BLM2502 Theory of Computation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9774295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Oval 2"/>
          <p:cNvSpPr>
            <a:spLocks noChangeArrowheads="1"/>
          </p:cNvSpPr>
          <p:nvPr/>
        </p:nvSpPr>
        <p:spPr bwMode="auto">
          <a:xfrm>
            <a:off x="4724400" y="3657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4876800" y="3733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59" name="Equation" r:id="rId3" imgW="419100" imgH="469900" progId="Equation.3">
                  <p:embed/>
                </p:oleObj>
              </mc:Choice>
              <mc:Fallback>
                <p:oleObj name="Equation" r:id="rId3" imgW="4191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733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29" name="Line 5"/>
          <p:cNvSpPr>
            <a:spLocks noChangeShapeType="1"/>
          </p:cNvSpPr>
          <p:nvPr/>
        </p:nvSpPr>
        <p:spPr bwMode="auto">
          <a:xfrm>
            <a:off x="3657600" y="4038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4630" name="Freeform 6"/>
          <p:cNvSpPr>
            <a:spLocks/>
          </p:cNvSpPr>
          <p:nvPr/>
        </p:nvSpPr>
        <p:spPr bwMode="auto">
          <a:xfrm>
            <a:off x="4648200" y="2590800"/>
            <a:ext cx="812800" cy="1079500"/>
          </a:xfrm>
          <a:custGeom>
            <a:avLst/>
            <a:gdLst>
              <a:gd name="T0" fmla="*/ 254000 w 512"/>
              <a:gd name="T1" fmla="*/ 1079500 h 680"/>
              <a:gd name="T2" fmla="*/ 25400 w 512"/>
              <a:gd name="T3" fmla="*/ 317500 h 680"/>
              <a:gd name="T4" fmla="*/ 406400 w 512"/>
              <a:gd name="T5" fmla="*/ 12700 h 680"/>
              <a:gd name="T6" fmla="*/ 787400 w 512"/>
              <a:gd name="T7" fmla="*/ 241300 h 680"/>
              <a:gd name="T8" fmla="*/ 558800 w 512"/>
              <a:gd name="T9" fmla="*/ 1003300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55302" name="Object 7"/>
          <p:cNvGraphicFramePr>
            <a:graphicFrameLocks noChangeAspect="1"/>
          </p:cNvGraphicFramePr>
          <p:nvPr/>
        </p:nvGraphicFramePr>
        <p:xfrm>
          <a:off x="4724400" y="20574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60" name="Equation" r:id="rId5" imgW="672808" imgH="444307" progId="Equation.3">
                  <p:embed/>
                </p:oleObj>
              </mc:Choice>
              <mc:Fallback>
                <p:oleObj name="Equation" r:id="rId5" imgW="672808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0574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32" name="Oval 8"/>
          <p:cNvSpPr>
            <a:spLocks noChangeArrowheads="1"/>
          </p:cNvSpPr>
          <p:nvPr/>
        </p:nvSpPr>
        <p:spPr bwMode="auto">
          <a:xfrm>
            <a:off x="2514600" y="34290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5304" name="Object 9"/>
          <p:cNvGraphicFramePr>
            <a:graphicFrameLocks noChangeAspect="1"/>
          </p:cNvGraphicFramePr>
          <p:nvPr/>
        </p:nvGraphicFramePr>
        <p:xfrm>
          <a:off x="53530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61" name="Equation" r:id="rId7" imgW="114151" imgH="215619" progId="Equation.3">
                  <p:embed/>
                </p:oleObj>
              </mc:Choice>
              <mc:Fallback>
                <p:oleObj name="Equation" r:id="rId7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30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177957"/>
              </p:ext>
            </p:extLst>
          </p:nvPr>
        </p:nvGraphicFramePr>
        <p:xfrm>
          <a:off x="2224882" y="1817006"/>
          <a:ext cx="1684337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62" name="Denklem" r:id="rId9" imgW="609480" imgH="203040" progId="Equation.3">
                  <p:embed/>
                </p:oleObj>
              </mc:Choice>
              <mc:Fallback>
                <p:oleObj name="Denklem" r:id="rId9" imgW="609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4882" y="1817006"/>
                        <a:ext cx="1684337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36" name="Oval 12"/>
          <p:cNvSpPr>
            <a:spLocks noChangeArrowheads="1"/>
          </p:cNvSpPr>
          <p:nvPr/>
        </p:nvSpPr>
        <p:spPr bwMode="auto">
          <a:xfrm>
            <a:off x="2743200" y="3657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5307" name="Object 13"/>
          <p:cNvGraphicFramePr>
            <a:graphicFrameLocks noChangeAspect="1"/>
          </p:cNvGraphicFramePr>
          <p:nvPr/>
        </p:nvGraphicFramePr>
        <p:xfrm>
          <a:off x="2895600" y="37338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63" name="Equation" r:id="rId11" imgW="419100" imgH="469900" progId="Equation.3">
                  <p:embed/>
                </p:oleObj>
              </mc:Choice>
              <mc:Fallback>
                <p:oleObj name="Equation" r:id="rId11" imgW="4191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7338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38" name="Line 14"/>
          <p:cNvSpPr>
            <a:spLocks noChangeShapeType="1"/>
          </p:cNvSpPr>
          <p:nvPr/>
        </p:nvSpPr>
        <p:spPr bwMode="auto">
          <a:xfrm>
            <a:off x="1828800" y="3962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5309" name="Object 16"/>
          <p:cNvGraphicFramePr>
            <a:graphicFrameLocks noChangeAspect="1"/>
          </p:cNvGraphicFramePr>
          <p:nvPr/>
        </p:nvGraphicFramePr>
        <p:xfrm>
          <a:off x="3810000" y="35814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64" name="Equation" r:id="rId12" imgW="672808" imgH="444307" progId="Equation.3">
                  <p:embed/>
                </p:oleObj>
              </mc:Choice>
              <mc:Fallback>
                <p:oleObj name="Equation" r:id="rId12" imgW="672808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5814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0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1587742"/>
              </p:ext>
            </p:extLst>
          </p:nvPr>
        </p:nvGraphicFramePr>
        <p:xfrm>
          <a:off x="2743200" y="4800600"/>
          <a:ext cx="2332038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65" name="Equation" r:id="rId13" imgW="787058" imgH="215806" progId="Equation.3">
                  <p:embed/>
                </p:oleObj>
              </mc:Choice>
              <mc:Fallback>
                <p:oleObj name="Equation" r:id="rId13" imgW="787058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800600"/>
                        <a:ext cx="2332038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42" name="Text Box 18"/>
          <p:cNvSpPr txBox="1">
            <a:spLocks noChangeArrowheads="1"/>
          </p:cNvSpPr>
          <p:nvPr/>
        </p:nvSpPr>
        <p:spPr bwMode="auto">
          <a:xfrm>
            <a:off x="2057400" y="5562600"/>
            <a:ext cx="57483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omic Sans MS" charset="0"/>
                <a:ea typeface="ＭＳ Ｐゴシック" charset="0"/>
              </a:rPr>
              <a:t>Language of the empty string</a:t>
            </a:r>
          </a:p>
        </p:txBody>
      </p:sp>
      <p:sp>
        <p:nvSpPr>
          <p:cNvPr id="22" name="Altbilgi Yer Tutucusu 3"/>
          <p:cNvSpPr>
            <a:spLocks noGrp="1"/>
          </p:cNvSpPr>
          <p:nvPr>
            <p:ph type="ftr" sz="quarter" idx="12"/>
          </p:nvPr>
        </p:nvSpPr>
        <p:spPr>
          <a:xfrm>
            <a:off x="1331640" y="5805264"/>
            <a:ext cx="7162800" cy="228600"/>
          </a:xfrm>
        </p:spPr>
        <p:txBody>
          <a:bodyPr/>
          <a:lstStyle/>
          <a:p>
            <a:pPr algn="r"/>
            <a:r>
              <a:rPr lang="nb-NO" dirty="0"/>
              <a:t>Week II – Finite Automata</a:t>
            </a:r>
            <a:endParaRPr lang="tr-TR" dirty="0"/>
          </a:p>
        </p:txBody>
      </p:sp>
      <p:sp>
        <p:nvSpPr>
          <p:cNvPr id="23" name="Slayt Numarası Yer Tutucusu 4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/>
          <a:lstStyle/>
          <a:p>
            <a:fld id="{CEC3C0A5-FCFC-4DD2-8080-FD61FAFEF6A5}" type="slidenum">
              <a:rPr lang="tr-TR" smtClean="0"/>
              <a:t>65</a:t>
            </a:fld>
            <a:endParaRPr lang="tr-TR" dirty="0"/>
          </a:p>
        </p:txBody>
      </p:sp>
      <p:sp>
        <p:nvSpPr>
          <p:cNvPr id="18" name="Başlık 1"/>
          <p:cNvSpPr txBox="1">
            <a:spLocks/>
          </p:cNvSpPr>
          <p:nvPr/>
        </p:nvSpPr>
        <p:spPr>
          <a:xfrm>
            <a:off x="1187624" y="332656"/>
            <a:ext cx="7239000" cy="5040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7200" b="1" kern="1200">
                <a:ln w="1270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BLM2502 Theory of Computation</a:t>
            </a:r>
          </a:p>
        </p:txBody>
      </p:sp>
    </p:spTree>
    <p:extLst>
      <p:ext uri="{BB962C8B-B14F-4D97-AF65-F5344CB8AC3E}">
        <p14:creationId xmlns:p14="http://schemas.microsoft.com/office/powerpoint/2010/main" val="27514063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196752"/>
            <a:ext cx="7467600" cy="4061048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tr-TR" dirty="0">
                <a:ea typeface="+mn-ea"/>
              </a:rPr>
              <a:t>L(M) </a:t>
            </a:r>
            <a:r>
              <a:rPr lang="en-US" dirty="0">
                <a:solidFill>
                  <a:schemeClr val="tx1"/>
                </a:solidFill>
                <a:latin typeface="Comic Sans MS" charset="0"/>
                <a:ea typeface="ＭＳ Ｐゴシック" charset="0"/>
              </a:rPr>
              <a:t>= { all strings with prefix    </a:t>
            </a:r>
            <a:r>
              <a:rPr lang="tr-TR" dirty="0">
                <a:solidFill>
                  <a:schemeClr val="tx1"/>
                </a:solidFill>
                <a:latin typeface="Comic Sans MS" charset="0"/>
                <a:ea typeface="ＭＳ Ｐゴシック" charset="0"/>
              </a:rPr>
              <a:t>ab</a:t>
            </a:r>
            <a:r>
              <a:rPr lang="en-US" dirty="0">
                <a:solidFill>
                  <a:schemeClr val="tx1"/>
                </a:solidFill>
                <a:latin typeface="Comic Sans MS" charset="0"/>
                <a:ea typeface="ＭＳ Ｐゴシック" charset="0"/>
              </a:rPr>
              <a:t>   }</a:t>
            </a:r>
          </a:p>
          <a:p>
            <a:pPr marL="0" indent="0">
              <a:buNone/>
              <a:defRPr/>
            </a:pPr>
            <a:r>
              <a:rPr lang="tr-TR" dirty="0">
                <a:ea typeface="+mn-ea"/>
              </a:rPr>
              <a:t> </a:t>
            </a:r>
            <a:r>
              <a:rPr lang="en-US" dirty="0">
                <a:ea typeface="+mn-ea"/>
              </a:rPr>
              <a:t> </a:t>
            </a:r>
          </a:p>
        </p:txBody>
      </p:sp>
      <p:sp>
        <p:nvSpPr>
          <p:cNvPr id="66567" name="Oval 7"/>
          <p:cNvSpPr>
            <a:spLocks noChangeArrowheads="1"/>
          </p:cNvSpPr>
          <p:nvPr/>
        </p:nvSpPr>
        <p:spPr bwMode="auto">
          <a:xfrm>
            <a:off x="1295400" y="3581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66568" name="Oval 8"/>
          <p:cNvSpPr>
            <a:spLocks noChangeArrowheads="1"/>
          </p:cNvSpPr>
          <p:nvPr/>
        </p:nvSpPr>
        <p:spPr bwMode="auto">
          <a:xfrm>
            <a:off x="4495800" y="3581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66569" name="Oval 9"/>
          <p:cNvSpPr>
            <a:spLocks noChangeArrowheads="1"/>
          </p:cNvSpPr>
          <p:nvPr/>
        </p:nvSpPr>
        <p:spPr bwMode="auto">
          <a:xfrm>
            <a:off x="7467600" y="3581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66570" name="Line 10"/>
          <p:cNvSpPr>
            <a:spLocks noChangeShapeType="1"/>
          </p:cNvSpPr>
          <p:nvPr/>
        </p:nvSpPr>
        <p:spPr bwMode="auto">
          <a:xfrm>
            <a:off x="685800" y="3962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66571" name="Oval 11"/>
          <p:cNvSpPr>
            <a:spLocks noChangeArrowheads="1"/>
          </p:cNvSpPr>
          <p:nvPr/>
        </p:nvSpPr>
        <p:spPr bwMode="auto">
          <a:xfrm>
            <a:off x="7239000" y="33528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66572" name="Line 12"/>
          <p:cNvSpPr>
            <a:spLocks noChangeShapeType="1"/>
          </p:cNvSpPr>
          <p:nvPr/>
        </p:nvSpPr>
        <p:spPr bwMode="auto">
          <a:xfrm>
            <a:off x="1981200" y="39624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66573" name="Line 13"/>
          <p:cNvSpPr>
            <a:spLocks noChangeShapeType="1"/>
          </p:cNvSpPr>
          <p:nvPr/>
        </p:nvSpPr>
        <p:spPr bwMode="auto">
          <a:xfrm>
            <a:off x="5181600" y="39624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66575" name="Freeform 15"/>
          <p:cNvSpPr>
            <a:spLocks/>
          </p:cNvSpPr>
          <p:nvPr/>
        </p:nvSpPr>
        <p:spPr bwMode="auto">
          <a:xfrm>
            <a:off x="7315200" y="2362200"/>
            <a:ext cx="812800" cy="1079500"/>
          </a:xfrm>
          <a:custGeom>
            <a:avLst/>
            <a:gdLst>
              <a:gd name="T0" fmla="*/ 254000 w 512"/>
              <a:gd name="T1" fmla="*/ 1079500 h 680"/>
              <a:gd name="T2" fmla="*/ 25400 w 512"/>
              <a:gd name="T3" fmla="*/ 317500 h 680"/>
              <a:gd name="T4" fmla="*/ 406400 w 512"/>
              <a:gd name="T5" fmla="*/ 12700 h 680"/>
              <a:gd name="T6" fmla="*/ 787400 w 512"/>
              <a:gd name="T7" fmla="*/ 241300 h 680"/>
              <a:gd name="T8" fmla="*/ 558800 w 512"/>
              <a:gd name="T9" fmla="*/ 1003300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56334" name="Object 17"/>
          <p:cNvGraphicFramePr>
            <a:graphicFrameLocks noChangeAspect="1"/>
          </p:cNvGraphicFramePr>
          <p:nvPr/>
        </p:nvGraphicFramePr>
        <p:xfrm>
          <a:off x="3048000" y="3657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91" name="Equation" r:id="rId3" imgW="266584" imgH="279279" progId="Equation.3">
                  <p:embed/>
                </p:oleObj>
              </mc:Choice>
              <mc:Fallback>
                <p:oleObj name="Equation" r:id="rId3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657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5" name="Object 18"/>
          <p:cNvGraphicFramePr>
            <a:graphicFrameLocks noChangeAspect="1"/>
          </p:cNvGraphicFramePr>
          <p:nvPr/>
        </p:nvGraphicFramePr>
        <p:xfrm>
          <a:off x="6172200" y="35814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92" name="Equation" r:id="rId5" imgW="279279" imgH="380835" progId="Equation.3">
                  <p:embed/>
                </p:oleObj>
              </mc:Choice>
              <mc:Fallback>
                <p:oleObj name="Equation" r:id="rId5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5814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6" name="Object 19"/>
          <p:cNvGraphicFramePr>
            <a:graphicFrameLocks noChangeAspect="1"/>
          </p:cNvGraphicFramePr>
          <p:nvPr/>
        </p:nvGraphicFramePr>
        <p:xfrm>
          <a:off x="7391400" y="19050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93" name="Equation" r:id="rId7" imgW="672808" imgH="444307" progId="Equation.3">
                  <p:embed/>
                </p:oleObj>
              </mc:Choice>
              <mc:Fallback>
                <p:oleObj name="Equation" r:id="rId7" imgW="672808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19050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7" name="Object 20"/>
          <p:cNvGraphicFramePr>
            <a:graphicFrameLocks noChangeAspect="1"/>
          </p:cNvGraphicFramePr>
          <p:nvPr/>
        </p:nvGraphicFramePr>
        <p:xfrm>
          <a:off x="1447800" y="36576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94" name="Equation" r:id="rId9" imgW="419100" imgH="469900" progId="Equation.3">
                  <p:embed/>
                </p:oleObj>
              </mc:Choice>
              <mc:Fallback>
                <p:oleObj name="Equation" r:id="rId9" imgW="4191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6576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8" name="Object 21"/>
          <p:cNvGraphicFramePr>
            <a:graphicFrameLocks noChangeAspect="1"/>
          </p:cNvGraphicFramePr>
          <p:nvPr/>
        </p:nvGraphicFramePr>
        <p:xfrm>
          <a:off x="4686300" y="3657600"/>
          <a:ext cx="34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95" name="Equation" r:id="rId11" imgW="342751" imgH="469696" progId="Equation.3">
                  <p:embed/>
                </p:oleObj>
              </mc:Choice>
              <mc:Fallback>
                <p:oleObj name="Equation" r:id="rId11" imgW="342751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6300" y="3657600"/>
                        <a:ext cx="3413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9" name="Object 22"/>
          <p:cNvGraphicFramePr>
            <a:graphicFrameLocks noChangeAspect="1"/>
          </p:cNvGraphicFramePr>
          <p:nvPr/>
        </p:nvGraphicFramePr>
        <p:xfrm>
          <a:off x="7556500" y="36576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96" name="Equation" r:id="rId13" imgW="393529" imgH="469696" progId="Equation.3">
                  <p:embed/>
                </p:oleObj>
              </mc:Choice>
              <mc:Fallback>
                <p:oleObj name="Equation" r:id="rId13" imgW="393529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0" y="36576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83" name="Text Box 23"/>
          <p:cNvSpPr txBox="1">
            <a:spLocks noChangeArrowheads="1"/>
          </p:cNvSpPr>
          <p:nvPr/>
        </p:nvSpPr>
        <p:spPr bwMode="auto">
          <a:xfrm>
            <a:off x="7162800" y="4419600"/>
            <a:ext cx="1443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accept</a:t>
            </a:r>
          </a:p>
        </p:txBody>
      </p:sp>
      <p:sp>
        <p:nvSpPr>
          <p:cNvPr id="66584" name="Oval 24"/>
          <p:cNvSpPr>
            <a:spLocks noChangeArrowheads="1"/>
          </p:cNvSpPr>
          <p:nvPr/>
        </p:nvSpPr>
        <p:spPr bwMode="auto">
          <a:xfrm>
            <a:off x="44958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66585" name="Line 25"/>
          <p:cNvSpPr>
            <a:spLocks noChangeShapeType="1"/>
          </p:cNvSpPr>
          <p:nvPr/>
        </p:nvSpPr>
        <p:spPr bwMode="auto">
          <a:xfrm>
            <a:off x="1828800" y="4191000"/>
            <a:ext cx="26670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66587" name="Freeform 27"/>
          <p:cNvSpPr>
            <a:spLocks/>
          </p:cNvSpPr>
          <p:nvPr/>
        </p:nvSpPr>
        <p:spPr bwMode="auto">
          <a:xfrm>
            <a:off x="5181600" y="5384800"/>
            <a:ext cx="838200" cy="812800"/>
          </a:xfrm>
          <a:custGeom>
            <a:avLst/>
            <a:gdLst>
              <a:gd name="T0" fmla="*/ 0 w 528"/>
              <a:gd name="T1" fmla="*/ 254000 h 512"/>
              <a:gd name="T2" fmla="*/ 533400 w 528"/>
              <a:gd name="T3" fmla="*/ 25400 h 512"/>
              <a:gd name="T4" fmla="*/ 838200 w 528"/>
              <a:gd name="T5" fmla="*/ 406400 h 512"/>
              <a:gd name="T6" fmla="*/ 533400 w 528"/>
              <a:gd name="T7" fmla="*/ 787400 h 512"/>
              <a:gd name="T8" fmla="*/ 0 w 528"/>
              <a:gd name="T9" fmla="*/ 558800 h 5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28" h="512">
                <a:moveTo>
                  <a:pt x="0" y="160"/>
                </a:moveTo>
                <a:cubicBezTo>
                  <a:pt x="124" y="80"/>
                  <a:pt x="248" y="0"/>
                  <a:pt x="336" y="16"/>
                </a:cubicBezTo>
                <a:cubicBezTo>
                  <a:pt x="424" y="32"/>
                  <a:pt x="528" y="176"/>
                  <a:pt x="528" y="256"/>
                </a:cubicBezTo>
                <a:cubicBezTo>
                  <a:pt x="528" y="336"/>
                  <a:pt x="424" y="480"/>
                  <a:pt x="336" y="496"/>
                </a:cubicBezTo>
                <a:cubicBezTo>
                  <a:pt x="248" y="512"/>
                  <a:pt x="124" y="432"/>
                  <a:pt x="0" y="35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56344" name="Object 28"/>
          <p:cNvGraphicFramePr>
            <a:graphicFrameLocks noChangeAspect="1"/>
          </p:cNvGraphicFramePr>
          <p:nvPr/>
        </p:nvGraphicFramePr>
        <p:xfrm>
          <a:off x="6172200" y="55626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97" name="Equation" r:id="rId15" imgW="672808" imgH="444307" progId="Equation.3">
                  <p:embed/>
                </p:oleObj>
              </mc:Choice>
              <mc:Fallback>
                <p:oleObj name="Equation" r:id="rId15" imgW="672808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55626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90" name="Line 30"/>
          <p:cNvSpPr>
            <a:spLocks noChangeShapeType="1"/>
          </p:cNvSpPr>
          <p:nvPr/>
        </p:nvSpPr>
        <p:spPr bwMode="auto">
          <a:xfrm flipV="1">
            <a:off x="4800600" y="4267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6346" name="Object 31"/>
          <p:cNvGraphicFramePr>
            <a:graphicFrameLocks noChangeAspect="1"/>
          </p:cNvGraphicFramePr>
          <p:nvPr/>
        </p:nvGraphicFramePr>
        <p:xfrm>
          <a:off x="4622800" y="55626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98" name="Equation" r:id="rId16" imgW="393529" imgH="469696" progId="Equation.3">
                  <p:embed/>
                </p:oleObj>
              </mc:Choice>
              <mc:Fallback>
                <p:oleObj name="Equation" r:id="rId16" imgW="393529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800" y="55626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7" name="Object 32"/>
          <p:cNvGraphicFramePr>
            <a:graphicFrameLocks noChangeAspect="1"/>
          </p:cNvGraphicFramePr>
          <p:nvPr/>
        </p:nvGraphicFramePr>
        <p:xfrm>
          <a:off x="4876800" y="464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99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648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8" name="Object 33"/>
          <p:cNvGraphicFramePr>
            <a:graphicFrameLocks noChangeAspect="1"/>
          </p:cNvGraphicFramePr>
          <p:nvPr/>
        </p:nvGraphicFramePr>
        <p:xfrm>
          <a:off x="3124200" y="45720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00" name="Equation" r:id="rId19" imgW="279279" imgH="380835" progId="Equation.3">
                  <p:embed/>
                </p:oleObj>
              </mc:Choice>
              <mc:Fallback>
                <p:oleObj name="Equation" r:id="rId19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5720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9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695185"/>
              </p:ext>
            </p:extLst>
          </p:nvPr>
        </p:nvGraphicFramePr>
        <p:xfrm>
          <a:off x="1219200" y="1905000"/>
          <a:ext cx="22098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01" name="Equation" r:id="rId20" imgW="672808" imgH="215806" progId="Equation.3">
                  <p:embed/>
                </p:oleObj>
              </mc:Choice>
              <mc:Fallback>
                <p:oleObj name="Equation" r:id="rId20" imgW="672808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905000"/>
                        <a:ext cx="220980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Altbilgi Yer Tutucusu 3"/>
          <p:cNvSpPr>
            <a:spLocks noGrp="1"/>
          </p:cNvSpPr>
          <p:nvPr>
            <p:ph type="ftr" sz="quarter" idx="12"/>
          </p:nvPr>
        </p:nvSpPr>
        <p:spPr>
          <a:xfrm>
            <a:off x="1331640" y="5805264"/>
            <a:ext cx="7162800" cy="228600"/>
          </a:xfrm>
        </p:spPr>
        <p:txBody>
          <a:bodyPr/>
          <a:lstStyle/>
          <a:p>
            <a:pPr algn="r"/>
            <a:r>
              <a:rPr lang="nb-NO" dirty="0"/>
              <a:t>Week II – Finite Automata</a:t>
            </a:r>
            <a:endParaRPr lang="tr-TR" dirty="0"/>
          </a:p>
        </p:txBody>
      </p:sp>
      <p:sp>
        <p:nvSpPr>
          <p:cNvPr id="37" name="Slayt Numarası Yer Tutucusu 4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/>
          <a:lstStyle/>
          <a:p>
            <a:fld id="{CEC3C0A5-FCFC-4DD2-8080-FD61FAFEF6A5}" type="slidenum">
              <a:rPr lang="tr-TR" smtClean="0"/>
              <a:t>66</a:t>
            </a:fld>
            <a:endParaRPr lang="tr-TR" dirty="0"/>
          </a:p>
        </p:txBody>
      </p:sp>
      <p:sp>
        <p:nvSpPr>
          <p:cNvPr id="32" name="Başlık 1"/>
          <p:cNvSpPr txBox="1">
            <a:spLocks/>
          </p:cNvSpPr>
          <p:nvPr/>
        </p:nvSpPr>
        <p:spPr>
          <a:xfrm>
            <a:off x="1187624" y="332656"/>
            <a:ext cx="7239000" cy="5040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7200" b="1" kern="1200">
                <a:ln w="1270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BLM2502 Theory of Computation</a:t>
            </a:r>
          </a:p>
        </p:txBody>
      </p:sp>
    </p:spTree>
    <p:extLst>
      <p:ext uri="{BB962C8B-B14F-4D97-AF65-F5344CB8AC3E}">
        <p14:creationId xmlns:p14="http://schemas.microsoft.com/office/powerpoint/2010/main" val="78060536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>
                <a:ea typeface="+mn-ea"/>
              </a:rPr>
              <a:t> </a:t>
            </a:r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1688306" y="1279314"/>
            <a:ext cx="57792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tr-TR" dirty="0">
                <a:solidFill>
                  <a:schemeClr val="tx1"/>
                </a:solidFill>
                <a:latin typeface="Comic Sans MS" charset="0"/>
                <a:ea typeface="ＭＳ Ｐゴシック" charset="0"/>
              </a:rPr>
              <a:t>L(M) </a:t>
            </a:r>
            <a:r>
              <a:rPr lang="en-US" dirty="0">
                <a:solidFill>
                  <a:schemeClr val="tx1"/>
                </a:solidFill>
                <a:latin typeface="Comic Sans MS" charset="0"/>
                <a:ea typeface="ＭＳ Ｐゴシック" charset="0"/>
              </a:rPr>
              <a:t>=</a:t>
            </a:r>
            <a:r>
              <a:rPr lang="en-US" dirty="0">
                <a:latin typeface="Comic Sans MS" charset="0"/>
                <a:ea typeface="ＭＳ Ｐゴシック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mic Sans MS" charset="0"/>
                <a:ea typeface="ＭＳ Ｐゴシック" charset="0"/>
              </a:rPr>
              <a:t>{ all binary strings containing</a:t>
            </a:r>
            <a:r>
              <a:rPr lang="tr-TR" dirty="0">
                <a:solidFill>
                  <a:schemeClr val="tx1"/>
                </a:solidFill>
                <a:latin typeface="Comic Sans MS" charset="0"/>
                <a:ea typeface="ＭＳ Ｐゴシック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mic Sans MS" charset="0"/>
                <a:ea typeface="ＭＳ Ｐゴシック" charset="0"/>
              </a:rPr>
              <a:t>substring</a:t>
            </a:r>
            <a:r>
              <a:rPr lang="tr-TR" dirty="0">
                <a:solidFill>
                  <a:schemeClr val="tx1"/>
                </a:solidFill>
                <a:latin typeface="Comic Sans MS" charset="0"/>
                <a:ea typeface="ＭＳ Ｐゴシック" charset="0"/>
              </a:rPr>
              <a:t> 001</a:t>
            </a:r>
            <a:r>
              <a:rPr lang="en-US" dirty="0">
                <a:solidFill>
                  <a:schemeClr val="tx1"/>
                </a:solidFill>
                <a:latin typeface="Comic Sans MS" charset="0"/>
                <a:ea typeface="ＭＳ Ｐゴシック" charset="0"/>
              </a:rPr>
              <a:t> }</a:t>
            </a:r>
          </a:p>
        </p:txBody>
      </p:sp>
      <p:sp>
        <p:nvSpPr>
          <p:cNvPr id="67591" name="Oval 7"/>
          <p:cNvSpPr>
            <a:spLocks noChangeArrowheads="1"/>
          </p:cNvSpPr>
          <p:nvPr/>
        </p:nvSpPr>
        <p:spPr bwMode="auto">
          <a:xfrm>
            <a:off x="1295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67593" name="Freeform 9"/>
          <p:cNvSpPr>
            <a:spLocks/>
          </p:cNvSpPr>
          <p:nvPr/>
        </p:nvSpPr>
        <p:spPr bwMode="auto">
          <a:xfrm>
            <a:off x="7391400" y="3429000"/>
            <a:ext cx="812800" cy="1079500"/>
          </a:xfrm>
          <a:custGeom>
            <a:avLst/>
            <a:gdLst>
              <a:gd name="T0" fmla="*/ 254000 w 512"/>
              <a:gd name="T1" fmla="*/ 1079500 h 680"/>
              <a:gd name="T2" fmla="*/ 25400 w 512"/>
              <a:gd name="T3" fmla="*/ 317500 h 680"/>
              <a:gd name="T4" fmla="*/ 406400 w 512"/>
              <a:gd name="T5" fmla="*/ 12700 h 680"/>
              <a:gd name="T6" fmla="*/ 787400 w 512"/>
              <a:gd name="T7" fmla="*/ 241300 h 680"/>
              <a:gd name="T8" fmla="*/ 558800 w 512"/>
              <a:gd name="T9" fmla="*/ 1003300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67594" name="Oval 10"/>
          <p:cNvSpPr>
            <a:spLocks noChangeArrowheads="1"/>
          </p:cNvSpPr>
          <p:nvPr/>
        </p:nvSpPr>
        <p:spPr bwMode="auto">
          <a:xfrm>
            <a:off x="31242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67595" name="Oval 11"/>
          <p:cNvSpPr>
            <a:spLocks noChangeArrowheads="1"/>
          </p:cNvSpPr>
          <p:nvPr/>
        </p:nvSpPr>
        <p:spPr bwMode="auto">
          <a:xfrm>
            <a:off x="5105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67596" name="Oval 12"/>
          <p:cNvSpPr>
            <a:spLocks noChangeArrowheads="1"/>
          </p:cNvSpPr>
          <p:nvPr/>
        </p:nvSpPr>
        <p:spPr bwMode="auto">
          <a:xfrm>
            <a:off x="74676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7355" name="Object 13"/>
          <p:cNvGraphicFramePr>
            <a:graphicFrameLocks noChangeAspect="1"/>
          </p:cNvGraphicFramePr>
          <p:nvPr/>
        </p:nvGraphicFramePr>
        <p:xfrm>
          <a:off x="1524000" y="4800600"/>
          <a:ext cx="279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515" name="Equation" r:id="rId3" imgW="279279" imgH="342751" progId="Equation.3">
                  <p:embed/>
                </p:oleObj>
              </mc:Choice>
              <mc:Fallback>
                <p:oleObj name="Equation" r:id="rId3" imgW="279279" imgH="3427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00600"/>
                        <a:ext cx="2794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6" name="Object 14"/>
          <p:cNvGraphicFramePr>
            <a:graphicFrameLocks noChangeAspect="1"/>
          </p:cNvGraphicFramePr>
          <p:nvPr/>
        </p:nvGraphicFramePr>
        <p:xfrm>
          <a:off x="3352800" y="4800600"/>
          <a:ext cx="279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516" name="Equation" r:id="rId5" imgW="279400" imgH="368300" progId="Equation.3">
                  <p:embed/>
                </p:oleObj>
              </mc:Choice>
              <mc:Fallback>
                <p:oleObj name="Equation" r:id="rId5" imgW="2794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800600"/>
                        <a:ext cx="279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7" name="Object 15"/>
          <p:cNvGraphicFramePr>
            <a:graphicFrameLocks noChangeAspect="1"/>
          </p:cNvGraphicFramePr>
          <p:nvPr/>
        </p:nvGraphicFramePr>
        <p:xfrm>
          <a:off x="5181600" y="4800600"/>
          <a:ext cx="520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517" name="Equation" r:id="rId7" imgW="520700" imgH="368300" progId="Equation.3">
                  <p:embed/>
                </p:oleObj>
              </mc:Choice>
              <mc:Fallback>
                <p:oleObj name="Equation" r:id="rId7" imgW="5207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800600"/>
                        <a:ext cx="5207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8" name="Object 16"/>
          <p:cNvGraphicFramePr>
            <a:graphicFrameLocks noChangeAspect="1"/>
          </p:cNvGraphicFramePr>
          <p:nvPr/>
        </p:nvGraphicFramePr>
        <p:xfrm>
          <a:off x="7467600" y="4800600"/>
          <a:ext cx="698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518" name="Equation" r:id="rId9" imgW="698500" imgH="368300" progId="Equation.3">
                  <p:embed/>
                </p:oleObj>
              </mc:Choice>
              <mc:Fallback>
                <p:oleObj name="Equation" r:id="rId9" imgW="6985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4800600"/>
                        <a:ext cx="6985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02" name="Oval 18"/>
          <p:cNvSpPr>
            <a:spLocks noChangeArrowheads="1"/>
          </p:cNvSpPr>
          <p:nvPr/>
        </p:nvSpPr>
        <p:spPr bwMode="auto">
          <a:xfrm>
            <a:off x="7239000" y="44196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67603" name="Freeform 19"/>
          <p:cNvSpPr>
            <a:spLocks/>
          </p:cNvSpPr>
          <p:nvPr/>
        </p:nvSpPr>
        <p:spPr bwMode="auto">
          <a:xfrm>
            <a:off x="1219200" y="3581400"/>
            <a:ext cx="812800" cy="1079500"/>
          </a:xfrm>
          <a:custGeom>
            <a:avLst/>
            <a:gdLst>
              <a:gd name="T0" fmla="*/ 254000 w 512"/>
              <a:gd name="T1" fmla="*/ 1079500 h 680"/>
              <a:gd name="T2" fmla="*/ 25400 w 512"/>
              <a:gd name="T3" fmla="*/ 317500 h 680"/>
              <a:gd name="T4" fmla="*/ 406400 w 512"/>
              <a:gd name="T5" fmla="*/ 12700 h 680"/>
              <a:gd name="T6" fmla="*/ 787400 w 512"/>
              <a:gd name="T7" fmla="*/ 241300 h 680"/>
              <a:gd name="T8" fmla="*/ 558800 w 512"/>
              <a:gd name="T9" fmla="*/ 1003300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67604" name="Freeform 20"/>
          <p:cNvSpPr>
            <a:spLocks/>
          </p:cNvSpPr>
          <p:nvPr/>
        </p:nvSpPr>
        <p:spPr bwMode="auto">
          <a:xfrm>
            <a:off x="5029200" y="3581400"/>
            <a:ext cx="812800" cy="1079500"/>
          </a:xfrm>
          <a:custGeom>
            <a:avLst/>
            <a:gdLst>
              <a:gd name="T0" fmla="*/ 254000 w 512"/>
              <a:gd name="T1" fmla="*/ 1079500 h 680"/>
              <a:gd name="T2" fmla="*/ 25400 w 512"/>
              <a:gd name="T3" fmla="*/ 317500 h 680"/>
              <a:gd name="T4" fmla="*/ 406400 w 512"/>
              <a:gd name="T5" fmla="*/ 12700 h 680"/>
              <a:gd name="T6" fmla="*/ 787400 w 512"/>
              <a:gd name="T7" fmla="*/ 241300 h 680"/>
              <a:gd name="T8" fmla="*/ 558800 w 512"/>
              <a:gd name="T9" fmla="*/ 1003300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67605" name="Freeform 21"/>
          <p:cNvSpPr>
            <a:spLocks/>
          </p:cNvSpPr>
          <p:nvPr/>
        </p:nvSpPr>
        <p:spPr bwMode="auto">
          <a:xfrm>
            <a:off x="1905000" y="5181600"/>
            <a:ext cx="1295400" cy="304800"/>
          </a:xfrm>
          <a:custGeom>
            <a:avLst/>
            <a:gdLst>
              <a:gd name="T0" fmla="*/ 0 w 528"/>
              <a:gd name="T1" fmla="*/ 0 h 192"/>
              <a:gd name="T2" fmla="*/ 588818 w 528"/>
              <a:gd name="T3" fmla="*/ 304800 h 192"/>
              <a:gd name="T4" fmla="*/ 1295400 w 528"/>
              <a:gd name="T5" fmla="*/ 0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8" h="192">
                <a:moveTo>
                  <a:pt x="0" y="0"/>
                </a:moveTo>
                <a:cubicBezTo>
                  <a:pt x="76" y="96"/>
                  <a:pt x="152" y="192"/>
                  <a:pt x="240" y="192"/>
                </a:cubicBezTo>
                <a:cubicBezTo>
                  <a:pt x="328" y="192"/>
                  <a:pt x="428" y="96"/>
                  <a:pt x="528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67606" name="Freeform 22"/>
          <p:cNvSpPr>
            <a:spLocks/>
          </p:cNvSpPr>
          <p:nvPr/>
        </p:nvSpPr>
        <p:spPr bwMode="auto">
          <a:xfrm>
            <a:off x="1905000" y="4495800"/>
            <a:ext cx="1219200" cy="381000"/>
          </a:xfrm>
          <a:custGeom>
            <a:avLst/>
            <a:gdLst>
              <a:gd name="T0" fmla="*/ 1219200 w 528"/>
              <a:gd name="T1" fmla="*/ 381000 h 248"/>
              <a:gd name="T2" fmla="*/ 665018 w 528"/>
              <a:gd name="T3" fmla="*/ 12290 h 248"/>
              <a:gd name="T4" fmla="*/ 0 w 528"/>
              <a:gd name="T5" fmla="*/ 307258 h 2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8" h="248">
                <a:moveTo>
                  <a:pt x="528" y="248"/>
                </a:moveTo>
                <a:cubicBezTo>
                  <a:pt x="452" y="132"/>
                  <a:pt x="376" y="16"/>
                  <a:pt x="288" y="8"/>
                </a:cubicBezTo>
                <a:cubicBezTo>
                  <a:pt x="200" y="0"/>
                  <a:pt x="100" y="100"/>
                  <a:pt x="0" y="20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67607" name="Line 23"/>
          <p:cNvSpPr>
            <a:spLocks noChangeShapeType="1"/>
          </p:cNvSpPr>
          <p:nvPr/>
        </p:nvSpPr>
        <p:spPr bwMode="auto">
          <a:xfrm>
            <a:off x="3810000" y="5029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67608" name="Line 24"/>
          <p:cNvSpPr>
            <a:spLocks noChangeShapeType="1"/>
          </p:cNvSpPr>
          <p:nvPr/>
        </p:nvSpPr>
        <p:spPr bwMode="auto">
          <a:xfrm>
            <a:off x="5791200" y="5029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7366" name="Object 25"/>
          <p:cNvGraphicFramePr>
            <a:graphicFrameLocks noChangeAspect="1"/>
          </p:cNvGraphicFramePr>
          <p:nvPr/>
        </p:nvGraphicFramePr>
        <p:xfrm>
          <a:off x="1600200" y="3200400"/>
          <a:ext cx="17621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519" name="Equation" r:id="rId11" imgW="177569" imgH="355138" progId="Equation.3">
                  <p:embed/>
                </p:oleObj>
              </mc:Choice>
              <mc:Fallback>
                <p:oleObj name="Equation" r:id="rId11" imgW="177569" imgH="3551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200400"/>
                        <a:ext cx="176213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7" name="Object 26"/>
          <p:cNvGraphicFramePr>
            <a:graphicFrameLocks noChangeAspect="1"/>
          </p:cNvGraphicFramePr>
          <p:nvPr/>
        </p:nvGraphicFramePr>
        <p:xfrm>
          <a:off x="2362200" y="5562600"/>
          <a:ext cx="279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520" name="Equation" r:id="rId13" imgW="279400" imgH="368300" progId="Equation.3">
                  <p:embed/>
                </p:oleObj>
              </mc:Choice>
              <mc:Fallback>
                <p:oleObj name="Equation" r:id="rId13" imgW="2794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562600"/>
                        <a:ext cx="279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8" name="Object 27"/>
          <p:cNvGraphicFramePr>
            <a:graphicFrameLocks noChangeAspect="1"/>
          </p:cNvGraphicFramePr>
          <p:nvPr/>
        </p:nvGraphicFramePr>
        <p:xfrm>
          <a:off x="2438400" y="3886200"/>
          <a:ext cx="17621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521" name="Equation" r:id="rId14" imgW="177569" imgH="355138" progId="Equation.3">
                  <p:embed/>
                </p:oleObj>
              </mc:Choice>
              <mc:Fallback>
                <p:oleObj name="Equation" r:id="rId14" imgW="177569" imgH="3551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886200"/>
                        <a:ext cx="176213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9" name="Object 28"/>
          <p:cNvGraphicFramePr>
            <a:graphicFrameLocks noChangeAspect="1"/>
          </p:cNvGraphicFramePr>
          <p:nvPr/>
        </p:nvGraphicFramePr>
        <p:xfrm>
          <a:off x="6400800" y="4648200"/>
          <a:ext cx="17621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522" name="Equation" r:id="rId15" imgW="177569" imgH="355138" progId="Equation.3">
                  <p:embed/>
                </p:oleObj>
              </mc:Choice>
              <mc:Fallback>
                <p:oleObj name="Equation" r:id="rId15" imgW="177569" imgH="3551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648200"/>
                        <a:ext cx="176213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0" name="Object 29"/>
          <p:cNvGraphicFramePr>
            <a:graphicFrameLocks noChangeAspect="1"/>
          </p:cNvGraphicFramePr>
          <p:nvPr/>
        </p:nvGraphicFramePr>
        <p:xfrm>
          <a:off x="4267200" y="4648200"/>
          <a:ext cx="279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523" name="Equation" r:id="rId16" imgW="279400" imgH="368300" progId="Equation.3">
                  <p:embed/>
                </p:oleObj>
              </mc:Choice>
              <mc:Fallback>
                <p:oleObj name="Equation" r:id="rId16" imgW="2794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648200"/>
                        <a:ext cx="279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1" name="Object 30"/>
          <p:cNvGraphicFramePr>
            <a:graphicFrameLocks noChangeAspect="1"/>
          </p:cNvGraphicFramePr>
          <p:nvPr/>
        </p:nvGraphicFramePr>
        <p:xfrm>
          <a:off x="5257800" y="3200400"/>
          <a:ext cx="279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524" name="Equation" r:id="rId17" imgW="279400" imgH="368300" progId="Equation.3">
                  <p:embed/>
                </p:oleObj>
              </mc:Choice>
              <mc:Fallback>
                <p:oleObj name="Equation" r:id="rId17" imgW="2794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200400"/>
                        <a:ext cx="279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2" name="Object 31"/>
          <p:cNvGraphicFramePr>
            <a:graphicFrameLocks noChangeAspect="1"/>
          </p:cNvGraphicFramePr>
          <p:nvPr/>
        </p:nvGraphicFramePr>
        <p:xfrm>
          <a:off x="7543800" y="2971800"/>
          <a:ext cx="5207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525" name="Equation" r:id="rId18" imgW="520474" imgH="431613" progId="Equation.3">
                  <p:embed/>
                </p:oleObj>
              </mc:Choice>
              <mc:Fallback>
                <p:oleObj name="Equation" r:id="rId18" imgW="520474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971800"/>
                        <a:ext cx="5207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16" name="Line 32"/>
          <p:cNvSpPr>
            <a:spLocks noChangeShapeType="1"/>
          </p:cNvSpPr>
          <p:nvPr/>
        </p:nvSpPr>
        <p:spPr bwMode="auto">
          <a:xfrm>
            <a:off x="609600" y="5029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6" name="Altbilgi Yer Tutucusu 3"/>
          <p:cNvSpPr>
            <a:spLocks noGrp="1"/>
          </p:cNvSpPr>
          <p:nvPr>
            <p:ph type="ftr" sz="quarter" idx="12"/>
          </p:nvPr>
        </p:nvSpPr>
        <p:spPr>
          <a:xfrm>
            <a:off x="1331640" y="5805264"/>
            <a:ext cx="7162800" cy="228600"/>
          </a:xfrm>
        </p:spPr>
        <p:txBody>
          <a:bodyPr/>
          <a:lstStyle/>
          <a:p>
            <a:pPr algn="r"/>
            <a:r>
              <a:rPr lang="nb-NO" dirty="0"/>
              <a:t>Week II – Finite Automata</a:t>
            </a:r>
            <a:endParaRPr lang="tr-TR" dirty="0"/>
          </a:p>
        </p:txBody>
      </p:sp>
      <p:sp>
        <p:nvSpPr>
          <p:cNvPr id="37" name="Slayt Numarası Yer Tutucusu 4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/>
          <a:lstStyle/>
          <a:p>
            <a:fld id="{CEC3C0A5-FCFC-4DD2-8080-FD61FAFEF6A5}" type="slidenum">
              <a:rPr lang="tr-TR" smtClean="0"/>
              <a:t>67</a:t>
            </a:fld>
            <a:endParaRPr lang="tr-TR" dirty="0"/>
          </a:p>
        </p:txBody>
      </p:sp>
      <p:sp>
        <p:nvSpPr>
          <p:cNvPr id="32" name="Başlık 1"/>
          <p:cNvSpPr txBox="1">
            <a:spLocks/>
          </p:cNvSpPr>
          <p:nvPr/>
        </p:nvSpPr>
        <p:spPr>
          <a:xfrm>
            <a:off x="1187624" y="332656"/>
            <a:ext cx="7239000" cy="5040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7200" b="1" kern="1200">
                <a:ln w="1270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BLM2502 Theory of Computation</a:t>
            </a:r>
          </a:p>
        </p:txBody>
      </p:sp>
    </p:spTree>
    <p:extLst>
      <p:ext uri="{BB962C8B-B14F-4D97-AF65-F5344CB8AC3E}">
        <p14:creationId xmlns:p14="http://schemas.microsoft.com/office/powerpoint/2010/main" val="30680267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3" name="Text Box 5"/>
          <p:cNvSpPr txBox="1">
            <a:spLocks noChangeArrowheads="1"/>
          </p:cNvSpPr>
          <p:nvPr/>
        </p:nvSpPr>
        <p:spPr bwMode="auto">
          <a:xfrm>
            <a:off x="1803400" y="1412776"/>
            <a:ext cx="5486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tr-TR" dirty="0">
                <a:solidFill>
                  <a:schemeClr val="tx1"/>
                </a:solidFill>
                <a:latin typeface="Comic Sans MS" charset="0"/>
                <a:ea typeface="ＭＳ Ｐゴシック" charset="0"/>
              </a:rPr>
              <a:t>L(M) </a:t>
            </a:r>
            <a:r>
              <a:rPr lang="en-US" dirty="0">
                <a:solidFill>
                  <a:schemeClr val="tx1"/>
                </a:solidFill>
                <a:latin typeface="Comic Sans MS" charset="0"/>
                <a:ea typeface="ＭＳ Ｐゴシック" charset="0"/>
              </a:rPr>
              <a:t>=</a:t>
            </a:r>
            <a:r>
              <a:rPr lang="en-US" dirty="0">
                <a:latin typeface="Comic Sans MS" charset="0"/>
                <a:ea typeface="ＭＳ Ｐゴシック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mic Sans MS" charset="0"/>
                <a:ea typeface="ＭＳ Ｐゴシック" charset="0"/>
              </a:rPr>
              <a:t>{ all binary strings without</a:t>
            </a:r>
            <a:r>
              <a:rPr lang="tr-TR" dirty="0">
                <a:solidFill>
                  <a:schemeClr val="tx1"/>
                </a:solidFill>
                <a:latin typeface="Comic Sans MS" charset="0"/>
                <a:ea typeface="ＭＳ Ｐゴシック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mic Sans MS" charset="0"/>
                <a:ea typeface="ＭＳ Ｐゴシック" charset="0"/>
              </a:rPr>
              <a:t>substring</a:t>
            </a:r>
            <a:r>
              <a:rPr lang="tr-TR" dirty="0">
                <a:solidFill>
                  <a:schemeClr val="tx1"/>
                </a:solidFill>
                <a:latin typeface="Comic Sans MS" charset="0"/>
                <a:ea typeface="ＭＳ Ｐゴシック" charset="0"/>
              </a:rPr>
              <a:t> 001</a:t>
            </a:r>
            <a:r>
              <a:rPr lang="en-US" dirty="0">
                <a:solidFill>
                  <a:schemeClr val="tx1"/>
                </a:solidFill>
                <a:latin typeface="Comic Sans MS" charset="0"/>
                <a:ea typeface="ＭＳ Ｐゴシック" charset="0"/>
              </a:rPr>
              <a:t>}</a:t>
            </a:r>
          </a:p>
        </p:txBody>
      </p:sp>
      <p:sp>
        <p:nvSpPr>
          <p:cNvPr id="150535" name="Oval 7"/>
          <p:cNvSpPr>
            <a:spLocks noChangeArrowheads="1"/>
          </p:cNvSpPr>
          <p:nvPr/>
        </p:nvSpPr>
        <p:spPr bwMode="auto">
          <a:xfrm>
            <a:off x="1295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0536" name="Oval 8"/>
          <p:cNvSpPr>
            <a:spLocks noChangeArrowheads="1"/>
          </p:cNvSpPr>
          <p:nvPr/>
        </p:nvSpPr>
        <p:spPr bwMode="auto">
          <a:xfrm>
            <a:off x="4876800" y="44196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0537" name="Freeform 9"/>
          <p:cNvSpPr>
            <a:spLocks/>
          </p:cNvSpPr>
          <p:nvPr/>
        </p:nvSpPr>
        <p:spPr bwMode="auto">
          <a:xfrm>
            <a:off x="7391400" y="3657600"/>
            <a:ext cx="812800" cy="1079500"/>
          </a:xfrm>
          <a:custGeom>
            <a:avLst/>
            <a:gdLst>
              <a:gd name="T0" fmla="*/ 254000 w 512"/>
              <a:gd name="T1" fmla="*/ 1079500 h 680"/>
              <a:gd name="T2" fmla="*/ 25400 w 512"/>
              <a:gd name="T3" fmla="*/ 317500 h 680"/>
              <a:gd name="T4" fmla="*/ 406400 w 512"/>
              <a:gd name="T5" fmla="*/ 12700 h 680"/>
              <a:gd name="T6" fmla="*/ 787400 w 512"/>
              <a:gd name="T7" fmla="*/ 241300 h 680"/>
              <a:gd name="T8" fmla="*/ 558800 w 512"/>
              <a:gd name="T9" fmla="*/ 1003300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50538" name="Oval 10"/>
          <p:cNvSpPr>
            <a:spLocks noChangeArrowheads="1"/>
          </p:cNvSpPr>
          <p:nvPr/>
        </p:nvSpPr>
        <p:spPr bwMode="auto">
          <a:xfrm>
            <a:off x="31242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0539" name="Oval 11"/>
          <p:cNvSpPr>
            <a:spLocks noChangeArrowheads="1"/>
          </p:cNvSpPr>
          <p:nvPr/>
        </p:nvSpPr>
        <p:spPr bwMode="auto">
          <a:xfrm>
            <a:off x="5105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0540" name="Oval 12"/>
          <p:cNvSpPr>
            <a:spLocks noChangeArrowheads="1"/>
          </p:cNvSpPr>
          <p:nvPr/>
        </p:nvSpPr>
        <p:spPr bwMode="auto">
          <a:xfrm>
            <a:off x="74676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8380" name="Object 13"/>
          <p:cNvGraphicFramePr>
            <a:graphicFrameLocks noChangeAspect="1"/>
          </p:cNvGraphicFramePr>
          <p:nvPr/>
        </p:nvGraphicFramePr>
        <p:xfrm>
          <a:off x="1524000" y="4800600"/>
          <a:ext cx="279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539" name="Equation" r:id="rId3" imgW="279279" imgH="342751" progId="Equation.3">
                  <p:embed/>
                </p:oleObj>
              </mc:Choice>
              <mc:Fallback>
                <p:oleObj name="Equation" r:id="rId3" imgW="279279" imgH="3427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00600"/>
                        <a:ext cx="2794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1" name="Object 14"/>
          <p:cNvGraphicFramePr>
            <a:graphicFrameLocks noChangeAspect="1"/>
          </p:cNvGraphicFramePr>
          <p:nvPr/>
        </p:nvGraphicFramePr>
        <p:xfrm>
          <a:off x="3352800" y="4800600"/>
          <a:ext cx="279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540" name="Equation" r:id="rId5" imgW="279400" imgH="368300" progId="Equation.3">
                  <p:embed/>
                </p:oleObj>
              </mc:Choice>
              <mc:Fallback>
                <p:oleObj name="Equation" r:id="rId5" imgW="2794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800600"/>
                        <a:ext cx="279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2" name="Object 15"/>
          <p:cNvGraphicFramePr>
            <a:graphicFrameLocks noChangeAspect="1"/>
          </p:cNvGraphicFramePr>
          <p:nvPr/>
        </p:nvGraphicFramePr>
        <p:xfrm>
          <a:off x="5181600" y="4800600"/>
          <a:ext cx="520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541" name="Equation" r:id="rId7" imgW="520700" imgH="368300" progId="Equation.3">
                  <p:embed/>
                </p:oleObj>
              </mc:Choice>
              <mc:Fallback>
                <p:oleObj name="Equation" r:id="rId7" imgW="5207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800600"/>
                        <a:ext cx="5207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3" name="Object 16"/>
          <p:cNvGraphicFramePr>
            <a:graphicFrameLocks noChangeAspect="1"/>
          </p:cNvGraphicFramePr>
          <p:nvPr/>
        </p:nvGraphicFramePr>
        <p:xfrm>
          <a:off x="7467600" y="4800600"/>
          <a:ext cx="698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542" name="Equation" r:id="rId9" imgW="698500" imgH="368300" progId="Equation.3">
                  <p:embed/>
                </p:oleObj>
              </mc:Choice>
              <mc:Fallback>
                <p:oleObj name="Equation" r:id="rId9" imgW="6985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4800600"/>
                        <a:ext cx="6985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45" name="Oval 17"/>
          <p:cNvSpPr>
            <a:spLocks noChangeArrowheads="1"/>
          </p:cNvSpPr>
          <p:nvPr/>
        </p:nvSpPr>
        <p:spPr bwMode="auto">
          <a:xfrm>
            <a:off x="2895600" y="44196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0546" name="Oval 18"/>
          <p:cNvSpPr>
            <a:spLocks noChangeArrowheads="1"/>
          </p:cNvSpPr>
          <p:nvPr/>
        </p:nvSpPr>
        <p:spPr bwMode="auto">
          <a:xfrm>
            <a:off x="1066800" y="44196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0547" name="Freeform 19"/>
          <p:cNvSpPr>
            <a:spLocks/>
          </p:cNvSpPr>
          <p:nvPr/>
        </p:nvSpPr>
        <p:spPr bwMode="auto">
          <a:xfrm>
            <a:off x="1143000" y="3429000"/>
            <a:ext cx="812800" cy="1079500"/>
          </a:xfrm>
          <a:custGeom>
            <a:avLst/>
            <a:gdLst>
              <a:gd name="T0" fmla="*/ 254000 w 512"/>
              <a:gd name="T1" fmla="*/ 1079500 h 680"/>
              <a:gd name="T2" fmla="*/ 25400 w 512"/>
              <a:gd name="T3" fmla="*/ 317500 h 680"/>
              <a:gd name="T4" fmla="*/ 406400 w 512"/>
              <a:gd name="T5" fmla="*/ 12700 h 680"/>
              <a:gd name="T6" fmla="*/ 787400 w 512"/>
              <a:gd name="T7" fmla="*/ 241300 h 680"/>
              <a:gd name="T8" fmla="*/ 558800 w 512"/>
              <a:gd name="T9" fmla="*/ 1003300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50548" name="Freeform 20"/>
          <p:cNvSpPr>
            <a:spLocks/>
          </p:cNvSpPr>
          <p:nvPr/>
        </p:nvSpPr>
        <p:spPr bwMode="auto">
          <a:xfrm>
            <a:off x="4953000" y="3429000"/>
            <a:ext cx="812800" cy="1079500"/>
          </a:xfrm>
          <a:custGeom>
            <a:avLst/>
            <a:gdLst>
              <a:gd name="T0" fmla="*/ 254000 w 512"/>
              <a:gd name="T1" fmla="*/ 1079500 h 680"/>
              <a:gd name="T2" fmla="*/ 25400 w 512"/>
              <a:gd name="T3" fmla="*/ 317500 h 680"/>
              <a:gd name="T4" fmla="*/ 406400 w 512"/>
              <a:gd name="T5" fmla="*/ 12700 h 680"/>
              <a:gd name="T6" fmla="*/ 787400 w 512"/>
              <a:gd name="T7" fmla="*/ 241300 h 680"/>
              <a:gd name="T8" fmla="*/ 558800 w 512"/>
              <a:gd name="T9" fmla="*/ 1003300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50549" name="Freeform 21"/>
          <p:cNvSpPr>
            <a:spLocks/>
          </p:cNvSpPr>
          <p:nvPr/>
        </p:nvSpPr>
        <p:spPr bwMode="auto">
          <a:xfrm>
            <a:off x="2133600" y="5334000"/>
            <a:ext cx="838200" cy="304800"/>
          </a:xfrm>
          <a:custGeom>
            <a:avLst/>
            <a:gdLst>
              <a:gd name="T0" fmla="*/ 0 w 528"/>
              <a:gd name="T1" fmla="*/ 0 h 192"/>
              <a:gd name="T2" fmla="*/ 381000 w 528"/>
              <a:gd name="T3" fmla="*/ 304800 h 192"/>
              <a:gd name="T4" fmla="*/ 838200 w 528"/>
              <a:gd name="T5" fmla="*/ 0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8" h="192">
                <a:moveTo>
                  <a:pt x="0" y="0"/>
                </a:moveTo>
                <a:cubicBezTo>
                  <a:pt x="76" y="96"/>
                  <a:pt x="152" y="192"/>
                  <a:pt x="240" y="192"/>
                </a:cubicBezTo>
                <a:cubicBezTo>
                  <a:pt x="328" y="192"/>
                  <a:pt x="428" y="96"/>
                  <a:pt x="528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50550" name="Freeform 22"/>
          <p:cNvSpPr>
            <a:spLocks/>
          </p:cNvSpPr>
          <p:nvPr/>
        </p:nvSpPr>
        <p:spPr bwMode="auto">
          <a:xfrm>
            <a:off x="2133600" y="4330700"/>
            <a:ext cx="838200" cy="393700"/>
          </a:xfrm>
          <a:custGeom>
            <a:avLst/>
            <a:gdLst>
              <a:gd name="T0" fmla="*/ 838200 w 528"/>
              <a:gd name="T1" fmla="*/ 393700 h 248"/>
              <a:gd name="T2" fmla="*/ 457200 w 528"/>
              <a:gd name="T3" fmla="*/ 12700 h 248"/>
              <a:gd name="T4" fmla="*/ 0 w 528"/>
              <a:gd name="T5" fmla="*/ 317500 h 2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8" h="248">
                <a:moveTo>
                  <a:pt x="528" y="248"/>
                </a:moveTo>
                <a:cubicBezTo>
                  <a:pt x="452" y="132"/>
                  <a:pt x="376" y="16"/>
                  <a:pt x="288" y="8"/>
                </a:cubicBezTo>
                <a:cubicBezTo>
                  <a:pt x="200" y="0"/>
                  <a:pt x="100" y="100"/>
                  <a:pt x="0" y="20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50551" name="Line 23"/>
          <p:cNvSpPr>
            <a:spLocks noChangeShapeType="1"/>
          </p:cNvSpPr>
          <p:nvPr/>
        </p:nvSpPr>
        <p:spPr bwMode="auto">
          <a:xfrm>
            <a:off x="40386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0552" name="Line 24"/>
          <p:cNvSpPr>
            <a:spLocks noChangeShapeType="1"/>
          </p:cNvSpPr>
          <p:nvPr/>
        </p:nvSpPr>
        <p:spPr bwMode="auto">
          <a:xfrm>
            <a:off x="6019800" y="5029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8392" name="Object 25"/>
          <p:cNvGraphicFramePr>
            <a:graphicFrameLocks noChangeAspect="1"/>
          </p:cNvGraphicFramePr>
          <p:nvPr/>
        </p:nvGraphicFramePr>
        <p:xfrm>
          <a:off x="1447800" y="3048000"/>
          <a:ext cx="17621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543" name="Equation" r:id="rId11" imgW="177569" imgH="355138" progId="Equation.3">
                  <p:embed/>
                </p:oleObj>
              </mc:Choice>
              <mc:Fallback>
                <p:oleObj name="Equation" r:id="rId11" imgW="177569" imgH="3551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048000"/>
                        <a:ext cx="176213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3" name="Object 26"/>
          <p:cNvGraphicFramePr>
            <a:graphicFrameLocks noChangeAspect="1"/>
          </p:cNvGraphicFramePr>
          <p:nvPr/>
        </p:nvGraphicFramePr>
        <p:xfrm>
          <a:off x="2362200" y="5715000"/>
          <a:ext cx="279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544" name="Equation" r:id="rId13" imgW="279400" imgH="368300" progId="Equation.3">
                  <p:embed/>
                </p:oleObj>
              </mc:Choice>
              <mc:Fallback>
                <p:oleObj name="Equation" r:id="rId13" imgW="2794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715000"/>
                        <a:ext cx="279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4" name="Object 27"/>
          <p:cNvGraphicFramePr>
            <a:graphicFrameLocks noChangeAspect="1"/>
          </p:cNvGraphicFramePr>
          <p:nvPr/>
        </p:nvGraphicFramePr>
        <p:xfrm>
          <a:off x="2438400" y="3886200"/>
          <a:ext cx="17621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545" name="Equation" r:id="rId14" imgW="177569" imgH="355138" progId="Equation.3">
                  <p:embed/>
                </p:oleObj>
              </mc:Choice>
              <mc:Fallback>
                <p:oleObj name="Equation" r:id="rId14" imgW="177569" imgH="3551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886200"/>
                        <a:ext cx="176213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5" name="Object 28"/>
          <p:cNvGraphicFramePr>
            <a:graphicFrameLocks noChangeAspect="1"/>
          </p:cNvGraphicFramePr>
          <p:nvPr/>
        </p:nvGraphicFramePr>
        <p:xfrm>
          <a:off x="6705600" y="4572000"/>
          <a:ext cx="17621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546" name="Equation" r:id="rId15" imgW="177569" imgH="355138" progId="Equation.3">
                  <p:embed/>
                </p:oleObj>
              </mc:Choice>
              <mc:Fallback>
                <p:oleObj name="Equation" r:id="rId15" imgW="177569" imgH="3551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572000"/>
                        <a:ext cx="176213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6" name="Object 29"/>
          <p:cNvGraphicFramePr>
            <a:graphicFrameLocks noChangeAspect="1"/>
          </p:cNvGraphicFramePr>
          <p:nvPr/>
        </p:nvGraphicFramePr>
        <p:xfrm>
          <a:off x="4267200" y="4572000"/>
          <a:ext cx="279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547" name="Equation" r:id="rId16" imgW="279400" imgH="368300" progId="Equation.3">
                  <p:embed/>
                </p:oleObj>
              </mc:Choice>
              <mc:Fallback>
                <p:oleObj name="Equation" r:id="rId16" imgW="2794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572000"/>
                        <a:ext cx="279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7" name="Object 30"/>
          <p:cNvGraphicFramePr>
            <a:graphicFrameLocks noChangeAspect="1"/>
          </p:cNvGraphicFramePr>
          <p:nvPr/>
        </p:nvGraphicFramePr>
        <p:xfrm>
          <a:off x="5181600" y="3048000"/>
          <a:ext cx="279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548" name="Equation" r:id="rId17" imgW="279400" imgH="368300" progId="Equation.3">
                  <p:embed/>
                </p:oleObj>
              </mc:Choice>
              <mc:Fallback>
                <p:oleObj name="Equation" r:id="rId17" imgW="2794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048000"/>
                        <a:ext cx="279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8" name="Object 31"/>
          <p:cNvGraphicFramePr>
            <a:graphicFrameLocks noChangeAspect="1"/>
          </p:cNvGraphicFramePr>
          <p:nvPr/>
        </p:nvGraphicFramePr>
        <p:xfrm>
          <a:off x="7543800" y="3200400"/>
          <a:ext cx="5207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549" name="Equation" r:id="rId18" imgW="520474" imgH="431613" progId="Equation.3">
                  <p:embed/>
                </p:oleObj>
              </mc:Choice>
              <mc:Fallback>
                <p:oleObj name="Equation" r:id="rId18" imgW="520474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3200400"/>
                        <a:ext cx="5207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60" name="Line 32"/>
          <p:cNvSpPr>
            <a:spLocks noChangeShapeType="1"/>
          </p:cNvSpPr>
          <p:nvPr/>
        </p:nvSpPr>
        <p:spPr bwMode="auto">
          <a:xfrm>
            <a:off x="381000" y="5029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8" name="Altbilgi Yer Tutucusu 3"/>
          <p:cNvSpPr>
            <a:spLocks noGrp="1"/>
          </p:cNvSpPr>
          <p:nvPr>
            <p:ph type="ftr" sz="quarter" idx="12"/>
          </p:nvPr>
        </p:nvSpPr>
        <p:spPr>
          <a:xfrm>
            <a:off x="1331640" y="5805264"/>
            <a:ext cx="7162800" cy="228600"/>
          </a:xfrm>
        </p:spPr>
        <p:txBody>
          <a:bodyPr/>
          <a:lstStyle/>
          <a:p>
            <a:pPr algn="r"/>
            <a:r>
              <a:rPr lang="nb-NO" dirty="0"/>
              <a:t>Week II – Finite Automata</a:t>
            </a:r>
            <a:endParaRPr lang="tr-TR" dirty="0"/>
          </a:p>
        </p:txBody>
      </p:sp>
      <p:sp>
        <p:nvSpPr>
          <p:cNvPr id="39" name="Slayt Numarası Yer Tutucusu 4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/>
          <a:lstStyle/>
          <a:p>
            <a:fld id="{CEC3C0A5-FCFC-4DD2-8080-FD61FAFEF6A5}" type="slidenum">
              <a:rPr lang="tr-TR" smtClean="0"/>
              <a:t>68</a:t>
            </a:fld>
            <a:endParaRPr lang="tr-TR" dirty="0"/>
          </a:p>
        </p:txBody>
      </p:sp>
      <p:sp>
        <p:nvSpPr>
          <p:cNvPr id="34" name="Başlık 1"/>
          <p:cNvSpPr txBox="1">
            <a:spLocks/>
          </p:cNvSpPr>
          <p:nvPr/>
        </p:nvSpPr>
        <p:spPr>
          <a:xfrm>
            <a:off x="1187624" y="332656"/>
            <a:ext cx="7239000" cy="5040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7200" b="1" kern="1200">
                <a:ln w="1270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BLM2502 Theory of Computation</a:t>
            </a:r>
          </a:p>
        </p:txBody>
      </p:sp>
    </p:spTree>
    <p:extLst>
      <p:ext uri="{BB962C8B-B14F-4D97-AF65-F5344CB8AC3E}">
        <p14:creationId xmlns:p14="http://schemas.microsoft.com/office/powerpoint/2010/main" val="91122639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  <a:defRPr/>
            </a:pPr>
            <a:endParaRPr lang="en-US">
              <a:ea typeface="+mn-ea"/>
            </a:endParaRPr>
          </a:p>
          <a:p>
            <a:pPr marL="0" indent="0">
              <a:buNone/>
              <a:defRPr/>
            </a:pPr>
            <a:r>
              <a:rPr lang="en-US">
                <a:ea typeface="+mn-ea"/>
              </a:rPr>
              <a:t> </a:t>
            </a:r>
          </a:p>
        </p:txBody>
      </p:sp>
      <p:graphicFrame>
        <p:nvGraphicFramePr>
          <p:cNvPr id="59395" name="Object 4"/>
          <p:cNvGraphicFramePr>
            <a:graphicFrameLocks noChangeAspect="1"/>
          </p:cNvGraphicFramePr>
          <p:nvPr/>
        </p:nvGraphicFramePr>
        <p:xfrm>
          <a:off x="1295400" y="1143000"/>
          <a:ext cx="57150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589" name="Equation" r:id="rId3" imgW="1714500" imgH="241300" progId="Equation.3">
                  <p:embed/>
                </p:oleObj>
              </mc:Choice>
              <mc:Fallback>
                <p:oleObj name="Equation" r:id="rId3" imgW="17145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143000"/>
                        <a:ext cx="571500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7" name="Oval 5"/>
          <p:cNvSpPr>
            <a:spLocks noChangeArrowheads="1"/>
          </p:cNvSpPr>
          <p:nvPr/>
        </p:nvSpPr>
        <p:spPr bwMode="auto">
          <a:xfrm>
            <a:off x="3048000" y="5029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69638" name="Oval 6"/>
          <p:cNvSpPr>
            <a:spLocks noChangeArrowheads="1"/>
          </p:cNvSpPr>
          <p:nvPr/>
        </p:nvSpPr>
        <p:spPr bwMode="auto">
          <a:xfrm>
            <a:off x="7162800" y="3276600"/>
            <a:ext cx="1143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69639" name="Freeform 7"/>
          <p:cNvSpPr>
            <a:spLocks/>
          </p:cNvSpPr>
          <p:nvPr/>
        </p:nvSpPr>
        <p:spPr bwMode="auto">
          <a:xfrm>
            <a:off x="7315200" y="2209800"/>
            <a:ext cx="812800" cy="1079500"/>
          </a:xfrm>
          <a:custGeom>
            <a:avLst/>
            <a:gdLst>
              <a:gd name="T0" fmla="*/ 254000 w 512"/>
              <a:gd name="T1" fmla="*/ 1079500 h 680"/>
              <a:gd name="T2" fmla="*/ 25400 w 512"/>
              <a:gd name="T3" fmla="*/ 317500 h 680"/>
              <a:gd name="T4" fmla="*/ 406400 w 512"/>
              <a:gd name="T5" fmla="*/ 12700 h 680"/>
              <a:gd name="T6" fmla="*/ 787400 w 512"/>
              <a:gd name="T7" fmla="*/ 241300 h 680"/>
              <a:gd name="T8" fmla="*/ 558800 w 512"/>
              <a:gd name="T9" fmla="*/ 1003300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69640" name="Oval 8"/>
          <p:cNvSpPr>
            <a:spLocks noChangeArrowheads="1"/>
          </p:cNvSpPr>
          <p:nvPr/>
        </p:nvSpPr>
        <p:spPr bwMode="auto">
          <a:xfrm>
            <a:off x="3048000" y="3505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69641" name="Oval 9"/>
          <p:cNvSpPr>
            <a:spLocks noChangeArrowheads="1"/>
          </p:cNvSpPr>
          <p:nvPr/>
        </p:nvSpPr>
        <p:spPr bwMode="auto">
          <a:xfrm>
            <a:off x="5029200" y="3505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69642" name="Oval 10"/>
          <p:cNvSpPr>
            <a:spLocks noChangeArrowheads="1"/>
          </p:cNvSpPr>
          <p:nvPr/>
        </p:nvSpPr>
        <p:spPr bwMode="auto">
          <a:xfrm>
            <a:off x="7391400" y="3505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69649" name="Freeform 17"/>
          <p:cNvSpPr>
            <a:spLocks/>
          </p:cNvSpPr>
          <p:nvPr/>
        </p:nvSpPr>
        <p:spPr bwMode="auto">
          <a:xfrm rot="-10696544">
            <a:off x="3048000" y="5638800"/>
            <a:ext cx="812800" cy="1079500"/>
          </a:xfrm>
          <a:custGeom>
            <a:avLst/>
            <a:gdLst>
              <a:gd name="T0" fmla="*/ 254000 w 512"/>
              <a:gd name="T1" fmla="*/ 1079500 h 680"/>
              <a:gd name="T2" fmla="*/ 25400 w 512"/>
              <a:gd name="T3" fmla="*/ 317500 h 680"/>
              <a:gd name="T4" fmla="*/ 406400 w 512"/>
              <a:gd name="T5" fmla="*/ 12700 h 680"/>
              <a:gd name="T6" fmla="*/ 787400 w 512"/>
              <a:gd name="T7" fmla="*/ 241300 h 680"/>
              <a:gd name="T8" fmla="*/ 558800 w 512"/>
              <a:gd name="T9" fmla="*/ 1003300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69650" name="Freeform 18"/>
          <p:cNvSpPr>
            <a:spLocks/>
          </p:cNvSpPr>
          <p:nvPr/>
        </p:nvSpPr>
        <p:spPr bwMode="auto">
          <a:xfrm>
            <a:off x="4876800" y="2514600"/>
            <a:ext cx="812800" cy="1079500"/>
          </a:xfrm>
          <a:custGeom>
            <a:avLst/>
            <a:gdLst>
              <a:gd name="T0" fmla="*/ 254000 w 512"/>
              <a:gd name="T1" fmla="*/ 1079500 h 680"/>
              <a:gd name="T2" fmla="*/ 25400 w 512"/>
              <a:gd name="T3" fmla="*/ 317500 h 680"/>
              <a:gd name="T4" fmla="*/ 406400 w 512"/>
              <a:gd name="T5" fmla="*/ 12700 h 680"/>
              <a:gd name="T6" fmla="*/ 787400 w 512"/>
              <a:gd name="T7" fmla="*/ 241300 h 680"/>
              <a:gd name="T8" fmla="*/ 558800 w 512"/>
              <a:gd name="T9" fmla="*/ 1003300 h 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68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69653" name="Line 21"/>
          <p:cNvSpPr>
            <a:spLocks noChangeShapeType="1"/>
          </p:cNvSpPr>
          <p:nvPr/>
        </p:nvSpPr>
        <p:spPr bwMode="auto">
          <a:xfrm>
            <a:off x="3733800" y="3886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69662" name="Freeform 30"/>
          <p:cNvSpPr>
            <a:spLocks/>
          </p:cNvSpPr>
          <p:nvPr/>
        </p:nvSpPr>
        <p:spPr bwMode="auto">
          <a:xfrm>
            <a:off x="5638800" y="4114800"/>
            <a:ext cx="1600200" cy="393700"/>
          </a:xfrm>
          <a:custGeom>
            <a:avLst/>
            <a:gdLst>
              <a:gd name="T0" fmla="*/ 0 w 1008"/>
              <a:gd name="T1" fmla="*/ 0 h 248"/>
              <a:gd name="T2" fmla="*/ 838200 w 1008"/>
              <a:gd name="T3" fmla="*/ 381000 h 248"/>
              <a:gd name="T4" fmla="*/ 1600200 w 1008"/>
              <a:gd name="T5" fmla="*/ 76200 h 2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8" h="248">
                <a:moveTo>
                  <a:pt x="0" y="0"/>
                </a:moveTo>
                <a:cubicBezTo>
                  <a:pt x="180" y="116"/>
                  <a:pt x="360" y="232"/>
                  <a:pt x="528" y="240"/>
                </a:cubicBezTo>
                <a:cubicBezTo>
                  <a:pt x="696" y="248"/>
                  <a:pt x="852" y="148"/>
                  <a:pt x="1008" y="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69663" name="Freeform 31"/>
          <p:cNvSpPr>
            <a:spLocks/>
          </p:cNvSpPr>
          <p:nvPr/>
        </p:nvSpPr>
        <p:spPr bwMode="auto">
          <a:xfrm>
            <a:off x="5638800" y="3276600"/>
            <a:ext cx="1600200" cy="304800"/>
          </a:xfrm>
          <a:custGeom>
            <a:avLst/>
            <a:gdLst>
              <a:gd name="T0" fmla="*/ 1600200 w 1008"/>
              <a:gd name="T1" fmla="*/ 304800 h 192"/>
              <a:gd name="T2" fmla="*/ 838200 w 1008"/>
              <a:gd name="T3" fmla="*/ 0 h 192"/>
              <a:gd name="T4" fmla="*/ 0 w 1008"/>
              <a:gd name="T5" fmla="*/ 304800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8" h="192">
                <a:moveTo>
                  <a:pt x="1008" y="192"/>
                </a:moveTo>
                <a:cubicBezTo>
                  <a:pt x="852" y="96"/>
                  <a:pt x="696" y="0"/>
                  <a:pt x="528" y="0"/>
                </a:cubicBezTo>
                <a:cubicBezTo>
                  <a:pt x="360" y="0"/>
                  <a:pt x="180" y="96"/>
                  <a:pt x="0" y="1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69664" name="Line 32"/>
          <p:cNvSpPr>
            <a:spLocks noChangeShapeType="1"/>
          </p:cNvSpPr>
          <p:nvPr/>
        </p:nvSpPr>
        <p:spPr bwMode="auto">
          <a:xfrm>
            <a:off x="2438400" y="3886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69665" name="Line 33"/>
          <p:cNvSpPr>
            <a:spLocks noChangeShapeType="1"/>
          </p:cNvSpPr>
          <p:nvPr/>
        </p:nvSpPr>
        <p:spPr bwMode="auto">
          <a:xfrm>
            <a:off x="3352800" y="4191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9409" name="Object 34"/>
          <p:cNvGraphicFramePr>
            <a:graphicFrameLocks noChangeAspect="1"/>
          </p:cNvGraphicFramePr>
          <p:nvPr/>
        </p:nvGraphicFramePr>
        <p:xfrm>
          <a:off x="4191000" y="3581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590" name="Equation" r:id="rId5" imgW="266584" imgH="279279" progId="Equation.3">
                  <p:embed/>
                </p:oleObj>
              </mc:Choice>
              <mc:Fallback>
                <p:oleObj name="Equation" r:id="rId5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581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0" name="Object 35"/>
          <p:cNvGraphicFramePr>
            <a:graphicFrameLocks noChangeAspect="1"/>
          </p:cNvGraphicFramePr>
          <p:nvPr/>
        </p:nvGraphicFramePr>
        <p:xfrm>
          <a:off x="3429000" y="4419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591" name="Equation" r:id="rId7" imgW="279279" imgH="380835" progId="Equation.3">
                  <p:embed/>
                </p:oleObj>
              </mc:Choice>
              <mc:Fallback>
                <p:oleObj name="Equation" r:id="rId7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419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1" name="Object 36"/>
          <p:cNvGraphicFramePr>
            <a:graphicFrameLocks noChangeAspect="1"/>
          </p:cNvGraphicFramePr>
          <p:nvPr/>
        </p:nvGraphicFramePr>
        <p:xfrm>
          <a:off x="3886200" y="6172200"/>
          <a:ext cx="6715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592" name="Equation" r:id="rId9" imgW="672808" imgH="444307" progId="Equation.3">
                  <p:embed/>
                </p:oleObj>
              </mc:Choice>
              <mc:Fallback>
                <p:oleObj name="Equation" r:id="rId9" imgW="672808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6172200"/>
                        <a:ext cx="6715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2" name="Object 37"/>
          <p:cNvGraphicFramePr>
            <a:graphicFrameLocks noChangeAspect="1"/>
          </p:cNvGraphicFramePr>
          <p:nvPr/>
        </p:nvGraphicFramePr>
        <p:xfrm>
          <a:off x="6324600" y="4495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593" name="Equation" r:id="rId11" imgW="266584" imgH="279279" progId="Equation.3">
                  <p:embed/>
                </p:oleObj>
              </mc:Choice>
              <mc:Fallback>
                <p:oleObj name="Equation" r:id="rId11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495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3" name="Object 38"/>
          <p:cNvGraphicFramePr>
            <a:graphicFrameLocks noChangeAspect="1"/>
          </p:cNvGraphicFramePr>
          <p:nvPr/>
        </p:nvGraphicFramePr>
        <p:xfrm>
          <a:off x="6324600" y="2895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594" name="Equation" r:id="rId12" imgW="279279" imgH="380835" progId="Equation.3">
                  <p:embed/>
                </p:oleObj>
              </mc:Choice>
              <mc:Fallback>
                <p:oleObj name="Equation" r:id="rId12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895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4" name="Object 39"/>
          <p:cNvGraphicFramePr>
            <a:graphicFrameLocks noChangeAspect="1"/>
          </p:cNvGraphicFramePr>
          <p:nvPr/>
        </p:nvGraphicFramePr>
        <p:xfrm>
          <a:off x="5181600" y="21336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595" name="Equation" r:id="rId13" imgW="279279" imgH="380835" progId="Equation.3">
                  <p:embed/>
                </p:oleObj>
              </mc:Choice>
              <mc:Fallback>
                <p:oleObj name="Equation" r:id="rId13" imgW="27927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1336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5" name="Object 40"/>
          <p:cNvGraphicFramePr>
            <a:graphicFrameLocks noChangeAspect="1"/>
          </p:cNvGraphicFramePr>
          <p:nvPr/>
        </p:nvGraphicFramePr>
        <p:xfrm>
          <a:off x="7620000" y="1905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596" name="Equation" r:id="rId14" imgW="266584" imgH="279279" progId="Equation.3">
                  <p:embed/>
                </p:oleObj>
              </mc:Choice>
              <mc:Fallback>
                <p:oleObj name="Equation" r:id="rId14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1905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6" name="Object 41"/>
          <p:cNvGraphicFramePr>
            <a:graphicFrameLocks noChangeAspect="1"/>
          </p:cNvGraphicFramePr>
          <p:nvPr/>
        </p:nvGraphicFramePr>
        <p:xfrm>
          <a:off x="3200400" y="35814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597" name="Equation" r:id="rId15" imgW="419100" imgH="469900" progId="Equation.3">
                  <p:embed/>
                </p:oleObj>
              </mc:Choice>
              <mc:Fallback>
                <p:oleObj name="Equation" r:id="rId15" imgW="4191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5814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7" name="Object 42"/>
          <p:cNvGraphicFramePr>
            <a:graphicFrameLocks noChangeAspect="1"/>
          </p:cNvGraphicFramePr>
          <p:nvPr/>
        </p:nvGraphicFramePr>
        <p:xfrm>
          <a:off x="5194300" y="35814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598" name="Equation" r:id="rId17" imgW="393529" imgH="469696" progId="Equation.3">
                  <p:embed/>
                </p:oleObj>
              </mc:Choice>
              <mc:Fallback>
                <p:oleObj name="Equation" r:id="rId17" imgW="393529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4300" y="35814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8" name="Object 43"/>
          <p:cNvGraphicFramePr>
            <a:graphicFrameLocks noChangeAspect="1"/>
          </p:cNvGraphicFramePr>
          <p:nvPr/>
        </p:nvGraphicFramePr>
        <p:xfrm>
          <a:off x="7480300" y="3581400"/>
          <a:ext cx="3921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599" name="Equation" r:id="rId19" imgW="393529" imgH="469696" progId="Equation.3">
                  <p:embed/>
                </p:oleObj>
              </mc:Choice>
              <mc:Fallback>
                <p:oleObj name="Equation" r:id="rId19" imgW="393529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3581400"/>
                        <a:ext cx="3921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9" name="Object 44"/>
          <p:cNvGraphicFramePr>
            <a:graphicFrameLocks noChangeAspect="1"/>
          </p:cNvGraphicFramePr>
          <p:nvPr/>
        </p:nvGraphicFramePr>
        <p:xfrm>
          <a:off x="3200400" y="518160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600" name="Equation" r:id="rId21" imgW="419100" imgH="469900" progId="Equation.3">
                  <p:embed/>
                </p:oleObj>
              </mc:Choice>
              <mc:Fallback>
                <p:oleObj name="Equation" r:id="rId21" imgW="4191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181600"/>
                        <a:ext cx="41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Altbilgi Yer Tutucusu 3"/>
          <p:cNvSpPr>
            <a:spLocks noGrp="1"/>
          </p:cNvSpPr>
          <p:nvPr>
            <p:ph type="ftr" sz="quarter" idx="12"/>
          </p:nvPr>
        </p:nvSpPr>
        <p:spPr>
          <a:xfrm>
            <a:off x="1331640" y="5805264"/>
            <a:ext cx="7162800" cy="228600"/>
          </a:xfrm>
        </p:spPr>
        <p:txBody>
          <a:bodyPr/>
          <a:lstStyle/>
          <a:p>
            <a:pPr algn="r"/>
            <a:r>
              <a:rPr lang="nb-NO" dirty="0"/>
              <a:t>Week II – Finite Automata</a:t>
            </a:r>
            <a:endParaRPr lang="tr-TR" dirty="0"/>
          </a:p>
        </p:txBody>
      </p:sp>
      <p:sp>
        <p:nvSpPr>
          <p:cNvPr id="35" name="Slayt Numarası Yer Tutucusu 4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/>
          <a:lstStyle/>
          <a:p>
            <a:fld id="{CEC3C0A5-FCFC-4DD2-8080-FD61FAFEF6A5}" type="slidenum">
              <a:rPr lang="tr-TR" smtClean="0"/>
              <a:t>69</a:t>
            </a:fld>
            <a:endParaRPr lang="tr-TR" dirty="0"/>
          </a:p>
        </p:txBody>
      </p:sp>
      <p:sp>
        <p:nvSpPr>
          <p:cNvPr id="30" name="Başlık 1"/>
          <p:cNvSpPr txBox="1">
            <a:spLocks/>
          </p:cNvSpPr>
          <p:nvPr/>
        </p:nvSpPr>
        <p:spPr>
          <a:xfrm>
            <a:off x="1187624" y="332656"/>
            <a:ext cx="7239000" cy="5040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7200" b="1" kern="1200">
                <a:ln w="1270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BLM2502 Theory of Computation</a:t>
            </a:r>
          </a:p>
        </p:txBody>
      </p:sp>
    </p:spTree>
    <p:extLst>
      <p:ext uri="{BB962C8B-B14F-4D97-AF65-F5344CB8AC3E}">
        <p14:creationId xmlns:p14="http://schemas.microsoft.com/office/powerpoint/2010/main" val="979835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187624" y="332656"/>
            <a:ext cx="7239000" cy="504056"/>
          </a:xfrm>
        </p:spPr>
        <p:txBody>
          <a:bodyPr/>
          <a:lstStyle/>
          <a:p>
            <a:r>
              <a:rPr lang="en-US" sz="4000" dirty="0"/>
              <a:t>BLM2502 Theory of Computation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15616" y="980728"/>
            <a:ext cx="7467600" cy="46805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Regular Expressions</a:t>
            </a:r>
          </a:p>
          <a:p>
            <a:r>
              <a:rPr lang="tr-TR" sz="2400" dirty="0" err="1"/>
              <a:t>Keywords</a:t>
            </a:r>
            <a:r>
              <a:rPr lang="tr-TR" sz="2400" dirty="0"/>
              <a:t> / </a:t>
            </a:r>
            <a:r>
              <a:rPr lang="tr-TR" sz="2400" dirty="0" err="1"/>
              <a:t>Definitions</a:t>
            </a:r>
            <a:r>
              <a:rPr lang="tr-TR" sz="2400" dirty="0"/>
              <a:t>: </a:t>
            </a:r>
          </a:p>
          <a:p>
            <a:pPr marL="633413" lvl="1" indent="-176213"/>
            <a:r>
              <a:rPr lang="tr-TR" sz="2000" i="1" dirty="0" err="1">
                <a:solidFill>
                  <a:srgbClr val="FF0000"/>
                </a:solidFill>
              </a:rPr>
              <a:t>Regular</a:t>
            </a:r>
            <a:r>
              <a:rPr lang="tr-TR" sz="2000" i="1" dirty="0">
                <a:solidFill>
                  <a:srgbClr val="FF0000"/>
                </a:solidFill>
              </a:rPr>
              <a:t> </a:t>
            </a:r>
            <a:r>
              <a:rPr lang="tr-TR" sz="2000" i="1" dirty="0" err="1">
                <a:solidFill>
                  <a:srgbClr val="FF0000"/>
                </a:solidFill>
              </a:rPr>
              <a:t>Languages</a:t>
            </a:r>
            <a:r>
              <a:rPr lang="tr-TR" sz="2000" dirty="0"/>
              <a:t>: A </a:t>
            </a:r>
            <a:r>
              <a:rPr lang="tr-TR" sz="2000" dirty="0" err="1"/>
              <a:t>subset</a:t>
            </a:r>
            <a:r>
              <a:rPr lang="tr-TR" sz="2000" dirty="0"/>
              <a:t> of </a:t>
            </a:r>
            <a:r>
              <a:rPr lang="tr-TR" sz="2000" dirty="0" err="1"/>
              <a:t>all</a:t>
            </a:r>
            <a:r>
              <a:rPr lang="tr-TR" sz="2000" dirty="0"/>
              <a:t> </a:t>
            </a:r>
            <a:r>
              <a:rPr lang="tr-TR" sz="2000" dirty="0" err="1"/>
              <a:t>languages</a:t>
            </a:r>
            <a:r>
              <a:rPr lang="tr-TR" sz="2000" dirty="0"/>
              <a:t>. </a:t>
            </a:r>
            <a:r>
              <a:rPr lang="tr-TR" sz="2000" dirty="0" err="1"/>
              <a:t>There</a:t>
            </a:r>
            <a:r>
              <a:rPr lang="tr-TR" sz="2000" dirty="0"/>
              <a:t> is </a:t>
            </a:r>
            <a:r>
              <a:rPr lang="tr-TR" sz="2000" dirty="0" err="1"/>
              <a:t>no</a:t>
            </a:r>
            <a:r>
              <a:rPr lang="tr-TR" sz="2000" dirty="0"/>
              <a:t> </a:t>
            </a:r>
            <a:r>
              <a:rPr lang="tr-TR" sz="2000" dirty="0" err="1"/>
              <a:t>way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define </a:t>
            </a:r>
            <a:r>
              <a:rPr lang="tr-TR" sz="2000" dirty="0" err="1"/>
              <a:t>regular</a:t>
            </a:r>
            <a:r>
              <a:rPr lang="tr-TR" sz="2000" dirty="0"/>
              <a:t> set. </a:t>
            </a:r>
            <a:r>
              <a:rPr lang="tr-TR" sz="2000" dirty="0" err="1"/>
              <a:t>However</a:t>
            </a:r>
            <a:r>
              <a:rPr lang="tr-TR" sz="2000" dirty="0"/>
              <a:t>, it is </a:t>
            </a:r>
            <a:r>
              <a:rPr lang="tr-TR" sz="2000" dirty="0" err="1"/>
              <a:t>possible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say </a:t>
            </a:r>
            <a:r>
              <a:rPr lang="tr-TR" sz="2000" dirty="0" err="1"/>
              <a:t>whether</a:t>
            </a:r>
            <a:r>
              <a:rPr lang="tr-TR" sz="2000" dirty="0"/>
              <a:t> a set is </a:t>
            </a:r>
            <a:r>
              <a:rPr lang="tr-TR" sz="2000" dirty="0" err="1"/>
              <a:t>regular</a:t>
            </a:r>
            <a:r>
              <a:rPr lang="tr-TR" sz="2000" dirty="0"/>
              <a:t> </a:t>
            </a:r>
            <a:r>
              <a:rPr lang="tr-TR" sz="2000" dirty="0" err="1"/>
              <a:t>or</a:t>
            </a:r>
            <a:r>
              <a:rPr lang="tr-TR" sz="2000" dirty="0"/>
              <a:t> not. </a:t>
            </a:r>
          </a:p>
          <a:p>
            <a:pPr marL="633413" lvl="1" indent="-176213"/>
            <a:r>
              <a:rPr lang="tr-TR" sz="2000" dirty="0"/>
              <a:t>Best </a:t>
            </a:r>
            <a:r>
              <a:rPr lang="tr-TR" sz="2000" dirty="0" err="1"/>
              <a:t>way</a:t>
            </a:r>
            <a:r>
              <a:rPr lang="tr-TR" sz="2000" dirty="0"/>
              <a:t> is </a:t>
            </a:r>
            <a:r>
              <a:rPr lang="tr-TR" sz="2000" dirty="0" err="1"/>
              <a:t>using</a:t>
            </a:r>
            <a:r>
              <a:rPr lang="tr-TR" sz="2000" dirty="0"/>
              <a:t> </a:t>
            </a:r>
            <a:r>
              <a:rPr lang="tr-TR" sz="2000" i="1" dirty="0" err="1">
                <a:solidFill>
                  <a:srgbClr val="FF0000"/>
                </a:solidFill>
              </a:rPr>
              <a:t>Finite</a:t>
            </a:r>
            <a:r>
              <a:rPr lang="tr-TR" sz="2000" i="1" dirty="0">
                <a:solidFill>
                  <a:srgbClr val="FF0000"/>
                </a:solidFill>
              </a:rPr>
              <a:t> </a:t>
            </a:r>
            <a:r>
              <a:rPr lang="tr-TR" sz="2000" i="1" dirty="0" err="1">
                <a:solidFill>
                  <a:srgbClr val="FF0000"/>
                </a:solidFill>
              </a:rPr>
              <a:t>Automata</a:t>
            </a:r>
            <a:r>
              <a:rPr lang="tr-TR" sz="2000" dirty="0"/>
              <a:t>. </a:t>
            </a:r>
            <a:r>
              <a:rPr lang="tr-TR" sz="2000" dirty="0" err="1"/>
              <a:t>If</a:t>
            </a:r>
            <a:r>
              <a:rPr lang="tr-TR" sz="2000" dirty="0"/>
              <a:t> </a:t>
            </a:r>
            <a:r>
              <a:rPr lang="tr-TR" sz="2000" dirty="0" err="1"/>
              <a:t>some</a:t>
            </a:r>
            <a:r>
              <a:rPr lang="tr-TR" sz="2000" dirty="0"/>
              <a:t> </a:t>
            </a:r>
            <a:r>
              <a:rPr lang="tr-TR" sz="2000" dirty="0" err="1"/>
              <a:t>finite</a:t>
            </a:r>
            <a:r>
              <a:rPr lang="tr-TR" sz="2000" dirty="0"/>
              <a:t> </a:t>
            </a:r>
            <a:r>
              <a:rPr lang="tr-TR" sz="2000" dirty="0" err="1"/>
              <a:t>automata</a:t>
            </a:r>
            <a:r>
              <a:rPr lang="tr-TR" sz="2000" dirty="0"/>
              <a:t> </a:t>
            </a:r>
            <a:r>
              <a:rPr lang="tr-TR" sz="2000" dirty="0" err="1"/>
              <a:t>recognizes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language</a:t>
            </a:r>
            <a:r>
              <a:rPr lang="tr-TR" sz="2000" dirty="0"/>
              <a:t>, </a:t>
            </a:r>
            <a:r>
              <a:rPr lang="tr-TR" sz="2000" dirty="0" err="1"/>
              <a:t>then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language</a:t>
            </a:r>
            <a:r>
              <a:rPr lang="tr-TR" sz="2000" dirty="0"/>
              <a:t> is </a:t>
            </a:r>
            <a:r>
              <a:rPr lang="tr-TR" sz="2000" dirty="0" err="1"/>
              <a:t>regular</a:t>
            </a:r>
            <a:r>
              <a:rPr lang="tr-TR" sz="2000" dirty="0"/>
              <a:t>. </a:t>
            </a:r>
          </a:p>
          <a:p>
            <a:pPr marL="633413" lvl="1" indent="-176213"/>
            <a:r>
              <a:rPr lang="tr-TR" sz="2000" dirty="0" err="1"/>
              <a:t>Regular</a:t>
            </a:r>
            <a:r>
              <a:rPr lang="tr-TR" sz="2000" dirty="0"/>
              <a:t> (set) </a:t>
            </a:r>
            <a:r>
              <a:rPr lang="tr-TR" sz="2000" dirty="0" err="1"/>
              <a:t>operations</a:t>
            </a:r>
            <a:r>
              <a:rPr lang="tr-TR" sz="2000" dirty="0"/>
              <a:t> </a:t>
            </a:r>
            <a:r>
              <a:rPr lang="tr-TR" sz="2000" dirty="0" err="1"/>
              <a:t>are</a:t>
            </a:r>
            <a:r>
              <a:rPr lang="tr-TR" sz="2000" dirty="0"/>
              <a:t> </a:t>
            </a:r>
            <a:r>
              <a:rPr lang="tr-TR" sz="2000" dirty="0" err="1"/>
              <a:t>used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build</a:t>
            </a:r>
            <a:r>
              <a:rPr lang="tr-TR" sz="2000" dirty="0"/>
              <a:t> </a:t>
            </a:r>
            <a:r>
              <a:rPr lang="tr-TR" sz="2000" dirty="0" err="1"/>
              <a:t>up</a:t>
            </a:r>
            <a:r>
              <a:rPr lang="tr-TR" sz="2000" dirty="0"/>
              <a:t> </a:t>
            </a:r>
            <a:r>
              <a:rPr lang="tr-TR" sz="2000" dirty="0" err="1"/>
              <a:t>regular</a:t>
            </a:r>
            <a:r>
              <a:rPr lang="tr-TR" sz="2000" dirty="0"/>
              <a:t> </a:t>
            </a:r>
            <a:r>
              <a:rPr lang="tr-TR" sz="2000" dirty="0" err="1"/>
              <a:t>sets</a:t>
            </a:r>
            <a:r>
              <a:rPr lang="tr-TR" sz="2000" dirty="0"/>
              <a:t>:</a:t>
            </a:r>
          </a:p>
          <a:p>
            <a:pPr marL="633413" lvl="1" indent="-176213"/>
            <a:r>
              <a:rPr lang="tr-TR" sz="2000" dirty="0" err="1"/>
              <a:t>Union</a:t>
            </a:r>
            <a:r>
              <a:rPr lang="tr-TR" sz="2000" dirty="0"/>
              <a:t>, </a:t>
            </a:r>
            <a:r>
              <a:rPr lang="tr-TR" sz="2000" dirty="0" err="1"/>
              <a:t>concatenation</a:t>
            </a:r>
            <a:r>
              <a:rPr lang="tr-TR" sz="2000" dirty="0"/>
              <a:t>,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kleene</a:t>
            </a:r>
            <a:r>
              <a:rPr lang="tr-TR" sz="2000" dirty="0"/>
              <a:t> star </a:t>
            </a:r>
            <a:r>
              <a:rPr lang="tr-TR" sz="2000" dirty="0" err="1"/>
              <a:t>operations</a:t>
            </a:r>
            <a:r>
              <a:rPr lang="tr-TR" sz="2000" dirty="0"/>
              <a:t> </a:t>
            </a:r>
            <a:r>
              <a:rPr lang="tr-TR" sz="2000" dirty="0" err="1"/>
              <a:t>are</a:t>
            </a:r>
            <a:r>
              <a:rPr lang="tr-TR" sz="2000" dirty="0"/>
              <a:t> as </a:t>
            </a:r>
            <a:r>
              <a:rPr lang="tr-TR" sz="2000" dirty="0" err="1"/>
              <a:t>follows</a:t>
            </a:r>
            <a:r>
              <a:rPr lang="tr-TR" sz="2000" dirty="0"/>
              <a:t>.</a:t>
            </a:r>
          </a:p>
          <a:p>
            <a:pPr marL="1441450" lvl="1" indent="-368300"/>
            <a:r>
              <a:rPr lang="tr-TR" sz="2000" i="1" dirty="0" err="1">
                <a:solidFill>
                  <a:srgbClr val="FF0000"/>
                </a:solidFill>
              </a:rPr>
              <a:t>Union</a:t>
            </a:r>
            <a:r>
              <a:rPr lang="tr-TR" sz="2000" dirty="0"/>
              <a:t>: A U B= {x | x </a:t>
            </a:r>
            <a:r>
              <a:rPr lang="tr-TR" sz="2000" dirty="0">
                <a:latin typeface="Symbol" panose="05050102010706020507" pitchFamily="18" charset="2"/>
              </a:rPr>
              <a:t>Î</a:t>
            </a:r>
            <a:r>
              <a:rPr lang="tr-TR" sz="2000" dirty="0"/>
              <a:t> A </a:t>
            </a:r>
            <a:r>
              <a:rPr lang="tr-TR" sz="2000" dirty="0" err="1"/>
              <a:t>or</a:t>
            </a:r>
            <a:r>
              <a:rPr lang="tr-TR" sz="2000" dirty="0"/>
              <a:t> x </a:t>
            </a:r>
            <a:r>
              <a:rPr lang="tr-TR" sz="2000" dirty="0">
                <a:latin typeface="Symbol" panose="05050102010706020507" pitchFamily="18" charset="2"/>
              </a:rPr>
              <a:t>Î</a:t>
            </a:r>
            <a:r>
              <a:rPr lang="tr-TR" sz="2000" dirty="0"/>
              <a:t> B}.</a:t>
            </a:r>
          </a:p>
          <a:p>
            <a:pPr marL="1441450" lvl="1" indent="-368300"/>
            <a:r>
              <a:rPr lang="tr-TR" sz="2000" i="1" dirty="0" err="1">
                <a:solidFill>
                  <a:srgbClr val="FF0000"/>
                </a:solidFill>
              </a:rPr>
              <a:t>Concatenation</a:t>
            </a:r>
            <a:r>
              <a:rPr lang="tr-TR" sz="2000" dirty="0"/>
              <a:t>: A </a:t>
            </a:r>
            <a:r>
              <a:rPr lang="tr-TR" sz="1100" baseline="16000" dirty="0"/>
              <a:t>o</a:t>
            </a:r>
            <a:r>
              <a:rPr lang="tr-TR" sz="2000" dirty="0"/>
              <a:t> B = {</a:t>
            </a:r>
            <a:r>
              <a:rPr lang="tr-TR" sz="2000" dirty="0" err="1"/>
              <a:t>xy</a:t>
            </a:r>
            <a:r>
              <a:rPr lang="tr-TR" sz="2000" dirty="0"/>
              <a:t> l x </a:t>
            </a:r>
            <a:r>
              <a:rPr lang="tr-TR" sz="2000" dirty="0">
                <a:latin typeface="Symbol" panose="05050102010706020507" pitchFamily="18" charset="2"/>
              </a:rPr>
              <a:t>Î</a:t>
            </a:r>
            <a:r>
              <a:rPr lang="tr-TR" sz="2000" dirty="0"/>
              <a:t> A </a:t>
            </a:r>
            <a:r>
              <a:rPr lang="tr-TR" sz="2000" dirty="0" err="1"/>
              <a:t>and</a:t>
            </a:r>
            <a:r>
              <a:rPr lang="tr-TR" sz="2000" dirty="0"/>
              <a:t> y </a:t>
            </a:r>
            <a:r>
              <a:rPr lang="tr-TR" sz="2000" dirty="0">
                <a:latin typeface="Symbol" panose="05050102010706020507" pitchFamily="18" charset="2"/>
              </a:rPr>
              <a:t>Î</a:t>
            </a:r>
            <a:r>
              <a:rPr lang="tr-TR" sz="2000" dirty="0"/>
              <a:t> B}.</a:t>
            </a:r>
          </a:p>
          <a:p>
            <a:pPr marL="1441450" lvl="1" indent="-368300"/>
            <a:r>
              <a:rPr lang="tr-TR" sz="2000" i="1" dirty="0">
                <a:solidFill>
                  <a:srgbClr val="FF0000"/>
                </a:solidFill>
              </a:rPr>
              <a:t>Star</a:t>
            </a:r>
            <a:r>
              <a:rPr lang="tr-TR" sz="2000" dirty="0"/>
              <a:t>: A* = {x</a:t>
            </a:r>
            <a:r>
              <a:rPr lang="tr-TR" sz="2000" baseline="-25000" dirty="0"/>
              <a:t>1</a:t>
            </a:r>
            <a:r>
              <a:rPr lang="tr-TR" sz="2000" dirty="0"/>
              <a:t>x</a:t>
            </a:r>
            <a:r>
              <a:rPr lang="tr-TR" sz="2000" baseline="-25000" dirty="0"/>
              <a:t>2</a:t>
            </a:r>
            <a:r>
              <a:rPr lang="tr-TR" sz="2000" dirty="0"/>
              <a:t> ... </a:t>
            </a:r>
            <a:r>
              <a:rPr lang="tr-TR" sz="2000" dirty="0" err="1"/>
              <a:t>x</a:t>
            </a:r>
            <a:r>
              <a:rPr lang="tr-TR" sz="2000" baseline="-25000" dirty="0" err="1"/>
              <a:t>k</a:t>
            </a:r>
            <a:r>
              <a:rPr lang="tr-TR" sz="2000" dirty="0"/>
              <a:t> | k &gt; 0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each</a:t>
            </a:r>
            <a:r>
              <a:rPr lang="tr-TR" sz="2000" dirty="0"/>
              <a:t> x</a:t>
            </a:r>
            <a:r>
              <a:rPr lang="tr-TR" sz="2000" baseline="-25000" dirty="0"/>
              <a:t>i</a:t>
            </a:r>
            <a:r>
              <a:rPr lang="tr-TR" sz="2000" dirty="0"/>
              <a:t> </a:t>
            </a:r>
            <a:r>
              <a:rPr lang="tr-TR" sz="2000" dirty="0">
                <a:latin typeface="Symbol" panose="05050102010706020507" pitchFamily="18" charset="2"/>
              </a:rPr>
              <a:t>Î</a:t>
            </a:r>
            <a:r>
              <a:rPr lang="tr-TR" sz="2000" dirty="0"/>
              <a:t> A}.</a:t>
            </a:r>
          </a:p>
          <a:p>
            <a:pPr lvl="1"/>
            <a:endParaRPr lang="en-US" sz="2000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2"/>
          </p:nvPr>
        </p:nvSpPr>
        <p:spPr>
          <a:xfrm>
            <a:off x="1331640" y="5805264"/>
            <a:ext cx="7162800" cy="228600"/>
          </a:xfrm>
        </p:spPr>
        <p:txBody>
          <a:bodyPr/>
          <a:lstStyle/>
          <a:p>
            <a:pPr algn="r"/>
            <a:r>
              <a:rPr lang="nb-NO"/>
              <a:t>Week II – Regular Sets, etc </a:t>
            </a:r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C3C0A5-FCFC-4DD2-8080-FD61FAFEF6A5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568277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3660247"/>
              </p:ext>
            </p:extLst>
          </p:nvPr>
        </p:nvGraphicFramePr>
        <p:xfrm>
          <a:off x="800100" y="1143000"/>
          <a:ext cx="13716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509" name="Equation" r:id="rId3" imgW="1117600" imgH="457200" progId="Equation.3">
                  <p:embed/>
                </p:oleObj>
              </mc:Choice>
              <mc:Fallback>
                <p:oleObj name="Equation" r:id="rId3" imgW="1117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1143000"/>
                        <a:ext cx="137160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3" name="Object 3"/>
          <p:cNvGraphicFramePr>
            <a:graphicFrameLocks noChangeAspect="1"/>
          </p:cNvGraphicFramePr>
          <p:nvPr/>
        </p:nvGraphicFramePr>
        <p:xfrm>
          <a:off x="2667000" y="1143000"/>
          <a:ext cx="25908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510" name="Equation" r:id="rId5" imgW="2057400" imgH="457200" progId="Equation.3">
                  <p:embed/>
                </p:oleObj>
              </mc:Choice>
              <mc:Fallback>
                <p:oleObj name="Equation" r:id="rId5" imgW="2057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143000"/>
                        <a:ext cx="259080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4" name="Object 4"/>
          <p:cNvGraphicFramePr>
            <a:graphicFrameLocks noChangeAspect="1"/>
          </p:cNvGraphicFramePr>
          <p:nvPr/>
        </p:nvGraphicFramePr>
        <p:xfrm>
          <a:off x="762000" y="1752600"/>
          <a:ext cx="28194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511" name="Equation" r:id="rId7" imgW="1943100" imgH="558800" progId="Equation.3">
                  <p:embed/>
                </p:oleObj>
              </mc:Choice>
              <mc:Fallback>
                <p:oleObj name="Equation" r:id="rId7" imgW="1943100" imgH="55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752600"/>
                        <a:ext cx="28194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669612" y="4585856"/>
            <a:ext cx="566853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Comic Sans MS" charset="0"/>
                <a:ea typeface="ＭＳ Ｐゴシック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mic Sans MS" charset="0"/>
                <a:ea typeface="ＭＳ Ｐゴシック" charset="0"/>
              </a:rPr>
              <a:t>{ all strings in {</a:t>
            </a:r>
            <a:r>
              <a:rPr lang="en-US" sz="2400" dirty="0" err="1">
                <a:solidFill>
                  <a:schemeClr val="tx1"/>
                </a:solidFill>
                <a:latin typeface="Comic Sans MS" charset="0"/>
                <a:ea typeface="ＭＳ Ｐゴシック" charset="0"/>
              </a:rPr>
              <a:t>a,b</a:t>
            </a:r>
            <a:r>
              <a:rPr lang="en-US" sz="2400" dirty="0">
                <a:solidFill>
                  <a:schemeClr val="tx1"/>
                </a:solidFill>
                <a:latin typeface="Comic Sans MS" charset="0"/>
                <a:ea typeface="ＭＳ Ｐゴシック" charset="0"/>
              </a:rPr>
              <a:t>}* with prefix  </a:t>
            </a:r>
            <a:r>
              <a:rPr lang="tr-TR" sz="2400" dirty="0">
                <a:solidFill>
                  <a:schemeClr val="tx1"/>
                </a:solidFill>
                <a:latin typeface="Comic Sans MS" charset="0"/>
                <a:ea typeface="ＭＳ Ｐゴシック" charset="0"/>
              </a:rPr>
              <a:t>ab</a:t>
            </a:r>
            <a:r>
              <a:rPr lang="en-US" sz="2400" dirty="0">
                <a:solidFill>
                  <a:schemeClr val="tx1"/>
                </a:solidFill>
                <a:latin typeface="Comic Sans MS" charset="0"/>
                <a:ea typeface="ＭＳ Ｐゴシック" charset="0"/>
              </a:rPr>
              <a:t>  }</a:t>
            </a:r>
          </a:p>
        </p:txBody>
      </p:sp>
      <p:sp>
        <p:nvSpPr>
          <p:cNvPr id="103436" name="Text Box 12"/>
          <p:cNvSpPr txBox="1">
            <a:spLocks noChangeArrowheads="1"/>
          </p:cNvSpPr>
          <p:nvPr/>
        </p:nvSpPr>
        <p:spPr bwMode="auto">
          <a:xfrm>
            <a:off x="757238" y="4047290"/>
            <a:ext cx="67649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Comic Sans MS" charset="0"/>
                <a:ea typeface="ＭＳ Ｐゴシック" charset="0"/>
              </a:rPr>
              <a:t>{ all binary strings without substring </a:t>
            </a:r>
            <a:r>
              <a:rPr lang="tr-TR" sz="2400" dirty="0">
                <a:solidFill>
                  <a:schemeClr val="tx1"/>
                </a:solidFill>
                <a:latin typeface="Comic Sans MS" charset="0"/>
                <a:ea typeface="ＭＳ Ｐゴシック" charset="0"/>
              </a:rPr>
              <a:t>001</a:t>
            </a:r>
            <a:r>
              <a:rPr lang="en-US" sz="2400" dirty="0">
                <a:solidFill>
                  <a:schemeClr val="tx1"/>
                </a:solidFill>
                <a:latin typeface="Comic Sans MS" charset="0"/>
                <a:ea typeface="ＭＳ Ｐゴシック" charset="0"/>
              </a:rPr>
              <a:t>       }</a:t>
            </a:r>
          </a:p>
        </p:txBody>
      </p:sp>
      <p:sp>
        <p:nvSpPr>
          <p:cNvPr id="103440" name="Text Box 16"/>
          <p:cNvSpPr txBox="1">
            <a:spLocks noChangeArrowheads="1"/>
          </p:cNvSpPr>
          <p:nvPr/>
        </p:nvSpPr>
        <p:spPr bwMode="auto">
          <a:xfrm>
            <a:off x="533400" y="5410200"/>
            <a:ext cx="79159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9900"/>
                </a:solidFill>
                <a:latin typeface="Comic Sans MS" charset="0"/>
                <a:ea typeface="ＭＳ Ｐゴシック" charset="0"/>
              </a:rPr>
              <a:t>There exist automata that accept these</a:t>
            </a:r>
            <a:r>
              <a:rPr lang="tr-TR" dirty="0">
                <a:solidFill>
                  <a:srgbClr val="FF9900"/>
                </a:solidFill>
                <a:latin typeface="Comic Sans MS" charset="0"/>
                <a:ea typeface="ＭＳ Ｐゴシック" charset="0"/>
              </a:rPr>
              <a:t> </a:t>
            </a:r>
            <a:r>
              <a:rPr lang="en-US" dirty="0">
                <a:solidFill>
                  <a:srgbClr val="FF9900"/>
                </a:solidFill>
                <a:latin typeface="Comic Sans MS" charset="0"/>
                <a:ea typeface="ＭＳ Ｐゴシック" charset="0"/>
              </a:rPr>
              <a:t>languages (see previous slides).</a:t>
            </a:r>
          </a:p>
        </p:txBody>
      </p:sp>
      <p:graphicFrame>
        <p:nvGraphicFramePr>
          <p:cNvPr id="61451" name="Object 17"/>
          <p:cNvGraphicFramePr>
            <a:graphicFrameLocks noChangeAspect="1"/>
          </p:cNvGraphicFramePr>
          <p:nvPr/>
        </p:nvGraphicFramePr>
        <p:xfrm>
          <a:off x="4114800" y="1905000"/>
          <a:ext cx="327660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512" name="Equation" r:id="rId9" imgW="1193800" imgH="241300" progId="Equation.3">
                  <p:embed/>
                </p:oleObj>
              </mc:Choice>
              <mc:Fallback>
                <p:oleObj name="Equation" r:id="rId9" imgW="11938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905000"/>
                        <a:ext cx="3276600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77467"/>
              </p:ext>
            </p:extLst>
          </p:nvPr>
        </p:nvGraphicFramePr>
        <p:xfrm>
          <a:off x="757238" y="2583792"/>
          <a:ext cx="517525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513" name="Equation" r:id="rId11" imgW="1854200" imgH="228600" progId="Equation.3">
                  <p:embed/>
                </p:oleObj>
              </mc:Choice>
              <mc:Fallback>
                <p:oleObj name="Equation" r:id="rId11" imgW="1854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8" y="2583792"/>
                        <a:ext cx="5175250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0752457"/>
              </p:ext>
            </p:extLst>
          </p:nvPr>
        </p:nvGraphicFramePr>
        <p:xfrm>
          <a:off x="757238" y="3226593"/>
          <a:ext cx="685800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514" name="Equation" r:id="rId13" imgW="215806" imgH="228501" progId="Equation.3">
                  <p:embed/>
                </p:oleObj>
              </mc:Choice>
              <mc:Fallback>
                <p:oleObj name="Equation" r:id="rId13" imgW="215806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8" y="3226593"/>
                        <a:ext cx="685800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1563196"/>
              </p:ext>
            </p:extLst>
          </p:nvPr>
        </p:nvGraphicFramePr>
        <p:xfrm>
          <a:off x="1673225" y="3264693"/>
          <a:ext cx="84613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515" name="Equation" r:id="rId15" imgW="266353" imgH="215619" progId="Equation.3">
                  <p:embed/>
                </p:oleObj>
              </mc:Choice>
              <mc:Fallback>
                <p:oleObj name="Equation" r:id="rId15" imgW="266353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3225" y="3264693"/>
                        <a:ext cx="84613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1769550"/>
              </p:ext>
            </p:extLst>
          </p:nvPr>
        </p:nvGraphicFramePr>
        <p:xfrm>
          <a:off x="2819400" y="3169443"/>
          <a:ext cx="1490663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516" name="Equation" r:id="rId17" imgW="469900" imgH="228600" progId="Equation.3">
                  <p:embed/>
                </p:oleObj>
              </mc:Choice>
              <mc:Fallback>
                <p:oleObj name="Equation" r:id="rId17" imgW="469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169443"/>
                        <a:ext cx="1490663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Altbilgi Yer Tutucusu 3"/>
          <p:cNvSpPr>
            <a:spLocks noGrp="1"/>
          </p:cNvSpPr>
          <p:nvPr>
            <p:ph type="ftr" sz="quarter" idx="12"/>
          </p:nvPr>
        </p:nvSpPr>
        <p:spPr>
          <a:xfrm>
            <a:off x="1331640" y="5805264"/>
            <a:ext cx="7162800" cy="228600"/>
          </a:xfrm>
        </p:spPr>
        <p:txBody>
          <a:bodyPr/>
          <a:lstStyle/>
          <a:p>
            <a:pPr algn="r"/>
            <a:r>
              <a:rPr lang="nb-NO" dirty="0"/>
              <a:t>Week II – Finite Automata</a:t>
            </a:r>
            <a:endParaRPr lang="tr-TR" dirty="0"/>
          </a:p>
        </p:txBody>
      </p:sp>
      <p:sp>
        <p:nvSpPr>
          <p:cNvPr id="23" name="Slayt Numarası Yer Tutucusu 4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/>
          <a:lstStyle/>
          <a:p>
            <a:fld id="{CEC3C0A5-FCFC-4DD2-8080-FD61FAFEF6A5}" type="slidenum">
              <a:rPr lang="tr-TR" smtClean="0"/>
              <a:t>70</a:t>
            </a:fld>
            <a:endParaRPr lang="tr-TR" dirty="0"/>
          </a:p>
        </p:txBody>
      </p:sp>
      <p:sp>
        <p:nvSpPr>
          <p:cNvPr id="18" name="Başlık 1"/>
          <p:cNvSpPr txBox="1">
            <a:spLocks/>
          </p:cNvSpPr>
          <p:nvPr/>
        </p:nvSpPr>
        <p:spPr>
          <a:xfrm>
            <a:off x="1187624" y="332656"/>
            <a:ext cx="7239000" cy="5040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7200" b="1" kern="1200">
                <a:ln w="1270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BLM2502 Theory of Computation</a:t>
            </a:r>
          </a:p>
        </p:txBody>
      </p:sp>
    </p:spTree>
    <p:extLst>
      <p:ext uri="{BB962C8B-B14F-4D97-AF65-F5344CB8AC3E}">
        <p14:creationId xmlns:p14="http://schemas.microsoft.com/office/powerpoint/2010/main" val="164122197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1169171" y="1491555"/>
            <a:ext cx="55563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Comic Sans MS" charset="0"/>
                <a:ea typeface="ＭＳ Ｐゴシック" charset="0"/>
              </a:rPr>
              <a:t>There exist languages which are </a:t>
            </a:r>
            <a:r>
              <a:rPr lang="en-US" sz="2000" u="sng" dirty="0">
                <a:latin typeface="Comic Sans MS" charset="0"/>
                <a:ea typeface="ＭＳ Ｐゴシック" charset="0"/>
              </a:rPr>
              <a:t>not</a:t>
            </a:r>
            <a:r>
              <a:rPr lang="en-US" sz="2000" dirty="0">
                <a:latin typeface="Comic Sans MS" charset="0"/>
                <a:ea typeface="ＭＳ Ｐゴシック" charset="0"/>
              </a:rPr>
              <a:t> Regular:</a:t>
            </a:r>
          </a:p>
        </p:txBody>
      </p:sp>
      <p:graphicFrame>
        <p:nvGraphicFramePr>
          <p:cNvPr id="624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944147"/>
              </p:ext>
            </p:extLst>
          </p:nvPr>
        </p:nvGraphicFramePr>
        <p:xfrm>
          <a:off x="1907704" y="2161860"/>
          <a:ext cx="3607735" cy="769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57" name="Equation" r:id="rId3" imgW="2679700" imgH="571500" progId="Equation.3">
                  <p:embed/>
                </p:oleObj>
              </mc:Choice>
              <mc:Fallback>
                <p:oleObj name="Equation" r:id="rId3" imgW="26797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2161860"/>
                        <a:ext cx="3607735" cy="7692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1979712" y="4723906"/>
            <a:ext cx="8924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FF9900"/>
                </a:solidFill>
                <a:latin typeface="Comic Sans MS" charset="0"/>
                <a:ea typeface="ＭＳ Ｐゴシック" charset="0"/>
              </a:rPr>
              <a:t>There is no DFA that accepts these languages</a:t>
            </a:r>
          </a:p>
        </p:txBody>
      </p:sp>
      <p:graphicFrame>
        <p:nvGraphicFramePr>
          <p:cNvPr id="6247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7539174"/>
              </p:ext>
            </p:extLst>
          </p:nvPr>
        </p:nvGraphicFramePr>
        <p:xfrm>
          <a:off x="1837781" y="2822005"/>
          <a:ext cx="6849019" cy="1336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58" name="Denklem" r:id="rId5" imgW="2476440" imgH="482400" progId="Equation.3">
                  <p:embed/>
                </p:oleObj>
              </mc:Choice>
              <mc:Fallback>
                <p:oleObj name="Denklem" r:id="rId5" imgW="24764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7781" y="2822005"/>
                        <a:ext cx="6849019" cy="13368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Altbilgi Yer Tutucusu 3"/>
          <p:cNvSpPr>
            <a:spLocks noGrp="1"/>
          </p:cNvSpPr>
          <p:nvPr>
            <p:ph type="ftr" sz="quarter" idx="12"/>
          </p:nvPr>
        </p:nvSpPr>
        <p:spPr>
          <a:xfrm>
            <a:off x="1331640" y="5805264"/>
            <a:ext cx="7162800" cy="228600"/>
          </a:xfrm>
        </p:spPr>
        <p:txBody>
          <a:bodyPr/>
          <a:lstStyle/>
          <a:p>
            <a:pPr algn="r"/>
            <a:r>
              <a:rPr lang="nb-NO" dirty="0"/>
              <a:t>Week II – Finite Automata</a:t>
            </a:r>
            <a:endParaRPr lang="tr-TR" dirty="0"/>
          </a:p>
        </p:txBody>
      </p:sp>
      <p:sp>
        <p:nvSpPr>
          <p:cNvPr id="14" name="Slayt Numarası Yer Tutucusu 4"/>
          <p:cNvSpPr>
            <a:spLocks noGrp="1"/>
          </p:cNvSpPr>
          <p:nvPr>
            <p:ph type="sldNum" sz="quarter" idx="11"/>
          </p:nvPr>
        </p:nvSpPr>
        <p:spPr>
          <a:xfrm>
            <a:off x="8686800" y="5740400"/>
            <a:ext cx="381000" cy="365125"/>
          </a:xfrm>
        </p:spPr>
        <p:txBody>
          <a:bodyPr/>
          <a:lstStyle/>
          <a:p>
            <a:fld id="{CEC3C0A5-FCFC-4DD2-8080-FD61FAFEF6A5}" type="slidenum">
              <a:rPr lang="tr-TR" smtClean="0"/>
              <a:t>71</a:t>
            </a:fld>
            <a:endParaRPr lang="tr-TR" dirty="0"/>
          </a:p>
        </p:txBody>
      </p:sp>
      <p:sp>
        <p:nvSpPr>
          <p:cNvPr id="8" name="Başlık 1"/>
          <p:cNvSpPr txBox="1">
            <a:spLocks/>
          </p:cNvSpPr>
          <p:nvPr/>
        </p:nvSpPr>
        <p:spPr>
          <a:xfrm>
            <a:off x="1187624" y="332656"/>
            <a:ext cx="7239000" cy="5040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7200" b="1" kern="1200">
                <a:ln w="12700">
                  <a:solidFill>
                    <a:schemeClr val="tx2"/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BLM2502 Theory of Computation</a:t>
            </a:r>
          </a:p>
        </p:txBody>
      </p:sp>
    </p:spTree>
    <p:extLst>
      <p:ext uri="{BB962C8B-B14F-4D97-AF65-F5344CB8AC3E}">
        <p14:creationId xmlns:p14="http://schemas.microsoft.com/office/powerpoint/2010/main" val="1778710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187624" y="332656"/>
            <a:ext cx="7239000" cy="504056"/>
          </a:xfrm>
        </p:spPr>
        <p:txBody>
          <a:bodyPr/>
          <a:lstStyle/>
          <a:p>
            <a:r>
              <a:rPr lang="en-US" sz="4000" dirty="0"/>
              <a:t>BLM2502 Theory of Computation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15616" y="980728"/>
            <a:ext cx="7467600" cy="46805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Regular Expressions</a:t>
            </a:r>
          </a:p>
          <a:p>
            <a:r>
              <a:rPr lang="tr-TR" sz="2400" dirty="0" err="1"/>
              <a:t>Keywords</a:t>
            </a:r>
            <a:r>
              <a:rPr lang="tr-TR" sz="2400" dirty="0"/>
              <a:t> / </a:t>
            </a:r>
            <a:r>
              <a:rPr lang="tr-TR" sz="2400" dirty="0" err="1"/>
              <a:t>Definitions</a:t>
            </a:r>
            <a:r>
              <a:rPr lang="tr-TR" sz="2400" dirty="0"/>
              <a:t>: </a:t>
            </a:r>
          </a:p>
          <a:p>
            <a:pPr marL="633413" lvl="1" indent="-176213"/>
            <a:r>
              <a:rPr lang="tr-TR" sz="2000" dirty="0"/>
              <a:t>Class of </a:t>
            </a:r>
            <a:r>
              <a:rPr lang="tr-TR" sz="2000" dirty="0" err="1"/>
              <a:t>regular</a:t>
            </a:r>
            <a:r>
              <a:rPr lang="tr-TR" sz="2000" dirty="0"/>
              <a:t> </a:t>
            </a:r>
            <a:r>
              <a:rPr lang="tr-TR" sz="2000" dirty="0" err="1"/>
              <a:t>languages</a:t>
            </a:r>
            <a:r>
              <a:rPr lang="tr-TR" sz="2000" dirty="0"/>
              <a:t> is </a:t>
            </a:r>
            <a:r>
              <a:rPr lang="tr-TR" sz="2000" dirty="0" err="1"/>
              <a:t>closed</a:t>
            </a:r>
            <a:r>
              <a:rPr lang="tr-TR" sz="2000" dirty="0"/>
              <a:t> </a:t>
            </a:r>
            <a:r>
              <a:rPr lang="tr-TR" sz="2000" dirty="0" err="1"/>
              <a:t>under</a:t>
            </a:r>
            <a:r>
              <a:rPr lang="tr-TR" sz="2000" dirty="0"/>
              <a:t> </a:t>
            </a:r>
            <a:r>
              <a:rPr lang="tr-TR" sz="2000" b="1" dirty="0" err="1"/>
              <a:t>union</a:t>
            </a:r>
            <a:endParaRPr lang="tr-TR" sz="2000" b="1" dirty="0"/>
          </a:p>
          <a:p>
            <a:pPr marL="633413" lvl="1" indent="-176213"/>
            <a:r>
              <a:rPr lang="tr-TR" sz="2000" dirty="0"/>
              <a:t>Class of </a:t>
            </a:r>
            <a:r>
              <a:rPr lang="tr-TR" sz="2000" dirty="0" err="1"/>
              <a:t>regular</a:t>
            </a:r>
            <a:r>
              <a:rPr lang="tr-TR" sz="2000" dirty="0"/>
              <a:t> </a:t>
            </a:r>
            <a:r>
              <a:rPr lang="tr-TR" sz="2000" dirty="0" err="1"/>
              <a:t>languages</a:t>
            </a:r>
            <a:r>
              <a:rPr lang="tr-TR" sz="2000" dirty="0"/>
              <a:t> is </a:t>
            </a:r>
            <a:r>
              <a:rPr lang="tr-TR" sz="2000" dirty="0" err="1"/>
              <a:t>closed</a:t>
            </a:r>
            <a:r>
              <a:rPr lang="tr-TR" sz="2000" dirty="0"/>
              <a:t> </a:t>
            </a:r>
            <a:r>
              <a:rPr lang="tr-TR" sz="2000" dirty="0" err="1"/>
              <a:t>under</a:t>
            </a:r>
            <a:r>
              <a:rPr lang="tr-TR" sz="2000" dirty="0"/>
              <a:t> </a:t>
            </a:r>
            <a:r>
              <a:rPr lang="tr-TR" sz="2000" b="1" dirty="0" err="1"/>
              <a:t>intersection</a:t>
            </a:r>
            <a:endParaRPr lang="tr-TR" sz="2000" b="1" dirty="0"/>
          </a:p>
          <a:p>
            <a:pPr marL="633413" lvl="1" indent="-176213"/>
            <a:r>
              <a:rPr lang="tr-TR" sz="2000" dirty="0"/>
              <a:t>Class of </a:t>
            </a:r>
            <a:r>
              <a:rPr lang="tr-TR" sz="2000" dirty="0" err="1"/>
              <a:t>regular</a:t>
            </a:r>
            <a:r>
              <a:rPr lang="tr-TR" sz="2000" dirty="0"/>
              <a:t> </a:t>
            </a:r>
            <a:r>
              <a:rPr lang="tr-TR" sz="2000" dirty="0" err="1"/>
              <a:t>languages</a:t>
            </a:r>
            <a:r>
              <a:rPr lang="tr-TR" sz="2000" dirty="0"/>
              <a:t> is </a:t>
            </a:r>
            <a:r>
              <a:rPr lang="tr-TR" sz="2000" dirty="0" err="1"/>
              <a:t>closed</a:t>
            </a:r>
            <a:r>
              <a:rPr lang="tr-TR" sz="2000" dirty="0"/>
              <a:t> </a:t>
            </a:r>
            <a:r>
              <a:rPr lang="tr-TR" sz="2000" dirty="0" err="1"/>
              <a:t>under</a:t>
            </a:r>
            <a:r>
              <a:rPr lang="tr-TR" sz="2000" dirty="0"/>
              <a:t> </a:t>
            </a:r>
            <a:r>
              <a:rPr lang="tr-TR" sz="2000" b="1" dirty="0" err="1"/>
              <a:t>complement</a:t>
            </a:r>
            <a:endParaRPr lang="tr-TR" sz="2000" b="1" dirty="0"/>
          </a:p>
          <a:p>
            <a:pPr marL="633413" lvl="1" indent="-176213"/>
            <a:r>
              <a:rPr lang="tr-TR" sz="2000" dirty="0"/>
              <a:t>Class of </a:t>
            </a:r>
            <a:r>
              <a:rPr lang="tr-TR" sz="2000" dirty="0" err="1"/>
              <a:t>regular</a:t>
            </a:r>
            <a:r>
              <a:rPr lang="tr-TR" sz="2000" dirty="0"/>
              <a:t> </a:t>
            </a:r>
            <a:r>
              <a:rPr lang="tr-TR" sz="2000" dirty="0" err="1"/>
              <a:t>languages</a:t>
            </a:r>
            <a:r>
              <a:rPr lang="tr-TR" sz="2000" dirty="0"/>
              <a:t> is </a:t>
            </a:r>
            <a:r>
              <a:rPr lang="tr-TR" sz="2000" dirty="0" err="1"/>
              <a:t>closed</a:t>
            </a:r>
            <a:r>
              <a:rPr lang="tr-TR" sz="2000" dirty="0"/>
              <a:t> </a:t>
            </a:r>
            <a:r>
              <a:rPr lang="tr-TR" sz="2000" dirty="0" err="1"/>
              <a:t>under</a:t>
            </a:r>
            <a:r>
              <a:rPr lang="tr-TR" sz="2000" dirty="0"/>
              <a:t> </a:t>
            </a:r>
            <a:r>
              <a:rPr lang="tr-TR" sz="2000" b="1" dirty="0" err="1"/>
              <a:t>concenation</a:t>
            </a:r>
            <a:endParaRPr lang="tr-TR" sz="2000" b="1" dirty="0"/>
          </a:p>
          <a:p>
            <a:pPr marL="633413" lvl="1" indent="-176213"/>
            <a:r>
              <a:rPr lang="tr-TR" sz="2000" dirty="0"/>
              <a:t>Class of </a:t>
            </a:r>
            <a:r>
              <a:rPr lang="tr-TR" sz="2000" dirty="0" err="1"/>
              <a:t>regular</a:t>
            </a:r>
            <a:r>
              <a:rPr lang="tr-TR" sz="2000" dirty="0"/>
              <a:t> </a:t>
            </a:r>
            <a:r>
              <a:rPr lang="tr-TR" sz="2000" dirty="0" err="1"/>
              <a:t>languages</a:t>
            </a:r>
            <a:r>
              <a:rPr lang="tr-TR" sz="2000" dirty="0"/>
              <a:t> is </a:t>
            </a:r>
            <a:r>
              <a:rPr lang="tr-TR" sz="2000" dirty="0" err="1"/>
              <a:t>closed</a:t>
            </a:r>
            <a:r>
              <a:rPr lang="tr-TR" sz="2000" dirty="0"/>
              <a:t> </a:t>
            </a:r>
            <a:r>
              <a:rPr lang="tr-TR" sz="2000" dirty="0" err="1"/>
              <a:t>under</a:t>
            </a:r>
            <a:r>
              <a:rPr lang="tr-TR" sz="2000" dirty="0"/>
              <a:t> (</a:t>
            </a:r>
            <a:r>
              <a:rPr lang="tr-TR" sz="2000" dirty="0" err="1"/>
              <a:t>kleene</a:t>
            </a:r>
            <a:r>
              <a:rPr lang="tr-TR" sz="2000" dirty="0"/>
              <a:t>) </a:t>
            </a:r>
            <a:r>
              <a:rPr lang="tr-TR" sz="2000" b="1" dirty="0"/>
              <a:t>star</a:t>
            </a:r>
          </a:p>
          <a:p>
            <a:pPr marL="633413" lvl="1" indent="-176213"/>
            <a:endParaRPr lang="tr-TR" sz="2000" b="1" dirty="0"/>
          </a:p>
          <a:p>
            <a:pPr marL="633413" lvl="1" indent="-176213"/>
            <a:endParaRPr lang="tr-TR" sz="2000" dirty="0"/>
          </a:p>
          <a:p>
            <a:pPr lvl="1"/>
            <a:endParaRPr lang="en-US" sz="2000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2"/>
          </p:nvPr>
        </p:nvSpPr>
        <p:spPr>
          <a:xfrm>
            <a:off x="1331640" y="5805264"/>
            <a:ext cx="7162800" cy="228600"/>
          </a:xfrm>
        </p:spPr>
        <p:txBody>
          <a:bodyPr/>
          <a:lstStyle/>
          <a:p>
            <a:pPr algn="r"/>
            <a:r>
              <a:rPr lang="nb-NO"/>
              <a:t>Week II – Regular Sets, etc </a:t>
            </a:r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C3C0A5-FCFC-4DD2-8080-FD61FAFEF6A5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8053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828800"/>
            <a:ext cx="8839200" cy="4495800"/>
          </a:xfrm>
        </p:spPr>
        <p:txBody>
          <a:bodyPr/>
          <a:lstStyle/>
          <a:p>
            <a:endParaRPr lang="en-US" altLang="tr-TR" dirty="0"/>
          </a:p>
          <a:p>
            <a:endParaRPr lang="en-US" altLang="tr-TR" dirty="0"/>
          </a:p>
          <a:p>
            <a:endParaRPr lang="en-US" altLang="tr-TR" dirty="0"/>
          </a:p>
          <a:p>
            <a:endParaRPr lang="en-US" altLang="tr-TR" dirty="0"/>
          </a:p>
          <a:p>
            <a:endParaRPr lang="en-US" altLang="tr-TR" dirty="0"/>
          </a:p>
          <a:p>
            <a:endParaRPr lang="en-US" altLang="tr-TR" dirty="0"/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4470400" y="3194050"/>
          <a:ext cx="2016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55" name="Equation" r:id="rId3" imgW="203112" imgH="469696" progId="Equation.3">
                  <p:embed/>
                </p:oleObj>
              </mc:Choice>
              <mc:Fallback>
                <p:oleObj name="Equation" r:id="rId3" imgW="203112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3194050"/>
                        <a:ext cx="2016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4470400" y="3194050"/>
          <a:ext cx="2016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56" name="Equation" r:id="rId5" imgW="203112" imgH="469696" progId="Equation.3">
                  <p:embed/>
                </p:oleObj>
              </mc:Choice>
              <mc:Fallback>
                <p:oleObj name="Equation" r:id="rId5" imgW="203112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3194050"/>
                        <a:ext cx="2016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5236214"/>
              </p:ext>
            </p:extLst>
          </p:nvPr>
        </p:nvGraphicFramePr>
        <p:xfrm>
          <a:off x="6408738" y="3948113"/>
          <a:ext cx="1763712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57" name="Denklem" r:id="rId6" imgW="723600" imgH="634680" progId="Equation.3">
                  <p:embed/>
                </p:oleObj>
              </mc:Choice>
              <mc:Fallback>
                <p:oleObj name="Denklem" r:id="rId6" imgW="723600" imgH="634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8738" y="3948113"/>
                        <a:ext cx="1763712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173845"/>
              </p:ext>
            </p:extLst>
          </p:nvPr>
        </p:nvGraphicFramePr>
        <p:xfrm>
          <a:off x="4067944" y="1484784"/>
          <a:ext cx="2579555" cy="1000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58" name="Equation" r:id="rId8" imgW="622300" imgH="241300" progId="Equation.3">
                  <p:embed/>
                </p:oleObj>
              </mc:Choice>
              <mc:Fallback>
                <p:oleObj name="Equation" r:id="rId8" imgW="6223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1484784"/>
                        <a:ext cx="2579555" cy="10002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862928"/>
              </p:ext>
            </p:extLst>
          </p:nvPr>
        </p:nvGraphicFramePr>
        <p:xfrm>
          <a:off x="2333625" y="3260725"/>
          <a:ext cx="2493963" cy="227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59" name="Denklem" r:id="rId10" imgW="888840" imgH="812520" progId="Equation.3">
                  <p:embed/>
                </p:oleObj>
              </mc:Choice>
              <mc:Fallback>
                <p:oleObj name="Denklem" r:id="rId10" imgW="88884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25" y="3260725"/>
                        <a:ext cx="2493963" cy="227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5" name="Text Box 10"/>
          <p:cNvSpPr txBox="1">
            <a:spLocks noChangeArrowheads="1"/>
          </p:cNvSpPr>
          <p:nvPr/>
        </p:nvSpPr>
        <p:spPr bwMode="auto">
          <a:xfrm>
            <a:off x="1584325" y="2381139"/>
            <a:ext cx="173316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dirty="0"/>
              <a:t>Strings:</a:t>
            </a:r>
          </a:p>
        </p:txBody>
      </p:sp>
      <p:sp>
        <p:nvSpPr>
          <p:cNvPr id="19466" name="Text Box 11"/>
          <p:cNvSpPr txBox="1">
            <a:spLocks noChangeArrowheads="1"/>
          </p:cNvSpPr>
          <p:nvPr/>
        </p:nvSpPr>
        <p:spPr bwMode="auto">
          <a:xfrm>
            <a:off x="1584325" y="1625600"/>
            <a:ext cx="204895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 dirty="0"/>
              <a:t>Alphabet:</a:t>
            </a:r>
          </a:p>
        </p:txBody>
      </p:sp>
      <p:sp>
        <p:nvSpPr>
          <p:cNvPr id="15" name="Başlık 1"/>
          <p:cNvSpPr>
            <a:spLocks noGrp="1"/>
          </p:cNvSpPr>
          <p:nvPr>
            <p:ph type="title"/>
          </p:nvPr>
        </p:nvSpPr>
        <p:spPr>
          <a:xfrm>
            <a:off x="1187624" y="332656"/>
            <a:ext cx="7239000" cy="504056"/>
          </a:xfrm>
        </p:spPr>
        <p:txBody>
          <a:bodyPr/>
          <a:lstStyle/>
          <a:p>
            <a:r>
              <a:rPr lang="en-US" sz="4000" dirty="0"/>
              <a:t>BLM2502 Theory of Computation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C3C0A5-FCFC-4DD2-8080-FD61FAFEF6A5}" type="slidenum">
              <a:rPr lang="tr-TR" smtClean="0"/>
              <a:t>9</a:t>
            </a:fld>
            <a:endParaRPr lang="tr-TR"/>
          </a:p>
        </p:txBody>
      </p:sp>
      <p:sp>
        <p:nvSpPr>
          <p:cNvPr id="16" name="Altbilgi Yer Tutucusu 3"/>
          <p:cNvSpPr>
            <a:spLocks noGrp="1"/>
          </p:cNvSpPr>
          <p:nvPr>
            <p:ph type="ftr" sz="quarter" idx="12"/>
          </p:nvPr>
        </p:nvSpPr>
        <p:spPr>
          <a:xfrm>
            <a:off x="1331640" y="5798120"/>
            <a:ext cx="7162800" cy="228600"/>
          </a:xfrm>
        </p:spPr>
        <p:txBody>
          <a:bodyPr/>
          <a:lstStyle/>
          <a:p>
            <a:pPr algn="r"/>
            <a:r>
              <a:rPr lang="nb-NO" dirty="0"/>
              <a:t>Week II – Regular Sets, etc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6347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rmal">
  <a:themeElements>
    <a:clrScheme name="Thermal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Thermal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erm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1375</TotalTime>
  <Words>3465</Words>
  <Application>Microsoft Office PowerPoint</Application>
  <PresentationFormat>On-screen Show (4:3)</PresentationFormat>
  <Paragraphs>555</Paragraphs>
  <Slides>71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71</vt:i4>
      </vt:variant>
    </vt:vector>
  </HeadingPairs>
  <TitlesOfParts>
    <vt:vector size="79" baseType="lpstr">
      <vt:lpstr>Arial</vt:lpstr>
      <vt:lpstr>Calibri</vt:lpstr>
      <vt:lpstr>Comic Sans MS</vt:lpstr>
      <vt:lpstr>Symbol</vt:lpstr>
      <vt:lpstr>Times New Roman</vt:lpstr>
      <vt:lpstr>Thermal</vt:lpstr>
      <vt:lpstr>Equation</vt:lpstr>
      <vt:lpstr>Denklem</vt:lpstr>
      <vt:lpstr>BLM2502 Theory of Computation</vt:lpstr>
      <vt:lpstr>BLM2502 Theory of Computation</vt:lpstr>
      <vt:lpstr>Regular Expressions</vt:lpstr>
      <vt:lpstr>BLM2502 Theory of Computation</vt:lpstr>
      <vt:lpstr>BLM2502 Theory of Computation</vt:lpstr>
      <vt:lpstr>BLM2502 Theory of Computation</vt:lpstr>
      <vt:lpstr>BLM2502 Theory of Computation</vt:lpstr>
      <vt:lpstr>BLM2502 Theory of Computation</vt:lpstr>
      <vt:lpstr>BLM2502 Theory of Computation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Finite Automata</vt:lpstr>
      <vt:lpstr>PowerPoint Presentation</vt:lpstr>
      <vt:lpstr>BLM2502 Theory of Computation</vt:lpstr>
      <vt:lpstr>BLM2502 Theory of Computation</vt:lpstr>
      <vt:lpstr>BLM2502 Theory of Computation</vt:lpstr>
      <vt:lpstr>BLM2502 Theory of Computation</vt:lpstr>
      <vt:lpstr>BLM2502 Theory of Computation</vt:lpstr>
      <vt:lpstr>BLM2502 Theory of Computation</vt:lpstr>
      <vt:lpstr>BLM2502 Theory of Computation</vt:lpstr>
      <vt:lpstr>BLM2502 Theory of Computation</vt:lpstr>
      <vt:lpstr>BLM2502 Theory of Computation</vt:lpstr>
      <vt:lpstr>PowerPoint Presentation</vt:lpstr>
      <vt:lpstr>PowerPoint Presentation</vt:lpstr>
      <vt:lpstr>PowerPoint Presentation</vt:lpstr>
      <vt:lpstr>PowerPoint Presentation</vt:lpstr>
      <vt:lpstr>BLM2502 Theory of Computation</vt:lpstr>
      <vt:lpstr>PowerPoint Presentation</vt:lpstr>
      <vt:lpstr>PowerPoint Presentation</vt:lpstr>
      <vt:lpstr>PowerPoint Presentation</vt:lpstr>
      <vt:lpstr>BLM2502 Theory of Computation</vt:lpstr>
      <vt:lpstr>BLM2502 Theory of Computation</vt:lpstr>
      <vt:lpstr>PowerPoint Presentation</vt:lpstr>
      <vt:lpstr>PowerPoint Presentation</vt:lpstr>
      <vt:lpstr>PowerPoint Presentation</vt:lpstr>
      <vt:lpstr>PowerPoint Presentation</vt:lpstr>
      <vt:lpstr>BLM2502 Theory of Computation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BLM2502 Theory of Computation</vt:lpstr>
      <vt:lpstr>BLM2502 Theory of Computation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BLM2502 Theory of Computation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BLM2502 Theory of Computation</dc:title>
  <dc:creator>OzgurB</dc:creator>
  <cp:lastModifiedBy>km oz</cp:lastModifiedBy>
  <cp:revision>103</cp:revision>
  <cp:lastPrinted>2016-02-19T12:01:10Z</cp:lastPrinted>
  <dcterms:created xsi:type="dcterms:W3CDTF">2015-02-13T10:33:11Z</dcterms:created>
  <dcterms:modified xsi:type="dcterms:W3CDTF">2020-02-06T09:12:56Z</dcterms:modified>
</cp:coreProperties>
</file>