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382" r:id="rId2"/>
    <p:sldId id="437" r:id="rId3"/>
    <p:sldId id="256" r:id="rId4"/>
    <p:sldId id="424" r:id="rId5"/>
    <p:sldId id="425" r:id="rId6"/>
    <p:sldId id="426" r:id="rId7"/>
    <p:sldId id="432" r:id="rId8"/>
    <p:sldId id="433" r:id="rId9"/>
    <p:sldId id="434" r:id="rId10"/>
    <p:sldId id="435" r:id="rId11"/>
    <p:sldId id="427" r:id="rId12"/>
    <p:sldId id="436" r:id="rId13"/>
    <p:sldId id="428" r:id="rId14"/>
    <p:sldId id="429" r:id="rId15"/>
    <p:sldId id="430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385" r:id="rId55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34A6838-BA66-4A0A-A888-12F99FF521B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81442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16ED585-A2FC-4FD9-B4B4-95321890110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70261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7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9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2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9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7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8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0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2016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7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4D5B6B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t>BLM2502 Theory of Computation – Context-Free Grammars – Normal Forms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4D5B6B"/>
              </a:solidFill>
              <a:latin typeface="Calibri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r-TR" smtClean="0">
                <a:latin typeface="Calibri"/>
                <a:ea typeface="+mn-ea"/>
              </a:rPr>
              <a:t>2016</a:t>
            </a:r>
            <a:endParaRPr lang="tr-TR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63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7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235981" cy="4483969"/>
          </a:xfrm>
        </p:spPr>
        <p:txBody>
          <a:bodyPr/>
          <a:lstStyle/>
          <a:p>
            <a:r>
              <a:rPr lang="tr-TR" sz="9600" dirty="0" smtClean="0"/>
              <a:t>BLM2502</a:t>
            </a:r>
            <a:br>
              <a:rPr lang="tr-TR" sz="9600" dirty="0" smtClean="0"/>
            </a:br>
            <a:r>
              <a:rPr lang="tr-TR" sz="9600" dirty="0" err="1" smtClean="0"/>
              <a:t>Theory</a:t>
            </a:r>
            <a:r>
              <a:rPr lang="tr-TR" sz="9600" dirty="0" smtClean="0"/>
              <a:t> of </a:t>
            </a:r>
            <a:r>
              <a:rPr lang="tr-TR" sz="9600" dirty="0" err="1" smtClean="0"/>
              <a:t>Computation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189583" cy="949569"/>
          </a:xfrm>
        </p:spPr>
        <p:txBody>
          <a:bodyPr/>
          <a:lstStyle/>
          <a:p>
            <a:pPr algn="ctr"/>
            <a:r>
              <a:rPr lang="tr-TR" smtClean="0"/>
              <a:t>Spring </a:t>
            </a:r>
            <a:r>
              <a:rPr lang="tr-TR" smtClean="0"/>
              <a:t>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3352800"/>
            <a:ext cx="3517900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 err="1" smtClean="0"/>
              <a:t>Pumping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47244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4" descr="C:\Users\Ozgur\AppData\Local\Temp\FineReader12.00\media\image4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3518535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57400" y="5410200"/>
            <a:ext cx="234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Zero </a:t>
            </a:r>
            <a:r>
              <a:rPr lang="tr-TR" dirty="0" err="1" smtClean="0"/>
              <a:t>times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406900" y="1629878"/>
            <a:ext cx="234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48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 err="1"/>
              <a:t>Pumping</a:t>
            </a:r>
            <a:endParaRPr lang="tr-TR" sz="4000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4914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4845478"/>
            <a:ext cx="234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Twice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6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 err="1"/>
              <a:t>Pumping</a:t>
            </a:r>
            <a:endParaRPr lang="tr-TR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845478"/>
            <a:ext cx="234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Thrice</a:t>
            </a:r>
            <a:r>
              <a:rPr lang="tr-TR" dirty="0" smtClean="0"/>
              <a:t>, …</a:t>
            </a:r>
            <a:endParaRPr lang="tr-TR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94" y="864520"/>
            <a:ext cx="4610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5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/>
              <a:t>Using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Pumping</a:t>
            </a:r>
            <a:r>
              <a:rPr lang="tr-TR" sz="4000" dirty="0"/>
              <a:t> </a:t>
            </a:r>
            <a:r>
              <a:rPr lang="tr-TR" sz="4000" dirty="0" err="1"/>
              <a:t>Lemma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/>
              <a:t>Non-CFL's typically involve trying to match two pairs of counts or match two strings.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pumping lemma</a:t>
            </a:r>
            <a:r>
              <a:rPr lang="tr-TR" dirty="0" smtClean="0"/>
              <a:t> can be </a:t>
            </a:r>
            <a:r>
              <a:rPr lang="tr-TR" dirty="0" err="1" smtClean="0"/>
              <a:t>used</a:t>
            </a:r>
            <a:r>
              <a:rPr lang="en-US" dirty="0" smtClean="0"/>
              <a:t> </a:t>
            </a:r>
            <a:r>
              <a:rPr lang="en-US" dirty="0"/>
              <a:t>to show that </a:t>
            </a:r>
            <a:r>
              <a:rPr lang="tr-TR" dirty="0" smtClean="0"/>
              <a:t>L = </a:t>
            </a:r>
            <a:r>
              <a:rPr lang="en-US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</a:t>
            </a:r>
            <a:r>
              <a:rPr lang="en-US" dirty="0"/>
              <a:t>| w in (0+1)*} is not a CFL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{0'10' | i &gt;1} is a CFL.</a:t>
            </a:r>
          </a:p>
          <a:p>
            <a:pPr lvl="1"/>
            <a:r>
              <a:rPr lang="en-US" sz="2200" dirty="0" smtClean="0"/>
              <a:t>We </a:t>
            </a:r>
            <a:r>
              <a:rPr lang="en-US" sz="2200" dirty="0"/>
              <a:t>can match one pair of counts.</a:t>
            </a:r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211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/>
              <a:t>Using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Pumping</a:t>
            </a:r>
            <a:r>
              <a:rPr lang="tr-TR" sz="4000" dirty="0"/>
              <a:t> </a:t>
            </a:r>
            <a:r>
              <a:rPr lang="tr-TR" sz="4000" dirty="0" err="1"/>
              <a:t>Lemma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L </a:t>
            </a:r>
            <a:r>
              <a:rPr lang="en-US" dirty="0"/>
              <a:t>= {0</a:t>
            </a:r>
            <a:r>
              <a:rPr lang="en-US" baseline="30000" dirty="0"/>
              <a:t>i</a:t>
            </a:r>
            <a:r>
              <a:rPr lang="en-US" dirty="0"/>
              <a:t>10</a:t>
            </a:r>
            <a:r>
              <a:rPr lang="en-US" baseline="30000" dirty="0"/>
              <a:t>i</a:t>
            </a:r>
            <a:r>
              <a:rPr lang="en-US" dirty="0"/>
              <a:t>10</a:t>
            </a:r>
            <a:r>
              <a:rPr lang="en-US" baseline="30000" dirty="0"/>
              <a:t>i</a:t>
            </a:r>
            <a:r>
              <a:rPr lang="en-US" dirty="0"/>
              <a:t> | i &gt;1} is </a:t>
            </a:r>
            <a:r>
              <a:rPr lang="en-US" dirty="0" smtClean="0"/>
              <a:t>not</a:t>
            </a:r>
            <a:r>
              <a:rPr lang="tr-TR" dirty="0" smtClean="0"/>
              <a:t> a CFL</a:t>
            </a:r>
            <a:endParaRPr lang="en-US" dirty="0"/>
          </a:p>
          <a:p>
            <a:pPr lvl="1"/>
            <a:r>
              <a:rPr lang="en-US" sz="2000" dirty="0"/>
              <a:t>We can't match two pairs, or three counts as a group.</a:t>
            </a:r>
          </a:p>
          <a:p>
            <a:pPr lvl="1"/>
            <a:r>
              <a:rPr lang="en-US" sz="2000" dirty="0"/>
              <a:t>Proof using the pumping lemma. </a:t>
            </a:r>
            <a:endParaRPr lang="tr-TR" sz="2000" dirty="0"/>
          </a:p>
          <a:p>
            <a:pPr lvl="1"/>
            <a:r>
              <a:rPr lang="en-US" sz="2000" dirty="0"/>
              <a:t>Suppose L were a CFL.</a:t>
            </a:r>
          </a:p>
          <a:p>
            <a:pPr lvl="1"/>
            <a:r>
              <a:rPr lang="en-US" sz="2000" dirty="0"/>
              <a:t>Let n be L's pumping-lemma constant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Consider z = 0</a:t>
            </a:r>
            <a:r>
              <a:rPr lang="en-US" sz="2000" baseline="30000" dirty="0"/>
              <a:t>n</a:t>
            </a:r>
            <a:r>
              <a:rPr lang="en-US" sz="2000" dirty="0"/>
              <a:t>10</a:t>
            </a:r>
            <a:r>
              <a:rPr lang="en-US" sz="2000" baseline="30000" dirty="0"/>
              <a:t>n</a:t>
            </a:r>
            <a:r>
              <a:rPr lang="en-US" sz="2000" dirty="0"/>
              <a:t>10</a:t>
            </a:r>
            <a:r>
              <a:rPr lang="en-US" sz="2000" baseline="30000" dirty="0"/>
              <a:t>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write z = </a:t>
            </a:r>
            <a:r>
              <a:rPr lang="en-US" sz="2000" dirty="0" err="1"/>
              <a:t>uvwxy</a:t>
            </a:r>
            <a:r>
              <a:rPr lang="en-US" sz="2000" dirty="0"/>
              <a:t>, where |</a:t>
            </a:r>
            <a:r>
              <a:rPr lang="en-US" sz="2000" dirty="0" err="1"/>
              <a:t>vwx</a:t>
            </a:r>
            <a:r>
              <a:rPr lang="en-US" sz="2000" dirty="0"/>
              <a:t>| &lt; n, and |</a:t>
            </a:r>
            <a:r>
              <a:rPr lang="en-US" sz="2000" dirty="0" err="1"/>
              <a:t>vx</a:t>
            </a:r>
            <a:r>
              <a:rPr lang="en-US" sz="2000" dirty="0"/>
              <a:t>| &gt; 1.</a:t>
            </a:r>
          </a:p>
          <a:p>
            <a:pPr lvl="1"/>
            <a:r>
              <a:rPr lang="en-US" sz="2000" dirty="0" smtClean="0"/>
              <a:t>Case </a:t>
            </a:r>
            <a:r>
              <a:rPr lang="en-US" sz="2000" dirty="0"/>
              <a:t>1: </a:t>
            </a:r>
            <a:r>
              <a:rPr lang="en-US" sz="2000" dirty="0" err="1"/>
              <a:t>vx</a:t>
            </a:r>
            <a:r>
              <a:rPr lang="en-US" sz="2000" dirty="0"/>
              <a:t> has no 0's.</a:t>
            </a:r>
          </a:p>
          <a:p>
            <a:pPr lvl="1"/>
            <a:r>
              <a:rPr lang="en-US" sz="2000" dirty="0" smtClean="0"/>
              <a:t>Then </a:t>
            </a:r>
            <a:r>
              <a:rPr lang="en-US" sz="2000" dirty="0"/>
              <a:t>at least one of them is a 1, and </a:t>
            </a:r>
            <a:r>
              <a:rPr lang="en-US" sz="2000" dirty="0" err="1"/>
              <a:t>uwy</a:t>
            </a:r>
            <a:r>
              <a:rPr lang="en-US" sz="2000" dirty="0"/>
              <a:t> has at most one 1, which no string in L does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43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/>
              <a:t>Using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Pumping</a:t>
            </a:r>
            <a:r>
              <a:rPr lang="tr-TR" sz="4000" dirty="0"/>
              <a:t> </a:t>
            </a:r>
            <a:r>
              <a:rPr lang="tr-TR" sz="4000" dirty="0" err="1"/>
              <a:t>Lemma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4724400"/>
          </a:xfrm>
        </p:spPr>
        <p:txBody>
          <a:bodyPr/>
          <a:lstStyle/>
          <a:p>
            <a:r>
              <a:rPr lang="en-US" dirty="0" smtClean="0"/>
              <a:t>Still </a:t>
            </a:r>
            <a:r>
              <a:rPr lang="en-US" dirty="0"/>
              <a:t>considering z =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 smtClean="0"/>
              <a:t>Case </a:t>
            </a:r>
            <a:r>
              <a:rPr lang="en-US" dirty="0"/>
              <a:t>2: </a:t>
            </a:r>
            <a:r>
              <a:rPr lang="en-US" dirty="0" err="1"/>
              <a:t>vx</a:t>
            </a:r>
            <a:r>
              <a:rPr lang="en-US" dirty="0"/>
              <a:t> has at least one 0.</a:t>
            </a:r>
          </a:p>
          <a:p>
            <a:r>
              <a:rPr lang="en-US" dirty="0"/>
              <a:t>	</a:t>
            </a:r>
            <a:r>
              <a:rPr lang="en-US" dirty="0" err="1"/>
              <a:t>vwx</a:t>
            </a:r>
            <a:r>
              <a:rPr lang="en-US" dirty="0"/>
              <a:t> is too short (length &lt; n) to extend to all three blocks of 0's in </a:t>
            </a:r>
            <a:r>
              <a:rPr lang="en-US" dirty="0" smtClean="0"/>
              <a:t>0</a:t>
            </a:r>
            <a:r>
              <a:rPr lang="en-US" baseline="30000" dirty="0"/>
              <a:t>n</a:t>
            </a:r>
            <a:r>
              <a:rPr lang="tr-TR" dirty="0" smtClean="0"/>
              <a:t>1</a:t>
            </a:r>
            <a:r>
              <a:rPr lang="en-US" dirty="0" smtClean="0"/>
              <a:t>0</a:t>
            </a:r>
            <a:r>
              <a:rPr lang="en-US" baseline="30000" dirty="0" smtClean="0"/>
              <a:t>n</a:t>
            </a:r>
            <a:r>
              <a:rPr lang="en-US" dirty="0" smtClean="0"/>
              <a:t>10</a:t>
            </a:r>
            <a:r>
              <a:rPr lang="en-US" baseline="30000" dirty="0" smtClean="0"/>
              <a:t>n</a:t>
            </a:r>
            <a:r>
              <a:rPr lang="tr-TR" baseline="30000" dirty="0" smtClean="0"/>
              <a:t>.</a:t>
            </a:r>
            <a:endParaRPr lang="en-US" dirty="0"/>
          </a:p>
          <a:p>
            <a:r>
              <a:rPr lang="en-US" dirty="0"/>
              <a:t>	Thus, </a:t>
            </a:r>
            <a:r>
              <a:rPr lang="en-US" dirty="0" err="1"/>
              <a:t>uwy</a:t>
            </a:r>
            <a:r>
              <a:rPr lang="en-US" dirty="0"/>
              <a:t> has at least one block of n 0's, and at least one block with fewer than n 0's.</a:t>
            </a:r>
          </a:p>
          <a:p>
            <a:r>
              <a:rPr lang="en-US" dirty="0"/>
              <a:t>	Thus, </a:t>
            </a:r>
            <a:r>
              <a:rPr lang="en-US" dirty="0" err="1"/>
              <a:t>uwy</a:t>
            </a:r>
            <a:r>
              <a:rPr lang="en-US" dirty="0"/>
              <a:t> is not in 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399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ea typeface="+mj-ea"/>
                <a:cs typeface="+mj-cs"/>
              </a:rPr>
              <a:t>Simplifications of </a:t>
            </a:r>
            <a:br>
              <a:rPr lang="en-US" sz="4400" dirty="0" smtClean="0">
                <a:ea typeface="+mj-ea"/>
                <a:cs typeface="+mj-cs"/>
              </a:rPr>
            </a:br>
            <a:r>
              <a:rPr lang="en-US" sz="4400" dirty="0" smtClean="0">
                <a:ea typeface="+mj-ea"/>
                <a:cs typeface="+mj-cs"/>
              </a:rPr>
              <a:t>Context-Free Grammars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ea typeface="+mj-ea"/>
                <a:cs typeface="+mj-cs"/>
              </a:rPr>
              <a:t>A Substitution Rule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50397"/>
              </p:ext>
            </p:extLst>
          </p:nvPr>
        </p:nvGraphicFramePr>
        <p:xfrm>
          <a:off x="457200" y="1905000"/>
          <a:ext cx="21209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Equation" r:id="rId3" imgW="2120900" imgH="3467100" progId="Equation.3">
                  <p:embed/>
                </p:oleObj>
              </mc:Choice>
              <mc:Fallback>
                <p:oleObj name="Equation" r:id="rId3" imgW="2120900" imgH="346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1209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2667000" y="25146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Substitute</a:t>
            </a:r>
          </a:p>
          <a:p>
            <a:pPr algn="ctr">
              <a:defRPr/>
            </a:pPr>
            <a:endParaRPr lang="en-US" i="1">
              <a:solidFill>
                <a:schemeClr val="tx1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5791200" y="1447800"/>
            <a:ext cx="2119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Equivalent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</a:t>
            </a:r>
          </a:p>
        </p:txBody>
      </p:sp>
      <p:graphicFrame>
        <p:nvGraphicFramePr>
          <p:cNvPr id="16390" name="Object 12"/>
          <p:cNvGraphicFramePr>
            <a:graphicFrameLocks noChangeAspect="1"/>
          </p:cNvGraphicFramePr>
          <p:nvPr/>
        </p:nvGraphicFramePr>
        <p:xfrm>
          <a:off x="5638800" y="2895600"/>
          <a:ext cx="3390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Equation" r:id="rId5" imgW="3390900" imgH="2717800" progId="Equation.3">
                  <p:embed/>
                </p:oleObj>
              </mc:Choice>
              <mc:Fallback>
                <p:oleObj name="Equation" r:id="rId5" imgW="33909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3390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3"/>
          <p:cNvGraphicFramePr>
            <a:graphicFrameLocks noChangeAspect="1"/>
          </p:cNvGraphicFramePr>
          <p:nvPr/>
        </p:nvGraphicFramePr>
        <p:xfrm>
          <a:off x="3124200" y="43434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Equation" r:id="rId7" imgW="1320227" imgH="431613" progId="Equation.3">
                  <p:embed/>
                </p:oleObj>
              </mc:Choice>
              <mc:Fallback>
                <p:oleObj name="Equation" r:id="rId7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8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6400800" y="5105400"/>
            <a:ext cx="2119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Equivalent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</a:t>
            </a: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2133600" y="4876800"/>
          <a:ext cx="3733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Equation" r:id="rId3" imgW="4978400" imgH="2057400" progId="Equation.3">
                  <p:embed/>
                </p:oleObj>
              </mc:Choice>
              <mc:Fallback>
                <p:oleObj name="Equation" r:id="rId3" imgW="49784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37338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2667000" y="609600"/>
          <a:ext cx="26670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3" name="Equation" r:id="rId5" imgW="3390900" imgH="2717800" progId="Equation.3">
                  <p:embed/>
                </p:oleObj>
              </mc:Choice>
              <mc:Fallback>
                <p:oleObj name="Equation" r:id="rId5" imgW="33909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6670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9" name="AutoShape 9"/>
          <p:cNvSpPr>
            <a:spLocks noChangeArrowheads="1"/>
          </p:cNvSpPr>
          <p:nvPr/>
        </p:nvSpPr>
        <p:spPr bwMode="auto">
          <a:xfrm>
            <a:off x="15240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Substitute </a:t>
            </a:r>
            <a:endParaRPr lang="en-US" i="1">
              <a:solidFill>
                <a:schemeClr val="tx1"/>
              </a:solidFill>
              <a:latin typeface="Comic Sans MS" charset="0"/>
              <a:ea typeface="ＭＳ Ｐゴシック" charset="0"/>
            </a:endParaRPr>
          </a:p>
          <a:p>
            <a:pPr algn="ctr">
              <a:defRPr/>
            </a:pPr>
            <a:endParaRPr lang="en-US" i="1">
              <a:solidFill>
                <a:schemeClr val="tx1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14" name="Object 10"/>
          <p:cNvGraphicFramePr>
            <a:graphicFrameLocks noChangeAspect="1"/>
          </p:cNvGraphicFramePr>
          <p:nvPr/>
        </p:nvGraphicFramePr>
        <p:xfrm>
          <a:off x="3048000" y="3630613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name="Equation" r:id="rId7" imgW="1625600" imgH="419100" progId="Equation.3">
                  <p:embed/>
                </p:oleObj>
              </mc:Choice>
              <mc:Fallback>
                <p:oleObj name="Equation" r:id="rId7" imgW="1625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30613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15" name="Group 15"/>
          <p:cNvGrpSpPr>
            <a:grpSpLocks/>
          </p:cNvGrpSpPr>
          <p:nvPr/>
        </p:nvGrpSpPr>
        <p:grpSpPr bwMode="auto">
          <a:xfrm>
            <a:off x="2895600" y="4724400"/>
            <a:ext cx="457200" cy="533400"/>
            <a:chOff x="1824" y="2976"/>
            <a:chExt cx="288" cy="336"/>
          </a:xfrm>
        </p:grpSpPr>
        <p:sp>
          <p:nvSpPr>
            <p:cNvPr id="512011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12012" name="Line 12"/>
            <p:cNvSpPr>
              <a:spLocks noChangeShapeType="1"/>
            </p:cNvSpPr>
            <p:nvPr/>
          </p:nvSpPr>
          <p:spPr bwMode="auto">
            <a:xfrm flipH="1"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12016" name="Group 16"/>
          <p:cNvGrpSpPr>
            <a:grpSpLocks/>
          </p:cNvGrpSpPr>
          <p:nvPr/>
        </p:nvGrpSpPr>
        <p:grpSpPr bwMode="auto">
          <a:xfrm>
            <a:off x="2895600" y="5943600"/>
            <a:ext cx="762000" cy="533400"/>
            <a:chOff x="1824" y="3744"/>
            <a:chExt cx="480" cy="336"/>
          </a:xfrm>
        </p:grpSpPr>
        <p:sp>
          <p:nvSpPr>
            <p:cNvPr id="512013" name="Line 13"/>
            <p:cNvSpPr>
              <a:spLocks noChangeShapeType="1"/>
            </p:cNvSpPr>
            <p:nvPr/>
          </p:nvSpPr>
          <p:spPr bwMode="auto">
            <a:xfrm>
              <a:off x="1824" y="3744"/>
              <a:ext cx="43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 flipH="1">
              <a:off x="1824" y="3744"/>
              <a:ext cx="48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8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general: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667000" y="381000"/>
          <a:ext cx="1854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Equation" r:id="rId3" imgW="1854200" imgH="2057400" progId="Equation.3">
                  <p:embed/>
                </p:oleObj>
              </mc:Choice>
              <mc:Fallback>
                <p:oleObj name="Equation" r:id="rId3" imgW="18542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"/>
                        <a:ext cx="1854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12954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Substitute</a:t>
            </a:r>
          </a:p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 </a:t>
            </a:r>
            <a:endParaRPr lang="en-US" i="1">
              <a:solidFill>
                <a:schemeClr val="tx1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286000" y="5562600"/>
          <a:ext cx="298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Equation" r:id="rId5" imgW="2984500" imgH="571500" progId="Equation.3">
                  <p:embed/>
                </p:oleObj>
              </mc:Choice>
              <mc:Fallback>
                <p:oleObj name="Equation" r:id="rId5" imgW="2984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2984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6324600" y="5181600"/>
            <a:ext cx="20875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equivalent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819400" y="3630613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7" imgW="1485900" imgH="571500" progId="Equation.3">
                  <p:embed/>
                </p:oleObj>
              </mc:Choice>
              <mc:Fallback>
                <p:oleObj name="Equation" r:id="rId7" imgW="1485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30613"/>
                        <a:ext cx="148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5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 smtClean="0"/>
              <a:t>BLM2502 </a:t>
            </a:r>
            <a:r>
              <a:rPr lang="tr-TR" sz="4000" dirty="0" err="1" smtClean="0"/>
              <a:t>Theory</a:t>
            </a:r>
            <a:r>
              <a:rPr lang="tr-TR" sz="4000" dirty="0" smtClean="0"/>
              <a:t> of </a:t>
            </a:r>
            <a:r>
              <a:rPr lang="tr-TR" sz="4000" dirty="0" err="1" smtClean="0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 smtClean="0"/>
              <a:t>Course Outline</a:t>
            </a:r>
          </a:p>
          <a:p>
            <a:r>
              <a:rPr lang="en-US" sz="3300" dirty="0" smtClean="0"/>
              <a:t>Week 		Content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		Introduction to  Course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2		Computability Theory, Complexity Theory, Automata Theory</a:t>
            </a:r>
            <a:r>
              <a:rPr lang="tr-TR" sz="3400" dirty="0"/>
              <a:t>, </a:t>
            </a:r>
            <a:r>
              <a:rPr lang="en-US" sz="3400" dirty="0"/>
              <a:t>Set </a:t>
            </a:r>
            <a:r>
              <a:rPr lang="tr-TR" sz="3400" dirty="0"/>
              <a:t>	</a:t>
            </a:r>
            <a:r>
              <a:rPr lang="en-US" sz="3400" dirty="0"/>
              <a:t>Theory, Relations</a:t>
            </a:r>
            <a:r>
              <a:rPr lang="tr-TR" sz="3400" dirty="0"/>
              <a:t>, </a:t>
            </a:r>
            <a:r>
              <a:rPr lang="en-US" sz="3400" dirty="0"/>
              <a:t>Proofs, Pigeonhole Principle</a:t>
            </a:r>
            <a:r>
              <a:rPr lang="tr-TR" sz="3400" dirty="0"/>
              <a:t> 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3</a:t>
            </a:r>
            <a:r>
              <a:rPr lang="en-US" sz="3400" dirty="0"/>
              <a:t>		Regular Expressions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4</a:t>
            </a:r>
            <a:r>
              <a:rPr lang="en-US" sz="3400" dirty="0"/>
              <a:t>		Finite Automata</a:t>
            </a:r>
            <a:r>
              <a:rPr lang="en-US" sz="3300" dirty="0" smtClean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5</a:t>
            </a:r>
            <a:r>
              <a:rPr lang="en-US" sz="3400" dirty="0"/>
              <a:t>		Deterministic and Nondeterministic Finite Automata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6		</a:t>
            </a:r>
            <a:r>
              <a:rPr lang="en-US" sz="3400" dirty="0"/>
              <a:t>Epsilon Transition, Equivalence of Automata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7	</a:t>
            </a:r>
            <a:r>
              <a:rPr lang="en-US" sz="3300" dirty="0" smtClean="0"/>
              <a:t>Pumping </a:t>
            </a:r>
            <a:r>
              <a:rPr lang="en-US" sz="3300" dirty="0"/>
              <a:t>Theorem </a:t>
            </a:r>
            <a:endParaRPr lang="en-US" sz="3300" dirty="0" smtClean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 smtClean="0"/>
              <a:t>8		</a:t>
            </a:r>
            <a:r>
              <a:rPr lang="en-US" sz="3300" dirty="0" smtClean="0">
                <a:solidFill>
                  <a:srgbClr val="FF0000"/>
                </a:solidFill>
              </a:rPr>
              <a:t>April 10 - 14 week is the first midterm week</a:t>
            </a:r>
            <a:r>
              <a:rPr lang="en-US" sz="3300" dirty="0" smtClean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9</a:t>
            </a:r>
            <a:r>
              <a:rPr lang="en-US" sz="3400" dirty="0"/>
              <a:t>	Context Free Grammar</a:t>
            </a:r>
            <a:r>
              <a:rPr lang="tr-TR" sz="3400" dirty="0"/>
              <a:t>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10		</a:t>
            </a:r>
            <a:r>
              <a:rPr lang="en-US" sz="3400" dirty="0"/>
              <a:t>Parse Tree, Ambiguity, 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800" b="1" dirty="0" smtClean="0"/>
              <a:t>11		</a:t>
            </a:r>
            <a:r>
              <a:rPr lang="en-US" sz="3800" b="1" dirty="0"/>
              <a:t>Pumping </a:t>
            </a:r>
            <a:r>
              <a:rPr lang="en-US" sz="3800" b="1" dirty="0" smtClean="0"/>
              <a:t>Theorem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12	</a:t>
            </a:r>
            <a:r>
              <a:rPr lang="en-US" sz="3300" dirty="0"/>
              <a:t>	Turing Machines, Recognition and Computation, Church-Turing Hypothesis</a:t>
            </a:r>
            <a:endParaRPr lang="en-US" sz="3300" dirty="0" smtClean="0">
              <a:solidFill>
                <a:srgbClr val="FF0000"/>
              </a:solidFill>
            </a:endParaRP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 smtClean="0"/>
              <a:t>1</a:t>
            </a:r>
            <a:r>
              <a:rPr lang="tr-TR" sz="3300" dirty="0" smtClean="0"/>
              <a:t>3</a:t>
            </a:r>
            <a:r>
              <a:rPr lang="en-US" sz="3300" dirty="0" smtClean="0"/>
              <a:t>	</a:t>
            </a:r>
            <a:r>
              <a:rPr lang="en-US" sz="3300" dirty="0"/>
              <a:t>	Turing Machines, Recognition and Computation, Church-Turing Hypothesis</a:t>
            </a:r>
            <a:endParaRPr lang="en-US" sz="3300" dirty="0" smtClean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14	</a:t>
            </a:r>
            <a:r>
              <a:rPr lang="en-US" sz="3300" dirty="0">
                <a:solidFill>
                  <a:srgbClr val="FF0000"/>
                </a:solidFill>
              </a:rPr>
              <a:t>May  </a:t>
            </a:r>
            <a:r>
              <a:rPr lang="tr-TR" sz="3300" dirty="0" smtClean="0">
                <a:solidFill>
                  <a:srgbClr val="FF0000"/>
                </a:solidFill>
              </a:rPr>
              <a:t>22</a:t>
            </a:r>
            <a:r>
              <a:rPr lang="en-US" sz="3300" dirty="0" smtClean="0">
                <a:solidFill>
                  <a:srgbClr val="FF0000"/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– </a:t>
            </a:r>
            <a:r>
              <a:rPr lang="tr-TR" sz="3300" dirty="0" smtClean="0">
                <a:solidFill>
                  <a:srgbClr val="FF0000"/>
                </a:solidFill>
              </a:rPr>
              <a:t>27</a:t>
            </a:r>
            <a:r>
              <a:rPr lang="en-US" sz="3300" dirty="0" smtClean="0">
                <a:solidFill>
                  <a:srgbClr val="FF0000"/>
                </a:solidFill>
              </a:rPr>
              <a:t>  </a:t>
            </a:r>
            <a:r>
              <a:rPr lang="en-US" sz="3300" dirty="0">
                <a:solidFill>
                  <a:srgbClr val="FF0000"/>
                </a:solidFill>
              </a:rPr>
              <a:t>week is the second midterm week </a:t>
            </a:r>
            <a:endParaRPr lang="tr-TR" sz="3300" dirty="0" smtClean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 smtClean="0"/>
              <a:t>15</a:t>
            </a:r>
            <a:r>
              <a:rPr lang="tr-TR" sz="3300" dirty="0" smtClean="0"/>
              <a:t>		</a:t>
            </a:r>
            <a:r>
              <a:rPr lang="en-US" sz="3300" dirty="0" smtClean="0"/>
              <a:t>Review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 smtClean="0"/>
              <a:t>1</a:t>
            </a:r>
            <a:r>
              <a:rPr lang="en-US" sz="3300" dirty="0" smtClean="0"/>
              <a:t>6		Final Exam date will be announced</a:t>
            </a:r>
            <a:endParaRPr lang="en-US" sz="33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6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sz="4000" dirty="0" err="1" smtClean="0">
                <a:ea typeface="+mj-ea"/>
                <a:cs typeface="+mj-cs"/>
              </a:rPr>
              <a:t>Nullable</a:t>
            </a:r>
            <a:r>
              <a:rPr lang="en-US" sz="4000" dirty="0" smtClean="0">
                <a:ea typeface="+mj-ea"/>
                <a:cs typeface="+mj-cs"/>
              </a:rPr>
              <a:t> Variables</a:t>
            </a:r>
          </a:p>
        </p:txBody>
      </p:sp>
      <p:graphicFrame>
        <p:nvGraphicFramePr>
          <p:cNvPr id="1945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223609"/>
              </p:ext>
            </p:extLst>
          </p:nvPr>
        </p:nvGraphicFramePr>
        <p:xfrm>
          <a:off x="984183" y="1143000"/>
          <a:ext cx="293369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183" y="1143000"/>
                        <a:ext cx="2933699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211414"/>
              </p:ext>
            </p:extLst>
          </p:nvPr>
        </p:nvGraphicFramePr>
        <p:xfrm>
          <a:off x="5732462" y="1360487"/>
          <a:ext cx="1512000" cy="57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Equation" r:id="rId5" imgW="469800" imgH="177480" progId="Equation.3">
                  <p:embed/>
                </p:oleObj>
              </mc:Choice>
              <mc:Fallback>
                <p:oleObj name="Equation" r:id="rId5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2" y="1360487"/>
                        <a:ext cx="1512000" cy="57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0" name="Text Box 1030"/>
          <p:cNvSpPr txBox="1">
            <a:spLocks noChangeArrowheads="1"/>
          </p:cNvSpPr>
          <p:nvPr/>
        </p:nvSpPr>
        <p:spPr bwMode="auto">
          <a:xfrm>
            <a:off x="228600" y="2057400"/>
            <a:ext cx="353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Nullable Variable:</a:t>
            </a:r>
          </a:p>
        </p:txBody>
      </p:sp>
      <p:graphicFrame>
        <p:nvGraphicFramePr>
          <p:cNvPr id="1946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80800"/>
              </p:ext>
            </p:extLst>
          </p:nvPr>
        </p:nvGraphicFramePr>
        <p:xfrm>
          <a:off x="5715000" y="2072640"/>
          <a:ext cx="2808000" cy="6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7" name="Equation" r:id="rId7" imgW="774360" imgH="177480" progId="Equation.3">
                  <p:embed/>
                </p:oleObj>
              </mc:Choice>
              <mc:Fallback>
                <p:oleObj name="Equation" r:id="rId7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72640"/>
                        <a:ext cx="2808000" cy="64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2" name="Text Box 1032"/>
          <p:cNvSpPr txBox="1">
            <a:spLocks noChangeArrowheads="1"/>
          </p:cNvSpPr>
          <p:nvPr/>
        </p:nvSpPr>
        <p:spPr bwMode="auto">
          <a:xfrm>
            <a:off x="990600" y="3124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Example:</a:t>
            </a:r>
          </a:p>
        </p:txBody>
      </p:sp>
      <p:graphicFrame>
        <p:nvGraphicFramePr>
          <p:cNvPr id="19464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23345"/>
              </p:ext>
            </p:extLst>
          </p:nvPr>
        </p:nvGraphicFramePr>
        <p:xfrm>
          <a:off x="3497263" y="3071380"/>
          <a:ext cx="2217737" cy="203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8" name="Equation" r:id="rId9" imgW="698400" imgH="634680" progId="Equation.3">
                  <p:embed/>
                </p:oleObj>
              </mc:Choice>
              <mc:Fallback>
                <p:oleObj name="Equation" r:id="rId9" imgW="6984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071380"/>
                        <a:ext cx="2217737" cy="203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4" name="Line 1034"/>
          <p:cNvSpPr>
            <a:spLocks noChangeShapeType="1"/>
          </p:cNvSpPr>
          <p:nvPr/>
        </p:nvSpPr>
        <p:spPr bwMode="auto">
          <a:xfrm flipV="1">
            <a:off x="3200400" y="5334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3035" name="Text Box 1035"/>
          <p:cNvSpPr txBox="1">
            <a:spLocks noChangeArrowheads="1"/>
          </p:cNvSpPr>
          <p:nvPr/>
        </p:nvSpPr>
        <p:spPr bwMode="auto">
          <a:xfrm>
            <a:off x="152400" y="6019800"/>
            <a:ext cx="334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Nullable variable</a:t>
            </a:r>
          </a:p>
        </p:txBody>
      </p:sp>
      <p:sp>
        <p:nvSpPr>
          <p:cNvPr id="513036" name="Line 1036"/>
          <p:cNvSpPr>
            <a:spLocks noChangeShapeType="1"/>
          </p:cNvSpPr>
          <p:nvPr/>
        </p:nvSpPr>
        <p:spPr bwMode="auto">
          <a:xfrm flipH="1" flipV="1">
            <a:off x="4724400" y="52578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68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61045"/>
              </p:ext>
            </p:extLst>
          </p:nvPr>
        </p:nvGraphicFramePr>
        <p:xfrm>
          <a:off x="5257800" y="5943600"/>
          <a:ext cx="2521646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9" name="Equation" r:id="rId11" imgW="927000" imgH="203040" progId="Equation.3">
                  <p:embed/>
                </p:oleObj>
              </mc:Choice>
              <mc:Fallback>
                <p:oleObj name="Equation" r:id="rId11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943600"/>
                        <a:ext cx="2521646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8" name="Line 1038"/>
          <p:cNvSpPr>
            <a:spLocks noChangeShapeType="1"/>
          </p:cNvSpPr>
          <p:nvPr/>
        </p:nvSpPr>
        <p:spPr bwMode="auto">
          <a:xfrm>
            <a:off x="0" y="2895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74006"/>
              </p:ext>
            </p:extLst>
          </p:nvPr>
        </p:nvGraphicFramePr>
        <p:xfrm>
          <a:off x="3276600" y="1989260"/>
          <a:ext cx="1600200" cy="5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Equation" r:id="rId3" imgW="495000" imgH="177480" progId="Equation.3">
                  <p:embed/>
                </p:oleObj>
              </mc:Choice>
              <mc:Fallback>
                <p:oleObj name="Equation" r:id="rId3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260"/>
                        <a:ext cx="1600200" cy="574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0100"/>
              </p:ext>
            </p:extLst>
          </p:nvPr>
        </p:nvGraphicFramePr>
        <p:xfrm>
          <a:off x="228600" y="1231650"/>
          <a:ext cx="226314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5" imgW="698400" imgH="634680" progId="Equation.3">
                  <p:embed/>
                </p:oleObj>
              </mc:Choice>
              <mc:Fallback>
                <p:oleObj name="Equation" r:id="rId5" imgW="6984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31650"/>
                        <a:ext cx="226314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6" name="AutoShape 1028"/>
          <p:cNvSpPr>
            <a:spLocks noChangeArrowheads="1"/>
          </p:cNvSpPr>
          <p:nvPr/>
        </p:nvSpPr>
        <p:spPr bwMode="auto">
          <a:xfrm>
            <a:off x="2971800" y="9144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Substitute</a:t>
            </a:r>
          </a:p>
          <a:p>
            <a:pPr algn="ctr"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0485" name="Object 1029"/>
          <p:cNvGraphicFramePr>
            <a:graphicFrameLocks noChangeAspect="1"/>
          </p:cNvGraphicFramePr>
          <p:nvPr/>
        </p:nvGraphicFramePr>
        <p:xfrm>
          <a:off x="5791200" y="1524000"/>
          <a:ext cx="2990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Equation" r:id="rId7" imgW="2374900" imgH="1041400" progId="Equation.3">
                  <p:embed/>
                </p:oleObj>
              </mc:Choice>
              <mc:Fallback>
                <p:oleObj name="Equation" r:id="rId7" imgW="2374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29908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9" name="Line 1031"/>
          <p:cNvSpPr>
            <a:spLocks noChangeShapeType="1"/>
          </p:cNvSpPr>
          <p:nvPr/>
        </p:nvSpPr>
        <p:spPr bwMode="auto">
          <a:xfrm>
            <a:off x="0" y="2743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5080" name="Line 1032"/>
          <p:cNvSpPr>
            <a:spLocks noChangeShapeType="1"/>
          </p:cNvSpPr>
          <p:nvPr/>
        </p:nvSpPr>
        <p:spPr bwMode="auto">
          <a:xfrm flipV="1">
            <a:off x="0" y="2667000"/>
            <a:ext cx="1905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0489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587246"/>
              </p:ext>
            </p:extLst>
          </p:nvPr>
        </p:nvGraphicFramePr>
        <p:xfrm>
          <a:off x="1917834" y="304800"/>
          <a:ext cx="507179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9" imgW="1688760" imgH="203040" progId="Equation.3">
                  <p:embed/>
                </p:oleObj>
              </mc:Choice>
              <mc:Fallback>
                <p:oleObj name="Equation" r:id="rId9" imgW="1688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34" y="304800"/>
                        <a:ext cx="507179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3" name="Text Box 1035"/>
          <p:cNvSpPr txBox="1">
            <a:spLocks noChangeArrowheads="1"/>
          </p:cNvSpPr>
          <p:nvPr/>
        </p:nvSpPr>
        <p:spPr bwMode="auto">
          <a:xfrm>
            <a:off x="228600" y="4343400"/>
            <a:ext cx="7762061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After we remove all the </a:t>
            </a:r>
            <a:r>
              <a:rPr lang="el-GR" dirty="0" smtClean="0"/>
              <a:t>ε</a:t>
            </a:r>
            <a:r>
              <a:rPr lang="tr-TR" dirty="0" smtClean="0"/>
              <a:t> - </a:t>
            </a:r>
            <a:r>
              <a:rPr lang="tr-TR" dirty="0" err="1" smtClean="0"/>
              <a:t>productions</a:t>
            </a:r>
            <a:endParaRPr lang="el-GR" dirty="0"/>
          </a:p>
          <a:p>
            <a:pPr>
              <a:defRPr/>
            </a:pPr>
            <a:r>
              <a:rPr lang="en-US" dirty="0" smtClean="0">
                <a:latin typeface="Comic Sans MS" charset="0"/>
                <a:ea typeface="ＭＳ Ｐゴシック" charset="0"/>
              </a:rPr>
              <a:t>all </a:t>
            </a:r>
            <a:r>
              <a:rPr lang="en-US" dirty="0">
                <a:latin typeface="Comic Sans MS" charset="0"/>
                <a:ea typeface="ＭＳ Ｐゴシック" charset="0"/>
              </a:rPr>
              <a:t>the </a:t>
            </a:r>
            <a:r>
              <a:rPr lang="en-US" dirty="0" err="1">
                <a:latin typeface="Comic Sans MS" charset="0"/>
                <a:ea typeface="ＭＳ Ｐゴシック" charset="0"/>
              </a:rPr>
              <a:t>nullable</a:t>
            </a:r>
            <a:r>
              <a:rPr lang="en-US" dirty="0">
                <a:latin typeface="Comic Sans MS" charset="0"/>
                <a:ea typeface="ＭＳ Ｐゴシック" charset="0"/>
              </a:rPr>
              <a:t> variables disappear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(except for the start variable)</a:t>
            </a:r>
          </a:p>
        </p:txBody>
      </p:sp>
    </p:spTree>
    <p:extLst>
      <p:ext uri="{BB962C8B-B14F-4D97-AF65-F5344CB8AC3E}">
        <p14:creationId xmlns:p14="http://schemas.microsoft.com/office/powerpoint/2010/main" val="32981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239000" cy="7112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+mj-ea"/>
                <a:cs typeface="+mj-cs"/>
              </a:rPr>
              <a:t>Unit-Productions</a:t>
            </a:r>
          </a:p>
        </p:txBody>
      </p:sp>
      <p:graphicFrame>
        <p:nvGraphicFramePr>
          <p:cNvPr id="21507" name="Object 1027"/>
          <p:cNvGraphicFramePr>
            <a:graphicFrameLocks noChangeAspect="1"/>
          </p:cNvGraphicFramePr>
          <p:nvPr/>
        </p:nvGraphicFramePr>
        <p:xfrm>
          <a:off x="4679950" y="1028700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Equation" r:id="rId3" imgW="1193800" imgH="342900" progId="Equation.3">
                  <p:embed/>
                </p:oleObj>
              </mc:Choice>
              <mc:Fallback>
                <p:oleObj name="Equation" r:id="rId3" imgW="1193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028700"/>
                        <a:ext cx="1416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0" name="Text Box 1028"/>
          <p:cNvSpPr txBox="1">
            <a:spLocks noChangeArrowheads="1"/>
          </p:cNvSpPr>
          <p:nvPr/>
        </p:nvSpPr>
        <p:spPr bwMode="auto">
          <a:xfrm>
            <a:off x="441325" y="939800"/>
            <a:ext cx="326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Unit Production:</a:t>
            </a:r>
          </a:p>
        </p:txBody>
      </p:sp>
      <p:sp>
        <p:nvSpPr>
          <p:cNvPr id="516101" name="Text Box 1029"/>
          <p:cNvSpPr txBox="1">
            <a:spLocks noChangeArrowheads="1"/>
          </p:cNvSpPr>
          <p:nvPr/>
        </p:nvSpPr>
        <p:spPr bwMode="auto">
          <a:xfrm>
            <a:off x="2362200" y="1600200"/>
            <a:ext cx="605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(a single variable in both sides)</a:t>
            </a:r>
          </a:p>
        </p:txBody>
      </p:sp>
      <p:graphicFrame>
        <p:nvGraphicFramePr>
          <p:cNvPr id="21510" name="Object 1030"/>
          <p:cNvGraphicFramePr>
            <a:graphicFrameLocks noChangeAspect="1"/>
          </p:cNvGraphicFramePr>
          <p:nvPr/>
        </p:nvGraphicFramePr>
        <p:xfrm>
          <a:off x="3124200" y="289560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tion" r:id="rId5" imgW="1600200" imgH="3467100" progId="Equation.3">
                  <p:embed/>
                </p:oleObj>
              </mc:Choice>
              <mc:Fallback>
                <p:oleObj name="Equation" r:id="rId5" imgW="1600200" imgH="346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3" name="Text Box 1031"/>
          <p:cNvSpPr txBox="1">
            <a:spLocks noChangeArrowheads="1"/>
          </p:cNvSpPr>
          <p:nvPr/>
        </p:nvSpPr>
        <p:spPr bwMode="auto">
          <a:xfrm>
            <a:off x="441325" y="2768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516104" name="Line 1032"/>
          <p:cNvSpPr>
            <a:spLocks noChangeShapeType="1"/>
          </p:cNvSpPr>
          <p:nvPr/>
        </p:nvSpPr>
        <p:spPr bwMode="auto">
          <a:xfrm>
            <a:off x="0" y="22860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6106" name="AutoShape 1034"/>
          <p:cNvSpPr>
            <a:spLocks noChangeArrowheads="1"/>
          </p:cNvSpPr>
          <p:nvPr/>
        </p:nvSpPr>
        <p:spPr bwMode="auto">
          <a:xfrm>
            <a:off x="2971800" y="4343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6108" name="AutoShape 1036"/>
          <p:cNvSpPr>
            <a:spLocks noChangeArrowheads="1"/>
          </p:cNvSpPr>
          <p:nvPr/>
        </p:nvSpPr>
        <p:spPr bwMode="auto">
          <a:xfrm>
            <a:off x="2971800" y="5105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6109" name="Text Box 1037"/>
          <p:cNvSpPr txBox="1">
            <a:spLocks noChangeArrowheads="1"/>
          </p:cNvSpPr>
          <p:nvPr/>
        </p:nvSpPr>
        <p:spPr bwMode="auto">
          <a:xfrm>
            <a:off x="5410200" y="4724400"/>
            <a:ext cx="333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Unit Productions</a:t>
            </a:r>
          </a:p>
        </p:txBody>
      </p:sp>
      <p:sp>
        <p:nvSpPr>
          <p:cNvPr id="516110" name="Line 1038"/>
          <p:cNvSpPr>
            <a:spLocks noChangeShapeType="1"/>
          </p:cNvSpPr>
          <p:nvPr/>
        </p:nvSpPr>
        <p:spPr bwMode="auto">
          <a:xfrm>
            <a:off x="48006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6111" name="Line 1039"/>
          <p:cNvSpPr>
            <a:spLocks noChangeShapeType="1"/>
          </p:cNvSpPr>
          <p:nvPr/>
        </p:nvSpPr>
        <p:spPr bwMode="auto">
          <a:xfrm flipV="1">
            <a:off x="4800600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984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3" imgW="1600200" imgH="3467100" progId="Equation.3">
                  <p:embed/>
                </p:oleObj>
              </mc:Choice>
              <mc:Fallback>
                <p:oleObj name="Equation" r:id="rId3" imgW="1600200" imgH="346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1" name="AutoShape 3"/>
          <p:cNvSpPr>
            <a:spLocks noChangeArrowheads="1"/>
          </p:cNvSpPr>
          <p:nvPr/>
        </p:nvSpPr>
        <p:spPr bwMode="auto">
          <a:xfrm>
            <a:off x="2743200" y="25908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Substitute</a:t>
            </a:r>
          </a:p>
          <a:p>
            <a:pPr algn="ctr"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37750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5" imgW="1269449" imgH="380835" progId="Equation.3">
                  <p:embed/>
                </p:oleObj>
              </mc:Choice>
              <mc:Fallback>
                <p:oleObj name="Equation" r:id="rId5" imgW="126944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750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2039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Equation" r:id="rId7" imgW="2438400" imgH="2717800" progId="Equation.3">
                  <p:embed/>
                </p:oleObj>
              </mc:Choice>
              <mc:Fallback>
                <p:oleObj name="Equation" r:id="rId7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4" name="Line 6"/>
          <p:cNvSpPr>
            <a:spLocks noChangeShapeType="1"/>
          </p:cNvSpPr>
          <p:nvPr/>
        </p:nvSpPr>
        <p:spPr bwMode="auto">
          <a:xfrm>
            <a:off x="1524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9175" name="Line 7"/>
          <p:cNvSpPr>
            <a:spLocks noChangeShapeType="1"/>
          </p:cNvSpPr>
          <p:nvPr/>
        </p:nvSpPr>
        <p:spPr bwMode="auto">
          <a:xfrm flipV="1">
            <a:off x="2286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365125" y="711200"/>
            <a:ext cx="556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Removal of unit productions:</a:t>
            </a:r>
          </a:p>
        </p:txBody>
      </p:sp>
    </p:spTree>
    <p:extLst>
      <p:ext uri="{BB962C8B-B14F-4D97-AF65-F5344CB8AC3E}">
        <p14:creationId xmlns:p14="http://schemas.microsoft.com/office/powerpoint/2010/main" val="36248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2971800" y="26670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Remove</a:t>
            </a:r>
          </a:p>
          <a:p>
            <a:pPr algn="ctr"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Equation" r:id="rId3" imgW="2438400" imgH="2717800" progId="Equation.3">
                  <p:embed/>
                </p:oleObj>
              </mc:Choice>
              <mc:Fallback>
                <p:oleObj name="Equation" r:id="rId3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4325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Equation" r:id="rId5" imgW="2438400" imgH="2717800" progId="Equation.3">
                  <p:embed/>
                </p:oleObj>
              </mc:Choice>
              <mc:Fallback>
                <p:oleObj name="Equation" r:id="rId5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7" name="Line 5"/>
          <p:cNvSpPr>
            <a:spLocks noChangeShapeType="1"/>
          </p:cNvSpPr>
          <p:nvPr/>
        </p:nvSpPr>
        <p:spPr bwMode="auto">
          <a:xfrm>
            <a:off x="1828800" y="38862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0198" name="Line 6"/>
          <p:cNvSpPr>
            <a:spLocks noChangeShapeType="1"/>
          </p:cNvSpPr>
          <p:nvPr/>
        </p:nvSpPr>
        <p:spPr bwMode="auto">
          <a:xfrm flipV="1">
            <a:off x="1828800" y="3886200"/>
            <a:ext cx="533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581400" y="38100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7" imgW="1409088" imgH="406224" progId="Equation.3">
                  <p:embed/>
                </p:oleObj>
              </mc:Choice>
              <mc:Fallback>
                <p:oleObj name="Equation" r:id="rId7" imgW="140908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705600" y="457200"/>
          <a:ext cx="161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9" imgW="1295400" imgH="342900" progId="Equation.3">
                  <p:embed/>
                </p:oleObj>
              </mc:Choice>
              <mc:Fallback>
                <p:oleObj name="Equation" r:id="rId9" imgW="1295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1612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1524000" y="1066800"/>
            <a:ext cx="5516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can be removed immediately</a:t>
            </a:r>
          </a:p>
        </p:txBody>
      </p: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1524000" y="381000"/>
            <a:ext cx="494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Unit productions of form</a:t>
            </a:r>
          </a:p>
        </p:txBody>
      </p:sp>
    </p:spTree>
    <p:extLst>
      <p:ext uri="{BB962C8B-B14F-4D97-AF65-F5344CB8AC3E}">
        <p14:creationId xmlns:p14="http://schemas.microsoft.com/office/powerpoint/2010/main" val="1941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3074"/>
          <p:cNvSpPr>
            <a:spLocks noChangeArrowheads="1"/>
          </p:cNvSpPr>
          <p:nvPr/>
        </p:nvSpPr>
        <p:spPr bwMode="auto">
          <a:xfrm>
            <a:off x="2667000" y="28194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Substitute</a:t>
            </a:r>
          </a:p>
          <a:p>
            <a:pPr algn="ctr"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4579" name="Object 3075"/>
          <p:cNvGraphicFramePr>
            <a:graphicFrameLocks noChangeAspect="1"/>
          </p:cNvGraphicFramePr>
          <p:nvPr/>
        </p:nvGraphicFramePr>
        <p:xfrm>
          <a:off x="3352800" y="39274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Equation" r:id="rId3" imgW="1269449" imgH="380835" progId="Equation.3">
                  <p:embed/>
                </p:oleObj>
              </mc:Choice>
              <mc:Fallback>
                <p:oleObj name="Equation" r:id="rId3" imgW="126944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274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076"/>
          <p:cNvGraphicFramePr>
            <a:graphicFrameLocks noChangeAspect="1"/>
          </p:cNvGraphicFramePr>
          <p:nvPr/>
        </p:nvGraphicFramePr>
        <p:xfrm>
          <a:off x="57150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5" imgW="3263900" imgH="1955800" progId="Equation.3">
                  <p:embed/>
                </p:oleObj>
              </mc:Choice>
              <mc:Fallback>
                <p:oleObj name="Equation" r:id="rId5" imgW="32639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077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7" imgW="2438400" imgH="2717800" progId="Equation.3">
                  <p:embed/>
                </p:oleObj>
              </mc:Choice>
              <mc:Fallback>
                <p:oleObj name="Equation" r:id="rId7" imgW="2438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Line 3078"/>
          <p:cNvSpPr>
            <a:spLocks noChangeShapeType="1"/>
          </p:cNvSpPr>
          <p:nvPr/>
        </p:nvSpPr>
        <p:spPr bwMode="auto">
          <a:xfrm>
            <a:off x="152400" y="38100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1223" name="Line 3079"/>
          <p:cNvSpPr>
            <a:spLocks noChangeShapeType="1"/>
          </p:cNvSpPr>
          <p:nvPr/>
        </p:nvSpPr>
        <p:spPr bwMode="auto">
          <a:xfrm flipV="1">
            <a:off x="152400" y="3810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050"/>
          <p:cNvSpPr txBox="1">
            <a:spLocks noChangeArrowheads="1"/>
          </p:cNvSpPr>
          <p:nvPr/>
        </p:nvSpPr>
        <p:spPr bwMode="auto">
          <a:xfrm>
            <a:off x="288925" y="254000"/>
            <a:ext cx="579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Remove repeated productions</a:t>
            </a:r>
          </a:p>
        </p:txBody>
      </p:sp>
      <p:sp>
        <p:nvSpPr>
          <p:cNvPr id="522243" name="AutoShape 2051"/>
          <p:cNvSpPr>
            <a:spLocks noChangeArrowheads="1"/>
          </p:cNvSpPr>
          <p:nvPr/>
        </p:nvSpPr>
        <p:spPr bwMode="auto">
          <a:xfrm>
            <a:off x="3810000" y="3733800"/>
            <a:ext cx="1981200" cy="485775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5604" name="Object 2052"/>
          <p:cNvGraphicFramePr>
            <a:graphicFrameLocks noChangeAspect="1"/>
          </p:cNvGraphicFramePr>
          <p:nvPr/>
        </p:nvGraphicFramePr>
        <p:xfrm>
          <a:off x="6432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3" imgW="2438400" imgH="1955800" progId="Equation.3">
                  <p:embed/>
                </p:oleObj>
              </mc:Choice>
              <mc:Fallback>
                <p:oleObj name="Equation" r:id="rId3" imgW="24384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053"/>
          <p:cNvGraphicFramePr>
            <a:graphicFrameLocks noChangeAspect="1"/>
          </p:cNvGraphicFramePr>
          <p:nvPr/>
        </p:nvGraphicFramePr>
        <p:xfrm>
          <a:off x="2286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Equation" r:id="rId5" imgW="3263900" imgH="1955800" progId="Equation.3">
                  <p:embed/>
                </p:oleObj>
              </mc:Choice>
              <mc:Fallback>
                <p:oleObj name="Equation" r:id="rId5" imgW="32639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6" name="Text Box 2054"/>
          <p:cNvSpPr txBox="1">
            <a:spLocks noChangeArrowheads="1"/>
          </p:cNvSpPr>
          <p:nvPr/>
        </p:nvSpPr>
        <p:spPr bwMode="auto">
          <a:xfrm>
            <a:off x="6291263" y="2057400"/>
            <a:ext cx="285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Final grammar</a:t>
            </a:r>
          </a:p>
        </p:txBody>
      </p:sp>
      <p:sp>
        <p:nvSpPr>
          <p:cNvPr id="522247" name="Line 2055"/>
          <p:cNvSpPr>
            <a:spLocks noChangeShapeType="1"/>
          </p:cNvSpPr>
          <p:nvPr/>
        </p:nvSpPr>
        <p:spPr bwMode="auto">
          <a:xfrm>
            <a:off x="2895600" y="28194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248" name="Line 2056"/>
          <p:cNvSpPr>
            <a:spLocks noChangeShapeType="1"/>
          </p:cNvSpPr>
          <p:nvPr/>
        </p:nvSpPr>
        <p:spPr bwMode="auto">
          <a:xfrm flipV="1">
            <a:off x="2895600" y="28194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249" name="Oval 2057"/>
          <p:cNvSpPr>
            <a:spLocks noChangeArrowheads="1"/>
          </p:cNvSpPr>
          <p:nvPr/>
        </p:nvSpPr>
        <p:spPr bwMode="auto">
          <a:xfrm>
            <a:off x="1143000" y="2743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+mj-ea"/>
                <a:cs typeface="+mj-cs"/>
              </a:rPr>
              <a:t>Useless Productions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4290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3" imgW="1803400" imgH="2717800" progId="Equation.3">
                  <p:embed/>
                </p:oleObj>
              </mc:Choice>
              <mc:Fallback>
                <p:oleObj name="Equation" r:id="rId3" imgW="18034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0" y="4876800"/>
            <a:ext cx="8891588" cy="1409700"/>
            <a:chOff x="0" y="3072"/>
            <a:chExt cx="5601" cy="888"/>
          </a:xfrm>
        </p:grpSpPr>
        <p:graphicFrame>
          <p:nvGraphicFramePr>
            <p:cNvPr id="26634" name="Object 5"/>
            <p:cNvGraphicFramePr>
              <a:graphicFrameLocks noChangeAspect="1"/>
            </p:cNvGraphicFramePr>
            <p:nvPr/>
          </p:nvGraphicFramePr>
          <p:xfrm>
            <a:off x="96" y="3696"/>
            <a:ext cx="55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2" name="Equation" r:id="rId5" imgW="8737600" imgH="419100" progId="Equation.3">
                    <p:embed/>
                  </p:oleObj>
                </mc:Choice>
                <mc:Fallback>
                  <p:oleObj name="Equation" r:id="rId5" imgW="8737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696"/>
                          <a:ext cx="550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0" y="3072"/>
              <a:ext cx="43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Comic Sans MS" charset="0"/>
                  <a:ea typeface="ＭＳ Ｐゴシック" charset="0"/>
                </a:rPr>
                <a:t>Some derivations never terminate...</a:t>
              </a:r>
            </a:p>
          </p:txBody>
        </p:sp>
      </p:grpSp>
      <p:grpSp>
        <p:nvGrpSpPr>
          <p:cNvPr id="433159" name="Group 7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433160" name="Oval 8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3300"/>
                  </a:solidFill>
                  <a:latin typeface="Comic Sans MS" charset="0"/>
                  <a:ea typeface="ＭＳ Ｐゴシック" charset="0"/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0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352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Equation" r:id="rId3" imgW="1625600" imgH="2717800" progId="Equation.3">
                  <p:embed/>
                </p:oleObj>
              </mc:Choice>
              <mc:Fallback>
                <p:oleObj name="Equation" r:id="rId3" imgW="16256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288925" y="101600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Another grammar: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438400" y="4419600"/>
            <a:ext cx="447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Not reachable from S </a:t>
            </a:r>
          </a:p>
        </p:txBody>
      </p:sp>
      <p:grpSp>
        <p:nvGrpSpPr>
          <p:cNvPr id="434181" name="Group 5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434182" name="Oval 6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4183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3300"/>
                  </a:solidFill>
                  <a:latin typeface="Comic Sans MS" charset="0"/>
                  <a:ea typeface="ＭＳ Ｐゴシック" charset="0"/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In general: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459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there is a derivation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219200" y="1828800"/>
          <a:ext cx="7265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3" imgW="5562600" imgH="444500" progId="Equation.3">
                  <p:embed/>
                </p:oleObj>
              </mc:Choice>
              <mc:Fallback>
                <p:oleObj name="Equation" r:id="rId3" imgW="556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72659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532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 variable        is useful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581400" y="37338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5" imgW="368140" imgH="406224" progId="Equation.3">
                  <p:embed/>
                </p:oleObj>
              </mc:Choice>
              <mc:Fallback>
                <p:oleObj name="Equation" r:id="rId5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609600" y="5257800"/>
            <a:ext cx="667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Otherwise, variable        is useless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648200" y="5334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7" imgW="368140" imgH="406224" progId="Equation.3">
                  <p:embed/>
                </p:oleObj>
              </mc:Choice>
              <mc:Fallback>
                <p:oleObj name="Equation" r:id="rId7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Line 9"/>
          <p:cNvSpPr>
            <a:spLocks noChangeShapeType="1"/>
          </p:cNvSpPr>
          <p:nvPr/>
        </p:nvSpPr>
        <p:spPr bwMode="auto">
          <a:xfrm>
            <a:off x="6477000" y="22860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5211" name="Text Box 11"/>
          <p:cNvSpPr txBox="1">
            <a:spLocks noChangeArrowheads="1"/>
          </p:cNvSpPr>
          <p:nvPr/>
        </p:nvSpPr>
        <p:spPr bwMode="auto">
          <a:xfrm>
            <a:off x="6781800" y="2819400"/>
            <a:ext cx="18303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consists of </a:t>
            </a:r>
          </a:p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39232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The Pumping Lemma for CFL's</a:t>
            </a:r>
            <a:endParaRPr lang="en-US" sz="4400" dirty="0" smtClean="0">
              <a:ea typeface="+mj-ea"/>
              <a:cs typeface="+mj-cs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6375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production               is useless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any of its variables is useless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657600" y="304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3" imgW="1333500" imgH="419100" progId="Equation.3">
                  <p:embed/>
                </p:oleObj>
              </mc:Choice>
              <mc:Fallback>
                <p:oleObj name="Equation" r:id="rId3" imgW="133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97634"/>
              </p:ext>
            </p:extLst>
          </p:nvPr>
        </p:nvGraphicFramePr>
        <p:xfrm>
          <a:off x="3048000" y="1749915"/>
          <a:ext cx="1981200" cy="447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5" imgW="583920" imgH="1320480" progId="Equation.3">
                  <p:embed/>
                </p:oleObj>
              </mc:Choice>
              <mc:Fallback>
                <p:oleObj name="Equation" r:id="rId5" imgW="58392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49915"/>
                        <a:ext cx="1981200" cy="4479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6254" name="Group 30"/>
          <p:cNvGrpSpPr>
            <a:grpSpLocks/>
          </p:cNvGrpSpPr>
          <p:nvPr/>
        </p:nvGrpSpPr>
        <p:grpSpPr bwMode="auto">
          <a:xfrm>
            <a:off x="2819400" y="2692400"/>
            <a:ext cx="5046663" cy="3708400"/>
            <a:chOff x="1776" y="1696"/>
            <a:chExt cx="3179" cy="2336"/>
          </a:xfrm>
        </p:grpSpPr>
        <p:sp>
          <p:nvSpPr>
            <p:cNvPr id="436243" name="Text Box 19"/>
            <p:cNvSpPr txBox="1">
              <a:spLocks noChangeArrowheads="1"/>
            </p:cNvSpPr>
            <p:nvPr/>
          </p:nvSpPr>
          <p:spPr bwMode="auto">
            <a:xfrm>
              <a:off x="3446" y="1696"/>
              <a:ext cx="15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latin typeface="Comic Sans MS" charset="0"/>
                  <a:ea typeface="ＭＳ Ｐゴシック" charset="0"/>
                </a:rPr>
                <a:t>Productions</a:t>
              </a:r>
            </a:p>
          </p:txBody>
        </p:sp>
        <p:grpSp>
          <p:nvGrpSpPr>
            <p:cNvPr id="29717" name="Group 28"/>
            <p:cNvGrpSpPr>
              <a:grpSpLocks/>
            </p:cNvGrpSpPr>
            <p:nvPr/>
          </p:nvGrpSpPr>
          <p:grpSpPr bwMode="auto">
            <a:xfrm>
              <a:off x="1776" y="2080"/>
              <a:ext cx="2654" cy="1952"/>
              <a:chOff x="1776" y="2080"/>
              <a:chExt cx="2654" cy="1952"/>
            </a:xfrm>
          </p:grpSpPr>
          <p:sp>
            <p:nvSpPr>
              <p:cNvPr id="436238" name="Oval 14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129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6239" name="Oval 15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14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6240" name="Oval 16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153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6241" name="Oval 17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153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6244" name="Text Box 20"/>
              <p:cNvSpPr txBox="1">
                <a:spLocks noChangeArrowheads="1"/>
              </p:cNvSpPr>
              <p:nvPr/>
            </p:nvSpPr>
            <p:spPr bwMode="auto">
              <a:xfrm>
                <a:off x="3446" y="208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Comic Sans MS" charset="0"/>
                    <a:ea typeface="ＭＳ Ｐゴシック" charset="0"/>
                  </a:rPr>
                  <a:t>useless</a:t>
                </a:r>
              </a:p>
            </p:txBody>
          </p:sp>
          <p:sp>
            <p:nvSpPr>
              <p:cNvPr id="436245" name="Text Box 21"/>
              <p:cNvSpPr txBox="1">
                <a:spLocks noChangeArrowheads="1"/>
              </p:cNvSpPr>
              <p:nvPr/>
            </p:nvSpPr>
            <p:spPr bwMode="auto">
              <a:xfrm>
                <a:off x="3456" y="259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Comic Sans MS" charset="0"/>
                    <a:ea typeface="ＭＳ Ｐゴシック" charset="0"/>
                  </a:rPr>
                  <a:t>useless</a:t>
                </a:r>
              </a:p>
            </p:txBody>
          </p:sp>
          <p:sp>
            <p:nvSpPr>
              <p:cNvPr id="436246" name="Text Box 22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Comic Sans MS" charset="0"/>
                    <a:ea typeface="ＭＳ Ｐゴシック" charset="0"/>
                  </a:rPr>
                  <a:t>useless</a:t>
                </a:r>
              </a:p>
            </p:txBody>
          </p:sp>
          <p:sp>
            <p:nvSpPr>
              <p:cNvPr id="436247" name="Text Box 23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Comic Sans MS" charset="0"/>
                    <a:ea typeface="ＭＳ Ｐゴシック" charset="0"/>
                  </a:rPr>
                  <a:t>useless</a:t>
                </a:r>
              </a:p>
            </p:txBody>
          </p:sp>
        </p:grpSp>
      </p:grpSp>
      <p:grpSp>
        <p:nvGrpSpPr>
          <p:cNvPr id="436253" name="Group 29"/>
          <p:cNvGrpSpPr>
            <a:grpSpLocks/>
          </p:cNvGrpSpPr>
          <p:nvPr/>
        </p:nvGrpSpPr>
        <p:grpSpPr bwMode="auto">
          <a:xfrm>
            <a:off x="762000" y="3429000"/>
            <a:ext cx="4038600" cy="2865438"/>
            <a:chOff x="480" y="2160"/>
            <a:chExt cx="2544" cy="1805"/>
          </a:xfrm>
        </p:grpSpPr>
        <p:sp>
          <p:nvSpPr>
            <p:cNvPr id="436236" name="Text Box 12"/>
            <p:cNvSpPr txBox="1">
              <a:spLocks noChangeArrowheads="1"/>
            </p:cNvSpPr>
            <p:nvPr/>
          </p:nvSpPr>
          <p:spPr bwMode="auto">
            <a:xfrm>
              <a:off x="480" y="2160"/>
              <a:ext cx="1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latin typeface="Comic Sans MS" charset="0"/>
                  <a:ea typeface="ＭＳ Ｐゴシック" charset="0"/>
                </a:rPr>
                <a:t>Variables</a:t>
              </a:r>
            </a:p>
          </p:txBody>
        </p:sp>
        <p:grpSp>
          <p:nvGrpSpPr>
            <p:cNvPr id="29706" name="Group 27"/>
            <p:cNvGrpSpPr>
              <a:grpSpLocks/>
            </p:cNvGrpSpPr>
            <p:nvPr/>
          </p:nvGrpSpPr>
          <p:grpSpPr bwMode="auto">
            <a:xfrm>
              <a:off x="816" y="2592"/>
              <a:ext cx="2208" cy="1373"/>
              <a:chOff x="816" y="2592"/>
              <a:chExt cx="2208" cy="1373"/>
            </a:xfrm>
          </p:grpSpPr>
          <p:grpSp>
            <p:nvGrpSpPr>
              <p:cNvPr id="29707" name="Group 26"/>
              <p:cNvGrpSpPr>
                <a:grpSpLocks/>
              </p:cNvGrpSpPr>
              <p:nvPr/>
            </p:nvGrpSpPr>
            <p:grpSpPr bwMode="auto">
              <a:xfrm>
                <a:off x="816" y="2592"/>
                <a:ext cx="974" cy="1373"/>
                <a:chOff x="816" y="2592"/>
                <a:chExt cx="974" cy="1373"/>
              </a:xfrm>
            </p:grpSpPr>
            <p:sp>
              <p:nvSpPr>
                <p:cNvPr id="4362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6" y="259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mic Sans MS" charset="0"/>
                      <a:ea typeface="ＭＳ Ｐゴシック" charset="0"/>
                    </a:rPr>
                    <a:t>useless</a:t>
                  </a:r>
                </a:p>
              </p:txBody>
            </p:sp>
            <p:sp>
              <p:nvSpPr>
                <p:cNvPr id="4362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16" y="307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mic Sans MS" charset="0"/>
                      <a:ea typeface="ＭＳ Ｐゴシック" charset="0"/>
                    </a:rPr>
                    <a:t>useless</a:t>
                  </a:r>
                </a:p>
              </p:txBody>
            </p:sp>
            <p:sp>
              <p:nvSpPr>
                <p:cNvPr id="4362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16" y="3600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mic Sans MS" charset="0"/>
                      <a:ea typeface="ＭＳ Ｐゴシック" charset="0"/>
                    </a:rPr>
                    <a:t>useless</a:t>
                  </a:r>
                </a:p>
              </p:txBody>
            </p:sp>
          </p:grpSp>
          <p:grpSp>
            <p:nvGrpSpPr>
              <p:cNvPr id="29708" name="Group 25"/>
              <p:cNvGrpSpPr>
                <a:grpSpLocks/>
              </p:cNvGrpSpPr>
              <p:nvPr/>
            </p:nvGrpSpPr>
            <p:grpSpPr bwMode="auto">
              <a:xfrm>
                <a:off x="1920" y="2592"/>
                <a:ext cx="1104" cy="1344"/>
                <a:chOff x="1920" y="2592"/>
                <a:chExt cx="1104" cy="1344"/>
              </a:xfrm>
            </p:grpSpPr>
            <p:sp>
              <p:nvSpPr>
                <p:cNvPr id="436231" name="Oval 7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6232" name="Oval 8"/>
                <p:cNvSpPr>
                  <a:spLocks noChangeArrowheads="1"/>
                </p:cNvSpPr>
                <p:nvPr/>
              </p:nvSpPr>
              <p:spPr bwMode="auto">
                <a:xfrm>
                  <a:off x="192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6233" name="Oval 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384" cy="43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6248" name="Oval 24"/>
                <p:cNvSpPr>
                  <a:spLocks noChangeArrowheads="1"/>
                </p:cNvSpPr>
                <p:nvPr/>
              </p:nvSpPr>
              <p:spPr bwMode="auto">
                <a:xfrm>
                  <a:off x="264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74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0" y="2667000"/>
            <a:ext cx="371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 Grammar: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4343400" y="27432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60325" y="863600"/>
            <a:ext cx="850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Removing Useless Variables and Productions</a:t>
            </a:r>
          </a:p>
        </p:txBody>
      </p:sp>
    </p:spTree>
    <p:extLst>
      <p:ext uri="{BB962C8B-B14F-4D97-AF65-F5344CB8AC3E}">
        <p14:creationId xmlns:p14="http://schemas.microsoft.com/office/powerpoint/2010/main" val="22551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144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First:</a:t>
            </a: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66595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find all variables that can produce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strings with only terminals or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17500" y="23749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3749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943600" y="2514600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5" imgW="1244600" imgH="533400" progId="Equation.3">
                  <p:embed/>
                </p:oleObj>
              </mc:Choice>
              <mc:Fallback>
                <p:oleObj name="Equation" r:id="rId5" imgW="1244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0"/>
                        <a:ext cx="124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76200" y="2971800"/>
            <a:ext cx="1828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0" y="38100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52" name="Object 15"/>
          <p:cNvGraphicFramePr>
            <a:graphicFrameLocks noChangeAspect="1"/>
          </p:cNvGraphicFramePr>
          <p:nvPr/>
        </p:nvGraphicFramePr>
        <p:xfrm>
          <a:off x="5867400" y="4191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Equation" r:id="rId7" imgW="1726451" imgH="533169" progId="Equation.3">
                  <p:embed/>
                </p:oleObj>
              </mc:Choice>
              <mc:Fallback>
                <p:oleObj name="Equation" r:id="rId7" imgW="172645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8" name="Text Box 16"/>
          <p:cNvSpPr txBox="1">
            <a:spLocks noChangeArrowheads="1"/>
          </p:cNvSpPr>
          <p:nvPr/>
        </p:nvSpPr>
        <p:spPr bwMode="auto">
          <a:xfrm>
            <a:off x="3962400" y="24384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Round 1:</a:t>
            </a:r>
          </a:p>
        </p:txBody>
      </p:sp>
      <p:sp>
        <p:nvSpPr>
          <p:cNvPr id="438289" name="Text Box 17"/>
          <p:cNvSpPr txBox="1">
            <a:spLocks noChangeArrowheads="1"/>
          </p:cNvSpPr>
          <p:nvPr/>
        </p:nvSpPr>
        <p:spPr bwMode="auto">
          <a:xfrm>
            <a:off x="3962400" y="4191000"/>
            <a:ext cx="180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Round 2:</a:t>
            </a:r>
          </a:p>
        </p:txBody>
      </p:sp>
      <p:sp>
        <p:nvSpPr>
          <p:cNvPr id="438290" name="Text Box 18"/>
          <p:cNvSpPr txBox="1">
            <a:spLocks noChangeArrowheads="1"/>
          </p:cNvSpPr>
          <p:nvPr/>
        </p:nvSpPr>
        <p:spPr bwMode="auto">
          <a:xfrm>
            <a:off x="1752600" y="1419225"/>
            <a:ext cx="448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(possible useful variables)</a:t>
            </a:r>
          </a:p>
        </p:txBody>
      </p:sp>
      <p:graphicFrame>
        <p:nvGraphicFramePr>
          <p:cNvPr id="3175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61257"/>
              </p:ext>
            </p:extLst>
          </p:nvPr>
        </p:nvGraphicFramePr>
        <p:xfrm>
          <a:off x="7467600" y="914400"/>
          <a:ext cx="405493" cy="4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914400"/>
                        <a:ext cx="405493" cy="47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2" name="Text Box 20"/>
          <p:cNvSpPr txBox="1">
            <a:spLocks noChangeArrowheads="1"/>
          </p:cNvSpPr>
          <p:nvPr/>
        </p:nvSpPr>
        <p:spPr bwMode="auto">
          <a:xfrm>
            <a:off x="4038600" y="3048000"/>
            <a:ext cx="4222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(the right hand side of production</a:t>
            </a:r>
          </a:p>
          <a:p>
            <a:pPr>
              <a:defRPr/>
            </a:pPr>
            <a:r>
              <a:rPr lang="en-US" sz="2000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  that has only terminals)</a:t>
            </a:r>
          </a:p>
        </p:txBody>
      </p:sp>
      <p:sp>
        <p:nvSpPr>
          <p:cNvPr id="438293" name="Line 21"/>
          <p:cNvSpPr>
            <a:spLocks noChangeShapeType="1"/>
          </p:cNvSpPr>
          <p:nvPr/>
        </p:nvSpPr>
        <p:spPr bwMode="auto">
          <a:xfrm flipV="1">
            <a:off x="1981200" y="2819400"/>
            <a:ext cx="1981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8294" name="Line 22"/>
          <p:cNvSpPr>
            <a:spLocks noChangeShapeType="1"/>
          </p:cNvSpPr>
          <p:nvPr/>
        </p:nvSpPr>
        <p:spPr bwMode="auto">
          <a:xfrm flipV="1">
            <a:off x="2209800" y="2895600"/>
            <a:ext cx="1752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4038600" y="4648200"/>
            <a:ext cx="4429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(the right hand side of a production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has terminals and 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variables of previous round)</a:t>
            </a:r>
          </a:p>
        </p:txBody>
      </p:sp>
      <p:sp>
        <p:nvSpPr>
          <p:cNvPr id="438296" name="Oval 24"/>
          <p:cNvSpPr>
            <a:spLocks noChangeArrowheads="1"/>
          </p:cNvSpPr>
          <p:nvPr/>
        </p:nvSpPr>
        <p:spPr bwMode="auto">
          <a:xfrm>
            <a:off x="2133600" y="2286000"/>
            <a:ext cx="457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>
            <a:off x="2438400" y="2895600"/>
            <a:ext cx="1600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8298" name="Text Box 26"/>
          <p:cNvSpPr txBox="1">
            <a:spLocks noChangeArrowheads="1"/>
          </p:cNvSpPr>
          <p:nvPr/>
        </p:nvSpPr>
        <p:spPr bwMode="auto">
          <a:xfrm>
            <a:off x="2590800" y="5943600"/>
            <a:ext cx="622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This process can be generalized</a:t>
            </a:r>
          </a:p>
        </p:txBody>
      </p:sp>
    </p:spTree>
    <p:extLst>
      <p:ext uri="{BB962C8B-B14F-4D97-AF65-F5344CB8AC3E}">
        <p14:creationId xmlns:p14="http://schemas.microsoft.com/office/powerpoint/2010/main" val="27158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596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Then, remove productions that use variables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other than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25450" y="262255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62255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590800" y="762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5" imgW="1726451" imgH="533169" progId="Equation.3">
                  <p:embed/>
                </p:oleObj>
              </mc:Choice>
              <mc:Fallback>
                <p:oleObj name="Equation" r:id="rId5" imgW="172645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620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1" name="Line 5"/>
          <p:cNvSpPr>
            <a:spLocks noChangeShapeType="1"/>
          </p:cNvSpPr>
          <p:nvPr/>
        </p:nvSpPr>
        <p:spPr bwMode="auto">
          <a:xfrm flipV="1">
            <a:off x="260350" y="474345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336550" y="474345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9303" name="AutoShape 7"/>
          <p:cNvSpPr>
            <a:spLocks noChangeArrowheads="1"/>
          </p:cNvSpPr>
          <p:nvPr/>
        </p:nvSpPr>
        <p:spPr bwMode="auto">
          <a:xfrm>
            <a:off x="4222750" y="390525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324600" y="320040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7" imgW="2209800" imgH="1955800" progId="Equation.3">
                  <p:embed/>
                </p:oleObj>
              </mc:Choice>
              <mc:Fallback>
                <p:oleObj name="Equation" r:id="rId7" imgW="22098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5" name="Line 9"/>
          <p:cNvSpPr>
            <a:spLocks noChangeShapeType="1"/>
          </p:cNvSpPr>
          <p:nvPr/>
        </p:nvSpPr>
        <p:spPr bwMode="auto">
          <a:xfrm>
            <a:off x="2698750" y="253365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H="1">
            <a:off x="2698750" y="253365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457200" y="255588"/>
            <a:ext cx="193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Second: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2514600" y="304800"/>
            <a:ext cx="3367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Find all variables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reachable from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425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Oval 5"/>
          <p:cNvSpPr>
            <a:spLocks noChangeArrowheads="1"/>
          </p:cNvSpPr>
          <p:nvPr/>
        </p:nvSpPr>
        <p:spPr bwMode="auto">
          <a:xfrm>
            <a:off x="44958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648200" y="4191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7" name="Oval 7"/>
          <p:cNvSpPr>
            <a:spLocks noChangeArrowheads="1"/>
          </p:cNvSpPr>
          <p:nvPr/>
        </p:nvSpPr>
        <p:spPr bwMode="auto">
          <a:xfrm>
            <a:off x="59436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0833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9" name="Oval 9"/>
          <p:cNvSpPr>
            <a:spLocks noChangeArrowheads="1"/>
          </p:cNvSpPr>
          <p:nvPr/>
        </p:nvSpPr>
        <p:spPr bwMode="auto">
          <a:xfrm>
            <a:off x="76962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78359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1" name="Freeform 11"/>
          <p:cNvSpPr>
            <a:spLocks/>
          </p:cNvSpPr>
          <p:nvPr/>
        </p:nvSpPr>
        <p:spPr bwMode="auto">
          <a:xfrm>
            <a:off x="4394200" y="3251200"/>
            <a:ext cx="812800" cy="863600"/>
          </a:xfrm>
          <a:custGeom>
            <a:avLst/>
            <a:gdLst>
              <a:gd name="T0" fmla="*/ 558800 w 512"/>
              <a:gd name="T1" fmla="*/ 863600 h 544"/>
              <a:gd name="T2" fmla="*/ 787400 w 512"/>
              <a:gd name="T3" fmla="*/ 406400 h 544"/>
              <a:gd name="T4" fmla="*/ 406400 w 512"/>
              <a:gd name="T5" fmla="*/ 25400 h 544"/>
              <a:gd name="T6" fmla="*/ 25400 w 512"/>
              <a:gd name="T7" fmla="*/ 254000 h 544"/>
              <a:gd name="T8" fmla="*/ 254000 w 512"/>
              <a:gd name="T9" fmla="*/ 86360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544">
                <a:moveTo>
                  <a:pt x="352" y="544"/>
                </a:moveTo>
                <a:cubicBezTo>
                  <a:pt x="432" y="444"/>
                  <a:pt x="512" y="344"/>
                  <a:pt x="496" y="256"/>
                </a:cubicBezTo>
                <a:cubicBezTo>
                  <a:pt x="480" y="168"/>
                  <a:pt x="336" y="32"/>
                  <a:pt x="256" y="16"/>
                </a:cubicBezTo>
                <a:cubicBezTo>
                  <a:pt x="176" y="0"/>
                  <a:pt x="32" y="72"/>
                  <a:pt x="16" y="160"/>
                </a:cubicBezTo>
                <a:cubicBezTo>
                  <a:pt x="0" y="248"/>
                  <a:pt x="80" y="396"/>
                  <a:pt x="160" y="5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3276600" y="1905000"/>
            <a:ext cx="51117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Use a Dependency Graph</a:t>
            </a:r>
          </a:p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where nodes are variables</a:t>
            </a: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6553200" y="4800600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unreachable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5638800" y="9906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906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8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1981200" y="152400"/>
            <a:ext cx="45561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Keep only the variables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reachable from S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77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Line 4"/>
          <p:cNvSpPr>
            <a:spLocks noChangeShapeType="1"/>
          </p:cNvSpPr>
          <p:nvPr/>
        </p:nvSpPr>
        <p:spPr bwMode="auto">
          <a:xfrm flipV="1">
            <a:off x="457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>
            <a:off x="381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1350" name="AutoShape 6"/>
          <p:cNvSpPr>
            <a:spLocks noChangeArrowheads="1"/>
          </p:cNvSpPr>
          <p:nvPr/>
        </p:nvSpPr>
        <p:spPr bwMode="auto">
          <a:xfrm>
            <a:off x="4038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6216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5" imgW="2209800" imgH="1193800" progId="Equation.3">
                  <p:embed/>
                </p:oleObj>
              </mc:Choice>
              <mc:Fallback>
                <p:oleObj name="Equation" r:id="rId5" imgW="22098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2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291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Final Grammar</a:t>
            </a:r>
          </a:p>
        </p:txBody>
      </p:sp>
      <p:sp>
        <p:nvSpPr>
          <p:cNvPr id="441355" name="Text Box 11"/>
          <p:cNvSpPr txBox="1">
            <a:spLocks noChangeArrowheads="1"/>
          </p:cNvSpPr>
          <p:nvPr/>
        </p:nvSpPr>
        <p:spPr bwMode="auto">
          <a:xfrm>
            <a:off x="5546725" y="4826000"/>
            <a:ext cx="31638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Contains only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useful variables</a:t>
            </a:r>
          </a:p>
        </p:txBody>
      </p:sp>
    </p:spTree>
    <p:extLst>
      <p:ext uri="{BB962C8B-B14F-4D97-AF65-F5344CB8AC3E}">
        <p14:creationId xmlns:p14="http://schemas.microsoft.com/office/powerpoint/2010/main" val="2199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2390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Removing All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467600" cy="32004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FF3300"/>
                </a:solidFill>
                <a:ea typeface="+mn-ea"/>
                <a:cs typeface="+mn-cs"/>
              </a:rPr>
              <a:t>Step 1:</a:t>
            </a:r>
            <a:r>
              <a:rPr lang="en-US" dirty="0" smtClean="0">
                <a:ea typeface="+mn-ea"/>
                <a:cs typeface="+mn-cs"/>
              </a:rPr>
              <a:t>  Remove </a:t>
            </a:r>
            <a:r>
              <a:rPr lang="en-US" dirty="0" err="1" smtClean="0">
                <a:ea typeface="+mn-ea"/>
                <a:cs typeface="+mn-cs"/>
              </a:rPr>
              <a:t>Nullable</a:t>
            </a:r>
            <a:r>
              <a:rPr lang="en-US" dirty="0" smtClean="0">
                <a:ea typeface="+mn-ea"/>
                <a:cs typeface="+mn-cs"/>
              </a:rPr>
              <a:t> Variables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3600" b="1" dirty="0" smtClean="0">
                <a:solidFill>
                  <a:srgbClr val="FF3300"/>
                </a:solidFill>
                <a:ea typeface="+mn-ea"/>
                <a:cs typeface="+mn-cs"/>
              </a:rPr>
              <a:t>Step 2:</a:t>
            </a:r>
            <a:r>
              <a:rPr lang="en-US" dirty="0" smtClean="0">
                <a:ea typeface="+mn-ea"/>
                <a:cs typeface="+mn-cs"/>
              </a:rPr>
              <a:t>  Remove Unit-Productions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3600" b="1" dirty="0" smtClean="0">
                <a:solidFill>
                  <a:srgbClr val="FF3300"/>
                </a:solidFill>
                <a:ea typeface="+mn-ea"/>
                <a:cs typeface="+mn-cs"/>
              </a:rPr>
              <a:t>Step 3:</a:t>
            </a:r>
            <a:r>
              <a:rPr lang="en-US" dirty="0" smtClean="0">
                <a:ea typeface="+mn-ea"/>
                <a:cs typeface="+mn-cs"/>
              </a:rPr>
              <a:t>  Remove Useless Variables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066800" y="4419600"/>
            <a:ext cx="6061075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This sequence guarantees that</a:t>
            </a:r>
          </a:p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unwanted variables and productions</a:t>
            </a:r>
          </a:p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are removed</a:t>
            </a:r>
          </a:p>
        </p:txBody>
      </p:sp>
    </p:spTree>
    <p:extLst>
      <p:ext uri="{BB962C8B-B14F-4D97-AF65-F5344CB8AC3E}">
        <p14:creationId xmlns:p14="http://schemas.microsoft.com/office/powerpoint/2010/main" val="41571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smtClean="0">
                <a:ea typeface="+mj-ea"/>
                <a:cs typeface="+mj-cs"/>
              </a:rPr>
              <a:t>Normal Forms</a:t>
            </a:r>
            <a:br>
              <a:rPr lang="en-US" sz="4400" smtClean="0">
                <a:ea typeface="+mj-ea"/>
                <a:cs typeface="+mj-cs"/>
              </a:rPr>
            </a:br>
            <a:r>
              <a:rPr lang="en-US" sz="4400" smtClean="0">
                <a:ea typeface="+mj-ea"/>
                <a:cs typeface="+mj-cs"/>
              </a:rPr>
              <a:t>for</a:t>
            </a:r>
            <a:br>
              <a:rPr lang="en-US" sz="4400" smtClean="0">
                <a:ea typeface="+mj-ea"/>
                <a:cs typeface="+mj-cs"/>
              </a:rPr>
            </a:br>
            <a:r>
              <a:rPr lang="en-US" sz="4400" smtClean="0">
                <a:ea typeface="+mj-ea"/>
                <a:cs typeface="+mj-cs"/>
              </a:rPr>
              <a:t>Context-free Grammars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5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+mj-ea"/>
                <a:cs typeface="+mj-cs"/>
              </a:rPr>
              <a:t>Chomsky Normal Form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1295400"/>
            <a:ext cx="537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Each productions has form: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371600" y="31242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Equation" r:id="rId3" imgW="1765300" imgH="419100" progId="Equation.3">
                  <p:embed/>
                </p:oleObj>
              </mc:Choice>
              <mc:Fallback>
                <p:oleObj name="Equation" r:id="rId3" imgW="1765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9" name="Line 5"/>
          <p:cNvSpPr>
            <a:spLocks noChangeShapeType="1"/>
          </p:cNvSpPr>
          <p:nvPr/>
        </p:nvSpPr>
        <p:spPr bwMode="auto">
          <a:xfrm flipV="1">
            <a:off x="1752600" y="35814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2310" name="Line 6"/>
          <p:cNvSpPr>
            <a:spLocks noChangeShapeType="1"/>
          </p:cNvSpPr>
          <p:nvPr/>
        </p:nvSpPr>
        <p:spPr bwMode="auto">
          <a:xfrm flipH="1" flipV="1">
            <a:off x="2971800" y="35814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533400" y="45720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124200" y="45720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559550" y="31051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5" imgW="1346200" imgH="419100" progId="Equation.3">
                  <p:embed/>
                </p:oleObj>
              </mc:Choice>
              <mc:Fallback>
                <p:oleObj name="Equation" r:id="rId5" imgW="134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31051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or</a:t>
            </a:r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V="1">
            <a:off x="7772400" y="3581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6934200" y="4572000"/>
            <a:ext cx="175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2697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050"/>
          <p:cNvSpPr txBox="1">
            <a:spLocks noChangeArrowheads="1"/>
          </p:cNvSpPr>
          <p:nvPr/>
        </p:nvSpPr>
        <p:spPr bwMode="auto">
          <a:xfrm>
            <a:off x="365125" y="254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Examples:</a:t>
            </a:r>
          </a:p>
        </p:txBody>
      </p:sp>
      <p:graphicFrame>
        <p:nvGraphicFramePr>
          <p:cNvPr id="38915" name="Object 2051"/>
          <p:cNvGraphicFramePr>
            <a:graphicFrameLocks noChangeAspect="1"/>
          </p:cNvGraphicFramePr>
          <p:nvPr/>
        </p:nvGraphicFramePr>
        <p:xfrm>
          <a:off x="984250" y="1308100"/>
          <a:ext cx="1689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3" imgW="1689100" imgH="2717800" progId="Equation.3">
                  <p:embed/>
                </p:oleObj>
              </mc:Choice>
              <mc:Fallback>
                <p:oleObj name="Equation" r:id="rId3" imgW="16891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308100"/>
                        <a:ext cx="1689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2" name="Text Box 2052"/>
          <p:cNvSpPr txBox="1">
            <a:spLocks noChangeArrowheads="1"/>
          </p:cNvSpPr>
          <p:nvPr/>
        </p:nvSpPr>
        <p:spPr bwMode="auto">
          <a:xfrm>
            <a:off x="5867400" y="4572000"/>
            <a:ext cx="2768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Not</a:t>
            </a:r>
            <a:r>
              <a:rPr lang="en-US">
                <a:latin typeface="Comic Sans MS" charset="0"/>
                <a:ea typeface="ＭＳ Ｐゴシック" charset="0"/>
              </a:rPr>
              <a:t> Chomsky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Normal Form </a:t>
            </a:r>
          </a:p>
        </p:txBody>
      </p:sp>
      <p:graphicFrame>
        <p:nvGraphicFramePr>
          <p:cNvPr id="38917" name="Object 2053"/>
          <p:cNvGraphicFramePr>
            <a:graphicFrameLocks noChangeAspect="1"/>
          </p:cNvGraphicFramePr>
          <p:nvPr/>
        </p:nvGraphicFramePr>
        <p:xfrm>
          <a:off x="6153150" y="1308100"/>
          <a:ext cx="1993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5" imgW="1993900" imgH="2717800" progId="Equation.3">
                  <p:embed/>
                </p:oleObj>
              </mc:Choice>
              <mc:Fallback>
                <p:oleObj name="Equation" r:id="rId5" imgW="19939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308100"/>
                        <a:ext cx="1993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Oval 2054"/>
          <p:cNvSpPr>
            <a:spLocks noChangeArrowheads="1"/>
          </p:cNvSpPr>
          <p:nvPr/>
        </p:nvSpPr>
        <p:spPr bwMode="auto">
          <a:xfrm>
            <a:off x="7086600" y="1905000"/>
            <a:ext cx="1219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3335" name="Oval 2055"/>
          <p:cNvSpPr>
            <a:spLocks noChangeArrowheads="1"/>
          </p:cNvSpPr>
          <p:nvPr/>
        </p:nvSpPr>
        <p:spPr bwMode="auto">
          <a:xfrm>
            <a:off x="7086600" y="35814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3336" name="Text Box 2056"/>
          <p:cNvSpPr txBox="1">
            <a:spLocks noChangeArrowheads="1"/>
          </p:cNvSpPr>
          <p:nvPr/>
        </p:nvSpPr>
        <p:spPr bwMode="auto">
          <a:xfrm>
            <a:off x="838200" y="4495800"/>
            <a:ext cx="2768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Chomsky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Normal Form </a:t>
            </a:r>
          </a:p>
        </p:txBody>
      </p:sp>
    </p:spTree>
    <p:extLst>
      <p:ext uri="{BB962C8B-B14F-4D97-AF65-F5344CB8AC3E}">
        <p14:creationId xmlns:p14="http://schemas.microsoft.com/office/powerpoint/2010/main" val="15465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 animBg="1"/>
      <p:bldP spid="4833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239000" cy="533400"/>
          </a:xfrm>
        </p:spPr>
        <p:txBody>
          <a:bodyPr/>
          <a:lstStyle/>
          <a:p>
            <a:r>
              <a:rPr lang="tr-TR" sz="3200" dirty="0" err="1" smtClean="0"/>
              <a:t>Pumping</a:t>
            </a:r>
            <a:r>
              <a:rPr lang="tr-TR" sz="3200" dirty="0" smtClean="0"/>
              <a:t> </a:t>
            </a:r>
            <a:r>
              <a:rPr lang="tr-TR" sz="3200" dirty="0" err="1" smtClean="0"/>
              <a:t>Lemma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676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Recall the pumping lemma for regular languages.</a:t>
            </a:r>
          </a:p>
          <a:p>
            <a:r>
              <a:rPr lang="en-US" dirty="0"/>
              <a:t>It told us that if there was a string long enough to cause a cycle in the DFA for the language, then we could "pump" the cycle and discover an infinite sequence of strings that had to be in the language.</a:t>
            </a:r>
            <a:endParaRPr lang="tr-TR" dirty="0"/>
          </a:p>
          <a:p>
            <a:r>
              <a:rPr lang="en-US" dirty="0"/>
              <a:t>For CFL's the situation is a little more complicated.</a:t>
            </a:r>
          </a:p>
          <a:p>
            <a:r>
              <a:rPr lang="en-US" dirty="0"/>
              <a:t>We can always find two pieces of any sufficiently long string to "pump" in tandem.</a:t>
            </a:r>
          </a:p>
          <a:p>
            <a:pPr lvl="1"/>
            <a:r>
              <a:rPr lang="en-US" sz="2200" dirty="0"/>
              <a:t>That is: if we repeat each of the two pieces the same number of times, we get another string in the language</a:t>
            </a:r>
            <a:r>
              <a:rPr lang="en-US" sz="2200" dirty="0" smtClean="0"/>
              <a:t>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449964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5400" dirty="0" smtClean="0">
                <a:ea typeface="+mj-ea"/>
                <a:cs typeface="+mj-cs"/>
              </a:rPr>
              <a:t>Conversion to Chomsky Normal Form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274" y="1836057"/>
            <a:ext cx="7467600" cy="2362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Example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12421"/>
              </p:ext>
            </p:extLst>
          </p:nvPr>
        </p:nvGraphicFramePr>
        <p:xfrm>
          <a:off x="3124200" y="2020888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3" imgW="1968500" imgH="1943100" progId="Equation.3">
                  <p:embed/>
                </p:oleObj>
              </mc:Choice>
              <mc:Fallback>
                <p:oleObj name="Equation" r:id="rId3" imgW="19685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20888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5257800" y="2514600"/>
            <a:ext cx="315342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Not</a:t>
            </a:r>
            <a:r>
              <a:rPr lang="en-US" dirty="0">
                <a:latin typeface="Comic Sans MS" charset="0"/>
                <a:ea typeface="ＭＳ Ｐゴシック" charset="0"/>
              </a:rPr>
              <a:t> </a:t>
            </a:r>
            <a:r>
              <a:rPr lang="tr-TR" dirty="0" smtClean="0">
                <a:latin typeface="Comic Sans MS" charset="0"/>
                <a:ea typeface="ＭＳ Ｐゴシック" charset="0"/>
              </a:rPr>
              <a:t>in </a:t>
            </a:r>
            <a:r>
              <a:rPr lang="en-US" dirty="0" smtClean="0">
                <a:latin typeface="Comic Sans MS" charset="0"/>
                <a:ea typeface="ＭＳ Ｐゴシック" charset="0"/>
              </a:rPr>
              <a:t>Chomsky</a:t>
            </a:r>
            <a:endParaRPr lang="en-US" dirty="0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Normal Form 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228600" y="4896871"/>
            <a:ext cx="843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We will convert it to 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39693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666750" y="280035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Equation" r:id="rId3" imgW="1968500" imgH="1943100" progId="Equation.3">
                  <p:embed/>
                </p:oleObj>
              </mc:Choice>
              <mc:Fallback>
                <p:oleObj name="Equation" r:id="rId3" imgW="19685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800350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0" y="304800"/>
            <a:ext cx="828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Introduce new variables for the terminals:</a:t>
            </a:r>
          </a:p>
        </p:txBody>
      </p:sp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3581400" y="3657600"/>
            <a:ext cx="1524000" cy="485775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6248400" y="1752600"/>
          <a:ext cx="2451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Equation" r:id="rId5" imgW="2451100" imgH="4470400" progId="Equation.3">
                  <p:embed/>
                </p:oleObj>
              </mc:Choice>
              <mc:Fallback>
                <p:oleObj name="Equation" r:id="rId5" imgW="2451100" imgH="447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52600"/>
                        <a:ext cx="24511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048000" y="990600"/>
          <a:ext cx="1727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Equation" r:id="rId7" imgW="1726451" imgH="583947" progId="Equation.3">
                  <p:embed/>
                </p:oleObj>
              </mc:Choice>
              <mc:Fallback>
                <p:oleObj name="Equation" r:id="rId7" imgW="172645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600"/>
                        <a:ext cx="1727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AutoShape 7"/>
          <p:cNvSpPr>
            <a:spLocks noChangeArrowheads="1"/>
          </p:cNvSpPr>
          <p:nvPr/>
        </p:nvSpPr>
        <p:spPr bwMode="auto">
          <a:xfrm>
            <a:off x="6019800" y="3962400"/>
            <a:ext cx="1981200" cy="2438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0" y="0"/>
            <a:ext cx="71294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Introduce new intermediate variable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to break first production: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66700" y="1612900"/>
          <a:ext cx="2451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3" imgW="2451100" imgH="4470400" progId="Equation.3">
                  <p:embed/>
                </p:oleObj>
              </mc:Choice>
              <mc:Fallback>
                <p:oleObj name="Equation" r:id="rId3" imgW="2451100" imgH="447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612900"/>
                        <a:ext cx="24511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4" name="AutoShape 4"/>
          <p:cNvSpPr>
            <a:spLocks noChangeArrowheads="1"/>
          </p:cNvSpPr>
          <p:nvPr/>
        </p:nvSpPr>
        <p:spPr bwMode="auto">
          <a:xfrm>
            <a:off x="3581400" y="3581400"/>
            <a:ext cx="1676400" cy="485775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6096000" y="1143000"/>
          <a:ext cx="2451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5" imgW="2451100" imgH="5232400" progId="Equation.3">
                  <p:embed/>
                </p:oleObj>
              </mc:Choice>
              <mc:Fallback>
                <p:oleObj name="Equation" r:id="rId5" imgW="2451100" imgH="523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43000"/>
                        <a:ext cx="24511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7239000" y="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   </a:t>
            </a:r>
          </a:p>
        </p:txBody>
      </p:sp>
      <p:sp>
        <p:nvSpPr>
          <p:cNvPr id="486408" name="AutoShape 8"/>
          <p:cNvSpPr>
            <a:spLocks noChangeArrowheads="1"/>
          </p:cNvSpPr>
          <p:nvPr/>
        </p:nvSpPr>
        <p:spPr bwMode="auto">
          <a:xfrm>
            <a:off x="152400" y="1600200"/>
            <a:ext cx="24384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6409" name="AutoShape 9"/>
          <p:cNvSpPr>
            <a:spLocks noChangeArrowheads="1"/>
          </p:cNvSpPr>
          <p:nvPr/>
        </p:nvSpPr>
        <p:spPr bwMode="auto">
          <a:xfrm>
            <a:off x="5943600" y="1066800"/>
            <a:ext cx="2362200" cy="1524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0" y="0"/>
            <a:ext cx="641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Introduce intermediate variable:</a:t>
            </a:r>
          </a:p>
        </p:txBody>
      </p:sp>
      <p:sp>
        <p:nvSpPr>
          <p:cNvPr id="487427" name="AutoShape 3"/>
          <p:cNvSpPr>
            <a:spLocks noChangeArrowheads="1"/>
          </p:cNvSpPr>
          <p:nvPr/>
        </p:nvSpPr>
        <p:spPr bwMode="auto">
          <a:xfrm>
            <a:off x="3657600" y="3429000"/>
            <a:ext cx="1676400" cy="485775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248400" y="838200"/>
          <a:ext cx="21463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Equation" r:id="rId3" imgW="2146300" imgH="6019800" progId="Equation.3">
                  <p:embed/>
                </p:oleObj>
              </mc:Choice>
              <mc:Fallback>
                <p:oleObj name="Equation" r:id="rId3" imgW="2146300" imgH="601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21463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858000" y="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04800" y="1219200"/>
          <a:ext cx="2451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Equation" r:id="rId7" imgW="2451100" imgH="5232400" progId="Equation.3">
                  <p:embed/>
                </p:oleObj>
              </mc:Choice>
              <mc:Fallback>
                <p:oleObj name="Equation" r:id="rId7" imgW="2451100" imgH="523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4511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228600" y="2667000"/>
            <a:ext cx="25908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5943600" y="2286000"/>
            <a:ext cx="2590800" cy="1600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762000" y="0"/>
            <a:ext cx="776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Final grammar in Chomsky Normal Form: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172200" y="685800"/>
          <a:ext cx="21463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3" imgW="2146300" imgH="6019800" progId="Equation.3">
                  <p:embed/>
                </p:oleObj>
              </mc:Choice>
              <mc:Fallback>
                <p:oleObj name="Equation" r:id="rId3" imgW="2146300" imgH="601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85800"/>
                        <a:ext cx="21463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14350" y="363855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5" imgW="1968500" imgH="1943100" progId="Equation.3">
                  <p:embed/>
                </p:oleObj>
              </mc:Choice>
              <mc:Fallback>
                <p:oleObj name="Equation" r:id="rId5" imgW="19685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638550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0" y="2667000"/>
            <a:ext cx="3135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Initial grammar</a:t>
            </a:r>
          </a:p>
        </p:txBody>
      </p:sp>
    </p:spTree>
    <p:extLst>
      <p:ext uri="{BB962C8B-B14F-4D97-AF65-F5344CB8AC3E}">
        <p14:creationId xmlns:p14="http://schemas.microsoft.com/office/powerpoint/2010/main" val="2089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1295400" y="1600200"/>
            <a:ext cx="6367449" cy="184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dirty="0"/>
              <a:t>From any context-free grammar</a:t>
            </a:r>
          </a:p>
          <a:p>
            <a:r>
              <a:rPr lang="en-US" altLang="tr-TR" dirty="0"/>
              <a:t>(which </a:t>
            </a:r>
            <a:r>
              <a:rPr lang="en-US" altLang="tr-TR" dirty="0" err="1"/>
              <a:t>doesn</a:t>
            </a:r>
            <a:r>
              <a:rPr lang="ja-JP" altLang="en-US" dirty="0">
                <a:latin typeface="Arial" pitchFamily="34" charset="0"/>
              </a:rPr>
              <a:t>’</a:t>
            </a:r>
            <a:r>
              <a:rPr lang="en-US" altLang="ja-JP" dirty="0"/>
              <a:t>t produce </a:t>
            </a:r>
            <a:r>
              <a:rPr lang="el-GR" sz="3600" dirty="0" smtClean="0"/>
              <a:t>ε</a:t>
            </a:r>
            <a:r>
              <a:rPr lang="en-US" altLang="ja-JP" dirty="0" smtClean="0"/>
              <a:t> </a:t>
            </a:r>
            <a:r>
              <a:rPr lang="en-US" altLang="ja-JP" dirty="0"/>
              <a:t>)</a:t>
            </a:r>
          </a:p>
          <a:p>
            <a:r>
              <a:rPr lang="en-US" altLang="tr-TR" dirty="0"/>
              <a:t>not in Chomsky Normal Form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1295400" y="4114800"/>
            <a:ext cx="57118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can obtain: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an equivalent grammar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in Chomsky Normal Form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0" y="2286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In general:</a:t>
            </a:r>
          </a:p>
        </p:txBody>
      </p:sp>
    </p:spTree>
    <p:extLst>
      <p:ext uri="{BB962C8B-B14F-4D97-AF65-F5344CB8AC3E}">
        <p14:creationId xmlns:p14="http://schemas.microsoft.com/office/powerpoint/2010/main" val="32382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2362200" y="0"/>
            <a:ext cx="3392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The Procedure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447800" y="1219200"/>
            <a:ext cx="44577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First remove:</a:t>
            </a:r>
          </a:p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 lvl="2">
              <a:defRPr/>
            </a:pPr>
            <a:r>
              <a:rPr lang="en-US">
                <a:latin typeface="Comic Sans MS" charset="0"/>
                <a:ea typeface="ＭＳ Ｐゴシック" charset="0"/>
              </a:rPr>
              <a:t>Nullable variables</a:t>
            </a:r>
          </a:p>
          <a:p>
            <a:pPr lvl="2">
              <a:defRPr/>
            </a:pPr>
            <a:endParaRPr lang="en-US">
              <a:latin typeface="Comic Sans MS" charset="0"/>
              <a:ea typeface="ＭＳ Ｐゴシック" charset="0"/>
            </a:endParaRPr>
          </a:p>
          <a:p>
            <a:pPr lvl="2"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Unit productions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2362200" y="4648200"/>
            <a:ext cx="535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00"/>
                </a:solidFill>
                <a:latin typeface="Comic Sans MS" charset="0"/>
                <a:ea typeface="ＭＳ Ｐゴシック" charset="0"/>
              </a:rPr>
              <a:t>(Useless variables optional)</a:t>
            </a:r>
          </a:p>
        </p:txBody>
      </p:sp>
    </p:spTree>
    <p:extLst>
      <p:ext uri="{BB962C8B-B14F-4D97-AF65-F5344CB8AC3E}">
        <p14:creationId xmlns:p14="http://schemas.microsoft.com/office/powerpoint/2010/main" val="16224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Then, for every symbol     :</a:t>
            </a:r>
            <a:r>
              <a:rPr lang="en-US">
                <a:latin typeface="Comic Sans MS" charset="0"/>
                <a:ea typeface="ＭＳ Ｐゴシック" charset="0"/>
              </a:rPr>
              <a:t>  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953000" y="3810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74025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productions with length at least 2 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replace       with  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187575" y="4241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2418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810000" y="4114800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1" name="Equation" r:id="rId7" imgW="469696" imgH="583947" progId="Equation.3">
                  <p:embed/>
                </p:oleObj>
              </mc:Choice>
              <mc:Fallback>
                <p:oleObj name="Equation" r:id="rId7" imgW="469696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4683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1425575" y="1803400"/>
            <a:ext cx="309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Add production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029200" y="1828800"/>
          <a:ext cx="1485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name="Equation" r:id="rId9" imgW="1485255" imgH="583947" progId="Equation.3">
                  <p:embed/>
                </p:oleObj>
              </mc:Choice>
              <mc:Fallback>
                <p:oleObj name="Equation" r:id="rId9" imgW="1485255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1485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1524000" y="990600"/>
            <a:ext cx="275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New variable: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4495800" y="990600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11" imgW="469696" imgH="583947" progId="Equation.3">
                  <p:embed/>
                </p:oleObj>
              </mc:Choice>
              <mc:Fallback>
                <p:oleObj name="Equation" r:id="rId11" imgW="469696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0600"/>
                        <a:ext cx="4683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381000" y="5257800"/>
            <a:ext cx="4446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Productions of form</a:t>
            </a:r>
          </a:p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do not need to change!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419600" y="5257800"/>
          <a:ext cx="1508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Equation" r:id="rId12" imgW="482181" imgH="177646" progId="Equation.3">
                  <p:embed/>
                </p:oleObj>
              </mc:Choice>
              <mc:Fallback>
                <p:oleObj name="Equation" r:id="rId12" imgW="48218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1508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3" name="Line 13"/>
          <p:cNvSpPr>
            <a:spLocks noChangeShapeType="1"/>
          </p:cNvSpPr>
          <p:nvPr/>
        </p:nvSpPr>
        <p:spPr bwMode="auto">
          <a:xfrm>
            <a:off x="152400" y="3048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0" y="228600"/>
            <a:ext cx="452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Replace any production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724400" y="304800"/>
          <a:ext cx="3187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Equation" r:id="rId3" imgW="3187700" imgH="584200" progId="Equation.3">
                  <p:embed/>
                </p:oleObj>
              </mc:Choice>
              <mc:Fallback>
                <p:oleObj name="Equation" r:id="rId3" imgW="31877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3187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505200" y="1676400"/>
            <a:ext cx="1125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with 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800600" y="1752600"/>
          <a:ext cx="314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Equation" r:id="rId5" imgW="3149600" imgH="2895600" progId="Equation.3">
                  <p:embed/>
                </p:oleObj>
              </mc:Choice>
              <mc:Fallback>
                <p:oleObj name="Equation" r:id="rId5" imgW="3149600" imgH="289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3149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20855" y="5410200"/>
            <a:ext cx="552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New intermediate variables: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68953"/>
              </p:ext>
            </p:extLst>
          </p:nvPr>
        </p:nvGraphicFramePr>
        <p:xfrm>
          <a:off x="5542180" y="5407025"/>
          <a:ext cx="294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Equation" r:id="rId7" imgW="2946400" imgH="584200" progId="Equation.3">
                  <p:embed/>
                </p:oleObj>
              </mc:Choice>
              <mc:Fallback>
                <p:oleObj name="Equation" r:id="rId7" imgW="2946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180" y="5407025"/>
                        <a:ext cx="2946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4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2895600" y="179388"/>
            <a:ext cx="301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Observations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67183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Chomsky normal forms are good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for parsing and proving theorems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76088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It is easy to find the Chomsky normal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form for any context-free grammar </a:t>
            </a:r>
          </a:p>
        </p:txBody>
      </p:sp>
    </p:spTree>
    <p:extLst>
      <p:ext uri="{BB962C8B-B14F-4D97-AF65-F5344CB8AC3E}">
        <p14:creationId xmlns:p14="http://schemas.microsoft.com/office/powerpoint/2010/main" val="6817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239000" cy="609600"/>
          </a:xfrm>
        </p:spPr>
        <p:txBody>
          <a:bodyPr/>
          <a:lstStyle/>
          <a:p>
            <a:r>
              <a:rPr lang="en-US" sz="3200" dirty="0"/>
              <a:t>Statement of the CFL </a:t>
            </a:r>
            <a:r>
              <a:rPr lang="en-US" sz="3200" dirty="0" smtClean="0"/>
              <a:t>Pumping</a:t>
            </a:r>
            <a:r>
              <a:rPr lang="tr-TR" sz="3200" dirty="0" smtClean="0"/>
              <a:t> </a:t>
            </a:r>
            <a:r>
              <a:rPr lang="en-US" sz="3200" dirty="0" smtClean="0"/>
              <a:t>Lemma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467600" cy="3886200"/>
          </a:xfrm>
        </p:spPr>
        <p:txBody>
          <a:bodyPr/>
          <a:lstStyle/>
          <a:p>
            <a:r>
              <a:rPr lang="en-US" dirty="0"/>
              <a:t>For every context-free language L There is an integer n, such that For every string z in L of length &gt; n There exists z = </a:t>
            </a:r>
            <a:r>
              <a:rPr lang="en-US" dirty="0" err="1"/>
              <a:t>uvwxy</a:t>
            </a:r>
            <a:r>
              <a:rPr lang="en-US" dirty="0"/>
              <a:t> such that:</a:t>
            </a:r>
          </a:p>
          <a:p>
            <a:pPr marL="800100" lvl="2" indent="0">
              <a:buNone/>
            </a:pPr>
            <a:r>
              <a:rPr lang="en-US" sz="2400" dirty="0"/>
              <a:t>1.	|</a:t>
            </a:r>
            <a:r>
              <a:rPr lang="en-US" sz="2400" dirty="0" err="1"/>
              <a:t>vwx</a:t>
            </a:r>
            <a:r>
              <a:rPr lang="en-US" sz="2400" dirty="0"/>
              <a:t>| &lt; n.</a:t>
            </a:r>
          </a:p>
          <a:p>
            <a:pPr marL="800100" lvl="2" indent="0">
              <a:buNone/>
            </a:pPr>
            <a:r>
              <a:rPr lang="en-US" sz="2400" dirty="0"/>
              <a:t>2.	|</a:t>
            </a:r>
            <a:r>
              <a:rPr lang="en-US" sz="2400" dirty="0" err="1"/>
              <a:t>vx</a:t>
            </a:r>
            <a:r>
              <a:rPr lang="en-US" sz="2400" dirty="0"/>
              <a:t>| &gt; 0.</a:t>
            </a:r>
          </a:p>
          <a:p>
            <a:pPr marL="800100" lvl="2" indent="0">
              <a:buNone/>
            </a:pPr>
            <a:r>
              <a:rPr lang="en-US" sz="2400" dirty="0"/>
              <a:t>3.	For all i &gt; 0, </a:t>
            </a:r>
            <a:r>
              <a:rPr lang="en-US" sz="2400" dirty="0" err="1"/>
              <a:t>uv</a:t>
            </a:r>
            <a:r>
              <a:rPr lang="en-US" sz="2400" baseline="30000" dirty="0" err="1"/>
              <a:t>i</a:t>
            </a:r>
            <a:r>
              <a:rPr lang="en-US" sz="2400" dirty="0" err="1"/>
              <a:t>wx</a:t>
            </a:r>
            <a:r>
              <a:rPr lang="en-US" sz="2400" baseline="30000" dirty="0" err="1"/>
              <a:t>i</a:t>
            </a:r>
            <a:r>
              <a:rPr lang="en-US" sz="2400" dirty="0" err="1"/>
              <a:t>y</a:t>
            </a:r>
            <a:r>
              <a:rPr lang="en-US" sz="2400" dirty="0"/>
              <a:t> is in 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2372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239000" cy="838200"/>
          </a:xfrm>
        </p:spPr>
        <p:txBody>
          <a:bodyPr/>
          <a:lstStyle/>
          <a:p>
            <a:pPr>
              <a:defRPr/>
            </a:pPr>
            <a:r>
              <a:rPr lang="en-US" sz="4000" dirty="0" err="1" smtClean="0">
                <a:ea typeface="+mj-ea"/>
                <a:cs typeface="+mj-cs"/>
              </a:rPr>
              <a:t>Greinbach</a:t>
            </a:r>
            <a:r>
              <a:rPr lang="en-US" sz="4000" dirty="0" smtClean="0">
                <a:ea typeface="+mj-ea"/>
                <a:cs typeface="+mj-cs"/>
              </a:rPr>
              <a:t> Normal Form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228600" y="1981200"/>
            <a:ext cx="5205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All productions have form: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819400" y="3175000"/>
          <a:ext cx="332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" imgW="3327400" imgH="584200" progId="Equation.3">
                  <p:embed/>
                </p:oleObj>
              </mc:Choice>
              <mc:Fallback>
                <p:oleObj name="Equation" r:id="rId3" imgW="3327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75000"/>
                        <a:ext cx="332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1" name="Line 5"/>
          <p:cNvSpPr>
            <a:spLocks noChangeShapeType="1"/>
          </p:cNvSpPr>
          <p:nvPr/>
        </p:nvSpPr>
        <p:spPr bwMode="auto">
          <a:xfrm flipV="1">
            <a:off x="3276600" y="3733800"/>
            <a:ext cx="685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 flipH="1" flipV="1">
            <a:off x="5029200" y="38100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2286000" y="4800600"/>
            <a:ext cx="1476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symbol</a:t>
            </a:r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4953000" y="4800600"/>
            <a:ext cx="188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variables</a:t>
            </a: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7645400" y="3257550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5" imgW="1028254" imgH="431613" progId="Equation.3">
                  <p:embed/>
                </p:oleObj>
              </mc:Choice>
              <mc:Fallback>
                <p:oleObj name="Equation" r:id="rId5" imgW="102825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257550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6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288925" y="3302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Examples: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685800" y="1828800"/>
          <a:ext cx="2971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3" imgW="2971800" imgH="1943100" progId="Equation.3">
                  <p:embed/>
                </p:oleObj>
              </mc:Choice>
              <mc:Fallback>
                <p:oleObj name="Equation" r:id="rId3" imgW="2971800" imgH="194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9718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26463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Greinbach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Normal Form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848350" y="22225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5" imgW="2057400" imgH="1193800" progId="Equation.3">
                  <p:embed/>
                </p:oleObj>
              </mc:Choice>
              <mc:Fallback>
                <p:oleObj name="Equation" r:id="rId5" imgW="20574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222500"/>
                        <a:ext cx="2057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5638800" y="4343400"/>
            <a:ext cx="2951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Not</a:t>
            </a:r>
            <a:r>
              <a:rPr lang="en-US">
                <a:latin typeface="Comic Sans MS" charset="0"/>
                <a:ea typeface="ＭＳ Ｐゴシック" charset="0"/>
              </a:rPr>
              <a:t> Greinbach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Normal Form</a:t>
            </a:r>
          </a:p>
        </p:txBody>
      </p:sp>
    </p:spTree>
    <p:extLst>
      <p:ext uri="{BB962C8B-B14F-4D97-AF65-F5344CB8AC3E}">
        <p14:creationId xmlns:p14="http://schemas.microsoft.com/office/powerpoint/2010/main" val="16538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457200" y="22860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3" imgW="2057400" imgH="1193800" progId="Equation.3">
                  <p:embed/>
                </p:oleObj>
              </mc:Choice>
              <mc:Fallback>
                <p:oleObj name="Equation" r:id="rId3" imgW="20574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2057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36525" y="177800"/>
            <a:ext cx="748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Conversion to Greinbach Normal Form:</a:t>
            </a:r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37338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6019800" y="1676400"/>
          <a:ext cx="24765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5" imgW="2476500" imgH="2921000" progId="Equation.3">
                  <p:embed/>
                </p:oleObj>
              </mc:Choice>
              <mc:Fallback>
                <p:oleObj name="Equation" r:id="rId5" imgW="2476500" imgH="292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76400"/>
                        <a:ext cx="24765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5791200" y="4953000"/>
            <a:ext cx="26463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Greinbach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Normal Form</a:t>
            </a:r>
          </a:p>
        </p:txBody>
      </p:sp>
    </p:spTree>
    <p:extLst>
      <p:ext uri="{BB962C8B-B14F-4D97-AF65-F5344CB8AC3E}">
        <p14:creationId xmlns:p14="http://schemas.microsoft.com/office/powerpoint/2010/main" val="3843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2895600" y="179388"/>
            <a:ext cx="301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3300"/>
                </a:solidFill>
                <a:latin typeface="Comic Sans MS" charset="0"/>
                <a:ea typeface="ＭＳ Ｐゴシック" charset="0"/>
              </a:rPr>
              <a:t>Observations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407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Greinbach normal forms are very good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for parsing strings </a:t>
            </a:r>
            <a:r>
              <a:rPr lang="en-US" sz="2000">
                <a:latin typeface="Comic Sans MS" charset="0"/>
                <a:ea typeface="ＭＳ Ｐゴシック" charset="0"/>
              </a:rPr>
              <a:t>(better than Chomsky Normal Forms)</a:t>
            </a:r>
            <a:r>
              <a:rPr lang="en-US"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04800" y="3657600"/>
            <a:ext cx="7124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However, it is difficult to find the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Greinbach normal of a grammar </a:t>
            </a:r>
          </a:p>
        </p:txBody>
      </p:sp>
    </p:spTree>
    <p:extLst>
      <p:ext uri="{BB962C8B-B14F-4D97-AF65-F5344CB8AC3E}">
        <p14:creationId xmlns:p14="http://schemas.microsoft.com/office/powerpoint/2010/main" val="8263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 smtClean="0"/>
              <a:t>BLM2502 Theory of Computation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4400" dirty="0" smtClean="0"/>
              <a:t>?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8440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239000" cy="762000"/>
          </a:xfrm>
        </p:spPr>
        <p:txBody>
          <a:bodyPr/>
          <a:lstStyle/>
          <a:p>
            <a:r>
              <a:rPr lang="en-US" sz="4000" dirty="0"/>
              <a:t>Proof of the Pumping Lemma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67600" cy="4419600"/>
          </a:xfrm>
        </p:spPr>
        <p:txBody>
          <a:bodyPr/>
          <a:lstStyle/>
          <a:p>
            <a:r>
              <a:rPr lang="en-US" dirty="0"/>
              <a:t>Start with a CNF grammar for L - </a:t>
            </a:r>
            <a:r>
              <a:rPr lang="en-US" dirty="0" smtClean="0"/>
              <a:t>{</a:t>
            </a:r>
            <a:r>
              <a:rPr lang="tr-TR" sz="3200" dirty="0" smtClean="0"/>
              <a:t>ԑ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 smtClean="0"/>
              <a:t>Let </a:t>
            </a:r>
            <a:r>
              <a:rPr lang="en-US" dirty="0"/>
              <a:t>the grammar have m variables. </a:t>
            </a:r>
            <a:endParaRPr lang="tr-TR" dirty="0" smtClean="0"/>
          </a:p>
          <a:p>
            <a:pPr lvl="1"/>
            <a:r>
              <a:rPr lang="en-US" sz="2400" dirty="0" smtClean="0"/>
              <a:t>Pick </a:t>
            </a:r>
            <a:r>
              <a:rPr lang="en-US" sz="2400" dirty="0"/>
              <a:t>n = 2</a:t>
            </a:r>
            <a:r>
              <a:rPr lang="en-US" sz="2400" baseline="30000" dirty="0"/>
              <a:t>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Let </a:t>
            </a:r>
            <a:r>
              <a:rPr lang="en-US" sz="2400" dirty="0"/>
              <a:t>|z| &gt; n.</a:t>
            </a:r>
          </a:p>
          <a:p>
            <a:r>
              <a:rPr lang="en-US" dirty="0" smtClean="0"/>
              <a:t>We </a:t>
            </a:r>
            <a:r>
              <a:rPr lang="en-US" dirty="0"/>
              <a:t>claim ("Lemma 1") that a parse tree with yield z must have a path of length m+2 or more.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794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tr-TR" sz="4000" dirty="0" err="1"/>
              <a:t>Proof</a:t>
            </a:r>
            <a:r>
              <a:rPr lang="tr-TR" sz="4000" dirty="0"/>
              <a:t> of </a:t>
            </a:r>
            <a:r>
              <a:rPr lang="tr-TR" sz="4000" dirty="0" err="1"/>
              <a:t>Lemma</a:t>
            </a:r>
            <a:r>
              <a:rPr lang="tr-TR" sz="40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4724400"/>
          </a:xfrm>
        </p:spPr>
        <p:txBody>
          <a:bodyPr/>
          <a:lstStyle/>
          <a:p>
            <a:r>
              <a:rPr lang="tr-TR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all paths in the parse tree of a CNF grammar are of length &lt; m+1, then the longest yield has length 2</a:t>
            </a:r>
            <a:r>
              <a:rPr lang="en-US" baseline="30000" dirty="0"/>
              <a:t>m-1</a:t>
            </a:r>
            <a:r>
              <a:rPr lang="en-US" dirty="0"/>
              <a:t>, as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dirty="0" smtClean="0"/>
              <a:t>:</a:t>
            </a:r>
          </a:p>
          <a:p>
            <a:endParaRPr lang="tr-TR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51054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60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en-US" sz="4000" dirty="0"/>
              <a:t>Proof of the Pumping Lemma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4724400"/>
          </a:xfrm>
        </p:spPr>
        <p:txBody>
          <a:bodyPr/>
          <a:lstStyle/>
          <a:p>
            <a:r>
              <a:rPr lang="en-US" dirty="0"/>
              <a:t>Now we know that the parse tree for </a:t>
            </a:r>
            <a:r>
              <a:rPr lang="en-US" dirty="0" smtClean="0"/>
              <a:t>z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a path with at least m+1 variables.</a:t>
            </a:r>
          </a:p>
          <a:p>
            <a:r>
              <a:rPr lang="en-US" dirty="0" smtClean="0"/>
              <a:t>Consider </a:t>
            </a:r>
            <a:r>
              <a:rPr lang="en-US" dirty="0"/>
              <a:t>some longest path.</a:t>
            </a:r>
          </a:p>
          <a:p>
            <a:r>
              <a:rPr lang="en-US" dirty="0" smtClean="0"/>
              <a:t>There </a:t>
            </a:r>
            <a:r>
              <a:rPr lang="en-US" dirty="0"/>
              <a:t>are only m different variables,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among </a:t>
            </a:r>
            <a:r>
              <a:rPr lang="en-US" dirty="0"/>
              <a:t>the lowest m+1 we can find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nodes </a:t>
            </a:r>
            <a:r>
              <a:rPr lang="en-US" dirty="0"/>
              <a:t>with the same label, say A.</a:t>
            </a:r>
          </a:p>
          <a:p>
            <a:r>
              <a:rPr lang="en-US" dirty="0" smtClean="0"/>
              <a:t>The </a:t>
            </a:r>
            <a:r>
              <a:rPr lang="en-US" dirty="0"/>
              <a:t>parse tree thus looks like: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37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39000" cy="685800"/>
          </a:xfrm>
        </p:spPr>
        <p:txBody>
          <a:bodyPr/>
          <a:lstStyle/>
          <a:p>
            <a:r>
              <a:rPr lang="en-US" sz="3600" dirty="0"/>
              <a:t>Parse Tree in the </a:t>
            </a:r>
            <a:r>
              <a:rPr lang="en-US" sz="3600" dirty="0" smtClean="0"/>
              <a:t>Pumping-Lemma</a:t>
            </a:r>
            <a:endParaRPr lang="tr-TR" sz="36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3731"/>
            <a:ext cx="7667625" cy="442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89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1054</Words>
  <Application>Microsoft Office PowerPoint</Application>
  <PresentationFormat>On-screen Show (4:3)</PresentationFormat>
  <Paragraphs>249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Thermal</vt:lpstr>
      <vt:lpstr>Equation</vt:lpstr>
      <vt:lpstr>Microsoft Equation 3.0</vt:lpstr>
      <vt:lpstr>BLM2502 Theory of Computation</vt:lpstr>
      <vt:lpstr>BLM2502 Theory of Computation</vt:lpstr>
      <vt:lpstr>The Pumping Lemma for CFL's</vt:lpstr>
      <vt:lpstr>Pumping Lemma</vt:lpstr>
      <vt:lpstr>Statement of the CFL Pumping Lemma</vt:lpstr>
      <vt:lpstr>Proof of the Pumping Lemma</vt:lpstr>
      <vt:lpstr>Proof of Lemma 1</vt:lpstr>
      <vt:lpstr>Proof of the Pumping Lemma</vt:lpstr>
      <vt:lpstr>Parse Tree in the Pumping-Lemma</vt:lpstr>
      <vt:lpstr>Pumping</vt:lpstr>
      <vt:lpstr>Pumping</vt:lpstr>
      <vt:lpstr>Pumping</vt:lpstr>
      <vt:lpstr>Using the Pumping Lemma</vt:lpstr>
      <vt:lpstr>Using the Pumping Lemma</vt:lpstr>
      <vt:lpstr>Using the Pumping Lemma</vt:lpstr>
      <vt:lpstr>Simplifications of  Context-Free Grammars</vt:lpstr>
      <vt:lpstr>A Substitution Rule</vt:lpstr>
      <vt:lpstr>PowerPoint Presentation</vt:lpstr>
      <vt:lpstr>PowerPoint Presentation</vt:lpstr>
      <vt:lpstr>Nullable Variables</vt:lpstr>
      <vt:lpstr>PowerPoint Presentation</vt:lpstr>
      <vt:lpstr>Unit-Productions</vt:lpstr>
      <vt:lpstr>PowerPoint Presentation</vt:lpstr>
      <vt:lpstr>PowerPoint Presentation</vt:lpstr>
      <vt:lpstr>PowerPoint Presentation</vt:lpstr>
      <vt:lpstr>PowerPoint Presentation</vt:lpstr>
      <vt:lpstr>Useless Productions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All</vt:lpstr>
      <vt:lpstr>Normal Forms for Context-free Grammars</vt:lpstr>
      <vt:lpstr>Chomsky Normal Form</vt:lpstr>
      <vt:lpstr>PowerPoint Presentation</vt:lpstr>
      <vt:lpstr>Conversion to Chomsky Normal Form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Greinbach Normal Form</vt:lpstr>
      <vt:lpstr>PowerPoint Presentation</vt:lpstr>
      <vt:lpstr>PowerPoint Presentation</vt:lpstr>
      <vt:lpstr>PowerPoint Presentation</vt:lpstr>
      <vt:lpstr>BLM2502 Theory of Computation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Ozgur Bozkurt</cp:lastModifiedBy>
  <cp:revision>1031</cp:revision>
  <cp:lastPrinted>2000-09-25T14:54:54Z</cp:lastPrinted>
  <dcterms:created xsi:type="dcterms:W3CDTF">2000-08-31T01:12:33Z</dcterms:created>
  <dcterms:modified xsi:type="dcterms:W3CDTF">2017-04-27T08:20:27Z</dcterms:modified>
</cp:coreProperties>
</file>