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charset="1" panose="020B0503030501040103"/>
      <p:regular r:id="rId20"/>
    </p:embeddedFont>
    <p:embeddedFont>
      <p:font typeface="TT Norms Bold" charset="1" panose="02000803030000020004"/>
      <p:regular r:id="rId21"/>
    </p:embeddedFont>
    <p:embeddedFont>
      <p:font typeface="TT Norms" charset="1" panose="02000503030000020003"/>
      <p:regular r:id="rId22"/>
    </p:embeddedFont>
    <p:embeddedFont>
      <p:font typeface="Canva Sans Bold" charset="1" panose="020B0803030501040103"/>
      <p:regular r:id="rId23"/>
    </p:embeddedFont>
    <p:embeddedFont>
      <p:font typeface="Roboto" charset="1" panose="02000000000000000000"/>
      <p:regular r:id="rId24"/>
    </p:embeddedFont>
    <p:embeddedFont>
      <p:font typeface="TT Norms Italics" charset="1" panose="0200050303000009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https://www.linkedin.com/company/lyra-ai-team/" TargetMode="External" Type="http://schemas.openxmlformats.org/officeDocument/2006/relationships/hyperlink"/><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59415" y="-990208"/>
            <a:ext cx="15548919" cy="12637031"/>
          </a:xfrm>
          <a:custGeom>
            <a:avLst/>
            <a:gdLst/>
            <a:ahLst/>
            <a:cxnLst/>
            <a:rect r="r" b="b" t="t" l="l"/>
            <a:pathLst>
              <a:path h="12637031" w="15548919">
                <a:moveTo>
                  <a:pt x="0" y="0"/>
                </a:moveTo>
                <a:lnTo>
                  <a:pt x="15548919" y="0"/>
                </a:lnTo>
                <a:lnTo>
                  <a:pt x="15548919" y="12637030"/>
                </a:lnTo>
                <a:lnTo>
                  <a:pt x="0" y="12637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864442" y="3294180"/>
            <a:ext cx="10559115" cy="4401227"/>
            <a:chOff x="0" y="0"/>
            <a:chExt cx="2781002" cy="1159171"/>
          </a:xfrm>
        </p:grpSpPr>
        <p:sp>
          <p:nvSpPr>
            <p:cNvPr name="Freeform 4" id="4"/>
            <p:cNvSpPr/>
            <p:nvPr/>
          </p:nvSpPr>
          <p:spPr>
            <a:xfrm flipH="false" flipV="false" rot="0">
              <a:off x="0" y="0"/>
              <a:ext cx="2781002" cy="1159171"/>
            </a:xfrm>
            <a:custGeom>
              <a:avLst/>
              <a:gdLst/>
              <a:ahLst/>
              <a:cxnLst/>
              <a:rect r="r" b="b" t="t" l="l"/>
              <a:pathLst>
                <a:path h="1159171" w="2781002">
                  <a:moveTo>
                    <a:pt x="44725" y="0"/>
                  </a:moveTo>
                  <a:lnTo>
                    <a:pt x="2736277" y="0"/>
                  </a:lnTo>
                  <a:cubicBezTo>
                    <a:pt x="2760977" y="0"/>
                    <a:pt x="2781002" y="20024"/>
                    <a:pt x="2781002" y="44725"/>
                  </a:cubicBezTo>
                  <a:lnTo>
                    <a:pt x="2781002" y="1114446"/>
                  </a:lnTo>
                  <a:cubicBezTo>
                    <a:pt x="2781002" y="1139147"/>
                    <a:pt x="2760977" y="1159171"/>
                    <a:pt x="2736277" y="1159171"/>
                  </a:cubicBezTo>
                  <a:lnTo>
                    <a:pt x="44725" y="1159171"/>
                  </a:lnTo>
                  <a:cubicBezTo>
                    <a:pt x="32863" y="1159171"/>
                    <a:pt x="21487" y="1154459"/>
                    <a:pt x="13100" y="1146071"/>
                  </a:cubicBezTo>
                  <a:cubicBezTo>
                    <a:pt x="4712" y="1137684"/>
                    <a:pt x="0" y="1126308"/>
                    <a:pt x="0" y="1114446"/>
                  </a:cubicBezTo>
                  <a:lnTo>
                    <a:pt x="0" y="44725"/>
                  </a:lnTo>
                  <a:cubicBezTo>
                    <a:pt x="0" y="20024"/>
                    <a:pt x="20024" y="0"/>
                    <a:pt x="44725"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5" id="5"/>
            <p:cNvSpPr txBox="true"/>
            <p:nvPr/>
          </p:nvSpPr>
          <p:spPr>
            <a:xfrm>
              <a:off x="0" y="-38100"/>
              <a:ext cx="2781002" cy="1197271"/>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367825" y="7695407"/>
            <a:ext cx="9134101" cy="822069"/>
          </a:xfrm>
          <a:custGeom>
            <a:avLst/>
            <a:gdLst/>
            <a:ahLst/>
            <a:cxnLst/>
            <a:rect r="r" b="b" t="t" l="l"/>
            <a:pathLst>
              <a:path h="822069" w="9134101">
                <a:moveTo>
                  <a:pt x="0" y="0"/>
                </a:moveTo>
                <a:lnTo>
                  <a:pt x="9134101" y="0"/>
                </a:lnTo>
                <a:lnTo>
                  <a:pt x="9134101" y="822069"/>
                </a:lnTo>
                <a:lnTo>
                  <a:pt x="0" y="822069"/>
                </a:lnTo>
                <a:lnTo>
                  <a:pt x="0" y="0"/>
                </a:lnTo>
                <a:close/>
              </a:path>
            </a:pathLst>
          </a:custGeom>
          <a:blipFill>
            <a:blip r:embed="rId4">
              <a:alphaModFix amt="59000"/>
            </a:blip>
            <a:stretch>
              <a:fillRect l="0" t="0" r="0" b="0"/>
            </a:stretch>
          </a:blipFill>
        </p:spPr>
      </p:sp>
      <p:sp>
        <p:nvSpPr>
          <p:cNvPr name="Freeform 7" id="7"/>
          <p:cNvSpPr/>
          <p:nvPr/>
        </p:nvSpPr>
        <p:spPr>
          <a:xfrm flipH="false" flipV="false" rot="0">
            <a:off x="15358502" y="9043903"/>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5"/>
            <a:stretch>
              <a:fillRect l="0" t="-65034" r="0" b="-66841"/>
            </a:stretch>
          </a:blipFill>
        </p:spPr>
      </p:sp>
      <p:grpSp>
        <p:nvGrpSpPr>
          <p:cNvPr name="Group 8" id="8"/>
          <p:cNvGrpSpPr/>
          <p:nvPr/>
        </p:nvGrpSpPr>
        <p:grpSpPr>
          <a:xfrm rot="0">
            <a:off x="464526" y="9433380"/>
            <a:ext cx="2239709" cy="483041"/>
            <a:chOff x="0" y="0"/>
            <a:chExt cx="2986279" cy="644055"/>
          </a:xfrm>
        </p:grpSpPr>
        <p:sp>
          <p:nvSpPr>
            <p:cNvPr name="TextBox 9" id="9"/>
            <p:cNvSpPr txBox="true"/>
            <p:nvPr/>
          </p:nvSpPr>
          <p:spPr>
            <a:xfrm rot="0">
              <a:off x="558011" y="-66675"/>
              <a:ext cx="2428268" cy="710730"/>
            </a:xfrm>
            <a:prstGeom prst="rect">
              <a:avLst/>
            </a:prstGeom>
          </p:spPr>
          <p:txBody>
            <a:bodyPr anchor="t" rtlCol="false" tIns="0" lIns="0" bIns="0" rIns="0">
              <a:spAutoFit/>
            </a:bodyPr>
            <a:lstStyle/>
            <a:p>
              <a:pPr algn="ctr">
                <a:lnSpc>
                  <a:spcPts val="4440"/>
                </a:lnSpc>
                <a:spcBef>
                  <a:spcPct val="0"/>
                </a:spcBef>
              </a:pPr>
              <a:r>
                <a:rPr lang="en-US" sz="3171" u="sng">
                  <a:solidFill>
                    <a:srgbClr val="FFFFFF"/>
                  </a:solidFill>
                  <a:latin typeface="Canva Sans"/>
                  <a:ea typeface="Canva Sans"/>
                  <a:cs typeface="Canva Sans"/>
                  <a:sym typeface="Canva Sans"/>
                  <a:hlinkClick r:id="rId6" tooltip="https://www.linkedin.com/company/lyra-ai-team/"/>
                </a:rPr>
                <a:t>LinkedIn</a:t>
              </a:r>
            </a:p>
          </p:txBody>
        </p:sp>
        <p:sp>
          <p:nvSpPr>
            <p:cNvPr name="Freeform 10" id="10"/>
            <p:cNvSpPr/>
            <p:nvPr/>
          </p:nvSpPr>
          <p:spPr>
            <a:xfrm flipH="false" flipV="false" rot="0">
              <a:off x="0" y="43022"/>
              <a:ext cx="558011" cy="558011"/>
            </a:xfrm>
            <a:custGeom>
              <a:avLst/>
              <a:gdLst/>
              <a:ahLst/>
              <a:cxnLst/>
              <a:rect r="r" b="b" t="t" l="l"/>
              <a:pathLst>
                <a:path h="558011" w="558011">
                  <a:moveTo>
                    <a:pt x="0" y="0"/>
                  </a:moveTo>
                  <a:lnTo>
                    <a:pt x="558011" y="0"/>
                  </a:lnTo>
                  <a:lnTo>
                    <a:pt x="558011" y="558011"/>
                  </a:lnTo>
                  <a:lnTo>
                    <a:pt x="0" y="558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1" id="11"/>
          <p:cNvSpPr txBox="true"/>
          <p:nvPr/>
        </p:nvSpPr>
        <p:spPr>
          <a:xfrm rot="0">
            <a:off x="4535882" y="3674955"/>
            <a:ext cx="9216236" cy="3268200"/>
          </a:xfrm>
          <a:prstGeom prst="rect">
            <a:avLst/>
          </a:prstGeom>
        </p:spPr>
        <p:txBody>
          <a:bodyPr anchor="t" rtlCol="false" tIns="0" lIns="0" bIns="0" rIns="0">
            <a:spAutoFit/>
          </a:bodyPr>
          <a:lstStyle/>
          <a:p>
            <a:pPr algn="ctr">
              <a:lnSpc>
                <a:spcPts val="26649"/>
              </a:lnSpc>
              <a:spcBef>
                <a:spcPct val="0"/>
              </a:spcBef>
            </a:pPr>
            <a:r>
              <a:rPr lang="en-US" b="true" sz="19035">
                <a:solidFill>
                  <a:srgbClr val="FFFFFF"/>
                </a:solidFill>
                <a:latin typeface="TT Norms Bold"/>
                <a:ea typeface="TT Norms Bold"/>
                <a:cs typeface="TT Norms Bold"/>
                <a:sym typeface="TT Norms Bold"/>
              </a:rPr>
              <a:t>Lyra 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287459" y="-1737136"/>
            <a:ext cx="16533915" cy="13437564"/>
          </a:xfrm>
          <a:custGeom>
            <a:avLst/>
            <a:gdLst/>
            <a:ahLst/>
            <a:cxnLst/>
            <a:rect r="r" b="b" t="t" l="l"/>
            <a:pathLst>
              <a:path h="13437564" w="16533915">
                <a:moveTo>
                  <a:pt x="0" y="0"/>
                </a:moveTo>
                <a:lnTo>
                  <a:pt x="16533916" y="0"/>
                </a:lnTo>
                <a:lnTo>
                  <a:pt x="16533916" y="13437563"/>
                </a:lnTo>
                <a:lnTo>
                  <a:pt x="0" y="134375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25000" y="978787"/>
            <a:ext cx="13837999" cy="2501937"/>
          </a:xfrm>
          <a:prstGeom prst="rect">
            <a:avLst/>
          </a:prstGeom>
        </p:spPr>
        <p:txBody>
          <a:bodyPr anchor="t" rtlCol="false" tIns="0" lIns="0" bIns="0" rIns="0">
            <a:spAutoFit/>
          </a:bodyPr>
          <a:lstStyle/>
          <a:p>
            <a:pPr algn="ctr">
              <a:lnSpc>
                <a:spcPts val="9626"/>
              </a:lnSpc>
            </a:pPr>
            <a:r>
              <a:rPr lang="en-US" b="true" sz="9626">
                <a:solidFill>
                  <a:srgbClr val="FFFFFF"/>
                </a:solidFill>
                <a:latin typeface="TT Norms Bold"/>
                <a:ea typeface="TT Norms Bold"/>
                <a:cs typeface="TT Norms Bold"/>
                <a:sym typeface="TT Norms Bold"/>
              </a:rPr>
              <a:t>GELİŞTİRİLEBİLİR YÖNLER</a:t>
            </a:r>
          </a:p>
        </p:txBody>
      </p:sp>
      <p:sp>
        <p:nvSpPr>
          <p:cNvPr name="TextBox 4" id="4"/>
          <p:cNvSpPr txBox="true"/>
          <p:nvPr/>
        </p:nvSpPr>
        <p:spPr>
          <a:xfrm rot="0">
            <a:off x="2668524" y="3900847"/>
            <a:ext cx="12950951" cy="3802693"/>
          </a:xfrm>
          <a:prstGeom prst="rect">
            <a:avLst/>
          </a:prstGeom>
        </p:spPr>
        <p:txBody>
          <a:bodyPr anchor="t" rtlCol="false" tIns="0" lIns="0" bIns="0" rIns="0">
            <a:spAutoFit/>
          </a:bodyPr>
          <a:lstStyle/>
          <a:p>
            <a:pPr algn="just">
              <a:lnSpc>
                <a:spcPts val="5054"/>
              </a:lnSpc>
            </a:pPr>
            <a:r>
              <a:rPr lang="en-US" sz="3610">
                <a:solidFill>
                  <a:srgbClr val="FFFFFF"/>
                </a:solidFill>
                <a:latin typeface="TT Norms"/>
                <a:ea typeface="TT Norms"/>
                <a:cs typeface="TT Norms"/>
                <a:sym typeface="TT Norms"/>
              </a:rPr>
              <a:t>Daha geniş veri setiyle ve gelişmiş modellerle daha iyi hale getirilebilir.</a:t>
            </a:r>
          </a:p>
          <a:p>
            <a:pPr algn="just">
              <a:lnSpc>
                <a:spcPts val="5054"/>
              </a:lnSpc>
            </a:pPr>
            <a:r>
              <a:rPr lang="en-US" sz="3610">
                <a:solidFill>
                  <a:srgbClr val="FFFFFF"/>
                </a:solidFill>
                <a:latin typeface="TT Norms"/>
                <a:ea typeface="TT Norms"/>
                <a:cs typeface="TT Norms"/>
                <a:sym typeface="TT Norms"/>
              </a:rPr>
              <a:t>Donanım desteği iyileştirildiğinde performans arttırabilir.</a:t>
            </a:r>
          </a:p>
          <a:p>
            <a:pPr algn="just">
              <a:lnSpc>
                <a:spcPts val="5054"/>
              </a:lnSpc>
            </a:pPr>
            <a:r>
              <a:rPr lang="en-US" sz="3610">
                <a:solidFill>
                  <a:srgbClr val="FFFFFF"/>
                </a:solidFill>
                <a:latin typeface="TT Norms"/>
                <a:ea typeface="TT Norms"/>
                <a:cs typeface="TT Norms"/>
                <a:sym typeface="TT Norms"/>
              </a:rPr>
              <a:t>Model üreticilerin satış alışkanlığını öğrenerek kişiselleştirilmiş hizmet sunarak   üretimi artırmayı sağlayabilir.</a:t>
            </a:r>
          </a:p>
          <a:p>
            <a:pPr algn="just">
              <a:lnSpc>
                <a:spcPts val="5054"/>
              </a:lnSpc>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736344" y="-2597499"/>
            <a:ext cx="16533915" cy="13437564"/>
          </a:xfrm>
          <a:custGeom>
            <a:avLst/>
            <a:gdLst/>
            <a:ahLst/>
            <a:cxnLst/>
            <a:rect r="r" b="b" t="t" l="l"/>
            <a:pathLst>
              <a:path h="13437564" w="16533915">
                <a:moveTo>
                  <a:pt x="0" y="0"/>
                </a:moveTo>
                <a:lnTo>
                  <a:pt x="16533916" y="0"/>
                </a:lnTo>
                <a:lnTo>
                  <a:pt x="16533916"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88907" y="716937"/>
            <a:ext cx="13837999" cy="1282737"/>
          </a:xfrm>
          <a:prstGeom prst="rect">
            <a:avLst/>
          </a:prstGeom>
        </p:spPr>
        <p:txBody>
          <a:bodyPr anchor="t" rtlCol="false" tIns="0" lIns="0" bIns="0" rIns="0">
            <a:spAutoFit/>
          </a:bodyPr>
          <a:lstStyle/>
          <a:p>
            <a:pPr algn="ctr">
              <a:lnSpc>
                <a:spcPts val="9626"/>
              </a:lnSpc>
            </a:pPr>
            <a:r>
              <a:rPr lang="en-US" b="true" sz="9626">
                <a:solidFill>
                  <a:srgbClr val="FFFFFF"/>
                </a:solidFill>
                <a:latin typeface="TT Norms Bold"/>
                <a:ea typeface="TT Norms Bold"/>
                <a:cs typeface="TT Norms Bold"/>
                <a:sym typeface="TT Norms Bold"/>
              </a:rPr>
              <a:t>UYGULANABİLİRLİK</a:t>
            </a:r>
          </a:p>
        </p:txBody>
      </p:sp>
      <p:sp>
        <p:nvSpPr>
          <p:cNvPr name="TextBox 4" id="4"/>
          <p:cNvSpPr txBox="true"/>
          <p:nvPr/>
        </p:nvSpPr>
        <p:spPr>
          <a:xfrm rot="0">
            <a:off x="1097428" y="2557153"/>
            <a:ext cx="16093145" cy="4531782"/>
          </a:xfrm>
          <a:prstGeom prst="rect">
            <a:avLst/>
          </a:prstGeom>
        </p:spPr>
        <p:txBody>
          <a:bodyPr anchor="t" rtlCol="false" tIns="0" lIns="0" bIns="0" rIns="0">
            <a:spAutoFit/>
          </a:bodyPr>
          <a:lstStyle/>
          <a:p>
            <a:pPr algn="just" marL="779448" indent="-389724" lvl="1">
              <a:lnSpc>
                <a:spcPts val="5054"/>
              </a:lnSpc>
              <a:buFont typeface="Arial"/>
              <a:buChar char="•"/>
            </a:pPr>
            <a:r>
              <a:rPr lang="en-US" sz="3610">
                <a:solidFill>
                  <a:srgbClr val="FFFFFF"/>
                </a:solidFill>
                <a:latin typeface="TT Norms"/>
                <a:ea typeface="TT Norms"/>
                <a:cs typeface="TT Norms"/>
                <a:sym typeface="TT Norms"/>
              </a:rPr>
              <a:t>Çoklu Dil Desteğimiz ile uluslarası çapta kullanım yaygınlaştırılabilir.</a:t>
            </a:r>
          </a:p>
          <a:p>
            <a:pPr algn="just" marL="779448" indent="-389724" lvl="1">
              <a:lnSpc>
                <a:spcPts val="5054"/>
              </a:lnSpc>
              <a:buFont typeface="Arial"/>
              <a:buChar char="•"/>
            </a:pPr>
            <a:r>
              <a:rPr lang="en-US" sz="3610">
                <a:solidFill>
                  <a:srgbClr val="FFFFFF"/>
                </a:solidFill>
                <a:latin typeface="TT Norms"/>
                <a:ea typeface="TT Norms"/>
                <a:cs typeface="TT Norms"/>
                <a:sym typeface="TT Norms"/>
              </a:rPr>
              <a:t>Türk Patent ve Marka Kurumu tarafından açık kaynaklı yayınlanmış ürün adı ve kategorilerini referans alarak, büyük dil modelleriyle sentetik antrenman verisi ürettik. Coğrafi işaret almış ürünlerimizin tüketiciye tanıtımı ve ulaştırılması sağlanabilir.</a:t>
            </a:r>
          </a:p>
          <a:p>
            <a:pPr algn="just" marL="779448" indent="-389724" lvl="1">
              <a:lnSpc>
                <a:spcPts val="5054"/>
              </a:lnSpc>
              <a:buFont typeface="Arial"/>
              <a:buChar char="•"/>
            </a:pPr>
            <a:r>
              <a:rPr lang="en-US" sz="3610">
                <a:solidFill>
                  <a:srgbClr val="FFFFFF"/>
                </a:solidFill>
                <a:latin typeface="TT Norms"/>
                <a:ea typeface="TT Norms"/>
                <a:cs typeface="TT Norms"/>
                <a:sym typeface="TT Norms"/>
              </a:rPr>
              <a:t>Kırsal alanlarda yaşayan üreticiler yöresel ürünlerini tüketiciye veri setimiz ve algoritamlarımız sayesinde daha kolay ulaştırabilir.</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68070" y="7012192"/>
            <a:ext cx="10296319" cy="2246108"/>
          </a:xfrm>
          <a:custGeom>
            <a:avLst/>
            <a:gdLst/>
            <a:ahLst/>
            <a:cxnLst/>
            <a:rect r="r" b="b" t="t" l="l"/>
            <a:pathLst>
              <a:path h="2246108" w="10296319">
                <a:moveTo>
                  <a:pt x="0" y="0"/>
                </a:moveTo>
                <a:lnTo>
                  <a:pt x="10296319" y="0"/>
                </a:lnTo>
                <a:lnTo>
                  <a:pt x="10296319" y="2246108"/>
                </a:lnTo>
                <a:lnTo>
                  <a:pt x="0" y="2246108"/>
                </a:lnTo>
                <a:lnTo>
                  <a:pt x="0" y="0"/>
                </a:lnTo>
                <a:close/>
              </a:path>
            </a:pathLst>
          </a:custGeom>
          <a:blipFill>
            <a:blip r:embed="rId4"/>
            <a:stretch>
              <a:fillRect l="0" t="0" r="0" b="0"/>
            </a:stretch>
          </a:blipFill>
        </p:spPr>
      </p:sp>
      <p:sp>
        <p:nvSpPr>
          <p:cNvPr name="TextBox 4" id="4"/>
          <p:cNvSpPr txBox="true"/>
          <p:nvPr/>
        </p:nvSpPr>
        <p:spPr>
          <a:xfrm rot="0">
            <a:off x="3161094" y="1390650"/>
            <a:ext cx="11965812" cy="1314046"/>
          </a:xfrm>
          <a:prstGeom prst="rect">
            <a:avLst/>
          </a:prstGeom>
        </p:spPr>
        <p:txBody>
          <a:bodyPr anchor="t" rtlCol="false" tIns="0" lIns="0" bIns="0" rIns="0">
            <a:spAutoFit/>
          </a:bodyPr>
          <a:lstStyle/>
          <a:p>
            <a:pPr algn="ctr">
              <a:lnSpc>
                <a:spcPts val="9477"/>
              </a:lnSpc>
            </a:pPr>
            <a:r>
              <a:rPr lang="en-US" b="true" sz="11020">
                <a:solidFill>
                  <a:srgbClr val="FFFFFF"/>
                </a:solidFill>
                <a:latin typeface="TT Norms Bold"/>
                <a:ea typeface="TT Norms Bold"/>
                <a:cs typeface="TT Norms Bold"/>
                <a:sym typeface="TT Norms Bold"/>
              </a:rPr>
              <a:t>Ticari Potansiyel</a:t>
            </a:r>
          </a:p>
        </p:txBody>
      </p:sp>
      <p:sp>
        <p:nvSpPr>
          <p:cNvPr name="TextBox 5" id="5"/>
          <p:cNvSpPr txBox="true"/>
          <p:nvPr/>
        </p:nvSpPr>
        <p:spPr>
          <a:xfrm rot="0">
            <a:off x="1708174" y="3744732"/>
            <a:ext cx="14416111" cy="2721337"/>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Roboto"/>
                <a:ea typeface="Roboto"/>
                <a:cs typeface="Roboto"/>
                <a:sym typeface="Roboto"/>
              </a:rPr>
              <a:t>Yerli üreticilerimizin piyasada etkin rol oynayabilmesi için çıktığımız bu yolda, coğrafi işaretli ürünlerimiz başta olmak üzere az bilinen yerli ürünlerimizin de tanınırlığını arttırmayı amaçlamaktayız. Çoklu dil desteği ile  uluslararası pazarda  turizm sektörü ve günlük yaşam ihtiyaçlarının yerli üreticimiz tarfından karşılanması ve üreticilerimizin ekonomik atılım yapmasını hedeflemekteyiz.</a:t>
            </a:r>
          </a:p>
        </p:txBody>
      </p:sp>
      <p:sp>
        <p:nvSpPr>
          <p:cNvPr name="TextBox 6" id="6"/>
          <p:cNvSpPr txBox="true"/>
          <p:nvPr/>
        </p:nvSpPr>
        <p:spPr>
          <a:xfrm rot="0">
            <a:off x="2650621" y="2632211"/>
            <a:ext cx="13473663" cy="645795"/>
          </a:xfrm>
          <a:prstGeom prst="rect">
            <a:avLst/>
          </a:prstGeom>
        </p:spPr>
        <p:txBody>
          <a:bodyPr anchor="t" rtlCol="false" tIns="0" lIns="0" bIns="0" rIns="0">
            <a:spAutoFit/>
          </a:bodyPr>
          <a:lstStyle/>
          <a:p>
            <a:pPr algn="just">
              <a:lnSpc>
                <a:spcPts val="2520"/>
              </a:lnSpc>
            </a:pPr>
            <a:r>
              <a:rPr lang="en-US" sz="2400" i="true">
                <a:solidFill>
                  <a:srgbClr val="CBC5F4"/>
                </a:solidFill>
                <a:latin typeface="TT Norms Italics"/>
                <a:ea typeface="TT Norms Italics"/>
                <a:cs typeface="TT Norms Italics"/>
                <a:sym typeface="TT Norms Italics"/>
              </a:rPr>
              <a:t>“Projenin pazarlanabilirliği ve ticari değer taşıma potansiyeli önemlidir. </a:t>
            </a:r>
            <a:r>
              <a:rPr lang="en-US" sz="2400" i="true">
                <a:solidFill>
                  <a:srgbClr val="CBC5F4"/>
                </a:solidFill>
                <a:latin typeface="TT Norms Italics"/>
                <a:ea typeface="TT Norms Italics"/>
                <a:cs typeface="TT Norms Italics"/>
                <a:sym typeface="TT Norms Italics"/>
              </a:rPr>
              <a:t>Projenin, yerel üreticilerin dijital pazarda rekabet gücünü artırma kapasitesi de değerlendirilecektir.”</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61094" y="1390650"/>
            <a:ext cx="11965812" cy="1314046"/>
          </a:xfrm>
          <a:prstGeom prst="rect">
            <a:avLst/>
          </a:prstGeom>
        </p:spPr>
        <p:txBody>
          <a:bodyPr anchor="t" rtlCol="false" tIns="0" lIns="0" bIns="0" rIns="0">
            <a:spAutoFit/>
          </a:bodyPr>
          <a:lstStyle/>
          <a:p>
            <a:pPr algn="ctr">
              <a:lnSpc>
                <a:spcPts val="9477"/>
              </a:lnSpc>
            </a:pPr>
            <a:r>
              <a:rPr lang="en-US" b="true" sz="11020">
                <a:solidFill>
                  <a:srgbClr val="FFFFFF"/>
                </a:solidFill>
                <a:latin typeface="TT Norms Bold"/>
                <a:ea typeface="TT Norms Bold"/>
                <a:cs typeface="TT Norms Bold"/>
                <a:sym typeface="TT Norms Bold"/>
              </a:rPr>
              <a:t>KAPANIŞ</a:t>
            </a:r>
          </a:p>
        </p:txBody>
      </p:sp>
      <p:sp>
        <p:nvSpPr>
          <p:cNvPr name="TextBox 4" id="4"/>
          <p:cNvSpPr txBox="true"/>
          <p:nvPr/>
        </p:nvSpPr>
        <p:spPr>
          <a:xfrm rot="0">
            <a:off x="1097428" y="2557153"/>
            <a:ext cx="16093145" cy="612928"/>
          </a:xfrm>
          <a:prstGeom prst="rect">
            <a:avLst/>
          </a:prstGeom>
        </p:spPr>
        <p:txBody>
          <a:bodyPr anchor="t" rtlCol="false" tIns="0" lIns="0" bIns="0" rIns="0">
            <a:spAutoFit/>
          </a:bodyPr>
          <a:lstStyle/>
          <a:p>
            <a:pPr algn="just">
              <a:lnSpc>
                <a:spcPts val="5054"/>
              </a:lnSpc>
            </a:pPr>
          </a:p>
        </p:txBody>
      </p:sp>
      <p:sp>
        <p:nvSpPr>
          <p:cNvPr name="TextBox 5" id="5"/>
          <p:cNvSpPr txBox="true"/>
          <p:nvPr/>
        </p:nvSpPr>
        <p:spPr>
          <a:xfrm rot="0">
            <a:off x="1434139" y="2949580"/>
            <a:ext cx="15419721" cy="5223901"/>
          </a:xfrm>
          <a:prstGeom prst="rect">
            <a:avLst/>
          </a:prstGeom>
        </p:spPr>
        <p:txBody>
          <a:bodyPr anchor="t" rtlCol="false" tIns="0" lIns="0" bIns="0" rIns="0">
            <a:spAutoFit/>
          </a:bodyPr>
          <a:lstStyle/>
          <a:p>
            <a:pPr algn="just" marL="896942" indent="-448471" lvl="1">
              <a:lnSpc>
                <a:spcPts val="5816"/>
              </a:lnSpc>
              <a:buFont typeface="Arial"/>
              <a:buChar char="•"/>
            </a:pPr>
            <a:r>
              <a:rPr lang="en-US" sz="4154">
                <a:solidFill>
                  <a:srgbClr val="FFFFFF"/>
                </a:solidFill>
                <a:latin typeface="TT Norms"/>
                <a:ea typeface="TT Norms"/>
                <a:cs typeface="TT Norms"/>
                <a:sym typeface="TT Norms"/>
              </a:rPr>
              <a:t>Sonuç olarak, kendimizi geliştirmeyi amaçlayarak başvurduğumuz bu yarışmada hedefimize ulaştık. Geleceğe yönelik hedeflerimizi kesinleştirdik ve yeni teknolojiler öğrendik.</a:t>
            </a:r>
          </a:p>
          <a:p>
            <a:pPr algn="just" marL="896942" indent="-448471" lvl="1">
              <a:lnSpc>
                <a:spcPts val="5816"/>
              </a:lnSpc>
              <a:buFont typeface="Arial"/>
              <a:buChar char="•"/>
            </a:pPr>
            <a:r>
              <a:rPr lang="en-US" sz="4154">
                <a:solidFill>
                  <a:srgbClr val="FFFFFF"/>
                </a:solidFill>
                <a:latin typeface="TT Norms"/>
                <a:ea typeface="TT Norms"/>
                <a:cs typeface="TT Norms"/>
                <a:sym typeface="TT Norms"/>
              </a:rPr>
              <a:t>Türk Patent veri setinin referans alarak ilk elden kaynaklarla çalıştık.</a:t>
            </a:r>
          </a:p>
          <a:p>
            <a:pPr algn="just" marL="896942" indent="-448471" lvl="1">
              <a:lnSpc>
                <a:spcPts val="5816"/>
              </a:lnSpc>
              <a:buFont typeface="Arial"/>
              <a:buChar char="•"/>
            </a:pPr>
            <a:r>
              <a:rPr lang="en-US" sz="4154">
                <a:solidFill>
                  <a:srgbClr val="FFFFFF"/>
                </a:solidFill>
                <a:latin typeface="TT Norms"/>
                <a:ea typeface="TT Norms"/>
                <a:cs typeface="TT Norms"/>
                <a:sym typeface="TT Norms"/>
              </a:rPr>
              <a:t>Bu organizasyonda yer aldığımız için mutluyuz.</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418364" y="-3466030"/>
            <a:ext cx="18923788" cy="15379879"/>
          </a:xfrm>
          <a:custGeom>
            <a:avLst/>
            <a:gdLst/>
            <a:ahLst/>
            <a:cxnLst/>
            <a:rect r="r" b="b" t="t" l="l"/>
            <a:pathLst>
              <a:path h="15379879" w="18923788">
                <a:moveTo>
                  <a:pt x="0" y="0"/>
                </a:moveTo>
                <a:lnTo>
                  <a:pt x="18923788" y="0"/>
                </a:lnTo>
                <a:lnTo>
                  <a:pt x="18923788" y="15379879"/>
                </a:lnTo>
                <a:lnTo>
                  <a:pt x="0" y="15379879"/>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928683" y="3202886"/>
            <a:ext cx="12430633" cy="4492520"/>
            <a:chOff x="0" y="0"/>
            <a:chExt cx="3273912" cy="1183215"/>
          </a:xfrm>
        </p:grpSpPr>
        <p:sp>
          <p:nvSpPr>
            <p:cNvPr name="Freeform 4" id="4"/>
            <p:cNvSpPr/>
            <p:nvPr/>
          </p:nvSpPr>
          <p:spPr>
            <a:xfrm flipH="false" flipV="false" rot="0">
              <a:off x="0" y="0"/>
              <a:ext cx="3273911" cy="1183215"/>
            </a:xfrm>
            <a:custGeom>
              <a:avLst/>
              <a:gdLst/>
              <a:ahLst/>
              <a:cxnLst/>
              <a:rect r="r" b="b" t="t" l="l"/>
              <a:pathLst>
                <a:path h="1183215" w="3273911">
                  <a:moveTo>
                    <a:pt x="37991" y="0"/>
                  </a:moveTo>
                  <a:lnTo>
                    <a:pt x="3235920" y="0"/>
                  </a:lnTo>
                  <a:cubicBezTo>
                    <a:pt x="3256902" y="0"/>
                    <a:pt x="3273911" y="17009"/>
                    <a:pt x="3273911" y="37991"/>
                  </a:cubicBezTo>
                  <a:lnTo>
                    <a:pt x="3273911" y="1145224"/>
                  </a:lnTo>
                  <a:cubicBezTo>
                    <a:pt x="3273911" y="1166206"/>
                    <a:pt x="3256902" y="1183215"/>
                    <a:pt x="3235920" y="1183215"/>
                  </a:cubicBezTo>
                  <a:lnTo>
                    <a:pt x="37991" y="1183215"/>
                  </a:lnTo>
                  <a:cubicBezTo>
                    <a:pt x="27915" y="1183215"/>
                    <a:pt x="18252" y="1179213"/>
                    <a:pt x="11127" y="1172088"/>
                  </a:cubicBezTo>
                  <a:cubicBezTo>
                    <a:pt x="4003" y="1164963"/>
                    <a:pt x="0" y="1155300"/>
                    <a:pt x="0" y="1145224"/>
                  </a:cubicBezTo>
                  <a:lnTo>
                    <a:pt x="0" y="37991"/>
                  </a:lnTo>
                  <a:cubicBezTo>
                    <a:pt x="0" y="27915"/>
                    <a:pt x="4003" y="18252"/>
                    <a:pt x="11127" y="11127"/>
                  </a:cubicBezTo>
                  <a:cubicBezTo>
                    <a:pt x="18252" y="4003"/>
                    <a:pt x="27915" y="0"/>
                    <a:pt x="37991" y="0"/>
                  </a:cubicBezTo>
                  <a:close/>
                </a:path>
              </a:pathLst>
            </a:custGeom>
            <a:gradFill rotWithShape="true">
              <a:gsLst>
                <a:gs pos="0">
                  <a:srgbClr val="5B45B5">
                    <a:alpha val="91000"/>
                  </a:srgbClr>
                </a:gs>
                <a:gs pos="100000">
                  <a:srgbClr val="8875D7">
                    <a:alpha val="91000"/>
                  </a:srgbClr>
                </a:gs>
              </a:gsLst>
              <a:lin ang="0"/>
            </a:gradFill>
            <a:ln w="38100" cap="rnd">
              <a:solidFill>
                <a:srgbClr val="FFFFFF">
                  <a:alpha val="90980"/>
                </a:srgbClr>
              </a:solidFill>
              <a:prstDash val="solid"/>
              <a:round/>
            </a:ln>
          </p:spPr>
        </p:sp>
        <p:sp>
          <p:nvSpPr>
            <p:cNvPr name="TextBox 5" id="5"/>
            <p:cNvSpPr txBox="true"/>
            <p:nvPr/>
          </p:nvSpPr>
          <p:spPr>
            <a:xfrm>
              <a:off x="0" y="-38100"/>
              <a:ext cx="3273912" cy="12213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367825" y="7695407"/>
            <a:ext cx="9134101" cy="822069"/>
          </a:xfrm>
          <a:custGeom>
            <a:avLst/>
            <a:gdLst/>
            <a:ahLst/>
            <a:cxnLst/>
            <a:rect r="r" b="b" t="t" l="l"/>
            <a:pathLst>
              <a:path h="822069" w="9134101">
                <a:moveTo>
                  <a:pt x="0" y="0"/>
                </a:moveTo>
                <a:lnTo>
                  <a:pt x="9134101" y="0"/>
                </a:lnTo>
                <a:lnTo>
                  <a:pt x="9134101" y="822069"/>
                </a:lnTo>
                <a:lnTo>
                  <a:pt x="0" y="822069"/>
                </a:lnTo>
                <a:lnTo>
                  <a:pt x="0" y="0"/>
                </a:lnTo>
                <a:close/>
              </a:path>
            </a:pathLst>
          </a:custGeom>
          <a:blipFill>
            <a:blip r:embed="rId4">
              <a:alphaModFix amt="59000"/>
            </a:blip>
            <a:stretch>
              <a:fillRect l="0" t="0" r="0" b="0"/>
            </a:stretch>
          </a:blipFill>
        </p:spPr>
      </p:sp>
      <p:sp>
        <p:nvSpPr>
          <p:cNvPr name="TextBox 7" id="7"/>
          <p:cNvSpPr txBox="true"/>
          <p:nvPr/>
        </p:nvSpPr>
        <p:spPr>
          <a:xfrm rot="0">
            <a:off x="3134399" y="4467064"/>
            <a:ext cx="12019203" cy="1824028"/>
          </a:xfrm>
          <a:prstGeom prst="rect">
            <a:avLst/>
          </a:prstGeom>
        </p:spPr>
        <p:txBody>
          <a:bodyPr anchor="t" rtlCol="false" tIns="0" lIns="0" bIns="0" rIns="0">
            <a:spAutoFit/>
          </a:bodyPr>
          <a:lstStyle/>
          <a:p>
            <a:pPr algn="ctr">
              <a:lnSpc>
                <a:spcPts val="14963"/>
              </a:lnSpc>
              <a:spcBef>
                <a:spcPct val="0"/>
              </a:spcBef>
            </a:pPr>
            <a:r>
              <a:rPr lang="en-US" b="true" sz="10687">
                <a:solidFill>
                  <a:srgbClr val="FFFFFF"/>
                </a:solidFill>
                <a:latin typeface="TT Norms Bold"/>
                <a:ea typeface="TT Norms Bold"/>
                <a:cs typeface="TT Norms Bold"/>
                <a:sym typeface="TT Norms Bold"/>
              </a:rPr>
              <a:t>TEŞEKKÜRLER</a:t>
            </a:r>
          </a:p>
        </p:txBody>
      </p:sp>
      <p:sp>
        <p:nvSpPr>
          <p:cNvPr name="Freeform 8" id="8"/>
          <p:cNvSpPr/>
          <p:nvPr/>
        </p:nvSpPr>
        <p:spPr>
          <a:xfrm flipH="false" flipV="false" rot="0">
            <a:off x="15358502" y="9043903"/>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5"/>
            <a:stretch>
              <a:fillRect l="0" t="-65034" r="0" b="-66841"/>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80957">
                <a:alpha val="100000"/>
              </a:srgbClr>
            </a:gs>
            <a:gs pos="100000">
              <a:srgbClr val="06001E">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66459" y="2775463"/>
            <a:ext cx="13926249" cy="4803882"/>
          </a:xfrm>
          <a:prstGeom prst="rect">
            <a:avLst/>
          </a:prstGeom>
        </p:spPr>
        <p:txBody>
          <a:bodyPr anchor="t" rtlCol="false" tIns="0" lIns="0" bIns="0" rIns="0">
            <a:spAutoFit/>
          </a:bodyPr>
          <a:lstStyle/>
          <a:p>
            <a:pPr algn="just">
              <a:lnSpc>
                <a:spcPts val="5452"/>
              </a:lnSpc>
            </a:pPr>
            <a:r>
              <a:rPr lang="en-US" sz="3894">
                <a:solidFill>
                  <a:srgbClr val="FFFFFF"/>
                </a:solidFill>
                <a:latin typeface="TT Norms"/>
                <a:ea typeface="TT Norms"/>
                <a:cs typeface="TT Norms"/>
                <a:sym typeface="TT Norms"/>
              </a:rPr>
              <a:t>- Takımımız, 2024 yılında yapay zeka yarışmalarına katılmak amacıyla bir araya gelmiştir. </a:t>
            </a:r>
          </a:p>
          <a:p>
            <a:pPr algn="just">
              <a:lnSpc>
                <a:spcPts val="5452"/>
              </a:lnSpc>
            </a:pPr>
            <a:r>
              <a:rPr lang="en-US" sz="3894">
                <a:solidFill>
                  <a:srgbClr val="FFFFFF"/>
                </a:solidFill>
                <a:latin typeface="TT Norms"/>
                <a:ea typeface="TT Norms"/>
                <a:cs typeface="TT Norms"/>
                <a:sym typeface="TT Norms"/>
              </a:rPr>
              <a:t>- Takımımız, yapay zeka alanına ilgili ve kendini geliştirmeye  odaklı çalışan, alanında yetenekli ve meraklı lise öğrencilerinden oluşmaktadır.</a:t>
            </a:r>
          </a:p>
          <a:p>
            <a:pPr algn="l">
              <a:lnSpc>
                <a:spcPts val="5452"/>
              </a:lnSpc>
            </a:pPr>
            <a:r>
              <a:rPr lang="en-US" sz="3894">
                <a:solidFill>
                  <a:srgbClr val="FFFFFF"/>
                </a:solidFill>
                <a:latin typeface="TT Norms"/>
                <a:ea typeface="TT Norms"/>
                <a:cs typeface="TT Norms"/>
                <a:sym typeface="TT Norms"/>
              </a:rPr>
              <a:t>-  </a:t>
            </a:r>
            <a:r>
              <a:rPr lang="en-US" sz="3894">
                <a:solidFill>
                  <a:srgbClr val="FFFFFF"/>
                </a:solidFill>
                <a:latin typeface="TT Norms"/>
                <a:ea typeface="TT Norms"/>
                <a:cs typeface="TT Norms"/>
                <a:sym typeface="TT Norms"/>
              </a:rPr>
              <a:t>Farklı illerden katılım sağlayacak olan üyelerimiz yarışmada başarı elde etmek uğruna gece gündüz çalışmaya hazırdır. </a:t>
            </a:r>
          </a:p>
        </p:txBody>
      </p:sp>
      <p:sp>
        <p:nvSpPr>
          <p:cNvPr name="TextBox 4" id="4"/>
          <p:cNvSpPr txBox="true"/>
          <p:nvPr/>
        </p:nvSpPr>
        <p:spPr>
          <a:xfrm rot="0">
            <a:off x="2266459" y="628701"/>
            <a:ext cx="7547371" cy="1765762"/>
          </a:xfrm>
          <a:prstGeom prst="rect">
            <a:avLst/>
          </a:prstGeom>
        </p:spPr>
        <p:txBody>
          <a:bodyPr anchor="t" rtlCol="false" tIns="0" lIns="0" bIns="0" rIns="0">
            <a:spAutoFit/>
          </a:bodyPr>
          <a:lstStyle/>
          <a:p>
            <a:pPr algn="l">
              <a:lnSpc>
                <a:spcPts val="14499"/>
              </a:lnSpc>
              <a:spcBef>
                <a:spcPct val="0"/>
              </a:spcBef>
            </a:pPr>
            <a:r>
              <a:rPr lang="en-US" b="true" sz="10356">
                <a:solidFill>
                  <a:srgbClr val="FFFFFF"/>
                </a:solidFill>
                <a:latin typeface="TT Norms Bold"/>
                <a:ea typeface="TT Norms Bold"/>
                <a:cs typeface="TT Norms Bold"/>
                <a:sym typeface="TT Norms Bold"/>
              </a:rPr>
              <a:t>Hakkımızda</a:t>
            </a:r>
          </a:p>
        </p:txBody>
      </p:sp>
      <p:sp>
        <p:nvSpPr>
          <p:cNvPr name="TextBox 5" id="5"/>
          <p:cNvSpPr txBox="true"/>
          <p:nvPr/>
        </p:nvSpPr>
        <p:spPr>
          <a:xfrm rot="0">
            <a:off x="2266459" y="7853127"/>
            <a:ext cx="11681016" cy="1405173"/>
          </a:xfrm>
          <a:prstGeom prst="rect">
            <a:avLst/>
          </a:prstGeom>
        </p:spPr>
        <p:txBody>
          <a:bodyPr anchor="t" rtlCol="false" tIns="0" lIns="0" bIns="0" rIns="0">
            <a:spAutoFit/>
          </a:bodyPr>
          <a:lstStyle/>
          <a:p>
            <a:pPr algn="l">
              <a:lnSpc>
                <a:spcPts val="5694"/>
              </a:lnSpc>
            </a:pPr>
            <a:r>
              <a:rPr lang="en-US" b="true" sz="4067">
                <a:solidFill>
                  <a:srgbClr val="FFFFFF"/>
                </a:solidFill>
                <a:latin typeface="TT Norms Bold"/>
                <a:ea typeface="TT Norms Bold"/>
                <a:cs typeface="TT Norms Bold"/>
                <a:sym typeface="TT Norms Bold"/>
              </a:rPr>
              <a:t>Takım üyeleri olarak deneyimlerimize bir yenisini eklemeye can atıyoruz.</a:t>
            </a:r>
          </a:p>
        </p:txBody>
      </p:sp>
      <p:sp>
        <p:nvSpPr>
          <p:cNvPr name="Freeform 6" id="6"/>
          <p:cNvSpPr/>
          <p:nvPr/>
        </p:nvSpPr>
        <p:spPr>
          <a:xfrm flipH="false" flipV="false" rot="0">
            <a:off x="15358502" y="9023609"/>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4"/>
            <a:stretch>
              <a:fillRect l="0" t="-65034" r="0" b="-66841"/>
            </a:stretch>
          </a:blipFill>
        </p:spPr>
      </p:sp>
      <p:sp>
        <p:nvSpPr>
          <p:cNvPr name="Freeform 7" id="7"/>
          <p:cNvSpPr/>
          <p:nvPr/>
        </p:nvSpPr>
        <p:spPr>
          <a:xfrm flipH="false" flipV="false" rot="0">
            <a:off x="8692665" y="-3570272"/>
            <a:ext cx="15076157" cy="12252804"/>
          </a:xfrm>
          <a:custGeom>
            <a:avLst/>
            <a:gdLst/>
            <a:ahLst/>
            <a:cxnLst/>
            <a:rect r="r" b="b" t="t" l="l"/>
            <a:pathLst>
              <a:path h="12252804" w="15076157">
                <a:moveTo>
                  <a:pt x="0" y="0"/>
                </a:moveTo>
                <a:lnTo>
                  <a:pt x="15076156" y="0"/>
                </a:lnTo>
                <a:lnTo>
                  <a:pt x="15076156" y="12252804"/>
                </a:lnTo>
                <a:lnTo>
                  <a:pt x="0" y="12252804"/>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281099" y="3604810"/>
            <a:ext cx="3662344" cy="4201185"/>
            <a:chOff x="0" y="0"/>
            <a:chExt cx="1059243" cy="1215089"/>
          </a:xfrm>
        </p:grpSpPr>
        <p:sp>
          <p:nvSpPr>
            <p:cNvPr name="Freeform 4" id="4"/>
            <p:cNvSpPr/>
            <p:nvPr/>
          </p:nvSpPr>
          <p:spPr>
            <a:xfrm flipH="false" flipV="false" rot="0">
              <a:off x="0" y="0"/>
              <a:ext cx="1059243" cy="1215089"/>
            </a:xfrm>
            <a:custGeom>
              <a:avLst/>
              <a:gdLst/>
              <a:ahLst/>
              <a:cxnLst/>
              <a:rect r="r" b="b" t="t" l="l"/>
              <a:pathLst>
                <a:path h="1215089" w="1059243">
                  <a:moveTo>
                    <a:pt x="128949" y="0"/>
                  </a:moveTo>
                  <a:lnTo>
                    <a:pt x="930293" y="0"/>
                  </a:lnTo>
                  <a:cubicBezTo>
                    <a:pt x="1001510" y="0"/>
                    <a:pt x="1059243" y="57733"/>
                    <a:pt x="1059243" y="128949"/>
                  </a:cubicBezTo>
                  <a:lnTo>
                    <a:pt x="1059243" y="1086140"/>
                  </a:lnTo>
                  <a:cubicBezTo>
                    <a:pt x="1059243" y="1157357"/>
                    <a:pt x="1001510" y="1215089"/>
                    <a:pt x="930293" y="1215089"/>
                  </a:cubicBezTo>
                  <a:lnTo>
                    <a:pt x="128949" y="1215089"/>
                  </a:lnTo>
                  <a:cubicBezTo>
                    <a:pt x="57733" y="1215089"/>
                    <a:pt x="0" y="1157357"/>
                    <a:pt x="0" y="1086140"/>
                  </a:cubicBezTo>
                  <a:lnTo>
                    <a:pt x="0" y="128949"/>
                  </a:lnTo>
                  <a:cubicBezTo>
                    <a:pt x="0" y="57733"/>
                    <a:pt x="57733" y="0"/>
                    <a:pt x="128949"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5" id="5"/>
            <p:cNvSpPr txBox="true"/>
            <p:nvPr/>
          </p:nvSpPr>
          <p:spPr>
            <a:xfrm>
              <a:off x="0" y="-38100"/>
              <a:ext cx="1059243" cy="125318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281099" y="6989484"/>
            <a:ext cx="3662344" cy="997246"/>
            <a:chOff x="0" y="0"/>
            <a:chExt cx="1059243" cy="288429"/>
          </a:xfrm>
        </p:grpSpPr>
        <p:sp>
          <p:nvSpPr>
            <p:cNvPr name="Freeform 7" id="7"/>
            <p:cNvSpPr/>
            <p:nvPr/>
          </p:nvSpPr>
          <p:spPr>
            <a:xfrm flipH="false" flipV="false" rot="0">
              <a:off x="0" y="0"/>
              <a:ext cx="1059243" cy="288429"/>
            </a:xfrm>
            <a:custGeom>
              <a:avLst/>
              <a:gdLst/>
              <a:ahLst/>
              <a:cxnLst/>
              <a:rect r="r" b="b" t="t" l="l"/>
              <a:pathLst>
                <a:path h="288429" w="1059243">
                  <a:moveTo>
                    <a:pt x="128949" y="0"/>
                  </a:moveTo>
                  <a:lnTo>
                    <a:pt x="930293" y="0"/>
                  </a:lnTo>
                  <a:cubicBezTo>
                    <a:pt x="1001510" y="0"/>
                    <a:pt x="1059243" y="57733"/>
                    <a:pt x="1059243" y="128949"/>
                  </a:cubicBezTo>
                  <a:lnTo>
                    <a:pt x="1059243" y="159479"/>
                  </a:lnTo>
                  <a:cubicBezTo>
                    <a:pt x="1059243" y="230696"/>
                    <a:pt x="1001510" y="288429"/>
                    <a:pt x="930293" y="288429"/>
                  </a:cubicBezTo>
                  <a:lnTo>
                    <a:pt x="128949" y="288429"/>
                  </a:lnTo>
                  <a:cubicBezTo>
                    <a:pt x="57733" y="288429"/>
                    <a:pt x="0" y="230696"/>
                    <a:pt x="0" y="159479"/>
                  </a:cubicBezTo>
                  <a:lnTo>
                    <a:pt x="0" y="128949"/>
                  </a:lnTo>
                  <a:cubicBezTo>
                    <a:pt x="0" y="57733"/>
                    <a:pt x="57733" y="0"/>
                    <a:pt x="128949" y="0"/>
                  </a:cubicBezTo>
                  <a:close/>
                </a:path>
              </a:pathLst>
            </a:custGeom>
            <a:gradFill rotWithShape="true">
              <a:gsLst>
                <a:gs pos="0">
                  <a:srgbClr val="5B45B5">
                    <a:alpha val="100000"/>
                  </a:srgbClr>
                </a:gs>
                <a:gs pos="100000">
                  <a:srgbClr val="8875D7">
                    <a:alpha val="100000"/>
                  </a:srgbClr>
                </a:gs>
              </a:gsLst>
              <a:lin ang="0"/>
            </a:gradFill>
            <a:ln w="38100" cap="rnd">
              <a:solidFill>
                <a:srgbClr val="FFFFFF"/>
              </a:solidFill>
              <a:prstDash val="solid"/>
              <a:round/>
            </a:ln>
          </p:spPr>
        </p:sp>
        <p:sp>
          <p:nvSpPr>
            <p:cNvPr name="TextBox 8" id="8"/>
            <p:cNvSpPr txBox="true"/>
            <p:nvPr/>
          </p:nvSpPr>
          <p:spPr>
            <a:xfrm>
              <a:off x="0" y="-38100"/>
              <a:ext cx="1059243" cy="32652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312828" y="3604810"/>
            <a:ext cx="3662344" cy="4201185"/>
            <a:chOff x="0" y="0"/>
            <a:chExt cx="1059243" cy="1215089"/>
          </a:xfrm>
        </p:grpSpPr>
        <p:sp>
          <p:nvSpPr>
            <p:cNvPr name="Freeform 10" id="10"/>
            <p:cNvSpPr/>
            <p:nvPr/>
          </p:nvSpPr>
          <p:spPr>
            <a:xfrm flipH="false" flipV="false" rot="0">
              <a:off x="0" y="0"/>
              <a:ext cx="1059243" cy="1215089"/>
            </a:xfrm>
            <a:custGeom>
              <a:avLst/>
              <a:gdLst/>
              <a:ahLst/>
              <a:cxnLst/>
              <a:rect r="r" b="b" t="t" l="l"/>
              <a:pathLst>
                <a:path h="1215089" w="1059243">
                  <a:moveTo>
                    <a:pt x="128949" y="0"/>
                  </a:moveTo>
                  <a:lnTo>
                    <a:pt x="930293" y="0"/>
                  </a:lnTo>
                  <a:cubicBezTo>
                    <a:pt x="1001510" y="0"/>
                    <a:pt x="1059243" y="57733"/>
                    <a:pt x="1059243" y="128949"/>
                  </a:cubicBezTo>
                  <a:lnTo>
                    <a:pt x="1059243" y="1086140"/>
                  </a:lnTo>
                  <a:cubicBezTo>
                    <a:pt x="1059243" y="1157357"/>
                    <a:pt x="1001510" y="1215089"/>
                    <a:pt x="930293" y="1215089"/>
                  </a:cubicBezTo>
                  <a:lnTo>
                    <a:pt x="128949" y="1215089"/>
                  </a:lnTo>
                  <a:cubicBezTo>
                    <a:pt x="57733" y="1215089"/>
                    <a:pt x="0" y="1157357"/>
                    <a:pt x="0" y="1086140"/>
                  </a:cubicBezTo>
                  <a:lnTo>
                    <a:pt x="0" y="128949"/>
                  </a:lnTo>
                  <a:cubicBezTo>
                    <a:pt x="0" y="57733"/>
                    <a:pt x="57733" y="0"/>
                    <a:pt x="128949"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11" id="11"/>
            <p:cNvSpPr txBox="true"/>
            <p:nvPr/>
          </p:nvSpPr>
          <p:spPr>
            <a:xfrm>
              <a:off x="0" y="-38100"/>
              <a:ext cx="1059243" cy="1253189"/>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a:grpSpLocks noChangeAspect="true"/>
          </p:cNvGrpSpPr>
          <p:nvPr/>
        </p:nvGrpSpPr>
        <p:grpSpPr>
          <a:xfrm rot="0">
            <a:off x="7779481" y="3954631"/>
            <a:ext cx="2795336" cy="2795336"/>
            <a:chOff x="0" y="0"/>
            <a:chExt cx="14840029" cy="14840029"/>
          </a:xfrm>
        </p:grpSpPr>
        <p:sp>
          <p:nvSpPr>
            <p:cNvPr name="Freeform 13" id="1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BC5F4"/>
            </a:solidFill>
          </p:spPr>
        </p:sp>
        <p:sp>
          <p:nvSpPr>
            <p:cNvPr name="Freeform 14" id="1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5" id="1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t="-27347" r="223" b="-6146"/>
              </a:stretch>
            </a:blipFill>
          </p:spPr>
        </p:sp>
      </p:grpSp>
      <p:grpSp>
        <p:nvGrpSpPr>
          <p:cNvPr name="Group 16" id="16"/>
          <p:cNvGrpSpPr/>
          <p:nvPr/>
        </p:nvGrpSpPr>
        <p:grpSpPr>
          <a:xfrm rot="0">
            <a:off x="7310739" y="6989484"/>
            <a:ext cx="3662344" cy="997246"/>
            <a:chOff x="0" y="0"/>
            <a:chExt cx="1059243" cy="288429"/>
          </a:xfrm>
        </p:grpSpPr>
        <p:sp>
          <p:nvSpPr>
            <p:cNvPr name="Freeform 17" id="17"/>
            <p:cNvSpPr/>
            <p:nvPr/>
          </p:nvSpPr>
          <p:spPr>
            <a:xfrm flipH="false" flipV="false" rot="0">
              <a:off x="0" y="0"/>
              <a:ext cx="1059243" cy="288429"/>
            </a:xfrm>
            <a:custGeom>
              <a:avLst/>
              <a:gdLst/>
              <a:ahLst/>
              <a:cxnLst/>
              <a:rect r="r" b="b" t="t" l="l"/>
              <a:pathLst>
                <a:path h="288429" w="1059243">
                  <a:moveTo>
                    <a:pt x="128949" y="0"/>
                  </a:moveTo>
                  <a:lnTo>
                    <a:pt x="930293" y="0"/>
                  </a:lnTo>
                  <a:cubicBezTo>
                    <a:pt x="1001510" y="0"/>
                    <a:pt x="1059243" y="57733"/>
                    <a:pt x="1059243" y="128949"/>
                  </a:cubicBezTo>
                  <a:lnTo>
                    <a:pt x="1059243" y="159479"/>
                  </a:lnTo>
                  <a:cubicBezTo>
                    <a:pt x="1059243" y="230696"/>
                    <a:pt x="1001510" y="288429"/>
                    <a:pt x="930293" y="288429"/>
                  </a:cubicBezTo>
                  <a:lnTo>
                    <a:pt x="128949" y="288429"/>
                  </a:lnTo>
                  <a:cubicBezTo>
                    <a:pt x="57733" y="288429"/>
                    <a:pt x="0" y="230696"/>
                    <a:pt x="0" y="159479"/>
                  </a:cubicBezTo>
                  <a:lnTo>
                    <a:pt x="0" y="128949"/>
                  </a:lnTo>
                  <a:cubicBezTo>
                    <a:pt x="0" y="57733"/>
                    <a:pt x="57733" y="0"/>
                    <a:pt x="128949" y="0"/>
                  </a:cubicBezTo>
                  <a:close/>
                </a:path>
              </a:pathLst>
            </a:custGeom>
            <a:gradFill rotWithShape="true">
              <a:gsLst>
                <a:gs pos="0">
                  <a:srgbClr val="5B45B5">
                    <a:alpha val="100000"/>
                  </a:srgbClr>
                </a:gs>
                <a:gs pos="100000">
                  <a:srgbClr val="8875D7">
                    <a:alpha val="100000"/>
                  </a:srgbClr>
                </a:gs>
              </a:gsLst>
              <a:lin ang="0"/>
            </a:gradFill>
            <a:ln w="38100" cap="rnd">
              <a:solidFill>
                <a:srgbClr val="FFFFFF"/>
              </a:solidFill>
              <a:prstDash val="solid"/>
              <a:round/>
            </a:ln>
          </p:spPr>
        </p:sp>
        <p:sp>
          <p:nvSpPr>
            <p:cNvPr name="TextBox 18" id="18"/>
            <p:cNvSpPr txBox="true"/>
            <p:nvPr/>
          </p:nvSpPr>
          <p:spPr>
            <a:xfrm>
              <a:off x="0" y="-38100"/>
              <a:ext cx="1059243" cy="326529"/>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1344558" y="3604810"/>
            <a:ext cx="3662344" cy="4201185"/>
            <a:chOff x="0" y="0"/>
            <a:chExt cx="1059243" cy="1215089"/>
          </a:xfrm>
        </p:grpSpPr>
        <p:sp>
          <p:nvSpPr>
            <p:cNvPr name="Freeform 20" id="20"/>
            <p:cNvSpPr/>
            <p:nvPr/>
          </p:nvSpPr>
          <p:spPr>
            <a:xfrm flipH="false" flipV="false" rot="0">
              <a:off x="0" y="0"/>
              <a:ext cx="1059243" cy="1215089"/>
            </a:xfrm>
            <a:custGeom>
              <a:avLst/>
              <a:gdLst/>
              <a:ahLst/>
              <a:cxnLst/>
              <a:rect r="r" b="b" t="t" l="l"/>
              <a:pathLst>
                <a:path h="1215089" w="1059243">
                  <a:moveTo>
                    <a:pt x="128949" y="0"/>
                  </a:moveTo>
                  <a:lnTo>
                    <a:pt x="930293" y="0"/>
                  </a:lnTo>
                  <a:cubicBezTo>
                    <a:pt x="1001510" y="0"/>
                    <a:pt x="1059243" y="57733"/>
                    <a:pt x="1059243" y="128949"/>
                  </a:cubicBezTo>
                  <a:lnTo>
                    <a:pt x="1059243" y="1086140"/>
                  </a:lnTo>
                  <a:cubicBezTo>
                    <a:pt x="1059243" y="1157357"/>
                    <a:pt x="1001510" y="1215089"/>
                    <a:pt x="930293" y="1215089"/>
                  </a:cubicBezTo>
                  <a:lnTo>
                    <a:pt x="128949" y="1215089"/>
                  </a:lnTo>
                  <a:cubicBezTo>
                    <a:pt x="57733" y="1215089"/>
                    <a:pt x="0" y="1157357"/>
                    <a:pt x="0" y="1086140"/>
                  </a:cubicBezTo>
                  <a:lnTo>
                    <a:pt x="0" y="128949"/>
                  </a:lnTo>
                  <a:cubicBezTo>
                    <a:pt x="0" y="57733"/>
                    <a:pt x="57733" y="0"/>
                    <a:pt x="128949"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21" id="21"/>
            <p:cNvSpPr txBox="true"/>
            <p:nvPr/>
          </p:nvSpPr>
          <p:spPr>
            <a:xfrm>
              <a:off x="0" y="-38100"/>
              <a:ext cx="1059243" cy="1253189"/>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a:grpSpLocks noChangeAspect="true"/>
          </p:cNvGrpSpPr>
          <p:nvPr/>
        </p:nvGrpSpPr>
        <p:grpSpPr>
          <a:xfrm rot="0">
            <a:off x="11782708" y="3954631"/>
            <a:ext cx="2795336" cy="2795336"/>
            <a:chOff x="0" y="0"/>
            <a:chExt cx="14840029" cy="14840029"/>
          </a:xfrm>
        </p:grpSpPr>
        <p:sp>
          <p:nvSpPr>
            <p:cNvPr name="Freeform 23" id="2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BC5F4"/>
            </a:solidFill>
          </p:spPr>
        </p:sp>
        <p:sp>
          <p:nvSpPr>
            <p:cNvPr name="Freeform 24" id="2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5" id="2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24846" r="223" b="-24846"/>
              </a:stretch>
            </a:blipFill>
          </p:spPr>
        </p:sp>
      </p:grpSp>
      <p:grpSp>
        <p:nvGrpSpPr>
          <p:cNvPr name="Group 26" id="26"/>
          <p:cNvGrpSpPr>
            <a:grpSpLocks noChangeAspect="true"/>
          </p:cNvGrpSpPr>
          <p:nvPr/>
        </p:nvGrpSpPr>
        <p:grpSpPr>
          <a:xfrm rot="0">
            <a:off x="3714603" y="3954631"/>
            <a:ext cx="2795336" cy="2795336"/>
            <a:chOff x="0" y="0"/>
            <a:chExt cx="14840029" cy="14840029"/>
          </a:xfrm>
        </p:grpSpPr>
        <p:sp>
          <p:nvSpPr>
            <p:cNvPr name="Freeform 27" id="27"/>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BC5F4"/>
            </a:solidFill>
          </p:spPr>
        </p:sp>
        <p:sp>
          <p:nvSpPr>
            <p:cNvPr name="Freeform 28" id="28"/>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9" id="29"/>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0" r="223" b="0"/>
              </a:stretch>
            </a:blipFill>
          </p:spPr>
        </p:sp>
      </p:grpSp>
      <p:grpSp>
        <p:nvGrpSpPr>
          <p:cNvPr name="Group 30" id="30"/>
          <p:cNvGrpSpPr/>
          <p:nvPr/>
        </p:nvGrpSpPr>
        <p:grpSpPr>
          <a:xfrm rot="0">
            <a:off x="11344558" y="6989484"/>
            <a:ext cx="3662344" cy="997246"/>
            <a:chOff x="0" y="0"/>
            <a:chExt cx="1059243" cy="288429"/>
          </a:xfrm>
        </p:grpSpPr>
        <p:sp>
          <p:nvSpPr>
            <p:cNvPr name="Freeform 31" id="31"/>
            <p:cNvSpPr/>
            <p:nvPr/>
          </p:nvSpPr>
          <p:spPr>
            <a:xfrm flipH="false" flipV="false" rot="0">
              <a:off x="0" y="0"/>
              <a:ext cx="1059243" cy="288429"/>
            </a:xfrm>
            <a:custGeom>
              <a:avLst/>
              <a:gdLst/>
              <a:ahLst/>
              <a:cxnLst/>
              <a:rect r="r" b="b" t="t" l="l"/>
              <a:pathLst>
                <a:path h="288429" w="1059243">
                  <a:moveTo>
                    <a:pt x="128949" y="0"/>
                  </a:moveTo>
                  <a:lnTo>
                    <a:pt x="930293" y="0"/>
                  </a:lnTo>
                  <a:cubicBezTo>
                    <a:pt x="1001510" y="0"/>
                    <a:pt x="1059243" y="57733"/>
                    <a:pt x="1059243" y="128949"/>
                  </a:cubicBezTo>
                  <a:lnTo>
                    <a:pt x="1059243" y="159479"/>
                  </a:lnTo>
                  <a:cubicBezTo>
                    <a:pt x="1059243" y="230696"/>
                    <a:pt x="1001510" y="288429"/>
                    <a:pt x="930293" y="288429"/>
                  </a:cubicBezTo>
                  <a:lnTo>
                    <a:pt x="128949" y="288429"/>
                  </a:lnTo>
                  <a:cubicBezTo>
                    <a:pt x="57733" y="288429"/>
                    <a:pt x="0" y="230696"/>
                    <a:pt x="0" y="159479"/>
                  </a:cubicBezTo>
                  <a:lnTo>
                    <a:pt x="0" y="128949"/>
                  </a:lnTo>
                  <a:cubicBezTo>
                    <a:pt x="0" y="57733"/>
                    <a:pt x="57733" y="0"/>
                    <a:pt x="128949" y="0"/>
                  </a:cubicBezTo>
                  <a:close/>
                </a:path>
              </a:pathLst>
            </a:custGeom>
            <a:gradFill rotWithShape="true">
              <a:gsLst>
                <a:gs pos="0">
                  <a:srgbClr val="5B45B5">
                    <a:alpha val="100000"/>
                  </a:srgbClr>
                </a:gs>
                <a:gs pos="100000">
                  <a:srgbClr val="8875D7">
                    <a:alpha val="100000"/>
                  </a:srgbClr>
                </a:gs>
              </a:gsLst>
              <a:lin ang="0"/>
            </a:gradFill>
            <a:ln w="38100" cap="rnd">
              <a:solidFill>
                <a:srgbClr val="FFFFFF"/>
              </a:solidFill>
              <a:prstDash val="solid"/>
              <a:round/>
            </a:ln>
          </p:spPr>
        </p:sp>
        <p:sp>
          <p:nvSpPr>
            <p:cNvPr name="TextBox 32" id="32"/>
            <p:cNvSpPr txBox="true"/>
            <p:nvPr/>
          </p:nvSpPr>
          <p:spPr>
            <a:xfrm>
              <a:off x="0" y="-38100"/>
              <a:ext cx="1059243" cy="326529"/>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4576882" y="1823249"/>
            <a:ext cx="9134236" cy="1314046"/>
          </a:xfrm>
          <a:prstGeom prst="rect">
            <a:avLst/>
          </a:prstGeom>
        </p:spPr>
        <p:txBody>
          <a:bodyPr anchor="t" rtlCol="false" tIns="0" lIns="0" bIns="0" rIns="0">
            <a:spAutoFit/>
          </a:bodyPr>
          <a:lstStyle/>
          <a:p>
            <a:pPr algn="ctr">
              <a:lnSpc>
                <a:spcPts val="9477"/>
              </a:lnSpc>
            </a:pPr>
            <a:r>
              <a:rPr lang="en-US" b="true" sz="11020">
                <a:solidFill>
                  <a:srgbClr val="FFFFFF"/>
                </a:solidFill>
                <a:latin typeface="TT Norms Bold"/>
                <a:ea typeface="TT Norms Bold"/>
                <a:cs typeface="TT Norms Bold"/>
                <a:sym typeface="TT Norms Bold"/>
              </a:rPr>
              <a:t>Takımımız</a:t>
            </a:r>
          </a:p>
        </p:txBody>
      </p:sp>
      <p:sp>
        <p:nvSpPr>
          <p:cNvPr name="TextBox 34" id="34"/>
          <p:cNvSpPr txBox="true"/>
          <p:nvPr/>
        </p:nvSpPr>
        <p:spPr>
          <a:xfrm rot="0">
            <a:off x="3603165" y="7195604"/>
            <a:ext cx="3018212" cy="661206"/>
          </a:xfrm>
          <a:prstGeom prst="rect">
            <a:avLst/>
          </a:prstGeom>
        </p:spPr>
        <p:txBody>
          <a:bodyPr anchor="t" rtlCol="false" tIns="0" lIns="0" bIns="0" rIns="0">
            <a:spAutoFit/>
          </a:bodyPr>
          <a:lstStyle/>
          <a:p>
            <a:pPr algn="ctr">
              <a:lnSpc>
                <a:spcPts val="2591"/>
              </a:lnSpc>
            </a:pPr>
            <a:r>
              <a:rPr lang="en-US" b="true" sz="2786">
                <a:solidFill>
                  <a:srgbClr val="FFFFFF"/>
                </a:solidFill>
                <a:latin typeface="TT Norms Bold"/>
                <a:ea typeface="TT Norms Bold"/>
                <a:cs typeface="TT Norms Bold"/>
                <a:sym typeface="TT Norms Bold"/>
              </a:rPr>
              <a:t>İlknur Yaren Karakoç</a:t>
            </a:r>
          </a:p>
        </p:txBody>
      </p:sp>
      <p:sp>
        <p:nvSpPr>
          <p:cNvPr name="TextBox 35" id="35"/>
          <p:cNvSpPr txBox="true"/>
          <p:nvPr/>
        </p:nvSpPr>
        <p:spPr>
          <a:xfrm rot="0">
            <a:off x="7632805" y="7195604"/>
            <a:ext cx="3018212" cy="661206"/>
          </a:xfrm>
          <a:prstGeom prst="rect">
            <a:avLst/>
          </a:prstGeom>
        </p:spPr>
        <p:txBody>
          <a:bodyPr anchor="t" rtlCol="false" tIns="0" lIns="0" bIns="0" rIns="0">
            <a:spAutoFit/>
          </a:bodyPr>
          <a:lstStyle/>
          <a:p>
            <a:pPr algn="ctr">
              <a:lnSpc>
                <a:spcPts val="2591"/>
              </a:lnSpc>
            </a:pPr>
            <a:r>
              <a:rPr lang="en-US" b="true" sz="2786">
                <a:solidFill>
                  <a:srgbClr val="FFFFFF"/>
                </a:solidFill>
                <a:latin typeface="TT Norms Bold"/>
                <a:ea typeface="TT Norms Bold"/>
                <a:cs typeface="TT Norms Bold"/>
                <a:sym typeface="TT Norms Bold"/>
              </a:rPr>
              <a:t>Ahmet Erdem Pamuk</a:t>
            </a:r>
          </a:p>
        </p:txBody>
      </p:sp>
      <p:sp>
        <p:nvSpPr>
          <p:cNvPr name="TextBox 36" id="36"/>
          <p:cNvSpPr txBox="true"/>
          <p:nvPr/>
        </p:nvSpPr>
        <p:spPr>
          <a:xfrm rot="0">
            <a:off x="11666623" y="7195604"/>
            <a:ext cx="3018212" cy="661206"/>
          </a:xfrm>
          <a:prstGeom prst="rect">
            <a:avLst/>
          </a:prstGeom>
        </p:spPr>
        <p:txBody>
          <a:bodyPr anchor="t" rtlCol="false" tIns="0" lIns="0" bIns="0" rIns="0">
            <a:spAutoFit/>
          </a:bodyPr>
          <a:lstStyle/>
          <a:p>
            <a:pPr algn="ctr">
              <a:lnSpc>
                <a:spcPts val="2591"/>
              </a:lnSpc>
            </a:pPr>
            <a:r>
              <a:rPr lang="en-US" b="true" sz="2786">
                <a:solidFill>
                  <a:srgbClr val="FFFFFF"/>
                </a:solidFill>
                <a:latin typeface="TT Norms Bold"/>
                <a:ea typeface="TT Norms Bold"/>
                <a:cs typeface="TT Norms Bold"/>
                <a:sym typeface="TT Norms Bold"/>
              </a:rPr>
              <a:t>Emir Kaan Özdemir</a:t>
            </a:r>
          </a:p>
        </p:txBody>
      </p:sp>
      <p:sp>
        <p:nvSpPr>
          <p:cNvPr name="Freeform 37" id="37"/>
          <p:cNvSpPr/>
          <p:nvPr/>
        </p:nvSpPr>
        <p:spPr>
          <a:xfrm flipH="false" flipV="false" rot="0">
            <a:off x="15358502" y="9023609"/>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7"/>
            <a:stretch>
              <a:fillRect l="0" t="-65034" r="0" b="-66841"/>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14450"/>
            <a:ext cx="16184418" cy="1083945"/>
          </a:xfrm>
          <a:prstGeom prst="rect">
            <a:avLst/>
          </a:prstGeom>
        </p:spPr>
        <p:txBody>
          <a:bodyPr anchor="t" rtlCol="false" tIns="0" lIns="0" bIns="0" rIns="0">
            <a:spAutoFit/>
          </a:bodyPr>
          <a:lstStyle/>
          <a:p>
            <a:pPr algn="ctr">
              <a:lnSpc>
                <a:spcPts val="7740"/>
              </a:lnSpc>
            </a:pPr>
            <a:r>
              <a:rPr lang="en-US" b="true" sz="9000">
                <a:solidFill>
                  <a:srgbClr val="FFFFFF"/>
                </a:solidFill>
                <a:latin typeface="TT Norms Bold"/>
                <a:ea typeface="TT Norms Bold"/>
                <a:cs typeface="TT Norms Bold"/>
                <a:sym typeface="TT Norms Bold"/>
              </a:rPr>
              <a:t>GİRİŞ</a:t>
            </a:r>
          </a:p>
        </p:txBody>
      </p:sp>
      <p:sp>
        <p:nvSpPr>
          <p:cNvPr name="TextBox 4" id="4"/>
          <p:cNvSpPr txBox="true"/>
          <p:nvPr/>
        </p:nvSpPr>
        <p:spPr>
          <a:xfrm rot="0">
            <a:off x="2180875" y="3463739"/>
            <a:ext cx="13926249" cy="4803882"/>
          </a:xfrm>
          <a:prstGeom prst="rect">
            <a:avLst/>
          </a:prstGeom>
        </p:spPr>
        <p:txBody>
          <a:bodyPr anchor="t" rtlCol="false" tIns="0" lIns="0" bIns="0" rIns="0">
            <a:spAutoFit/>
          </a:bodyPr>
          <a:lstStyle/>
          <a:p>
            <a:pPr algn="just">
              <a:lnSpc>
                <a:spcPts val="5452"/>
              </a:lnSpc>
            </a:pPr>
            <a:r>
              <a:rPr lang="en-US" sz="3894">
                <a:solidFill>
                  <a:srgbClr val="FFFFFF"/>
                </a:solidFill>
                <a:latin typeface="TT Norms"/>
                <a:ea typeface="TT Norms"/>
                <a:cs typeface="TT Norms"/>
                <a:sym typeface="TT Norms"/>
              </a:rPr>
              <a:t>Trendyol tarafından düzenlenen bu yarışmada bizden beklenen amaç yerli satıcıları desteklemek ve bunu sağlarken de yaratıcılığımızı ön plana çıkarmak. Biz de bu yönde beyin fırtınası yapıp derin araştırmalara başvurduk. Tüm bunların sonunda Türk Patent ve Marka Kurumu tarafından yayınlanan veri setini keşfettik ve amacımızı yerine getirebilmemiz için en uygun kaynak olduğuna karar verdik.</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68186" y="-2580080"/>
            <a:ext cx="16533915" cy="13437564"/>
          </a:xfrm>
          <a:custGeom>
            <a:avLst/>
            <a:gdLst/>
            <a:ahLst/>
            <a:cxnLst/>
            <a:rect r="r" b="b" t="t" l="l"/>
            <a:pathLst>
              <a:path h="13437564" w="16533915">
                <a:moveTo>
                  <a:pt x="0" y="0"/>
                </a:moveTo>
                <a:lnTo>
                  <a:pt x="16533916" y="0"/>
                </a:lnTo>
                <a:lnTo>
                  <a:pt x="16533916" y="13437564"/>
                </a:lnTo>
                <a:lnTo>
                  <a:pt x="0" y="13437564"/>
                </a:lnTo>
                <a:lnTo>
                  <a:pt x="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6019" y="1504580"/>
            <a:ext cx="14907406" cy="1083945"/>
          </a:xfrm>
          <a:prstGeom prst="rect">
            <a:avLst/>
          </a:prstGeom>
        </p:spPr>
        <p:txBody>
          <a:bodyPr anchor="t" rtlCol="false" tIns="0" lIns="0" bIns="0" rIns="0">
            <a:spAutoFit/>
          </a:bodyPr>
          <a:lstStyle/>
          <a:p>
            <a:pPr algn="l">
              <a:lnSpc>
                <a:spcPts val="7740"/>
              </a:lnSpc>
            </a:pPr>
            <a:r>
              <a:rPr lang="en-US" sz="9000" b="true">
                <a:solidFill>
                  <a:srgbClr val="FFFFFF"/>
                </a:solidFill>
                <a:latin typeface="TT Norms Bold"/>
                <a:ea typeface="TT Norms Bold"/>
                <a:cs typeface="TT Norms Bold"/>
                <a:sym typeface="TT Norms Bold"/>
              </a:rPr>
              <a:t>VERİNİN HAZIRLANMASI</a:t>
            </a:r>
          </a:p>
        </p:txBody>
      </p:sp>
      <p:sp>
        <p:nvSpPr>
          <p:cNvPr name="TextBox 4" id="4"/>
          <p:cNvSpPr txBox="true"/>
          <p:nvPr/>
        </p:nvSpPr>
        <p:spPr>
          <a:xfrm rot="0">
            <a:off x="1206019" y="2872026"/>
            <a:ext cx="15386299" cy="672609"/>
          </a:xfrm>
          <a:prstGeom prst="rect">
            <a:avLst/>
          </a:prstGeom>
        </p:spPr>
        <p:txBody>
          <a:bodyPr anchor="t" rtlCol="false" tIns="0" lIns="0" bIns="0" rIns="0">
            <a:spAutoFit/>
          </a:bodyPr>
          <a:lstStyle/>
          <a:p>
            <a:pPr algn="just">
              <a:lnSpc>
                <a:spcPts val="5452"/>
              </a:lnSpc>
            </a:pPr>
            <a:r>
              <a:rPr lang="en-US" b="true" sz="3894">
                <a:solidFill>
                  <a:srgbClr val="FFFFFF"/>
                </a:solidFill>
                <a:latin typeface="TT Norms Bold"/>
                <a:ea typeface="TT Norms Bold"/>
                <a:cs typeface="TT Norms Bold"/>
                <a:sym typeface="TT Norms Bold"/>
              </a:rPr>
              <a:t>Kaliteli Veri  =  Kaliteli Model</a:t>
            </a:r>
            <a:r>
              <a:rPr lang="en-US" sz="3894">
                <a:solidFill>
                  <a:srgbClr val="FFFFFF"/>
                </a:solidFill>
                <a:latin typeface="TT Norms"/>
                <a:ea typeface="TT Norms"/>
                <a:cs typeface="TT Norms"/>
                <a:sym typeface="TT Norms"/>
              </a:rPr>
              <a:t>  felsefesi ile çalışmalarımıza yön verdik.</a:t>
            </a:r>
          </a:p>
        </p:txBody>
      </p:sp>
      <p:sp>
        <p:nvSpPr>
          <p:cNvPr name="TextBox 5" id="5"/>
          <p:cNvSpPr txBox="true"/>
          <p:nvPr/>
        </p:nvSpPr>
        <p:spPr>
          <a:xfrm rot="0">
            <a:off x="1206019" y="4052977"/>
            <a:ext cx="15875962" cy="7530609"/>
          </a:xfrm>
          <a:prstGeom prst="rect">
            <a:avLst/>
          </a:prstGeom>
        </p:spPr>
        <p:txBody>
          <a:bodyPr anchor="t" rtlCol="false" tIns="0" lIns="0" bIns="0" rIns="0">
            <a:spAutoFit/>
          </a:bodyPr>
          <a:lstStyle/>
          <a:p>
            <a:pPr algn="just">
              <a:lnSpc>
                <a:spcPts val="5452"/>
              </a:lnSpc>
            </a:pPr>
            <a:r>
              <a:rPr lang="en-US" sz="3894" b="true">
                <a:solidFill>
                  <a:srgbClr val="FFFFFF"/>
                </a:solidFill>
                <a:latin typeface="TT Norms Bold"/>
                <a:ea typeface="TT Norms Bold"/>
                <a:cs typeface="TT Norms Bold"/>
                <a:sym typeface="TT Norms Bold"/>
              </a:rPr>
              <a:t>TextGen :</a:t>
            </a:r>
            <a:r>
              <a:rPr lang="en-US" sz="3894">
                <a:solidFill>
                  <a:srgbClr val="FFFFFF"/>
                </a:solidFill>
                <a:latin typeface="TT Norms"/>
                <a:ea typeface="TT Norms"/>
                <a:cs typeface="TT Norms"/>
                <a:sym typeface="TT Norms"/>
              </a:rPr>
              <a:t> Modelimizi eğitmek için gerek veri setini oluştururken Few-Shot prompting tekniği ile ilerlemeye karar verdik ve Türk Patent ve Marka Kurumu’nun yayınladığı Coğrafi İşaretler  verilerini referans alarak yaklaşık 500 gözlemli veri setimizi oluşturduk.</a:t>
            </a:r>
          </a:p>
          <a:p>
            <a:pPr algn="just">
              <a:lnSpc>
                <a:spcPts val="5452"/>
              </a:lnSpc>
            </a:pPr>
          </a:p>
          <a:p>
            <a:pPr algn="just">
              <a:lnSpc>
                <a:spcPts val="5452"/>
              </a:lnSpc>
            </a:pPr>
            <a:r>
              <a:rPr lang="en-US" sz="3894" b="true">
                <a:solidFill>
                  <a:srgbClr val="FFFFFF"/>
                </a:solidFill>
                <a:latin typeface="TT Norms Bold"/>
                <a:ea typeface="TT Norms Bold"/>
                <a:cs typeface="TT Norms Bold"/>
                <a:sym typeface="TT Norms Bold"/>
              </a:rPr>
              <a:t>CV:</a:t>
            </a:r>
            <a:r>
              <a:rPr lang="en-US" sz="3894">
                <a:solidFill>
                  <a:srgbClr val="FFFFFF"/>
                </a:solidFill>
                <a:latin typeface="TT Norms"/>
                <a:ea typeface="TT Norms"/>
                <a:cs typeface="TT Norms"/>
                <a:sym typeface="TT Norms"/>
              </a:rPr>
              <a:t> Bing API kullanarak, sık tüketilen market ürünleri ile ilgli fotoğraflar indirdik;  belirli açılarla döndürme işlemi yaparak eğitime uygun hale getirilmiş veri setini hazırladık.</a:t>
            </a:r>
          </a:p>
          <a:p>
            <a:pPr algn="just">
              <a:lnSpc>
                <a:spcPts val="5452"/>
              </a:lnSpc>
            </a:pPr>
          </a:p>
          <a:p>
            <a:pPr algn="just">
              <a:lnSpc>
                <a:spcPts val="5452"/>
              </a:lnSpc>
            </a:pPr>
          </a:p>
          <a:p>
            <a:pPr algn="just">
              <a:lnSpc>
                <a:spcPts val="5452"/>
              </a:lnSpc>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p:cSld>
    <p:bg>
      <p:bgPr>
        <a:gradFill rotWithShape="true">
          <a:gsLst>
            <a:gs pos="0">
              <a:srgbClr val="180957">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grpSp>
        <p:nvGrpSpPr>
          <p:cNvPr name="Group 2" id="2"/>
          <p:cNvGrpSpPr/>
          <p:nvPr/>
        </p:nvGrpSpPr>
        <p:grpSpPr>
          <a:xfrm rot="0">
            <a:off x="1937348" y="1234892"/>
            <a:ext cx="1903592" cy="1573305"/>
            <a:chOff x="0" y="0"/>
            <a:chExt cx="638011" cy="527312"/>
          </a:xfrm>
        </p:grpSpPr>
        <p:sp>
          <p:nvSpPr>
            <p:cNvPr name="Freeform 3" id="3"/>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56000"/>
                  </a:srgbClr>
                </a:gs>
                <a:gs pos="100000">
                  <a:srgbClr val="8875D7">
                    <a:alpha val="56000"/>
                  </a:srgbClr>
                </a:gs>
              </a:gsLst>
              <a:lin ang="0"/>
            </a:gradFill>
            <a:ln w="38100" cap="rnd">
              <a:gradFill>
                <a:gsLst>
                  <a:gs pos="0">
                    <a:srgbClr val="5B45B5">
                      <a:alpha val="56000"/>
                    </a:srgbClr>
                  </a:gs>
                  <a:gs pos="100000">
                    <a:srgbClr val="8875D7">
                      <a:alpha val="56000"/>
                    </a:srgbClr>
                  </a:gs>
                </a:gsLst>
                <a:lin ang="0"/>
              </a:gradFill>
              <a:prstDash val="solid"/>
              <a:round/>
            </a:ln>
          </p:spPr>
        </p:sp>
        <p:sp>
          <p:nvSpPr>
            <p:cNvPr name="TextBox 4" id="4"/>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9655327" y="1760147"/>
            <a:ext cx="1627742" cy="506660"/>
          </a:xfrm>
          <a:prstGeom prst="rect">
            <a:avLst/>
          </a:prstGeom>
        </p:spPr>
        <p:txBody>
          <a:bodyPr anchor="t" rtlCol="false" tIns="0" lIns="0" bIns="0" rIns="0">
            <a:spAutoFit/>
          </a:bodyPr>
          <a:lstStyle/>
          <a:p>
            <a:pPr algn="ctr">
              <a:lnSpc>
                <a:spcPts val="4143"/>
              </a:lnSpc>
              <a:spcBef>
                <a:spcPct val="0"/>
              </a:spcBef>
            </a:pPr>
            <a:r>
              <a:rPr lang="en-US" b="true" sz="2959">
                <a:solidFill>
                  <a:srgbClr val="F3F6FA"/>
                </a:solidFill>
                <a:latin typeface="Canva Sans Bold"/>
                <a:ea typeface="Canva Sans Bold"/>
                <a:cs typeface="Canva Sans Bold"/>
                <a:sym typeface="Canva Sans Bold"/>
              </a:rPr>
              <a:t> . . . . . . . . </a:t>
            </a:r>
          </a:p>
        </p:txBody>
      </p:sp>
      <p:grpSp>
        <p:nvGrpSpPr>
          <p:cNvPr name="Group 6" id="6"/>
          <p:cNvGrpSpPr/>
          <p:nvPr/>
        </p:nvGrpSpPr>
        <p:grpSpPr>
          <a:xfrm rot="0">
            <a:off x="4439729" y="1234892"/>
            <a:ext cx="1903592" cy="1573305"/>
            <a:chOff x="0" y="0"/>
            <a:chExt cx="638011" cy="527312"/>
          </a:xfrm>
        </p:grpSpPr>
        <p:sp>
          <p:nvSpPr>
            <p:cNvPr name="Freeform 7" id="7"/>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71000"/>
                  </a:srgbClr>
                </a:gs>
                <a:gs pos="100000">
                  <a:srgbClr val="8875D7">
                    <a:alpha val="71000"/>
                  </a:srgbClr>
                </a:gs>
              </a:gsLst>
              <a:lin ang="0"/>
            </a:gradFill>
            <a:ln w="38100" cap="rnd">
              <a:gradFill>
                <a:gsLst>
                  <a:gs pos="0">
                    <a:srgbClr val="5B45B5">
                      <a:alpha val="71000"/>
                    </a:srgbClr>
                  </a:gs>
                  <a:gs pos="100000">
                    <a:srgbClr val="8875D7">
                      <a:alpha val="71000"/>
                    </a:srgbClr>
                  </a:gs>
                </a:gsLst>
                <a:lin ang="0"/>
              </a:gradFill>
              <a:prstDash val="solid"/>
              <a:round/>
            </a:ln>
          </p:spPr>
        </p:sp>
        <p:sp>
          <p:nvSpPr>
            <p:cNvPr name="TextBox 8" id="8"/>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942111" y="1234892"/>
            <a:ext cx="1903592" cy="1573305"/>
            <a:chOff x="0" y="0"/>
            <a:chExt cx="638011" cy="527312"/>
          </a:xfrm>
        </p:grpSpPr>
        <p:sp>
          <p:nvSpPr>
            <p:cNvPr name="Freeform 10" id="10"/>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81000"/>
                  </a:srgbClr>
                </a:gs>
                <a:gs pos="100000">
                  <a:srgbClr val="8875D7">
                    <a:alpha val="81000"/>
                  </a:srgbClr>
                </a:gs>
              </a:gsLst>
              <a:lin ang="0"/>
            </a:gradFill>
            <a:ln w="38100" cap="rnd">
              <a:gradFill>
                <a:gsLst>
                  <a:gs pos="0">
                    <a:srgbClr val="5B45B5">
                      <a:alpha val="81000"/>
                    </a:srgbClr>
                  </a:gs>
                  <a:gs pos="100000">
                    <a:srgbClr val="8875D7">
                      <a:alpha val="81000"/>
                    </a:srgbClr>
                  </a:gs>
                </a:gsLst>
                <a:lin ang="0"/>
              </a:gradFill>
              <a:prstDash val="solid"/>
              <a:round/>
            </a:ln>
          </p:spPr>
        </p:sp>
        <p:sp>
          <p:nvSpPr>
            <p:cNvPr name="TextBox 11" id="11"/>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044280" y="1524047"/>
            <a:ext cx="1689728" cy="966421"/>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p:txBody>
      </p:sp>
      <p:sp>
        <p:nvSpPr>
          <p:cNvPr name="TextBox 13" id="13"/>
          <p:cNvSpPr txBox="true"/>
          <p:nvPr/>
        </p:nvSpPr>
        <p:spPr>
          <a:xfrm rot="0">
            <a:off x="4546661" y="1524047"/>
            <a:ext cx="1689728" cy="966421"/>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p:txBody>
      </p:sp>
      <p:sp>
        <p:nvSpPr>
          <p:cNvPr name="TextBox 14" id="14"/>
          <p:cNvSpPr txBox="true"/>
          <p:nvPr/>
        </p:nvSpPr>
        <p:spPr>
          <a:xfrm rot="0">
            <a:off x="7049042" y="1524047"/>
            <a:ext cx="1689728" cy="1209835"/>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a:p>
            <a:pPr algn="ctr">
              <a:lnSpc>
                <a:spcPts val="1973"/>
              </a:lnSpc>
            </a:pPr>
          </a:p>
        </p:txBody>
      </p:sp>
      <p:grpSp>
        <p:nvGrpSpPr>
          <p:cNvPr name="Group 15" id="15"/>
          <p:cNvGrpSpPr/>
          <p:nvPr/>
        </p:nvGrpSpPr>
        <p:grpSpPr>
          <a:xfrm rot="0">
            <a:off x="12045070" y="1234892"/>
            <a:ext cx="1903592" cy="1573305"/>
            <a:chOff x="0" y="0"/>
            <a:chExt cx="2538123" cy="2097740"/>
          </a:xfrm>
        </p:grpSpPr>
        <p:grpSp>
          <p:nvGrpSpPr>
            <p:cNvPr name="Group 16" id="16"/>
            <p:cNvGrpSpPr/>
            <p:nvPr/>
          </p:nvGrpSpPr>
          <p:grpSpPr>
            <a:xfrm rot="0">
              <a:off x="0" y="0"/>
              <a:ext cx="2538123" cy="2097740"/>
              <a:chOff x="0" y="0"/>
              <a:chExt cx="638011" cy="527312"/>
            </a:xfrm>
          </p:grpSpPr>
          <p:sp>
            <p:nvSpPr>
              <p:cNvPr name="Freeform 17" id="17"/>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93000"/>
                    </a:srgbClr>
                  </a:gs>
                  <a:gs pos="100000">
                    <a:srgbClr val="8875D7">
                      <a:alpha val="93000"/>
                    </a:srgbClr>
                  </a:gs>
                </a:gsLst>
                <a:lin ang="0"/>
              </a:gradFill>
              <a:ln w="38100" cap="rnd">
                <a:gradFill>
                  <a:gsLst>
                    <a:gs pos="0">
                      <a:srgbClr val="5B45B5">
                        <a:alpha val="93000"/>
                      </a:srgbClr>
                    </a:gs>
                    <a:gs pos="100000">
                      <a:srgbClr val="8875D7">
                        <a:alpha val="93000"/>
                      </a:srgbClr>
                    </a:gs>
                  </a:gsLst>
                  <a:lin ang="0"/>
                </a:gradFill>
                <a:prstDash val="solid"/>
                <a:round/>
              </a:ln>
            </p:spPr>
          </p:sp>
          <p:sp>
            <p:nvSpPr>
              <p:cNvPr name="TextBox 18" id="18"/>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42576" y="395065"/>
              <a:ext cx="2252971" cy="1603589"/>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a:p>
              <a:pPr algn="ctr">
                <a:lnSpc>
                  <a:spcPts val="1973"/>
                </a:lnSpc>
              </a:pPr>
            </a:p>
          </p:txBody>
        </p:sp>
      </p:grpSp>
      <p:grpSp>
        <p:nvGrpSpPr>
          <p:cNvPr name="Group 20" id="20"/>
          <p:cNvGrpSpPr/>
          <p:nvPr/>
        </p:nvGrpSpPr>
        <p:grpSpPr>
          <a:xfrm rot="0">
            <a:off x="2296825" y="6321228"/>
            <a:ext cx="2944343" cy="843842"/>
            <a:chOff x="0" y="0"/>
            <a:chExt cx="1384788" cy="396877"/>
          </a:xfrm>
        </p:grpSpPr>
        <p:sp>
          <p:nvSpPr>
            <p:cNvPr name="Freeform 21" id="21"/>
            <p:cNvSpPr/>
            <p:nvPr/>
          </p:nvSpPr>
          <p:spPr>
            <a:xfrm flipH="false" flipV="false" rot="0">
              <a:off x="0" y="0"/>
              <a:ext cx="1384788" cy="396877"/>
            </a:xfrm>
            <a:custGeom>
              <a:avLst/>
              <a:gdLst/>
              <a:ahLst/>
              <a:cxnLst/>
              <a:rect r="r" b="b" t="t" l="l"/>
              <a:pathLst>
                <a:path h="396877" w="1384788">
                  <a:moveTo>
                    <a:pt x="134101" y="0"/>
                  </a:moveTo>
                  <a:lnTo>
                    <a:pt x="1250688" y="0"/>
                  </a:lnTo>
                  <a:cubicBezTo>
                    <a:pt x="1286253" y="0"/>
                    <a:pt x="1320362" y="14128"/>
                    <a:pt x="1345511" y="39277"/>
                  </a:cubicBezTo>
                  <a:cubicBezTo>
                    <a:pt x="1370660" y="64426"/>
                    <a:pt x="1384788" y="98535"/>
                    <a:pt x="1384788" y="134101"/>
                  </a:cubicBezTo>
                  <a:lnTo>
                    <a:pt x="1384788" y="262777"/>
                  </a:lnTo>
                  <a:cubicBezTo>
                    <a:pt x="1384788" y="336838"/>
                    <a:pt x="1324749" y="396877"/>
                    <a:pt x="1250688" y="396877"/>
                  </a:cubicBezTo>
                  <a:lnTo>
                    <a:pt x="134101" y="396877"/>
                  </a:lnTo>
                  <a:cubicBezTo>
                    <a:pt x="60039" y="396877"/>
                    <a:pt x="0" y="336838"/>
                    <a:pt x="0" y="262777"/>
                  </a:cubicBezTo>
                  <a:lnTo>
                    <a:pt x="0" y="134101"/>
                  </a:lnTo>
                  <a:cubicBezTo>
                    <a:pt x="0" y="60039"/>
                    <a:pt x="60039" y="0"/>
                    <a:pt x="134101" y="0"/>
                  </a:cubicBezTo>
                  <a:close/>
                </a:path>
              </a:pathLst>
            </a:custGeom>
            <a:solidFill>
              <a:srgbClr val="5669AC"/>
            </a:solidFill>
            <a:ln w="38100" cap="rnd">
              <a:gradFill>
                <a:gsLst>
                  <a:gs pos="0">
                    <a:srgbClr val="5B45B5">
                      <a:alpha val="100000"/>
                    </a:srgbClr>
                  </a:gs>
                  <a:gs pos="100000">
                    <a:srgbClr val="8875D7">
                      <a:alpha val="100000"/>
                    </a:srgbClr>
                  </a:gs>
                </a:gsLst>
                <a:lin ang="0"/>
              </a:gradFill>
              <a:prstDash val="solid"/>
              <a:round/>
            </a:ln>
          </p:spPr>
        </p:sp>
        <p:sp>
          <p:nvSpPr>
            <p:cNvPr name="TextBox 22" id="22"/>
            <p:cNvSpPr txBox="true"/>
            <p:nvPr/>
          </p:nvSpPr>
          <p:spPr>
            <a:xfrm>
              <a:off x="0" y="-38100"/>
              <a:ext cx="1384788" cy="434977"/>
            </a:xfrm>
            <a:prstGeom prst="rect">
              <a:avLst/>
            </a:prstGeom>
          </p:spPr>
          <p:txBody>
            <a:bodyPr anchor="ctr" rtlCol="false" tIns="34312" lIns="34312" bIns="34312" rIns="34312"/>
            <a:lstStyle/>
            <a:p>
              <a:pPr algn="ctr">
                <a:lnSpc>
                  <a:spcPts val="2659"/>
                </a:lnSpc>
              </a:pPr>
            </a:p>
          </p:txBody>
        </p:sp>
      </p:grpSp>
      <p:sp>
        <p:nvSpPr>
          <p:cNvPr name="TextBox 23" id="23"/>
          <p:cNvSpPr txBox="true"/>
          <p:nvPr/>
        </p:nvSpPr>
        <p:spPr>
          <a:xfrm rot="0">
            <a:off x="2719718" y="6503999"/>
            <a:ext cx="2098558" cy="443989"/>
          </a:xfrm>
          <a:prstGeom prst="rect">
            <a:avLst/>
          </a:prstGeom>
        </p:spPr>
        <p:txBody>
          <a:bodyPr anchor="t" rtlCol="false" tIns="0" lIns="0" bIns="0" rIns="0">
            <a:spAutoFit/>
          </a:bodyPr>
          <a:lstStyle/>
          <a:p>
            <a:pPr algn="ctr">
              <a:lnSpc>
                <a:spcPts val="1798"/>
              </a:lnSpc>
            </a:pPr>
            <a:r>
              <a:rPr lang="en-US" sz="1284">
                <a:solidFill>
                  <a:srgbClr val="F3F6FA"/>
                </a:solidFill>
                <a:latin typeface="Roboto"/>
                <a:ea typeface="Roboto"/>
                <a:cs typeface="Roboto"/>
                <a:sym typeface="Roboto"/>
              </a:rPr>
              <a:t>LLM Response </a:t>
            </a:r>
          </a:p>
          <a:p>
            <a:pPr algn="ctr">
              <a:lnSpc>
                <a:spcPts val="1798"/>
              </a:lnSpc>
            </a:pPr>
            <a:r>
              <a:rPr lang="en-US" sz="1284">
                <a:solidFill>
                  <a:srgbClr val="F3F6FA"/>
                </a:solidFill>
                <a:latin typeface="Roboto"/>
                <a:ea typeface="Roboto"/>
                <a:cs typeface="Roboto"/>
                <a:sym typeface="Roboto"/>
              </a:rPr>
              <a:t>Generated 100 Rows of data</a:t>
            </a:r>
          </a:p>
        </p:txBody>
      </p:sp>
      <p:grpSp>
        <p:nvGrpSpPr>
          <p:cNvPr name="Group 24" id="24"/>
          <p:cNvGrpSpPr/>
          <p:nvPr/>
        </p:nvGrpSpPr>
        <p:grpSpPr>
          <a:xfrm rot="0">
            <a:off x="1781644" y="3567870"/>
            <a:ext cx="6594935" cy="1986041"/>
            <a:chOff x="0" y="0"/>
            <a:chExt cx="1996811" cy="601332"/>
          </a:xfrm>
        </p:grpSpPr>
        <p:sp>
          <p:nvSpPr>
            <p:cNvPr name="Freeform 25" id="25"/>
            <p:cNvSpPr/>
            <p:nvPr/>
          </p:nvSpPr>
          <p:spPr>
            <a:xfrm flipH="false" flipV="false" rot="0">
              <a:off x="0" y="0"/>
              <a:ext cx="1996811" cy="601332"/>
            </a:xfrm>
            <a:custGeom>
              <a:avLst/>
              <a:gdLst/>
              <a:ahLst/>
              <a:cxnLst/>
              <a:rect r="r" b="b" t="t" l="l"/>
              <a:pathLst>
                <a:path h="601332" w="1996811">
                  <a:moveTo>
                    <a:pt x="59870" y="0"/>
                  </a:moveTo>
                  <a:lnTo>
                    <a:pt x="1936941" y="0"/>
                  </a:lnTo>
                  <a:cubicBezTo>
                    <a:pt x="1952820" y="0"/>
                    <a:pt x="1968048" y="6308"/>
                    <a:pt x="1979275" y="17535"/>
                  </a:cubicBezTo>
                  <a:cubicBezTo>
                    <a:pt x="1990503" y="28763"/>
                    <a:pt x="1996811" y="43991"/>
                    <a:pt x="1996811" y="59870"/>
                  </a:cubicBezTo>
                  <a:lnTo>
                    <a:pt x="1996811" y="541462"/>
                  </a:lnTo>
                  <a:cubicBezTo>
                    <a:pt x="1996811" y="557341"/>
                    <a:pt x="1990503" y="572569"/>
                    <a:pt x="1979275" y="583797"/>
                  </a:cubicBezTo>
                  <a:cubicBezTo>
                    <a:pt x="1968048" y="595025"/>
                    <a:pt x="1952820" y="601332"/>
                    <a:pt x="1936941" y="601332"/>
                  </a:cubicBezTo>
                  <a:lnTo>
                    <a:pt x="59870" y="601332"/>
                  </a:lnTo>
                  <a:cubicBezTo>
                    <a:pt x="43991" y="601332"/>
                    <a:pt x="28763" y="595025"/>
                    <a:pt x="17535" y="583797"/>
                  </a:cubicBezTo>
                  <a:cubicBezTo>
                    <a:pt x="6308" y="572569"/>
                    <a:pt x="0" y="557341"/>
                    <a:pt x="0" y="541462"/>
                  </a:cubicBezTo>
                  <a:lnTo>
                    <a:pt x="0" y="59870"/>
                  </a:lnTo>
                  <a:cubicBezTo>
                    <a:pt x="0" y="43991"/>
                    <a:pt x="6308" y="28763"/>
                    <a:pt x="17535" y="17535"/>
                  </a:cubicBezTo>
                  <a:cubicBezTo>
                    <a:pt x="28763" y="6308"/>
                    <a:pt x="43991" y="0"/>
                    <a:pt x="59870" y="0"/>
                  </a:cubicBezTo>
                  <a:close/>
                </a:path>
              </a:pathLst>
            </a:custGeom>
            <a:solidFill>
              <a:srgbClr val="365679"/>
            </a:solidFill>
            <a:ln w="38100" cap="rnd">
              <a:gradFill>
                <a:gsLst>
                  <a:gs pos="0">
                    <a:srgbClr val="5B45B5">
                      <a:alpha val="100000"/>
                    </a:srgbClr>
                  </a:gs>
                  <a:gs pos="100000">
                    <a:srgbClr val="8875D7">
                      <a:alpha val="100000"/>
                    </a:srgbClr>
                  </a:gs>
                </a:gsLst>
                <a:lin ang="0"/>
              </a:gradFill>
              <a:prstDash val="solid"/>
              <a:round/>
            </a:ln>
          </p:spPr>
        </p:sp>
        <p:sp>
          <p:nvSpPr>
            <p:cNvPr name="TextBox 26" id="26"/>
            <p:cNvSpPr txBox="true"/>
            <p:nvPr/>
          </p:nvSpPr>
          <p:spPr>
            <a:xfrm>
              <a:off x="0" y="-38100"/>
              <a:ext cx="1996811" cy="639432"/>
            </a:xfrm>
            <a:prstGeom prst="rect">
              <a:avLst/>
            </a:prstGeom>
          </p:spPr>
          <p:txBody>
            <a:bodyPr anchor="ctr" rtlCol="false" tIns="56284" lIns="56284" bIns="56284" rIns="56284"/>
            <a:lstStyle/>
            <a:p>
              <a:pPr algn="ctr">
                <a:lnSpc>
                  <a:spcPts val="2659"/>
                </a:lnSpc>
              </a:pPr>
            </a:p>
          </p:txBody>
        </p:sp>
      </p:grpSp>
      <p:sp>
        <p:nvSpPr>
          <p:cNvPr name="TextBox 27" id="27"/>
          <p:cNvSpPr txBox="true"/>
          <p:nvPr/>
        </p:nvSpPr>
        <p:spPr>
          <a:xfrm rot="0">
            <a:off x="2114160" y="3746822"/>
            <a:ext cx="5810948" cy="1815506"/>
          </a:xfrm>
          <a:prstGeom prst="rect">
            <a:avLst/>
          </a:prstGeom>
        </p:spPr>
        <p:txBody>
          <a:bodyPr anchor="t" rtlCol="false" tIns="0" lIns="0" bIns="0" rIns="0">
            <a:spAutoFit/>
          </a:bodyPr>
          <a:lstStyle/>
          <a:p>
            <a:pPr algn="just">
              <a:lnSpc>
                <a:spcPts val="1637"/>
              </a:lnSpc>
              <a:spcBef>
                <a:spcPct val="0"/>
              </a:spcBef>
            </a:pPr>
            <a:r>
              <a:rPr lang="en-US" sz="1169">
                <a:solidFill>
                  <a:srgbClr val="F3F6FA"/>
                </a:solidFill>
                <a:latin typeface="Canva Sans"/>
                <a:ea typeface="Canva Sans"/>
                <a:cs typeface="Canva Sans"/>
                <a:sym typeface="Canva Sans"/>
              </a:rPr>
              <a:t>You are an expert synthetic data generator. I want you to generate 100 ...</a:t>
            </a:r>
          </a:p>
          <a:p>
            <a:pPr algn="just">
              <a:lnSpc>
                <a:spcPts val="1637"/>
              </a:lnSpc>
              <a:spcBef>
                <a:spcPct val="0"/>
              </a:spcBef>
            </a:pPr>
          </a:p>
          <a:p>
            <a:pPr algn="just">
              <a:lnSpc>
                <a:spcPts val="1637"/>
              </a:lnSpc>
              <a:spcBef>
                <a:spcPct val="0"/>
              </a:spcBef>
            </a:pPr>
            <a:r>
              <a:rPr lang="en-US" sz="1169">
                <a:solidFill>
                  <a:srgbClr val="F3F6FA"/>
                </a:solidFill>
                <a:latin typeface="Canva Sans"/>
                <a:ea typeface="Canva Sans"/>
                <a:cs typeface="Canva Sans"/>
                <a:sym typeface="Canva Sans"/>
              </a:rPr>
              <a:t>Those are some of the examples:</a:t>
            </a:r>
          </a:p>
          <a:p>
            <a:pPr algn="just">
              <a:lnSpc>
                <a:spcPts val="1637"/>
              </a:lnSpc>
              <a:spcBef>
                <a:spcPct val="0"/>
              </a:spcBef>
            </a:pPr>
            <a:r>
              <a:rPr lang="en-US" sz="1169">
                <a:solidFill>
                  <a:srgbClr val="F3F6FA"/>
                </a:solidFill>
                <a:latin typeface="Canva Sans"/>
                <a:ea typeface="Canva Sans"/>
                <a:cs typeface="Canva Sans"/>
                <a:sym typeface="Canva Sans"/>
              </a:rPr>
              <a:t>. . .</a:t>
            </a:r>
          </a:p>
          <a:p>
            <a:pPr algn="just">
              <a:lnSpc>
                <a:spcPts val="1637"/>
              </a:lnSpc>
              <a:spcBef>
                <a:spcPct val="0"/>
              </a:spcBef>
            </a:pPr>
          </a:p>
          <a:p>
            <a:pPr algn="just">
              <a:lnSpc>
                <a:spcPts val="1637"/>
              </a:lnSpc>
              <a:spcBef>
                <a:spcPct val="0"/>
              </a:spcBef>
            </a:pPr>
            <a:r>
              <a:rPr lang="en-US" sz="1169">
                <a:solidFill>
                  <a:srgbClr val="F3F6FA"/>
                </a:solidFill>
                <a:latin typeface="Canva Sans"/>
                <a:ea typeface="Canva Sans"/>
                <a:cs typeface="Canva Sans"/>
                <a:sym typeface="Canva Sans"/>
              </a:rPr>
              <a:t>Generate:</a:t>
            </a:r>
          </a:p>
          <a:p>
            <a:pPr algn="just">
              <a:lnSpc>
                <a:spcPts val="1637"/>
              </a:lnSpc>
              <a:spcBef>
                <a:spcPct val="0"/>
              </a:spcBef>
            </a:pPr>
          </a:p>
          <a:p>
            <a:pPr algn="just">
              <a:lnSpc>
                <a:spcPts val="1637"/>
              </a:lnSpc>
              <a:spcBef>
                <a:spcPct val="0"/>
              </a:spcBef>
            </a:pPr>
            <a:r>
              <a:rPr lang="en-US" sz="1169">
                <a:solidFill>
                  <a:srgbClr val="F3F6FA"/>
                </a:solidFill>
                <a:latin typeface="Canva Sans"/>
                <a:ea typeface="Canva Sans"/>
                <a:cs typeface="Canva Sans"/>
                <a:sym typeface="Canva Sans"/>
              </a:rPr>
              <a:t>. . .</a:t>
            </a:r>
          </a:p>
          <a:p>
            <a:pPr algn="just">
              <a:lnSpc>
                <a:spcPts val="1637"/>
              </a:lnSpc>
              <a:spcBef>
                <a:spcPct val="0"/>
              </a:spcBef>
            </a:pPr>
          </a:p>
        </p:txBody>
      </p:sp>
      <p:grpSp>
        <p:nvGrpSpPr>
          <p:cNvPr name="Group 28" id="28"/>
          <p:cNvGrpSpPr/>
          <p:nvPr/>
        </p:nvGrpSpPr>
        <p:grpSpPr>
          <a:xfrm rot="0">
            <a:off x="6783027" y="5981427"/>
            <a:ext cx="5235671" cy="1593903"/>
            <a:chOff x="0" y="0"/>
            <a:chExt cx="1794283" cy="546236"/>
          </a:xfrm>
        </p:grpSpPr>
        <p:sp>
          <p:nvSpPr>
            <p:cNvPr name="Freeform 29" id="29"/>
            <p:cNvSpPr/>
            <p:nvPr/>
          </p:nvSpPr>
          <p:spPr>
            <a:xfrm flipH="false" flipV="false" rot="0">
              <a:off x="0" y="0"/>
              <a:ext cx="1794283" cy="546236"/>
            </a:xfrm>
            <a:custGeom>
              <a:avLst/>
              <a:gdLst/>
              <a:ahLst/>
              <a:cxnLst/>
              <a:rect r="r" b="b" t="t" l="l"/>
              <a:pathLst>
                <a:path h="546236" w="1794283">
                  <a:moveTo>
                    <a:pt x="75413" y="0"/>
                  </a:moveTo>
                  <a:lnTo>
                    <a:pt x="1718870" y="0"/>
                  </a:lnTo>
                  <a:cubicBezTo>
                    <a:pt x="1760519" y="0"/>
                    <a:pt x="1794283" y="33764"/>
                    <a:pt x="1794283" y="75413"/>
                  </a:cubicBezTo>
                  <a:lnTo>
                    <a:pt x="1794283" y="470823"/>
                  </a:lnTo>
                  <a:cubicBezTo>
                    <a:pt x="1794283" y="490824"/>
                    <a:pt x="1786337" y="510005"/>
                    <a:pt x="1772195" y="524148"/>
                  </a:cubicBezTo>
                  <a:cubicBezTo>
                    <a:pt x="1758052" y="538291"/>
                    <a:pt x="1738870" y="546236"/>
                    <a:pt x="1718870" y="546236"/>
                  </a:cubicBezTo>
                  <a:lnTo>
                    <a:pt x="75413" y="546236"/>
                  </a:lnTo>
                  <a:cubicBezTo>
                    <a:pt x="33764" y="546236"/>
                    <a:pt x="0" y="512472"/>
                    <a:pt x="0" y="470823"/>
                  </a:cubicBezTo>
                  <a:lnTo>
                    <a:pt x="0" y="75413"/>
                  </a:lnTo>
                  <a:cubicBezTo>
                    <a:pt x="0" y="33764"/>
                    <a:pt x="33764" y="0"/>
                    <a:pt x="75413" y="0"/>
                  </a:cubicBezTo>
                  <a:close/>
                </a:path>
              </a:pathLst>
            </a:custGeom>
            <a:solidFill>
              <a:srgbClr val="365679"/>
            </a:solidFill>
            <a:ln w="38100" cap="rnd">
              <a:gradFill>
                <a:gsLst>
                  <a:gs pos="0">
                    <a:srgbClr val="5B45B5">
                      <a:alpha val="100000"/>
                    </a:srgbClr>
                  </a:gs>
                  <a:gs pos="100000">
                    <a:srgbClr val="8875D7">
                      <a:alpha val="100000"/>
                    </a:srgbClr>
                  </a:gs>
                </a:gsLst>
                <a:lin ang="0"/>
              </a:gradFill>
              <a:prstDash val="solid"/>
              <a:round/>
            </a:ln>
          </p:spPr>
        </p:sp>
        <p:sp>
          <p:nvSpPr>
            <p:cNvPr name="TextBox 30" id="30"/>
            <p:cNvSpPr txBox="true"/>
            <p:nvPr/>
          </p:nvSpPr>
          <p:spPr>
            <a:xfrm>
              <a:off x="0" y="-38100"/>
              <a:ext cx="1794283" cy="584336"/>
            </a:xfrm>
            <a:prstGeom prst="rect">
              <a:avLst/>
            </a:prstGeom>
          </p:spPr>
          <p:txBody>
            <a:bodyPr anchor="ctr" rtlCol="false" tIns="47089" lIns="47089" bIns="47089" rIns="47089"/>
            <a:lstStyle/>
            <a:p>
              <a:pPr algn="ctr">
                <a:lnSpc>
                  <a:spcPts val="2659"/>
                </a:lnSpc>
              </a:pPr>
            </a:p>
          </p:txBody>
        </p:sp>
      </p:grpSp>
      <p:sp>
        <p:nvSpPr>
          <p:cNvPr name="TextBox 31" id="31"/>
          <p:cNvSpPr txBox="true"/>
          <p:nvPr/>
        </p:nvSpPr>
        <p:spPr>
          <a:xfrm rot="0">
            <a:off x="7023137" y="6178810"/>
            <a:ext cx="4755452" cy="1531647"/>
          </a:xfrm>
          <a:prstGeom prst="rect">
            <a:avLst/>
          </a:prstGeom>
        </p:spPr>
        <p:txBody>
          <a:bodyPr anchor="t" rtlCol="false" tIns="0" lIns="0" bIns="0" rIns="0">
            <a:spAutoFit/>
          </a:bodyPr>
          <a:lstStyle/>
          <a:p>
            <a:pPr algn="just">
              <a:lnSpc>
                <a:spcPts val="2016"/>
              </a:lnSpc>
            </a:pPr>
            <a:r>
              <a:rPr lang="en-US" sz="1440">
                <a:solidFill>
                  <a:srgbClr val="F3F6FA"/>
                </a:solidFill>
                <a:latin typeface="Canva Sans"/>
                <a:ea typeface="Canva Sans"/>
                <a:cs typeface="Canva Sans"/>
                <a:sym typeface="Canva Sans"/>
              </a:rPr>
              <a:t>I am creating synthetic data and I want it to be revised</a:t>
            </a:r>
          </a:p>
          <a:p>
            <a:pPr algn="just">
              <a:lnSpc>
                <a:spcPts val="2176"/>
              </a:lnSpc>
              <a:spcBef>
                <a:spcPct val="0"/>
              </a:spcBef>
            </a:pPr>
            <a:r>
              <a:rPr lang="en-US" sz="1554">
                <a:solidFill>
                  <a:srgbClr val="F3F6FA"/>
                </a:solidFill>
                <a:latin typeface="Canva Sans"/>
                <a:ea typeface="Canva Sans"/>
                <a:cs typeface="Canva Sans"/>
                <a:sym typeface="Canva Sans"/>
              </a:rPr>
              <a:t>Input data is about product texts which contains a bit of information about the products .....</a:t>
            </a:r>
          </a:p>
          <a:p>
            <a:pPr algn="just">
              <a:lnSpc>
                <a:spcPts val="2016"/>
              </a:lnSpc>
              <a:spcBef>
                <a:spcPct val="0"/>
              </a:spcBef>
            </a:pPr>
          </a:p>
          <a:p>
            <a:pPr algn="just">
              <a:lnSpc>
                <a:spcPts val="2016"/>
              </a:lnSpc>
              <a:spcBef>
                <a:spcPct val="0"/>
              </a:spcBef>
            </a:pPr>
          </a:p>
        </p:txBody>
      </p:sp>
      <p:grpSp>
        <p:nvGrpSpPr>
          <p:cNvPr name="Group 32" id="32"/>
          <p:cNvGrpSpPr/>
          <p:nvPr/>
        </p:nvGrpSpPr>
        <p:grpSpPr>
          <a:xfrm rot="0">
            <a:off x="13377506" y="6218603"/>
            <a:ext cx="3189169" cy="946467"/>
            <a:chOff x="0" y="0"/>
            <a:chExt cx="1337297" cy="396877"/>
          </a:xfrm>
        </p:grpSpPr>
        <p:sp>
          <p:nvSpPr>
            <p:cNvPr name="Freeform 33" id="33"/>
            <p:cNvSpPr/>
            <p:nvPr/>
          </p:nvSpPr>
          <p:spPr>
            <a:xfrm flipH="false" flipV="false" rot="0">
              <a:off x="0" y="0"/>
              <a:ext cx="1337297" cy="396877"/>
            </a:xfrm>
            <a:custGeom>
              <a:avLst/>
              <a:gdLst/>
              <a:ahLst/>
              <a:cxnLst/>
              <a:rect r="r" b="b" t="t" l="l"/>
              <a:pathLst>
                <a:path h="396877" w="1337297">
                  <a:moveTo>
                    <a:pt x="123806" y="0"/>
                  </a:moveTo>
                  <a:lnTo>
                    <a:pt x="1213491" y="0"/>
                  </a:lnTo>
                  <a:cubicBezTo>
                    <a:pt x="1281867" y="0"/>
                    <a:pt x="1337297" y="55430"/>
                    <a:pt x="1337297" y="123806"/>
                  </a:cubicBezTo>
                  <a:lnTo>
                    <a:pt x="1337297" y="273071"/>
                  </a:lnTo>
                  <a:cubicBezTo>
                    <a:pt x="1337297" y="341447"/>
                    <a:pt x="1281867" y="396877"/>
                    <a:pt x="1213491" y="396877"/>
                  </a:cubicBezTo>
                  <a:lnTo>
                    <a:pt x="123806" y="396877"/>
                  </a:lnTo>
                  <a:cubicBezTo>
                    <a:pt x="55430" y="396877"/>
                    <a:pt x="0" y="341447"/>
                    <a:pt x="0" y="273071"/>
                  </a:cubicBezTo>
                  <a:lnTo>
                    <a:pt x="0" y="123806"/>
                  </a:lnTo>
                  <a:cubicBezTo>
                    <a:pt x="0" y="55430"/>
                    <a:pt x="55430" y="0"/>
                    <a:pt x="123806" y="0"/>
                  </a:cubicBezTo>
                  <a:close/>
                </a:path>
              </a:pathLst>
            </a:custGeom>
            <a:solidFill>
              <a:srgbClr val="5669AC"/>
            </a:solidFill>
            <a:ln w="38100" cap="rnd">
              <a:gradFill>
                <a:gsLst>
                  <a:gs pos="0">
                    <a:srgbClr val="5B45B5">
                      <a:alpha val="100000"/>
                    </a:srgbClr>
                  </a:gs>
                  <a:gs pos="100000">
                    <a:srgbClr val="8875D7">
                      <a:alpha val="100000"/>
                    </a:srgbClr>
                  </a:gs>
                </a:gsLst>
                <a:lin ang="0"/>
              </a:gradFill>
              <a:prstDash val="solid"/>
              <a:round/>
            </a:ln>
          </p:spPr>
        </p:sp>
        <p:sp>
          <p:nvSpPr>
            <p:cNvPr name="TextBox 34" id="34"/>
            <p:cNvSpPr txBox="true"/>
            <p:nvPr/>
          </p:nvSpPr>
          <p:spPr>
            <a:xfrm>
              <a:off x="0" y="-38100"/>
              <a:ext cx="1337297" cy="434977"/>
            </a:xfrm>
            <a:prstGeom prst="rect">
              <a:avLst/>
            </a:prstGeom>
          </p:spPr>
          <p:txBody>
            <a:bodyPr anchor="ctr" rtlCol="false" tIns="38485" lIns="38485" bIns="38485" rIns="38485"/>
            <a:lstStyle/>
            <a:p>
              <a:pPr algn="ctr">
                <a:lnSpc>
                  <a:spcPts val="2659"/>
                </a:lnSpc>
              </a:pPr>
            </a:p>
          </p:txBody>
        </p:sp>
      </p:grpSp>
      <p:sp>
        <p:nvSpPr>
          <p:cNvPr name="TextBox 35" id="35"/>
          <p:cNvSpPr txBox="true"/>
          <p:nvPr/>
        </p:nvSpPr>
        <p:spPr>
          <a:xfrm rot="0">
            <a:off x="13703834" y="6420769"/>
            <a:ext cx="2476381" cy="504035"/>
          </a:xfrm>
          <a:prstGeom prst="rect">
            <a:avLst/>
          </a:prstGeom>
        </p:spPr>
        <p:txBody>
          <a:bodyPr anchor="t" rtlCol="false" tIns="0" lIns="0" bIns="0" rIns="0">
            <a:spAutoFit/>
          </a:bodyPr>
          <a:lstStyle/>
          <a:p>
            <a:pPr algn="ctr">
              <a:lnSpc>
                <a:spcPts val="2017"/>
              </a:lnSpc>
            </a:pPr>
            <a:r>
              <a:rPr lang="en-US" sz="1440">
                <a:solidFill>
                  <a:srgbClr val="F3F6FA"/>
                </a:solidFill>
                <a:latin typeface="Roboto"/>
                <a:ea typeface="Roboto"/>
                <a:cs typeface="Roboto"/>
                <a:sym typeface="Roboto"/>
              </a:rPr>
              <a:t>LLM Response </a:t>
            </a:r>
          </a:p>
          <a:p>
            <a:pPr algn="ctr">
              <a:lnSpc>
                <a:spcPts val="2017"/>
              </a:lnSpc>
            </a:pPr>
            <a:r>
              <a:rPr lang="en-US" sz="1440">
                <a:solidFill>
                  <a:srgbClr val="F3F6FA"/>
                </a:solidFill>
                <a:latin typeface="Roboto"/>
                <a:ea typeface="Roboto"/>
                <a:cs typeface="Roboto"/>
                <a:sym typeface="Roboto"/>
              </a:rPr>
              <a:t>Revision Report</a:t>
            </a:r>
          </a:p>
        </p:txBody>
      </p:sp>
      <p:grpSp>
        <p:nvGrpSpPr>
          <p:cNvPr name="Group 36" id="36"/>
          <p:cNvGrpSpPr/>
          <p:nvPr/>
        </p:nvGrpSpPr>
        <p:grpSpPr>
          <a:xfrm rot="0">
            <a:off x="12284061" y="7710457"/>
            <a:ext cx="4975239" cy="1739015"/>
            <a:chOff x="0" y="0"/>
            <a:chExt cx="1550782" cy="542051"/>
          </a:xfrm>
        </p:grpSpPr>
        <p:sp>
          <p:nvSpPr>
            <p:cNvPr name="Freeform 37" id="37"/>
            <p:cNvSpPr/>
            <p:nvPr/>
          </p:nvSpPr>
          <p:spPr>
            <a:xfrm flipH="false" flipV="false" rot="0">
              <a:off x="0" y="0"/>
              <a:ext cx="1550782" cy="542051"/>
            </a:xfrm>
            <a:custGeom>
              <a:avLst/>
              <a:gdLst/>
              <a:ahLst/>
              <a:cxnLst/>
              <a:rect r="r" b="b" t="t" l="l"/>
              <a:pathLst>
                <a:path h="542051" w="1550782">
                  <a:moveTo>
                    <a:pt x="79361" y="0"/>
                  </a:moveTo>
                  <a:lnTo>
                    <a:pt x="1471422" y="0"/>
                  </a:lnTo>
                  <a:cubicBezTo>
                    <a:pt x="1515251" y="0"/>
                    <a:pt x="1550782" y="35531"/>
                    <a:pt x="1550782" y="79361"/>
                  </a:cubicBezTo>
                  <a:lnTo>
                    <a:pt x="1550782" y="462690"/>
                  </a:lnTo>
                  <a:cubicBezTo>
                    <a:pt x="1550782" y="483738"/>
                    <a:pt x="1542421" y="503924"/>
                    <a:pt x="1527538" y="518807"/>
                  </a:cubicBezTo>
                  <a:cubicBezTo>
                    <a:pt x="1512655" y="533690"/>
                    <a:pt x="1492469" y="542051"/>
                    <a:pt x="1471422" y="542051"/>
                  </a:cubicBezTo>
                  <a:lnTo>
                    <a:pt x="79361" y="542051"/>
                  </a:lnTo>
                  <a:cubicBezTo>
                    <a:pt x="35531" y="542051"/>
                    <a:pt x="0" y="506520"/>
                    <a:pt x="0" y="462690"/>
                  </a:cubicBezTo>
                  <a:lnTo>
                    <a:pt x="0" y="79361"/>
                  </a:lnTo>
                  <a:cubicBezTo>
                    <a:pt x="0" y="58313"/>
                    <a:pt x="8361" y="38127"/>
                    <a:pt x="23244" y="23244"/>
                  </a:cubicBezTo>
                  <a:cubicBezTo>
                    <a:pt x="38127" y="8361"/>
                    <a:pt x="58313" y="0"/>
                    <a:pt x="79361" y="0"/>
                  </a:cubicBezTo>
                  <a:close/>
                </a:path>
              </a:pathLst>
            </a:custGeom>
            <a:solidFill>
              <a:srgbClr val="365679"/>
            </a:solidFill>
            <a:ln w="38100" cap="rnd">
              <a:gradFill>
                <a:gsLst>
                  <a:gs pos="0">
                    <a:srgbClr val="5B45B5">
                      <a:alpha val="100000"/>
                    </a:srgbClr>
                  </a:gs>
                  <a:gs pos="100000">
                    <a:srgbClr val="8875D7">
                      <a:alpha val="100000"/>
                    </a:srgbClr>
                  </a:gs>
                </a:gsLst>
                <a:lin ang="0"/>
              </a:gradFill>
              <a:prstDash val="solid"/>
              <a:round/>
            </a:ln>
          </p:spPr>
        </p:sp>
        <p:sp>
          <p:nvSpPr>
            <p:cNvPr name="TextBox 38" id="38"/>
            <p:cNvSpPr txBox="true"/>
            <p:nvPr/>
          </p:nvSpPr>
          <p:spPr>
            <a:xfrm>
              <a:off x="0" y="-38100"/>
              <a:ext cx="1550782" cy="580151"/>
            </a:xfrm>
            <a:prstGeom prst="rect">
              <a:avLst/>
            </a:prstGeom>
          </p:spPr>
          <p:txBody>
            <a:bodyPr anchor="ctr" rtlCol="false" tIns="51773" lIns="51773" bIns="51773" rIns="51773"/>
            <a:lstStyle/>
            <a:p>
              <a:pPr algn="ctr">
                <a:lnSpc>
                  <a:spcPts val="2659"/>
                </a:lnSpc>
              </a:pPr>
            </a:p>
          </p:txBody>
        </p:sp>
      </p:grpSp>
      <p:sp>
        <p:nvSpPr>
          <p:cNvPr name="TextBox 39" id="39"/>
          <p:cNvSpPr txBox="true"/>
          <p:nvPr/>
        </p:nvSpPr>
        <p:spPr>
          <a:xfrm rot="0">
            <a:off x="12648605" y="8075804"/>
            <a:ext cx="4185827" cy="979746"/>
          </a:xfrm>
          <a:prstGeom prst="rect">
            <a:avLst/>
          </a:prstGeom>
        </p:spPr>
        <p:txBody>
          <a:bodyPr anchor="t" rtlCol="false" tIns="0" lIns="0" bIns="0" rIns="0">
            <a:spAutoFit/>
          </a:bodyPr>
          <a:lstStyle/>
          <a:p>
            <a:pPr algn="just">
              <a:lnSpc>
                <a:spcPts val="1948"/>
              </a:lnSpc>
              <a:spcBef>
                <a:spcPct val="0"/>
              </a:spcBef>
            </a:pPr>
            <a:r>
              <a:rPr lang="en-US" sz="1391">
                <a:solidFill>
                  <a:srgbClr val="F3F6FA"/>
                </a:solidFill>
                <a:latin typeface="Canva Sans"/>
                <a:ea typeface="Canva Sans"/>
                <a:cs typeface="Canva Sans"/>
                <a:sym typeface="Canva Sans"/>
              </a:rPr>
              <a:t>You are an experienced product title and description rewriter. We are creating synthetic data and the created data is revised by an expert....</a:t>
            </a:r>
          </a:p>
        </p:txBody>
      </p:sp>
      <p:sp>
        <p:nvSpPr>
          <p:cNvPr name="TextBox 40" id="40"/>
          <p:cNvSpPr txBox="true"/>
          <p:nvPr/>
        </p:nvSpPr>
        <p:spPr>
          <a:xfrm rot="0">
            <a:off x="2049719" y="287129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 0 - 100</a:t>
            </a:r>
          </a:p>
        </p:txBody>
      </p:sp>
      <p:sp>
        <p:nvSpPr>
          <p:cNvPr name="TextBox 41" id="41"/>
          <p:cNvSpPr txBox="true"/>
          <p:nvPr/>
        </p:nvSpPr>
        <p:spPr>
          <a:xfrm rot="0">
            <a:off x="4494170" y="287129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100 - 200</a:t>
            </a:r>
          </a:p>
        </p:txBody>
      </p:sp>
      <p:sp>
        <p:nvSpPr>
          <p:cNvPr name="TextBox 42" id="42"/>
          <p:cNvSpPr txBox="true"/>
          <p:nvPr/>
        </p:nvSpPr>
        <p:spPr>
          <a:xfrm rot="0">
            <a:off x="7049042" y="287129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 200 - 300</a:t>
            </a:r>
          </a:p>
        </p:txBody>
      </p:sp>
      <p:sp>
        <p:nvSpPr>
          <p:cNvPr name="AutoShape 43" id="43"/>
          <p:cNvSpPr/>
          <p:nvPr/>
        </p:nvSpPr>
        <p:spPr>
          <a:xfrm flipH="true">
            <a:off x="1781644" y="2021544"/>
            <a:ext cx="155704" cy="2539346"/>
          </a:xfrm>
          <a:prstGeom prst="line">
            <a:avLst/>
          </a:prstGeom>
          <a:ln cap="flat" w="38100">
            <a:solidFill>
              <a:srgbClr val="F3F6FA"/>
            </a:solidFill>
            <a:prstDash val="solid"/>
            <a:headEnd type="none" len="sm" w="sm"/>
            <a:tailEnd type="arrow" len="sm" w="med"/>
          </a:ln>
        </p:spPr>
      </p:sp>
      <p:sp>
        <p:nvSpPr>
          <p:cNvPr name="AutoShape 44" id="44"/>
          <p:cNvSpPr/>
          <p:nvPr/>
        </p:nvSpPr>
        <p:spPr>
          <a:xfrm flipH="true">
            <a:off x="3801582" y="5553910"/>
            <a:ext cx="0" cy="662543"/>
          </a:xfrm>
          <a:prstGeom prst="line">
            <a:avLst/>
          </a:prstGeom>
          <a:ln cap="flat" w="38100">
            <a:solidFill>
              <a:srgbClr val="F3F6FA"/>
            </a:solidFill>
            <a:prstDash val="solid"/>
            <a:headEnd type="none" len="sm" w="sm"/>
            <a:tailEnd type="arrow" len="sm" w="med"/>
          </a:ln>
        </p:spPr>
      </p:sp>
      <p:sp>
        <p:nvSpPr>
          <p:cNvPr name="AutoShape 45" id="45"/>
          <p:cNvSpPr/>
          <p:nvPr/>
        </p:nvSpPr>
        <p:spPr>
          <a:xfrm>
            <a:off x="5251256" y="6762199"/>
            <a:ext cx="1522170" cy="6106"/>
          </a:xfrm>
          <a:prstGeom prst="line">
            <a:avLst/>
          </a:prstGeom>
          <a:ln cap="flat" w="38100">
            <a:solidFill>
              <a:srgbClr val="F3F6FA"/>
            </a:solidFill>
            <a:prstDash val="solid"/>
            <a:headEnd type="none" len="sm" w="sm"/>
            <a:tailEnd type="arrow" len="sm" w="med"/>
          </a:ln>
        </p:spPr>
      </p:sp>
      <p:sp>
        <p:nvSpPr>
          <p:cNvPr name="AutoShape 46" id="46"/>
          <p:cNvSpPr/>
          <p:nvPr/>
        </p:nvSpPr>
        <p:spPr>
          <a:xfrm flipV="true">
            <a:off x="12018987" y="6740281"/>
            <a:ext cx="1255933" cy="19050"/>
          </a:xfrm>
          <a:prstGeom prst="line">
            <a:avLst/>
          </a:prstGeom>
          <a:ln cap="flat" w="38100">
            <a:solidFill>
              <a:srgbClr val="F3F6FA"/>
            </a:solidFill>
            <a:prstDash val="solid"/>
            <a:headEnd type="none" len="sm" w="sm"/>
            <a:tailEnd type="arrow" len="sm" w="med"/>
          </a:ln>
        </p:spPr>
      </p:sp>
      <p:sp>
        <p:nvSpPr>
          <p:cNvPr name="AutoShape 47" id="47"/>
          <p:cNvSpPr/>
          <p:nvPr/>
        </p:nvSpPr>
        <p:spPr>
          <a:xfrm flipH="true">
            <a:off x="14771680" y="7165070"/>
            <a:ext cx="200410" cy="545386"/>
          </a:xfrm>
          <a:prstGeom prst="line">
            <a:avLst/>
          </a:prstGeom>
          <a:ln cap="flat" w="38100">
            <a:solidFill>
              <a:srgbClr val="F3F6FA"/>
            </a:solidFill>
            <a:prstDash val="solid"/>
            <a:headEnd type="none" len="sm" w="sm"/>
            <a:tailEnd type="arrow" len="sm" w="med"/>
          </a:ln>
        </p:spPr>
      </p:sp>
      <p:sp>
        <p:nvSpPr>
          <p:cNvPr name="TextBox 48" id="48"/>
          <p:cNvSpPr txBox="true"/>
          <p:nvPr/>
        </p:nvSpPr>
        <p:spPr>
          <a:xfrm rot="0">
            <a:off x="2013889" y="663192"/>
            <a:ext cx="6474735" cy="365508"/>
          </a:xfrm>
          <a:prstGeom prst="rect">
            <a:avLst/>
          </a:prstGeom>
        </p:spPr>
        <p:txBody>
          <a:bodyPr anchor="t" rtlCol="false" tIns="0" lIns="0" bIns="0" rIns="0">
            <a:spAutoFit/>
          </a:bodyPr>
          <a:lstStyle/>
          <a:p>
            <a:pPr algn="ctr">
              <a:lnSpc>
                <a:spcPts val="2953"/>
              </a:lnSpc>
            </a:pPr>
            <a:r>
              <a:rPr lang="en-US" sz="2109">
                <a:solidFill>
                  <a:srgbClr val="F3F6FA"/>
                </a:solidFill>
                <a:latin typeface="Roboto"/>
                <a:ea typeface="Roboto"/>
                <a:cs typeface="Roboto"/>
                <a:sym typeface="Roboto"/>
              </a:rPr>
              <a:t>FEW-SHOT Prompta Eklenecek Veriler</a:t>
            </a:r>
          </a:p>
        </p:txBody>
      </p:sp>
      <p:sp>
        <p:nvSpPr>
          <p:cNvPr name="TextBox 49" id="49"/>
          <p:cNvSpPr txBox="true"/>
          <p:nvPr/>
        </p:nvSpPr>
        <p:spPr>
          <a:xfrm rot="0">
            <a:off x="12152993" y="288034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450- 500</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D298E">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2171828" y="280410"/>
            <a:ext cx="13944343" cy="9726179"/>
          </a:xfrm>
          <a:custGeom>
            <a:avLst/>
            <a:gdLst/>
            <a:ahLst/>
            <a:cxnLst/>
            <a:rect r="r" b="b" t="t" l="l"/>
            <a:pathLst>
              <a:path h="9726179" w="13944343">
                <a:moveTo>
                  <a:pt x="0" y="0"/>
                </a:moveTo>
                <a:lnTo>
                  <a:pt x="13944344" y="0"/>
                </a:lnTo>
                <a:lnTo>
                  <a:pt x="13944344" y="9726180"/>
                </a:lnTo>
                <a:lnTo>
                  <a:pt x="0" y="9726180"/>
                </a:lnTo>
                <a:lnTo>
                  <a:pt x="0" y="0"/>
                </a:lnTo>
                <a:close/>
              </a:path>
            </a:pathLst>
          </a:custGeom>
          <a:blipFill>
            <a:blip r:embed="rId2"/>
            <a:stretch>
              <a:fillRect l="0" t="0" r="0" b="0"/>
            </a:stretch>
          </a:blipFill>
        </p:spPr>
      </p:sp>
      <p:sp>
        <p:nvSpPr>
          <p:cNvPr name="TextBox 3" id="3"/>
          <p:cNvSpPr txBox="true"/>
          <p:nvPr/>
        </p:nvSpPr>
        <p:spPr>
          <a:xfrm rot="0">
            <a:off x="1028700" y="8570536"/>
            <a:ext cx="7566693" cy="687764"/>
          </a:xfrm>
          <a:prstGeom prst="rect">
            <a:avLst/>
          </a:prstGeom>
        </p:spPr>
        <p:txBody>
          <a:bodyPr anchor="t" rtlCol="false" tIns="0" lIns="0" bIns="0" rIns="0">
            <a:spAutoFit/>
          </a:bodyPr>
          <a:lstStyle/>
          <a:p>
            <a:pPr algn="ctr">
              <a:lnSpc>
                <a:spcPts val="4909"/>
              </a:lnSpc>
            </a:pPr>
            <a:r>
              <a:rPr lang="en-US" b="true" sz="5708">
                <a:solidFill>
                  <a:srgbClr val="FFFFFF"/>
                </a:solidFill>
                <a:latin typeface="TT Norms Bold"/>
                <a:ea typeface="TT Norms Bold"/>
                <a:cs typeface="TT Norms Bold"/>
                <a:sym typeface="TT Norms Bold"/>
              </a:rPr>
              <a:t>TEXT - GENERATION</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80957">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4623031" y="3883595"/>
            <a:ext cx="2557347" cy="2131549"/>
          </a:xfrm>
          <a:custGeom>
            <a:avLst/>
            <a:gdLst/>
            <a:ahLst/>
            <a:cxnLst/>
            <a:rect r="r" b="b" t="t" l="l"/>
            <a:pathLst>
              <a:path h="2131549" w="2557347">
                <a:moveTo>
                  <a:pt x="0" y="0"/>
                </a:moveTo>
                <a:lnTo>
                  <a:pt x="2557348" y="0"/>
                </a:lnTo>
                <a:lnTo>
                  <a:pt x="2557348" y="2131549"/>
                </a:lnTo>
                <a:lnTo>
                  <a:pt x="0" y="2131549"/>
                </a:lnTo>
                <a:lnTo>
                  <a:pt x="0" y="0"/>
                </a:lnTo>
                <a:close/>
              </a:path>
            </a:pathLst>
          </a:custGeom>
          <a:blipFill>
            <a:blip r:embed="rId2"/>
            <a:stretch>
              <a:fillRect l="-2341" t="-263039" r="-368276" b="-140891"/>
            </a:stretch>
          </a:blipFill>
        </p:spPr>
      </p:sp>
      <p:sp>
        <p:nvSpPr>
          <p:cNvPr name="Freeform 3" id="3"/>
          <p:cNvSpPr/>
          <p:nvPr/>
        </p:nvSpPr>
        <p:spPr>
          <a:xfrm flipH="false" flipV="false" rot="0">
            <a:off x="8642588" y="6015144"/>
            <a:ext cx="2318618" cy="1984740"/>
          </a:xfrm>
          <a:custGeom>
            <a:avLst/>
            <a:gdLst/>
            <a:ahLst/>
            <a:cxnLst/>
            <a:rect r="r" b="b" t="t" l="l"/>
            <a:pathLst>
              <a:path h="1984740" w="2318618">
                <a:moveTo>
                  <a:pt x="0" y="0"/>
                </a:moveTo>
                <a:lnTo>
                  <a:pt x="2318618" y="0"/>
                </a:lnTo>
                <a:lnTo>
                  <a:pt x="2318618" y="1984740"/>
                </a:lnTo>
                <a:lnTo>
                  <a:pt x="0" y="1984740"/>
                </a:lnTo>
                <a:lnTo>
                  <a:pt x="0" y="0"/>
                </a:lnTo>
                <a:close/>
              </a:path>
            </a:pathLst>
          </a:custGeom>
          <a:blipFill>
            <a:blip r:embed="rId3"/>
            <a:stretch>
              <a:fillRect l="-183351" t="-462061" r="-258306" b="-2691"/>
            </a:stretch>
          </a:blipFill>
        </p:spPr>
      </p:sp>
      <p:sp>
        <p:nvSpPr>
          <p:cNvPr name="Freeform 4" id="4"/>
          <p:cNvSpPr/>
          <p:nvPr/>
        </p:nvSpPr>
        <p:spPr>
          <a:xfrm flipH="false" flipV="false" rot="0">
            <a:off x="7662737" y="1416771"/>
            <a:ext cx="2139160" cy="1959800"/>
          </a:xfrm>
          <a:custGeom>
            <a:avLst/>
            <a:gdLst/>
            <a:ahLst/>
            <a:cxnLst/>
            <a:rect r="r" b="b" t="t" l="l"/>
            <a:pathLst>
              <a:path h="1959800" w="2139160">
                <a:moveTo>
                  <a:pt x="0" y="0"/>
                </a:moveTo>
                <a:lnTo>
                  <a:pt x="2139160" y="0"/>
                </a:lnTo>
                <a:lnTo>
                  <a:pt x="2139160" y="1959801"/>
                </a:lnTo>
                <a:lnTo>
                  <a:pt x="0" y="1959801"/>
                </a:lnTo>
                <a:lnTo>
                  <a:pt x="0" y="0"/>
                </a:lnTo>
                <a:close/>
              </a:path>
            </a:pathLst>
          </a:custGeom>
          <a:blipFill>
            <a:blip r:embed="rId2"/>
            <a:stretch>
              <a:fillRect l="-179517" t="-121459" r="-267431" b="-311366"/>
            </a:stretch>
          </a:blipFill>
        </p:spPr>
      </p:sp>
      <p:sp>
        <p:nvSpPr>
          <p:cNvPr name="Freeform 5" id="5"/>
          <p:cNvSpPr/>
          <p:nvPr/>
        </p:nvSpPr>
        <p:spPr>
          <a:xfrm flipH="false" flipV="false" rot="0">
            <a:off x="11706775" y="3883595"/>
            <a:ext cx="2107509" cy="2006420"/>
          </a:xfrm>
          <a:custGeom>
            <a:avLst/>
            <a:gdLst/>
            <a:ahLst/>
            <a:cxnLst/>
            <a:rect r="r" b="b" t="t" l="l"/>
            <a:pathLst>
              <a:path h="2006420" w="2107509">
                <a:moveTo>
                  <a:pt x="0" y="0"/>
                </a:moveTo>
                <a:lnTo>
                  <a:pt x="2107509" y="0"/>
                </a:lnTo>
                <a:lnTo>
                  <a:pt x="2107509" y="2006420"/>
                </a:lnTo>
                <a:lnTo>
                  <a:pt x="0" y="2006420"/>
                </a:lnTo>
                <a:lnTo>
                  <a:pt x="0" y="0"/>
                </a:lnTo>
                <a:close/>
              </a:path>
            </a:pathLst>
          </a:custGeom>
          <a:blipFill>
            <a:blip r:embed="rId3"/>
            <a:stretch>
              <a:fillRect l="-342836" t="-240349" r="-159377" b="-224206"/>
            </a:stretch>
          </a:blipFill>
        </p:spPr>
      </p:sp>
      <p:sp>
        <p:nvSpPr>
          <p:cNvPr name="Freeform 6" id="6"/>
          <p:cNvSpPr/>
          <p:nvPr/>
        </p:nvSpPr>
        <p:spPr>
          <a:xfrm flipH="false" flipV="false" rot="0">
            <a:off x="11706775" y="266370"/>
            <a:ext cx="2107509" cy="1855645"/>
          </a:xfrm>
          <a:custGeom>
            <a:avLst/>
            <a:gdLst/>
            <a:ahLst/>
            <a:cxnLst/>
            <a:rect r="r" b="b" t="t" l="l"/>
            <a:pathLst>
              <a:path h="1855645" w="2107509">
                <a:moveTo>
                  <a:pt x="0" y="0"/>
                </a:moveTo>
                <a:lnTo>
                  <a:pt x="2107509" y="0"/>
                </a:lnTo>
                <a:lnTo>
                  <a:pt x="2107509" y="1855645"/>
                </a:lnTo>
                <a:lnTo>
                  <a:pt x="0" y="1855645"/>
                </a:lnTo>
                <a:lnTo>
                  <a:pt x="0" y="0"/>
                </a:lnTo>
                <a:close/>
              </a:path>
            </a:pathLst>
          </a:custGeom>
          <a:blipFill>
            <a:blip r:embed="rId2"/>
            <a:stretch>
              <a:fillRect l="-341268" t="0" r="-94112" b="-442681"/>
            </a:stretch>
          </a:blipFill>
        </p:spPr>
      </p:sp>
      <p:sp>
        <p:nvSpPr>
          <p:cNvPr name="Freeform 7" id="7"/>
          <p:cNvSpPr/>
          <p:nvPr/>
        </p:nvSpPr>
        <p:spPr>
          <a:xfrm flipH="false" flipV="false" rot="0">
            <a:off x="15272499" y="2428080"/>
            <a:ext cx="1986801" cy="1951701"/>
          </a:xfrm>
          <a:custGeom>
            <a:avLst/>
            <a:gdLst/>
            <a:ahLst/>
            <a:cxnLst/>
            <a:rect r="r" b="b" t="t" l="l"/>
            <a:pathLst>
              <a:path h="1951701" w="1986801">
                <a:moveTo>
                  <a:pt x="0" y="0"/>
                </a:moveTo>
                <a:lnTo>
                  <a:pt x="1986801" y="0"/>
                </a:lnTo>
                <a:lnTo>
                  <a:pt x="1986801" y="1951702"/>
                </a:lnTo>
                <a:lnTo>
                  <a:pt x="0" y="1951702"/>
                </a:lnTo>
                <a:lnTo>
                  <a:pt x="0" y="0"/>
                </a:lnTo>
                <a:close/>
              </a:path>
            </a:pathLst>
          </a:custGeom>
          <a:blipFill>
            <a:blip r:embed="rId3"/>
            <a:stretch>
              <a:fillRect l="-565768" t="-121600" r="-17374" b="-399069"/>
            </a:stretch>
          </a:blipFill>
        </p:spPr>
      </p:sp>
      <p:sp>
        <p:nvSpPr>
          <p:cNvPr name="Freeform 8" id="8"/>
          <p:cNvSpPr/>
          <p:nvPr/>
        </p:nvSpPr>
        <p:spPr>
          <a:xfrm flipH="false" flipV="false" rot="0">
            <a:off x="15272499" y="5344943"/>
            <a:ext cx="1986801" cy="1911020"/>
          </a:xfrm>
          <a:custGeom>
            <a:avLst/>
            <a:gdLst/>
            <a:ahLst/>
            <a:cxnLst/>
            <a:rect r="r" b="b" t="t" l="l"/>
            <a:pathLst>
              <a:path h="1911020" w="1986801">
                <a:moveTo>
                  <a:pt x="0" y="0"/>
                </a:moveTo>
                <a:lnTo>
                  <a:pt x="1986801" y="0"/>
                </a:lnTo>
                <a:lnTo>
                  <a:pt x="1986801" y="1911019"/>
                </a:lnTo>
                <a:lnTo>
                  <a:pt x="0" y="1911019"/>
                </a:lnTo>
                <a:lnTo>
                  <a:pt x="0" y="0"/>
                </a:lnTo>
                <a:close/>
              </a:path>
            </a:pathLst>
          </a:custGeom>
          <a:blipFill>
            <a:blip r:embed="rId3"/>
            <a:stretch>
              <a:fillRect l="-560538" t="-384866" r="-1051" b="-129017"/>
            </a:stretch>
          </a:blipFill>
        </p:spPr>
      </p:sp>
      <p:sp>
        <p:nvSpPr>
          <p:cNvPr name="AutoShape 9" id="9"/>
          <p:cNvSpPr/>
          <p:nvPr/>
        </p:nvSpPr>
        <p:spPr>
          <a:xfrm flipV="true">
            <a:off x="5901705" y="2396671"/>
            <a:ext cx="1761032" cy="1486924"/>
          </a:xfrm>
          <a:prstGeom prst="line">
            <a:avLst/>
          </a:prstGeom>
          <a:ln cap="flat" w="38100">
            <a:solidFill>
              <a:srgbClr val="FFFFFF"/>
            </a:solidFill>
            <a:prstDash val="solid"/>
            <a:headEnd type="none" len="sm" w="sm"/>
            <a:tailEnd type="arrow" len="sm" w="med"/>
          </a:ln>
        </p:spPr>
      </p:sp>
      <p:sp>
        <p:nvSpPr>
          <p:cNvPr name="AutoShape 10" id="10"/>
          <p:cNvSpPr/>
          <p:nvPr/>
        </p:nvSpPr>
        <p:spPr>
          <a:xfrm>
            <a:off x="5901705" y="6015144"/>
            <a:ext cx="2740883" cy="992370"/>
          </a:xfrm>
          <a:prstGeom prst="line">
            <a:avLst/>
          </a:prstGeom>
          <a:ln cap="flat" w="38100">
            <a:solidFill>
              <a:srgbClr val="FFFFFF"/>
            </a:solidFill>
            <a:prstDash val="solid"/>
            <a:headEnd type="none" len="sm" w="sm"/>
            <a:tailEnd type="arrow" len="sm" w="med"/>
          </a:ln>
        </p:spPr>
      </p:sp>
      <p:sp>
        <p:nvSpPr>
          <p:cNvPr name="AutoShape 11" id="11"/>
          <p:cNvSpPr/>
          <p:nvPr/>
        </p:nvSpPr>
        <p:spPr>
          <a:xfrm flipV="true">
            <a:off x="8732317" y="1194192"/>
            <a:ext cx="2974458" cy="222579"/>
          </a:xfrm>
          <a:prstGeom prst="line">
            <a:avLst/>
          </a:prstGeom>
          <a:ln cap="flat" w="38100">
            <a:solidFill>
              <a:srgbClr val="FFFFFF"/>
            </a:solidFill>
            <a:prstDash val="solid"/>
            <a:headEnd type="none" len="sm" w="sm"/>
            <a:tailEnd type="arrow" len="sm" w="med"/>
          </a:ln>
        </p:spPr>
      </p:sp>
      <p:sp>
        <p:nvSpPr>
          <p:cNvPr name="AutoShape 12" id="12"/>
          <p:cNvSpPr/>
          <p:nvPr/>
        </p:nvSpPr>
        <p:spPr>
          <a:xfrm>
            <a:off x="8732317" y="3376572"/>
            <a:ext cx="2974458" cy="1510234"/>
          </a:xfrm>
          <a:prstGeom prst="line">
            <a:avLst/>
          </a:prstGeom>
          <a:ln cap="flat" w="38100">
            <a:solidFill>
              <a:srgbClr val="FFFFFF"/>
            </a:solidFill>
            <a:prstDash val="solid"/>
            <a:headEnd type="none" len="sm" w="sm"/>
            <a:tailEnd type="arrow" len="sm" w="med"/>
          </a:ln>
        </p:spPr>
      </p:sp>
      <p:sp>
        <p:nvSpPr>
          <p:cNvPr name="AutoShape 13" id="13"/>
          <p:cNvSpPr/>
          <p:nvPr/>
        </p:nvSpPr>
        <p:spPr>
          <a:xfrm flipV="true">
            <a:off x="12760529" y="3403931"/>
            <a:ext cx="2511969" cy="479664"/>
          </a:xfrm>
          <a:prstGeom prst="line">
            <a:avLst/>
          </a:prstGeom>
          <a:ln cap="flat" w="38100">
            <a:solidFill>
              <a:srgbClr val="FFFFFF"/>
            </a:solidFill>
            <a:prstDash val="solid"/>
            <a:headEnd type="none" len="sm" w="sm"/>
            <a:tailEnd type="arrow" len="sm" w="med"/>
          </a:ln>
        </p:spPr>
      </p:sp>
      <p:sp>
        <p:nvSpPr>
          <p:cNvPr name="AutoShape 14" id="14"/>
          <p:cNvSpPr/>
          <p:nvPr/>
        </p:nvSpPr>
        <p:spPr>
          <a:xfrm>
            <a:off x="12760529" y="5890015"/>
            <a:ext cx="2511969" cy="410437"/>
          </a:xfrm>
          <a:prstGeom prst="line">
            <a:avLst/>
          </a:prstGeom>
          <a:ln cap="flat" w="38100">
            <a:solidFill>
              <a:srgbClr val="FFFFFF"/>
            </a:solidFill>
            <a:prstDash val="solid"/>
            <a:headEnd type="none" len="sm" w="sm"/>
            <a:tailEnd type="arrow" len="sm" w="med"/>
          </a:ln>
        </p:spPr>
      </p:sp>
      <p:sp>
        <p:nvSpPr>
          <p:cNvPr name="Freeform 15" id="15"/>
          <p:cNvSpPr/>
          <p:nvPr/>
        </p:nvSpPr>
        <p:spPr>
          <a:xfrm flipH="false" flipV="false" rot="0">
            <a:off x="4073274" y="7741393"/>
            <a:ext cx="2524415" cy="2279237"/>
          </a:xfrm>
          <a:custGeom>
            <a:avLst/>
            <a:gdLst/>
            <a:ahLst/>
            <a:cxnLst/>
            <a:rect r="r" b="b" t="t" l="l"/>
            <a:pathLst>
              <a:path h="2279237" w="2524415">
                <a:moveTo>
                  <a:pt x="0" y="0"/>
                </a:moveTo>
                <a:lnTo>
                  <a:pt x="2524415" y="0"/>
                </a:lnTo>
                <a:lnTo>
                  <a:pt x="2524415" y="2279237"/>
                </a:lnTo>
                <a:lnTo>
                  <a:pt x="0" y="2279237"/>
                </a:lnTo>
                <a:lnTo>
                  <a:pt x="0" y="0"/>
                </a:lnTo>
                <a:close/>
              </a:path>
            </a:pathLst>
          </a:custGeom>
          <a:blipFill>
            <a:blip r:embed="rId4"/>
            <a:stretch>
              <a:fillRect l="0" t="-405705" r="-276686" b="0"/>
            </a:stretch>
          </a:blipFill>
        </p:spPr>
      </p:sp>
      <p:sp>
        <p:nvSpPr>
          <p:cNvPr name="TextBox 16" id="16"/>
          <p:cNvSpPr txBox="true"/>
          <p:nvPr/>
        </p:nvSpPr>
        <p:spPr>
          <a:xfrm rot="0">
            <a:off x="675947" y="1238250"/>
            <a:ext cx="5225758" cy="1454403"/>
          </a:xfrm>
          <a:prstGeom prst="rect">
            <a:avLst/>
          </a:prstGeom>
        </p:spPr>
        <p:txBody>
          <a:bodyPr anchor="t" rtlCol="false" tIns="0" lIns="0" bIns="0" rIns="0">
            <a:spAutoFit/>
          </a:bodyPr>
          <a:lstStyle/>
          <a:p>
            <a:pPr algn="ctr">
              <a:lnSpc>
                <a:spcPts val="5478"/>
              </a:lnSpc>
            </a:pPr>
            <a:r>
              <a:rPr lang="en-US" b="true" sz="6370">
                <a:solidFill>
                  <a:srgbClr val="FFFFFF"/>
                </a:solidFill>
                <a:latin typeface="TT Norms Bold"/>
                <a:ea typeface="TT Norms Bold"/>
                <a:cs typeface="TT Norms Bold"/>
                <a:sym typeface="TT Norms Bold"/>
              </a:rPr>
              <a:t>COMPUTER VISION</a:t>
            </a:r>
          </a:p>
        </p:txBody>
      </p:sp>
      <p:sp>
        <p:nvSpPr>
          <p:cNvPr name="AutoShape 17" id="17"/>
          <p:cNvSpPr/>
          <p:nvPr/>
        </p:nvSpPr>
        <p:spPr>
          <a:xfrm>
            <a:off x="5335481" y="6015633"/>
            <a:ext cx="0" cy="1725761"/>
          </a:xfrm>
          <a:prstGeom prst="line">
            <a:avLst/>
          </a:prstGeom>
          <a:ln cap="flat" w="38100">
            <a:solidFill>
              <a:srgbClr val="FFFFFF"/>
            </a:solidFill>
            <a:prstDash val="solid"/>
            <a:headEnd type="none" len="sm" w="sm"/>
            <a:tailEnd type="none" len="sm" w="sm"/>
          </a:ln>
        </p:spPr>
      </p:sp>
      <p:sp>
        <p:nvSpPr>
          <p:cNvPr name="AutoShape 18" id="18"/>
          <p:cNvSpPr/>
          <p:nvPr/>
        </p:nvSpPr>
        <p:spPr>
          <a:xfrm flipV="true">
            <a:off x="6597761" y="8881012"/>
            <a:ext cx="5109014" cy="40141"/>
          </a:xfrm>
          <a:prstGeom prst="line">
            <a:avLst/>
          </a:prstGeom>
          <a:ln cap="flat" w="38100">
            <a:solidFill>
              <a:srgbClr val="FFFFFF"/>
            </a:solidFill>
            <a:prstDash val="solid"/>
            <a:headEnd type="none" len="sm" w="sm"/>
            <a:tailEnd type="arrow" len="sm" w="med"/>
          </a:ln>
        </p:spPr>
      </p:sp>
      <p:sp>
        <p:nvSpPr>
          <p:cNvPr name="TextBox 19" id="19"/>
          <p:cNvSpPr txBox="true"/>
          <p:nvPr/>
        </p:nvSpPr>
        <p:spPr>
          <a:xfrm rot="0">
            <a:off x="12070123" y="8609767"/>
            <a:ext cx="2873405" cy="475815"/>
          </a:xfrm>
          <a:prstGeom prst="rect">
            <a:avLst/>
          </a:prstGeom>
        </p:spPr>
        <p:txBody>
          <a:bodyPr anchor="t" rtlCol="false" tIns="0" lIns="0" bIns="0" rIns="0">
            <a:spAutoFit/>
          </a:bodyPr>
          <a:lstStyle/>
          <a:p>
            <a:pPr algn="ctr">
              <a:lnSpc>
                <a:spcPts val="3890"/>
              </a:lnSpc>
            </a:pPr>
            <a:r>
              <a:rPr lang="en-US" sz="2778">
                <a:solidFill>
                  <a:srgbClr val="FFFFFF"/>
                </a:solidFill>
                <a:latin typeface="Roboto"/>
                <a:ea typeface="Roboto"/>
                <a:cs typeface="Roboto"/>
                <a:sym typeface="Roboto"/>
              </a:rPr>
              <a:t>PROMPT + IMAGE</a:t>
            </a:r>
          </a:p>
        </p:txBody>
      </p:sp>
      <p:sp>
        <p:nvSpPr>
          <p:cNvPr name="TextBox 20" id="20"/>
          <p:cNvSpPr txBox="true"/>
          <p:nvPr/>
        </p:nvSpPr>
        <p:spPr>
          <a:xfrm rot="0">
            <a:off x="4623031" y="6531699"/>
            <a:ext cx="459869" cy="475815"/>
          </a:xfrm>
          <a:prstGeom prst="rect">
            <a:avLst/>
          </a:prstGeom>
        </p:spPr>
        <p:txBody>
          <a:bodyPr anchor="t" rtlCol="false" tIns="0" lIns="0" bIns="0" rIns="0">
            <a:spAutoFit/>
          </a:bodyPr>
          <a:lstStyle/>
          <a:p>
            <a:pPr algn="ctr">
              <a:lnSpc>
                <a:spcPts val="3890"/>
              </a:lnSpc>
            </a:pPr>
            <a:r>
              <a:rPr lang="en-US" sz="2778">
                <a:solidFill>
                  <a:srgbClr val="FFFFFF"/>
                </a:solidFill>
                <a:latin typeface="Roboto"/>
                <a:ea typeface="Roboto"/>
                <a:cs typeface="Roboto"/>
                <a:sym typeface="Roboto"/>
              </a:rPr>
              <a:t>OR</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80957">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97428" y="2557153"/>
            <a:ext cx="16093145" cy="6354505"/>
          </a:xfrm>
          <a:prstGeom prst="rect">
            <a:avLst/>
          </a:prstGeom>
        </p:spPr>
        <p:txBody>
          <a:bodyPr anchor="t" rtlCol="false" tIns="0" lIns="0" bIns="0" rIns="0">
            <a:spAutoFit/>
          </a:bodyPr>
          <a:lstStyle/>
          <a:p>
            <a:pPr algn="just">
              <a:lnSpc>
                <a:spcPts val="5054"/>
              </a:lnSpc>
            </a:pPr>
            <a:r>
              <a:rPr lang="en-US" sz="3610">
                <a:solidFill>
                  <a:srgbClr val="FFFFFF"/>
                </a:solidFill>
                <a:latin typeface="TT Norms"/>
                <a:ea typeface="TT Norms"/>
                <a:cs typeface="TT Norms"/>
                <a:sym typeface="TT Norms"/>
              </a:rPr>
              <a:t>- Uygulamamız, 40'ın üstünde dil seçeneğiyle geniş bir kullanıcı kitlesine hitap etmektedir.</a:t>
            </a:r>
          </a:p>
          <a:p>
            <a:pPr algn="just">
              <a:lnSpc>
                <a:spcPts val="5054"/>
              </a:lnSpc>
            </a:pPr>
            <a:r>
              <a:rPr lang="en-US" sz="3610">
                <a:solidFill>
                  <a:srgbClr val="FFFFFF"/>
                </a:solidFill>
                <a:latin typeface="TT Norms"/>
                <a:ea typeface="TT Norms"/>
                <a:cs typeface="TT Norms"/>
                <a:sym typeface="TT Norms"/>
              </a:rPr>
              <a:t>-</a:t>
            </a:r>
            <a:r>
              <a:rPr lang="en-US" sz="3610">
                <a:solidFill>
                  <a:srgbClr val="FFFFFF"/>
                </a:solidFill>
                <a:latin typeface="TT Norms"/>
                <a:ea typeface="TT Norms"/>
                <a:cs typeface="TT Norms"/>
                <a:sym typeface="TT Norms"/>
              </a:rPr>
              <a:t> Türk coğrafyası dilleri arasında Türkçe, Azerice, Türkmençe ve Kazakça yer alırken; İngilizce, Fransızca, Almanca ve İspanyolca gibi yaygın diller de mevcuttur. Ayrıca Arapça, Çince, Japonca ve Korece gibi Asya dilleri ile Doğu Avrupa dillerinden Rusça, Lehçe, Çekçe ve Güneydoğu Asya'dan Tayca, Vietnamca gibi diller de uygulamada bulunmaktadır. Afrika dilleri arasında ise Kiswahili ve Hausa yer almaktadır. </a:t>
            </a:r>
          </a:p>
          <a:p>
            <a:pPr algn="just">
              <a:lnSpc>
                <a:spcPts val="5054"/>
              </a:lnSpc>
            </a:pPr>
            <a:r>
              <a:rPr lang="en-US" sz="3610">
                <a:solidFill>
                  <a:srgbClr val="FFFFFF"/>
                </a:solidFill>
                <a:latin typeface="TT Norms"/>
                <a:ea typeface="TT Norms"/>
                <a:cs typeface="TT Norms"/>
                <a:sym typeface="TT Norms"/>
              </a:rPr>
              <a:t>- </a:t>
            </a:r>
            <a:r>
              <a:rPr lang="en-US" sz="3610">
                <a:solidFill>
                  <a:srgbClr val="FFFFFF"/>
                </a:solidFill>
                <a:latin typeface="TT Norms"/>
                <a:ea typeface="TT Norms"/>
                <a:cs typeface="TT Norms"/>
                <a:sym typeface="TT Norms"/>
              </a:rPr>
              <a:t>Bu dil çeşitliliği sayesinde uygulama, yerel ve uluslararası kullanıcıların dil engelini aşmalarına olanak tanıyarak daha geniş bir kitleye ulaşmaktadır.</a:t>
            </a:r>
          </a:p>
        </p:txBody>
      </p:sp>
      <p:sp>
        <p:nvSpPr>
          <p:cNvPr name="TextBox 4" id="4"/>
          <p:cNvSpPr txBox="true"/>
          <p:nvPr/>
        </p:nvSpPr>
        <p:spPr>
          <a:xfrm rot="0">
            <a:off x="3884035" y="1152525"/>
            <a:ext cx="10519929" cy="838086"/>
          </a:xfrm>
          <a:prstGeom prst="rect">
            <a:avLst/>
          </a:prstGeom>
        </p:spPr>
        <p:txBody>
          <a:bodyPr anchor="t" rtlCol="false" tIns="0" lIns="0" bIns="0" rIns="0">
            <a:spAutoFit/>
          </a:bodyPr>
          <a:lstStyle/>
          <a:p>
            <a:pPr algn="ctr">
              <a:lnSpc>
                <a:spcPts val="6370"/>
              </a:lnSpc>
            </a:pPr>
            <a:r>
              <a:rPr lang="en-US" b="true" sz="6370">
                <a:solidFill>
                  <a:srgbClr val="FFFFFF"/>
                </a:solidFill>
                <a:latin typeface="TT Norms Bold"/>
                <a:ea typeface="TT Norms Bold"/>
                <a:cs typeface="TT Norms Bold"/>
                <a:sym typeface="TT Norms Bold"/>
              </a:rPr>
              <a:t>ÇOKLU DİL DESTEĞİ</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DAGN2SWt3XA</dc:identifier>
  <dcterms:modified xsi:type="dcterms:W3CDTF">2011-08-01T06:04:30Z</dcterms:modified>
  <cp:revision>1</cp:revision>
  <dc:title>Lyra AI Takım Tanıtımı</dc:title>
</cp:coreProperties>
</file>