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SemiBold"/>
      <p:regular r:id="rId20"/>
      <p:bold r:id="rId21"/>
      <p:italic r:id="rId22"/>
      <p:boldItalic r:id="rId23"/>
    </p:embeddedFont>
    <p:embeddedFont>
      <p:font typeface="Raleway Light"/>
      <p:regular r:id="rId24"/>
      <p:bold r:id="rId25"/>
      <p:italic r:id="rId26"/>
      <p:boldItalic r:id="rId27"/>
    </p:embeddedFont>
    <p:embeddedFont>
      <p:font typeface="Raleway Medium"/>
      <p:regular r:id="rId28"/>
      <p:bold r:id="rId29"/>
      <p:italic r:id="rId30"/>
      <p:boldItalic r:id="rId31"/>
    </p:embeddedFont>
    <p:embeddedFont>
      <p:font typeface="Satisfy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0A954E-27B7-4BED-A9FC-319482222F86}">
  <a:tblStyle styleId="{730A954E-27B7-4BED-A9FC-319482222F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regular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24" Type="http://schemas.openxmlformats.org/officeDocument/2006/relationships/font" Target="fonts/RalewayLight-regular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Light-italic.fntdata"/><Relationship Id="rId25" Type="http://schemas.openxmlformats.org/officeDocument/2006/relationships/font" Target="fonts/RalewayLight-bold.fntdata"/><Relationship Id="rId28" Type="http://schemas.openxmlformats.org/officeDocument/2006/relationships/font" Target="fonts/RalewayMedium-regular.fntdata"/><Relationship Id="rId27" Type="http://schemas.openxmlformats.org/officeDocument/2006/relationships/font" Target="fonts/Raleway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Medium-boldItalic.fntdata"/><Relationship Id="rId30" Type="http://schemas.openxmlformats.org/officeDocument/2006/relationships/font" Target="fonts/Raleway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atisfy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38354cf3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38354c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79fe306f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79fe30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58381113_3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58381113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55300" y="848825"/>
            <a:ext cx="5850900" cy="1715100"/>
          </a:xfrm>
          <a:prstGeom prst="rect">
            <a:avLst/>
          </a:prstGeom>
          <a:effectLst>
            <a:outerShdw blurRad="14288" rotWithShape="0" algn="bl" dir="2700000" dist="28575">
              <a:srgbClr val="655A87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82" y="0"/>
            <a:ext cx="4857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855300" y="344225"/>
            <a:ext cx="7433400" cy="1159800"/>
          </a:xfrm>
          <a:prstGeom prst="rect">
            <a:avLst/>
          </a:prstGeom>
          <a:effectLst>
            <a:outerShdw blurRad="14288" rotWithShape="0" algn="bl" dir="2700000" dist="19050">
              <a:srgbClr val="655A87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855300" y="1600929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2000"/>
              <a:buNone/>
              <a:defRPr>
                <a:solidFill>
                  <a:srgbClr val="9283C0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rgbClr val="9283C0"/>
              </a:buClr>
              <a:buSzPts val="3000"/>
              <a:buNone/>
              <a:defRPr sz="3000">
                <a:solidFill>
                  <a:srgbClr val="9283C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82" y="0"/>
            <a:ext cx="4857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00000" y="880900"/>
            <a:ext cx="4601400" cy="3387600"/>
          </a:xfrm>
          <a:prstGeom prst="rect">
            <a:avLst/>
          </a:prstGeom>
          <a:effectLst>
            <a:outerShdw blurRad="14288" rotWithShape="0" algn="bl" dir="2700000" dist="19050">
              <a:srgbClr val="655A87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Satisfy"/>
              <a:buChar char="𖤓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indent="-4572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𖡼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indent="-4572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𖡼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indent="-4572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●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indent="-4572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○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indent="-4572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■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indent="-4572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●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indent="-4572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tisfy"/>
              <a:buChar char="○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indent="-4572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600"/>
              <a:buFont typeface="Satisfy"/>
              <a:buChar char="■"/>
              <a:defRPr sz="3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855300" y="4910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2700000" dist="19050">
              <a:srgbClr val="655A87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rPr>
              <a:t>“</a:t>
            </a:r>
            <a:endParaRPr sz="9600">
              <a:solidFill>
                <a:schemeClr val="lt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55300" y="1506350"/>
            <a:ext cx="6110100" cy="28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𖤓"/>
              <a:defRPr/>
            </a:lvl1pPr>
            <a:lvl2pPr indent="-368300" lvl="1" marL="914400" rtl="0">
              <a:spcBef>
                <a:spcPts val="600"/>
              </a:spcBef>
              <a:spcAft>
                <a:spcPts val="0"/>
              </a:spcAft>
              <a:buSzPts val="2200"/>
              <a:buChar char="𖡼"/>
              <a:defRPr/>
            </a:lvl2pPr>
            <a:lvl3pPr indent="-368300" lvl="2" marL="1371600" rtl="0">
              <a:spcBef>
                <a:spcPts val="600"/>
              </a:spcBef>
              <a:spcAft>
                <a:spcPts val="0"/>
              </a:spcAft>
              <a:buSzPts val="2200"/>
              <a:buChar char="𖡼"/>
              <a:defRPr/>
            </a:lvl3pPr>
            <a:lvl4pPr indent="-368300" lvl="3" marL="18288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600"/>
              </a:spcBef>
              <a:spcAft>
                <a:spcPts val="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55275" y="1506350"/>
            <a:ext cx="2854800" cy="31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110568" y="1506350"/>
            <a:ext cx="2854800" cy="31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23225" y="1506350"/>
            <a:ext cx="2137500" cy="31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𖤓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𖡼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𖡼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185438" y="1506350"/>
            <a:ext cx="2137500" cy="31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𖤓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𖡼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𖡼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547650" y="1506350"/>
            <a:ext cx="2137500" cy="31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𖤓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𖡼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𖡼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mpact">
  <p:cSld name="TITLE_ONL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50"/>
            <a:ext cx="6373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4175" y="0"/>
            <a:ext cx="5139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50"/>
            <a:ext cx="6373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4175" y="0"/>
            <a:ext cx="51398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55300" y="4330100"/>
            <a:ext cx="74334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83C0"/>
              </a:buClr>
              <a:buSzPts val="3200"/>
              <a:buFont typeface="Satisfy"/>
              <a:buNone/>
              <a:defRPr sz="3200">
                <a:solidFill>
                  <a:srgbClr val="9283C0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06350"/>
            <a:ext cx="61101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D6EF"/>
              </a:buClr>
              <a:buSzPts val="2000"/>
              <a:buFont typeface="Raleway Light"/>
              <a:buChar char="𖤓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683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Light"/>
              <a:buChar char="𖡼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683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aleway Light"/>
              <a:buChar char="𖡼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683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●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683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○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683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■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683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●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683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○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68300" lvl="8" marL="41148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200"/>
              <a:buFont typeface="Raleway Light"/>
              <a:buChar char="■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5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buNone/>
              <a:defRPr sz="15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 rtl="0" algn="r">
              <a:buNone/>
              <a:defRPr sz="15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 rtl="0" algn="r">
              <a:buNone/>
              <a:defRPr sz="15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 rtl="0" algn="r">
              <a:buNone/>
              <a:defRPr sz="15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 rtl="0" algn="r">
              <a:buNone/>
              <a:defRPr sz="15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 rtl="0" algn="r">
              <a:buNone/>
              <a:defRPr sz="15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 rtl="0" algn="r">
              <a:buNone/>
              <a:defRPr sz="15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 rtl="0" algn="r">
              <a:buNone/>
              <a:defRPr sz="150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002600" y="836425"/>
            <a:ext cx="7644600" cy="17151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351C75"/>
                </a:solidFill>
                <a:latin typeface="Raleway"/>
                <a:ea typeface="Raleway"/>
                <a:cs typeface="Raleway"/>
                <a:sym typeface="Raleway"/>
              </a:rPr>
              <a:t>To Go or Not To Go: A Statistical Analysis of Ratings of Virtual and In-Person Events</a:t>
            </a:r>
            <a:endParaRPr sz="3800">
              <a:solidFill>
                <a:srgbClr val="351C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002600" y="2551525"/>
            <a:ext cx="71388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Cara Krupnikoff-Salkin, Lauren Meyer, Nicole Reardon</a:t>
            </a:r>
            <a:endParaRPr sz="1800">
              <a:solidFill>
                <a:srgbClr val="351C75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002600" y="3115475"/>
            <a:ext cx="71388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51C75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SDS 290, December 2021</a:t>
            </a:r>
            <a:endParaRPr sz="1600">
              <a:solidFill>
                <a:srgbClr val="351C75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628575" y="496075"/>
            <a:ext cx="6110100" cy="45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Conclusion: Future Research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628575" y="1025650"/>
            <a:ext cx="6459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Looking at factors relating to format and interest in events is important going forward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can we expand virtual programming beyond the pandemic to create engaging and meaningful events in accessible formats?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Extending our research to look at factors such as: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Mandatory vs optional events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Inherent differences between virtual and in-person events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Hybrid events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Interest and fatigue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23050" y="818325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Introduction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428950" y="1386475"/>
            <a:ext cx="2854800" cy="31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Hypotheses: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en" sz="1600"/>
              <a:t>There will be lower scores for virtual events than in-person events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en" sz="1600"/>
              <a:t>There will be an interaction effect between format and type of event; social events will have lower scores when virtual.</a:t>
            </a:r>
            <a:endParaRPr b="1" sz="16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55300" y="1717025"/>
            <a:ext cx="2854800" cy="31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Research question: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What are the effects of type of meeting and format of meeting on feelings about attendance?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855300" y="4091175"/>
            <a:ext cx="6584700" cy="6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283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283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283C0"/>
              </a:solidFill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55300" y="82360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Methods: Factors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855300" y="1506350"/>
            <a:ext cx="3718200" cy="28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aleway"/>
                <a:ea typeface="Raleway"/>
                <a:cs typeface="Raleway"/>
                <a:sym typeface="Raleway"/>
              </a:rPr>
              <a:t>Event Type</a:t>
            </a:r>
            <a:endParaRPr u="sng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Academic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Business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Social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573500" y="1419600"/>
            <a:ext cx="41148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Event Format</a:t>
            </a:r>
            <a:endParaRPr sz="2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In-Person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Zoom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55300" y="3705775"/>
            <a:ext cx="713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 Light"/>
                <a:ea typeface="Raleway Light"/>
                <a:cs typeface="Raleway Light"/>
                <a:sym typeface="Raleway Light"/>
              </a:rPr>
              <a:t>Factors are crossed, with no blocking.</a:t>
            </a:r>
            <a:endParaRPr sz="17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855300" y="62375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Methods: Measures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26125" y="1232300"/>
            <a:ext cx="6713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5-point Likert scale with various statements relating to their feeling about attending the event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Worthwhile			-  Connect w/others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Waste	of time			-  Value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Engagement		     	-  Attend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 item focusing on choice to test the validity of the scenarios 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855300" y="836000"/>
            <a:ext cx="6977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Methods: Units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714275" y="146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{730A954E-27B7-4BED-A9FC-319482222F86}</a:tableStyleId>
              </a:tblPr>
              <a:tblGrid>
                <a:gridCol w="1838375"/>
                <a:gridCol w="1838375"/>
                <a:gridCol w="1838375"/>
              </a:tblGrid>
              <a:tr h="48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FD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Format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FD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FD6EF"/>
                    </a:solidFill>
                  </a:tcPr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Academic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In-Person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Academic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In-Person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In-Person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3" name="Google Shape;103;p18"/>
          <p:cNvCxnSpPr/>
          <p:nvPr/>
        </p:nvCxnSpPr>
        <p:spPr>
          <a:xfrm>
            <a:off x="855300" y="3934528"/>
            <a:ext cx="5523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75" y="1232300"/>
            <a:ext cx="5777424" cy="4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Results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79100" y="83600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Results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700250" y="15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{730A954E-27B7-4BED-A9FC-319482222F86}</a:tableStyleId>
              </a:tblPr>
              <a:tblGrid>
                <a:gridCol w="1214575"/>
                <a:gridCol w="623775"/>
                <a:gridCol w="919175"/>
                <a:gridCol w="919175"/>
                <a:gridCol w="919175"/>
                <a:gridCol w="919175"/>
              </a:tblGrid>
              <a:tr h="48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FD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DF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FD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Sum Sq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FD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Sq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FD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 Value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FD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 Value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FD6EF"/>
                    </a:solidFill>
                  </a:tcPr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Type:Format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Residuals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908450" y="1029300"/>
            <a:ext cx="681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Results: Analyzing the Validity of Our Design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34525" y="1554650"/>
            <a:ext cx="82389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Looking at choice: participants rated their freedom of choice to attend the business scenario as lower, but removing business from the model still yields insignificant differences overall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"/>
              <a:buChar char="-"/>
            </a:pPr>
            <a:r>
              <a:rPr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Looking at the response scale: when isolating the ratings for the different Likert items, there are different levels of significance within the model</a:t>
            </a:r>
            <a:endParaRPr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19866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855300" y="42330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Conclusion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710325" y="2967150"/>
            <a:ext cx="61101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Only 69 completed responses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Convenience sample, nonrepresentative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Possible inconsistent scale scores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Unbalanced conditions (less perceived choice for business scenario)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645900" y="1366775"/>
            <a:ext cx="61101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283C0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-"/>
            </a:pPr>
            <a:r>
              <a:rPr b="1" lang="en"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Since our results were not statistically significant, we do not have evidence to support our hypotheses.</a:t>
            </a:r>
            <a:endParaRPr sz="1800">
              <a:solidFill>
                <a:srgbClr val="9283C0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283C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993750" y="1040638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697E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Findings</a:t>
            </a:r>
            <a:endParaRPr sz="2800">
              <a:solidFill>
                <a:srgbClr val="4697E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993750" y="2570850"/>
            <a:ext cx="6110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697E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Limitations</a:t>
            </a:r>
            <a:endParaRPr sz="2800">
              <a:solidFill>
                <a:srgbClr val="4697E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Carnival base template">
  <a:themeElements>
    <a:clrScheme name="Custom 347">
      <a:dk1>
        <a:srgbClr val="322B3A"/>
      </a:dk1>
      <a:lt1>
        <a:srgbClr val="FFFFFF"/>
      </a:lt1>
      <a:dk2>
        <a:srgbClr val="B6B4BE"/>
      </a:dk2>
      <a:lt2>
        <a:srgbClr val="F1ECEE"/>
      </a:lt2>
      <a:accent1>
        <a:srgbClr val="ECA3BD"/>
      </a:accent1>
      <a:accent2>
        <a:srgbClr val="B9A9E9"/>
      </a:accent2>
      <a:accent3>
        <a:srgbClr val="A1CAF3"/>
      </a:accent3>
      <a:accent4>
        <a:srgbClr val="A9E9D5"/>
      </a:accent4>
      <a:accent5>
        <a:srgbClr val="C3E299"/>
      </a:accent5>
      <a:accent6>
        <a:srgbClr val="F7DDAD"/>
      </a:accent6>
      <a:hlink>
        <a:srgbClr val="554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