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94640"/>
  </p:normalViewPr>
  <p:slideViewPr>
    <p:cSldViewPr snapToGrid="0" snapToObjects="1">
      <p:cViewPr varScale="1">
        <p:scale>
          <a:sx n="110" d="100"/>
          <a:sy n="110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E3C0-8D71-F64F-920B-B2F402EA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362BD-9B65-8B4B-9128-AC75881DE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DAB3-75BA-8943-A0C3-27E773AC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A1C4-923A-0342-B359-9087B0662AD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D3DE8-4A85-1846-AF4F-FA7C3486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3C3E4-602E-B64D-B44D-EE6BE099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C4D-BEA8-6E43-8BE5-8D5E0348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8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72EC-FFCF-EB43-9C8A-49460B98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FA675-CD4A-EB4D-9E6F-36F04B119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8435-8B5D-3543-9A21-AA3B226E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A1C4-923A-0342-B359-9087B0662AD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99AD-E868-944F-B8F6-D2841478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A1975-5100-3E4C-BB78-88FEA04E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C4D-BEA8-6E43-8BE5-8D5E0348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9C4B7-B7F6-5447-976A-9897F1BE1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490D1-4621-4346-BAAF-F9C498603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C05FA-BB70-F44D-9910-14B12CF8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A1C4-923A-0342-B359-9087B0662AD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6E60C-B1AC-C74B-8E85-2720A7FD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C881A-A388-1D4F-BEAF-3919D54B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C4D-BEA8-6E43-8BE5-8D5E0348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9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1BB2-75DF-4445-A309-D4B1EA4D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5BCE-3B96-594B-9B96-C5D06C90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A8368-2ABD-2647-966E-B0698479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A1C4-923A-0342-B359-9087B0662AD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2905-0094-134C-8874-9C9F2FB2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4517-0415-2B4C-BB7F-2AC8B9BF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C4D-BEA8-6E43-8BE5-8D5E0348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AA5C-FDD5-F240-A224-20647A75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479A2-FEB0-ED4C-8BA4-5AF251ED4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1B2A5-FE40-494D-AC9C-A9C32382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A1C4-923A-0342-B359-9087B0662AD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466EE-CBE4-B34A-B1FD-5C4C4367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3037C-D0B2-D94B-90F9-DC1B8880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C4D-BEA8-6E43-8BE5-8D5E0348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4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7F88-4827-444F-B8F8-EA8BF072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DBBB-E867-4F46-8277-647EC04ED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12584-3853-8E4E-9886-F55E24E53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EEC23-C1DB-1A4F-A8C3-328D2F8C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A1C4-923A-0342-B359-9087B0662AD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76DF-6B73-A940-8856-5B2C432E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CF66F-B591-1D41-9707-93D558E8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C4D-BEA8-6E43-8BE5-8D5E0348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9F76-A9DA-4647-8A30-E44EF68C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A673C-D05A-D641-9549-EEB5E365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B685C-A69E-3446-8700-D7DE69EE6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763BA-247B-2742-B599-CDDC77E8D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E9285-DF45-3D45-8A25-70AD5EFA1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9F302-7436-854A-8CDD-DD27B018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A1C4-923A-0342-B359-9087B0662AD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33206-D2DF-4943-801B-5DC5F7AA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6809-7898-9943-8631-374E5FAE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C4D-BEA8-6E43-8BE5-8D5E0348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D4E8-BBE9-804B-AF35-C3AA1986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1F191-8959-1942-9EE3-373EC4D6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A1C4-923A-0342-B359-9087B0662AD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19024-0611-1C4D-8A64-5F220603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6AEEB-A29A-914A-83D6-6D59C4C3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C4D-BEA8-6E43-8BE5-8D5E0348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1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EE704-540A-F848-9A72-153A7BA6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A1C4-923A-0342-B359-9087B0662AD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7B738-5B34-2C47-A09E-5C1F09EF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C0291-989A-CA47-ACB2-0C3F2D29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C4D-BEA8-6E43-8BE5-8D5E0348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1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B0B9-A0FF-804C-B79B-5D87A299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4E2F8-A046-BD48-B7CF-D2ECA48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20E3D-A36B-764D-974E-1502F93AA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E8D64-64F6-214D-A865-A56F0D17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A1C4-923A-0342-B359-9087B0662AD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BC243-82E0-1646-8410-CAFB7B9F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6B1B-AF54-A645-B2B3-7641E54D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C4D-BEA8-6E43-8BE5-8D5E0348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4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131E-1B61-BC46-9AD3-4E082D06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D6B5C-4812-704F-A333-2445461EE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A9268-09D1-7142-B814-02A15ADE3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2A3D-C5C4-1C41-B878-F66C1715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A1C4-923A-0342-B359-9087B0662AD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91E4B-BCF9-684D-B911-AF819291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A9165-D191-1240-AC9C-0FF24C74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C4D-BEA8-6E43-8BE5-8D5E0348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C4B91-7A10-0142-A47D-F9B749EA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1F2F-6BB3-9449-A91C-4A020D56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68B7-B9E2-1B48-987C-B4D51E5E7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A1C4-923A-0342-B359-9087B0662ADE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785D-AA8C-C54B-9DA8-8AD75AC9F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2A07A-81BE-B342-A410-CF70A7E3B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C9C4D-BEA8-6E43-8BE5-8D5E0348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EA75-3211-CA42-BBF7-2742F0F48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Cache</a:t>
            </a:r>
            <a:r>
              <a:rPr lang="zh-CN" altLang="en-US" sz="4400" dirty="0"/>
              <a:t>系统组织与设计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106BB-2D7B-F045-AB2E-C0E2A4A84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2020.3.19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2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3FC9-B7DA-E549-B874-056F4DBF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253774"/>
            <a:ext cx="10515600" cy="336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对于二叉树替换算法，要求使用课上介绍的</a:t>
            </a:r>
            <a:r>
              <a:rPr lang="en-US" altLang="zh-CN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PLRU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Bits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在有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个路时，一共需要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位来记录当前的树状态（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n-1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个位来维护树的状态，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个位来维护是否所有路都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Valid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），例如对于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8-way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组关联的情况，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一共需要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位来记录二叉树的状态</a:t>
            </a:r>
            <a:endParaRPr lang="en-US" altLang="zh-CN" sz="2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希望同学们实际实现时使用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Char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（合计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位）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来记录二叉树状态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请使用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的位操作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来修改每一次访问后的二叉树状态。</a:t>
            </a:r>
            <a:endParaRPr lang="en-US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endParaRPr lang="en-US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B6584-F6B9-0346-AF29-21670347D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98" y="3453493"/>
            <a:ext cx="6096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1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3FC9-B7DA-E549-B874-056F4DBF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253773"/>
            <a:ext cx="10515600" cy="59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考虑到同学们实际情况的差异，如果实在无法做到上述的存储要求，也可以考虑其他的实现方法。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例如存储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位元数据，可以使用一个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 long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位）来存储。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但如果使用的方法浪费的空间比较多，和实际硬件存储差异较大，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可能会对于分数有影响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请大家在实验报告中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如实说明自己的具体实现方法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，助教会核对代码与实验报告中的实现是否一致，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如果发现不一致，按作弊处理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，请大家秉承诚实守信的学风。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endParaRPr lang="en-US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47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248D-B336-7546-97CD-E89C890C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Heiti" panose="02010600040101010101" pitchFamily="2" charset="-122"/>
                <a:ea typeface="STHeiti" panose="02010600040101010101" pitchFamily="2" charset="-122"/>
              </a:rPr>
              <a:t>扩展加分项</a:t>
            </a:r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11B0-5530-C74B-841F-1D77B919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尝试其他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替换方法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，特别是近年来新提出的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Cahce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替换方法（相关参考文献参见附录，也鼓励大家自己调研，请标明参考文献），分析他们的特点以及在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上的表现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尝试对于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trace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做更为细致的分析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，例如使用一些静态分析的方法来衡量不同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的局部性强弱（例如可以定义一些统计量来描述局部性），分析局部性的差异对于缺失率的影响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尝试模拟各类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优化方案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（比如可以尝试模拟多级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，路预测算法等）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31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248D-B336-7546-97CD-E89C890C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Heiti" panose="02010600040101010101" pitchFamily="2" charset="-122"/>
                <a:ea typeface="STHeiti" panose="02010600040101010101" pitchFamily="2" charset="-122"/>
              </a:rPr>
              <a:t>提交</a:t>
            </a:r>
            <a:r>
              <a:rPr lang="zh-CN" altLang="en-US">
                <a:latin typeface="STHeiti" panose="02010600040101010101" pitchFamily="2" charset="-122"/>
                <a:ea typeface="STHeiti" panose="02010600040101010101" pitchFamily="2" charset="-122"/>
              </a:rPr>
              <a:t>说明（</a:t>
            </a:r>
            <a:r>
              <a:rPr lang="en-US" altLang="zh-CN">
                <a:latin typeface="STHeiti" panose="02010600040101010101" pitchFamily="2" charset="-122"/>
                <a:ea typeface="STHeiti" panose="02010600040101010101" pitchFamily="2" charset="-122"/>
              </a:rPr>
              <a:t>4</a:t>
            </a:r>
            <a:r>
              <a:rPr lang="zh-CN" altLang="en-US" dirty="0">
                <a:latin typeface="STHeiti" panose="02010600040101010101" pitchFamily="2" charset="-122"/>
                <a:ea typeface="STHeiti" panose="02010600040101010101" pitchFamily="2" charset="-122"/>
              </a:rPr>
              <a:t>月</a:t>
            </a:r>
            <a:r>
              <a:rPr lang="en-US" altLang="zh-CN" dirty="0">
                <a:latin typeface="STHeiti" panose="02010600040101010101" pitchFamily="2" charset="-122"/>
                <a:ea typeface="STHeiti" panose="02010600040101010101" pitchFamily="2" charset="-122"/>
              </a:rPr>
              <a:t>9</a:t>
            </a:r>
            <a:r>
              <a:rPr lang="zh-CN" altLang="en-US" dirty="0">
                <a:latin typeface="STHeiti" panose="02010600040101010101" pitchFamily="2" charset="-122"/>
                <a:ea typeface="STHeiti" panose="02010600040101010101" pitchFamily="2" charset="-122"/>
              </a:rPr>
              <a:t>日</a:t>
            </a:r>
            <a:r>
              <a:rPr lang="en-US" altLang="zh-CN" dirty="0">
                <a:latin typeface="STHeiti" panose="02010600040101010101" pitchFamily="2" charset="-122"/>
                <a:ea typeface="STHeiti" panose="02010600040101010101" pitchFamily="2" charset="-122"/>
              </a:rPr>
              <a:t>-0</a:t>
            </a:r>
            <a:r>
              <a:rPr lang="zh-CN" altLang="en-US" dirty="0">
                <a:latin typeface="STHeiti" panose="02010600040101010101" pitchFamily="2" charset="-122"/>
                <a:ea typeface="STHeiti" panose="02010600040101010101" pitchFamily="2" charset="-122"/>
              </a:rPr>
              <a:t>点</a:t>
            </a:r>
            <a:r>
              <a:rPr lang="en-US" altLang="zh-CN" dirty="0">
                <a:latin typeface="STHeiti" panose="02010600040101010101" pitchFamily="2" charset="-122"/>
                <a:ea typeface="STHeiti" panose="02010600040101010101" pitchFamily="2" charset="-122"/>
              </a:rPr>
              <a:t>0</a:t>
            </a:r>
            <a:r>
              <a:rPr lang="zh-CN" altLang="en-US" dirty="0">
                <a:latin typeface="STHeiti" panose="02010600040101010101" pitchFamily="2" charset="-122"/>
                <a:ea typeface="STHeiti" panose="02010600040101010101" pitchFamily="2" charset="-122"/>
              </a:rPr>
              <a:t>分</a:t>
            </a:r>
            <a:r>
              <a:rPr lang="en-US" altLang="zh-CN" dirty="0">
                <a:latin typeface="STHeiti" panose="02010600040101010101" pitchFamily="2" charset="-122"/>
                <a:ea typeface="STHeiti" panose="02010600040101010101" pitchFamily="2" charset="-122"/>
              </a:rPr>
              <a:t>0</a:t>
            </a:r>
            <a:r>
              <a:rPr lang="zh-CN" altLang="en-US" dirty="0">
                <a:latin typeface="STHeiti" panose="02010600040101010101" pitchFamily="2" charset="-122"/>
                <a:ea typeface="STHeiti" panose="02010600040101010101" pitchFamily="2" charset="-122"/>
              </a:rPr>
              <a:t>秒）</a:t>
            </a:r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11B0-5530-C74B-841F-1D77B919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实验源代码及编译方法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（如给出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Makefile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访问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：固定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布局（块大小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，采用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8-way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组关联），固定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LRU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替换策略，固定写策略（写分配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写回）时，给出每一个重点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的访问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（我们规定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的格式为每一行一个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Hit or Miss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以记录一次访问的结果）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实验报告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：给出要求报告的各种情况下的缺失率，给出自己的分析（请认真完成实验报告，写作认真会有加分，过于简略将可能影响分数）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76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7FE1-1CE2-D445-9C9F-75C89EA1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6570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EA75-3211-CA42-BBF7-2742F0F48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STHeiti" panose="02010600040101010101" pitchFamily="2" charset="-122"/>
                <a:ea typeface="STHeiti" panose="02010600040101010101" pitchFamily="2" charset="-122"/>
              </a:rPr>
              <a:t>谢谢，祝实验顺利</a:t>
            </a:r>
            <a:endParaRPr lang="en-US" sz="4400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106BB-2D7B-F045-AB2E-C0E2A4A84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有问题请随时联系  </a:t>
            </a:r>
            <a:r>
              <a:rPr lang="en-US" altLang="zh-CN" dirty="0"/>
              <a:t>wei-jy19@mail.tsinghua.edu.cn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3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90A9-3C3A-CD4F-8D30-9B7E754F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Heiti" panose="02010600040101010101" pitchFamily="2" charset="-122"/>
                <a:ea typeface="STHeiti" panose="02010600040101010101" pitchFamily="2" charset="-122"/>
              </a:rPr>
              <a:t>实验简介</a:t>
            </a:r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DC8A2-912E-F04D-9F79-06D245EC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51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本次实验要求同学们使用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编写一个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替换策略模拟器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给定的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trace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，记录了访问类型（读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写），访问地址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输出：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各类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的缺失率，缺失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命中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给定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总大小（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128KB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不同的组织方式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不同的替换策略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不同的写策略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58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F597-02ED-8D40-94FB-803334CD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</a:t>
            </a:r>
            <a:r>
              <a:rPr lang="zh-CN" altLang="en-US" dirty="0"/>
              <a:t>简介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554705-2FBC-6E4B-85CF-70D30B8D8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08658"/>
              </p:ext>
            </p:extLst>
          </p:nvPr>
        </p:nvGraphicFramePr>
        <p:xfrm>
          <a:off x="4013860" y="1204872"/>
          <a:ext cx="7695209" cy="5340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3189">
                  <a:extLst>
                    <a:ext uri="{9D8B030D-6E8A-4147-A177-3AD203B41FA5}">
                      <a16:colId xmlns:a16="http://schemas.microsoft.com/office/drawing/2014/main" val="1247027134"/>
                    </a:ext>
                  </a:extLst>
                </a:gridCol>
                <a:gridCol w="1746519">
                  <a:extLst>
                    <a:ext uri="{9D8B030D-6E8A-4147-A177-3AD203B41FA5}">
                      <a16:colId xmlns:a16="http://schemas.microsoft.com/office/drawing/2014/main" val="2011587720"/>
                    </a:ext>
                  </a:extLst>
                </a:gridCol>
                <a:gridCol w="1685358">
                  <a:extLst>
                    <a:ext uri="{9D8B030D-6E8A-4147-A177-3AD203B41FA5}">
                      <a16:colId xmlns:a16="http://schemas.microsoft.com/office/drawing/2014/main" val="936945246"/>
                    </a:ext>
                  </a:extLst>
                </a:gridCol>
                <a:gridCol w="1900143">
                  <a:extLst>
                    <a:ext uri="{9D8B030D-6E8A-4147-A177-3AD203B41FA5}">
                      <a16:colId xmlns:a16="http://schemas.microsoft.com/office/drawing/2014/main" val="4377761"/>
                    </a:ext>
                  </a:extLst>
                </a:gridCol>
              </a:tblGrid>
              <a:tr h="29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大小（</a:t>
                      </a:r>
                      <a:r>
                        <a:rPr lang="en-US" sz="2000">
                          <a:effectLst/>
                        </a:rPr>
                        <a:t>MB</a:t>
                      </a:r>
                      <a:r>
                        <a:rPr lang="zh-CN" sz="2000">
                          <a:effectLst/>
                        </a:rPr>
                        <a:t>）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行数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格式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704655"/>
                  </a:ext>
                </a:extLst>
              </a:tr>
              <a:tr h="58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</a:rPr>
                        <a:t>Astar.trace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501468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r/w+64</a:t>
                      </a:r>
                      <a:r>
                        <a:rPr lang="zh-CN" sz="2000">
                          <a:effectLst/>
                        </a:rPr>
                        <a:t>位地址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5812772"/>
                  </a:ext>
                </a:extLst>
              </a:tr>
              <a:tr h="58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Bodytrack_1m.trace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291187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r>
                        <a:rPr lang="zh-CN" sz="2000">
                          <a:effectLst/>
                        </a:rPr>
                        <a:t>位地址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578106"/>
                  </a:ext>
                </a:extLst>
              </a:tr>
              <a:tr h="58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Bzip2.trace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544514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r/w+64</a:t>
                      </a:r>
                      <a:r>
                        <a:rPr lang="zh-CN" sz="2000">
                          <a:effectLst/>
                        </a:rPr>
                        <a:t>位地址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729071"/>
                  </a:ext>
                </a:extLst>
              </a:tr>
              <a:tr h="58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Canneal.uniq.trace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556784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r>
                        <a:rPr lang="zh-CN" sz="2000">
                          <a:effectLst/>
                        </a:rPr>
                        <a:t>位地址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515251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Gcc.trace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6.4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515683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l/s+64</a:t>
                      </a:r>
                      <a:r>
                        <a:rPr lang="zh-CN" sz="2000">
                          <a:effectLst/>
                        </a:rPr>
                        <a:t>位地址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7043554"/>
                  </a:ext>
                </a:extLst>
              </a:tr>
              <a:tr h="58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</a:rPr>
                        <a:t>Mcf.trace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507700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r/w+64</a:t>
                      </a:r>
                      <a:r>
                        <a:rPr lang="zh-CN" sz="2000">
                          <a:effectLst/>
                        </a:rPr>
                        <a:t>位地址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434518"/>
                  </a:ext>
                </a:extLst>
              </a:tr>
              <a:tr h="58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</a:rPr>
                        <a:t>Perlbench.trace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507441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r/w+64</a:t>
                      </a:r>
                      <a:r>
                        <a:rPr lang="zh-CN" sz="2000">
                          <a:effectLst/>
                        </a:rPr>
                        <a:t>位地址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501435"/>
                  </a:ext>
                </a:extLst>
              </a:tr>
              <a:tr h="58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Streamcluster.trace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9.3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1054082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r>
                        <a:rPr lang="zh-CN" sz="2000">
                          <a:effectLst/>
                        </a:rPr>
                        <a:t>位地址（有空行）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8456589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Swim.trace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303193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l/s+64</a:t>
                      </a:r>
                      <a:r>
                        <a:rPr lang="zh-CN" sz="2000">
                          <a:effectLst/>
                        </a:rPr>
                        <a:t>位地址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683605"/>
                  </a:ext>
                </a:extLst>
              </a:tr>
              <a:tr h="29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Twolf.tarce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6.0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482824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l/s+64</a:t>
                      </a:r>
                      <a:r>
                        <a:rPr lang="zh-CN" sz="2000" dirty="0">
                          <a:effectLst/>
                        </a:rPr>
                        <a:t>位地址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55680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0F8F55-3184-2D42-9022-8C137B0F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5551"/>
            <a:ext cx="28829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6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3D15-53DD-CE4C-9884-9D001368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Heiti" panose="02010600040101010101" pitchFamily="2" charset="-122"/>
                <a:ea typeface="STHeiti" panose="02010600040101010101" pitchFamily="2" charset="-122"/>
              </a:rPr>
              <a:t>不同的组织方式</a:t>
            </a:r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FE9D-97E0-5F4B-9E8A-604A1A0F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在固定替换策略（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LRU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），固定写策略（写分配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写回）的前提下，尝试不同的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要求尝试的布局包括：不同的块大小（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8B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32B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），不同的组织方法（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直接映射，全关联，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4-way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组关联，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8-way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组关联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报告所有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种不同组合下在不同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上的缺失率（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至少测试所有重点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以文字描述，图表等形式分析不同的块大小和组合方法的特点（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要求至少分析元数据开销空间，对缺失率的影响等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732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3D15-53DD-CE4C-9884-9D001368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Heiti" panose="02010600040101010101" pitchFamily="2" charset="-122"/>
                <a:ea typeface="STHeiti" panose="02010600040101010101" pitchFamily="2" charset="-122"/>
              </a:rPr>
              <a:t>不同的替换策略</a:t>
            </a:r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FE9D-97E0-5F4B-9E8A-604A1A0F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9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在固定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布局（块大小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8B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8-way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组关联），固定写策略（写分配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写回）的前提下，尝试不同的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替换策略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至少要求尝试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LRU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，随机替换，二叉树替换算法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三种替换策略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报告不同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trace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上采用不同替换策略的缺失率（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至少测试所有重点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trace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以文字描述，图表等形式分析不同替换策略的特点（至少分析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元数据开销，替换时所执行的动作的差异，对于缺失率的最终影响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</a:t>
            </a:r>
            <a:endParaRPr lang="en-US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71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3D15-53DD-CE4C-9884-9D001368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Heiti" panose="02010600040101010101" pitchFamily="2" charset="-122"/>
                <a:ea typeface="STHeiti" panose="02010600040101010101" pitchFamily="2" charset="-122"/>
              </a:rPr>
              <a:t>不同的写策略</a:t>
            </a:r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FE9D-97E0-5F4B-9E8A-604A1A0F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9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在固定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布局（块大小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8B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8-way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组关联），固定替换策略（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LRU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）的前提下，尝试不同的写策略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尝试不同的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写策略（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写不分配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写直达，写分配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写回，写不分配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写回，写分配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写直达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报告不同的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trace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上采用不同写策略的缺失率（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至少测试所有重点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trace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以图表等形式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分析不同写策略的特点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及其在不同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trace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上的表现</a:t>
            </a:r>
            <a:endParaRPr lang="en-US" sz="2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60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3D15-53DD-CE4C-9884-9D001368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Heiti" panose="02010600040101010101" pitchFamily="2" charset="-122"/>
                <a:ea typeface="STHeiti" panose="02010600040101010101" pitchFamily="2" charset="-122"/>
              </a:rPr>
              <a:t>小结</a:t>
            </a:r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774694-A7E6-B641-95A3-DF2130AD8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032498"/>
              </p:ext>
            </p:extLst>
          </p:nvPr>
        </p:nvGraphicFramePr>
        <p:xfrm>
          <a:off x="838200" y="2294684"/>
          <a:ext cx="10515600" cy="397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4">
                  <a:extLst>
                    <a:ext uri="{9D8B030D-6E8A-4147-A177-3AD203B41FA5}">
                      <a16:colId xmlns:a16="http://schemas.microsoft.com/office/drawing/2014/main" val="3147024812"/>
                    </a:ext>
                  </a:extLst>
                </a:gridCol>
                <a:gridCol w="7909956">
                  <a:extLst>
                    <a:ext uri="{9D8B030D-6E8A-4147-A177-3AD203B41FA5}">
                      <a16:colId xmlns:a16="http://schemas.microsoft.com/office/drawing/2014/main" val="339562327"/>
                    </a:ext>
                  </a:extLst>
                </a:gridCol>
              </a:tblGrid>
              <a:tr h="79564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实验项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77088"/>
                  </a:ext>
                </a:extLst>
              </a:tr>
              <a:tr h="7956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Cache</a:t>
                      </a:r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块大小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8B</a:t>
                      </a:r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32B</a:t>
                      </a:r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64B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859045"/>
                  </a:ext>
                </a:extLst>
              </a:tr>
              <a:tr h="7956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Cache</a:t>
                      </a:r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映射规则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直接映射，全关联，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4-way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组关联，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8-way</a:t>
                      </a:r>
                      <a:r>
                        <a:rPr lang="zh-CN" altLang="en-US" sz="2000" kern="12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组关联</a:t>
                      </a:r>
                      <a:r>
                        <a:rPr lang="en-US" sz="20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37455"/>
                  </a:ext>
                </a:extLst>
              </a:tr>
              <a:tr h="7956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Cache</a:t>
                      </a:r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替换算法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至少要求尝试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LRU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，随机替换，二叉树替换算法三种替换策略</a:t>
                      </a:r>
                      <a:r>
                        <a:rPr lang="en-US" sz="20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45478"/>
                  </a:ext>
                </a:extLst>
              </a:tr>
              <a:tr h="7956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Cache</a:t>
                      </a:r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写策略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写不分配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写直达，</a:t>
                      </a:r>
                      <a:r>
                        <a:rPr lang="zh-CN" altLang="en-US" sz="2000" kern="12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写分配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2000" kern="12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写回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，写不分配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写回，写分配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写直达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67796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63DEFA7-A7E8-6742-946F-541B35D62568}"/>
              </a:ext>
            </a:extLst>
          </p:cNvPr>
          <p:cNvSpPr/>
          <p:nvPr/>
        </p:nvSpPr>
        <p:spPr>
          <a:xfrm>
            <a:off x="934192" y="1428972"/>
            <a:ext cx="6096000" cy="7457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所有实验固定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大小为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128KB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要求至少测试重点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trace</a:t>
            </a:r>
          </a:p>
        </p:txBody>
      </p:sp>
    </p:spTree>
    <p:extLst>
      <p:ext uri="{BB962C8B-B14F-4D97-AF65-F5344CB8AC3E}">
        <p14:creationId xmlns:p14="http://schemas.microsoft.com/office/powerpoint/2010/main" val="111879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2044-2530-E245-973C-D951A30F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STHeiti" panose="02010600040101010101" pitchFamily="2" charset="-122"/>
                <a:ea typeface="STHeiti" panose="02010600040101010101" pitchFamily="2" charset="-122"/>
              </a:rPr>
              <a:t>重点要求</a:t>
            </a:r>
            <a:endParaRPr lang="en-US" dirty="0">
              <a:solidFill>
                <a:srgbClr val="FF0000"/>
              </a:solidFill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3FC9-B7DA-E549-B874-056F4DBF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88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为了尽可能准确地使用软件来模拟硬件的动作，要求同学们使用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尽可能少的位数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来存储需要的元数据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维护</a:t>
            </a:r>
            <a:r>
              <a:rPr lang="en-US" altLang="zh-CN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元数据：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8-way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组关联，写回，块大小为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8B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128KB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。需要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位来记录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，因此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位需要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en-US" altLang="zh-CN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位，此外还需要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位来记录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Dirty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位来记录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Valid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，这样就一共需要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en-US" altLang="zh-CN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位的元数据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希望同学实际实现的时候使用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Char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（合计</a:t>
            </a:r>
            <a:r>
              <a:rPr 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56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位）来记录一行所需要的元数据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在实际进行操作时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请使用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的位操作来实现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Valid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Dirty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等位的修改</a:t>
            </a:r>
            <a:endParaRPr lang="en-US" sz="2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00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73FC9-B7DA-E549-B874-056F4DBFE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3198" y="253774"/>
                <a:ext cx="10515600" cy="33682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对于</a:t>
                </a:r>
                <a:r>
                  <a:rPr 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LRU</a:t>
                </a:r>
                <a:r>
                  <a:rPr lang="zh-CN" alt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算法，要求使用课上介绍的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堆栈法</a:t>
                </a:r>
                <a:r>
                  <a:rPr lang="zh-CN" alt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来实现</a:t>
                </a:r>
                <a:endParaRPr lang="en-US" altLang="zh-CN" sz="2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有</a:t>
                </a:r>
                <a:r>
                  <a:rPr 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n</a:t>
                </a:r>
                <a:r>
                  <a:rPr lang="zh-CN" alt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个路时，每一路都需要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zh-CN" alt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个位来记录当前路在这一组中的顺序，例如对于</a:t>
                </a:r>
                <a:r>
                  <a:rPr 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8-way</a:t>
                </a:r>
                <a:r>
                  <a:rPr lang="zh-CN" alt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组关联的情况，一共需要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8∗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60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  <m:r>
                      <a:rPr lang="en-US" sz="260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r>
                  <a:rPr 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zh-CN" alt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位来记录</a:t>
                </a:r>
                <a:r>
                  <a:rPr 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LRU</a:t>
                </a:r>
                <a:r>
                  <a:rPr lang="zh-CN" alt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状态</a:t>
                </a:r>
                <a:endParaRPr lang="en-US" altLang="zh-CN" sz="2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6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希望同学们实际实现时使用</a:t>
                </a:r>
                <a:r>
                  <a:rPr lang="en-US" sz="26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个</a:t>
                </a:r>
                <a:r>
                  <a:rPr lang="en-US" sz="26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Char</a:t>
                </a:r>
                <a:r>
                  <a:rPr lang="zh-CN" alt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（合计</a:t>
                </a:r>
                <a:r>
                  <a:rPr 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24</a:t>
                </a:r>
                <a:r>
                  <a:rPr lang="zh-CN" alt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位）来记录</a:t>
                </a:r>
                <a:r>
                  <a:rPr 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LRU</a:t>
                </a:r>
                <a:r>
                  <a:rPr lang="zh-CN" alt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状态</a:t>
                </a:r>
                <a:endParaRPr lang="en-US" altLang="zh-CN" sz="2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在实际进行操作时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请使用</a:t>
                </a:r>
                <a:r>
                  <a:rPr lang="en-US" sz="26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C++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的位操作</a:t>
                </a:r>
                <a:r>
                  <a:rPr lang="zh-CN" alt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来实现</a:t>
                </a:r>
                <a:r>
                  <a:rPr 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LRU</a:t>
                </a:r>
                <a:r>
                  <a:rPr lang="zh-CN" alt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状态的修改和维护操作</a:t>
                </a:r>
                <a:r>
                  <a:rPr lang="en-US" sz="2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73FC9-B7DA-E549-B874-056F4DBFE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3198" y="253774"/>
                <a:ext cx="10515600" cy="3368200"/>
              </a:xfrm>
              <a:blipFill>
                <a:blip r:embed="rId2"/>
                <a:stretch>
                  <a:fillRect l="-965" t="-1504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106EC77-8272-4E44-AEB3-BA6452E2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75" y="3348841"/>
            <a:ext cx="6982690" cy="33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0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1358</Words>
  <Application>Microsoft Macintosh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等线</vt:lpstr>
      <vt:lpstr>等线 Light</vt:lpstr>
      <vt:lpstr>Microsoft YaHei</vt:lpstr>
      <vt:lpstr>STHeiti</vt:lpstr>
      <vt:lpstr>Arial</vt:lpstr>
      <vt:lpstr>Calibri</vt:lpstr>
      <vt:lpstr>Calibri Light</vt:lpstr>
      <vt:lpstr>Cambria Math</vt:lpstr>
      <vt:lpstr>Times New Roman</vt:lpstr>
      <vt:lpstr>Office Theme</vt:lpstr>
      <vt:lpstr>Cache系统组织与设计</vt:lpstr>
      <vt:lpstr>实验简介</vt:lpstr>
      <vt:lpstr>Trace简介</vt:lpstr>
      <vt:lpstr>不同的组织方式</vt:lpstr>
      <vt:lpstr>不同的替换策略</vt:lpstr>
      <vt:lpstr>不同的写策略</vt:lpstr>
      <vt:lpstr>小结</vt:lpstr>
      <vt:lpstr>重点要求</vt:lpstr>
      <vt:lpstr>PowerPoint Presentation</vt:lpstr>
      <vt:lpstr>PowerPoint Presentation</vt:lpstr>
      <vt:lpstr>PowerPoint Presentation</vt:lpstr>
      <vt:lpstr>扩展加分项</vt:lpstr>
      <vt:lpstr>提交说明（4月9日-0点0分0秒）</vt:lpstr>
      <vt:lpstr>Q&amp;A</vt:lpstr>
      <vt:lpstr>谢谢，祝实验顺利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thuweijy@gmail.com</dc:creator>
  <cp:lastModifiedBy>thuweijy@gmail.com</cp:lastModifiedBy>
  <cp:revision>264</cp:revision>
  <dcterms:created xsi:type="dcterms:W3CDTF">2020-03-18T08:12:10Z</dcterms:created>
  <dcterms:modified xsi:type="dcterms:W3CDTF">2020-03-19T03:58:53Z</dcterms:modified>
</cp:coreProperties>
</file>