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33CC"/>
    <a:srgbClr val="6699FF"/>
    <a:srgbClr val="CCFFCC"/>
    <a:srgbClr val="00FF99"/>
    <a:srgbClr val="313AF7"/>
    <a:srgbClr val="3BFF94"/>
    <a:srgbClr val="FFFF66"/>
    <a:srgbClr val="FF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7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7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7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7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zh-CN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中華旅行社銷售業績</a:t>
            </a:r>
            <a:endParaRPr lang="zh-TW" sz="1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'[ch09.xlsx]直條圖'!$A$2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rgbClr val="F95555"/>
            </a:solidFill>
            <a:ln>
              <a:noFill/>
            </a:ln>
            <a:effectLst/>
            <a:sp3d/>
          </c:spPr>
          <c:invertIfNegative val="0"/>
          <c:cat>
            <c:strRef>
              <c:f>'[ch09.xlsx]直條圖'!$B$1:$G$1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'[ch09.xlsx]直條圖'!$B$2:$G$2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DA-466D-9F76-B55F2F0EA98A}"/>
            </c:ext>
          </c:extLst>
        </c:ser>
        <c:ser>
          <c:idx val="1"/>
          <c:order val="1"/>
          <c:tx>
            <c:strRef>
              <c:f>'[ch09.xlsx]直條圖'!$A$3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rgbClr val="CCFF66"/>
            </a:solidFill>
            <a:ln>
              <a:noFill/>
            </a:ln>
            <a:effectLst/>
            <a:sp3d/>
          </c:spPr>
          <c:invertIfNegative val="0"/>
          <c:cat>
            <c:strRef>
              <c:f>'[ch09.xlsx]直條圖'!$B$1:$G$1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'[ch09.xlsx]直條圖'!$B$3:$G$3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DA-466D-9F76-B55F2F0EA98A}"/>
            </c:ext>
          </c:extLst>
        </c:ser>
        <c:ser>
          <c:idx val="2"/>
          <c:order val="2"/>
          <c:tx>
            <c:strRef>
              <c:f>'[ch09.xlsx]直條圖'!$A$4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rgbClr val="6699FF"/>
            </a:solidFill>
            <a:ln>
              <a:noFill/>
            </a:ln>
            <a:effectLst/>
            <a:sp3d/>
          </c:spPr>
          <c:invertIfNegative val="0"/>
          <c:cat>
            <c:strRef>
              <c:f>'[ch09.xlsx]直條圖'!$B$1:$G$1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'[ch09.xlsx]直條圖'!$B$4:$G$4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DA-466D-9F76-B55F2F0EA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8224527"/>
        <c:axId val="1478223695"/>
        <c:axId val="0"/>
      </c:bar3DChart>
      <c:catAx>
        <c:axId val="1478224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8223695"/>
        <c:crosses val="autoZero"/>
        <c:auto val="1"/>
        <c:lblAlgn val="ctr"/>
        <c:lblOffset val="100"/>
        <c:noMultiLvlLbl val="0"/>
      </c:catAx>
      <c:valAx>
        <c:axId val="147822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金額（千</a:t>
                </a:r>
                <a:r>
                  <a:rPr lang="en-US" altLang="zh-CN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CN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元）</a:t>
                </a:r>
                <a:endParaRPr lang="zh-TW" sz="9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c:rich>
          </c:tx>
          <c:layout>
            <c:manualLayout>
              <c:xMode val="edge"/>
              <c:yMode val="edge"/>
              <c:x val="3.1273093657140087E-2"/>
              <c:y val="0.31319827855362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822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solidFill>
        <a:srgbClr val="B2B2B2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中華旅行社銷售情形</a:t>
            </a:r>
          </a:p>
        </c:rich>
      </c:tx>
      <c:layout>
        <c:manualLayout>
          <c:xMode val="edge"/>
          <c:yMode val="edge"/>
          <c:x val="0.256051416350712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'[ch09.xlsx]組合圖'!$A$2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rgbClr val="CCFFCC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'[ch09.xlsx]組合圖'!$B$1:$G$1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'[ch09.xlsx]組合圖'!$B$2:$G$2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EA-4B46-9681-9A76512796FD}"/>
            </c:ext>
          </c:extLst>
        </c:ser>
        <c:ser>
          <c:idx val="1"/>
          <c:order val="1"/>
          <c:tx>
            <c:strRef>
              <c:f>'[ch09.xlsx]組合圖'!$A$3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rgbClr val="3333CC"/>
            </a:solidFill>
            <a:ln>
              <a:solidFill>
                <a:srgbClr val="66CCFF"/>
              </a:solidFill>
            </a:ln>
            <a:effectLst/>
          </c:spPr>
          <c:invertIfNegative val="0"/>
          <c:cat>
            <c:strRef>
              <c:f>'[ch09.xlsx]組合圖'!$B$1:$G$1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'[ch09.xlsx]組合圖'!$B$3:$G$3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EA-4B46-9681-9A76512796FD}"/>
            </c:ext>
          </c:extLst>
        </c:ser>
        <c:ser>
          <c:idx val="2"/>
          <c:order val="2"/>
          <c:tx>
            <c:strRef>
              <c:f>'[ch09.xlsx]組合圖'!$A$4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rgbClr val="66CCFF"/>
            </a:solidFill>
            <a:ln>
              <a:noFill/>
            </a:ln>
            <a:effectLst/>
          </c:spPr>
          <c:invertIfNegative val="0"/>
          <c:cat>
            <c:strRef>
              <c:f>'[ch09.xlsx]組合圖'!$B$1:$G$1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'[ch09.xlsx]組合圖'!$B$4:$G$4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EA-4B46-9681-9A7651279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'[ch09.xlsx]組合圖'!$A$5</c:f>
              <c:strCache>
                <c:ptCount val="1"/>
                <c:pt idx="0">
                  <c:v>平均</c:v>
                </c:pt>
              </c:strCache>
            </c:strRef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'[ch09.xlsx]組合圖'!$B$1:$G$1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'[ch09.xlsx]組合圖'!$B$5:$G$5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EA-4B46-9681-9A7651279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pPr>
                <a:r>
                  <a:rPr lang="zh-TW" b="0" i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金額</a:t>
                </a:r>
                <a:r>
                  <a:rPr lang="en-US" b="0" i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b="0" i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千元</a:t>
                </a:r>
                <a:r>
                  <a:rPr lang="en-US" b="0" i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b="0" i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zh-CN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中華旅行社銷售業績</a:t>
            </a:r>
            <a:endParaRPr 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5378683823256358E-2"/>
          <c:y val="0.17529426051201008"/>
          <c:w val="0.74936327250722212"/>
          <c:h val="0.6420800396710898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'[ch09.xlsx]橫條圖'!$A$2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rgbClr val="CCECFF"/>
            </a:solidFill>
            <a:ln>
              <a:solidFill>
                <a:srgbClr val="0033CC"/>
              </a:solidFill>
            </a:ln>
            <a:effectLst/>
          </c:spPr>
          <c:invertIfNegative val="0"/>
          <c:cat>
            <c:strRef>
              <c:f>'[ch09.xlsx]橫條圖'!$B$1:$G$1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'[ch09.xlsx]橫條圖'!$B$2:$G$2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E-4861-81A0-998E89A66DB9}"/>
            </c:ext>
          </c:extLst>
        </c:ser>
        <c:ser>
          <c:idx val="1"/>
          <c:order val="1"/>
          <c:tx>
            <c:strRef>
              <c:f>'[ch09.xlsx]橫條圖'!$A$3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rgbClr val="9966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'[ch09.xlsx]橫條圖'!$B$1:$G$1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'[ch09.xlsx]橫條圖'!$B$3:$G$3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E-4861-81A0-998E89A66DB9}"/>
            </c:ext>
          </c:extLst>
        </c:ser>
        <c:ser>
          <c:idx val="2"/>
          <c:order val="2"/>
          <c:tx>
            <c:strRef>
              <c:f>'[ch09.xlsx]橫條圖'!$A$4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rgbClr val="6699FF"/>
            </a:solidFill>
            <a:ln>
              <a:solidFill>
                <a:srgbClr val="0033CC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>
                <a:solidFill>
                  <a:srgbClr val="0033C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E-4861-81A0-998E89A66DB9}"/>
              </c:ext>
            </c:extLst>
          </c:dPt>
          <c:dPt>
            <c:idx val="1"/>
            <c:invertIfNegative val="0"/>
            <c:bubble3D val="0"/>
            <c:spPr>
              <a:solidFill>
                <a:srgbClr val="000099"/>
              </a:solidFill>
              <a:ln>
                <a:solidFill>
                  <a:srgbClr val="0033C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20E-4861-81A0-998E89A66DB9}"/>
              </c:ext>
            </c:extLst>
          </c:dPt>
          <c:dPt>
            <c:idx val="2"/>
            <c:invertIfNegative val="0"/>
            <c:bubble3D val="0"/>
            <c:spPr>
              <a:solidFill>
                <a:srgbClr val="000099"/>
              </a:solidFill>
              <a:ln>
                <a:solidFill>
                  <a:srgbClr val="0033C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0E-4861-81A0-998E89A66DB9}"/>
              </c:ext>
            </c:extLst>
          </c:dPt>
          <c:dPt>
            <c:idx val="3"/>
            <c:invertIfNegative val="0"/>
            <c:bubble3D val="0"/>
            <c:spPr>
              <a:solidFill>
                <a:srgbClr val="000099"/>
              </a:solidFill>
              <a:ln>
                <a:solidFill>
                  <a:srgbClr val="0033C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20E-4861-81A0-998E89A66DB9}"/>
              </c:ext>
            </c:extLst>
          </c:dPt>
          <c:dPt>
            <c:idx val="4"/>
            <c:invertIfNegative val="0"/>
            <c:bubble3D val="0"/>
            <c:spPr>
              <a:solidFill>
                <a:srgbClr val="000099"/>
              </a:solidFill>
              <a:ln>
                <a:solidFill>
                  <a:srgbClr val="0033C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0E-4861-81A0-998E89A66DB9}"/>
              </c:ext>
            </c:extLst>
          </c:dPt>
          <c:dPt>
            <c:idx val="5"/>
            <c:invertIfNegative val="0"/>
            <c:bubble3D val="0"/>
            <c:spPr>
              <a:solidFill>
                <a:srgbClr val="000099"/>
              </a:solidFill>
              <a:ln>
                <a:solidFill>
                  <a:srgbClr val="0033C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20E-4861-81A0-998E89A66DB9}"/>
              </c:ext>
            </c:extLst>
          </c:dPt>
          <c:cat>
            <c:strRef>
              <c:f>'[ch09.xlsx]橫條圖'!$B$1:$G$1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'[ch09.xlsx]橫條圖'!$B$4:$G$4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E-4861-81A0-998E89A66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1660095"/>
        <c:axId val="1501659679"/>
      </c:barChart>
      <c:catAx>
        <c:axId val="1501660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1659679"/>
        <c:crosses val="autoZero"/>
        <c:auto val="1"/>
        <c:lblAlgn val="ctr"/>
        <c:lblOffset val="100"/>
        <c:noMultiLvlLbl val="0"/>
      </c:catAx>
      <c:valAx>
        <c:axId val="1501659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金額（千元）</a:t>
                </a:r>
                <a:endParaRPr 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166009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rgbClr val="B2B2B2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中華旅行社</a:t>
            </a:r>
            <a:r>
              <a:rPr lang="zh-CN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銷售業績</a:t>
            </a:r>
            <a:endParaRPr lang="en-US" altLang="zh-CN" sz="1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9B41-4F20-B352-0AE7E8430F50}"/>
              </c:ext>
            </c:extLst>
          </c:dPt>
          <c:dPt>
            <c:idx val="1"/>
            <c:bubble3D val="0"/>
            <c:spPr>
              <a:solidFill>
                <a:srgbClr val="FF6600"/>
              </a:solidFill>
              <a:ln>
                <a:solidFill>
                  <a:srgbClr val="FF6600"/>
                </a:solidFill>
              </a:ln>
              <a:effectLst/>
              <a:sp3d>
                <a:contourClr>
                  <a:srgbClr val="FF66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B41-4F20-B352-0AE7E8430F50}"/>
              </c:ext>
            </c:extLst>
          </c:dPt>
          <c:dPt>
            <c:idx val="2"/>
            <c:bubble3D val="0"/>
            <c:spPr>
              <a:solidFill>
                <a:srgbClr val="3399F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9B41-4F20-B352-0AE7E8430F50}"/>
              </c:ext>
            </c:extLst>
          </c:dPt>
          <c:dPt>
            <c:idx val="3"/>
            <c:bubble3D val="0"/>
            <c:spPr>
              <a:solidFill>
                <a:srgbClr val="66FF9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9B41-4F20-B352-0AE7E8430F50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9B41-4F20-B352-0AE7E8430F50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>
                <a:solidFill>
                  <a:srgbClr val="C9C9FB"/>
                </a:solidFill>
              </a:ln>
              <a:effectLst/>
              <a:sp3d>
                <a:contourClr>
                  <a:srgbClr val="C9C9FB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B41-4F20-B352-0AE7E8430F50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41-4F20-B352-0AE7E8430F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圓形圖!$A$1:$A$6</c:f>
              <c:strCache>
                <c:ptCount val="6"/>
                <c:pt idx="0">
                  <c:v>品名</c:v>
                </c:pt>
                <c:pt idx="1">
                  <c:v>北海道</c:v>
                </c:pt>
                <c:pt idx="2">
                  <c:v>濟州島</c:v>
                </c:pt>
                <c:pt idx="3">
                  <c:v>京阪神</c:v>
                </c:pt>
                <c:pt idx="4">
                  <c:v>九州</c:v>
                </c:pt>
                <c:pt idx="5">
                  <c:v>四國</c:v>
                </c:pt>
              </c:strCache>
            </c:strRef>
          </c:cat>
          <c:val>
            <c:numRef>
              <c:f>圓形圖!$H$1:$H$6</c:f>
              <c:numCache>
                <c:formatCode>#,##0</c:formatCode>
                <c:ptCount val="6"/>
                <c:pt idx="0" formatCode="General">
                  <c:v>0</c:v>
                </c:pt>
                <c:pt idx="1">
                  <c:v>26400</c:v>
                </c:pt>
                <c:pt idx="2">
                  <c:v>18350</c:v>
                </c:pt>
                <c:pt idx="3">
                  <c:v>26750</c:v>
                </c:pt>
                <c:pt idx="4">
                  <c:v>12180</c:v>
                </c:pt>
                <c:pt idx="5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B41-4F20-B352-0AE7E8430F5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中華旅行社銷售業績</a:t>
            </a:r>
            <a:endParaRPr lang="zh-TW" altLang="en-US" sz="1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8D1A-4845-BBB3-43B10B739F86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8D1A-4845-BBB3-43B10B739F86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8D1A-4845-BBB3-43B10B739F86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8D1A-4845-BBB3-43B10B739F86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8D1A-4845-BBB3-43B10B739F86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8D1A-4845-BBB3-43B10B739F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D1A-4845-BBB3-43B10B739F86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100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10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29B-487D-BE80-6ECE01F9288A}"/>
              </c:ext>
            </c:extLst>
          </c:dPt>
          <c:dPt>
            <c:idx val="1"/>
            <c:bubble3D val="0"/>
            <c:spPr>
              <a:solidFill>
                <a:srgbClr val="FFFF6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29B-487D-BE80-6ECE01F9288A}"/>
              </c:ext>
            </c:extLst>
          </c:dPt>
          <c:dPt>
            <c:idx val="2"/>
            <c:bubble3D val="0"/>
            <c:spPr>
              <a:solidFill>
                <a:srgbClr val="CCCCFF">
                  <a:alpha val="94000"/>
                </a:srgb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A29B-487D-BE80-6ECE01F9288A}"/>
              </c:ext>
            </c:extLst>
          </c:dPt>
          <c:dPt>
            <c:idx val="3"/>
            <c:bubble3D val="0"/>
            <c:explosion val="24"/>
            <c:spPr>
              <a:solidFill>
                <a:srgbClr val="3399F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A29B-487D-BE80-6ECE01F9288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A29B-487D-BE80-6ECE01F928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9B-487D-BE80-6ECE01F9288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altLang="zh-TW" sz="1400" b="1" i="0" baseline="0" dirty="0">
                <a:effectLst/>
              </a:rPr>
              <a:t>服務績效表現</a:t>
            </a:r>
            <a:endParaRPr lang="zh-TW" altLang="zh-TW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'[ch09.xlsx]雷達圖'!$B$1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15875" cap="rnd">
              <a:solidFill>
                <a:srgbClr val="313AF7"/>
              </a:solidFill>
              <a:round/>
            </a:ln>
            <a:effectLst/>
          </c:spPr>
          <c:marker>
            <c:symbol val="circle"/>
            <c:size val="4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rgbClr val="313AF7"/>
                </a:solidFill>
                <a:round/>
              </a:ln>
              <a:effectLst/>
            </c:spPr>
          </c:marker>
          <c:cat>
            <c:strRef>
              <c:f>'[ch09.xlsx]雷達圖'!$A$2:$A$6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'[ch09.xlsx]雷達圖'!$B$2:$B$6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E-461C-960D-7850EF32DC30}"/>
            </c:ext>
          </c:extLst>
        </c:ser>
        <c:ser>
          <c:idx val="1"/>
          <c:order val="1"/>
          <c:tx>
            <c:strRef>
              <c:f>'[ch09.xlsx]雷達圖'!$C$1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4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cat>
            <c:strRef>
              <c:f>'[ch09.xlsx]雷達圖'!$A$2:$A$6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'[ch09.xlsx]雷達圖'!$C$2:$C$6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3E-461C-960D-7850EF32D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874928"/>
        <c:axId val="673879920"/>
      </c:radarChart>
      <c:catAx>
        <c:axId val="673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  <c:crossAx val="673879920"/>
        <c:crosses val="autoZero"/>
        <c:auto val="1"/>
        <c:lblAlgn val="ctr"/>
        <c:lblOffset val="100"/>
        <c:noMultiLvlLbl val="0"/>
      </c:catAx>
      <c:valAx>
        <c:axId val="6738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387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1" i="0" baseline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年資與月所得關係圖</a:t>
            </a:r>
            <a:endParaRPr lang="zh-TW" altLang="zh-TW" sz="1400" b="1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layout>
        <c:manualLayout>
          <c:xMode val="edge"/>
          <c:yMode val="edge"/>
          <c:x val="0.32875448121570006"/>
          <c:y val="3.067574631951429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0592361834256528"/>
          <c:y val="0.17881786232490413"/>
          <c:w val="0.7585754108195194"/>
          <c:h val="0.6291885419703905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'[ch09.xlsx]XY散佈圖'!$B$1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9525" cap="flat" cmpd="sng" algn="ctr">
              <a:solidFill>
                <a:schemeClr val="accent5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</c:marker>
          <c:dPt>
            <c:idx val="0"/>
            <c:marker>
              <c:spPr>
                <a:solidFill>
                  <a:srgbClr val="C00000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9525" cap="flat" cmpd="sng" algn="ctr">
                <a:solidFill>
                  <a:srgbClr val="C00000">
                    <a:alpha val="70000"/>
                  </a:srgb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3A-4E52-AB01-273CE7A36DE1}"/>
              </c:ext>
            </c:extLst>
          </c:dPt>
          <c:dPt>
            <c:idx val="1"/>
            <c:marker>
              <c:spPr>
                <a:solidFill>
                  <a:srgbClr val="FFC000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B3A-4E52-AB01-273CE7A36DE1}"/>
              </c:ext>
            </c:extLst>
          </c:dPt>
          <c:dPt>
            <c:idx val="2"/>
            <c:marker>
              <c:spPr>
                <a:solidFill>
                  <a:srgbClr val="FFFF00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B3A-4E52-AB01-273CE7A36DE1}"/>
              </c:ext>
            </c:extLst>
          </c:dPt>
          <c:dPt>
            <c:idx val="3"/>
            <c:marker>
              <c:spPr>
                <a:solidFill>
                  <a:srgbClr val="92D050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B3A-4E52-AB01-273CE7A36DE1}"/>
              </c:ext>
            </c:extLst>
          </c:dPt>
          <c:dPt>
            <c:idx val="4"/>
            <c:marker>
              <c:spPr>
                <a:solidFill>
                  <a:srgbClr val="00B050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B3A-4E52-AB01-273CE7A36DE1}"/>
              </c:ext>
            </c:extLst>
          </c:dPt>
          <c:dPt>
            <c:idx val="5"/>
            <c:marker>
              <c:spPr>
                <a:solidFill>
                  <a:srgbClr val="00B0F0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B3A-4E52-AB01-273CE7A36DE1}"/>
              </c:ext>
            </c:extLst>
          </c:dPt>
          <c:dPt>
            <c:idx val="6"/>
            <c:marker>
              <c:spPr>
                <a:solidFill>
                  <a:srgbClr val="0070C0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B3A-4E52-AB01-273CE7A36DE1}"/>
              </c:ext>
            </c:extLst>
          </c:dPt>
          <c:dPt>
            <c:idx val="7"/>
            <c:marker>
              <c:spPr>
                <a:solidFill>
                  <a:srgbClr val="7030A0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B3A-4E52-AB01-273CE7A36DE1}"/>
              </c:ext>
            </c:extLst>
          </c:dPt>
          <c:dPt>
            <c:idx val="8"/>
            <c:marker>
              <c:spPr>
                <a:solidFill>
                  <a:srgbClr val="FFCCFF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B3A-4E52-AB01-273CE7A36DE1}"/>
              </c:ext>
            </c:extLst>
          </c:dPt>
          <c:dPt>
            <c:idx val="9"/>
            <c:marker>
              <c:spPr>
                <a:solidFill>
                  <a:srgbClr val="FFFFCC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B3A-4E52-AB01-273CE7A36DE1}"/>
              </c:ext>
            </c:extLst>
          </c:dPt>
          <c:dPt>
            <c:idx val="10"/>
            <c:marker>
              <c:spPr>
                <a:solidFill>
                  <a:srgbClr val="00FFCC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B3A-4E52-AB01-273CE7A36DE1}"/>
              </c:ext>
            </c:extLst>
          </c:dPt>
          <c:dPt>
            <c:idx val="11"/>
            <c:marker>
              <c:spPr>
                <a:solidFill>
                  <a:srgbClr val="9999FF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B3A-4E52-AB01-273CE7A36DE1}"/>
              </c:ext>
            </c:extLst>
          </c:dPt>
          <c:dPt>
            <c:idx val="12"/>
            <c:marker>
              <c:spPr>
                <a:solidFill>
                  <a:srgbClr val="333333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EB3A-4E52-AB01-273CE7A36DE1}"/>
              </c:ext>
            </c:extLst>
          </c:dPt>
          <c:dPt>
            <c:idx val="13"/>
            <c:marker>
              <c:spPr>
                <a:solidFill>
                  <a:srgbClr val="99CC00"/>
                </a:solidFill>
                <a:ln w="9525" cap="flat" cmpd="sng" algn="ctr">
                  <a:solidFill>
                    <a:schemeClr val="accent5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B3A-4E52-AB01-273CE7A36DE1}"/>
              </c:ext>
            </c:extLst>
          </c:dPt>
          <c:xVal>
            <c:numRef>
              <c:f>'[ch09.xlsx]XY散佈圖'!$A$2:$A$15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'[ch09.xlsx]XY散佈圖'!$B$2:$B$15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EB3A-4E52-AB01-273CE7A36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872016"/>
        <c:axId val="673876592"/>
      </c:scatterChart>
      <c:valAx>
        <c:axId val="673872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pPr>
                <a:r>
                  <a:rPr lang="zh-CN" altLang="en-US" sz="10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</a:t>
                </a:r>
                <a:endParaRPr lang="zh-TW" altLang="en-US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3876592"/>
        <c:crosses val="autoZero"/>
        <c:crossBetween val="midCat"/>
      </c:valAx>
      <c:valAx>
        <c:axId val="67387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100" b="0" i="0" baseline="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每月所得</a:t>
                </a:r>
                <a:endParaRPr lang="zh-TW" altLang="zh-TW" sz="1100" dirty="0"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3872016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中華航空銷售機位數量</a:t>
            </a:r>
            <a:endParaRPr lang="en-US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'[ch09.xlsx]折線圖'!$B$1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2225" cap="rnd">
              <a:solidFill>
                <a:srgbClr val="00206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313AF7"/>
              </a:solidFill>
              <a:ln w="9525">
                <a:solidFill>
                  <a:srgbClr val="002060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'[ch09.xlsx]折線圖'!$A$2:$A$14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'[ch09.xlsx]折線圖'!$B$2:$B$14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4A-44C8-922A-01680B8D9E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'[ch09.xlsx]股票圖'!$B$1</c:f>
              <c:strCache>
                <c:ptCount val="1"/>
                <c:pt idx="0">
                  <c:v>成交量</c:v>
                </c:pt>
              </c:strCache>
            </c:strRef>
          </c:tx>
          <c:spPr>
            <a:pattFill prst="narHorz">
              <a:fgClr>
                <a:schemeClr val="accent5">
                  <a:shade val="53000"/>
                </a:schemeClr>
              </a:fgClr>
              <a:bgClr>
                <a:schemeClr val="accent5">
                  <a:shade val="53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shade val="53000"/>
                </a:schemeClr>
              </a:innerShdw>
            </a:effectLst>
          </c:spPr>
          <c:invertIfNegative val="0"/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E-4110-8857-BADAECA71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'[ch09.xlsx]股票圖'!$C$1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CE-4110-8857-BADAECA719C5}"/>
            </c:ext>
          </c:extLst>
        </c:ser>
        <c:ser>
          <c:idx val="2"/>
          <c:order val="2"/>
          <c:tx>
            <c:strRef>
              <c:f>'[ch09.xlsx]股票圖'!$D$1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CE-4110-8857-BADAECA719C5}"/>
            </c:ext>
          </c:extLst>
        </c:ser>
        <c:ser>
          <c:idx val="3"/>
          <c:order val="3"/>
          <c:tx>
            <c:strRef>
              <c:f>'[ch09.xlsx]股票圖'!$E$1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CE-4110-8857-BADAECA719C5}"/>
            </c:ext>
          </c:extLst>
        </c:ser>
        <c:ser>
          <c:idx val="4"/>
          <c:order val="4"/>
          <c:tx>
            <c:strRef>
              <c:f>'[ch09.xlsx]股票圖'!$F$1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'[ch09.xlsx]股票圖'!$A$2:$A$15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'[ch09.xlsx]股票圖'!$F$2:$F$15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CE-4110-8857-BADAECA71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pPr>
                <a:r>
                  <a:rPr lang="zh-TW" b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pPr>
                <a:r>
                  <a:rPr lang="zh-TW" b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296862"/>
              </p:ext>
            </p:extLst>
          </p:nvPr>
        </p:nvGraphicFramePr>
        <p:xfrm>
          <a:off x="4716016" y="3254222"/>
          <a:ext cx="4396300" cy="2767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596632" y="506694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5" y="3524575"/>
            <a:ext cx="4192284" cy="2458876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B5F00CE5-A0F8-4450-9EFC-31A4C4659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0919"/>
              </p:ext>
            </p:extLst>
          </p:nvPr>
        </p:nvGraphicFramePr>
        <p:xfrm>
          <a:off x="4691490" y="3271289"/>
          <a:ext cx="4452510" cy="298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116169"/>
              </p:ext>
            </p:extLst>
          </p:nvPr>
        </p:nvGraphicFramePr>
        <p:xfrm>
          <a:off x="4750108" y="3283199"/>
          <a:ext cx="4281659" cy="2892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E3747C56-903B-4DF7-833F-BC0397BC1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229157"/>
              </p:ext>
            </p:extLst>
          </p:nvPr>
        </p:nvGraphicFramePr>
        <p:xfrm>
          <a:off x="4781169" y="3281035"/>
          <a:ext cx="4279310" cy="2840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4E1C44F6-EB2E-468A-AC38-2F1C13DAE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485768"/>
              </p:ext>
            </p:extLst>
          </p:nvPr>
        </p:nvGraphicFramePr>
        <p:xfrm>
          <a:off x="4769628" y="3280885"/>
          <a:ext cx="4266867" cy="288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569152"/>
              </p:ext>
            </p:extLst>
          </p:nvPr>
        </p:nvGraphicFramePr>
        <p:xfrm>
          <a:off x="4843605" y="3327937"/>
          <a:ext cx="4730585" cy="2899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DC51CBC9-E29F-4B85-9A07-F6BFA71BA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25426"/>
              </p:ext>
            </p:extLst>
          </p:nvPr>
        </p:nvGraphicFramePr>
        <p:xfrm>
          <a:off x="4697725" y="3136354"/>
          <a:ext cx="4386426" cy="302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C7D03387-739B-422C-917B-C6F0A925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200639"/>
              </p:ext>
            </p:extLst>
          </p:nvPr>
        </p:nvGraphicFramePr>
        <p:xfrm>
          <a:off x="4778508" y="3260981"/>
          <a:ext cx="4224858" cy="289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544956"/>
              </p:ext>
            </p:extLst>
          </p:nvPr>
        </p:nvGraphicFramePr>
        <p:xfrm>
          <a:off x="4566820" y="3260980"/>
          <a:ext cx="4685699" cy="283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467185" y="5011842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359615"/>
              </p:ext>
            </p:extLst>
          </p:nvPr>
        </p:nvGraphicFramePr>
        <p:xfrm>
          <a:off x="4206412" y="3241246"/>
          <a:ext cx="5035742" cy="289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769</TotalTime>
  <Words>659</Words>
  <Application>Microsoft Office PowerPoint</Application>
  <PresentationFormat>如螢幕大小 (4:3)</PresentationFormat>
  <Paragraphs>471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文鼎中楷</vt:lpstr>
      <vt:lpstr>微軟正黑體</vt:lpstr>
      <vt:lpstr>新細明體</vt:lpstr>
      <vt:lpstr>標楷體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93</cp:revision>
  <dcterms:created xsi:type="dcterms:W3CDTF">2017-01-16T13:26:16Z</dcterms:created>
  <dcterms:modified xsi:type="dcterms:W3CDTF">2024-04-23T05:38:11Z</dcterms:modified>
</cp:coreProperties>
</file>