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0"/>
  </p:notesMasterIdLst>
  <p:sldIdLst>
    <p:sldId id="256" r:id="rId4"/>
    <p:sldId id="272" r:id="rId5"/>
    <p:sldId id="261" r:id="rId6"/>
    <p:sldId id="308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8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02DC5-464C-E645-A026-C9230EBC5D4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726C58F-32E4-EC43-B8FD-413AA3A08A07}">
      <dgm:prSet phldrT="[Text]"/>
      <dgm:spPr/>
      <dgm:t>
        <a:bodyPr/>
        <a:lstStyle/>
        <a:p>
          <a:r>
            <a:rPr lang="en-US" altLang="zh-CN" dirty="0"/>
            <a:t>DQN</a:t>
          </a:r>
          <a:r>
            <a:rPr lang="zh-CN" altLang="en-US" dirty="0"/>
            <a:t> </a:t>
          </a:r>
          <a:r>
            <a:rPr lang="en-US" altLang="zh-CN" dirty="0"/>
            <a:t>agent</a:t>
          </a:r>
          <a:endParaRPr lang="en-US" dirty="0"/>
        </a:p>
      </dgm:t>
    </dgm:pt>
    <dgm:pt modelId="{A0616330-44E4-D94B-BF6B-9B31EDC061CD}" type="parTrans" cxnId="{A1FF790E-1C5D-9842-AD45-F6D6EBE2CD64}">
      <dgm:prSet/>
      <dgm:spPr/>
      <dgm:t>
        <a:bodyPr/>
        <a:lstStyle/>
        <a:p>
          <a:endParaRPr lang="en-US"/>
        </a:p>
      </dgm:t>
    </dgm:pt>
    <dgm:pt modelId="{C18114FF-D548-FC46-B343-8B34008A6FEC}" type="sibTrans" cxnId="{A1FF790E-1C5D-9842-AD45-F6D6EBE2CD64}">
      <dgm:prSet/>
      <dgm:spPr/>
      <dgm:t>
        <a:bodyPr/>
        <a:lstStyle/>
        <a:p>
          <a:endParaRPr lang="en-US"/>
        </a:p>
      </dgm:t>
    </dgm:pt>
    <dgm:pt modelId="{0AF1AA2E-5C72-DE43-AEFC-D380580D48CB}">
      <dgm:prSet phldrT="[Text]"/>
      <dgm:spPr/>
      <dgm:t>
        <a:bodyPr/>
        <a:lstStyle/>
        <a:p>
          <a:r>
            <a:rPr lang="en-US" altLang="zh-CN" dirty="0"/>
            <a:t>SARSA</a:t>
          </a:r>
          <a:r>
            <a:rPr lang="zh-CN" altLang="en-US" dirty="0"/>
            <a:t> </a:t>
          </a:r>
          <a:r>
            <a:rPr lang="en-US" altLang="zh-CN" dirty="0"/>
            <a:t>agent</a:t>
          </a:r>
          <a:endParaRPr lang="en-US" dirty="0"/>
        </a:p>
      </dgm:t>
    </dgm:pt>
    <dgm:pt modelId="{495D2663-127B-714A-8375-64A9FDF9D4E0}" type="parTrans" cxnId="{9B9668D1-606A-9F48-BB15-2FFDB9B30EED}">
      <dgm:prSet/>
      <dgm:spPr/>
      <dgm:t>
        <a:bodyPr/>
        <a:lstStyle/>
        <a:p>
          <a:endParaRPr lang="en-US"/>
        </a:p>
      </dgm:t>
    </dgm:pt>
    <dgm:pt modelId="{CBC667A2-9951-384C-8304-6D02FD1601D1}" type="sibTrans" cxnId="{9B9668D1-606A-9F48-BB15-2FFDB9B30EED}">
      <dgm:prSet/>
      <dgm:spPr/>
      <dgm:t>
        <a:bodyPr/>
        <a:lstStyle/>
        <a:p>
          <a:endParaRPr lang="en-US"/>
        </a:p>
      </dgm:t>
    </dgm:pt>
    <dgm:pt modelId="{1E6EC205-8BF8-514D-BADA-50038EF227FD}">
      <dgm:prSet phldrT="[Text]"/>
      <dgm:spPr/>
      <dgm:t>
        <a:bodyPr/>
        <a:lstStyle/>
        <a:p>
          <a:r>
            <a:rPr lang="en-US" altLang="zh-CN" dirty="0"/>
            <a:t>Approximate</a:t>
          </a:r>
          <a:r>
            <a:rPr lang="zh-CN" altLang="en-US" dirty="0"/>
            <a:t> </a:t>
          </a:r>
          <a:r>
            <a:rPr lang="en-US" altLang="zh-CN" dirty="0"/>
            <a:t>q</a:t>
          </a:r>
          <a:r>
            <a:rPr lang="zh-CN" altLang="en-US" dirty="0"/>
            <a:t>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fixed</a:t>
          </a:r>
          <a:r>
            <a:rPr lang="zh-CN" altLang="en-US" dirty="0"/>
            <a:t> </a:t>
          </a:r>
          <a:r>
            <a:rPr lang="en-US" altLang="zh-CN" dirty="0"/>
            <a:t>weight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heuristic</a:t>
          </a:r>
          <a:r>
            <a:rPr lang="zh-CN" altLang="en-US" dirty="0"/>
            <a:t> </a:t>
          </a:r>
          <a:r>
            <a:rPr lang="en-US" altLang="zh-CN" dirty="0"/>
            <a:t>search</a:t>
          </a:r>
          <a:endParaRPr lang="en-US" dirty="0"/>
        </a:p>
      </dgm:t>
    </dgm:pt>
    <dgm:pt modelId="{28D6241F-7FEA-EA45-8FA3-8C8C187B101A}" type="parTrans" cxnId="{5B35353A-2B08-704F-B4FA-F584F0BFEA42}">
      <dgm:prSet/>
      <dgm:spPr/>
      <dgm:t>
        <a:bodyPr/>
        <a:lstStyle/>
        <a:p>
          <a:endParaRPr lang="en-US"/>
        </a:p>
      </dgm:t>
    </dgm:pt>
    <dgm:pt modelId="{60ADC4B8-0AB0-9144-BDB0-F4100BDAC134}" type="sibTrans" cxnId="{5B35353A-2B08-704F-B4FA-F584F0BFEA42}">
      <dgm:prSet/>
      <dgm:spPr/>
      <dgm:t>
        <a:bodyPr/>
        <a:lstStyle/>
        <a:p>
          <a:endParaRPr lang="en-US"/>
        </a:p>
      </dgm:t>
    </dgm:pt>
    <dgm:pt modelId="{A1C829D4-C3E4-5241-8B01-7F2216BB310A}" type="pres">
      <dgm:prSet presAssocID="{DCF02DC5-464C-E645-A026-C9230EBC5D4A}" presName="Name0" presStyleCnt="0">
        <dgm:presLayoutVars>
          <dgm:dir/>
          <dgm:resizeHandles val="exact"/>
        </dgm:presLayoutVars>
      </dgm:prSet>
      <dgm:spPr/>
    </dgm:pt>
    <dgm:pt modelId="{E3036E9A-E5C3-8746-B032-77EBC58168C1}" type="pres">
      <dgm:prSet presAssocID="{8726C58F-32E4-EC43-B8FD-413AA3A08A07}" presName="node" presStyleLbl="node1" presStyleIdx="0" presStyleCnt="3">
        <dgm:presLayoutVars>
          <dgm:bulletEnabled val="1"/>
        </dgm:presLayoutVars>
      </dgm:prSet>
      <dgm:spPr/>
    </dgm:pt>
    <dgm:pt modelId="{2FEBB1BB-D2EB-784E-B96B-087E49BF4CD6}" type="pres">
      <dgm:prSet presAssocID="{C18114FF-D548-FC46-B343-8B34008A6FEC}" presName="sibTrans" presStyleLbl="sibTrans2D1" presStyleIdx="0" presStyleCnt="2"/>
      <dgm:spPr/>
    </dgm:pt>
    <dgm:pt modelId="{D2D5625C-44DA-2947-A06D-84DABFAD93A7}" type="pres">
      <dgm:prSet presAssocID="{C18114FF-D548-FC46-B343-8B34008A6FEC}" presName="connectorText" presStyleLbl="sibTrans2D1" presStyleIdx="0" presStyleCnt="2"/>
      <dgm:spPr/>
    </dgm:pt>
    <dgm:pt modelId="{410093B2-219A-F449-A04E-861AB73C6AF1}" type="pres">
      <dgm:prSet presAssocID="{0AF1AA2E-5C72-DE43-AEFC-D380580D48CB}" presName="node" presStyleLbl="node1" presStyleIdx="1" presStyleCnt="3">
        <dgm:presLayoutVars>
          <dgm:bulletEnabled val="1"/>
        </dgm:presLayoutVars>
      </dgm:prSet>
      <dgm:spPr/>
    </dgm:pt>
    <dgm:pt modelId="{D722BF43-83EF-1741-B6BD-9D921D74D2AB}" type="pres">
      <dgm:prSet presAssocID="{CBC667A2-9951-384C-8304-6D02FD1601D1}" presName="sibTrans" presStyleLbl="sibTrans2D1" presStyleIdx="1" presStyleCnt="2"/>
      <dgm:spPr/>
    </dgm:pt>
    <dgm:pt modelId="{3A5C6434-2305-214A-8EF1-18F45E664A60}" type="pres">
      <dgm:prSet presAssocID="{CBC667A2-9951-384C-8304-6D02FD1601D1}" presName="connectorText" presStyleLbl="sibTrans2D1" presStyleIdx="1" presStyleCnt="2"/>
      <dgm:spPr/>
    </dgm:pt>
    <dgm:pt modelId="{BF2E8124-D10A-324B-9AEE-A177911162A5}" type="pres">
      <dgm:prSet presAssocID="{1E6EC205-8BF8-514D-BADA-50038EF227FD}" presName="node" presStyleLbl="node1" presStyleIdx="2" presStyleCnt="3">
        <dgm:presLayoutVars>
          <dgm:bulletEnabled val="1"/>
        </dgm:presLayoutVars>
      </dgm:prSet>
      <dgm:spPr/>
    </dgm:pt>
  </dgm:ptLst>
  <dgm:cxnLst>
    <dgm:cxn modelId="{D960BC0A-F5EC-334B-BAB3-63BFCAFC0839}" type="presOf" srcId="{C18114FF-D548-FC46-B343-8B34008A6FEC}" destId="{2FEBB1BB-D2EB-784E-B96B-087E49BF4CD6}" srcOrd="0" destOrd="0" presId="urn:microsoft.com/office/officeart/2005/8/layout/process1"/>
    <dgm:cxn modelId="{A1FF790E-1C5D-9842-AD45-F6D6EBE2CD64}" srcId="{DCF02DC5-464C-E645-A026-C9230EBC5D4A}" destId="{8726C58F-32E4-EC43-B8FD-413AA3A08A07}" srcOrd="0" destOrd="0" parTransId="{A0616330-44E4-D94B-BF6B-9B31EDC061CD}" sibTransId="{C18114FF-D548-FC46-B343-8B34008A6FEC}"/>
    <dgm:cxn modelId="{1CB5EA21-538C-554A-9FBE-00D2D1020A17}" type="presOf" srcId="{0AF1AA2E-5C72-DE43-AEFC-D380580D48CB}" destId="{410093B2-219A-F449-A04E-861AB73C6AF1}" srcOrd="0" destOrd="0" presId="urn:microsoft.com/office/officeart/2005/8/layout/process1"/>
    <dgm:cxn modelId="{5B35353A-2B08-704F-B4FA-F584F0BFEA42}" srcId="{DCF02DC5-464C-E645-A026-C9230EBC5D4A}" destId="{1E6EC205-8BF8-514D-BADA-50038EF227FD}" srcOrd="2" destOrd="0" parTransId="{28D6241F-7FEA-EA45-8FA3-8C8C187B101A}" sibTransId="{60ADC4B8-0AB0-9144-BDB0-F4100BDAC134}"/>
    <dgm:cxn modelId="{B349B35D-E2AD-834C-BC2B-9E9C582C3786}" type="presOf" srcId="{C18114FF-D548-FC46-B343-8B34008A6FEC}" destId="{D2D5625C-44DA-2947-A06D-84DABFAD93A7}" srcOrd="1" destOrd="0" presId="urn:microsoft.com/office/officeart/2005/8/layout/process1"/>
    <dgm:cxn modelId="{FE7BAA6C-E45B-2F44-97D3-AD486DF6F001}" type="presOf" srcId="{DCF02DC5-464C-E645-A026-C9230EBC5D4A}" destId="{A1C829D4-C3E4-5241-8B01-7F2216BB310A}" srcOrd="0" destOrd="0" presId="urn:microsoft.com/office/officeart/2005/8/layout/process1"/>
    <dgm:cxn modelId="{45897759-52B7-BE42-A12A-3E70B59673D2}" type="presOf" srcId="{CBC667A2-9951-384C-8304-6D02FD1601D1}" destId="{D722BF43-83EF-1741-B6BD-9D921D74D2AB}" srcOrd="0" destOrd="0" presId="urn:microsoft.com/office/officeart/2005/8/layout/process1"/>
    <dgm:cxn modelId="{389A0480-2256-F14A-B6A5-4B1FED048054}" type="presOf" srcId="{8726C58F-32E4-EC43-B8FD-413AA3A08A07}" destId="{E3036E9A-E5C3-8746-B032-77EBC58168C1}" srcOrd="0" destOrd="0" presId="urn:microsoft.com/office/officeart/2005/8/layout/process1"/>
    <dgm:cxn modelId="{C693B1B1-145E-F74E-BC8A-6AEC7C8845E7}" type="presOf" srcId="{CBC667A2-9951-384C-8304-6D02FD1601D1}" destId="{3A5C6434-2305-214A-8EF1-18F45E664A60}" srcOrd="1" destOrd="0" presId="urn:microsoft.com/office/officeart/2005/8/layout/process1"/>
    <dgm:cxn modelId="{3276F4BE-4997-644A-BA34-F86F46F833B5}" type="presOf" srcId="{1E6EC205-8BF8-514D-BADA-50038EF227FD}" destId="{BF2E8124-D10A-324B-9AEE-A177911162A5}" srcOrd="0" destOrd="0" presId="urn:microsoft.com/office/officeart/2005/8/layout/process1"/>
    <dgm:cxn modelId="{9B9668D1-606A-9F48-BB15-2FFDB9B30EED}" srcId="{DCF02DC5-464C-E645-A026-C9230EBC5D4A}" destId="{0AF1AA2E-5C72-DE43-AEFC-D380580D48CB}" srcOrd="1" destOrd="0" parTransId="{495D2663-127B-714A-8375-64A9FDF9D4E0}" sibTransId="{CBC667A2-9951-384C-8304-6D02FD1601D1}"/>
    <dgm:cxn modelId="{28C895BB-FC51-994C-B0D5-E5C3DD2CF0A3}" type="presParOf" srcId="{A1C829D4-C3E4-5241-8B01-7F2216BB310A}" destId="{E3036E9A-E5C3-8746-B032-77EBC58168C1}" srcOrd="0" destOrd="0" presId="urn:microsoft.com/office/officeart/2005/8/layout/process1"/>
    <dgm:cxn modelId="{E3C463F2-DED1-5648-BA1A-8ABDB632D9A8}" type="presParOf" srcId="{A1C829D4-C3E4-5241-8B01-7F2216BB310A}" destId="{2FEBB1BB-D2EB-784E-B96B-087E49BF4CD6}" srcOrd="1" destOrd="0" presId="urn:microsoft.com/office/officeart/2005/8/layout/process1"/>
    <dgm:cxn modelId="{3AF47300-BB4F-2544-8F18-7656537D9151}" type="presParOf" srcId="{2FEBB1BB-D2EB-784E-B96B-087E49BF4CD6}" destId="{D2D5625C-44DA-2947-A06D-84DABFAD93A7}" srcOrd="0" destOrd="0" presId="urn:microsoft.com/office/officeart/2005/8/layout/process1"/>
    <dgm:cxn modelId="{CDCD235D-F19E-3549-8776-D9C77F26B6FC}" type="presParOf" srcId="{A1C829D4-C3E4-5241-8B01-7F2216BB310A}" destId="{410093B2-219A-F449-A04E-861AB73C6AF1}" srcOrd="2" destOrd="0" presId="urn:microsoft.com/office/officeart/2005/8/layout/process1"/>
    <dgm:cxn modelId="{06ABE2A6-C3C6-E645-AEB3-4DA407489375}" type="presParOf" srcId="{A1C829D4-C3E4-5241-8B01-7F2216BB310A}" destId="{D722BF43-83EF-1741-B6BD-9D921D74D2AB}" srcOrd="3" destOrd="0" presId="urn:microsoft.com/office/officeart/2005/8/layout/process1"/>
    <dgm:cxn modelId="{24959FD1-6A13-4043-92F8-E1029355CDF4}" type="presParOf" srcId="{D722BF43-83EF-1741-B6BD-9D921D74D2AB}" destId="{3A5C6434-2305-214A-8EF1-18F45E664A60}" srcOrd="0" destOrd="0" presId="urn:microsoft.com/office/officeart/2005/8/layout/process1"/>
    <dgm:cxn modelId="{E233B9DC-B19B-6144-A063-F5F587E74A7B}" type="presParOf" srcId="{A1C829D4-C3E4-5241-8B01-7F2216BB310A}" destId="{BF2E8124-D10A-324B-9AEE-A177911162A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36E9A-E5C3-8746-B032-77EBC58168C1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DQN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agent</a:t>
          </a:r>
          <a:endParaRPr lang="en-US" sz="2000" kern="1200" dirty="0"/>
        </a:p>
      </dsp:txBody>
      <dsp:txXfrm>
        <a:off x="44665" y="2106299"/>
        <a:ext cx="2060143" cy="1206068"/>
      </dsp:txXfrm>
    </dsp:sp>
    <dsp:sp modelId="{2FEBB1BB-D2EB-784E-B96B-087E49BF4CD6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355850" y="2550475"/>
        <a:ext cx="316861" cy="317716"/>
      </dsp:txXfrm>
    </dsp:sp>
    <dsp:sp modelId="{410093B2-219A-F449-A04E-861AB73C6AF1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SARSA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agent</a:t>
          </a:r>
          <a:endParaRPr lang="en-US" sz="2000" kern="1200" dirty="0"/>
        </a:p>
      </dsp:txBody>
      <dsp:txXfrm>
        <a:off x="3033928" y="2106299"/>
        <a:ext cx="2060143" cy="1206068"/>
      </dsp:txXfrm>
    </dsp:sp>
    <dsp:sp modelId="{D722BF43-83EF-1741-B6BD-9D921D74D2AB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345112" y="2550475"/>
        <a:ext cx="316861" cy="317716"/>
      </dsp:txXfrm>
    </dsp:sp>
    <dsp:sp modelId="{BF2E8124-D10A-324B-9AEE-A177911162A5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Approximate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q</a:t>
          </a:r>
          <a:r>
            <a:rPr lang="zh-CN" altLang="en-US" sz="2000" kern="1200" dirty="0"/>
            <a:t> </a:t>
          </a:r>
          <a:r>
            <a:rPr lang="en-US" altLang="zh-CN" sz="2000" kern="1200" dirty="0"/>
            <a:t>with</a:t>
          </a:r>
          <a:r>
            <a:rPr lang="zh-CN" altLang="en-US" sz="2000" kern="1200" dirty="0"/>
            <a:t> </a:t>
          </a:r>
          <a:r>
            <a:rPr lang="en-US" altLang="zh-CN" sz="2000" kern="1200" dirty="0"/>
            <a:t>fixed</a:t>
          </a:r>
          <a:r>
            <a:rPr lang="zh-CN" altLang="en-US" sz="2000" kern="1200" dirty="0"/>
            <a:t> </a:t>
          </a:r>
          <a:r>
            <a:rPr lang="en-US" altLang="zh-CN" sz="2000" kern="1200" dirty="0"/>
            <a:t>weight</a:t>
          </a:r>
          <a:r>
            <a:rPr lang="zh-CN" altLang="en-US" sz="2000" kern="1200" dirty="0"/>
            <a:t> </a:t>
          </a:r>
          <a:r>
            <a:rPr lang="en-US" altLang="zh-CN" sz="2000" kern="1200" dirty="0"/>
            <a:t>&amp;</a:t>
          </a:r>
          <a:r>
            <a:rPr lang="zh-CN" altLang="en-US" sz="2000" kern="1200" dirty="0"/>
            <a:t> </a:t>
          </a:r>
          <a:r>
            <a:rPr lang="en-US" altLang="zh-CN" sz="2000" kern="1200" dirty="0"/>
            <a:t>heuristic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search</a:t>
          </a:r>
          <a:endParaRPr lang="en-US" sz="20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08EE6-3CB3-6444-882B-7639A77636C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A21D8-F74F-394E-B9B8-5435A12C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048337"/>
            <a:ext cx="5610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cs typeface="Arial" pitchFamily="34" charset="0"/>
              </a:rPr>
              <a:t>Pacman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zh-CN" sz="5400" dirty="0">
                <a:solidFill>
                  <a:schemeClr val="bg1"/>
                </a:solidFill>
                <a:cs typeface="Arial" pitchFamily="34" charset="0"/>
              </a:rPr>
              <a:t>Capture</a:t>
            </a:r>
            <a:r>
              <a:rPr lang="zh-CN" altLang="en-US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cs typeface="Arial" pitchFamily="34" charset="0"/>
              </a:rPr>
              <a:t>the</a:t>
            </a:r>
            <a:r>
              <a:rPr lang="zh-CN" altLang="en-US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cs typeface="Arial" pitchFamily="34" charset="0"/>
              </a:rPr>
              <a:t>Flag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096000" y="6191023"/>
            <a:ext cx="5938334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867" dirty="0">
                <a:cs typeface="Arial" pitchFamily="34" charset="0"/>
              </a:rPr>
              <a:t>Group</a:t>
            </a:r>
            <a:r>
              <a:rPr lang="zh-CN" altLang="en-US" sz="1867" dirty="0">
                <a:cs typeface="Arial" pitchFamily="34" charset="0"/>
              </a:rPr>
              <a:t> </a:t>
            </a:r>
            <a:r>
              <a:rPr lang="en-US" altLang="zh-CN" sz="1867" dirty="0">
                <a:cs typeface="Arial" pitchFamily="34" charset="0"/>
              </a:rPr>
              <a:t>Name :</a:t>
            </a:r>
            <a:r>
              <a:rPr lang="zh-CN" altLang="en-US" sz="1867" dirty="0">
                <a:cs typeface="Arial" pitchFamily="34" charset="0"/>
              </a:rPr>
              <a:t> </a:t>
            </a:r>
            <a:r>
              <a:rPr lang="en-US" altLang="zh-CN" sz="1867" dirty="0" err="1">
                <a:cs typeface="Arial" pitchFamily="34" charset="0"/>
              </a:rPr>
              <a:t>NaivePacman</a:t>
            </a:r>
            <a:endParaRPr lang="en-US" altLang="zh-CN" sz="1867" dirty="0">
              <a:cs typeface="Arial" pitchFamily="34" charset="0"/>
            </a:endParaRPr>
          </a:p>
          <a:p>
            <a:r>
              <a:rPr lang="en-US" altLang="ko-KR" sz="1867" dirty="0">
                <a:cs typeface="Arial" pitchFamily="34" charset="0"/>
              </a:rPr>
              <a:t>Group Member : Han Jiang, </a:t>
            </a:r>
            <a:r>
              <a:rPr lang="en-US" altLang="ko-KR" sz="1867" dirty="0" err="1">
                <a:cs typeface="Arial" pitchFamily="34" charset="0"/>
              </a:rPr>
              <a:t>Junlin</a:t>
            </a:r>
            <a:r>
              <a:rPr lang="en-US" altLang="ko-KR" sz="1867" dirty="0">
                <a:cs typeface="Arial" pitchFamily="34" charset="0"/>
              </a:rPr>
              <a:t> Chen, Yuansan Liu</a:t>
            </a:r>
            <a:endParaRPr lang="ko-KR" altLang="en-US" sz="1867" dirty="0"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Technique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ack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used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Deep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Q-Network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CNN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network;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SARSA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learning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CN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Approximate</a:t>
              </a:r>
              <a:r>
                <a:rPr lang="zh-CN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</a:t>
              </a:r>
              <a:r>
                <a:rPr lang="zh-CN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Learning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A-star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Search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CN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Heuristic</a:t>
              </a:r>
              <a:r>
                <a:rPr lang="zh-CN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Search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914978"/>
            <a:chOff x="1848112" y="1575921"/>
            <a:chExt cx="5383988" cy="9149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Max-flow;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Flood-fill;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CN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Graph</a:t>
              </a:r>
              <a:r>
                <a:rPr lang="zh-CN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Theory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89791"/>
            <a:ext cx="5446295" cy="1479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Section</a:t>
            </a:r>
          </a:p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Break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837744"/>
            <a:ext cx="544622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Theoretical</a:t>
            </a:r>
            <a:r>
              <a:rPr lang="zh-CN" altLang="en-US" dirty="0"/>
              <a:t> </a:t>
            </a:r>
            <a:r>
              <a:rPr lang="en-US" altLang="zh-CN" dirty="0"/>
              <a:t>basis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89210" y="154351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Q-Learning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008420" y="1964240"/>
            <a:ext cx="3774376" cy="19855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1711" y="2324242"/>
            <a:ext cx="4565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1600" dirty="0"/>
              <a:t>Pacman</a:t>
            </a:r>
            <a:r>
              <a:rPr lang="zh-CN" altLang="en-US" sz="1600" dirty="0"/>
              <a:t> </a:t>
            </a:r>
            <a:r>
              <a:rPr lang="en-US" altLang="zh-CN" sz="1600" dirty="0"/>
              <a:t>chooses</a:t>
            </a:r>
            <a:r>
              <a:rPr lang="zh-CN" altLang="en-US" sz="1600" dirty="0"/>
              <a:t> </a:t>
            </a:r>
            <a:r>
              <a:rPr lang="en-US" altLang="zh-CN" sz="1600" dirty="0"/>
              <a:t>action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highest</a:t>
            </a:r>
            <a:r>
              <a:rPr lang="zh-CN" altLang="en-US" sz="1600" dirty="0"/>
              <a:t> </a:t>
            </a:r>
            <a:r>
              <a:rPr lang="en-US" altLang="zh-CN" sz="1600" dirty="0"/>
              <a:t>Q-value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Q-value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approximated</a:t>
            </a:r>
            <a:r>
              <a:rPr lang="zh-CN" altLang="en-US" sz="1600" dirty="0"/>
              <a:t> </a:t>
            </a:r>
            <a:r>
              <a:rPr lang="en-US" altLang="zh-CN" sz="1600" dirty="0"/>
              <a:t>using</a:t>
            </a:r>
            <a:r>
              <a:rPr lang="zh-CN" altLang="en-US" sz="1600" dirty="0"/>
              <a:t> </a:t>
            </a:r>
            <a:r>
              <a:rPr lang="en-US" altLang="zh-CN" sz="1600" dirty="0"/>
              <a:t>simplified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rather</a:t>
            </a:r>
            <a:r>
              <a:rPr lang="zh-CN" altLang="en-US" sz="1600" dirty="0"/>
              <a:t> </a:t>
            </a:r>
            <a:r>
              <a:rPr lang="en-US" altLang="zh-CN" sz="1600" dirty="0"/>
              <a:t>than</a:t>
            </a:r>
            <a:r>
              <a:rPr lang="zh-CN" altLang="en-US" sz="1600" dirty="0"/>
              <a:t> </a:t>
            </a:r>
            <a:r>
              <a:rPr lang="en-US" altLang="zh-CN" sz="1600" dirty="0"/>
              <a:t>building</a:t>
            </a:r>
            <a:r>
              <a:rPr lang="zh-CN" altLang="en-US" sz="1600" dirty="0"/>
              <a:t> </a:t>
            </a:r>
            <a:r>
              <a:rPr lang="en-US" altLang="zh-CN" sz="1600" dirty="0"/>
              <a:t>Q</a:t>
            </a:r>
            <a:r>
              <a:rPr lang="zh-CN" altLang="en-US" sz="1600" dirty="0"/>
              <a:t> </a:t>
            </a:r>
            <a:r>
              <a:rPr lang="en-US" altLang="zh-CN" sz="1600" dirty="0"/>
              <a:t>table</a:t>
            </a:r>
            <a:endParaRPr lang="en-US" sz="1600" dirty="0"/>
          </a:p>
        </p:txBody>
      </p:sp>
      <p:pic>
        <p:nvPicPr>
          <p:cNvPr id="1028" name="Picture 4" descr="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2" y="1543512"/>
            <a:ext cx="4048140" cy="35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21711" y="3812858"/>
                <a:ext cx="242521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is-I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3812858"/>
                <a:ext cx="2425215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21711" y="4617815"/>
                <a:ext cx="4569136" cy="371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𝑑𝑖𝑓𝑓𝑒𝑟𝑒𝑛𝑐𝑒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func>
                        <m:funcPr>
                          <m:ctrlPr>
                            <a:rPr lang="mr-IN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altLang="zh-CN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))</m:t>
                          </m:r>
                          <m:r>
                            <a:rPr lang="zh-CN" alt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4617815"/>
                <a:ext cx="4569136" cy="371640"/>
              </a:xfrm>
              <a:prstGeom prst="rect">
                <a:avLst/>
              </a:prstGeom>
              <a:blipFill rotWithShape="0">
                <a:blip r:embed="rId4"/>
                <a:stretch>
                  <a:fillRect l="-1200" t="-110000" r="-1200" b="-1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21711" y="5038179"/>
                <a:ext cx="337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𝑑𝑖𝑓𝑓𝑒𝑟𝑛𝑐𝑒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5038179"/>
                <a:ext cx="337848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1" t="-141304" r="-1986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5902036" y="3812858"/>
            <a:ext cx="320634" cy="27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82883" y="3522316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Approximated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Q-value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030786" y="364632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State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vector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7914349" y="3800214"/>
            <a:ext cx="1116437" cy="28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5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Theoretical</a:t>
            </a:r>
            <a:r>
              <a:rPr lang="zh-CN" altLang="en-US" dirty="0"/>
              <a:t> </a:t>
            </a:r>
            <a:r>
              <a:rPr lang="en-US" altLang="zh-CN" dirty="0"/>
              <a:t>basis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30786" y="154351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Q-network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008420" y="1964240"/>
            <a:ext cx="3774376" cy="19855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1711" y="2324242"/>
            <a:ext cx="456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1600" dirty="0"/>
              <a:t>Input</a:t>
            </a:r>
            <a:r>
              <a:rPr lang="zh-CN" altLang="en-US" sz="1600" dirty="0"/>
              <a:t> </a:t>
            </a:r>
            <a:r>
              <a:rPr lang="en-US" altLang="zh-CN" sz="1600" dirty="0"/>
              <a:t>become</a:t>
            </a:r>
            <a:r>
              <a:rPr lang="zh-CN" altLang="en-US" sz="1600" dirty="0"/>
              <a:t> </a:t>
            </a:r>
            <a:r>
              <a:rPr lang="en-US" altLang="zh-CN" sz="1600" dirty="0"/>
              <a:t>multiple</a:t>
            </a:r>
            <a:r>
              <a:rPr lang="zh-CN" altLang="en-US" sz="1600" dirty="0"/>
              <a:t> </a:t>
            </a:r>
            <a:r>
              <a:rPr lang="en-US" altLang="zh-CN" sz="1600" dirty="0"/>
              <a:t>matrices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Let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network</a:t>
            </a:r>
            <a:r>
              <a:rPr lang="zh-CN" altLang="en-US" sz="1600" dirty="0"/>
              <a:t> </a:t>
            </a:r>
            <a:r>
              <a:rPr lang="en-US" altLang="zh-CN" sz="1600" dirty="0"/>
              <a:t>extract</a:t>
            </a:r>
            <a:r>
              <a:rPr lang="zh-CN" altLang="en-US" sz="1600" dirty="0"/>
              <a:t> </a:t>
            </a:r>
            <a:r>
              <a:rPr lang="en-US" altLang="zh-CN" sz="1600" dirty="0"/>
              <a:t>features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21711" y="3812858"/>
                <a:ext cx="242521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is-I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3812858"/>
                <a:ext cx="2425215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5902036" y="3812858"/>
            <a:ext cx="320634" cy="27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82883" y="3522316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Approximated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Q-value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030786" y="364632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State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vector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7914349" y="3800214"/>
            <a:ext cx="1116437" cy="28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 descr="pacman dqn cnn」的圖片搜尋結果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0" y="1312516"/>
            <a:ext cx="4203700" cy="2209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30786" y="485737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A-star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08420" y="5278106"/>
            <a:ext cx="3774376" cy="19855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9726" y="5520226"/>
            <a:ext cx="4565673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heuristic</a:t>
            </a:r>
            <a:r>
              <a:rPr lang="zh-CN" altLang="en-US" sz="1600" dirty="0"/>
              <a:t> </a:t>
            </a:r>
            <a:r>
              <a:rPr lang="en-US" altLang="zh-CN" sz="1600" dirty="0"/>
              <a:t>value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determine</a:t>
            </a:r>
            <a:r>
              <a:rPr lang="zh-CN" altLang="en-US" sz="1600" dirty="0"/>
              <a:t> </a:t>
            </a:r>
            <a:r>
              <a:rPr lang="en-US" altLang="zh-CN" sz="1600" dirty="0"/>
              <a:t>explorations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/>
              <a:t>Explore</a:t>
            </a:r>
            <a:r>
              <a:rPr lang="zh-CN" altLang="en-US" sz="1600" dirty="0"/>
              <a:t> </a:t>
            </a:r>
            <a:r>
              <a:rPr lang="en-US" altLang="zh-CN" sz="1600" dirty="0"/>
              <a:t>much</a:t>
            </a:r>
            <a:r>
              <a:rPr lang="zh-CN" altLang="en-US" sz="1600" dirty="0"/>
              <a:t> </a:t>
            </a: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US" altLang="zh-CN" sz="1600" dirty="0"/>
              <a:t>nodes</a:t>
            </a:r>
            <a:r>
              <a:rPr lang="zh-CN" altLang="en-US" sz="1600" dirty="0"/>
              <a:t> </a:t>
            </a:r>
            <a:r>
              <a:rPr lang="en-US" altLang="zh-CN" sz="1600" dirty="0"/>
              <a:t>than</a:t>
            </a:r>
            <a:r>
              <a:rPr lang="zh-CN" altLang="en-US" sz="1600" dirty="0"/>
              <a:t> </a:t>
            </a:r>
            <a:r>
              <a:rPr lang="en-US" altLang="zh-CN" sz="1600" dirty="0"/>
              <a:t>non-heuristic</a:t>
            </a:r>
            <a:r>
              <a:rPr lang="zh-CN" altLang="en-US" sz="1600" dirty="0"/>
              <a:t> </a:t>
            </a:r>
            <a:r>
              <a:rPr lang="en-US" altLang="zh-CN" sz="1600" dirty="0"/>
              <a:t>search</a:t>
            </a:r>
          </a:p>
        </p:txBody>
      </p:sp>
      <p:pic>
        <p:nvPicPr>
          <p:cNvPr id="3076" name="Picture 4" descr="astar search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5" y="4013201"/>
            <a:ext cx="3633849" cy="25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7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Technique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73551162"/>
              </p:ext>
            </p:extLst>
          </p:nvPr>
        </p:nvGraphicFramePr>
        <p:xfrm>
          <a:off x="1806370" y="-6103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29343" y="325355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Q-network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27513" y="3694142"/>
            <a:ext cx="3253840" cy="22835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513" y="3716977"/>
            <a:ext cx="3764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US" altLang="zh-CN" sz="1600" dirty="0"/>
              <a:t>human</a:t>
            </a:r>
            <a:r>
              <a:rPr lang="zh-CN" altLang="en-US" sz="1600" dirty="0"/>
              <a:t> </a:t>
            </a:r>
            <a:r>
              <a:rPr lang="en-US" altLang="zh-CN" sz="1600" dirty="0"/>
              <a:t>work</a:t>
            </a:r>
            <a:r>
              <a:rPr lang="zh-CN" altLang="en-US" sz="1600" dirty="0"/>
              <a:t> </a:t>
            </a:r>
            <a:r>
              <a:rPr lang="en-US" altLang="zh-CN" sz="1600" dirty="0"/>
              <a:t>(no</a:t>
            </a:r>
            <a:r>
              <a:rPr lang="zh-CN" altLang="en-US" sz="1600" dirty="0"/>
              <a:t> </a:t>
            </a:r>
            <a:r>
              <a:rPr lang="en-US" altLang="zh-CN" sz="1600" dirty="0"/>
              <a:t>need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design</a:t>
            </a:r>
            <a:r>
              <a:rPr lang="zh-CN" altLang="en-US" sz="1600" dirty="0"/>
              <a:t> </a:t>
            </a:r>
            <a:r>
              <a:rPr lang="en-US" altLang="zh-CN" sz="1600" dirty="0"/>
              <a:t>features)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Hard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design</a:t>
            </a:r>
            <a:r>
              <a:rPr lang="zh-CN" altLang="en-US" sz="1600" dirty="0"/>
              <a:t> </a:t>
            </a:r>
            <a:r>
              <a:rPr lang="en-US" altLang="zh-CN" sz="1600" dirty="0"/>
              <a:t>hyper</a:t>
            </a:r>
            <a:r>
              <a:rPr lang="zh-CN" altLang="en-US" sz="1600" dirty="0"/>
              <a:t> </a:t>
            </a:r>
            <a:r>
              <a:rPr lang="en-US" altLang="zh-CN" sz="1600" dirty="0"/>
              <a:t>parameter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Hard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converge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Sensitive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map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Difficult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interpret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2864" y="3036393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SARSA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973405" y="3694142"/>
            <a:ext cx="3253840" cy="22835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3405" y="3739812"/>
            <a:ext cx="3764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Human</a:t>
            </a:r>
            <a:r>
              <a:rPr lang="zh-CN" altLang="en-US" sz="1600" dirty="0"/>
              <a:t> </a:t>
            </a:r>
            <a:r>
              <a:rPr lang="en-US" altLang="zh-CN" sz="1600" dirty="0"/>
              <a:t>design</a:t>
            </a:r>
            <a:r>
              <a:rPr lang="zh-CN" altLang="en-US" sz="1600" dirty="0"/>
              <a:t> </a:t>
            </a:r>
            <a:r>
              <a:rPr lang="en-US" altLang="zh-CN" sz="1600" dirty="0"/>
              <a:t>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Hard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design</a:t>
            </a:r>
            <a:r>
              <a:rPr lang="zh-CN" altLang="en-US" sz="1600" dirty="0"/>
              <a:t> </a:t>
            </a:r>
            <a:r>
              <a:rPr lang="en-US" altLang="zh-CN" sz="1600" dirty="0"/>
              <a:t>hyper</a:t>
            </a:r>
            <a:r>
              <a:rPr lang="zh-CN" altLang="en-US" sz="1600" dirty="0"/>
              <a:t> </a:t>
            </a:r>
            <a:r>
              <a:rPr lang="en-US" altLang="zh-CN" sz="1600" dirty="0"/>
              <a:t>parameter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Hard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converge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Easy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interpret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941729" y="321930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439899" y="3659889"/>
            <a:ext cx="3253840" cy="22835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39899" y="3682724"/>
            <a:ext cx="37644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US" altLang="zh-CN" sz="1600" dirty="0"/>
              <a:t>human</a:t>
            </a:r>
            <a:r>
              <a:rPr lang="zh-CN" altLang="en-US" sz="1600" dirty="0"/>
              <a:t> </a:t>
            </a:r>
            <a:r>
              <a:rPr lang="en-US" altLang="zh-CN" sz="1600" dirty="0"/>
              <a:t>work</a:t>
            </a:r>
            <a:r>
              <a:rPr lang="zh-CN" altLang="en-US" sz="1600" dirty="0"/>
              <a:t> </a:t>
            </a:r>
            <a:r>
              <a:rPr lang="en-US" altLang="zh-CN" sz="1600" dirty="0"/>
              <a:t>(no</a:t>
            </a:r>
            <a:r>
              <a:rPr lang="zh-CN" altLang="en-US" sz="1600" dirty="0"/>
              <a:t> </a:t>
            </a:r>
            <a:r>
              <a:rPr lang="en-US" altLang="zh-CN" sz="1600" dirty="0"/>
              <a:t>need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design</a:t>
            </a:r>
            <a:r>
              <a:rPr lang="zh-CN" altLang="en-US" sz="1600" dirty="0"/>
              <a:t> </a:t>
            </a:r>
            <a:r>
              <a:rPr lang="en-US" altLang="zh-CN" sz="1600" dirty="0"/>
              <a:t>feature)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Hard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design</a:t>
            </a:r>
            <a:r>
              <a:rPr lang="zh-CN" altLang="en-US" sz="1600" dirty="0"/>
              <a:t> </a:t>
            </a:r>
            <a:r>
              <a:rPr lang="en-US" altLang="zh-CN" sz="1600" dirty="0"/>
              <a:t>hyper</a:t>
            </a:r>
            <a:r>
              <a:rPr lang="zh-CN" altLang="en-US" sz="1600" dirty="0"/>
              <a:t> </a:t>
            </a:r>
            <a:r>
              <a:rPr lang="en-US" altLang="zh-CN" sz="1600" dirty="0"/>
              <a:t>parameter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Hard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converge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Sensitive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map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/>
              <a:t>Easy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understand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behavior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Pacman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7280724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238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Yuansan Liu</cp:lastModifiedBy>
  <cp:revision>124</cp:revision>
  <dcterms:created xsi:type="dcterms:W3CDTF">2018-04-24T17:14:44Z</dcterms:created>
  <dcterms:modified xsi:type="dcterms:W3CDTF">2019-10-16T05:32:33Z</dcterms:modified>
</cp:coreProperties>
</file>