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A648D93-D7A7-4952-B584-96DB88DAAF7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ection sans titre" id="{99527B6C-B3FF-45E7-BE55-BDEC0ED900B3}">
          <p14:sldIdLst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80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35361"/>
            <a:ext cx="7477601" cy="3358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5400" b="1" dirty="0">
                <a:solidFill>
                  <a:srgbClr val="396AF1"/>
                </a:solidFill>
                <a:latin typeface="Barlow"/>
                <a:ea typeface="Barlow"/>
                <a:cs typeface="Barlow" pitchFamily="34" charset="-120"/>
              </a:rPr>
              <a:t>BOBO’S STORE: A Store System Management Project</a:t>
            </a:r>
            <a:endParaRPr lang="en-US" sz="5400" dirty="0">
              <a:latin typeface="Barlow"/>
              <a:ea typeface="Barlow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529435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Barlow"/>
                <a:ea typeface="Barlow"/>
                <a:cs typeface="Montserrat" pitchFamily="34" charset="-120"/>
              </a:rPr>
              <a:t>This project focuses on building a store system management for BOBO’S STORE. A team of </a:t>
            </a:r>
            <a:r>
              <a:rPr lang="en-US" sz="1750" dirty="0" smtClean="0">
                <a:solidFill>
                  <a:srgbClr val="272525"/>
                </a:solidFill>
                <a:latin typeface="Barlow"/>
                <a:ea typeface="Barlow"/>
                <a:cs typeface="Montserrat" pitchFamily="34" charset="-120"/>
              </a:rPr>
              <a:t>four</a:t>
            </a:r>
            <a:r>
              <a:rPr lang="en-US" sz="1750" dirty="0" smtClean="0">
                <a:solidFill>
                  <a:srgbClr val="272525"/>
                </a:solidFill>
                <a:latin typeface="Barlow"/>
                <a:ea typeface="Barlow"/>
                <a:cs typeface="Montserrat" pitchFamily="34" charset="-120"/>
              </a:rPr>
              <a:t> </a:t>
            </a:r>
            <a:r>
              <a:rPr lang="en-US" sz="1750" dirty="0">
                <a:solidFill>
                  <a:srgbClr val="272525"/>
                </a:solidFill>
                <a:latin typeface="Barlow"/>
                <a:ea typeface="Barlow"/>
                <a:cs typeface="Montserrat" pitchFamily="34" charset="-120"/>
              </a:rPr>
              <a:t>members will develop the system, following a structured process.</a:t>
            </a:r>
            <a:endParaRPr lang="en-US" sz="1750" dirty="0">
              <a:latin typeface="Barlow"/>
              <a:ea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11279"/>
            <a:ext cx="756666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55"/>
              </a:lnSpc>
            </a:pPr>
            <a:r>
              <a:rPr lang="fr-FR" sz="4800" b="1" u="sng" dirty="0" err="1">
                <a:solidFill>
                  <a:schemeClr val="accent1"/>
                </a:solidFill>
              </a:rPr>
              <a:t>Problem</a:t>
            </a:r>
            <a:r>
              <a:rPr lang="fr-FR" sz="4800" b="1" u="sng" dirty="0">
                <a:solidFill>
                  <a:schemeClr val="accent1"/>
                </a:solidFill>
              </a:rPr>
              <a:t> </a:t>
            </a:r>
            <a:r>
              <a:rPr lang="fr-FR" sz="4800" b="1" u="sng" dirty="0" smtClean="0">
                <a:solidFill>
                  <a:schemeClr val="accent1"/>
                </a:solidFill>
              </a:rPr>
              <a:t>and </a:t>
            </a:r>
            <a:r>
              <a:rPr lang="fr-FR" sz="4800" b="1" u="sng" dirty="0">
                <a:solidFill>
                  <a:schemeClr val="accent1"/>
                </a:solidFill>
              </a:rPr>
              <a:t>solutions</a:t>
            </a:r>
            <a:endParaRPr lang="en-US" sz="4604" dirty="0">
              <a:solidFill>
                <a:schemeClr val="accent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2068473" y="3658077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2143482" y="3714750"/>
            <a:ext cx="307621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78"/>
              </a:lnSpc>
            </a:pPr>
            <a:r>
              <a:rPr lang="en-US" sz="2400" b="1" dirty="0">
                <a:solidFill>
                  <a:schemeClr val="accent1"/>
                </a:solidFill>
              </a:rPr>
              <a:t>Problem Addressed</a:t>
            </a:r>
          </a:p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982391" y="4396264"/>
            <a:ext cx="4999553" cy="339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624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Inventory Management</a:t>
            </a:r>
            <a:r>
              <a:rPr lang="en-US" sz="1600" dirty="0"/>
              <a:t>: Maintaining the right balance of stock levels can be </a:t>
            </a:r>
            <a:r>
              <a:rPr lang="en-US" sz="1600" dirty="0" smtClean="0"/>
              <a:t>challenging</a:t>
            </a:r>
          </a:p>
          <a:p>
            <a:pPr marL="457200" indent="-457200">
              <a:lnSpc>
                <a:spcPts val="2624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Tracking and Traceability</a:t>
            </a:r>
            <a:r>
              <a:rPr lang="en-US" sz="1600" dirty="0"/>
              <a:t>: Efficiently tracking the movement of goods, from receiving to sales, can be complex, especially for businesses with multiple locations or a large product </a:t>
            </a:r>
            <a:r>
              <a:rPr lang="en-US" sz="1600" dirty="0" smtClean="0"/>
              <a:t>catalog</a:t>
            </a:r>
            <a:r>
              <a:rPr lang="en-US" sz="175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457200" indent="-457200">
              <a:lnSpc>
                <a:spcPts val="2624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Employee Management</a:t>
            </a:r>
            <a:r>
              <a:rPr lang="en-US" sz="1600" dirty="0"/>
              <a:t>: Scheduling, tracking employee productivity, and managing staff training and performance can be complex, particularly for stores with high turnover or part-time workers.</a:t>
            </a:r>
            <a:endParaRPr lang="fr-FR" sz="1600" dirty="0"/>
          </a:p>
          <a:p>
            <a:pPr>
              <a:lnSpc>
                <a:spcPts val="2624"/>
              </a:lnSpc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75340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675341"/>
            <a:ext cx="3644384" cy="498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78"/>
              </a:lnSpc>
            </a:pPr>
            <a:r>
              <a:rPr lang="fr-FR" sz="2400" b="1" dirty="0">
                <a:solidFill>
                  <a:schemeClr val="accent1"/>
                </a:solidFill>
              </a:rPr>
              <a:t>Solutions</a:t>
            </a:r>
          </a:p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7648456" y="4396264"/>
            <a:ext cx="4999553" cy="339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t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  <a:latin typeface="-apple-system"/>
              </a:rPr>
              <a:t>Inventory Management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Implement inventory tracking and forecasting software to help optimize stock levels.</a:t>
            </a:r>
          </a:p>
          <a:p>
            <a:pPr fontAlgn="t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  <a:latin typeface="-apple-system"/>
              </a:rPr>
              <a:t>Tracking and Traceability</a:t>
            </a:r>
            <a:r>
              <a:rPr lang="en-US" dirty="0">
                <a:solidFill>
                  <a:schemeClr val="accent1"/>
                </a:solidFill>
                <a:latin typeface="-apple-system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Utilize a comprehensive store management system that integrates inventory, sales, and supply chain data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Employee Management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Integrate employee management tools (e.g., scheduling, time </a:t>
            </a:r>
            <a:r>
              <a:rPr lang="en-US" dirty="0" smtClean="0"/>
              <a:t>tracking) </a:t>
            </a:r>
            <a:r>
              <a:rPr lang="en-US" dirty="0"/>
              <a:t>into the store management system.</a:t>
            </a: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126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0608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11279"/>
            <a:ext cx="869442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55"/>
              </a:lnSpc>
            </a:pPr>
            <a:r>
              <a:rPr lang="en-US" sz="4604" dirty="0" smtClean="0">
                <a:solidFill>
                  <a:schemeClr val="accent1"/>
                </a:solidFill>
              </a:rPr>
              <a:t>Recommendation for future studies</a:t>
            </a:r>
            <a:endParaRPr lang="en-US" sz="4604" dirty="0">
              <a:solidFill>
                <a:schemeClr val="accent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143482" y="3714750"/>
            <a:ext cx="307621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982391" y="4396264"/>
            <a:ext cx="4999553" cy="339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70354" y="3734635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675341"/>
            <a:ext cx="3644384" cy="498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1234440" y="3916680"/>
            <a:ext cx="11413569" cy="3870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Automated Inventory Management:</a:t>
            </a:r>
          </a:p>
          <a:p>
            <a:pPr lvl="1"/>
            <a:r>
              <a:rPr lang="en-US" dirty="0"/>
              <a:t>Study the feasibility and effectiveness of implementing autonomous inventory replenishment systems, using technologies like </a:t>
            </a:r>
            <a:r>
              <a:rPr lang="en-US" dirty="0" err="1"/>
              <a:t>IoT</a:t>
            </a:r>
            <a:r>
              <a:rPr lang="en-US" dirty="0"/>
              <a:t> sensors and robotic process automation.</a:t>
            </a:r>
          </a:p>
          <a:p>
            <a:pPr lvl="1"/>
            <a:r>
              <a:rPr lang="en-US" dirty="0"/>
              <a:t>Evaluate the impact of automated inventory management on operational </a:t>
            </a:r>
            <a:r>
              <a:rPr lang="en-US" dirty="0" smtClean="0"/>
              <a:t>efficiency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accent1"/>
                </a:solidFill>
              </a:rPr>
              <a:t>Cybersecurity</a:t>
            </a:r>
            <a:r>
              <a:rPr lang="en-US" sz="2400" b="1" dirty="0">
                <a:solidFill>
                  <a:schemeClr val="accent1"/>
                </a:solidFill>
              </a:rPr>
              <a:t> and Data Privacy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Conduct research on the evolving </a:t>
            </a:r>
            <a:r>
              <a:rPr lang="en-US" dirty="0" err="1"/>
              <a:t>cybersecurity</a:t>
            </a:r>
            <a:r>
              <a:rPr lang="en-US" dirty="0"/>
              <a:t> threats and data privacy regulations impacting store management </a:t>
            </a:r>
            <a:r>
              <a:rPr lang="en-US" dirty="0" smtClean="0"/>
              <a:t>systems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User Experience and Adoption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Investigate the factors that influence user acceptance and adoption of store management systems, including interface design, ease of use, and change management strategies</a:t>
            </a:r>
            <a:r>
              <a:rPr lang="en-US" dirty="0" smtClean="0"/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359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11279"/>
            <a:ext cx="745998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755"/>
              </a:lnSpc>
              <a:buNone/>
            </a:pPr>
            <a:r>
              <a:rPr lang="en-US" sz="4604" b="1" dirty="0" smtClean="0">
                <a:solidFill>
                  <a:schemeClr val="accent1"/>
                </a:solidFill>
              </a:rPr>
              <a:t>CONCLUSION</a:t>
            </a:r>
          </a:p>
          <a:p>
            <a:pPr marL="0" indent="0">
              <a:lnSpc>
                <a:spcPts val="5755"/>
              </a:lnSpc>
              <a:buNone/>
            </a:pP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3675340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3897511"/>
            <a:ext cx="307621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982391" y="4023360"/>
            <a:ext cx="4951809" cy="1372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400" dirty="0"/>
              <a:t>In conclusion, our analysis shows how as software engineering we can build a store </a:t>
            </a:r>
            <a:r>
              <a:rPr lang="en-US" sz="2400" dirty="0" smtClean="0"/>
              <a:t>system </a:t>
            </a:r>
            <a:r>
              <a:rPr lang="en-US" sz="2400" dirty="0"/>
              <a:t>management and all steps we should do in other to develop a good, feasibility </a:t>
            </a:r>
            <a:r>
              <a:rPr lang="en-US" sz="2400" dirty="0" smtClean="0"/>
              <a:t>and an efficient system.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7426285" y="3675340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897511"/>
            <a:ext cx="301513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7648456" y="4396264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637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747641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3426738" y="427673"/>
            <a:ext cx="4093131" cy="511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29"/>
              </a:lnSpc>
              <a:buNone/>
            </a:pPr>
            <a:r>
              <a:rPr lang="en-US" sz="322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Plan</a:t>
            </a:r>
            <a:endParaRPr lang="en-US" sz="3223" dirty="0"/>
          </a:p>
        </p:txBody>
      </p:sp>
      <p:sp>
        <p:nvSpPr>
          <p:cNvPr id="5" name="Shape 2"/>
          <p:cNvSpPr/>
          <p:nvPr/>
        </p:nvSpPr>
        <p:spPr>
          <a:xfrm>
            <a:off x="3625096" y="1250275"/>
            <a:ext cx="69890" cy="7069693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6" name="Shape 3"/>
          <p:cNvSpPr/>
          <p:nvPr/>
        </p:nvSpPr>
        <p:spPr>
          <a:xfrm>
            <a:off x="3834944" y="1565136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7" name="Shape 4"/>
          <p:cNvSpPr/>
          <p:nvPr/>
        </p:nvSpPr>
        <p:spPr>
          <a:xfrm>
            <a:off x="3485019" y="142517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3616464" y="1477328"/>
            <a:ext cx="86916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934" dirty="0"/>
          </a:p>
        </p:txBody>
      </p:sp>
      <p:sp>
        <p:nvSpPr>
          <p:cNvPr id="9" name="Text 6"/>
          <p:cNvSpPr/>
          <p:nvPr/>
        </p:nvSpPr>
        <p:spPr>
          <a:xfrm>
            <a:off x="4515445" y="1405771"/>
            <a:ext cx="3088958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 &amp; Requirement Gathering</a:t>
            </a:r>
            <a:endParaRPr lang="en-US" sz="1611" dirty="0"/>
          </a:p>
        </p:txBody>
      </p:sp>
      <p:sp>
        <p:nvSpPr>
          <p:cNvPr id="10" name="Text 7"/>
          <p:cNvSpPr/>
          <p:nvPr/>
        </p:nvSpPr>
        <p:spPr>
          <a:xfrm>
            <a:off x="4515445" y="1754743"/>
            <a:ext cx="6688217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begins with analyzing the store's needs and gathering requirements from stakeholders.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3834944" y="2847082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12" name="Shape 9"/>
          <p:cNvSpPr/>
          <p:nvPr/>
        </p:nvSpPr>
        <p:spPr>
          <a:xfrm>
            <a:off x="3485019" y="2707124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3591223" y="2759273"/>
            <a:ext cx="137517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934" dirty="0"/>
          </a:p>
        </p:txBody>
      </p:sp>
      <p:sp>
        <p:nvSpPr>
          <p:cNvPr id="14" name="Text 11"/>
          <p:cNvSpPr/>
          <p:nvPr/>
        </p:nvSpPr>
        <p:spPr>
          <a:xfrm>
            <a:off x="4515445" y="2687717"/>
            <a:ext cx="204656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Design</a:t>
            </a:r>
            <a:endParaRPr lang="en-US" sz="1611" dirty="0"/>
          </a:p>
        </p:txBody>
      </p:sp>
      <p:sp>
        <p:nvSpPr>
          <p:cNvPr id="15" name="Text 12"/>
          <p:cNvSpPr/>
          <p:nvPr/>
        </p:nvSpPr>
        <p:spPr>
          <a:xfrm>
            <a:off x="4515445" y="3036689"/>
            <a:ext cx="6688217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phase involves creating diagrams and outlining the system's structure and functionality.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3834944" y="4129028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17" name="Shape 14"/>
          <p:cNvSpPr/>
          <p:nvPr/>
        </p:nvSpPr>
        <p:spPr>
          <a:xfrm>
            <a:off x="3485019" y="3989070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3593604" y="4041219"/>
            <a:ext cx="132636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934" dirty="0"/>
          </a:p>
        </p:txBody>
      </p:sp>
      <p:sp>
        <p:nvSpPr>
          <p:cNvPr id="19" name="Text 16"/>
          <p:cNvSpPr/>
          <p:nvPr/>
        </p:nvSpPr>
        <p:spPr>
          <a:xfrm>
            <a:off x="4515445" y="3969663"/>
            <a:ext cx="204656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Implementation</a:t>
            </a:r>
            <a:endParaRPr lang="en-US" sz="1611" dirty="0"/>
          </a:p>
        </p:txBody>
      </p:sp>
      <p:sp>
        <p:nvSpPr>
          <p:cNvPr id="20" name="Text 17"/>
          <p:cNvSpPr/>
          <p:nvPr/>
        </p:nvSpPr>
        <p:spPr>
          <a:xfrm>
            <a:off x="4515445" y="4318635"/>
            <a:ext cx="668821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implementation phase involves building the system using VBA in Microsoft Excel.</a:t>
            </a:r>
            <a:endParaRPr lang="en-US" sz="1225" dirty="0"/>
          </a:p>
        </p:txBody>
      </p:sp>
      <p:sp>
        <p:nvSpPr>
          <p:cNvPr id="21" name="Shape 18"/>
          <p:cNvSpPr/>
          <p:nvPr/>
        </p:nvSpPr>
        <p:spPr>
          <a:xfrm>
            <a:off x="3834944" y="5177730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22" name="Shape 19"/>
          <p:cNvSpPr/>
          <p:nvPr/>
        </p:nvSpPr>
        <p:spPr>
          <a:xfrm>
            <a:off x="3485019" y="5037773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23" name="Text 20"/>
          <p:cNvSpPr/>
          <p:nvPr/>
        </p:nvSpPr>
        <p:spPr>
          <a:xfrm>
            <a:off x="3585627" y="5089922"/>
            <a:ext cx="148590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1934" dirty="0"/>
          </a:p>
        </p:txBody>
      </p:sp>
      <p:sp>
        <p:nvSpPr>
          <p:cNvPr id="24" name="Text 21"/>
          <p:cNvSpPr/>
          <p:nvPr/>
        </p:nvSpPr>
        <p:spPr>
          <a:xfrm>
            <a:off x="4515445" y="5018365"/>
            <a:ext cx="204656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Testing</a:t>
            </a:r>
            <a:endParaRPr lang="en-US" sz="1611" dirty="0"/>
          </a:p>
        </p:txBody>
      </p:sp>
      <p:sp>
        <p:nvSpPr>
          <p:cNvPr id="25" name="Text 22"/>
          <p:cNvSpPr/>
          <p:nvPr/>
        </p:nvSpPr>
        <p:spPr>
          <a:xfrm>
            <a:off x="4515445" y="5367338"/>
            <a:ext cx="6688217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testing phase ensures the system meets the requirements and functions as expected.</a:t>
            </a:r>
            <a:endParaRPr lang="en-US" sz="1225" dirty="0"/>
          </a:p>
        </p:txBody>
      </p:sp>
      <p:sp>
        <p:nvSpPr>
          <p:cNvPr id="26" name="Shape 23"/>
          <p:cNvSpPr/>
          <p:nvPr/>
        </p:nvSpPr>
        <p:spPr>
          <a:xfrm>
            <a:off x="3834944" y="6459676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27" name="Shape 24"/>
          <p:cNvSpPr/>
          <p:nvPr/>
        </p:nvSpPr>
        <p:spPr>
          <a:xfrm>
            <a:off x="3485019" y="631971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28" name="Text 25"/>
          <p:cNvSpPr/>
          <p:nvPr/>
        </p:nvSpPr>
        <p:spPr>
          <a:xfrm>
            <a:off x="3593723" y="6371868"/>
            <a:ext cx="13239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1934" dirty="0"/>
          </a:p>
        </p:txBody>
      </p:sp>
      <p:sp>
        <p:nvSpPr>
          <p:cNvPr id="29" name="Text 26"/>
          <p:cNvSpPr/>
          <p:nvPr/>
        </p:nvSpPr>
        <p:spPr>
          <a:xfrm>
            <a:off x="4515445" y="6300311"/>
            <a:ext cx="204656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Deployment</a:t>
            </a:r>
            <a:endParaRPr lang="en-US" sz="1611" dirty="0"/>
          </a:p>
        </p:txBody>
      </p:sp>
      <p:sp>
        <p:nvSpPr>
          <p:cNvPr id="30" name="Text 27"/>
          <p:cNvSpPr/>
          <p:nvPr/>
        </p:nvSpPr>
        <p:spPr>
          <a:xfrm>
            <a:off x="4515445" y="6649283"/>
            <a:ext cx="668821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deployment phase involves making the system accessible to users.</a:t>
            </a:r>
            <a:endParaRPr lang="en-US" sz="1225" dirty="0"/>
          </a:p>
        </p:txBody>
      </p:sp>
      <p:sp>
        <p:nvSpPr>
          <p:cNvPr id="31" name="Shape 28"/>
          <p:cNvSpPr/>
          <p:nvPr/>
        </p:nvSpPr>
        <p:spPr>
          <a:xfrm>
            <a:off x="3834944" y="7508379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EEEFF5"/>
          </a:solidFill>
          <a:ln/>
        </p:spPr>
      </p:sp>
      <p:sp>
        <p:nvSpPr>
          <p:cNvPr id="32" name="Shape 29"/>
          <p:cNvSpPr/>
          <p:nvPr/>
        </p:nvSpPr>
        <p:spPr>
          <a:xfrm>
            <a:off x="3485019" y="7368421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</p:sp>
      <p:sp>
        <p:nvSpPr>
          <p:cNvPr id="33" name="Text 30"/>
          <p:cNvSpPr/>
          <p:nvPr/>
        </p:nvSpPr>
        <p:spPr>
          <a:xfrm>
            <a:off x="3593961" y="7420570"/>
            <a:ext cx="131921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34"/>
              </a:lnSpc>
              <a:buNone/>
            </a:pPr>
            <a:r>
              <a:rPr lang="en-US" sz="193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</a:t>
            </a:r>
            <a:endParaRPr lang="en-US" sz="1934" dirty="0"/>
          </a:p>
        </p:txBody>
      </p:sp>
      <p:sp>
        <p:nvSpPr>
          <p:cNvPr id="34" name="Text 31"/>
          <p:cNvSpPr/>
          <p:nvPr/>
        </p:nvSpPr>
        <p:spPr>
          <a:xfrm>
            <a:off x="4515445" y="7349014"/>
            <a:ext cx="204656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6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Maintenance</a:t>
            </a:r>
            <a:endParaRPr lang="en-US" sz="1611" dirty="0"/>
          </a:p>
        </p:txBody>
      </p:sp>
      <p:sp>
        <p:nvSpPr>
          <p:cNvPr id="35" name="Text 32"/>
          <p:cNvSpPr/>
          <p:nvPr/>
        </p:nvSpPr>
        <p:spPr>
          <a:xfrm>
            <a:off x="4515445" y="7697986"/>
            <a:ext cx="6688217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maintenance phase involves ongoing support and updates to ensure the system remains operational.</a:t>
            </a:r>
            <a:endParaRPr lang="en-US" sz="12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545908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Feasibility Study</a:t>
            </a:r>
            <a:endParaRPr lang="en-US" sz="4604" dirty="0"/>
          </a:p>
        </p:txBody>
      </p:sp>
      <p:sp>
        <p:nvSpPr>
          <p:cNvPr id="5" name="Text 2"/>
          <p:cNvSpPr/>
          <p:nvPr/>
        </p:nvSpPr>
        <p:spPr>
          <a:xfrm>
            <a:off x="1760220" y="2832140"/>
            <a:ext cx="2371011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Technical Feasibility</a:t>
            </a:r>
            <a:endParaRPr lang="en-US" sz="2302" dirty="0"/>
          </a:p>
        </p:txBody>
      </p:sp>
      <p:sp>
        <p:nvSpPr>
          <p:cNvPr id="6" name="Text 3"/>
          <p:cNvSpPr/>
          <p:nvPr/>
        </p:nvSpPr>
        <p:spPr>
          <a:xfrm>
            <a:off x="1760220" y="3785354"/>
            <a:ext cx="237101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is technically feasible as the required resources are readily available, including VBA and UML STAR.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680823" y="2832140"/>
            <a:ext cx="2371011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Financial Feasibility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4680823" y="3785354"/>
            <a:ext cx="237101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is financially feasible as the cost of development is outweighed by the financial benefits of the system.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426" y="2832140"/>
            <a:ext cx="2371011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Legal Feasibility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7601426" y="3419832"/>
            <a:ext cx="237101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is legally feasible as the system will enhance the store's competitiveness and improve stock management.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522029" y="2832140"/>
            <a:ext cx="2371011" cy="1096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Operational &amp; Scheduling Feasibility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10522029" y="4150876"/>
            <a:ext cx="237101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is operationally and scheduling feasible as the team is competent and the project timeline is well-defined.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151692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Client Requirements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257675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48101" y="2651284"/>
            <a:ext cx="124182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4"/>
          <p:cNvSpPr/>
          <p:nvPr/>
        </p:nvSpPr>
        <p:spPr>
          <a:xfrm>
            <a:off x="2482334" y="2576751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Functional Requirements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2482334" y="3441025"/>
            <a:ext cx="283309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should manage stock, allow product insertion and removal, maintain user records, and generate reports.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257675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5689283" y="2651284"/>
            <a:ext cx="196453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6259711" y="2576751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Non-Functional Requirements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6259711" y="3441025"/>
            <a:ext cx="283309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should be reliable, efficient, usable, maintainable, and portable.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257675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9470231" y="2651284"/>
            <a:ext cx="189428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10037088" y="2576751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Usability Requirements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10037088" y="3441025"/>
            <a:ext cx="283309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should be user-friendly and accessible to authorized personnel.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760220" y="591264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1904047" y="5987177"/>
            <a:ext cx="212288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2482334" y="5912644"/>
            <a:ext cx="357401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Performance Requirements</a:t>
            </a:r>
            <a:endParaRPr lang="en-US" sz="2302" dirty="0"/>
          </a:p>
        </p:txBody>
      </p:sp>
      <p:sp>
        <p:nvSpPr>
          <p:cNvPr id="20" name="Text 17"/>
          <p:cNvSpPr/>
          <p:nvPr/>
        </p:nvSpPr>
        <p:spPr>
          <a:xfrm>
            <a:off x="2482334" y="6411397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should be fast, accurate, available, and have a low error rate.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7426285" y="591264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22" name="Text 19"/>
          <p:cNvSpPr/>
          <p:nvPr/>
        </p:nvSpPr>
        <p:spPr>
          <a:xfrm>
            <a:off x="7581662" y="5987177"/>
            <a:ext cx="189071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2763" dirty="0"/>
          </a:p>
        </p:txBody>
      </p:sp>
      <p:sp>
        <p:nvSpPr>
          <p:cNvPr id="23" name="Text 20"/>
          <p:cNvSpPr/>
          <p:nvPr/>
        </p:nvSpPr>
        <p:spPr>
          <a:xfrm>
            <a:off x="8148399" y="5912644"/>
            <a:ext cx="297834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 Requirements</a:t>
            </a:r>
            <a:endParaRPr lang="en-US" sz="2302" dirty="0"/>
          </a:p>
        </p:txBody>
      </p:sp>
      <p:sp>
        <p:nvSpPr>
          <p:cNvPr id="24" name="Text 21"/>
          <p:cNvSpPr/>
          <p:nvPr/>
        </p:nvSpPr>
        <p:spPr>
          <a:xfrm>
            <a:off x="8148399" y="6411397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should have user authentication and secure data access.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885950" y="597218"/>
            <a:ext cx="5715000" cy="714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Stakeholder Roles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2103120" y="1883807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Stakeholder</a:t>
            </a:r>
            <a:endParaRPr lang="en-US" sz="1710" dirty="0"/>
          </a:p>
        </p:txBody>
      </p:sp>
      <p:sp>
        <p:nvSpPr>
          <p:cNvPr id="6" name="Text 3"/>
          <p:cNvSpPr/>
          <p:nvPr/>
        </p:nvSpPr>
        <p:spPr>
          <a:xfrm>
            <a:off x="7536180" y="1883807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Role</a:t>
            </a:r>
            <a:endParaRPr lang="en-US" sz="1710" dirty="0"/>
          </a:p>
        </p:txBody>
      </p:sp>
      <p:sp>
        <p:nvSpPr>
          <p:cNvPr id="7" name="Shape 4"/>
          <p:cNvSpPr/>
          <p:nvPr/>
        </p:nvSpPr>
        <p:spPr>
          <a:xfrm>
            <a:off x="1885950" y="2347436"/>
            <a:ext cx="10858500" cy="1253014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103120" y="2485311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Team</a:t>
            </a:r>
            <a:endParaRPr lang="en-US" sz="1710" dirty="0"/>
          </a:p>
        </p:txBody>
      </p:sp>
      <p:sp>
        <p:nvSpPr>
          <p:cNvPr id="9" name="Text 6"/>
          <p:cNvSpPr/>
          <p:nvPr/>
        </p:nvSpPr>
        <p:spPr>
          <a:xfrm>
            <a:off x="7536180" y="2485311"/>
            <a:ext cx="4991100" cy="977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Responsible for various aspects of the project, including analysis, design, implementation, testing, deployment, and maintenance.</a:t>
            </a:r>
            <a:endParaRPr lang="en-US" sz="1710" dirty="0"/>
          </a:p>
        </p:txBody>
      </p:sp>
      <p:sp>
        <p:nvSpPr>
          <p:cNvPr id="10" name="Text 7"/>
          <p:cNvSpPr/>
          <p:nvPr/>
        </p:nvSpPr>
        <p:spPr>
          <a:xfrm>
            <a:off x="2103120" y="3738324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Managers</a:t>
            </a:r>
            <a:endParaRPr lang="en-US" sz="1710" dirty="0"/>
          </a:p>
        </p:txBody>
      </p:sp>
      <p:sp>
        <p:nvSpPr>
          <p:cNvPr id="11" name="Text 8"/>
          <p:cNvSpPr/>
          <p:nvPr/>
        </p:nvSpPr>
        <p:spPr>
          <a:xfrm>
            <a:off x="7536180" y="3738324"/>
            <a:ext cx="4991100" cy="977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 and manage the project, create and manage teams, and ensure timely completion.</a:t>
            </a:r>
            <a:endParaRPr lang="en-US" sz="1710" dirty="0"/>
          </a:p>
        </p:txBody>
      </p:sp>
      <p:sp>
        <p:nvSpPr>
          <p:cNvPr id="12" name="Shape 9"/>
          <p:cNvSpPr/>
          <p:nvPr/>
        </p:nvSpPr>
        <p:spPr>
          <a:xfrm>
            <a:off x="1885950" y="4853464"/>
            <a:ext cx="10858500" cy="1578769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103120" y="4991338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Sponsors</a:t>
            </a:r>
            <a:endParaRPr lang="en-US" sz="1710" dirty="0"/>
          </a:p>
        </p:txBody>
      </p:sp>
      <p:sp>
        <p:nvSpPr>
          <p:cNvPr id="14" name="Text 11"/>
          <p:cNvSpPr/>
          <p:nvPr/>
        </p:nvSpPr>
        <p:spPr>
          <a:xfrm>
            <a:off x="7536180" y="4991338"/>
            <a:ext cx="4991100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Responsible for the overall success of the project, including appointing the project manager and team, defining success criteria, and ensuring successful delivery.</a:t>
            </a:r>
            <a:endParaRPr lang="en-US" sz="1710" dirty="0"/>
          </a:p>
        </p:txBody>
      </p:sp>
      <p:sp>
        <p:nvSpPr>
          <p:cNvPr id="15" name="Text 12"/>
          <p:cNvSpPr/>
          <p:nvPr/>
        </p:nvSpPr>
        <p:spPr>
          <a:xfrm>
            <a:off x="2103120" y="6570107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</a:t>
            </a:r>
            <a:endParaRPr lang="en-US" sz="1710" dirty="0"/>
          </a:p>
        </p:txBody>
      </p:sp>
      <p:sp>
        <p:nvSpPr>
          <p:cNvPr id="16" name="Text 13"/>
          <p:cNvSpPr/>
          <p:nvPr/>
        </p:nvSpPr>
        <p:spPr>
          <a:xfrm>
            <a:off x="7536180" y="6570107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the requirements of the project.</a:t>
            </a:r>
            <a:endParaRPr lang="en-US" sz="1710" dirty="0"/>
          </a:p>
        </p:txBody>
      </p:sp>
      <p:sp>
        <p:nvSpPr>
          <p:cNvPr id="17" name="Shape 14"/>
          <p:cNvSpPr/>
          <p:nvPr/>
        </p:nvSpPr>
        <p:spPr>
          <a:xfrm>
            <a:off x="1885950" y="7033736"/>
            <a:ext cx="10858500" cy="601504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2103120" y="7171611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End Users</a:t>
            </a:r>
            <a:endParaRPr lang="en-US" sz="1710" dirty="0"/>
          </a:p>
        </p:txBody>
      </p:sp>
      <p:sp>
        <p:nvSpPr>
          <p:cNvPr id="19" name="Text 16"/>
          <p:cNvSpPr/>
          <p:nvPr/>
        </p:nvSpPr>
        <p:spPr>
          <a:xfrm>
            <a:off x="7536180" y="7171611"/>
            <a:ext cx="499110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the software to perform their tasks.</a:t>
            </a:r>
            <a:endParaRPr lang="en-US" sz="17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05226"/>
            <a:ext cx="10070902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Software Development Lifecycle Model</a:t>
            </a:r>
            <a:endParaRPr lang="en-US" sz="46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869287"/>
            <a:ext cx="1110972" cy="1777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04448" y="309145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Incremental Model</a:t>
            </a:r>
            <a:endParaRPr lang="en-US" sz="2302" dirty="0"/>
          </a:p>
        </p:txBody>
      </p:sp>
      <p:sp>
        <p:nvSpPr>
          <p:cNvPr id="7" name="Text 3"/>
          <p:cNvSpPr/>
          <p:nvPr/>
        </p:nvSpPr>
        <p:spPr>
          <a:xfrm>
            <a:off x="3204448" y="3590211"/>
            <a:ext cx="966573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incremental model is chosen for its flexibility, quick delivery of working software, and ease of testing and debugging.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4646771"/>
            <a:ext cx="1110972" cy="17774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204448" y="486894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</a:t>
            </a:r>
            <a:endParaRPr lang="en-US" sz="2302" dirty="0"/>
          </a:p>
        </p:txBody>
      </p:sp>
      <p:sp>
        <p:nvSpPr>
          <p:cNvPr id="10" name="Text 5"/>
          <p:cNvSpPr/>
          <p:nvPr/>
        </p:nvSpPr>
        <p:spPr>
          <a:xfrm>
            <a:off x="3204448" y="5367695"/>
            <a:ext cx="966573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incremental model allows for early customer feedback and reduces the risk of major changes later in the project.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89284"/>
            <a:ext cx="9099947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Requirement Gathering Techniques</a:t>
            </a:r>
            <a:endParaRPr lang="en-US" sz="46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06443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384202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Observation</a:t>
            </a:r>
            <a:endParaRPr lang="en-US" sz="2302" dirty="0"/>
          </a:p>
        </p:txBody>
      </p:sp>
      <p:sp>
        <p:nvSpPr>
          <p:cNvPr id="7" name="Text 3"/>
          <p:cNvSpPr/>
          <p:nvPr/>
        </p:nvSpPr>
        <p:spPr>
          <a:xfrm>
            <a:off x="1760220" y="4340781"/>
            <a:ext cx="34811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Observing users interact with the existing system provides valuable insights into their needs and challenges.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064431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384202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Document Analysis</a:t>
            </a:r>
            <a:endParaRPr lang="en-US" sz="2302" dirty="0"/>
          </a:p>
        </p:txBody>
      </p:sp>
      <p:sp>
        <p:nvSpPr>
          <p:cNvPr id="10" name="Text 5"/>
          <p:cNvSpPr/>
          <p:nvPr/>
        </p:nvSpPr>
        <p:spPr>
          <a:xfrm>
            <a:off x="5574625" y="4340781"/>
            <a:ext cx="348114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existing documents, such as store policies and procedures, helps understand the current processes and identify areas for improvement.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064431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384202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Brainstorming</a:t>
            </a:r>
            <a:endParaRPr lang="en-US" sz="2302" dirty="0"/>
          </a:p>
        </p:txBody>
      </p:sp>
      <p:sp>
        <p:nvSpPr>
          <p:cNvPr id="13" name="Text 7"/>
          <p:cNvSpPr/>
          <p:nvPr/>
        </p:nvSpPr>
        <p:spPr>
          <a:xfrm>
            <a:off x="9389031" y="4340781"/>
            <a:ext cx="34811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Brainstorming sessions with stakeholders generate a wide range of ideas and potential solutions.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834946"/>
            <a:ext cx="5847278" cy="9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Design</a:t>
            </a:r>
            <a:endParaRPr lang="en-US" sz="4604" dirty="0"/>
          </a:p>
        </p:txBody>
      </p:sp>
      <p:sp>
        <p:nvSpPr>
          <p:cNvPr id="6" name="Text 2"/>
          <p:cNvSpPr/>
          <p:nvPr/>
        </p:nvSpPr>
        <p:spPr>
          <a:xfrm>
            <a:off x="1760220" y="500098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Case Diagram</a:t>
            </a:r>
            <a:endParaRPr lang="en-US" sz="2302" dirty="0"/>
          </a:p>
        </p:txBody>
      </p:sp>
      <p:sp>
        <p:nvSpPr>
          <p:cNvPr id="7" name="Text 3"/>
          <p:cNvSpPr/>
          <p:nvPr/>
        </p:nvSpPr>
        <p:spPr>
          <a:xfrm>
            <a:off x="1760220" y="5499735"/>
            <a:ext cx="348114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user case diagram visually represents the interactions between users and the system.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574625" y="500098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Flowchart Diagram</a:t>
            </a:r>
            <a:endParaRPr lang="en-US" sz="2302" dirty="0"/>
          </a:p>
        </p:txBody>
      </p:sp>
      <p:sp>
        <p:nvSpPr>
          <p:cNvPr id="10" name="Text 5"/>
          <p:cNvSpPr/>
          <p:nvPr/>
        </p:nvSpPr>
        <p:spPr>
          <a:xfrm>
            <a:off x="5574625" y="5499735"/>
            <a:ext cx="34811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flowchart diagram graphically illustrates the sequence of steps involved in a specific process.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389031" y="500098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Flow Diagram</a:t>
            </a:r>
            <a:endParaRPr lang="en-US" sz="2302" dirty="0"/>
          </a:p>
        </p:txBody>
      </p:sp>
      <p:sp>
        <p:nvSpPr>
          <p:cNvPr id="13" name="Text 7"/>
          <p:cNvSpPr/>
          <p:nvPr/>
        </p:nvSpPr>
        <p:spPr>
          <a:xfrm>
            <a:off x="9389031" y="5499735"/>
            <a:ext cx="348114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 flow diagram shows the flow of data through the system.</a:t>
            </a:r>
            <a:endParaRPr lang="en-US" sz="175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1" y="2231786"/>
            <a:ext cx="3716150" cy="258492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1051560"/>
            <a:ext cx="4411722" cy="376515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058" y="1996441"/>
            <a:ext cx="4454194" cy="3004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11279"/>
            <a:ext cx="6158746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Implementation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3675340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3897511"/>
            <a:ext cx="307621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Front-End Development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982391" y="4396264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front-end development involves creating the user interface using VBA in Microsoft Excel.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75340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897511"/>
            <a:ext cx="301513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Back-End Development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7648456" y="4396264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back-end development involves coding the system's logic and functionality using VBA in Microsoft Excel.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882</Words>
  <Application>Microsoft Office PowerPoint</Application>
  <PresentationFormat>Personnalisé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Barlow</vt:lpstr>
      <vt:lpstr>Calibri</vt:lpstr>
      <vt:lpstr>Montserrat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Utilisateur Windows</cp:lastModifiedBy>
  <cp:revision>10</cp:revision>
  <dcterms:created xsi:type="dcterms:W3CDTF">2024-06-15T12:00:24Z</dcterms:created>
  <dcterms:modified xsi:type="dcterms:W3CDTF">2024-06-15T14:04:23Z</dcterms:modified>
</cp:coreProperties>
</file>