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57" r:id="rId4"/>
    <p:sldId id="259" r:id="rId5"/>
    <p:sldId id="258" r:id="rId6"/>
    <p:sldId id="271" r:id="rId7"/>
    <p:sldId id="269" r:id="rId8"/>
    <p:sldId id="282" r:id="rId9"/>
    <p:sldId id="261" r:id="rId10"/>
    <p:sldId id="260" r:id="rId11"/>
    <p:sldId id="277" r:id="rId12"/>
    <p:sldId id="276" r:id="rId13"/>
    <p:sldId id="279" r:id="rId14"/>
    <p:sldId id="280" r:id="rId15"/>
    <p:sldId id="285" r:id="rId16"/>
    <p:sldId id="286" r:id="rId17"/>
    <p:sldId id="287" r:id="rId18"/>
    <p:sldId id="288" r:id="rId19"/>
    <p:sldId id="289" r:id="rId20"/>
    <p:sldId id="290" r:id="rId21"/>
    <p:sldId id="281" r:id="rId22"/>
    <p:sldId id="284" r:id="rId23"/>
    <p:sldId id="278" r:id="rId24"/>
    <p:sldId id="27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8B0D68-A740-4D33-9C2D-023B9FCB8F78}">
          <p14:sldIdLst>
            <p14:sldId id="256"/>
            <p14:sldId id="262"/>
            <p14:sldId id="257"/>
            <p14:sldId id="259"/>
            <p14:sldId id="258"/>
            <p14:sldId id="271"/>
            <p14:sldId id="269"/>
            <p14:sldId id="282"/>
            <p14:sldId id="261"/>
            <p14:sldId id="260"/>
            <p14:sldId id="277"/>
            <p14:sldId id="276"/>
            <p14:sldId id="279"/>
            <p14:sldId id="280"/>
            <p14:sldId id="285"/>
            <p14:sldId id="286"/>
            <p14:sldId id="287"/>
            <p14:sldId id="288"/>
            <p14:sldId id="289"/>
            <p14:sldId id="290"/>
            <p14:sldId id="281"/>
            <p14:sldId id="284"/>
            <p14:sldId id="27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09" autoAdjust="0"/>
  </p:normalViewPr>
  <p:slideViewPr>
    <p:cSldViewPr snapToGrid="0">
      <p:cViewPr varScale="1">
        <p:scale>
          <a:sx n="75" d="100"/>
          <a:sy n="75" d="100"/>
        </p:scale>
        <p:origin x="7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618BB-220A-4DED-893C-D6475754EE61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FDD56-DD1A-4F1A-A2BC-841AED7CB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Данная тема имеет актуальность в связи с развитием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контенто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-нагруженных сервисов, автоматизированных и беспилотных систем, медицине 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IoT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-технологиях, которые требуют высокоскоростного доступа и надежного соединения с минимальной задержкой. Изображения, приведенные в работе, демонстрируют предпосылки и причины для проведения исследований в этой области.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>
              <a:effectLst/>
              <a:latin typeface="ArialNova"/>
            </a:endParaRPr>
          </a:p>
          <a:p>
            <a:r>
              <a:rPr lang="ru-RU" b="0" i="0" dirty="0">
                <a:effectLst/>
                <a:latin typeface="ArialNova"/>
              </a:rPr>
              <a:t>Рисунок 1. Диаграмма, иллюстрирующая ключевые сценарии сетевого взаимодействия в стандарте мобильной связи 5G</a:t>
            </a:r>
          </a:p>
          <a:p>
            <a:r>
              <a:rPr lang="ru-RU" b="0" i="0" dirty="0">
                <a:effectLst/>
                <a:latin typeface="ArialNova"/>
              </a:rPr>
              <a:t>Рисунок 2. Временная диаграмма развития стандартов 4-го и 5-го поколений.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3GPP (3rd Generation Partnership Project) - это международный стандартный орган, который разрабатывает стандарты для сотовой связи 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Release –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серия стандартов и спецификаций включающих системы передачи данных, сетевые протоколы, архитектуры сетей и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5G NR –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новый глобальный стандарт, технология радиодоступа, разработанная 3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gpp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Актуальность работы представлена в виде 2 картинок. Справа – временная диаграмма развития стандартов. Слева – критерии которыми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должнен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обладать 5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g.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ru-RU" b="0" i="0" dirty="0">
              <a:effectLst/>
              <a:latin typeface="ArialNova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DD56-DD1A-4F1A-A2BC-841AED7CB6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02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соответствии со спецификациями</a:t>
            </a:r>
            <a:r>
              <a:rPr lang="en-US" dirty="0"/>
              <a:t> </a:t>
            </a:r>
            <a:r>
              <a:rPr lang="ru-RU" dirty="0"/>
              <a:t>в 5</a:t>
            </a:r>
            <a:r>
              <a:rPr lang="en-US" dirty="0"/>
              <a:t>G</a:t>
            </a:r>
            <a:r>
              <a:rPr lang="ru-RU" dirty="0"/>
              <a:t> используются схемы мультиплексирования и передачи сигналов на основе OFDM, в которых ресурсы временной и частотной областей делятся на блоки ресурсов (</a:t>
            </a:r>
            <a:r>
              <a:rPr lang="en-US" dirty="0"/>
              <a:t>RB</a:t>
            </a:r>
            <a:r>
              <a:rPr lang="ru-RU" dirty="0"/>
              <a:t>), каждый из которых состоит из 14 OFDM-символов во временной области и 12 </a:t>
            </a:r>
            <a:r>
              <a:rPr lang="ru-RU" dirty="0" err="1"/>
              <a:t>поднесущих</a:t>
            </a:r>
            <a:r>
              <a:rPr lang="ru-RU" dirty="0"/>
              <a:t> в частотной области. Эти ресурсы временной и частотной областей составляют ресурсную сетку OFDM-системы, где все сигналы( и опорные тоже) отображаются на ресурсную сетку и затем передаются.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8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Типы ресурсов: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NZP-CSI-RS, ZP-CSI-RS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Тип опорного сигнала, который должен передаваться (периодический, апериодический или полупостоянный).</a:t>
            </a: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Обратная связь CSI со стороны UE разделена на три этапа: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Базовая станция отправляет опорный сигнал CSI-RS;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UE измеряет канал и возвращает результаты измерения на базовую станцию, включая CQI, RI, PMI и т. д.;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Базовая станция регулирует параметры и отправляет данные.</a:t>
            </a:r>
          </a:p>
          <a:p>
            <a:pPr algn="l">
              <a:buFont typeface="+mj-lt"/>
              <a:buNone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dirty="0"/>
              <a:t>RI выбирает количество уровней для передачи по линии связи и соответствует количеству независимых потоков данных, которые могут быть одновременно переданы базовой станцией пользовательскому оборудованию.</a:t>
            </a:r>
          </a:p>
          <a:p>
            <a:endParaRPr lang="ru-RU" dirty="0"/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PMI - это индекс, используемый для выбора матрицы предварительного кодирования, которая используется для передачи данных по нисходящей линии в системах MIMO. Выбор PMI обусловлен, которая дает максимальный отношение сигнал/помеха плюс шум (SINR) на стороне приемника. PMI может быть выбран из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однопанельных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многопанельных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кодовых книг типа I, кодовых книг типа II и усовершенствованных кодовых книг типа II.</a:t>
            </a:r>
          </a:p>
          <a:p>
            <a:pPr algn="l"/>
            <a:endParaRPr lang="ru-RU" b="0" i="0" dirty="0">
              <a:effectLst/>
              <a:latin typeface="Söhne"/>
            </a:endParaRPr>
          </a:p>
          <a:p>
            <a:pPr algn="l"/>
            <a:r>
              <a:rPr lang="ru-RU" b="0" i="0" dirty="0">
                <a:effectLst/>
                <a:latin typeface="Söhne"/>
              </a:rPr>
              <a:t>CQI - показатель качества канала, который предоставляет информацию о подходящей схеме модуляции и кодовой скорости для передачи данных с требуемой частотой ошибок блоков для заданных условий канала. UE выбирает максимально возможный CQI в соответствии с таблицей и SINR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34DA-5022-4F24-A030-EA57F4CFBD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6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6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1)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Стандартизация данных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Прежде чем приступить к вычислению главных компонент, важно стандартизировать данные, приводя их к нулевому среднему и единичной дисперсии.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2)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Вычисление ковариационной матрицы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После стандартизации данных мы вычисляем ковариационную матрицу C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3)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Вычисление собственных векторов и собственных значений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Следующим шагом является вычисление собственных векторов и собственных значений ковариационной матрицы.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4)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Сортировка главных компонент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Главные компоненты сортируются в порядке убывания собственных значений. Это позволяет нам выбрать наиболее информативные компоненты.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5)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Проекция данных на главные компоненты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Наконец, мы проецируем исходные данные на новый базис, образованный главными компонентами.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43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Норма Фробениуса или, как её ещё называют Евклидова норма, — это квадратный корень сумм квадратов модулей элементов матрицы размера m × n: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96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 чтобы выразить качество вектора формирования луча, мы также вычисляем косинусное сходство в виде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3379D-6DB0-1F43-DC15-F4CAB14A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F4365-5FDC-3826-D412-86163FCE0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19B24-CAB0-1BF7-26DF-09E7B70C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5A237-FC9E-A622-909A-0F57D58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5DD7A-D689-6F64-CA75-AC331D4A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E468F-C55F-9134-D8B7-B8E96BCB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5ECA7-7BF4-6F3F-5B12-E8FBB3D4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F00B3-4633-BAF9-0718-31BFAF89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2B013-527D-7B92-32A0-3C26794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55CFF-8A67-1CD3-5FD9-98804FCA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5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FD25A9-C88E-404A-9BAF-30250AFDB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45CA36-E3D9-E70A-3C05-32B5D7EF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8D1AD-8E48-F1F8-B16A-4C7D1C43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9D324E-28DA-ADE2-F3E8-1E9F71F5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A04B9-7FAF-A9BE-E238-18B63CB9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27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57895-008A-EDE7-5659-B5418C89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624F9-0BFF-38F4-F26F-A3A0A5CC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A52C95-8279-0103-F34A-7A80B3A7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26743-F171-A7EE-D126-3BCCA46B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DD8A3-4121-BBB6-8B1F-E3C061CE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4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54FA4-2EC1-F6BE-9CC5-A5EB93A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142335-2D41-A147-FBAD-4C8565C6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6BB9C-E808-823B-BD0B-A3285C90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6086A-39D5-8076-9A4C-E25D7575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790E7-8AEE-AB07-D70A-509BB32E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DD88A-F55E-B8B7-6AA0-D31C1BF2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FEE42-13B9-66A9-BC1A-021A78C67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108B0C-7F96-5565-CC2C-25309F41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C43007-DC94-D67B-2700-653FC94C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0D16A9-C5BD-3BE4-9DB5-21A3418F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5EC6A5-2B3D-81A5-7E65-2D5BD362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C3A6F-4299-F780-BB0E-69794CB5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8F846B-33D3-E528-629E-AD751222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2488A8-3549-442A-639C-2CB83835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F40C69-7264-2804-7166-A23E07E47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06484A-EF3A-60D1-8A61-5579F3158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647794-2854-F5DA-3B28-9E81C945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72D3C-FBAD-97C3-D707-141158DA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97CC18-99EB-CDEA-9767-7493CAD4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29C8A-0964-77E8-F28A-32F3BE88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3D1C6F-A6FF-58A5-9183-3301D2E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6201FB-CC54-D978-2DB0-748E8DDA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0864ED-4AE2-C631-3DA0-6C26F3F9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4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0176A2-E82E-D4A5-754B-264CBEA9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118820-15A8-C492-78DE-66BB89FB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C0E192-C745-A5D4-A599-C99318A5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8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58EC1-733C-13CF-6978-F51248CB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4AA25-E8CA-A96B-0CBC-78322560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8C42CE-2DD9-32F2-EB40-8B143F04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D5E02-3D8E-60C9-A150-96D3C830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8FB811-C9C6-91A1-BC8C-C20BA751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047664-C182-8490-0494-567B223F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BFC7C-0276-7C06-C305-BF3AAF43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4FD1D1-8F1B-BCCB-5D8B-F2037DE9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60A570-199E-B908-DEA5-538E4785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DB9B90-236B-7428-AFA0-DA937D59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F69BF2-2041-21C1-BA77-605E65D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340638-FA2A-1B36-97D0-B880F600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8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B0998-96A9-1AE9-E45C-29364817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613D6-2868-699D-B58D-FF572377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C0D3F-AEA0-D9F4-CC41-228B39EE4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BA4C-3DF9-441D-83EF-5BF6304A2423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3550A-21F4-DD71-84B3-4D2BA5B78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DD90D8-39FA-503D-B06B-38424061F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reless-intelligen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687F0-2B9D-95AA-E59C-C72827981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78747-A925-AD29-3AF5-CC2C3E463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499"/>
            <a:ext cx="9144000" cy="3179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/>
              <a:t>Исследование методов сжатия данных для оптимизации формирования луча в стандартах LTE и 5G NR с использованием улучшенной передачи отчёта CSI.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FD32A-7479-A785-FFE1-00C1D156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833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Докладчик:</a:t>
            </a:r>
          </a:p>
          <a:p>
            <a:pPr algn="r"/>
            <a:r>
              <a:rPr lang="ru-RU" sz="2000" dirty="0"/>
              <a:t>Лысенко Данил 441/2</a:t>
            </a:r>
          </a:p>
          <a:p>
            <a:pPr algn="r"/>
            <a:r>
              <a:rPr lang="ru-RU" sz="2000" dirty="0"/>
              <a:t>Научный руководитель:</a:t>
            </a:r>
          </a:p>
          <a:p>
            <a:pPr algn="r"/>
            <a:r>
              <a:rPr lang="ru-RU" sz="2000" dirty="0"/>
              <a:t>к.ф.-м.н. </a:t>
            </a:r>
            <a:r>
              <a:rPr lang="ru-RU" sz="2000" dirty="0" err="1"/>
              <a:t>Писковский</a:t>
            </a:r>
            <a:r>
              <a:rPr lang="ru-RU" sz="2000" dirty="0"/>
              <a:t> Виктор Олегович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48C00D-1622-6E69-2354-CB0A13F18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3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EFC982-0B11-B161-91F2-FF65B808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B9677-398C-AF4C-7B12-DA67C646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E4EA8-A61E-8B23-3E35-4CB53A77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основы для моделирования канала и создания </a:t>
            </a:r>
            <a:r>
              <a:rPr lang="ru-RU" dirty="0" err="1"/>
              <a:t>датасета</a:t>
            </a:r>
            <a:r>
              <a:rPr lang="ru-RU" dirty="0"/>
              <a:t> была выбрана </a:t>
            </a:r>
            <a:r>
              <a:rPr lang="en-US" dirty="0"/>
              <a:t>Quadriga.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CA6474-3D73-8A73-2714-FE9989E5F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F31B2F6-33B7-5871-8FED-4980FF56A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45428"/>
              </p:ext>
            </p:extLst>
          </p:nvPr>
        </p:nvGraphicFramePr>
        <p:xfrm>
          <a:off x="838198" y="2815167"/>
          <a:ext cx="5943602" cy="3596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452">
                  <a:extLst>
                    <a:ext uri="{9D8B030D-6E8A-4147-A177-3AD203B41FA5}">
                      <a16:colId xmlns:a16="http://schemas.microsoft.com/office/drawing/2014/main" val="1747816611"/>
                    </a:ext>
                  </a:extLst>
                </a:gridCol>
                <a:gridCol w="3740150">
                  <a:extLst>
                    <a:ext uri="{9D8B030D-6E8A-4147-A177-3AD203B41FA5}">
                      <a16:colId xmlns:a16="http://schemas.microsoft.com/office/drawing/2014/main" val="36868332"/>
                    </a:ext>
                  </a:extLst>
                </a:gridCol>
              </a:tblGrid>
              <a:tr h="3855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87379"/>
                  </a:ext>
                </a:extLst>
              </a:tr>
              <a:tr h="385540">
                <a:tc>
                  <a:txBody>
                    <a:bodyPr/>
                    <a:lstStyle/>
                    <a:p>
                      <a:r>
                        <a:rPr lang="en-US" dirty="0"/>
                        <a:t>BS Antenna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5384"/>
                  </a:ext>
                </a:extLst>
              </a:tr>
              <a:tr h="385540">
                <a:tc>
                  <a:txBody>
                    <a:bodyPr/>
                    <a:lstStyle/>
                    <a:p>
                      <a:r>
                        <a:rPr lang="en-US" dirty="0"/>
                        <a:t>UE Antenna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18101"/>
                  </a:ext>
                </a:extLst>
              </a:tr>
              <a:tr h="448700">
                <a:tc>
                  <a:txBody>
                    <a:bodyPr/>
                    <a:lstStyle/>
                    <a:p>
                      <a:r>
                        <a:rPr lang="en-US" dirty="0"/>
                        <a:t>UE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29683"/>
                  </a:ext>
                </a:extLst>
              </a:tr>
              <a:tr h="44870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28444"/>
                  </a:ext>
                </a:extLst>
              </a:tr>
              <a:tr h="385540">
                <a:tc>
                  <a:txBody>
                    <a:bodyPr/>
                    <a:lstStyle/>
                    <a:p>
                      <a:r>
                        <a:rPr lang="en-US" dirty="0"/>
                        <a:t>Bandwidth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88174"/>
                  </a:ext>
                </a:extLst>
              </a:tr>
              <a:tr h="385540">
                <a:tc>
                  <a:txBody>
                    <a:bodyPr/>
                    <a:lstStyle/>
                    <a:p>
                      <a:r>
                        <a:rPr lang="en-US" dirty="0"/>
                        <a:t>Subcarrier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71304"/>
                  </a:ext>
                </a:extLst>
              </a:tr>
              <a:tr h="385540">
                <a:tc>
                  <a:txBody>
                    <a:bodyPr/>
                    <a:lstStyle/>
                    <a:p>
                      <a:r>
                        <a:rPr lang="en-US" dirty="0"/>
                        <a:t>Feedback Period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ru-RU" dirty="0"/>
                        <a:t>м</a:t>
                      </a:r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56321"/>
                  </a:ext>
                </a:extLst>
              </a:tr>
              <a:tr h="385540">
                <a:tc>
                  <a:txBody>
                    <a:bodyPr/>
                    <a:lstStyle/>
                    <a:p>
                      <a:r>
                        <a:rPr lang="en-US" dirty="0"/>
                        <a:t>Channel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1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C27F9F-0DF7-3B03-0BEA-599396A94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39DEF5-C76E-1D84-A6AC-720CB2E52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49911-FE26-F055-ABF7-42DD2111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сжатия</a:t>
            </a:r>
            <a:r>
              <a:rPr lang="en-US" dirty="0"/>
              <a:t> </a:t>
            </a:r>
            <a:r>
              <a:rPr lang="ru-RU" dirty="0"/>
              <a:t>и снижения размерности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420E4-3289-1DBB-51BC-F040559C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Сингулярное разложение SVD	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Метод главных компонент PCA	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Неотрицательное матричное разложение NMF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Дискретное преобразование Фурье </a:t>
            </a:r>
            <a:r>
              <a:rPr lang="en-US" sz="2400" dirty="0"/>
              <a:t>DFT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Дискретное вейвлет-преобразование</a:t>
            </a:r>
            <a:r>
              <a:rPr lang="en-US" sz="2400" dirty="0"/>
              <a:t> DWT</a:t>
            </a:r>
            <a:endParaRPr lang="ru-RU" sz="24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i="1" dirty="0"/>
              <a:t>Примечание: Данные методы рассматриваются как для самостоятельного использования, так и для предобработки данных перед </a:t>
            </a:r>
            <a:r>
              <a:rPr lang="ru-RU" sz="1800" i="1" dirty="0" err="1"/>
              <a:t>автокодировщиком</a:t>
            </a:r>
            <a:r>
              <a:rPr lang="ru-RU" sz="1800" i="1" dirty="0"/>
              <a:t> С</a:t>
            </a:r>
            <a:r>
              <a:rPr lang="en-US" sz="1800" i="1" dirty="0" err="1"/>
              <a:t>siNet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5869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F07FDD-9C45-8E2F-32EB-6D193D8F2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968C65-E755-9637-B859-64C493C5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CC4B9-F016-4932-09E1-EDA77E4F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61A497-C6D5-31AB-E1BA-44B42722F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50" y="1690688"/>
                <a:ext cx="10858500" cy="4976812"/>
              </a:xfrm>
            </p:spPr>
            <p:txBody>
              <a:bodyPr>
                <a:noAutofit/>
              </a:bodyPr>
              <a:lstStyle/>
              <a:p>
                <a:pPr indent="0" algn="just">
                  <a:lnSpc>
                    <a:spcPct val="100000"/>
                  </a:lnSpc>
                  <a:buNone/>
                </a:pP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Сингулярное разложение матрицы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1800" dirty="0"/>
                  <a:t> порядка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/>
                  <a:t>имеет вид: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где:</a:t>
                </a:r>
                <a:r>
                  <a:rPr lang="en-US" sz="1800" dirty="0"/>
                  <a:t>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sz="1800" dirty="0"/>
                  <a:t> - диагональная матрица с сингулярными числами</a:t>
                </a:r>
                <a:r>
                  <a:rPr lang="en-US" sz="1800" dirty="0"/>
                  <a:t>;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sz="1800" dirty="0"/>
                  <a:t> - унитарная матрица размера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1800" dirty="0"/>
                  <a:t>, состоящая из левых сингулярных векторов.</a:t>
                </a:r>
                <a:r>
                  <a:rPr lang="en-US" sz="1800" dirty="0"/>
                  <a:t> </a:t>
                </a:r>
                <a:endParaRPr lang="ru-RU" sz="1800" i="1" dirty="0">
                  <a:latin typeface="Cambria Math" panose="020405030504060302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1800" dirty="0"/>
                  <a:t> - унитарная матрица размера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800" dirty="0"/>
                  <a:t>, состоящая из правых сингулярных векторов.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1800" dirty="0"/>
                  <a:t> - сопряжённо-транспонированная матрица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1800" dirty="0"/>
                  <a:t>.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Приближение заданной матрицы 𝑀 некоторой другой матрицей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/>
                  <a:t> с заранее заданным рангом 𝑘: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,и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/>
                  <a:t> получены из исходных матриц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Σ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, и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1800" dirty="0"/>
                  <a:t> путем обрезания до первых k столбцов. 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При этом сжатие происходит с потерями - в приближении сохраняется лишь наиболее существенная часть матрицы 𝑀.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61A497-C6D5-31AB-E1BA-44B42722F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1690688"/>
                <a:ext cx="10858500" cy="4976812"/>
              </a:xfrm>
              <a:blipFill>
                <a:blip r:embed="rId3"/>
                <a:stretch>
                  <a:fillRect r="-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19BF9CA-44F8-FCCB-1815-39CA619B7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6"/>
          <a:stretch/>
        </p:blipFill>
        <p:spPr bwMode="auto">
          <a:xfrm>
            <a:off x="7366000" y="944418"/>
            <a:ext cx="3517900" cy="26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8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AA24EB-ABD6-3677-5A1A-21781715D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212587-5D34-124A-DCF7-EFD8C5830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F8B7-3E30-7212-3B76-F54429BF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8ADD8D-F70A-C723-BBB7-7E2C57205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82725"/>
                <a:ext cx="10515600" cy="4351338"/>
              </a:xfrm>
            </p:spPr>
            <p:txBody>
              <a:bodyPr>
                <a:noAutofit/>
              </a:bodyPr>
              <a:lstStyle/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PCA — это статистический метод, который позволяет сократить размерность данных, сохраняя при этом наибольшее количество информации. Метод главных компонент (PCA) работает на основе вычисления новых признаков, называемых главными компонентами, которые максимально коррелируют с исходными данными и ортогональны друг другу. Эти компоненты формируют новый базис в пространстве признаков, уменьшая размерность данных. Главные компоненты вычисляются как собственные векторы ковариационной матрицы данных, которая измеряет взаимосвязь между признаками. </a:t>
                </a:r>
                <a:endParaRPr lang="ru-RU" sz="1800" i="1" dirty="0">
                  <a:latin typeface="Cambria Math" panose="020405030504060302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</m:d>
                  </m:oMath>
                </a14:m>
                <a:r>
                  <a:rPr lang="ru-RU" sz="1800" dirty="0"/>
                  <a:t>, где:</a:t>
                </a:r>
                <a:r>
                  <a:rPr lang="en-US" sz="1800" dirty="0"/>
                  <a:t>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C - ковариационная матрица</a:t>
                </a:r>
                <a:r>
                  <a:rPr lang="en-US" sz="1800" dirty="0"/>
                  <a:t>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X - матрица данных</a:t>
                </a:r>
                <a:r>
                  <a:rPr lang="en-US" sz="1800" dirty="0"/>
                  <a:t> 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1800" dirty="0"/>
                  <a:t> - вектор средних значений признаков</a:t>
                </a:r>
                <a:r>
                  <a:rPr lang="en-US" sz="1800" dirty="0"/>
                  <a:t>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n - количество наблюдений</a:t>
                </a:r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8ADD8D-F70A-C723-BBB7-7E2C57205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82725"/>
                <a:ext cx="10515600" cy="4351338"/>
              </a:xfrm>
              <a:blipFill>
                <a:blip r:embed="rId4"/>
                <a:stretch>
                  <a:fillRect t="-700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A7E604-A07D-48BF-F711-3CD1CCD707CC}"/>
              </a:ext>
            </a:extLst>
          </p:cNvPr>
          <p:cNvSpPr txBox="1"/>
          <p:nvPr/>
        </p:nvSpPr>
        <p:spPr>
          <a:xfrm>
            <a:off x="5355471" y="3429000"/>
            <a:ext cx="6467476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Основные шаги </a:t>
            </a:r>
            <a:r>
              <a:rPr lang="ru-RU" dirty="0" err="1"/>
              <a:t>алгорима</a:t>
            </a:r>
            <a:r>
              <a:rPr lang="ru-RU" dirty="0"/>
              <a:t> </a:t>
            </a:r>
            <a:r>
              <a:rPr lang="en-US" dirty="0"/>
              <a:t>PCA: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Стандартизация данных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Вычисление ковариационной матрицы С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Вычисление собственных векторов и собственных значений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Сортировка главных компонент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Проекция данных на главные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90074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7D1BFA-747D-FF2C-FEBD-4C75E2385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8545E5-D3B0-91DD-E90D-15417EA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90373-1B46-2F48-7CE6-25C7AD2F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7A919A-B5DD-8966-3C5B-3197AA7A8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95235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2400" dirty="0"/>
                  <a:t>Неотрицательное матричное разложение (NMF) — разложение матрицы на две или более матрицы таким образом, что все элементы полученных матриц неотрицательны.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2400" dirty="0"/>
                  <a:t>Приближение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𝑊𝐻</m:t>
                    </m:r>
                  </m:oMath>
                </a14:m>
                <a:r>
                  <a:rPr lang="ru-RU" sz="2400" dirty="0"/>
                  <a:t> достигается решением задачи: </a:t>
                </a:r>
              </a:p>
              <a:p>
                <a:pPr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𝑊𝐻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‖</m:t>
                            </m:r>
                          </m:e>
                        </m:func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sz="2400" dirty="0"/>
                  <a:t>, при условиях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⩾0,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⩾0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7A919A-B5DD-8966-3C5B-3197AA7A8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952353"/>
                <a:ext cx="10515600" cy="4351338"/>
              </a:xfrm>
              <a:blipFill>
                <a:blip r:embed="rId4"/>
                <a:stretch>
                  <a:fillRect t="-1120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80DD9A28-7F39-45BB-5E0F-4AA13457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982754"/>
            <a:ext cx="5003800" cy="12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56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сжатия</a:t>
            </a:r>
            <a:r>
              <a:rPr lang="en-US" dirty="0"/>
              <a:t> </a:t>
            </a:r>
            <a:r>
              <a:rPr lang="ru-RU" dirty="0"/>
              <a:t>и снижения размерности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9CAD95E-2103-DD26-E85B-85331F063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279682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33090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84450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07924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016357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182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 реализации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Подходит для комплексных чисел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9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1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6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NMF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DWT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2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6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с </a:t>
            </a:r>
            <a:r>
              <a:rPr lang="en-US" dirty="0"/>
              <a:t>DFT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04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с </a:t>
            </a:r>
            <a:r>
              <a:rPr lang="en-US" dirty="0"/>
              <a:t>SVD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425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с </a:t>
            </a:r>
            <a:r>
              <a:rPr lang="en-US" dirty="0"/>
              <a:t>DWT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3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B00FA-45BB-EA97-0380-12B6B9F6D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4B1A1-68B5-E6CD-2E68-8305F323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8A5CC-3F03-4196-AC01-F48AC3A4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Актуальность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Введение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Формальная постановка задачи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Обзор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Эксперименты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6F3283-130C-0F92-EE50-68CA042F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2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52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3D9A44-F4FD-6085-5BDC-D9BC315E2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2B7B7-CDA8-709A-66A2-5276B810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368B7D-636D-57EB-7423-3BE063F4A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DF84682-7826-8BC6-0B65-FF3BFA632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ru-RU" sz="2800" dirty="0"/>
                  <a:t>Для подсчёта разницы между восстановленной матрицей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ru-RU" sz="2800" b="1" dirty="0"/>
                  <a:t> </a:t>
                </a:r>
                <a:r>
                  <a:rPr lang="ru-RU" sz="2800" dirty="0"/>
                  <a:t>и исходной матрицей канала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ru-RU" sz="2800" dirty="0"/>
                  <a:t> используется: 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Нормированная среднеквадратичная ошибка</a:t>
                </a:r>
                <a:endParaRPr lang="en-US" sz="28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𝑯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Косинусное сходство</a:t>
                </a:r>
                <a:r>
                  <a:rPr lang="en-US" sz="2800" dirty="0"/>
                  <a:t>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ru-RU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𝒉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DF84682-7826-8BC6-0B65-FF3BFA632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14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75FB15-6440-836B-DCD9-1191AF259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70FFE-9A90-AA06-88C9-CBD777CD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77733-E0D7-E7D6-0F28-03D00F5F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1) Проведён обзор методов прекодирования, существующих методов сжатия и снижения размерности, моделей канала 5</a:t>
            </a:r>
            <a:r>
              <a:rPr lang="en-US" sz="2000" dirty="0"/>
              <a:t>G NR</a:t>
            </a:r>
            <a:r>
              <a:rPr lang="ru-RU" sz="2000" dirty="0"/>
              <a:t>, существующих автокодировщиков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2) </a:t>
            </a:r>
            <a:r>
              <a:rPr lang="en-US" sz="2000" dirty="0"/>
              <a:t>C </a:t>
            </a:r>
            <a:r>
              <a:rPr lang="ru-RU" sz="2000" dirty="0"/>
              <a:t>помощью библиотеки </a:t>
            </a:r>
            <a:r>
              <a:rPr lang="en-US" sz="2000" dirty="0"/>
              <a:t>Quadriga </a:t>
            </a:r>
            <a:r>
              <a:rPr lang="ru-RU" sz="2000" dirty="0"/>
              <a:t>реализована модель канала, сгенерированы данные для экспериментов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3) Проведены эксперименты над сжатием с помощью </a:t>
            </a:r>
            <a:r>
              <a:rPr lang="en-US" sz="2000" dirty="0"/>
              <a:t>DFT</a:t>
            </a:r>
            <a:r>
              <a:rPr lang="ru-RU" sz="2000" dirty="0"/>
              <a:t>, </a:t>
            </a:r>
            <a:r>
              <a:rPr lang="en-US" sz="2000" dirty="0"/>
              <a:t>DWT</a:t>
            </a:r>
            <a:r>
              <a:rPr lang="ru-RU" sz="2000" dirty="0"/>
              <a:t>, </a:t>
            </a:r>
            <a:r>
              <a:rPr lang="en-US" sz="2000" dirty="0"/>
              <a:t>SVD</a:t>
            </a:r>
            <a:endParaRPr lang="ru-RU" sz="2000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Дальнейшие планы: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1) Завершение экспериментального исследования, построение графиков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2) Анализ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06536F-0CEA-38A8-C7C6-87A41FFC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E67ED2-6683-5911-7731-2AE4D3D1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52B5F-9EC5-BB78-6DB3-FDDCC4CB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8349"/>
            <a:ext cx="10515600" cy="120130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14F46F-F7B0-FA4A-01CB-2E89606E2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9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B0C7E7-3058-C685-FCAB-514C29567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F1663-E1B1-A28A-5FC2-77655EF5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	Измеряемые метрики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8867-1AA7-2C83-424E-B1F05962ADFA}"/>
                  </a:ext>
                </a:extLst>
              </p:cNvPr>
              <p:cNvSpPr txBox="1"/>
              <p:nvPr/>
            </p:nvSpPr>
            <p:spPr>
              <a:xfrm>
                <a:off x="656561" y="1325563"/>
                <a:ext cx="10878878" cy="532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/>
                  <a:t>CSI-RSRP - средняя мощность эталонного сигнала CSI, полученную от одного RE, используется для расчетов управления мощностью и управления лучом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/>
                  <a:t>CSI-RSRQ – качество принятого опорного сигнала CSI: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𝑅𝑆𝑅𝑄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𝐶𝑆𝐼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𝑅𝑆𝑅𝑃</m:t>
                        </m:r>
                      </m:num>
                      <m:den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𝑅𝑆𝑆𝐼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2400" dirty="0"/>
                  <a:t>, где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/>
                  <a:t>N — количество блоков ресурсов, в которых индикатор уровня принимаемого сигнала измеряется (RSSI), т. е. RSSI/N определяет RSSI на блок ресурсов. RSSI представляет собой общую принимаемую мощность от всех источников, включая помехи и шум.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/>
                  <a:t>CSI-SINR – измерение отношение мощности полезного сигнала к мощности помех плюс мощность шума.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8867-1AA7-2C83-424E-B1F05962A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1" y="1325563"/>
                <a:ext cx="10878878" cy="5324791"/>
              </a:xfrm>
              <a:prstGeom prst="rect">
                <a:avLst/>
              </a:prstGeom>
              <a:blipFill>
                <a:blip r:embed="rId3"/>
                <a:stretch>
                  <a:fillRect l="-897" r="-1289" b="-1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DAC989-3E96-914A-34C1-B88F0B0B9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EE545-E112-ECC6-946B-785C646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76DC289-541E-7DB0-AD66-ADE612947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55" y="565783"/>
            <a:ext cx="6252675" cy="295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7635EEF-59C0-A850-D7BF-61C6F84642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7" y="3429000"/>
            <a:ext cx="2414107" cy="32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2197ED7-8F32-0730-477F-5777FCDC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60" y="3748103"/>
            <a:ext cx="7208040" cy="31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id="{7FBB4E3F-7915-6869-A900-492D4672788A}"/>
              </a:ext>
            </a:extLst>
          </p:cNvPr>
          <p:cNvGrpSpPr/>
          <p:nvPr/>
        </p:nvGrpSpPr>
        <p:grpSpPr>
          <a:xfrm>
            <a:off x="364443" y="1791648"/>
            <a:ext cx="6415164" cy="2867184"/>
            <a:chOff x="1729996" y="1830357"/>
            <a:chExt cx="8798730" cy="3643987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F87F73D8-BA8C-2EB9-8F21-9D0BF0836C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" b="1164"/>
            <a:stretch/>
          </p:blipFill>
          <p:spPr>
            <a:xfrm>
              <a:off x="1729996" y="1830357"/>
              <a:ext cx="4797761" cy="1497878"/>
            </a:xfrm>
            <a:prstGeom prst="rect">
              <a:avLst/>
            </a:prstGeom>
          </p:spPr>
        </p:pic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E2CFF799-8E7A-6DF5-3A49-E4F08139C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0" b="817"/>
            <a:stretch/>
          </p:blipFill>
          <p:spPr>
            <a:xfrm>
              <a:off x="5730965" y="3618930"/>
              <a:ext cx="4797761" cy="14948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E92A6F-7A36-F5A4-92CE-3CDE1DD65500}"/>
                </a:ext>
              </a:extLst>
            </p:cNvPr>
            <p:cNvSpPr txBox="1"/>
            <p:nvPr/>
          </p:nvSpPr>
          <p:spPr>
            <a:xfrm>
              <a:off x="2502398" y="3364750"/>
              <a:ext cx="135469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2429AF-F7BD-DFC2-1117-D61EA42CBB16}"/>
                </a:ext>
              </a:extLst>
            </p:cNvPr>
            <p:cNvSpPr txBox="1"/>
            <p:nvPr/>
          </p:nvSpPr>
          <p:spPr>
            <a:xfrm>
              <a:off x="6309537" y="5180931"/>
              <a:ext cx="135469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b="1" dirty="0"/>
            </a:p>
          </p:txBody>
        </p:sp>
        <p:cxnSp>
          <p:nvCxnSpPr>
            <p:cNvPr id="9" name="Straight Arrow Connector 10">
              <a:extLst>
                <a:ext uri="{FF2B5EF4-FFF2-40B4-BE49-F238E27FC236}">
                  <a16:creationId xmlns:a16="http://schemas.microsoft.com/office/drawing/2014/main" id="{CEB2059B-B0CD-8943-7813-4D7A619700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7757" y="2733448"/>
              <a:ext cx="1453546" cy="86434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5B6893-0BD9-9E23-E6ED-D8C14E65F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031B3-11AA-620F-132F-6B859F08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201815-6BDC-CE16-17DC-21AFA39FF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4C69B4A-B502-FF7E-729A-F78D4523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800" dirty="0"/>
              <a:t>Цель</a:t>
            </a:r>
            <a:r>
              <a:rPr lang="en-US" sz="2800" dirty="0"/>
              <a:t>:</a:t>
            </a:r>
            <a:r>
              <a:rPr lang="ru-RU" sz="2800" dirty="0"/>
              <a:t> Использование методов сжатия для сокращение объёма отчётов о состоянии канала в стандартах</a:t>
            </a:r>
            <a:r>
              <a:rPr lang="en-US" sz="2800" dirty="0"/>
              <a:t> LTE </a:t>
            </a:r>
            <a:r>
              <a:rPr lang="ru-RU" sz="2800" dirty="0"/>
              <a:t>и </a:t>
            </a:r>
            <a:r>
              <a:rPr lang="en-US" sz="2800" dirty="0"/>
              <a:t>5</a:t>
            </a:r>
            <a:r>
              <a:rPr lang="en-US" dirty="0"/>
              <a:t>G</a:t>
            </a:r>
            <a:r>
              <a:rPr lang="ru-RU" dirty="0"/>
              <a:t> при </a:t>
            </a:r>
            <a:r>
              <a:rPr lang="ru-RU" dirty="0" err="1"/>
              <a:t>прекодировании</a:t>
            </a:r>
            <a:r>
              <a:rPr lang="ru-RU" dirty="0"/>
              <a:t> и</a:t>
            </a:r>
            <a:r>
              <a:rPr lang="ru-RU" sz="2800" dirty="0"/>
              <a:t> формирования луча системах </a:t>
            </a:r>
            <a:r>
              <a:rPr lang="en-US" sz="2800" dirty="0"/>
              <a:t>MIMO</a:t>
            </a:r>
            <a:r>
              <a:rPr lang="ru-RU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800" dirty="0"/>
              <a:t>Задачи: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Обзор методов сжатия и снижения размерности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Экспериментальное исследование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Анализ полученных результатов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986E9E-337F-C5D0-0BF1-6405D61C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4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072073-C624-B997-E480-A991F2CEE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33751"/>
            <a:ext cx="9713186" cy="682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D72FEF-E1D2-DE1A-6EC1-DDF12CC55B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0" r="14264" b="14488"/>
          <a:stretch/>
        </p:blipFill>
        <p:spPr bwMode="auto">
          <a:xfrm>
            <a:off x="7430733" y="2787650"/>
            <a:ext cx="4761267" cy="3473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A9AF3-31ED-1C89-E124-865BA1F9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A2874F-438D-5F20-A0ED-095C543EF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0627"/>
                <a:ext cx="10420350" cy="47464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b="1" dirty="0"/>
                  <a:t>Дано: </a:t>
                </a:r>
                <a:r>
                  <a:rPr lang="ru-RU" sz="2000" dirty="0"/>
                  <a:t>Система </a:t>
                </a:r>
                <a:r>
                  <a:rPr lang="en-US" sz="2000" dirty="0"/>
                  <a:t>MIMO</a:t>
                </a:r>
                <a:r>
                  <a:rPr lang="ru-RU" sz="2000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передающими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приёмными антеннами</a:t>
                </a:r>
                <a:r>
                  <a:rPr lang="en-US" sz="2000" dirty="0"/>
                  <a:t> </a:t>
                </a:r>
                <a:br>
                  <a:rPr lang="ru-RU" sz="2000" dirty="0"/>
                </a:br>
                <a:r>
                  <a:rPr lang="ru-RU" sz="2000" dirty="0"/>
                  <a:t>в режиме </a:t>
                </a:r>
                <a:r>
                  <a:rPr lang="en-US" sz="2000" dirty="0"/>
                  <a:t>OFDM</a:t>
                </a:r>
                <a:r>
                  <a:rPr lang="ru-RU" sz="2000" dirty="0"/>
                  <a:t> </a:t>
                </a:r>
                <a:r>
                  <a:rPr lang="en-US" sz="2000" dirty="0"/>
                  <a:t>c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/>
                  <a:t>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/>
                  <a:t> принимаемый сигнал на </a:t>
                </a:r>
                <a:r>
                  <a:rPr lang="en-US" sz="2000" dirty="0" err="1"/>
                  <a:t>i</a:t>
                </a:r>
                <a:r>
                  <a:rPr lang="ru-RU" sz="2000" dirty="0"/>
                  <a:t>-й </a:t>
                </a:r>
                <a:r>
                  <a:rPr lang="ru-RU" sz="2000" dirty="0" err="1"/>
                  <a:t>поднесущей</a:t>
                </a:r>
                <a:r>
                  <a:rPr lang="ru-RU" sz="2000" dirty="0"/>
                  <a:t>: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где:</a:t>
                </a:r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effectLst/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0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bSup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коэффициент передачи канала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bSup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вектор прекодирования (формирования луча)</a:t>
                </a:r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вектор данных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 шум воздействующий на приемную антенну.</a:t>
                </a:r>
                <a:endParaRPr lang="ru-RU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 err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матрица канала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Найти:</a:t>
                </a:r>
                <a:r>
                  <a:rPr lang="en-US" sz="20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ru-RU" sz="2000" dirty="0"/>
                  <a:t>- сжатая матрица канала</a:t>
                </a:r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A2874F-438D-5F20-A0ED-095C543EF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0627"/>
                <a:ext cx="10420350" cy="4746487"/>
              </a:xfrm>
              <a:blipFill>
                <a:blip r:embed="rId4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FBB8E7-1BC3-7226-9CEB-AC1FAAD3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5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8BA343-8752-4372-9AD3-D1730C7E8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66D82-92D4-3A0F-BB50-36D688CA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 состоянии канала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A36A91-E9EA-40FB-1C4D-7AD81E5D8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13447" y="1690688"/>
            <a:ext cx="3173829" cy="39176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ED120-C90E-7E34-C205-4B25C108E2FD}"/>
              </a:ext>
            </a:extLst>
          </p:cNvPr>
          <p:cNvSpPr txBox="1"/>
          <p:nvPr/>
        </p:nvSpPr>
        <p:spPr>
          <a:xfrm>
            <a:off x="787979" y="5726831"/>
            <a:ext cx="462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Схема обратной связи CSI и передачи по нисходящей линии связи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ABE0D-C9CE-3C13-101E-AAE61C98BE45}"/>
              </a:ext>
            </a:extLst>
          </p:cNvPr>
          <p:cNvSpPr txBox="1"/>
          <p:nvPr/>
        </p:nvSpPr>
        <p:spPr>
          <a:xfrm>
            <a:off x="6231074" y="585066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схемы отображения  CSI-RS</a:t>
            </a:r>
            <a:r>
              <a:rPr lang="en-US" dirty="0"/>
              <a:t> </a:t>
            </a:r>
            <a:r>
              <a:rPr lang="ru-RU" dirty="0"/>
              <a:t>на блоке ресурсов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426B1A-B6E7-7D78-10B0-263E1A12C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482" y="1728058"/>
            <a:ext cx="3618908" cy="39201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24C99E-A2AF-983F-F078-73FC5F62C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392C30-1659-FDEA-029E-142B8CC9B2FB}"/>
              </a:ext>
            </a:extLst>
          </p:cNvPr>
          <p:cNvSpPr txBox="1"/>
          <p:nvPr/>
        </p:nvSpPr>
        <p:spPr>
          <a:xfrm>
            <a:off x="838200" y="6422477"/>
            <a:ext cx="1239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 X. et al. Deep learning-based massive MIMO CSI acquisition for 5G evolution and 6G //IEICE Transactions on Communications. – 2022. – Т. 105. – №. 12. – С. 1559-1568.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06025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4A050E-4C22-55AD-47BA-3D90044CB2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309C2-DEFC-A59C-DA26-47014E55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934"/>
            <a:ext cx="10515600" cy="1325563"/>
          </a:xfrm>
        </p:spPr>
        <p:txBody>
          <a:bodyPr/>
          <a:lstStyle/>
          <a:p>
            <a:r>
              <a:rPr lang="ru-RU" dirty="0"/>
              <a:t>	Информация о состоянии канала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C9921-C403-C378-14B3-3ADBF521500E}"/>
              </a:ext>
            </a:extLst>
          </p:cNvPr>
          <p:cNvSpPr txBox="1"/>
          <p:nvPr/>
        </p:nvSpPr>
        <p:spPr>
          <a:xfrm>
            <a:off x="5631368" y="1642491"/>
            <a:ext cx="64140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Используется для: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/>
              <a:t>Управление лучом (измерения CQI, RI, PMI)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/>
              <a:t>Для расчета RSRP, RSRQ, SINR.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/>
              <a:t>Обнаружение сбоя радиосвязи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/>
              <a:t>Обнаружение отказа луча и восстановление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D92F9C4-8BD0-9782-4656-5DCA029C7C4A}"/>
              </a:ext>
            </a:extLst>
          </p:cNvPr>
          <p:cNvGrpSpPr/>
          <p:nvPr/>
        </p:nvGrpSpPr>
        <p:grpSpPr>
          <a:xfrm>
            <a:off x="0" y="2475894"/>
            <a:ext cx="8470792" cy="3990880"/>
            <a:chOff x="254161" y="1274957"/>
            <a:chExt cx="10205822" cy="506512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086CF49-0403-1978-D1B8-80591BCE1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837" b="90000" l="10000" r="90000">
                          <a14:foregroundMark x1="29333" y1="26020" x2="29333" y2="26020"/>
                          <a14:foregroundMark x1="39000" y1="4592" x2="39000" y2="4592"/>
                          <a14:foregroundMark x1="64111" y1="6327" x2="64111" y2="6327"/>
                          <a14:foregroundMark x1="49778" y1="1837" x2="49778" y2="1837"/>
                          <a14:foregroundMark x1="44111" y1="11939" x2="44111" y2="11939"/>
                          <a14:foregroundMark x1="46667" y1="40102" x2="46667" y2="40102"/>
                          <a14:foregroundMark x1="49778" y1="43367" x2="49778" y2="43367"/>
                          <a14:backgroundMark x1="49778" y1="21531" x2="49778" y2="215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61" y="1274957"/>
              <a:ext cx="3369371" cy="3669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D66C723B-FAAF-56B1-0654-85178CE93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623" y="3687580"/>
              <a:ext cx="1959360" cy="1959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1834C96-E77F-09F2-F7E7-A83C35B2536F}"/>
                </a:ext>
              </a:extLst>
            </p:cNvPr>
            <p:cNvCxnSpPr>
              <a:cxnSpLocks/>
            </p:cNvCxnSpPr>
            <p:nvPr/>
          </p:nvCxnSpPr>
          <p:spPr>
            <a:xfrm>
              <a:off x="3043003" y="1761344"/>
              <a:ext cx="5501390" cy="16676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F6BE579B-D4B1-FD96-1D9F-CFACA74187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3003" y="2704788"/>
              <a:ext cx="5523875" cy="170700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B27DED5B-F2C7-5EFC-1DE8-EE054C58E2D9}"/>
                </a:ext>
              </a:extLst>
            </p:cNvPr>
            <p:cNvCxnSpPr>
              <a:cxnSpLocks/>
            </p:cNvCxnSpPr>
            <p:nvPr/>
          </p:nvCxnSpPr>
          <p:spPr>
            <a:xfrm>
              <a:off x="3043003" y="3687580"/>
              <a:ext cx="5299023" cy="15739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C3AE54-B532-F5A3-6F32-54F243CD8161}"/>
                </a:ext>
              </a:extLst>
            </p:cNvPr>
            <p:cNvSpPr txBox="1"/>
            <p:nvPr/>
          </p:nvSpPr>
          <p:spPr>
            <a:xfrm rot="977901">
              <a:off x="5470839" y="2100461"/>
              <a:ext cx="1270748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CSI-RS</a:t>
              </a:r>
              <a:endParaRPr lang="ru-R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DBDF7-6CE7-D61C-AF0E-10A1E97E4DFF}"/>
                </a:ext>
              </a:extLst>
            </p:cNvPr>
            <p:cNvSpPr txBox="1"/>
            <p:nvPr/>
          </p:nvSpPr>
          <p:spPr>
            <a:xfrm rot="1006896">
              <a:off x="3992688" y="2988378"/>
              <a:ext cx="4227785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CSI feedback(PMI,</a:t>
              </a:r>
              <a:r>
                <a:rPr lang="ru-RU" sz="2400" dirty="0"/>
                <a:t> С</a:t>
              </a:r>
              <a:r>
                <a:rPr lang="en-US" sz="2400" dirty="0"/>
                <a:t>QI, RI)</a:t>
              </a:r>
              <a:endParaRPr lang="ru-RU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497BA3-5CCB-409E-B2C8-116F0741AC0A}"/>
                </a:ext>
              </a:extLst>
            </p:cNvPr>
            <p:cNvSpPr txBox="1"/>
            <p:nvPr/>
          </p:nvSpPr>
          <p:spPr>
            <a:xfrm rot="989687">
              <a:off x="4577300" y="3886803"/>
              <a:ext cx="2432769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Downlink data</a:t>
              </a:r>
              <a:endParaRPr lang="ru-RU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5F7F9C-1696-ECB5-872E-07FF069F00A3}"/>
                </a:ext>
              </a:extLst>
            </p:cNvPr>
            <p:cNvSpPr txBox="1"/>
            <p:nvPr/>
          </p:nvSpPr>
          <p:spPr>
            <a:xfrm>
              <a:off x="1514278" y="4682537"/>
              <a:ext cx="849135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BS</a:t>
              </a:r>
              <a:endParaRPr lang="ru-RU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FBCA35-636F-20C9-FD64-E43B97253218}"/>
                </a:ext>
              </a:extLst>
            </p:cNvPr>
            <p:cNvSpPr txBox="1"/>
            <p:nvPr/>
          </p:nvSpPr>
          <p:spPr>
            <a:xfrm>
              <a:off x="9156345" y="5754146"/>
              <a:ext cx="792705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MT</a:t>
              </a:r>
              <a:endParaRPr lang="ru-RU" sz="14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9A4B5C8-D75E-3952-5E35-902F78B6CEA1}"/>
              </a:ext>
            </a:extLst>
          </p:cNvPr>
          <p:cNvSpPr txBox="1"/>
          <p:nvPr/>
        </p:nvSpPr>
        <p:spPr>
          <a:xfrm>
            <a:off x="701702" y="5750132"/>
            <a:ext cx="6488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CQI - индикатор качества канала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 - индикатор ранга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PMI - индикатор матрицы предварительного кодирования  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EA33C5-B7A0-8ADE-A97D-D514750E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8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4901C6-2DFA-AF92-0EBB-CC88BEDAA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DDA9D-CFB4-8475-4083-C79C1EDB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данных для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3CB09-C551-5E5C-BBB4-B82630CF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С</a:t>
            </a:r>
            <a:r>
              <a:rPr lang="en-US" sz="1800" dirty="0"/>
              <a:t>OST2100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Модель канала COST 2100 представляет собой стохастическую модель канала на основе геометрии (GSCM), которая может воспроизводить стохастические свойства MIMO-каналов во времени, на частоте и в пространстве. В отличие от других популярных GSCM, подход COST 2100 является универсальным и гибким подходом, что делает его пригодным для моделирования многопользовательских или распределенных многопользовательских или распределенных MIMO-каналов. </a:t>
            </a:r>
          </a:p>
          <a:p>
            <a:pPr algn="just"/>
            <a:r>
              <a:rPr lang="en-US" sz="1800" dirty="0" err="1"/>
              <a:t>QuaDRiGa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Модель канала </a:t>
            </a:r>
            <a:r>
              <a:rPr lang="ru-RU" sz="1800" dirty="0" err="1"/>
              <a:t>параметризуется</a:t>
            </a:r>
            <a:r>
              <a:rPr lang="ru-RU" sz="1800" dirty="0"/>
              <a:t> для различных приложений и сценариев, например, для городской среды. Параметры модели для этих сценариев основаны либо на результатах измерительных кампаний</a:t>
            </a:r>
            <a:r>
              <a:rPr lang="en-US" sz="1800" dirty="0"/>
              <a:t> (</a:t>
            </a:r>
            <a:r>
              <a:rPr lang="ru-RU" sz="1800" dirty="0"/>
              <a:t>в кампусе / микрорайоне с открытой площадкой, на частоте 3,675 ГГц в Берлине), либо на стандартизованных моделях.</a:t>
            </a:r>
            <a:endParaRPr lang="en-US" sz="1800" dirty="0"/>
          </a:p>
          <a:p>
            <a:pPr algn="just"/>
            <a:r>
              <a:rPr lang="en-US" sz="1800" dirty="0"/>
              <a:t>Dataset Oppo</a:t>
            </a:r>
          </a:p>
          <a:p>
            <a:pPr marL="0" indent="0">
              <a:buNone/>
            </a:pPr>
            <a:r>
              <a:rPr lang="ru-RU" sz="1800" dirty="0"/>
              <a:t>Данные собраны в условиях плотной городской застройки, есть сценарии внутри помещений/на открытой местности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07AAC-15C4-C9E2-BB47-DDC71AD61519}"/>
              </a:ext>
            </a:extLst>
          </p:cNvPr>
          <p:cNvSpPr txBox="1"/>
          <p:nvPr/>
        </p:nvSpPr>
        <p:spPr>
          <a:xfrm>
            <a:off x="838200" y="5686877"/>
            <a:ext cx="11007055" cy="10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Liu L. et al. The COST 2100 MIMO channel model //IEEE Wireless Communications. – 2012. – Т. 19. – №. 6. – С. 92-99. https://github.com/cost2100/cost2100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Jaeckel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S. et al.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QuaDRiGa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 3-D multi-cell channel model with time evolution for enabling virtual field trials //IEEE transactions on antennas and propagation. – 2014. – Т. 62. – №. 6. – С. 3242-3256. https://quadriga-channel-model.de/</a:t>
            </a:r>
          </a:p>
          <a:p>
            <a:pPr lvl="0" algn="just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channel state information (CSI) feedback https://wireless-intelligence.com/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0DE65D-4B83-D7FB-596A-1F4DA2436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07FDD5-DB86-355A-EFB7-DD277E28F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7967E-8A18-F4B0-E4A3-37B31B0F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для экспериментов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Объект 5">
                <a:extLst>
                  <a:ext uri="{FF2B5EF4-FFF2-40B4-BE49-F238E27FC236}">
                    <a16:creationId xmlns:a16="http://schemas.microsoft.com/office/drawing/2014/main" id="{14E775D7-F834-980D-CCA4-33B7D82F2E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4716715"/>
                  </p:ext>
                </p:extLst>
              </p:nvPr>
            </p:nvGraphicFramePr>
            <p:xfrm>
              <a:off x="838200" y="1870074"/>
              <a:ext cx="10515599" cy="35229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5659">
                      <a:extLst>
                        <a:ext uri="{9D8B030D-6E8A-4147-A177-3AD203B41FA5}">
                          <a16:colId xmlns:a16="http://schemas.microsoft.com/office/drawing/2014/main" val="1636030346"/>
                        </a:ext>
                      </a:extLst>
                    </a:gridCol>
                    <a:gridCol w="1804194">
                      <a:extLst>
                        <a:ext uri="{9D8B030D-6E8A-4147-A177-3AD203B41FA5}">
                          <a16:colId xmlns:a16="http://schemas.microsoft.com/office/drawing/2014/main" val="4026881893"/>
                        </a:ext>
                      </a:extLst>
                    </a:gridCol>
                    <a:gridCol w="2384632">
                      <a:extLst>
                        <a:ext uri="{9D8B030D-6E8A-4147-A177-3AD203B41FA5}">
                          <a16:colId xmlns:a16="http://schemas.microsoft.com/office/drawing/2014/main" val="2555173076"/>
                        </a:ext>
                      </a:extLst>
                    </a:gridCol>
                    <a:gridCol w="2505557">
                      <a:extLst>
                        <a:ext uri="{9D8B030D-6E8A-4147-A177-3AD203B41FA5}">
                          <a16:colId xmlns:a16="http://schemas.microsoft.com/office/drawing/2014/main" val="3745801684"/>
                        </a:ext>
                      </a:extLst>
                    </a:gridCol>
                    <a:gridCol w="2505557">
                      <a:extLst>
                        <a:ext uri="{9D8B030D-6E8A-4147-A177-3AD203B41FA5}">
                          <a16:colId xmlns:a16="http://schemas.microsoft.com/office/drawing/2014/main" val="1211274864"/>
                        </a:ext>
                      </a:extLst>
                    </a:gridCol>
                  </a:tblGrid>
                  <a:tr h="65214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Название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dirty="0"/>
                            <a:t>Возможность выбора</a:t>
                          </a:r>
                          <a:r>
                            <a:rPr lang="ru-RU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  <m:r>
                                <a:rPr lang="ru-RU" sz="1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𝑟𝑥</m:t>
                                  </m:r>
                                </m:sub>
                              </m:sSub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  <m:r>
                                <a:rPr lang="en-US" sz="1800" b="0" i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ru-RU" sz="1800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Поддержка сценариев </a:t>
                          </a:r>
                          <a:r>
                            <a:rPr lang="en-US" dirty="0"/>
                            <a:t>LOS/ NLOS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Соответствие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стандартам </a:t>
                          </a:r>
                          <a:r>
                            <a:rPr lang="en-US" dirty="0"/>
                            <a:t>3GPP 5G NR</a:t>
                          </a:r>
                          <a:r>
                            <a:rPr lang="ru-RU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Неограниченный размер данных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198106"/>
                      </a:ext>
                    </a:extLst>
                  </a:tr>
                  <a:tr h="65214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COST2100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2177214"/>
                      </a:ext>
                    </a:extLst>
                  </a:tr>
                  <a:tr h="65214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Quadriga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+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247787"/>
                      </a:ext>
                    </a:extLst>
                  </a:tr>
                  <a:tr h="65214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Oppo dataset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335653"/>
                      </a:ext>
                    </a:extLst>
                  </a:tr>
                  <a:tr h="652145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DeepMIMO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+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9795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Объект 5">
                <a:extLst>
                  <a:ext uri="{FF2B5EF4-FFF2-40B4-BE49-F238E27FC236}">
                    <a16:creationId xmlns:a16="http://schemas.microsoft.com/office/drawing/2014/main" id="{14E775D7-F834-980D-CCA4-33B7D82F2E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4716715"/>
                  </p:ext>
                </p:extLst>
              </p:nvPr>
            </p:nvGraphicFramePr>
            <p:xfrm>
              <a:off x="838200" y="1870074"/>
              <a:ext cx="10515599" cy="35229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5659">
                      <a:extLst>
                        <a:ext uri="{9D8B030D-6E8A-4147-A177-3AD203B41FA5}">
                          <a16:colId xmlns:a16="http://schemas.microsoft.com/office/drawing/2014/main" val="1636030346"/>
                        </a:ext>
                      </a:extLst>
                    </a:gridCol>
                    <a:gridCol w="1804194">
                      <a:extLst>
                        <a:ext uri="{9D8B030D-6E8A-4147-A177-3AD203B41FA5}">
                          <a16:colId xmlns:a16="http://schemas.microsoft.com/office/drawing/2014/main" val="4026881893"/>
                        </a:ext>
                      </a:extLst>
                    </a:gridCol>
                    <a:gridCol w="2384632">
                      <a:extLst>
                        <a:ext uri="{9D8B030D-6E8A-4147-A177-3AD203B41FA5}">
                          <a16:colId xmlns:a16="http://schemas.microsoft.com/office/drawing/2014/main" val="2555173076"/>
                        </a:ext>
                      </a:extLst>
                    </a:gridCol>
                    <a:gridCol w="2505557">
                      <a:extLst>
                        <a:ext uri="{9D8B030D-6E8A-4147-A177-3AD203B41FA5}">
                          <a16:colId xmlns:a16="http://schemas.microsoft.com/office/drawing/2014/main" val="3745801684"/>
                        </a:ext>
                      </a:extLst>
                    </a:gridCol>
                    <a:gridCol w="2505557">
                      <a:extLst>
                        <a:ext uri="{9D8B030D-6E8A-4147-A177-3AD203B41FA5}">
                          <a16:colId xmlns:a16="http://schemas.microsoft.com/office/drawing/2014/main" val="121127486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Название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3311" t="-3333" r="-410811" b="-28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Поддержка сценариев </a:t>
                          </a:r>
                          <a:r>
                            <a:rPr lang="en-US" dirty="0"/>
                            <a:t>LOS/ NLOS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Соответствие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стандартам </a:t>
                          </a:r>
                          <a:r>
                            <a:rPr lang="en-US" dirty="0"/>
                            <a:t>3GPP 5G NR</a:t>
                          </a:r>
                          <a:r>
                            <a:rPr lang="ru-RU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Неограниченный размер данных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198106"/>
                      </a:ext>
                    </a:extLst>
                  </a:tr>
                  <a:tr h="65214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COST2100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2177214"/>
                      </a:ext>
                    </a:extLst>
                  </a:tr>
                  <a:tr h="65214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Quadriga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+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247787"/>
                      </a:ext>
                    </a:extLst>
                  </a:tr>
                  <a:tr h="65214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Oppo dataset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335653"/>
                      </a:ext>
                    </a:extLst>
                  </a:tr>
                  <a:tr h="652145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DeepMIMO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+/-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+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9795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BC47D8-E2A2-9C1D-DD43-5F958ED47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00F46-7B84-CFC9-D17A-7CB64A4A54C9}"/>
              </a:ext>
            </a:extLst>
          </p:cNvPr>
          <p:cNvSpPr txBox="1"/>
          <p:nvPr/>
        </p:nvSpPr>
        <p:spPr>
          <a:xfrm>
            <a:off x="838200" y="5505437"/>
            <a:ext cx="11007055" cy="1335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100" dirty="0"/>
              <a:t>Liu L. et al. The COST 2100 MIMO channel model //IEEE Wireless Communications. – 2012. – Т. 19. – №. 6. – С. 92-99. https://github.com/cost2100/cost2100</a:t>
            </a:r>
            <a:endParaRPr lang="ru-RU" sz="1100" dirty="0"/>
          </a:p>
          <a:p>
            <a:pPr lvl="0" algn="just">
              <a:lnSpc>
                <a:spcPct val="150000"/>
              </a:lnSpc>
            </a:pPr>
            <a:r>
              <a:rPr lang="en-US" sz="1100" dirty="0" err="1"/>
              <a:t>Jaeckel</a:t>
            </a:r>
            <a:r>
              <a:rPr lang="en-US" sz="1100" dirty="0"/>
              <a:t> S. et al. </a:t>
            </a:r>
            <a:r>
              <a:rPr lang="en-US" sz="1100" dirty="0" err="1"/>
              <a:t>QuaDRiGa</a:t>
            </a:r>
            <a:r>
              <a:rPr lang="en-US" sz="1100" dirty="0"/>
              <a:t>: A 3-D multi-cell channel model with time evolution for enabling virtual field trials //IEEE transactions on antennas and propagation. – 2014. – Т. 62. – №. 6. – С. 3242-3256. https://quadriga-channel-model.de/</a:t>
            </a:r>
          </a:p>
          <a:p>
            <a:pPr lvl="0" algn="just">
              <a:lnSpc>
                <a:spcPct val="150000"/>
              </a:lnSpc>
            </a:pPr>
            <a:r>
              <a:rPr lang="en-US" sz="1100" dirty="0"/>
              <a:t>Dataset channel state information (CSI) feedback </a:t>
            </a:r>
            <a:r>
              <a:rPr lang="en-US" sz="1100" dirty="0">
                <a:hlinkClick r:id="rId4"/>
              </a:rPr>
              <a:t>https://wireless-intelligence.com/</a:t>
            </a:r>
            <a:endParaRPr lang="en-US" sz="1100" dirty="0"/>
          </a:p>
          <a:p>
            <a:pPr lvl="0" algn="just">
              <a:lnSpc>
                <a:spcPct val="150000"/>
              </a:lnSpc>
            </a:pPr>
            <a:r>
              <a:rPr lang="en-US" sz="1100" dirty="0" err="1"/>
              <a:t>Alkhateeb</a:t>
            </a:r>
            <a:r>
              <a:rPr lang="en-US" sz="1100" dirty="0"/>
              <a:t> A. </a:t>
            </a:r>
            <a:r>
              <a:rPr lang="en-US" sz="1100" dirty="0" err="1"/>
              <a:t>DeepMIMO</a:t>
            </a:r>
            <a:r>
              <a:rPr lang="en-US" sz="1100" dirty="0"/>
              <a:t>: A generic deep learning dataset for millimeter wave and massive MIMO applications //</a:t>
            </a:r>
            <a:r>
              <a:rPr lang="en-US" sz="1100" dirty="0" err="1"/>
              <a:t>arXiv</a:t>
            </a:r>
            <a:r>
              <a:rPr lang="en-US" sz="1100" dirty="0"/>
              <a:t> preprint arXiv:1902.06435. – 2019.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305404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1931</Words>
  <Application>Microsoft Office PowerPoint</Application>
  <PresentationFormat>Широкоэкранный</PresentationFormat>
  <Paragraphs>224</Paragraphs>
  <Slides>24</Slides>
  <Notes>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-apple-system</vt:lpstr>
      <vt:lpstr>Arial</vt:lpstr>
      <vt:lpstr>ArialNova</vt:lpstr>
      <vt:lpstr>Calibri</vt:lpstr>
      <vt:lpstr>Calibri Light</vt:lpstr>
      <vt:lpstr>Cambria Math</vt:lpstr>
      <vt:lpstr>Söhne</vt:lpstr>
      <vt:lpstr>Wingdings</vt:lpstr>
      <vt:lpstr>YS Text</vt:lpstr>
      <vt:lpstr>Тема Office</vt:lpstr>
      <vt:lpstr>Исследование методов сжатия данных для оптимизации формирования луча в стандартах LTE и 5G NR с использованием улучшенной передачи отчёта CSI.</vt:lpstr>
      <vt:lpstr>План</vt:lpstr>
      <vt:lpstr>Актуальность</vt:lpstr>
      <vt:lpstr>Введение</vt:lpstr>
      <vt:lpstr>Формальная постановка задачи</vt:lpstr>
      <vt:lpstr>Информация о состоянии канала</vt:lpstr>
      <vt:lpstr> Информация о состоянии канала</vt:lpstr>
      <vt:lpstr>Наборы данных для экспериментов</vt:lpstr>
      <vt:lpstr>Данные для экспериментов</vt:lpstr>
      <vt:lpstr>Реализованная модель</vt:lpstr>
      <vt:lpstr>Методы сжатия и снижения размерности</vt:lpstr>
      <vt:lpstr>SVD</vt:lpstr>
      <vt:lpstr>PCA</vt:lpstr>
      <vt:lpstr>NMF</vt:lpstr>
      <vt:lpstr>Методы сжатия и снижения размерности</vt:lpstr>
      <vt:lpstr>Эксперименты с DFT</vt:lpstr>
      <vt:lpstr>Эксперименты с SVD</vt:lpstr>
      <vt:lpstr>Эксперименты с DWT</vt:lpstr>
      <vt:lpstr>Презентация PowerPoint</vt:lpstr>
      <vt:lpstr>Презентация PowerPoint</vt:lpstr>
      <vt:lpstr>Метрики</vt:lpstr>
      <vt:lpstr>Результаты</vt:lpstr>
      <vt:lpstr>Спасибо за внимание!</vt:lpstr>
      <vt:lpstr> Измеряемые метрики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сжатия данных для оптимизации формирования луча в стандартах LTE и 5G NR с использованием улучшенной передачи отчёта CSI.</dc:title>
  <dc:creator>Данил Лысенко</dc:creator>
  <cp:lastModifiedBy>Данил Лысенко</cp:lastModifiedBy>
  <cp:revision>6</cp:revision>
  <dcterms:created xsi:type="dcterms:W3CDTF">2024-03-21T12:14:23Z</dcterms:created>
  <dcterms:modified xsi:type="dcterms:W3CDTF">2024-03-27T12:00:48Z</dcterms:modified>
</cp:coreProperties>
</file>