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102"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9/29/2020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9/29/2020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9/29/2020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9/29/2020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9/29/2020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ocurainformaticadigital.com/2018/07/17/topologia-de-red-malla-estrella-arbol-bus-anillo/"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Topologías de red</a:t>
            </a:r>
            <a:endParaRPr lang="es-ES" dirty="0"/>
          </a:p>
        </p:txBody>
      </p:sp>
      <p:sp>
        <p:nvSpPr>
          <p:cNvPr id="3" name="Subtítulo 2"/>
          <p:cNvSpPr>
            <a:spLocks noGrp="1"/>
          </p:cNvSpPr>
          <p:nvPr>
            <p:ph type="subTitle" idx="1"/>
          </p:nvPr>
        </p:nvSpPr>
        <p:spPr/>
        <p:txBody>
          <a:bodyPr/>
          <a:lstStyle/>
          <a:p>
            <a:r>
              <a:rPr lang="es-ES" dirty="0" smtClean="0"/>
              <a:t>José Manuel Almagro</a:t>
            </a:r>
            <a:endParaRPr lang="es-ES" dirty="0"/>
          </a:p>
        </p:txBody>
      </p:sp>
    </p:spTree>
    <p:extLst>
      <p:ext uri="{BB962C8B-B14F-4D97-AF65-F5344CB8AC3E}">
        <p14:creationId xmlns:p14="http://schemas.microsoft.com/office/powerpoint/2010/main" val="299761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100"/>
                                        <p:tgtEl>
                                          <p:spTgt spid="2"/>
                                        </p:tgtEl>
                                      </p:cBhvr>
                                    </p:animEffect>
                                  </p:childTnLst>
                                </p:cTn>
                              </p:par>
                            </p:childTnLst>
                          </p:cTn>
                        </p:par>
                        <p:par>
                          <p:cTn id="8" fill="hold">
                            <p:stCondLst>
                              <p:cond delay="11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Topología en anillo</a:t>
            </a:r>
            <a:endParaRPr lang="es-ES" dirty="0"/>
          </a:p>
        </p:txBody>
      </p:sp>
      <p:sp>
        <p:nvSpPr>
          <p:cNvPr id="4" name="Marcador de contenido 3"/>
          <p:cNvSpPr>
            <a:spLocks noGrp="1"/>
          </p:cNvSpPr>
          <p:nvPr>
            <p:ph sz="half" idx="2"/>
          </p:nvPr>
        </p:nvSpPr>
        <p:spPr/>
        <p:txBody>
          <a:bodyPr/>
          <a:lstStyle/>
          <a:p>
            <a:r>
              <a:rPr lang="es-ES" dirty="0" smtClean="0"/>
              <a:t>La tipología en anillo es la evolución de la tipología en bus, que </a:t>
            </a:r>
            <a:r>
              <a:rPr lang="es-ES" dirty="0" err="1" smtClean="0"/>
              <a:t>que</a:t>
            </a:r>
            <a:r>
              <a:rPr lang="es-ES" dirty="0" smtClean="0"/>
              <a:t> se trata de una red en bus que el terminal se conecta con el inicio, consiguiendo </a:t>
            </a:r>
            <a:r>
              <a:rPr lang="es-ES" dirty="0" err="1" smtClean="0"/>
              <a:t>asi</a:t>
            </a:r>
            <a:r>
              <a:rPr lang="es-ES" dirty="0" smtClean="0"/>
              <a:t> que en caso que un ordenador se desconecte, el resto de equipos poder seguir conectados.</a:t>
            </a:r>
            <a:endParaRPr lang="es-ES" dirty="0"/>
          </a:p>
        </p:txBody>
      </p:sp>
      <p:pic>
        <p:nvPicPr>
          <p:cNvPr id="1026" name="Picture 2" descr="https://i.imgur.com/4CI53kP.png">
            <a:hlinkClick r:id="rId2"/>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06539" y="2193925"/>
            <a:ext cx="4092521"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361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26"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80">
                                          <p:stCondLst>
                                            <p:cond delay="0"/>
                                          </p:stCondLst>
                                        </p:cTn>
                                        <p:tgtEl>
                                          <p:spTgt spid="4">
                                            <p:txEl>
                                              <p:pRg st="0" end="0"/>
                                            </p:txEl>
                                          </p:spTgt>
                                        </p:tgtEl>
                                      </p:cBhvr>
                                    </p:animEffect>
                                    <p:anim calcmode="lin" valueType="num">
                                      <p:cBhvr>
                                        <p:cTn id="1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xEl>
                                              <p:pRg st="0" end="0"/>
                                            </p:txEl>
                                          </p:spTgt>
                                        </p:tgtEl>
                                      </p:cBhvr>
                                      <p:to x="100000" y="60000"/>
                                    </p:animScale>
                                    <p:animScale>
                                      <p:cBhvr>
                                        <p:cTn id="22" dur="166" decel="50000">
                                          <p:stCondLst>
                                            <p:cond delay="676"/>
                                          </p:stCondLst>
                                        </p:cTn>
                                        <p:tgtEl>
                                          <p:spTgt spid="4">
                                            <p:txEl>
                                              <p:pRg st="0" end="0"/>
                                            </p:txEl>
                                          </p:spTgt>
                                        </p:tgtEl>
                                      </p:cBhvr>
                                      <p:to x="100000" y="100000"/>
                                    </p:animScale>
                                    <p:animScale>
                                      <p:cBhvr>
                                        <p:cTn id="23" dur="26">
                                          <p:stCondLst>
                                            <p:cond delay="1312"/>
                                          </p:stCondLst>
                                        </p:cTn>
                                        <p:tgtEl>
                                          <p:spTgt spid="4">
                                            <p:txEl>
                                              <p:pRg st="0" end="0"/>
                                            </p:txEl>
                                          </p:spTgt>
                                        </p:tgtEl>
                                      </p:cBhvr>
                                      <p:to x="100000" y="80000"/>
                                    </p:animScale>
                                    <p:animScale>
                                      <p:cBhvr>
                                        <p:cTn id="24" dur="166" decel="50000">
                                          <p:stCondLst>
                                            <p:cond delay="1338"/>
                                          </p:stCondLst>
                                        </p:cTn>
                                        <p:tgtEl>
                                          <p:spTgt spid="4">
                                            <p:txEl>
                                              <p:pRg st="0" end="0"/>
                                            </p:txEl>
                                          </p:spTgt>
                                        </p:tgtEl>
                                      </p:cBhvr>
                                      <p:to x="100000" y="100000"/>
                                    </p:animScale>
                                    <p:animScale>
                                      <p:cBhvr>
                                        <p:cTn id="25" dur="26">
                                          <p:stCondLst>
                                            <p:cond delay="1642"/>
                                          </p:stCondLst>
                                        </p:cTn>
                                        <p:tgtEl>
                                          <p:spTgt spid="4">
                                            <p:txEl>
                                              <p:pRg st="0" end="0"/>
                                            </p:txEl>
                                          </p:spTgt>
                                        </p:tgtEl>
                                      </p:cBhvr>
                                      <p:to x="100000" y="90000"/>
                                    </p:animScale>
                                    <p:animScale>
                                      <p:cBhvr>
                                        <p:cTn id="26" dur="166" decel="50000">
                                          <p:stCondLst>
                                            <p:cond delay="1668"/>
                                          </p:stCondLst>
                                        </p:cTn>
                                        <p:tgtEl>
                                          <p:spTgt spid="4">
                                            <p:txEl>
                                              <p:pRg st="0" end="0"/>
                                            </p:txEl>
                                          </p:spTgt>
                                        </p:tgtEl>
                                      </p:cBhvr>
                                      <p:to x="100000" y="100000"/>
                                    </p:animScale>
                                    <p:animScale>
                                      <p:cBhvr>
                                        <p:cTn id="27" dur="26">
                                          <p:stCondLst>
                                            <p:cond delay="1808"/>
                                          </p:stCondLst>
                                        </p:cTn>
                                        <p:tgtEl>
                                          <p:spTgt spid="4">
                                            <p:txEl>
                                              <p:pRg st="0" end="0"/>
                                            </p:txEl>
                                          </p:spTgt>
                                        </p:tgtEl>
                                      </p:cBhvr>
                                      <p:to x="100000" y="95000"/>
                                    </p:animScale>
                                    <p:animScale>
                                      <p:cBhvr>
                                        <p:cTn id="28"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Topología en bus</a:t>
            </a:r>
            <a:endParaRPr lang="es-ES" dirty="0"/>
          </a:p>
        </p:txBody>
      </p:sp>
      <p:sp>
        <p:nvSpPr>
          <p:cNvPr id="4" name="Marcador de contenido 3"/>
          <p:cNvSpPr>
            <a:spLocks noGrp="1"/>
          </p:cNvSpPr>
          <p:nvPr>
            <p:ph sz="half" idx="2"/>
          </p:nvPr>
        </p:nvSpPr>
        <p:spPr>
          <a:xfrm>
            <a:off x="749411" y="2194557"/>
            <a:ext cx="5334000" cy="4024125"/>
          </a:xfrm>
        </p:spPr>
        <p:txBody>
          <a:bodyPr/>
          <a:lstStyle/>
          <a:p>
            <a:r>
              <a:rPr lang="es-ES" dirty="0" smtClean="0"/>
              <a:t>Esta tipología fue el primer tipo de redes, con la desventaja que si un dispositivo fallaba todos los que continuaban se quedaban </a:t>
            </a:r>
            <a:r>
              <a:rPr lang="es-ES" dirty="0" err="1" smtClean="0"/>
              <a:t>descomunicados</a:t>
            </a:r>
            <a:endParaRPr lang="es-ES" dirty="0"/>
          </a:p>
        </p:txBody>
      </p:sp>
      <p:pic>
        <p:nvPicPr>
          <p:cNvPr id="2050" name="Picture 2" descr="Topologia bus o lineal – Clasificacion De Las Rede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00800" y="2611183"/>
            <a:ext cx="487680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356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31" presetClass="entr" presetSubtype="0"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p:cTn id="13" dur="1000" fill="hold"/>
                                        <p:tgtEl>
                                          <p:spTgt spid="2050"/>
                                        </p:tgtEl>
                                        <p:attrNameLst>
                                          <p:attrName>ppt_w</p:attrName>
                                        </p:attrNameLst>
                                      </p:cBhvr>
                                      <p:tavLst>
                                        <p:tav tm="0">
                                          <p:val>
                                            <p:fltVal val="0"/>
                                          </p:val>
                                        </p:tav>
                                        <p:tav tm="100000">
                                          <p:val>
                                            <p:strVal val="#ppt_w"/>
                                          </p:val>
                                        </p:tav>
                                      </p:tavLst>
                                    </p:anim>
                                    <p:anim calcmode="lin" valueType="num">
                                      <p:cBhvr>
                                        <p:cTn id="14" dur="1000" fill="hold"/>
                                        <p:tgtEl>
                                          <p:spTgt spid="2050"/>
                                        </p:tgtEl>
                                        <p:attrNameLst>
                                          <p:attrName>ppt_h</p:attrName>
                                        </p:attrNameLst>
                                      </p:cBhvr>
                                      <p:tavLst>
                                        <p:tav tm="0">
                                          <p:val>
                                            <p:fltVal val="0"/>
                                          </p:val>
                                        </p:tav>
                                        <p:tav tm="100000">
                                          <p:val>
                                            <p:strVal val="#ppt_h"/>
                                          </p:val>
                                        </p:tav>
                                      </p:tavLst>
                                    </p:anim>
                                    <p:anim calcmode="lin" valueType="num">
                                      <p:cBhvr>
                                        <p:cTn id="15" dur="1000" fill="hold"/>
                                        <p:tgtEl>
                                          <p:spTgt spid="2050"/>
                                        </p:tgtEl>
                                        <p:attrNameLst>
                                          <p:attrName>style.rotation</p:attrName>
                                        </p:attrNameLst>
                                      </p:cBhvr>
                                      <p:tavLst>
                                        <p:tav tm="0">
                                          <p:val>
                                            <p:fltVal val="90"/>
                                          </p:val>
                                        </p:tav>
                                        <p:tav tm="100000">
                                          <p:val>
                                            <p:fltVal val="0"/>
                                          </p:val>
                                        </p:tav>
                                      </p:tavLst>
                                    </p:anim>
                                    <p:animEffect transition="in" filter="fade">
                                      <p:cBhvr>
                                        <p:cTn id="16" dur="1000"/>
                                        <p:tgtEl>
                                          <p:spTgt spid="2050"/>
                                        </p:tgtEl>
                                      </p:cBhvr>
                                    </p:animEffect>
                                  </p:childTnLst>
                                </p:cTn>
                              </p:par>
                            </p:childTnLst>
                          </p:cTn>
                        </p:par>
                        <p:par>
                          <p:cTn id="17" fill="hold">
                            <p:stCondLst>
                              <p:cond delay="3000"/>
                            </p:stCondLst>
                            <p:childTnLst>
                              <p:par>
                                <p:cTn id="18" presetID="31" presetClass="entr" presetSubtype="0" fill="hold" grpId="0" nodeType="after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p:cTn id="20"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Topología en estrella</a:t>
            </a:r>
            <a:endParaRPr lang="es-ES" dirty="0"/>
          </a:p>
        </p:txBody>
      </p:sp>
      <p:sp>
        <p:nvSpPr>
          <p:cNvPr id="4" name="Marcador de contenido 3"/>
          <p:cNvSpPr>
            <a:spLocks noGrp="1"/>
          </p:cNvSpPr>
          <p:nvPr>
            <p:ph sz="half" idx="2"/>
          </p:nvPr>
        </p:nvSpPr>
        <p:spPr/>
        <p:txBody>
          <a:bodyPr/>
          <a:lstStyle/>
          <a:p>
            <a:r>
              <a:rPr lang="es-ES" dirty="0" smtClean="0"/>
              <a:t>La topología en estrella es la que actualmente usamos, siendo que todos los equipos se conectan a un único nodo, en este caso un </a:t>
            </a:r>
            <a:r>
              <a:rPr lang="es-ES" dirty="0" err="1" smtClean="0"/>
              <a:t>router</a:t>
            </a:r>
            <a:r>
              <a:rPr lang="es-ES" dirty="0" smtClean="0"/>
              <a:t> o un </a:t>
            </a:r>
            <a:r>
              <a:rPr lang="es-ES" dirty="0" err="1" smtClean="0"/>
              <a:t>swich</a:t>
            </a:r>
            <a:r>
              <a:rPr lang="es-ES" dirty="0" smtClean="0"/>
              <a:t>, esta en caso que un equipo deje de funcional no habría repercusiones a la red, pero si el nodo centrar falla toda la red se </a:t>
            </a:r>
            <a:r>
              <a:rPr lang="es-ES" dirty="0" err="1" smtClean="0"/>
              <a:t>caeria</a:t>
            </a:r>
            <a:endParaRPr lang="es-ES" dirty="0"/>
          </a:p>
        </p:txBody>
      </p:sp>
      <p:pic>
        <p:nvPicPr>
          <p:cNvPr id="3076" name="Picture 4" descr="Estrella - Topologías de R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00200" y="2529681"/>
            <a:ext cx="35052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92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3076"/>
                                        </p:tgtEl>
                                        <p:attrNameLst>
                                          <p:attrName>style.visibility</p:attrName>
                                        </p:attrNameLst>
                                      </p:cBhvr>
                                      <p:to>
                                        <p:strVal val="visible"/>
                                      </p:to>
                                    </p:set>
                                    <p:animEffect transition="in" filter="randombar(horizontal)">
                                      <p:cBhvr>
                                        <p:cTn id="13" dur="700"/>
                                        <p:tgtEl>
                                          <p:spTgt spid="3076"/>
                                        </p:tgtEl>
                                      </p:cBhvr>
                                    </p:animEffect>
                                  </p:childTnLst>
                                </p:cTn>
                              </p:par>
                            </p:childTnLst>
                          </p:cTn>
                        </p:par>
                        <p:par>
                          <p:cTn id="14" fill="hold">
                            <p:stCondLst>
                              <p:cond delay="1200"/>
                            </p:stCondLst>
                            <p:childTnLst>
                              <p:par>
                                <p:cTn id="15" presetID="22" presetClass="entr" presetSubtype="1"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2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Topología jerárquica (en árbol)</a:t>
            </a:r>
            <a:br>
              <a:rPr lang="es-ES" dirty="0" smtClean="0"/>
            </a:br>
            <a:endParaRPr lang="es-ES" dirty="0"/>
          </a:p>
        </p:txBody>
      </p:sp>
      <p:sp>
        <p:nvSpPr>
          <p:cNvPr id="3" name="Marcador de contenido 2"/>
          <p:cNvSpPr>
            <a:spLocks noGrp="1"/>
          </p:cNvSpPr>
          <p:nvPr>
            <p:ph sz="half" idx="1"/>
          </p:nvPr>
        </p:nvSpPr>
        <p:spPr/>
        <p:txBody>
          <a:bodyPr/>
          <a:lstStyle/>
          <a:p>
            <a:r>
              <a:rPr lang="es-ES" dirty="0" smtClean="0"/>
              <a:t>Esta topología se basa en tener un nodo como el nodo principal, de este se ramifica toda la información que pasa , es fácil de implementar pero el nodo principal se ve saturado por la cantidad de información que circula por el para llegar a todos los equipos.</a:t>
            </a:r>
            <a:endParaRPr lang="es-ES" dirty="0"/>
          </a:p>
        </p:txBody>
      </p:sp>
      <p:pic>
        <p:nvPicPr>
          <p:cNvPr id="6146" name="Picture 2" descr="Topologías de redes más Comunes | capa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9375" y="2558256"/>
            <a:ext cx="48196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41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Topología en malla</a:t>
            </a:r>
            <a:endParaRPr lang="es-ES" dirty="0"/>
          </a:p>
        </p:txBody>
      </p:sp>
      <p:sp>
        <p:nvSpPr>
          <p:cNvPr id="4" name="Marcador de contenido 3"/>
          <p:cNvSpPr>
            <a:spLocks noGrp="1"/>
          </p:cNvSpPr>
          <p:nvPr>
            <p:ph sz="half" idx="2"/>
          </p:nvPr>
        </p:nvSpPr>
        <p:spPr/>
        <p:txBody>
          <a:bodyPr/>
          <a:lstStyle/>
          <a:p>
            <a:r>
              <a:rPr lang="es-ES" dirty="0" smtClean="0"/>
              <a:t>Esta topología se basa en conectar todos los equipos con cada uno de los demás integrantes de la red, impidiendo que si cualquier equipo se dañe, no se verá afectada la red, pero el coste de implementación es mucho mas costoso</a:t>
            </a:r>
            <a:endParaRPr lang="es-ES" dirty="0"/>
          </a:p>
        </p:txBody>
      </p:sp>
      <p:pic>
        <p:nvPicPr>
          <p:cNvPr id="4098" name="Picture 2" descr="Topologia de Redes: Topología de Malla"/>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34289" y="2441050"/>
            <a:ext cx="3906510" cy="3593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89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1000"/>
                                        <p:tgtEl>
                                          <p:spTgt spid="4098"/>
                                        </p:tgtEl>
                                      </p:cBhvr>
                                    </p:animEffect>
                                    <p:anim calcmode="lin" valueType="num">
                                      <p:cBhvr>
                                        <p:cTn id="25" dur="1000" fill="hold"/>
                                        <p:tgtEl>
                                          <p:spTgt spid="4098"/>
                                        </p:tgtEl>
                                        <p:attrNameLst>
                                          <p:attrName>ppt_x</p:attrName>
                                        </p:attrNameLst>
                                      </p:cBhvr>
                                      <p:tavLst>
                                        <p:tav tm="0">
                                          <p:val>
                                            <p:strVal val="#ppt_x"/>
                                          </p:val>
                                        </p:tav>
                                        <p:tav tm="100000">
                                          <p:val>
                                            <p:strVal val="#ppt_x"/>
                                          </p:val>
                                        </p:tav>
                                      </p:tavLst>
                                    </p:anim>
                                    <p:anim calcmode="lin" valueType="num">
                                      <p:cBhvr>
                                        <p:cTn id="26" dur="1000" fill="hold"/>
                                        <p:tgtEl>
                                          <p:spTgt spid="4098"/>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1" presetClass="entr" presetSubtype="1" fill="hold" grpId="0" nodeType="after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heel(1)">
                                      <p:cBhvr>
                                        <p:cTn id="30"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Topología hibrida</a:t>
            </a:r>
            <a:endParaRPr lang="es-ES" dirty="0"/>
          </a:p>
        </p:txBody>
      </p:sp>
      <p:sp>
        <p:nvSpPr>
          <p:cNvPr id="4" name="Marcador de contenido 3"/>
          <p:cNvSpPr>
            <a:spLocks noGrp="1"/>
          </p:cNvSpPr>
          <p:nvPr>
            <p:ph sz="half" idx="2"/>
          </p:nvPr>
        </p:nvSpPr>
        <p:spPr>
          <a:xfrm>
            <a:off x="773265" y="2250219"/>
            <a:ext cx="5334000" cy="4024125"/>
          </a:xfrm>
        </p:spPr>
        <p:txBody>
          <a:bodyPr/>
          <a:lstStyle/>
          <a:p>
            <a:r>
              <a:rPr lang="es-ES" dirty="0" smtClean="0"/>
              <a:t>En este caso esta red nace de juntar varios tipos de topologías anteriores, independientemente de la que sea, esta conserva las ventajas y desventajas del tipo de redes por la que está formada</a:t>
            </a:r>
            <a:endParaRPr lang="es-ES" dirty="0"/>
          </a:p>
        </p:txBody>
      </p:sp>
      <p:pic>
        <p:nvPicPr>
          <p:cNvPr id="5122" name="Picture 2" descr="Las topologias : Topologia Hibrida"/>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388210" y="3039808"/>
            <a:ext cx="50292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84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1000"/>
                                        <p:tgtEl>
                                          <p:spTgt spid="5122"/>
                                        </p:tgtEl>
                                      </p:cBhvr>
                                    </p:animEffect>
                                    <p:anim calcmode="lin" valueType="num">
                                      <p:cBhvr>
                                        <p:cTn id="18" dur="1000" fill="hold"/>
                                        <p:tgtEl>
                                          <p:spTgt spid="5122"/>
                                        </p:tgtEl>
                                        <p:attrNameLst>
                                          <p:attrName>ppt_x</p:attrName>
                                        </p:attrNameLst>
                                      </p:cBhvr>
                                      <p:tavLst>
                                        <p:tav tm="0">
                                          <p:val>
                                            <p:strVal val="#ppt_x"/>
                                          </p:val>
                                        </p:tav>
                                        <p:tav tm="100000">
                                          <p:val>
                                            <p:strVal val="#ppt_x"/>
                                          </p:val>
                                        </p:tav>
                                      </p:tavLst>
                                    </p:anim>
                                    <p:anim calcmode="lin" valueType="num">
                                      <p:cBhvr>
                                        <p:cTn id="1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 olvide ponerme a mi el positivo</a:t>
            </a:r>
            <a:endParaRPr lang="es-ES" dirty="0"/>
          </a:p>
        </p:txBody>
      </p:sp>
      <p:sp>
        <p:nvSpPr>
          <p:cNvPr id="3" name="Marcador de texto 2"/>
          <p:cNvSpPr>
            <a:spLocks noGrp="1"/>
          </p:cNvSpPr>
          <p:nvPr>
            <p:ph type="body" sz="half" idx="2"/>
          </p:nvPr>
        </p:nvSpPr>
        <p:spPr/>
        <p:txBody>
          <a:bodyPr/>
          <a:lstStyle/>
          <a:p>
            <a:r>
              <a:rPr lang="es-ES" dirty="0" smtClean="0"/>
              <a:t>(Es </a:t>
            </a:r>
            <a:r>
              <a:rPr lang="es-ES" smtClean="0"/>
              <a:t>una broma)</a:t>
            </a:r>
            <a:endParaRPr lang="es-ES"/>
          </a:p>
        </p:txBody>
      </p:sp>
    </p:spTree>
    <p:extLst>
      <p:ext uri="{BB962C8B-B14F-4D97-AF65-F5344CB8AC3E}">
        <p14:creationId xmlns:p14="http://schemas.microsoft.com/office/powerpoint/2010/main" val="207623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27</TotalTime>
  <Words>299</Words>
  <Application>Microsoft Office PowerPoint</Application>
  <PresentationFormat>Panorámica</PresentationFormat>
  <Paragraphs>16</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Century Gothic</vt:lpstr>
      <vt:lpstr>Estela de condensación</vt:lpstr>
      <vt:lpstr>Topologías de red</vt:lpstr>
      <vt:lpstr>Topología en anillo</vt:lpstr>
      <vt:lpstr>Topología en bus</vt:lpstr>
      <vt:lpstr>Topología en estrella</vt:lpstr>
      <vt:lpstr>Topología jerárquica (en árbol) </vt:lpstr>
      <vt:lpstr>Topología en malla</vt:lpstr>
      <vt:lpstr>Topología hibrida</vt:lpstr>
      <vt:lpstr>No olvide ponerme a mi el positivo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Tipologias de red</dc:title>
  <dc:creator>lyserg moonlighting</dc:creator>
  <cp:lastModifiedBy>lyserg moonlighting</cp:lastModifiedBy>
  <cp:revision>3</cp:revision>
  <dcterms:created xsi:type="dcterms:W3CDTF">2020-09-29T18:06:02Z</dcterms:created>
  <dcterms:modified xsi:type="dcterms:W3CDTF">2020-09-29T18:33:35Z</dcterms:modified>
</cp:coreProperties>
</file>